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6.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7.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8.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9.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10.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1.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heme/themeOverride12.xml" ContentType="application/vnd.openxmlformats-officedocument.themeOverr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heme/themeOverride13.xml" ContentType="application/vnd.openxmlformats-officedocument.themeOverr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heme/themeOverride14.xml" ContentType="application/vnd.openxmlformats-officedocument.themeOverr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heme/themeOverride15.xml" ContentType="application/vnd.openxmlformats-officedocument.themeOverr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5"/>
  </p:notesMasterIdLst>
  <p:handoutMasterIdLst>
    <p:handoutMasterId r:id="rId76"/>
  </p:handoutMasterIdLst>
  <p:sldIdLst>
    <p:sldId id="481" r:id="rId2"/>
    <p:sldId id="484" r:id="rId3"/>
    <p:sldId id="257" r:id="rId4"/>
    <p:sldId id="540" r:id="rId5"/>
    <p:sldId id="671" r:id="rId6"/>
    <p:sldId id="265" r:id="rId7"/>
    <p:sldId id="490" r:id="rId8"/>
    <p:sldId id="266" r:id="rId9"/>
    <p:sldId id="267" r:id="rId10"/>
    <p:sldId id="674" r:id="rId11"/>
    <p:sldId id="562" r:id="rId12"/>
    <p:sldId id="756" r:id="rId13"/>
    <p:sldId id="753" r:id="rId14"/>
    <p:sldId id="750" r:id="rId15"/>
    <p:sldId id="751" r:id="rId16"/>
    <p:sldId id="752" r:id="rId17"/>
    <p:sldId id="727" r:id="rId18"/>
    <p:sldId id="728" r:id="rId19"/>
    <p:sldId id="729" r:id="rId20"/>
    <p:sldId id="732" r:id="rId21"/>
    <p:sldId id="675" r:id="rId22"/>
    <p:sldId id="666" r:id="rId23"/>
    <p:sldId id="557" r:id="rId24"/>
    <p:sldId id="584" r:id="rId25"/>
    <p:sldId id="497" r:id="rId26"/>
    <p:sldId id="755" r:id="rId27"/>
    <p:sldId id="757" r:id="rId28"/>
    <p:sldId id="723" r:id="rId29"/>
    <p:sldId id="733" r:id="rId30"/>
    <p:sldId id="676" r:id="rId31"/>
    <p:sldId id="734" r:id="rId32"/>
    <p:sldId id="507" r:id="rId33"/>
    <p:sldId id="506" r:id="rId34"/>
    <p:sldId id="735" r:id="rId35"/>
    <p:sldId id="307" r:id="rId36"/>
    <p:sldId id="588" r:id="rId37"/>
    <p:sldId id="693" r:id="rId38"/>
    <p:sldId id="371" r:id="rId39"/>
    <p:sldId id="379" r:id="rId40"/>
    <p:sldId id="386" r:id="rId41"/>
    <p:sldId id="737" r:id="rId42"/>
    <p:sldId id="680" r:id="rId43"/>
    <p:sldId id="421" r:id="rId44"/>
    <p:sldId id="423" r:id="rId45"/>
    <p:sldId id="430" r:id="rId46"/>
    <p:sldId id="681" r:id="rId47"/>
    <p:sldId id="441" r:id="rId48"/>
    <p:sldId id="463" r:id="rId49"/>
    <p:sldId id="471" r:id="rId50"/>
    <p:sldId id="724" r:id="rId51"/>
    <p:sldId id="628" r:id="rId52"/>
    <p:sldId id="682" r:id="rId53"/>
    <p:sldId id="603" r:id="rId54"/>
    <p:sldId id="667" r:id="rId55"/>
    <p:sldId id="608" r:id="rId56"/>
    <p:sldId id="610" r:id="rId57"/>
    <p:sldId id="604" r:id="rId58"/>
    <p:sldId id="740" r:id="rId59"/>
    <p:sldId id="612" r:id="rId60"/>
    <p:sldId id="611" r:id="rId61"/>
    <p:sldId id="739" r:id="rId62"/>
    <p:sldId id="741" r:id="rId63"/>
    <p:sldId id="754" r:id="rId64"/>
    <p:sldId id="743" r:id="rId65"/>
    <p:sldId id="745" r:id="rId66"/>
    <p:sldId id="746" r:id="rId67"/>
    <p:sldId id="747" r:id="rId68"/>
    <p:sldId id="536" r:id="rId69"/>
    <p:sldId id="539" r:id="rId70"/>
    <p:sldId id="330" r:id="rId71"/>
    <p:sldId id="337" r:id="rId72"/>
    <p:sldId id="396" r:id="rId73"/>
    <p:sldId id="403" r:id="rId74"/>
  </p:sldIdLst>
  <p:sldSz cx="9144000" cy="6858000" type="screen4x3"/>
  <p:notesSz cx="6858000" cy="9144000"/>
  <p:embeddedFontLst>
    <p:embeddedFont>
      <p:font typeface="Book Antiqua" panose="02040602050305030304" pitchFamily="18" charset="0"/>
      <p:regular r:id="rId77"/>
      <p:bold r:id="rId78"/>
      <p:italic r:id="rId79"/>
      <p:boldItalic r:id="rId80"/>
    </p:embeddedFont>
    <p:embeddedFont>
      <p:font typeface="Cambria Math" panose="02040503050406030204" pitchFamily="18" charset="0"/>
      <p:regular r:id="rId81"/>
    </p:embeddedFont>
    <p:embeddedFont>
      <p:font typeface="Monotype Corsiva" panose="03010101010201010101" pitchFamily="66" charset="0"/>
      <p:italic r:id="rId82"/>
    </p:embeddedFont>
    <p:embeddedFont>
      <p:font typeface="Monotype Sorts" panose="02010600030101010101"/>
      <p:regular r:id="rId83"/>
    </p:embeddedFont>
  </p:embeddedFontLst>
  <p:kinsoku lang="zh-CN" invalStChars="!),.:;?]}、。—ˇ¨〃々—～‖…’”〕〉》」』〗】∶！＂＇），．：；？］｀｜｝·" invalEndChars="([{‘“〔〈《「『〖【（［｛．·"/>
  <p:defaultTextStyle>
    <a:defPPr>
      <a:defRPr lang="zh-CN"/>
    </a:defPPr>
    <a:lvl1pPr algn="l" rtl="0" eaLnBrk="0" fontAlgn="base" hangingPunct="0">
      <a:spcBef>
        <a:spcPct val="50000"/>
      </a:spcBef>
      <a:spcAft>
        <a:spcPct val="0"/>
      </a:spcAft>
      <a:defRPr kumimoji="1" sz="2400"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50000"/>
      </a:spcBef>
      <a:spcAft>
        <a:spcPct val="0"/>
      </a:spcAft>
      <a:defRPr kumimoji="1" sz="2400"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2pPr>
    <a:lvl3pPr marL="914400" algn="l" rtl="0" eaLnBrk="0" fontAlgn="base" hangingPunct="0">
      <a:spcBef>
        <a:spcPct val="50000"/>
      </a:spcBef>
      <a:spcAft>
        <a:spcPct val="0"/>
      </a:spcAft>
      <a:defRPr kumimoji="1" sz="2400"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3pPr>
    <a:lvl4pPr marL="1371600" algn="l" rtl="0" eaLnBrk="0" fontAlgn="base" hangingPunct="0">
      <a:spcBef>
        <a:spcPct val="50000"/>
      </a:spcBef>
      <a:spcAft>
        <a:spcPct val="0"/>
      </a:spcAft>
      <a:defRPr kumimoji="1" sz="2400"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4pPr>
    <a:lvl5pPr marL="1828800" algn="l" rtl="0" eaLnBrk="0" fontAlgn="base" hangingPunct="0">
      <a:spcBef>
        <a:spcPct val="50000"/>
      </a:spcBef>
      <a:spcAft>
        <a:spcPct val="0"/>
      </a:spcAft>
      <a:defRPr kumimoji="1" sz="2400"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212">
          <p15:clr>
            <a:srgbClr val="A4A3A4"/>
          </p15:clr>
        </p15:guide>
        <p15:guide id="2" pos="27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BFFF2"/>
    <a:srgbClr val="DA8AB8"/>
    <a:srgbClr val="D57BAE"/>
    <a:srgbClr val="CE64A1"/>
    <a:srgbClr val="C0C0C0"/>
    <a:srgbClr val="FFFF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autoAdjust="0"/>
  </p:normalViewPr>
  <p:slideViewPr>
    <p:cSldViewPr snapToGrid="0">
      <p:cViewPr varScale="1">
        <p:scale>
          <a:sx n="46" d="100"/>
          <a:sy n="46" d="100"/>
        </p:scale>
        <p:origin x="258" y="42"/>
      </p:cViewPr>
      <p:guideLst>
        <p:guide orient="horz" pos="1212"/>
        <p:guide pos="274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38" d="100"/>
          <a:sy n="38" d="100"/>
        </p:scale>
        <p:origin x="-152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69900" y="850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Rectangle 3"/>
          <p:cNvSpPr>
            <a:spLocks noChangeArrowheads="1"/>
          </p:cNvSpPr>
          <p:nvPr/>
        </p:nvSpPr>
        <p:spPr bwMode="auto">
          <a:xfrm>
            <a:off x="469900" y="3517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ChangeArrowheads="1"/>
          </p:cNvSpPr>
          <p:nvPr/>
        </p:nvSpPr>
        <p:spPr bwMode="auto">
          <a:xfrm>
            <a:off x="469900" y="6184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Line 5"/>
          <p:cNvSpPr>
            <a:spLocks noChangeShapeType="1"/>
          </p:cNvSpPr>
          <p:nvPr/>
        </p:nvSpPr>
        <p:spPr bwMode="auto">
          <a:xfrm>
            <a:off x="3663950" y="1143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Line 6"/>
          <p:cNvSpPr>
            <a:spLocks noChangeShapeType="1"/>
          </p:cNvSpPr>
          <p:nvPr/>
        </p:nvSpPr>
        <p:spPr bwMode="auto">
          <a:xfrm>
            <a:off x="3663950" y="1447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Line 7"/>
          <p:cNvSpPr>
            <a:spLocks noChangeShapeType="1"/>
          </p:cNvSpPr>
          <p:nvPr/>
        </p:nvSpPr>
        <p:spPr bwMode="auto">
          <a:xfrm>
            <a:off x="3663950" y="2057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Line 8"/>
          <p:cNvSpPr>
            <a:spLocks noChangeShapeType="1"/>
          </p:cNvSpPr>
          <p:nvPr/>
        </p:nvSpPr>
        <p:spPr bwMode="auto">
          <a:xfrm>
            <a:off x="3663950" y="236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 name="Line 9"/>
          <p:cNvSpPr>
            <a:spLocks noChangeShapeType="1"/>
          </p:cNvSpPr>
          <p:nvPr/>
        </p:nvSpPr>
        <p:spPr bwMode="auto">
          <a:xfrm>
            <a:off x="3663950" y="266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Line 10"/>
          <p:cNvSpPr>
            <a:spLocks noChangeShapeType="1"/>
          </p:cNvSpPr>
          <p:nvPr/>
        </p:nvSpPr>
        <p:spPr bwMode="auto">
          <a:xfrm>
            <a:off x="3663950" y="297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Line 11"/>
          <p:cNvSpPr>
            <a:spLocks noChangeShapeType="1"/>
          </p:cNvSpPr>
          <p:nvPr/>
        </p:nvSpPr>
        <p:spPr bwMode="auto">
          <a:xfrm>
            <a:off x="3663950" y="1752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Line 12"/>
          <p:cNvSpPr>
            <a:spLocks noChangeShapeType="1"/>
          </p:cNvSpPr>
          <p:nvPr/>
        </p:nvSpPr>
        <p:spPr bwMode="auto">
          <a:xfrm>
            <a:off x="3663950" y="838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Line 13"/>
          <p:cNvSpPr>
            <a:spLocks noChangeShapeType="1"/>
          </p:cNvSpPr>
          <p:nvPr/>
        </p:nvSpPr>
        <p:spPr bwMode="auto">
          <a:xfrm>
            <a:off x="3663950" y="3810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Line 14"/>
          <p:cNvSpPr>
            <a:spLocks noChangeShapeType="1"/>
          </p:cNvSpPr>
          <p:nvPr/>
        </p:nvSpPr>
        <p:spPr bwMode="auto">
          <a:xfrm>
            <a:off x="3663950" y="4114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Line 15"/>
          <p:cNvSpPr>
            <a:spLocks noChangeShapeType="1"/>
          </p:cNvSpPr>
          <p:nvPr/>
        </p:nvSpPr>
        <p:spPr bwMode="auto">
          <a:xfrm>
            <a:off x="3663950" y="4724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Line 16"/>
          <p:cNvSpPr>
            <a:spLocks noChangeShapeType="1"/>
          </p:cNvSpPr>
          <p:nvPr/>
        </p:nvSpPr>
        <p:spPr bwMode="auto">
          <a:xfrm>
            <a:off x="3663950" y="5029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9" name="Line 17"/>
          <p:cNvSpPr>
            <a:spLocks noChangeShapeType="1"/>
          </p:cNvSpPr>
          <p:nvPr/>
        </p:nvSpPr>
        <p:spPr bwMode="auto">
          <a:xfrm>
            <a:off x="3663950" y="5334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Line 18"/>
          <p:cNvSpPr>
            <a:spLocks noChangeShapeType="1"/>
          </p:cNvSpPr>
          <p:nvPr/>
        </p:nvSpPr>
        <p:spPr bwMode="auto">
          <a:xfrm>
            <a:off x="3663950" y="5638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Line 19"/>
          <p:cNvSpPr>
            <a:spLocks noChangeShapeType="1"/>
          </p:cNvSpPr>
          <p:nvPr/>
        </p:nvSpPr>
        <p:spPr bwMode="auto">
          <a:xfrm>
            <a:off x="3663950" y="4419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Line 20"/>
          <p:cNvSpPr>
            <a:spLocks noChangeShapeType="1"/>
          </p:cNvSpPr>
          <p:nvPr/>
        </p:nvSpPr>
        <p:spPr bwMode="auto">
          <a:xfrm>
            <a:off x="3663950" y="3505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Line 21"/>
          <p:cNvSpPr>
            <a:spLocks noChangeShapeType="1"/>
          </p:cNvSpPr>
          <p:nvPr/>
        </p:nvSpPr>
        <p:spPr bwMode="auto">
          <a:xfrm>
            <a:off x="3663950" y="647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Line 22"/>
          <p:cNvSpPr>
            <a:spLocks noChangeShapeType="1"/>
          </p:cNvSpPr>
          <p:nvPr/>
        </p:nvSpPr>
        <p:spPr bwMode="auto">
          <a:xfrm>
            <a:off x="3663950" y="678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Line 23"/>
          <p:cNvSpPr>
            <a:spLocks noChangeShapeType="1"/>
          </p:cNvSpPr>
          <p:nvPr/>
        </p:nvSpPr>
        <p:spPr bwMode="auto">
          <a:xfrm>
            <a:off x="3663950" y="7391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Line 24"/>
          <p:cNvSpPr>
            <a:spLocks noChangeShapeType="1"/>
          </p:cNvSpPr>
          <p:nvPr/>
        </p:nvSpPr>
        <p:spPr bwMode="auto">
          <a:xfrm>
            <a:off x="3663950" y="7696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Line 25"/>
          <p:cNvSpPr>
            <a:spLocks noChangeShapeType="1"/>
          </p:cNvSpPr>
          <p:nvPr/>
        </p:nvSpPr>
        <p:spPr bwMode="auto">
          <a:xfrm>
            <a:off x="3663950" y="8001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8" name="Line 26"/>
          <p:cNvSpPr>
            <a:spLocks noChangeShapeType="1"/>
          </p:cNvSpPr>
          <p:nvPr/>
        </p:nvSpPr>
        <p:spPr bwMode="auto">
          <a:xfrm>
            <a:off x="3663950" y="8305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Line 27"/>
          <p:cNvSpPr>
            <a:spLocks noChangeShapeType="1"/>
          </p:cNvSpPr>
          <p:nvPr/>
        </p:nvSpPr>
        <p:spPr bwMode="auto">
          <a:xfrm>
            <a:off x="3663950" y="7086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Line 28"/>
          <p:cNvSpPr>
            <a:spLocks noChangeShapeType="1"/>
          </p:cNvSpPr>
          <p:nvPr/>
        </p:nvSpPr>
        <p:spPr bwMode="auto">
          <a:xfrm>
            <a:off x="3663950" y="617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1" name="Rectangle 29"/>
          <p:cNvSpPr>
            <a:spLocks noChangeArrowheads="1"/>
          </p:cNvSpPr>
          <p:nvPr/>
        </p:nvSpPr>
        <p:spPr bwMode="auto">
          <a:xfrm>
            <a:off x="76200" y="8823325"/>
            <a:ext cx="670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2" name="Line 30"/>
          <p:cNvSpPr>
            <a:spLocks noChangeShapeType="1"/>
          </p:cNvSpPr>
          <p:nvPr/>
        </p:nvSpPr>
        <p:spPr bwMode="auto">
          <a:xfrm>
            <a:off x="469900" y="381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3" name="Line 31"/>
          <p:cNvSpPr>
            <a:spLocks noChangeShapeType="1"/>
          </p:cNvSpPr>
          <p:nvPr/>
        </p:nvSpPr>
        <p:spPr bwMode="auto">
          <a:xfrm>
            <a:off x="469900" y="8763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 name="Rectangle 32"/>
          <p:cNvSpPr>
            <a:spLocks noChangeArrowheads="1"/>
          </p:cNvSpPr>
          <p:nvPr/>
        </p:nvSpPr>
        <p:spPr bwMode="auto">
          <a:xfrm>
            <a:off x="71438" y="8818563"/>
            <a:ext cx="67151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effectLst/>
                <a:latin typeface="Arial" panose="020B0604020202020204" pitchFamily="34" charset="0"/>
              </a:rPr>
              <a:t>	Statistics, 7/e	?1997 Prentice-Hall, Inc.</a:t>
            </a:r>
          </a:p>
        </p:txBody>
      </p:sp>
      <p:sp>
        <p:nvSpPr>
          <p:cNvPr id="3105" name="Rectangle 33"/>
          <p:cNvSpPr>
            <a:spLocks noChangeArrowheads="1"/>
          </p:cNvSpPr>
          <p:nvPr/>
        </p:nvSpPr>
        <p:spPr bwMode="auto">
          <a:xfrm>
            <a:off x="71438" y="55563"/>
            <a:ext cx="67151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a:effectLst/>
                <a:latin typeface="Arial" panose="020B0604020202020204" pitchFamily="34" charset="0"/>
              </a:rPr>
              <a:t>	Chapter 8 	</a:t>
            </a:r>
            <a:r>
              <a:rPr lang="en-US" altLang="zh-CN" sz="1200" b="1">
                <a:effectLst/>
                <a:latin typeface="Arial" panose="020B0604020202020204" pitchFamily="34" charset="0"/>
              </a:rPr>
              <a:t>Student Lecture Notes</a:t>
            </a:r>
            <a:r>
              <a:rPr lang="en-US" altLang="zh-CN" sz="1200">
                <a:effectLst/>
                <a:latin typeface="Arial" panose="020B0604020202020204" pitchFamily="34" charset="0"/>
              </a:rPr>
              <a:t>	 8-</a:t>
            </a:r>
            <a:fld id="{87B5B256-B1AE-40FB-BC4D-51D4CDE15042}" type="slidenum">
              <a:rPr lang="en-US" altLang="zh-CN" sz="1200">
                <a:effectLst/>
                <a:latin typeface="Arial" panose="020B0604020202020204" pitchFamily="34" charset="0"/>
              </a:rPr>
              <a:pPr/>
              <a:t>‹#›</a:t>
            </a:fld>
            <a:endParaRPr lang="en-US" altLang="zh-CN" sz="1200">
              <a:effectLst/>
              <a:latin typeface="Arial" panose="020B0604020202020204" pitchFamily="34" charset="0"/>
            </a:endParaRPr>
          </a:p>
        </p:txBody>
      </p:sp>
    </p:spTree>
    <p:extLst>
      <p:ext uri="{BB962C8B-B14F-4D97-AF65-F5344CB8AC3E}">
        <p14:creationId xmlns:p14="http://schemas.microsoft.com/office/powerpoint/2010/main" val="40775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276600"/>
            <a:ext cx="502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1" name="Rectangle 3"/>
          <p:cNvSpPr>
            <a:spLocks noGrp="1" noRot="1" noChangeAspect="1" noChangeArrowheads="1" noTextEdit="1"/>
          </p:cNvSpPr>
          <p:nvPr>
            <p:ph type="sldImg" idx="2"/>
          </p:nvPr>
        </p:nvSpPr>
        <p:spPr bwMode="auto">
          <a:xfrm>
            <a:off x="1911350" y="692150"/>
            <a:ext cx="3035300" cy="2273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Line 4"/>
          <p:cNvSpPr>
            <a:spLocks noChangeShapeType="1"/>
          </p:cNvSpPr>
          <p:nvPr/>
        </p:nvSpPr>
        <p:spPr bwMode="auto">
          <a:xfrm>
            <a:off x="920750" y="3581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Line 5"/>
          <p:cNvSpPr>
            <a:spLocks noChangeShapeType="1"/>
          </p:cNvSpPr>
          <p:nvPr/>
        </p:nvSpPr>
        <p:spPr bwMode="auto">
          <a:xfrm>
            <a:off x="920750" y="3886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Line 6"/>
          <p:cNvSpPr>
            <a:spLocks noChangeShapeType="1"/>
          </p:cNvSpPr>
          <p:nvPr/>
        </p:nvSpPr>
        <p:spPr bwMode="auto">
          <a:xfrm>
            <a:off x="920750" y="4191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Line 7"/>
          <p:cNvSpPr>
            <a:spLocks noChangeShapeType="1"/>
          </p:cNvSpPr>
          <p:nvPr/>
        </p:nvSpPr>
        <p:spPr bwMode="auto">
          <a:xfrm>
            <a:off x="920750" y="4495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 name="Line 8"/>
          <p:cNvSpPr>
            <a:spLocks noChangeShapeType="1"/>
          </p:cNvSpPr>
          <p:nvPr/>
        </p:nvSpPr>
        <p:spPr bwMode="auto">
          <a:xfrm>
            <a:off x="920750" y="4800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 name="Line 9"/>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 name="Line 10"/>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 name="Line 11"/>
          <p:cNvSpPr>
            <a:spLocks noChangeShapeType="1"/>
          </p:cNvSpPr>
          <p:nvPr/>
        </p:nvSpPr>
        <p:spPr bwMode="auto">
          <a:xfrm>
            <a:off x="920750" y="5410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 name="Line 12"/>
          <p:cNvSpPr>
            <a:spLocks noChangeShapeType="1"/>
          </p:cNvSpPr>
          <p:nvPr/>
        </p:nvSpPr>
        <p:spPr bwMode="auto">
          <a:xfrm>
            <a:off x="920750" y="5715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 name="Line 13"/>
          <p:cNvSpPr>
            <a:spLocks noChangeShapeType="1"/>
          </p:cNvSpPr>
          <p:nvPr/>
        </p:nvSpPr>
        <p:spPr bwMode="auto">
          <a:xfrm>
            <a:off x="920750" y="6019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 name="Line 14"/>
          <p:cNvSpPr>
            <a:spLocks noChangeShapeType="1"/>
          </p:cNvSpPr>
          <p:nvPr/>
        </p:nvSpPr>
        <p:spPr bwMode="auto">
          <a:xfrm>
            <a:off x="920750" y="6324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 name="Line 15"/>
          <p:cNvSpPr>
            <a:spLocks noChangeShapeType="1"/>
          </p:cNvSpPr>
          <p:nvPr/>
        </p:nvSpPr>
        <p:spPr bwMode="auto">
          <a:xfrm>
            <a:off x="920750" y="6629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 name="Line 16"/>
          <p:cNvSpPr>
            <a:spLocks noChangeShapeType="1"/>
          </p:cNvSpPr>
          <p:nvPr/>
        </p:nvSpPr>
        <p:spPr bwMode="auto">
          <a:xfrm>
            <a:off x="920750" y="6934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 name="Line 17"/>
          <p:cNvSpPr>
            <a:spLocks noChangeShapeType="1"/>
          </p:cNvSpPr>
          <p:nvPr/>
        </p:nvSpPr>
        <p:spPr bwMode="auto">
          <a:xfrm>
            <a:off x="920750" y="7239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 name="Line 18"/>
          <p:cNvSpPr>
            <a:spLocks noChangeShapeType="1"/>
          </p:cNvSpPr>
          <p:nvPr/>
        </p:nvSpPr>
        <p:spPr bwMode="auto">
          <a:xfrm>
            <a:off x="920750" y="7543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 name="Line 19"/>
          <p:cNvSpPr>
            <a:spLocks noChangeShapeType="1"/>
          </p:cNvSpPr>
          <p:nvPr/>
        </p:nvSpPr>
        <p:spPr bwMode="auto">
          <a:xfrm>
            <a:off x="920750" y="7848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 name="Line 20"/>
          <p:cNvSpPr>
            <a:spLocks noChangeShapeType="1"/>
          </p:cNvSpPr>
          <p:nvPr/>
        </p:nvSpPr>
        <p:spPr bwMode="auto">
          <a:xfrm>
            <a:off x="920750" y="8153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 name="Line 21"/>
          <p:cNvSpPr>
            <a:spLocks noChangeShapeType="1"/>
          </p:cNvSpPr>
          <p:nvPr/>
        </p:nvSpPr>
        <p:spPr bwMode="auto">
          <a:xfrm>
            <a:off x="920750" y="8458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 name="Line 22"/>
          <p:cNvSpPr>
            <a:spLocks noChangeShapeType="1"/>
          </p:cNvSpPr>
          <p:nvPr/>
        </p:nvSpPr>
        <p:spPr bwMode="auto">
          <a:xfrm>
            <a:off x="165100" y="381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1" name="Rectangle 23"/>
          <p:cNvSpPr>
            <a:spLocks noChangeArrowheads="1"/>
          </p:cNvSpPr>
          <p:nvPr/>
        </p:nvSpPr>
        <p:spPr bwMode="auto">
          <a:xfrm>
            <a:off x="71438" y="8818563"/>
            <a:ext cx="67151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spcBef>
                <a:spcPct val="0"/>
              </a:spcBef>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effectLst/>
                <a:latin typeface="Arial" panose="020B0604020202020204" pitchFamily="34" charset="0"/>
              </a:rPr>
              <a:t>	Statistics, 7/e	?1997 Prentice-Hall, Inc.</a:t>
            </a:r>
          </a:p>
        </p:txBody>
      </p:sp>
      <p:sp>
        <p:nvSpPr>
          <p:cNvPr id="2072" name="Line 24"/>
          <p:cNvSpPr>
            <a:spLocks noChangeShapeType="1"/>
          </p:cNvSpPr>
          <p:nvPr/>
        </p:nvSpPr>
        <p:spPr bwMode="auto">
          <a:xfrm>
            <a:off x="165100" y="8763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3" name="Rectangle 25"/>
          <p:cNvSpPr>
            <a:spLocks noChangeArrowheads="1"/>
          </p:cNvSpPr>
          <p:nvPr/>
        </p:nvSpPr>
        <p:spPr bwMode="auto">
          <a:xfrm>
            <a:off x="71438" y="55563"/>
            <a:ext cx="67151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spcBef>
                <a:spcPct val="0"/>
              </a:spcBef>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a:effectLst/>
                <a:latin typeface="Arial" panose="020B0604020202020204" pitchFamily="34" charset="0"/>
              </a:rPr>
              <a:t>	Chapter 8	</a:t>
            </a:r>
            <a:r>
              <a:rPr lang="en-US" altLang="zh-CN" sz="1200" b="1">
                <a:effectLst/>
                <a:latin typeface="Arial" panose="020B0604020202020204" pitchFamily="34" charset="0"/>
              </a:rPr>
              <a:t>Instructor Notes</a:t>
            </a:r>
            <a:r>
              <a:rPr lang="en-US" altLang="zh-CN" sz="1200">
                <a:effectLst/>
                <a:latin typeface="Arial" panose="020B0604020202020204" pitchFamily="34" charset="0"/>
              </a:rPr>
              <a:t>	8-</a:t>
            </a:r>
            <a:fld id="{14CEBD80-5CC3-4ED5-970C-A869341B463F}" type="slidenum">
              <a:rPr lang="en-US" altLang="zh-CN" sz="1200">
                <a:effectLst/>
                <a:latin typeface="Arial" panose="020B0604020202020204" pitchFamily="34" charset="0"/>
              </a:rPr>
              <a:pPr/>
              <a:t>‹#›</a:t>
            </a:fld>
            <a:endParaRPr lang="en-US" altLang="zh-CN" sz="1200">
              <a:effectLst/>
              <a:latin typeface="Arial" panose="020B0604020202020204" pitchFamily="34" charset="0"/>
            </a:endParaRPr>
          </a:p>
        </p:txBody>
      </p:sp>
    </p:spTree>
    <p:extLst>
      <p:ext uri="{BB962C8B-B14F-4D97-AF65-F5344CB8AC3E}">
        <p14:creationId xmlns:p14="http://schemas.microsoft.com/office/powerpoint/2010/main" val="2672311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body" idx="1"/>
          </p:nvPr>
        </p:nvSpPr>
        <p:spPr>
          <a:ln/>
        </p:spPr>
        <p:txBody>
          <a:bodyPr/>
          <a:lstStyle/>
          <a:p>
            <a:endParaRPr lang="zh-CN" altLang="zh-CN"/>
          </a:p>
        </p:txBody>
      </p:sp>
      <p:sp>
        <p:nvSpPr>
          <p:cNvPr id="47001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57548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65433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612624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387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1337085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body" idx="1"/>
          </p:nvPr>
        </p:nvSpPr>
        <p:spPr>
          <a:ln/>
        </p:spPr>
        <p:txBody>
          <a:bodyPr/>
          <a:lstStyle/>
          <a:p>
            <a:endParaRPr lang="zh-CN" altLang="zh-CN"/>
          </a:p>
        </p:txBody>
      </p:sp>
      <p:sp>
        <p:nvSpPr>
          <p:cNvPr id="109773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267572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body" idx="1"/>
          </p:nvPr>
        </p:nvSpPr>
        <p:spPr>
          <a:ln/>
        </p:spPr>
        <p:txBody>
          <a:bodyPr/>
          <a:lstStyle/>
          <a:p>
            <a:endParaRPr lang="zh-CN" altLang="zh-CN"/>
          </a:p>
        </p:txBody>
      </p:sp>
      <p:sp>
        <p:nvSpPr>
          <p:cNvPr id="109977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36430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body" idx="1"/>
          </p:nvPr>
        </p:nvSpPr>
        <p:spPr>
          <a:ln/>
        </p:spPr>
        <p:txBody>
          <a:bodyPr/>
          <a:lstStyle/>
          <a:p>
            <a:endParaRPr lang="zh-CN" altLang="zh-CN"/>
          </a:p>
        </p:txBody>
      </p:sp>
      <p:sp>
        <p:nvSpPr>
          <p:cNvPr id="110182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451736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5507"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895929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047555"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998509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04960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706267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055747"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764957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8291"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22776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As a result of this class, you will be able to ...</a:t>
            </a:r>
          </a:p>
        </p:txBody>
      </p:sp>
      <p:sp>
        <p:nvSpPr>
          <p:cNvPr id="717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399680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pPr>
            <a:r>
              <a:rPr lang="en-US" altLang="zh-CN" sz="1000" i="1">
                <a:effectLst/>
                <a:latin typeface="Times New Roman" panose="02020603050405020304" pitchFamily="18" charset="0"/>
              </a:rPr>
              <a:t>9</a:t>
            </a:r>
          </a:p>
        </p:txBody>
      </p:sp>
      <p:sp>
        <p:nvSpPr>
          <p:cNvPr id="8898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62" name="Rectangle 6"/>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889863" name="Rectangle 7"/>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8531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body" idx="1"/>
          </p:nvPr>
        </p:nvSpPr>
        <p:spPr>
          <a:ln/>
        </p:spPr>
        <p:txBody>
          <a:bodyPr/>
          <a:lstStyle/>
          <a:p>
            <a:endParaRPr lang="zh-CN" altLang="zh-CN"/>
          </a:p>
        </p:txBody>
      </p:sp>
      <p:sp>
        <p:nvSpPr>
          <p:cNvPr id="64409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813267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Rejection region does NOT include critical value.</a:t>
            </a:r>
          </a:p>
        </p:txBody>
      </p:sp>
      <p:sp>
        <p:nvSpPr>
          <p:cNvPr id="70144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20527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body" idx="1"/>
          </p:nvPr>
        </p:nvSpPr>
        <p:spPr>
          <a:noFill/>
          <a:ln/>
        </p:spPr>
        <p:txBody>
          <a:bodyPr/>
          <a:lstStyle/>
          <a:p>
            <a:r>
              <a:rPr lang="en-US" altLang="zh-CN"/>
              <a:t>Rejection region does NOT include critical value.</a:t>
            </a:r>
          </a:p>
        </p:txBody>
      </p:sp>
      <p:sp>
        <p:nvSpPr>
          <p:cNvPr id="50995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96022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3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pPr>
            <a:r>
              <a:rPr lang="en-US" altLang="zh-CN" sz="1000" i="1">
                <a:effectLst/>
                <a:latin typeface="Times New Roman" panose="02020603050405020304" pitchFamily="18" charset="0"/>
              </a:rPr>
              <a:t>9</a:t>
            </a:r>
          </a:p>
        </p:txBody>
      </p:sp>
      <p:sp>
        <p:nvSpPr>
          <p:cNvPr id="10373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3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318" name="Rectangle 6"/>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7319" name="Rectangle 7"/>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3862642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057795"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1461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0339"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2050620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05984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58942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body" idx="1"/>
          </p:nvPr>
        </p:nvSpPr>
        <p:spPr>
          <a:ln/>
        </p:spPr>
        <p:txBody>
          <a:bodyPr/>
          <a:lstStyle/>
          <a:p>
            <a:endParaRPr lang="zh-CN" altLang="zh-CN"/>
          </a:p>
        </p:txBody>
      </p:sp>
      <p:sp>
        <p:nvSpPr>
          <p:cNvPr id="53248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587123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body" idx="1"/>
          </p:nvPr>
        </p:nvSpPr>
        <p:spPr>
          <a:ln/>
        </p:spPr>
        <p:txBody>
          <a:bodyPr/>
          <a:lstStyle/>
          <a:p>
            <a:endParaRPr lang="zh-CN" altLang="zh-CN"/>
          </a:p>
        </p:txBody>
      </p:sp>
      <p:sp>
        <p:nvSpPr>
          <p:cNvPr id="53043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08246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72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pPr>
            <a:r>
              <a:rPr lang="en-US" altLang="zh-CN" sz="1000" i="1">
                <a:effectLst/>
                <a:latin typeface="Times New Roman" panose="02020603050405020304" pitchFamily="18" charset="0"/>
              </a:rPr>
              <a:t>9</a:t>
            </a:r>
          </a:p>
        </p:txBody>
      </p:sp>
      <p:sp>
        <p:nvSpPr>
          <p:cNvPr id="6072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72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7238" name="Rectangle 6"/>
          <p:cNvSpPr>
            <a:spLocks noGrp="1" noRot="1" noChangeAspect="1" noChangeArrowheads="1" noTextEdit="1"/>
          </p:cNvSpPr>
          <p:nvPr>
            <p:ph type="sldImg"/>
          </p:nvPr>
        </p:nvSpPr>
        <p:spPr>
          <a:xfrm>
            <a:off x="1912938" y="692150"/>
            <a:ext cx="3032125" cy="2273300"/>
          </a:xfrm>
          <a:ln cap="flat"/>
        </p:spPr>
      </p:sp>
      <p:sp>
        <p:nvSpPr>
          <p:cNvPr id="607239" name="Rectangle 7"/>
          <p:cNvSpPr>
            <a:spLocks noGrp="1" noChangeArrowheads="1"/>
          </p:cNvSpPr>
          <p:nvPr>
            <p:ph type="body" idx="1"/>
          </p:nvPr>
        </p:nvSpPr>
        <p:spPr>
          <a:ln/>
        </p:spPr>
        <p:txBody>
          <a:bodyPr/>
          <a:lstStyle/>
          <a:p>
            <a:endParaRPr lang="zh-CN" altLang="zh-CN"/>
          </a:p>
        </p:txBody>
      </p:sp>
    </p:spTree>
    <p:extLst>
      <p:ext uri="{BB962C8B-B14F-4D97-AF65-F5344CB8AC3E}">
        <p14:creationId xmlns:p14="http://schemas.microsoft.com/office/powerpoint/2010/main" val="1917034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061891"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51805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ln/>
        </p:spPr>
        <p:txBody>
          <a:bodyPr/>
          <a:lstStyle/>
          <a:p>
            <a:endParaRPr lang="zh-CN" altLang="zh-CN"/>
          </a:p>
        </p:txBody>
      </p:sp>
      <p:sp>
        <p:nvSpPr>
          <p:cNvPr id="10957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260665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709635"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634259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95129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514591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body" idx="1"/>
          </p:nvPr>
        </p:nvSpPr>
        <p:spPr>
          <a:ln/>
        </p:spPr>
        <p:txBody>
          <a:bodyPr/>
          <a:lstStyle/>
          <a:p>
            <a:endParaRPr lang="zh-CN" altLang="zh-CN"/>
          </a:p>
        </p:txBody>
      </p:sp>
      <p:sp>
        <p:nvSpPr>
          <p:cNvPr id="24064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795509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body" idx="1"/>
          </p:nvPr>
        </p:nvSpPr>
        <p:spPr>
          <a:ln/>
        </p:spPr>
        <p:txBody>
          <a:bodyPr/>
          <a:lstStyle/>
          <a:p>
            <a:endParaRPr lang="zh-CN" altLang="zh-CN"/>
          </a:p>
        </p:txBody>
      </p:sp>
      <p:sp>
        <p:nvSpPr>
          <p:cNvPr id="25702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174214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body" idx="1"/>
          </p:nvPr>
        </p:nvSpPr>
        <p:spPr>
          <a:ln/>
        </p:spPr>
        <p:txBody>
          <a:bodyPr/>
          <a:lstStyle/>
          <a:p>
            <a:endParaRPr lang="zh-CN" altLang="zh-CN"/>
          </a:p>
        </p:txBody>
      </p:sp>
      <p:sp>
        <p:nvSpPr>
          <p:cNvPr id="27136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846795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06905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4854364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8531"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4190416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body" idx="1"/>
          </p:nvPr>
        </p:nvSpPr>
        <p:spPr>
          <a:ln/>
        </p:spPr>
        <p:txBody>
          <a:bodyPr/>
          <a:lstStyle/>
          <a:p>
            <a:endParaRPr lang="zh-CN" altLang="zh-CN"/>
          </a:p>
        </p:txBody>
      </p:sp>
      <p:sp>
        <p:nvSpPr>
          <p:cNvPr id="34304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35315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0099"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41097434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body" idx="1"/>
          </p:nvPr>
        </p:nvSpPr>
        <p:spPr>
          <a:ln/>
        </p:spPr>
        <p:txBody>
          <a:bodyPr/>
          <a:lstStyle/>
          <a:p>
            <a:endParaRPr lang="zh-CN" altLang="zh-CN"/>
          </a:p>
        </p:txBody>
      </p:sp>
      <p:sp>
        <p:nvSpPr>
          <p:cNvPr id="34713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509648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body" idx="1"/>
          </p:nvPr>
        </p:nvSpPr>
        <p:spPr>
          <a:ln/>
        </p:spPr>
        <p:txBody>
          <a:bodyPr/>
          <a:lstStyle/>
          <a:p>
            <a:endParaRPr lang="zh-CN" altLang="zh-CN"/>
          </a:p>
        </p:txBody>
      </p:sp>
      <p:sp>
        <p:nvSpPr>
          <p:cNvPr id="36147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964007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0579"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40839724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body" idx="1"/>
          </p:nvPr>
        </p:nvSpPr>
        <p:spPr>
          <a:ln/>
        </p:spPr>
        <p:txBody>
          <a:bodyPr/>
          <a:lstStyle/>
          <a:p>
            <a:endParaRPr lang="zh-CN" altLang="zh-CN"/>
          </a:p>
        </p:txBody>
      </p:sp>
      <p:sp>
        <p:nvSpPr>
          <p:cNvPr id="38400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445981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body" idx="1"/>
          </p:nvPr>
        </p:nvSpPr>
        <p:spPr>
          <a:ln/>
        </p:spPr>
        <p:txBody>
          <a:bodyPr/>
          <a:lstStyle/>
          <a:p>
            <a:endParaRPr lang="zh-CN" altLang="zh-CN"/>
          </a:p>
        </p:txBody>
      </p:sp>
      <p:sp>
        <p:nvSpPr>
          <p:cNvPr id="42905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6548029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ln/>
        </p:spPr>
        <p:txBody>
          <a:bodyPr/>
          <a:lstStyle/>
          <a:p>
            <a:endParaRPr lang="zh-CN" altLang="zh-CN"/>
          </a:p>
        </p:txBody>
      </p:sp>
      <p:sp>
        <p:nvSpPr>
          <p:cNvPr id="44544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183649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3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pPr>
            <a:r>
              <a:rPr lang="en-US" altLang="zh-CN" sz="1000" i="1">
                <a:effectLst/>
                <a:latin typeface="Times New Roman" panose="02020603050405020304" pitchFamily="18" charset="0"/>
              </a:rPr>
              <a:t>9</a:t>
            </a:r>
          </a:p>
        </p:txBody>
      </p:sp>
      <p:sp>
        <p:nvSpPr>
          <p:cNvPr id="10393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3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366" name="Rectangle 6"/>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9367" name="Rectangle 7"/>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2866445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807939" name="Rectangle 3"/>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07713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627"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2688112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74649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573095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914400" y="3124200"/>
            <a:ext cx="5029200" cy="5943600"/>
          </a:xfrm>
          <a:ln/>
        </p:spPr>
        <p:txBody>
          <a:bodyPr/>
          <a:lstStyle/>
          <a:p>
            <a:pPr marL="114300" lvl="1">
              <a:spcBef>
                <a:spcPct val="20000"/>
              </a:spcBef>
            </a:pPr>
            <a:endParaRPr lang="zh-CN" altLang="zh-CN"/>
          </a:p>
        </p:txBody>
      </p:sp>
      <p:sp>
        <p:nvSpPr>
          <p:cNvPr id="2355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8395882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pPr>
            <a:r>
              <a:rPr lang="en-US" altLang="zh-CN" sz="1000" i="1">
                <a:effectLst/>
                <a:latin typeface="Times New Roman" panose="02020603050405020304" pitchFamily="18" charset="0"/>
              </a:rPr>
              <a:t>9</a:t>
            </a:r>
          </a:p>
        </p:txBody>
      </p:sp>
      <p:sp>
        <p:nvSpPr>
          <p:cNvPr id="8919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10" name="Rectangle 6"/>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891911" name="Rectangle 7"/>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261625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764931"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3053895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769027"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1911812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75264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879615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077251"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144606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77312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0117732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771075"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78624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07520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7237314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9299"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20324759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xfrm>
            <a:off x="3884613" y="8685213"/>
            <a:ext cx="2971800" cy="457200"/>
          </a:xfrm>
          <a:prstGeom prst="rect">
            <a:avLst/>
          </a:prstGeom>
          <a:noFill/>
        </p:spPr>
        <p:txBody>
          <a:bodyPr/>
          <a:lstStyle>
            <a:lvl1pPr eaLnBrk="0" hangingPunct="0">
              <a:defRPr>
                <a:solidFill>
                  <a:schemeClr val="bg1"/>
                </a:solidFill>
                <a:latin typeface="Arial" charset="0"/>
                <a:ea typeface="宋体" pitchFamily="2" charset="-122"/>
              </a:defRPr>
            </a:lvl1pPr>
            <a:lvl2pPr marL="742950" indent="-285750" eaLnBrk="0" hangingPunct="0">
              <a:defRPr>
                <a:solidFill>
                  <a:schemeClr val="bg1"/>
                </a:solidFill>
                <a:latin typeface="Arial" charset="0"/>
                <a:ea typeface="宋体" pitchFamily="2" charset="-122"/>
              </a:defRPr>
            </a:lvl2pPr>
            <a:lvl3pPr marL="1143000" indent="-228600" eaLnBrk="0" hangingPunct="0">
              <a:defRPr>
                <a:solidFill>
                  <a:schemeClr val="bg1"/>
                </a:solidFill>
                <a:latin typeface="Arial" charset="0"/>
                <a:ea typeface="宋体" pitchFamily="2" charset="-122"/>
              </a:defRPr>
            </a:lvl3pPr>
            <a:lvl4pPr marL="1600200" indent="-228600" eaLnBrk="0" hangingPunct="0">
              <a:defRPr>
                <a:solidFill>
                  <a:schemeClr val="bg1"/>
                </a:solidFill>
                <a:latin typeface="Arial" charset="0"/>
                <a:ea typeface="宋体" pitchFamily="2" charset="-122"/>
              </a:defRPr>
            </a:lvl4pPr>
            <a:lvl5pPr marL="2057400" indent="-228600" eaLnBrk="0" hangingPunct="0">
              <a:defRPr>
                <a:solidFill>
                  <a:schemeClr val="bg1"/>
                </a:solidFill>
                <a:latin typeface="Arial" charset="0"/>
                <a:ea typeface="宋体" pitchFamily="2" charset="-122"/>
              </a:defRPr>
            </a:lvl5pPr>
            <a:lvl6pPr marL="2514600" indent="-228600" eaLnBrk="0" fontAlgn="base" hangingPunct="0">
              <a:spcBef>
                <a:spcPct val="20000"/>
              </a:spcBef>
              <a:spcAft>
                <a:spcPct val="0"/>
              </a:spcAft>
              <a:defRPr>
                <a:solidFill>
                  <a:schemeClr val="bg1"/>
                </a:solidFill>
                <a:latin typeface="Arial" charset="0"/>
                <a:ea typeface="宋体" pitchFamily="2" charset="-122"/>
              </a:defRPr>
            </a:lvl6pPr>
            <a:lvl7pPr marL="2971800" indent="-228600" eaLnBrk="0" fontAlgn="base" hangingPunct="0">
              <a:spcBef>
                <a:spcPct val="20000"/>
              </a:spcBef>
              <a:spcAft>
                <a:spcPct val="0"/>
              </a:spcAft>
              <a:defRPr>
                <a:solidFill>
                  <a:schemeClr val="bg1"/>
                </a:solidFill>
                <a:latin typeface="Arial" charset="0"/>
                <a:ea typeface="宋体" pitchFamily="2" charset="-122"/>
              </a:defRPr>
            </a:lvl7pPr>
            <a:lvl8pPr marL="3429000" indent="-228600" eaLnBrk="0" fontAlgn="base" hangingPunct="0">
              <a:spcBef>
                <a:spcPct val="20000"/>
              </a:spcBef>
              <a:spcAft>
                <a:spcPct val="0"/>
              </a:spcAft>
              <a:defRPr>
                <a:solidFill>
                  <a:schemeClr val="bg1"/>
                </a:solidFill>
                <a:latin typeface="Arial" charset="0"/>
                <a:ea typeface="宋体" pitchFamily="2" charset="-122"/>
              </a:defRPr>
            </a:lvl8pPr>
            <a:lvl9pPr marL="3886200" indent="-228600" eaLnBrk="0" fontAlgn="base" hangingPunct="0">
              <a:spcBef>
                <a:spcPct val="20000"/>
              </a:spcBef>
              <a:spcAft>
                <a:spcPct val="0"/>
              </a:spcAft>
              <a:defRPr>
                <a:solidFill>
                  <a:schemeClr val="bg1"/>
                </a:solidFill>
                <a:latin typeface="Arial" charset="0"/>
                <a:ea typeface="宋体" pitchFamily="2" charset="-122"/>
              </a:defRPr>
            </a:lvl9pPr>
          </a:lstStyle>
          <a:p>
            <a:pPr eaLnBrk="1" hangingPunct="1"/>
            <a:fld id="{C831CB76-0291-420C-AD1F-90D77841B226}" type="slidenum">
              <a:rPr lang="en-US" altLang="zh-CN">
                <a:solidFill>
                  <a:schemeClr val="tx1"/>
                </a:solidFill>
              </a:rPr>
              <a:pPr eaLnBrk="1" hangingPunct="1"/>
              <a:t>63</a:t>
            </a:fld>
            <a:endParaRPr lang="en-US" altLang="zh-CN" dirty="0">
              <a:solidFill>
                <a:schemeClr val="tx1"/>
              </a:solidFill>
            </a:endParaRPr>
          </a:p>
        </p:txBody>
      </p:sp>
      <p:sp>
        <p:nvSpPr>
          <p:cNvPr id="211971" name="Rectangle 2"/>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zh-CN">
              <a:latin typeface="Arial" charset="0"/>
            </a:endParaRPr>
          </a:p>
        </p:txBody>
      </p:sp>
      <p:sp>
        <p:nvSpPr>
          <p:cNvPr id="211972"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2567570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body" idx="1"/>
          </p:nvPr>
        </p:nvSpPr>
        <p:spPr>
          <a:ln/>
        </p:spPr>
        <p:txBody>
          <a:bodyPr/>
          <a:lstStyle/>
          <a:p>
            <a:endParaRPr lang="zh-CN" altLang="zh-CN"/>
          </a:p>
        </p:txBody>
      </p:sp>
      <p:sp>
        <p:nvSpPr>
          <p:cNvPr id="48640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1978158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339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3769929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F ratio is a statistic defined as the ratio of 2 independent estimates of a normally distributed population’s variance.</a:t>
            </a:r>
          </a:p>
          <a:p>
            <a:endParaRPr lang="en-US" altLang="zh-CN"/>
          </a:p>
          <a:p>
            <a:r>
              <a:rPr lang="en-US" altLang="zh-CN"/>
              <a:t>Note: degrees of freedom refer to </a:t>
            </a:r>
            <a:r>
              <a:rPr lang="en-US" altLang="zh-CN" b="1"/>
              <a:t>numerator</a:t>
            </a:r>
            <a:r>
              <a:rPr lang="en-US" altLang="zh-CN"/>
              <a:t> and </a:t>
            </a:r>
            <a:r>
              <a:rPr lang="en-US" altLang="zh-CN" b="1"/>
              <a:t>denominator</a:t>
            </a:r>
          </a:p>
        </p:txBody>
      </p:sp>
      <p:sp>
        <p:nvSpPr>
          <p:cNvPr id="1087491" name="Rectangle 3"/>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2507533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5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pPr>
            <a:r>
              <a:rPr lang="en-US" altLang="zh-CN" sz="1000" i="1">
                <a:effectLst/>
                <a:latin typeface="Times New Roman" panose="02020603050405020304" pitchFamily="18" charset="0"/>
              </a:rPr>
              <a:t>66</a:t>
            </a:r>
          </a:p>
        </p:txBody>
      </p:sp>
      <p:sp>
        <p:nvSpPr>
          <p:cNvPr id="10895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5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542" name="Rectangle 6"/>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The </a:t>
            </a:r>
            <a:r>
              <a:rPr lang="en-US" altLang="zh-CN" b="1"/>
              <a:t>lower</a:t>
            </a:r>
            <a:r>
              <a:rPr lang="en-US" altLang="zh-CN"/>
              <a:t> F is </a:t>
            </a:r>
            <a:r>
              <a:rPr lang="en-US" altLang="zh-CN" b="1"/>
              <a:t>not</a:t>
            </a:r>
            <a:r>
              <a:rPr lang="en-US" altLang="zh-CN"/>
              <a:t> the </a:t>
            </a:r>
            <a:r>
              <a:rPr lang="en-US" altLang="zh-CN" b="1"/>
              <a:t>reciprocal</a:t>
            </a:r>
            <a:r>
              <a:rPr lang="en-US" altLang="zh-CN"/>
              <a:t> of the </a:t>
            </a:r>
            <a:r>
              <a:rPr lang="en-US" altLang="zh-CN" b="1"/>
              <a:t>upper</a:t>
            </a:r>
            <a:r>
              <a:rPr lang="en-US" altLang="zh-CN"/>
              <a:t> F.</a:t>
            </a:r>
          </a:p>
          <a:p>
            <a:r>
              <a:rPr lang="en-US" altLang="zh-CN"/>
              <a:t>What do you do if </a:t>
            </a:r>
            <a:r>
              <a:rPr lang="en-US" altLang="zh-CN" b="1"/>
              <a:t>equal</a:t>
            </a:r>
            <a:r>
              <a:rPr lang="en-US" altLang="zh-CN"/>
              <a:t> </a:t>
            </a:r>
            <a:r>
              <a:rPr lang="en-US" altLang="zh-CN" b="1"/>
              <a:t>sample</a:t>
            </a:r>
            <a:r>
              <a:rPr lang="en-US" altLang="zh-CN"/>
              <a:t> </a:t>
            </a:r>
            <a:r>
              <a:rPr lang="en-US" altLang="zh-CN" b="1"/>
              <a:t>sizes</a:t>
            </a:r>
            <a:r>
              <a:rPr lang="en-US" altLang="zh-CN"/>
              <a:t>?</a:t>
            </a:r>
          </a:p>
          <a:p>
            <a:endParaRPr lang="en-US" altLang="zh-CN"/>
          </a:p>
          <a:p>
            <a:endParaRPr lang="en-US" altLang="zh-CN"/>
          </a:p>
        </p:txBody>
      </p:sp>
      <p:sp>
        <p:nvSpPr>
          <p:cNvPr id="1089543" name="Rectangle 7"/>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667737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zh-CN"/>
              <a:t>F ratio is a statistic defined as the ratio of 2 independent estimates of a normally distributed population’s variance.</a:t>
            </a:r>
          </a:p>
          <a:p>
            <a:endParaRPr lang="en-US" altLang="zh-CN"/>
          </a:p>
          <a:p>
            <a:r>
              <a:rPr lang="en-US" altLang="zh-CN"/>
              <a:t>Note: degrees of freedom refer to </a:t>
            </a:r>
            <a:r>
              <a:rPr lang="en-US" altLang="zh-CN" b="1"/>
              <a:t>numerator</a:t>
            </a:r>
            <a:r>
              <a:rPr lang="en-US" altLang="zh-CN"/>
              <a:t> and </a:t>
            </a:r>
            <a:r>
              <a:rPr lang="en-US" altLang="zh-CN" b="1"/>
              <a:t>denominator</a:t>
            </a:r>
          </a:p>
        </p:txBody>
      </p:sp>
      <p:sp>
        <p:nvSpPr>
          <p:cNvPr id="1091587" name="Rectangle 3"/>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775359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body" idx="1"/>
          </p:nvPr>
        </p:nvSpPr>
        <p:spPr>
          <a:noFill/>
          <a:ln/>
        </p:spPr>
        <p:txBody>
          <a:bodyPr/>
          <a:lstStyle/>
          <a:p>
            <a:r>
              <a:rPr lang="en-US" altLang="zh-CN"/>
              <a:t>As a result of this class, you will be able to ...</a:t>
            </a:r>
          </a:p>
        </p:txBody>
      </p:sp>
      <p:sp>
        <p:nvSpPr>
          <p:cNvPr id="59597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9572323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body" idx="1"/>
          </p:nvPr>
        </p:nvSpPr>
        <p:spPr>
          <a:ln/>
        </p:spPr>
        <p:txBody>
          <a:bodyPr/>
          <a:lstStyle/>
          <a:p>
            <a:endParaRPr lang="zh-CN" altLang="zh-CN"/>
          </a:p>
        </p:txBody>
      </p:sp>
      <p:sp>
        <p:nvSpPr>
          <p:cNvPr id="60416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2573849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ln/>
        </p:spPr>
        <p:txBody>
          <a:bodyPr/>
          <a:lstStyle/>
          <a:p>
            <a:endParaRPr lang="zh-CN" altLang="zh-CN"/>
          </a:p>
        </p:txBody>
      </p:sp>
      <p:sp>
        <p:nvSpPr>
          <p:cNvPr id="15667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1107352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a:ln/>
        </p:spPr>
        <p:txBody>
          <a:bodyPr/>
          <a:lstStyle/>
          <a:p>
            <a:endParaRPr lang="zh-CN" altLang="zh-CN"/>
          </a:p>
        </p:txBody>
      </p:sp>
      <p:sp>
        <p:nvSpPr>
          <p:cNvPr id="17101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0503745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body" idx="1"/>
          </p:nvPr>
        </p:nvSpPr>
        <p:spPr>
          <a:ln/>
        </p:spPr>
        <p:txBody>
          <a:bodyPr/>
          <a:lstStyle/>
          <a:p>
            <a:endParaRPr lang="zh-CN" altLang="zh-CN"/>
          </a:p>
        </p:txBody>
      </p:sp>
      <p:sp>
        <p:nvSpPr>
          <p:cNvPr id="29184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5558930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body" idx="1"/>
          </p:nvPr>
        </p:nvSpPr>
        <p:spPr>
          <a:ln/>
        </p:spPr>
        <p:txBody>
          <a:bodyPr/>
          <a:lstStyle/>
          <a:p>
            <a:endParaRPr lang="zh-CN" altLang="zh-CN"/>
          </a:p>
        </p:txBody>
      </p:sp>
      <p:sp>
        <p:nvSpPr>
          <p:cNvPr id="30617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409060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ln/>
        </p:spPr>
        <p:txBody>
          <a:bodyPr/>
          <a:lstStyle/>
          <a:p>
            <a:endParaRPr lang="zh-CN" altLang="zh-CN"/>
          </a:p>
        </p:txBody>
      </p:sp>
      <p:sp>
        <p:nvSpPr>
          <p:cNvPr id="2560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964437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zh-CN" altLang="zh-CN"/>
          </a:p>
        </p:txBody>
      </p:sp>
      <p:sp>
        <p:nvSpPr>
          <p:cNvPr id="2765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695736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6243"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380294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62156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728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228600"/>
            <a:ext cx="20193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9055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196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p:nvPr>
        </p:nvSpPr>
        <p:spPr>
          <a:xfrm>
            <a:off x="4610100" y="1828800"/>
            <a:ext cx="3848100" cy="4114800"/>
          </a:xfrm>
        </p:spPr>
        <p:txBody>
          <a:bodyPr/>
          <a:lstStyle/>
          <a:p>
            <a:endParaRPr lang="zh-CN" altLang="en-US"/>
          </a:p>
        </p:txBody>
      </p:sp>
    </p:spTree>
    <p:extLst>
      <p:ext uri="{BB962C8B-B14F-4D97-AF65-F5344CB8AC3E}">
        <p14:creationId xmlns:p14="http://schemas.microsoft.com/office/powerpoint/2010/main" val="1708180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006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828800"/>
            <a:ext cx="7848600" cy="4114800"/>
          </a:xfrm>
        </p:spPr>
        <p:txBody>
          <a:bodyPr/>
          <a:lstStyle/>
          <a:p>
            <a:endParaRPr lang="zh-CN" altLang="en-US"/>
          </a:p>
        </p:txBody>
      </p:sp>
    </p:spTree>
    <p:extLst>
      <p:ext uri="{BB962C8B-B14F-4D97-AF65-F5344CB8AC3E}">
        <p14:creationId xmlns:p14="http://schemas.microsoft.com/office/powerpoint/2010/main" val="109622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2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87993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58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2798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8053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99784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0708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905000" y="2286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1" compatLnSpc="1">
            <a:prstTxWarp prst="textNoShape">
              <a:avLst/>
            </a:prstTxWarp>
          </a:bodyPr>
          <a:lstStyle/>
          <a:p>
            <a:pPr lvl="0"/>
            <a:r>
              <a:rPr lang="en-US" altLang="zh-CN"/>
              <a:t>Click to edit Master title</a:t>
            </a:r>
          </a:p>
        </p:txBody>
      </p:sp>
      <p:sp>
        <p:nvSpPr>
          <p:cNvPr id="1028" name="Rectangle 4"/>
          <p:cNvSpPr>
            <a:spLocks noGrp="1" noChangeArrowheads="1"/>
          </p:cNvSpPr>
          <p:nvPr>
            <p:ph type="body" idx="1"/>
          </p:nvPr>
        </p:nvSpPr>
        <p:spPr bwMode="auto">
          <a:xfrm>
            <a:off x="609600" y="18288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ChangeArrowheads="1"/>
          </p:cNvSpPr>
          <p:nvPr/>
        </p:nvSpPr>
        <p:spPr bwMode="auto">
          <a:xfrm>
            <a:off x="0" y="1428750"/>
            <a:ext cx="9132888" cy="73025"/>
          </a:xfrm>
          <a:prstGeom prst="rect">
            <a:avLst/>
          </a:prstGeom>
          <a:solidFill>
            <a:schemeClr val="hlink"/>
          </a:solidFill>
          <a:ln>
            <a:noFill/>
          </a:ln>
          <a:effectLst>
            <a:outerShdw dist="77251" dir="567739"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p>
        </p:txBody>
      </p:sp>
      <p:sp>
        <p:nvSpPr>
          <p:cNvPr id="1030" name="Rectangle 6"/>
          <p:cNvSpPr>
            <a:spLocks noChangeArrowheads="1"/>
          </p:cNvSpPr>
          <p:nvPr/>
        </p:nvSpPr>
        <p:spPr bwMode="auto">
          <a:xfrm>
            <a:off x="0" y="1543050"/>
            <a:ext cx="9132888" cy="38100"/>
          </a:xfrm>
          <a:prstGeom prst="rect">
            <a:avLst/>
          </a:prstGeom>
          <a:solidFill>
            <a:srgbClr val="D989B8"/>
          </a:solidFill>
          <a:ln>
            <a:noFill/>
          </a:ln>
          <a:effectLst>
            <a:outerShdw dist="80322" dir="1106097"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p>
        </p:txBody>
      </p:sp>
      <p:sp>
        <p:nvSpPr>
          <p:cNvPr id="1031" name="Rectangle 7"/>
          <p:cNvSpPr>
            <a:spLocks noChangeArrowheads="1"/>
          </p:cNvSpPr>
          <p:nvPr/>
        </p:nvSpPr>
        <p:spPr bwMode="auto">
          <a:xfrm>
            <a:off x="631825" y="6124575"/>
            <a:ext cx="8556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0"/>
              </a:spcBef>
            </a:pPr>
            <a:r>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t>8 - </a:t>
            </a:r>
            <a:fld id="{34344F79-CC5F-4252-83AA-7CCA030179FF}" type="slidenum">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pPr>
                <a:spcBef>
                  <a:spcPct val="0"/>
                </a:spcBef>
              </a:pPr>
              <a:t>‹#›</a:t>
            </a:fld>
            <a:endPar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ndParaRPr>
          </a:p>
        </p:txBody>
      </p:sp>
      <p:sp>
        <p:nvSpPr>
          <p:cNvPr id="1032" name="Rectangle 8"/>
          <p:cNvSpPr>
            <a:spLocks noChangeArrowheads="1"/>
          </p:cNvSpPr>
          <p:nvPr/>
        </p:nvSpPr>
        <p:spPr bwMode="auto">
          <a:xfrm>
            <a:off x="73025" y="1139825"/>
            <a:ext cx="19907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0"/>
              </a:spcBef>
            </a:pPr>
            <a:endParaRPr lang="zh-CN" altLang="zh-CN" sz="1000">
              <a:effectLst>
                <a:outerShdw blurRad="38100" dist="38100" dir="2700000" algn="tl">
                  <a:srgbClr val="000000"/>
                </a:outerShdw>
              </a:effectLst>
            </a:endParaRPr>
          </a:p>
        </p:txBody>
      </p:sp>
      <p:sp>
        <p:nvSpPr>
          <p:cNvPr id="1038" name="Rectangle 14"/>
          <p:cNvSpPr>
            <a:spLocks noChangeArrowheads="1"/>
          </p:cNvSpPr>
          <p:nvPr userDrawn="1"/>
        </p:nvSpPr>
        <p:spPr bwMode="auto">
          <a:xfrm>
            <a:off x="5580063" y="6308725"/>
            <a:ext cx="331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作者：贾俊平，中国人民大学统计学院</a:t>
            </a:r>
            <a:endParaRPr lang="zh-CN" altLang="en-US">
              <a:effectLst>
                <a:outerShdw blurRad="38100" dist="38100" dir="2700000" algn="tl">
                  <a:srgbClr val="000000"/>
                </a:outerShdw>
              </a:effectLst>
            </a:endParaRPr>
          </a:p>
        </p:txBody>
      </p:sp>
      <p:sp>
        <p:nvSpPr>
          <p:cNvPr id="10" name="Rectangle 15"/>
          <p:cNvSpPr>
            <a:spLocks noChangeArrowheads="1"/>
          </p:cNvSpPr>
          <p:nvPr userDrawn="1"/>
        </p:nvSpPr>
        <p:spPr bwMode="auto">
          <a:xfrm>
            <a:off x="152400" y="28575"/>
            <a:ext cx="1752600" cy="141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defRPr/>
            </a:pPr>
            <a:r>
              <a:rPr lang="zh-CN" altLang="en-US" sz="36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统计学</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STATISTICS</a:t>
            </a:r>
          </a:p>
          <a:p>
            <a:pPr algn="ctr">
              <a:defRPr/>
            </a:pP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第</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7</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版</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endParaRPr lang="en-US" altLang="zh-CN"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lnSpc>
          <a:spcPct val="95000"/>
        </a:lnSpc>
        <a:spcBef>
          <a:spcPct val="0"/>
        </a:spcBef>
        <a:spcAft>
          <a:spcPct val="0"/>
        </a:spcAft>
        <a:defRPr kumimoji="1" sz="4400" b="1" kern="1200">
          <a:solidFill>
            <a:schemeClr val="tx1"/>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p:titleStyle>
    <p:bodyStyle>
      <a:lvl1pPr marL="571500" indent="-571500" algn="l" rtl="0" eaLnBrk="0" fontAlgn="base" hangingPunct="0">
        <a:spcBef>
          <a:spcPct val="20000"/>
        </a:spcBef>
        <a:spcAft>
          <a:spcPct val="0"/>
        </a:spcAft>
        <a:defRPr kumimoji="1" sz="3200" kern="1200">
          <a:solidFill>
            <a:schemeClr val="tx1"/>
          </a:solidFill>
          <a:effectLst>
            <a:outerShdw blurRad="38100" dist="38100" dir="2700000" algn="tl">
              <a:srgbClr val="000000"/>
            </a:outerShdw>
          </a:effectLst>
          <a:latin typeface="+mn-lt"/>
          <a:ea typeface="+mn-ea"/>
          <a:cs typeface="+mn-cs"/>
        </a:defRPr>
      </a:lvl1pPr>
      <a:lvl2pPr marL="971550" indent="-285750" algn="l" rtl="0" eaLnBrk="0" fontAlgn="base" hangingPunct="0">
        <a:spcBef>
          <a:spcPct val="20000"/>
        </a:spcBef>
        <a:spcAft>
          <a:spcPct val="0"/>
        </a:spcAft>
        <a:buClr>
          <a:schemeClr val="hlink"/>
        </a:buClr>
        <a:buSzPct val="65000"/>
        <a:buFont typeface="Wingdings" panose="05000000000000000000"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2pPr>
      <a:lvl3pPr marL="1314450" indent="-228600" algn="l" rtl="0" eaLnBrk="0" fontAlgn="base" hangingPunct="0">
        <a:spcBef>
          <a:spcPct val="20000"/>
        </a:spcBef>
        <a:spcAft>
          <a:spcPct val="0"/>
        </a:spcAft>
        <a:buClr>
          <a:schemeClr val="tx2"/>
        </a:buClr>
        <a:buSzPct val="65000"/>
        <a:buFont typeface="Wingdings" panose="05000000000000000000" pitchFamily="2" charset="2"/>
        <a:buChar char="l"/>
        <a:defRPr kumimoji="1" sz="2400" kern="1200">
          <a:solidFill>
            <a:schemeClr val="tx1"/>
          </a:solidFill>
          <a:effectLst>
            <a:outerShdw blurRad="38100" dist="38100" dir="2700000" algn="tl">
              <a:srgbClr val="000000"/>
            </a:outerShdw>
          </a:effectLst>
          <a:latin typeface="+mn-lt"/>
          <a:ea typeface="+mn-ea"/>
          <a:cs typeface="+mn-cs"/>
        </a:defRPr>
      </a:lvl3pPr>
      <a:lvl4pPr marL="1657350" indent="-228600" algn="l" rtl="0" eaLnBrk="0" fontAlgn="base" hangingPunct="0">
        <a:spcBef>
          <a:spcPct val="20000"/>
        </a:spcBef>
        <a:spcAft>
          <a:spcPct val="0"/>
        </a:spcAft>
        <a:buClr>
          <a:schemeClr val="accent1"/>
        </a:buClr>
        <a:buSzPct val="65000"/>
        <a:buFont typeface="Monotype Sorts" panose="05000000000000000000" pitchFamily="2" charset="2"/>
        <a:buChar char="l"/>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100000"/>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3.vml"/><Relationship Id="rId1" Type="http://schemas.openxmlformats.org/officeDocument/2006/relationships/themeOverride" Target="../theme/themeOverride15.x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34.wmf"/><Relationship Id="rId4" Type="http://schemas.openxmlformats.org/officeDocument/2006/relationships/oleObject" Target="../embeddings/oleObject5.bin"/></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4900" name="Rectangle 4"/>
          <p:cNvSpPr>
            <a:spLocks noGrp="1" noChangeArrowheads="1"/>
          </p:cNvSpPr>
          <p:nvPr>
            <p:ph type="ctrTitle"/>
          </p:nvPr>
        </p:nvSpPr>
        <p:spPr>
          <a:xfrm>
            <a:off x="723107" y="276223"/>
            <a:ext cx="7040562" cy="1143000"/>
          </a:xfrm>
        </p:spPr>
        <p:txBody>
          <a:bodyPr anchor="ctr"/>
          <a:lstStyle/>
          <a:p>
            <a:r>
              <a:rPr lang="zh-CN" altLang="en-US" sz="4400" dirty="0">
                <a:solidFill>
                  <a:schemeClr val="bg2"/>
                </a:solidFill>
                <a:latin typeface="Arial" panose="020B0604020202020204" pitchFamily="34" charset="0"/>
              </a:rPr>
              <a:t>第 </a:t>
            </a:r>
            <a:r>
              <a:rPr lang="en-US" altLang="zh-CN" sz="4400" dirty="0">
                <a:solidFill>
                  <a:schemeClr val="bg2"/>
                </a:solidFill>
                <a:latin typeface="Arial" panose="020B0604020202020204" pitchFamily="34" charset="0"/>
              </a:rPr>
              <a:t>8 </a:t>
            </a:r>
            <a:r>
              <a:rPr lang="zh-CN" altLang="en-US" sz="4400" dirty="0">
                <a:solidFill>
                  <a:schemeClr val="bg2"/>
                </a:solidFill>
                <a:latin typeface="Arial" panose="020B0604020202020204" pitchFamily="34" charset="0"/>
              </a:rPr>
              <a:t>章   假设检验</a:t>
            </a:r>
          </a:p>
        </p:txBody>
      </p:sp>
      <p:grpSp>
        <p:nvGrpSpPr>
          <p:cNvPr id="465151" name="Group 255"/>
          <p:cNvGrpSpPr>
            <a:grpSpLocks/>
          </p:cNvGrpSpPr>
          <p:nvPr/>
        </p:nvGrpSpPr>
        <p:grpSpPr bwMode="auto">
          <a:xfrm>
            <a:off x="1371600" y="1600200"/>
            <a:ext cx="6096000" cy="4572000"/>
            <a:chOff x="864" y="1008"/>
            <a:chExt cx="3840" cy="2880"/>
          </a:xfrm>
        </p:grpSpPr>
        <p:sp>
          <p:nvSpPr>
            <p:cNvPr id="465153" name="WordArt 257"/>
            <p:cNvSpPr>
              <a:spLocks noChangeArrowheads="1" noChangeShapeType="1" noTextEdit="1"/>
            </p:cNvSpPr>
            <p:nvPr/>
          </p:nvSpPr>
          <p:spPr bwMode="auto">
            <a:xfrm>
              <a:off x="864" y="1008"/>
              <a:ext cx="3840" cy="1929"/>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26227"/>
                </a:avLst>
              </a:prstTxWarp>
            </a:bodyPr>
            <a:lstStyle/>
            <a:p>
              <a:pPr algn="ctr"/>
              <a:r>
                <a:rPr lang="en-US" altLang="zh-CN" sz="3600" kern="10">
                  <a:ln w="19050">
                    <a:solidFill>
                      <a:srgbClr val="00FFFF"/>
                    </a:solidFill>
                    <a:round/>
                    <a:headEnd/>
                    <a:tailEnd/>
                  </a:ln>
                  <a:solidFill>
                    <a:srgbClr val="FF0000"/>
                  </a:solidFill>
                  <a:effectLst/>
                  <a:latin typeface="宋体" panose="02010600030101010101" pitchFamily="2" charset="-122"/>
                </a:rPr>
                <a:t>PowerPoint</a:t>
              </a:r>
              <a:endParaRPr lang="zh-CN" altLang="en-US" sz="3600" kern="10">
                <a:ln w="19050">
                  <a:solidFill>
                    <a:srgbClr val="00FFFF"/>
                  </a:solidFill>
                  <a:round/>
                  <a:headEnd/>
                  <a:tailEnd/>
                </a:ln>
                <a:solidFill>
                  <a:srgbClr val="FF0000"/>
                </a:solidFill>
                <a:effectLst/>
                <a:latin typeface="宋体" panose="02010600030101010101" pitchFamily="2" charset="-122"/>
              </a:endParaRPr>
            </a:p>
          </p:txBody>
        </p:sp>
        <p:grpSp>
          <p:nvGrpSpPr>
            <p:cNvPr id="465154" name="Group 258"/>
            <p:cNvGrpSpPr>
              <a:grpSpLocks/>
            </p:cNvGrpSpPr>
            <p:nvPr/>
          </p:nvGrpSpPr>
          <p:grpSpPr bwMode="auto">
            <a:xfrm>
              <a:off x="1926" y="2553"/>
              <a:ext cx="1905" cy="1335"/>
              <a:chOff x="1926" y="2553"/>
              <a:chExt cx="1905" cy="1335"/>
            </a:xfrm>
          </p:grpSpPr>
          <p:grpSp>
            <p:nvGrpSpPr>
              <p:cNvPr id="465155" name="Group 259"/>
              <p:cNvGrpSpPr>
                <a:grpSpLocks/>
              </p:cNvGrpSpPr>
              <p:nvPr/>
            </p:nvGrpSpPr>
            <p:grpSpPr bwMode="auto">
              <a:xfrm>
                <a:off x="2846" y="3144"/>
                <a:ext cx="985" cy="318"/>
                <a:chOff x="3038" y="3135"/>
                <a:chExt cx="985" cy="318"/>
              </a:xfrm>
            </p:grpSpPr>
            <p:sp>
              <p:nvSpPr>
                <p:cNvPr id="465156" name="Freeform 260"/>
                <p:cNvSpPr>
                  <a:spLocks/>
                </p:cNvSpPr>
                <p:nvPr/>
              </p:nvSpPr>
              <p:spPr bwMode="auto">
                <a:xfrm>
                  <a:off x="3038" y="3135"/>
                  <a:ext cx="565" cy="318"/>
                </a:xfrm>
                <a:custGeom>
                  <a:avLst/>
                  <a:gdLst>
                    <a:gd name="T0" fmla="*/ 1129 w 1129"/>
                    <a:gd name="T1" fmla="*/ 293 h 954"/>
                    <a:gd name="T2" fmla="*/ 1129 w 1129"/>
                    <a:gd name="T3" fmla="*/ 954 h 954"/>
                    <a:gd name="T4" fmla="*/ 0 w 1129"/>
                    <a:gd name="T5" fmla="*/ 467 h 954"/>
                    <a:gd name="T6" fmla="*/ 0 w 1129"/>
                    <a:gd name="T7" fmla="*/ 0 h 954"/>
                    <a:gd name="T8" fmla="*/ 1129 w 1129"/>
                    <a:gd name="T9" fmla="*/ 293 h 954"/>
                  </a:gdLst>
                  <a:ahLst/>
                  <a:cxnLst>
                    <a:cxn ang="0">
                      <a:pos x="T0" y="T1"/>
                    </a:cxn>
                    <a:cxn ang="0">
                      <a:pos x="T2" y="T3"/>
                    </a:cxn>
                    <a:cxn ang="0">
                      <a:pos x="T4" y="T5"/>
                    </a:cxn>
                    <a:cxn ang="0">
                      <a:pos x="T6" y="T7"/>
                    </a:cxn>
                    <a:cxn ang="0">
                      <a:pos x="T8" y="T9"/>
                    </a:cxn>
                  </a:cxnLst>
                  <a:rect l="0" t="0" r="r" b="b"/>
                  <a:pathLst>
                    <a:path w="1129" h="954">
                      <a:moveTo>
                        <a:pt x="1129" y="293"/>
                      </a:moveTo>
                      <a:lnTo>
                        <a:pt x="1129" y="954"/>
                      </a:lnTo>
                      <a:lnTo>
                        <a:pt x="0" y="467"/>
                      </a:lnTo>
                      <a:lnTo>
                        <a:pt x="0" y="0"/>
                      </a:lnTo>
                      <a:lnTo>
                        <a:pt x="1129" y="29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465157" name="Freeform 261"/>
                <p:cNvSpPr>
                  <a:spLocks/>
                </p:cNvSpPr>
                <p:nvPr/>
              </p:nvSpPr>
              <p:spPr bwMode="auto">
                <a:xfrm>
                  <a:off x="3603" y="3211"/>
                  <a:ext cx="420" cy="242"/>
                </a:xfrm>
                <a:custGeom>
                  <a:avLst/>
                  <a:gdLst>
                    <a:gd name="T0" fmla="*/ 0 w 841"/>
                    <a:gd name="T1" fmla="*/ 65 h 726"/>
                    <a:gd name="T2" fmla="*/ 0 w 841"/>
                    <a:gd name="T3" fmla="*/ 726 h 726"/>
                    <a:gd name="T4" fmla="*/ 841 w 841"/>
                    <a:gd name="T5" fmla="*/ 563 h 726"/>
                    <a:gd name="T6" fmla="*/ 841 w 841"/>
                    <a:gd name="T7" fmla="*/ 0 h 726"/>
                    <a:gd name="T8" fmla="*/ 0 w 841"/>
                    <a:gd name="T9" fmla="*/ 65 h 726"/>
                  </a:gdLst>
                  <a:ahLst/>
                  <a:cxnLst>
                    <a:cxn ang="0">
                      <a:pos x="T0" y="T1"/>
                    </a:cxn>
                    <a:cxn ang="0">
                      <a:pos x="T2" y="T3"/>
                    </a:cxn>
                    <a:cxn ang="0">
                      <a:pos x="T4" y="T5"/>
                    </a:cxn>
                    <a:cxn ang="0">
                      <a:pos x="T6" y="T7"/>
                    </a:cxn>
                    <a:cxn ang="0">
                      <a:pos x="T8" y="T9"/>
                    </a:cxn>
                  </a:cxnLst>
                  <a:rect l="0" t="0" r="r" b="b"/>
                  <a:pathLst>
                    <a:path w="841" h="726">
                      <a:moveTo>
                        <a:pt x="0" y="65"/>
                      </a:moveTo>
                      <a:lnTo>
                        <a:pt x="0" y="726"/>
                      </a:lnTo>
                      <a:lnTo>
                        <a:pt x="841" y="563"/>
                      </a:lnTo>
                      <a:lnTo>
                        <a:pt x="841" y="0"/>
                      </a:lnTo>
                      <a:lnTo>
                        <a:pt x="0" y="65"/>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65158" name="Freeform 262"/>
                <p:cNvSpPr>
                  <a:spLocks/>
                </p:cNvSpPr>
                <p:nvPr/>
              </p:nvSpPr>
              <p:spPr bwMode="auto">
                <a:xfrm>
                  <a:off x="3038" y="3135"/>
                  <a:ext cx="985" cy="98"/>
                </a:xfrm>
                <a:custGeom>
                  <a:avLst/>
                  <a:gdLst>
                    <a:gd name="T0" fmla="*/ 1970 w 1970"/>
                    <a:gd name="T1" fmla="*/ 228 h 293"/>
                    <a:gd name="T2" fmla="*/ 1121 w 1970"/>
                    <a:gd name="T3" fmla="*/ 293 h 293"/>
                    <a:gd name="T4" fmla="*/ 0 w 1970"/>
                    <a:gd name="T5" fmla="*/ 0 h 293"/>
                    <a:gd name="T6" fmla="*/ 825 w 1970"/>
                    <a:gd name="T7" fmla="*/ 0 h 293"/>
                    <a:gd name="T8" fmla="*/ 1970 w 1970"/>
                    <a:gd name="T9" fmla="*/ 228 h 293"/>
                  </a:gdLst>
                  <a:ahLst/>
                  <a:cxnLst>
                    <a:cxn ang="0">
                      <a:pos x="T0" y="T1"/>
                    </a:cxn>
                    <a:cxn ang="0">
                      <a:pos x="T2" y="T3"/>
                    </a:cxn>
                    <a:cxn ang="0">
                      <a:pos x="T4" y="T5"/>
                    </a:cxn>
                    <a:cxn ang="0">
                      <a:pos x="T6" y="T7"/>
                    </a:cxn>
                    <a:cxn ang="0">
                      <a:pos x="T8" y="T9"/>
                    </a:cxn>
                  </a:cxnLst>
                  <a:rect l="0" t="0" r="r" b="b"/>
                  <a:pathLst>
                    <a:path w="1970" h="293">
                      <a:moveTo>
                        <a:pt x="1970" y="228"/>
                      </a:moveTo>
                      <a:lnTo>
                        <a:pt x="1121" y="293"/>
                      </a:lnTo>
                      <a:lnTo>
                        <a:pt x="0" y="0"/>
                      </a:lnTo>
                      <a:lnTo>
                        <a:pt x="825" y="0"/>
                      </a:lnTo>
                      <a:lnTo>
                        <a:pt x="1970" y="228"/>
                      </a:lnTo>
                      <a:close/>
                    </a:path>
                  </a:pathLst>
                </a:custGeom>
                <a:solidFill>
                  <a:srgbClr val="C0C0C0"/>
                </a:solidFill>
                <a:ln w="6350">
                  <a:solidFill>
                    <a:srgbClr val="000000"/>
                  </a:solidFill>
                  <a:prstDash val="solid"/>
                  <a:round/>
                  <a:headEnd/>
                  <a:tailEnd/>
                </a:ln>
              </p:spPr>
              <p:txBody>
                <a:bodyPr/>
                <a:lstStyle/>
                <a:p>
                  <a:endParaRPr lang="zh-CN" altLang="en-US"/>
                </a:p>
              </p:txBody>
            </p:sp>
          </p:grpSp>
          <p:sp>
            <p:nvSpPr>
              <p:cNvPr id="465159" name="Freeform 263"/>
              <p:cNvSpPr>
                <a:spLocks/>
              </p:cNvSpPr>
              <p:nvPr/>
            </p:nvSpPr>
            <p:spPr bwMode="auto">
              <a:xfrm>
                <a:off x="3154" y="3118"/>
                <a:ext cx="357" cy="91"/>
              </a:xfrm>
              <a:custGeom>
                <a:avLst/>
                <a:gdLst>
                  <a:gd name="T0" fmla="*/ 715 w 715"/>
                  <a:gd name="T1" fmla="*/ 155 h 273"/>
                  <a:gd name="T2" fmla="*/ 715 w 715"/>
                  <a:gd name="T3" fmla="*/ 244 h 273"/>
                  <a:gd name="T4" fmla="*/ 382 w 715"/>
                  <a:gd name="T5" fmla="*/ 273 h 273"/>
                  <a:gd name="T6" fmla="*/ 0 w 715"/>
                  <a:gd name="T7" fmla="*/ 175 h 273"/>
                  <a:gd name="T8" fmla="*/ 0 w 715"/>
                  <a:gd name="T9" fmla="*/ 0 h 273"/>
                  <a:gd name="T10" fmla="*/ 715 w 715"/>
                  <a:gd name="T11" fmla="*/ 155 h 273"/>
                </a:gdLst>
                <a:ahLst/>
                <a:cxnLst>
                  <a:cxn ang="0">
                    <a:pos x="T0" y="T1"/>
                  </a:cxn>
                  <a:cxn ang="0">
                    <a:pos x="T2" y="T3"/>
                  </a:cxn>
                  <a:cxn ang="0">
                    <a:pos x="T4" y="T5"/>
                  </a:cxn>
                  <a:cxn ang="0">
                    <a:pos x="T6" y="T7"/>
                  </a:cxn>
                  <a:cxn ang="0">
                    <a:pos x="T8" y="T9"/>
                  </a:cxn>
                  <a:cxn ang="0">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65160" name="Freeform 264"/>
              <p:cNvSpPr>
                <a:spLocks/>
              </p:cNvSpPr>
              <p:nvPr/>
            </p:nvSpPr>
            <p:spPr bwMode="auto">
              <a:xfrm>
                <a:off x="2959" y="2733"/>
                <a:ext cx="456" cy="444"/>
              </a:xfrm>
              <a:custGeom>
                <a:avLst/>
                <a:gdLst>
                  <a:gd name="T0" fmla="*/ 785 w 913"/>
                  <a:gd name="T1" fmla="*/ 1333 h 1333"/>
                  <a:gd name="T2" fmla="*/ 913 w 913"/>
                  <a:gd name="T3" fmla="*/ 44 h 1333"/>
                  <a:gd name="T4" fmla="*/ 129 w 913"/>
                  <a:gd name="T5" fmla="*/ 0 h 1333"/>
                  <a:gd name="T6" fmla="*/ 0 w 913"/>
                  <a:gd name="T7" fmla="*/ 1148 h 1333"/>
                  <a:gd name="T8" fmla="*/ 785 w 913"/>
                  <a:gd name="T9" fmla="*/ 1333 h 1333"/>
                </a:gdLst>
                <a:ahLst/>
                <a:cxnLst>
                  <a:cxn ang="0">
                    <a:pos x="T0" y="T1"/>
                  </a:cxn>
                  <a:cxn ang="0">
                    <a:pos x="T2" y="T3"/>
                  </a:cxn>
                  <a:cxn ang="0">
                    <a:pos x="T4" y="T5"/>
                  </a:cxn>
                  <a:cxn ang="0">
                    <a:pos x="T6" y="T7"/>
                  </a:cxn>
                  <a:cxn ang="0">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465161" name="Freeform 265"/>
              <p:cNvSpPr>
                <a:spLocks/>
              </p:cNvSpPr>
              <p:nvPr/>
            </p:nvSpPr>
            <p:spPr bwMode="auto">
              <a:xfrm>
                <a:off x="3351" y="2747"/>
                <a:ext cx="404" cy="441"/>
              </a:xfrm>
              <a:custGeom>
                <a:avLst/>
                <a:gdLst>
                  <a:gd name="T0" fmla="*/ 128 w 809"/>
                  <a:gd name="T1" fmla="*/ 0 h 1323"/>
                  <a:gd name="T2" fmla="*/ 809 w 809"/>
                  <a:gd name="T3" fmla="*/ 295 h 1323"/>
                  <a:gd name="T4" fmla="*/ 712 w 809"/>
                  <a:gd name="T5" fmla="*/ 1323 h 1323"/>
                  <a:gd name="T6" fmla="*/ 0 w 809"/>
                  <a:gd name="T7" fmla="*/ 1291 h 1323"/>
                  <a:gd name="T8" fmla="*/ 128 w 809"/>
                  <a:gd name="T9" fmla="*/ 0 h 1323"/>
                </a:gdLst>
                <a:ahLst/>
                <a:cxnLst>
                  <a:cxn ang="0">
                    <a:pos x="T0" y="T1"/>
                  </a:cxn>
                  <a:cxn ang="0">
                    <a:pos x="T2" y="T3"/>
                  </a:cxn>
                  <a:cxn ang="0">
                    <a:pos x="T4" y="T5"/>
                  </a:cxn>
                  <a:cxn ang="0">
                    <a:pos x="T6" y="T7"/>
                  </a:cxn>
                  <a:cxn ang="0">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65162" name="Freeform 266">
                <a:hlinkHover r:id="" action="ppaction://noaction" highlightClick="1"/>
              </p:cNvPr>
              <p:cNvSpPr>
                <a:spLocks/>
              </p:cNvSpPr>
              <p:nvPr/>
            </p:nvSpPr>
            <p:spPr bwMode="auto">
              <a:xfrm>
                <a:off x="3011" y="2777"/>
                <a:ext cx="328" cy="334"/>
              </a:xfrm>
              <a:custGeom>
                <a:avLst/>
                <a:gdLst>
                  <a:gd name="T0" fmla="*/ 654 w 654"/>
                  <a:gd name="T1" fmla="*/ 45 h 1003"/>
                  <a:gd name="T2" fmla="*/ 561 w 654"/>
                  <a:gd name="T3" fmla="*/ 1003 h 1003"/>
                  <a:gd name="T4" fmla="*/ 0 w 654"/>
                  <a:gd name="T5" fmla="*/ 890 h 1003"/>
                  <a:gd name="T6" fmla="*/ 95 w 654"/>
                  <a:gd name="T7" fmla="*/ 0 h 1003"/>
                  <a:gd name="T8" fmla="*/ 654 w 654"/>
                  <a:gd name="T9" fmla="*/ 45 h 1003"/>
                </a:gdLst>
                <a:ahLst/>
                <a:cxnLst>
                  <a:cxn ang="0">
                    <a:pos x="T0" y="T1"/>
                  </a:cxn>
                  <a:cxn ang="0">
                    <a:pos x="T2" y="T3"/>
                  </a:cxn>
                  <a:cxn ang="0">
                    <a:pos x="T4" y="T5"/>
                  </a:cxn>
                  <a:cxn ang="0">
                    <a:pos x="T6" y="T7"/>
                  </a:cxn>
                  <a:cxn ang="0">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headEnd/>
                <a:tailEnd/>
              </a:ln>
            </p:spPr>
            <p:txBody>
              <a:bodyPr/>
              <a:lstStyle/>
              <a:p>
                <a:endParaRPr lang="zh-CN" altLang="en-US"/>
              </a:p>
            </p:txBody>
          </p:sp>
          <p:grpSp>
            <p:nvGrpSpPr>
              <p:cNvPr id="465163" name="Group 267"/>
              <p:cNvGrpSpPr>
                <a:grpSpLocks/>
              </p:cNvGrpSpPr>
              <p:nvPr/>
            </p:nvGrpSpPr>
            <p:grpSpPr bwMode="auto">
              <a:xfrm>
                <a:off x="2887" y="3178"/>
                <a:ext cx="321" cy="207"/>
                <a:chOff x="3079" y="3169"/>
                <a:chExt cx="321" cy="207"/>
              </a:xfrm>
            </p:grpSpPr>
            <p:sp>
              <p:nvSpPr>
                <p:cNvPr id="465164" name="Freeform 268"/>
                <p:cNvSpPr>
                  <a:spLocks/>
                </p:cNvSpPr>
                <p:nvPr/>
              </p:nvSpPr>
              <p:spPr bwMode="auto">
                <a:xfrm>
                  <a:off x="3079" y="3169"/>
                  <a:ext cx="321" cy="207"/>
                </a:xfrm>
                <a:custGeom>
                  <a:avLst/>
                  <a:gdLst>
                    <a:gd name="T0" fmla="*/ 0 w 643"/>
                    <a:gd name="T1" fmla="*/ 0 h 621"/>
                    <a:gd name="T2" fmla="*/ 643 w 643"/>
                    <a:gd name="T3" fmla="*/ 187 h 621"/>
                    <a:gd name="T4" fmla="*/ 643 w 643"/>
                    <a:gd name="T5" fmla="*/ 621 h 621"/>
                    <a:gd name="T6" fmla="*/ 0 w 643"/>
                    <a:gd name="T7" fmla="*/ 350 h 621"/>
                    <a:gd name="T8" fmla="*/ 0 w 643"/>
                    <a:gd name="T9" fmla="*/ 0 h 621"/>
                  </a:gdLst>
                  <a:ahLst/>
                  <a:cxnLst>
                    <a:cxn ang="0">
                      <a:pos x="T0" y="T1"/>
                    </a:cxn>
                    <a:cxn ang="0">
                      <a:pos x="T2" y="T3"/>
                    </a:cxn>
                    <a:cxn ang="0">
                      <a:pos x="T4" y="T5"/>
                    </a:cxn>
                    <a:cxn ang="0">
                      <a:pos x="T6" y="T7"/>
                    </a:cxn>
                    <a:cxn ang="0">
                      <a:pos x="T8" y="T9"/>
                    </a:cxn>
                  </a:cxnLst>
                  <a:rect l="0" t="0" r="r" b="b"/>
                  <a:pathLst>
                    <a:path w="643" h="621">
                      <a:moveTo>
                        <a:pt x="0" y="0"/>
                      </a:moveTo>
                      <a:lnTo>
                        <a:pt x="643" y="187"/>
                      </a:lnTo>
                      <a:lnTo>
                        <a:pt x="643" y="621"/>
                      </a:lnTo>
                      <a:lnTo>
                        <a:pt x="0" y="350"/>
                      </a:lnTo>
                      <a:lnTo>
                        <a:pt x="0" y="0"/>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465165" name="Line 269"/>
                <p:cNvSpPr>
                  <a:spLocks noChangeShapeType="1"/>
                </p:cNvSpPr>
                <p:nvPr/>
              </p:nvSpPr>
              <p:spPr bwMode="auto">
                <a:xfrm flipH="1" flipV="1">
                  <a:off x="3107" y="3219"/>
                  <a:ext cx="85"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66" name="Line 270"/>
                <p:cNvSpPr>
                  <a:spLocks noChangeShapeType="1"/>
                </p:cNvSpPr>
                <p:nvPr/>
              </p:nvSpPr>
              <p:spPr bwMode="auto">
                <a:xfrm>
                  <a:off x="3236" y="3248"/>
                  <a:ext cx="11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67" name="Line 271"/>
                <p:cNvSpPr>
                  <a:spLocks noChangeShapeType="1"/>
                </p:cNvSpPr>
                <p:nvPr/>
              </p:nvSpPr>
              <p:spPr bwMode="auto">
                <a:xfrm>
                  <a:off x="3214" y="3195"/>
                  <a:ext cx="1" cy="1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68" name="Line 272"/>
                <p:cNvSpPr>
                  <a:spLocks noChangeShapeType="1"/>
                </p:cNvSpPr>
                <p:nvPr/>
              </p:nvSpPr>
              <p:spPr bwMode="auto">
                <a:xfrm>
                  <a:off x="3368" y="3226"/>
                  <a:ext cx="1" cy="1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69" name="Line 273"/>
                <p:cNvSpPr>
                  <a:spLocks noChangeShapeType="1"/>
                </p:cNvSpPr>
                <p:nvPr/>
              </p:nvSpPr>
              <p:spPr bwMode="auto">
                <a:xfrm>
                  <a:off x="3080" y="3223"/>
                  <a:ext cx="292" cy="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70" name="Line 274"/>
                <p:cNvSpPr>
                  <a:spLocks noChangeShapeType="1"/>
                </p:cNvSpPr>
                <p:nvPr/>
              </p:nvSpPr>
              <p:spPr bwMode="auto">
                <a:xfrm flipH="1" flipV="1">
                  <a:off x="3079" y="3201"/>
                  <a:ext cx="293"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5171" name="Group 275"/>
              <p:cNvGrpSpPr>
                <a:grpSpLocks/>
              </p:cNvGrpSpPr>
              <p:nvPr/>
            </p:nvGrpSpPr>
            <p:grpSpPr bwMode="auto">
              <a:xfrm>
                <a:off x="2556" y="3183"/>
                <a:ext cx="769" cy="356"/>
                <a:chOff x="2748" y="3174"/>
                <a:chExt cx="769" cy="356"/>
              </a:xfrm>
            </p:grpSpPr>
            <p:grpSp>
              <p:nvGrpSpPr>
                <p:cNvPr id="465172" name="Group 276"/>
                <p:cNvGrpSpPr>
                  <a:grpSpLocks/>
                </p:cNvGrpSpPr>
                <p:nvPr/>
              </p:nvGrpSpPr>
              <p:grpSpPr bwMode="auto">
                <a:xfrm>
                  <a:off x="3343" y="3367"/>
                  <a:ext cx="125" cy="84"/>
                  <a:chOff x="3343" y="3367"/>
                  <a:chExt cx="125" cy="84"/>
                </a:xfrm>
              </p:grpSpPr>
              <p:sp>
                <p:nvSpPr>
                  <p:cNvPr id="465173" name="Freeform 277"/>
                  <p:cNvSpPr>
                    <a:spLocks/>
                  </p:cNvSpPr>
                  <p:nvPr/>
                </p:nvSpPr>
                <p:spPr bwMode="auto">
                  <a:xfrm>
                    <a:off x="3431" y="3367"/>
                    <a:ext cx="37" cy="84"/>
                  </a:xfrm>
                  <a:custGeom>
                    <a:avLst/>
                    <a:gdLst>
                      <a:gd name="T0" fmla="*/ 51 w 72"/>
                      <a:gd name="T1" fmla="*/ 0 h 252"/>
                      <a:gd name="T2" fmla="*/ 72 w 72"/>
                      <a:gd name="T3" fmla="*/ 236 h 252"/>
                      <a:gd name="T4" fmla="*/ 21 w 72"/>
                      <a:gd name="T5" fmla="*/ 252 h 252"/>
                      <a:gd name="T6" fmla="*/ 0 w 72"/>
                      <a:gd name="T7" fmla="*/ 12 h 252"/>
                      <a:gd name="T8" fmla="*/ 51 w 72"/>
                      <a:gd name="T9" fmla="*/ 0 h 252"/>
                    </a:gdLst>
                    <a:ahLst/>
                    <a:cxnLst>
                      <a:cxn ang="0">
                        <a:pos x="T0" y="T1"/>
                      </a:cxn>
                      <a:cxn ang="0">
                        <a:pos x="T2" y="T3"/>
                      </a:cxn>
                      <a:cxn ang="0">
                        <a:pos x="T4" y="T5"/>
                      </a:cxn>
                      <a:cxn ang="0">
                        <a:pos x="T6" y="T7"/>
                      </a:cxn>
                      <a:cxn ang="0">
                        <a:pos x="T8" y="T9"/>
                      </a:cxn>
                    </a:cxnLst>
                    <a:rect l="0" t="0" r="r" b="b"/>
                    <a:pathLst>
                      <a:path w="72" h="252">
                        <a:moveTo>
                          <a:pt x="51" y="0"/>
                        </a:moveTo>
                        <a:lnTo>
                          <a:pt x="72" y="236"/>
                        </a:lnTo>
                        <a:lnTo>
                          <a:pt x="21" y="252"/>
                        </a:lnTo>
                        <a:lnTo>
                          <a:pt x="0" y="12"/>
                        </a:lnTo>
                        <a:lnTo>
                          <a:pt x="51"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65174" name="Freeform 278"/>
                  <p:cNvSpPr>
                    <a:spLocks/>
                  </p:cNvSpPr>
                  <p:nvPr/>
                </p:nvSpPr>
                <p:spPr bwMode="auto">
                  <a:xfrm>
                    <a:off x="3343" y="3378"/>
                    <a:ext cx="99" cy="73"/>
                  </a:xfrm>
                  <a:custGeom>
                    <a:avLst/>
                    <a:gdLst>
                      <a:gd name="T0" fmla="*/ 181 w 199"/>
                      <a:gd name="T1" fmla="*/ 8 h 219"/>
                      <a:gd name="T2" fmla="*/ 199 w 199"/>
                      <a:gd name="T3" fmla="*/ 219 h 219"/>
                      <a:gd name="T4" fmla="*/ 0 w 199"/>
                      <a:gd name="T5" fmla="*/ 109 h 219"/>
                      <a:gd name="T6" fmla="*/ 79 w 199"/>
                      <a:gd name="T7" fmla="*/ 77 h 219"/>
                      <a:gd name="T8" fmla="*/ 148 w 199"/>
                      <a:gd name="T9" fmla="*/ 126 h 219"/>
                      <a:gd name="T10" fmla="*/ 127 w 199"/>
                      <a:gd name="T11" fmla="*/ 0 h 219"/>
                      <a:gd name="T12" fmla="*/ 181 w 199"/>
                      <a:gd name="T13" fmla="*/ 8 h 219"/>
                    </a:gdLst>
                    <a:ahLst/>
                    <a:cxnLst>
                      <a:cxn ang="0">
                        <a:pos x="T0" y="T1"/>
                      </a:cxn>
                      <a:cxn ang="0">
                        <a:pos x="T2" y="T3"/>
                      </a:cxn>
                      <a:cxn ang="0">
                        <a:pos x="T4" y="T5"/>
                      </a:cxn>
                      <a:cxn ang="0">
                        <a:pos x="T6" y="T7"/>
                      </a:cxn>
                      <a:cxn ang="0">
                        <a:pos x="T8" y="T9"/>
                      </a:cxn>
                      <a:cxn ang="0">
                        <a:pos x="T10" y="T11"/>
                      </a:cxn>
                      <a:cxn ang="0">
                        <a:pos x="T12" y="T13"/>
                      </a:cxn>
                    </a:cxnLst>
                    <a:rect l="0" t="0" r="r" b="b"/>
                    <a:pathLst>
                      <a:path w="199" h="219">
                        <a:moveTo>
                          <a:pt x="181" y="8"/>
                        </a:moveTo>
                        <a:lnTo>
                          <a:pt x="199" y="219"/>
                        </a:lnTo>
                        <a:lnTo>
                          <a:pt x="0" y="109"/>
                        </a:lnTo>
                        <a:lnTo>
                          <a:pt x="79" y="77"/>
                        </a:lnTo>
                        <a:lnTo>
                          <a:pt x="148" y="126"/>
                        </a:lnTo>
                        <a:lnTo>
                          <a:pt x="127" y="0"/>
                        </a:lnTo>
                        <a:lnTo>
                          <a:pt x="181" y="8"/>
                        </a:lnTo>
                        <a:close/>
                      </a:path>
                    </a:pathLst>
                  </a:custGeom>
                  <a:solidFill>
                    <a:srgbClr val="404040"/>
                  </a:solidFill>
                  <a:ln w="6350">
                    <a:solidFill>
                      <a:srgbClr val="000000"/>
                    </a:solidFill>
                    <a:prstDash val="solid"/>
                    <a:round/>
                    <a:headEnd/>
                    <a:tailEnd/>
                  </a:ln>
                </p:spPr>
                <p:txBody>
                  <a:bodyPr/>
                  <a:lstStyle/>
                  <a:p>
                    <a:endParaRPr lang="zh-CN" altLang="en-US"/>
                  </a:p>
                </p:txBody>
              </p:sp>
            </p:grpSp>
            <p:grpSp>
              <p:nvGrpSpPr>
                <p:cNvPr id="465175" name="Group 279"/>
                <p:cNvGrpSpPr>
                  <a:grpSpLocks/>
                </p:cNvGrpSpPr>
                <p:nvPr/>
              </p:nvGrpSpPr>
              <p:grpSpPr bwMode="auto">
                <a:xfrm>
                  <a:off x="2748" y="3174"/>
                  <a:ext cx="769" cy="356"/>
                  <a:chOff x="2748" y="3174"/>
                  <a:chExt cx="769" cy="356"/>
                </a:xfrm>
              </p:grpSpPr>
              <p:sp>
                <p:nvSpPr>
                  <p:cNvPr id="465176" name="Freeform 280"/>
                  <p:cNvSpPr>
                    <a:spLocks/>
                  </p:cNvSpPr>
                  <p:nvPr/>
                </p:nvSpPr>
                <p:spPr bwMode="auto">
                  <a:xfrm>
                    <a:off x="2750" y="3174"/>
                    <a:ext cx="753" cy="315"/>
                  </a:xfrm>
                  <a:custGeom>
                    <a:avLst/>
                    <a:gdLst>
                      <a:gd name="T0" fmla="*/ 1506 w 1506"/>
                      <a:gd name="T1" fmla="*/ 402 h 944"/>
                      <a:gd name="T2" fmla="*/ 785 w 1506"/>
                      <a:gd name="T3" fmla="*/ 944 h 944"/>
                      <a:gd name="T4" fmla="*/ 0 w 1506"/>
                      <a:gd name="T5" fmla="*/ 413 h 944"/>
                      <a:gd name="T6" fmla="*/ 601 w 1506"/>
                      <a:gd name="T7" fmla="*/ 0 h 944"/>
                      <a:gd name="T8" fmla="*/ 1506 w 1506"/>
                      <a:gd name="T9" fmla="*/ 402 h 944"/>
                    </a:gdLst>
                    <a:ahLst/>
                    <a:cxnLst>
                      <a:cxn ang="0">
                        <a:pos x="T0" y="T1"/>
                      </a:cxn>
                      <a:cxn ang="0">
                        <a:pos x="T2" y="T3"/>
                      </a:cxn>
                      <a:cxn ang="0">
                        <a:pos x="T4" y="T5"/>
                      </a:cxn>
                      <a:cxn ang="0">
                        <a:pos x="T6" y="T7"/>
                      </a:cxn>
                      <a:cxn ang="0">
                        <a:pos x="T8" y="T9"/>
                      </a:cxn>
                    </a:cxnLst>
                    <a:rect l="0" t="0" r="r" b="b"/>
                    <a:pathLst>
                      <a:path w="1506" h="944">
                        <a:moveTo>
                          <a:pt x="1506" y="402"/>
                        </a:moveTo>
                        <a:lnTo>
                          <a:pt x="785" y="944"/>
                        </a:lnTo>
                        <a:lnTo>
                          <a:pt x="0" y="413"/>
                        </a:lnTo>
                        <a:lnTo>
                          <a:pt x="601" y="0"/>
                        </a:lnTo>
                        <a:lnTo>
                          <a:pt x="1506" y="402"/>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65177" name="Freeform 281"/>
                  <p:cNvSpPr>
                    <a:spLocks/>
                  </p:cNvSpPr>
                  <p:nvPr/>
                </p:nvSpPr>
                <p:spPr bwMode="auto">
                  <a:xfrm>
                    <a:off x="3140" y="3306"/>
                    <a:ext cx="377" cy="222"/>
                  </a:xfrm>
                  <a:custGeom>
                    <a:avLst/>
                    <a:gdLst>
                      <a:gd name="T0" fmla="*/ 727 w 754"/>
                      <a:gd name="T1" fmla="*/ 0 h 666"/>
                      <a:gd name="T2" fmla="*/ 0 w 754"/>
                      <a:gd name="T3" fmla="*/ 552 h 666"/>
                      <a:gd name="T4" fmla="*/ 21 w 754"/>
                      <a:gd name="T5" fmla="*/ 666 h 666"/>
                      <a:gd name="T6" fmla="*/ 754 w 754"/>
                      <a:gd name="T7" fmla="*/ 104 h 666"/>
                      <a:gd name="T8" fmla="*/ 727 w 754"/>
                      <a:gd name="T9" fmla="*/ 0 h 666"/>
                    </a:gdLst>
                    <a:ahLst/>
                    <a:cxnLst>
                      <a:cxn ang="0">
                        <a:pos x="T0" y="T1"/>
                      </a:cxn>
                      <a:cxn ang="0">
                        <a:pos x="T2" y="T3"/>
                      </a:cxn>
                      <a:cxn ang="0">
                        <a:pos x="T4" y="T5"/>
                      </a:cxn>
                      <a:cxn ang="0">
                        <a:pos x="T6" y="T7"/>
                      </a:cxn>
                      <a:cxn ang="0">
                        <a:pos x="T8" y="T9"/>
                      </a:cxn>
                    </a:cxnLst>
                    <a:rect l="0" t="0" r="r" b="b"/>
                    <a:pathLst>
                      <a:path w="754" h="666">
                        <a:moveTo>
                          <a:pt x="727" y="0"/>
                        </a:moveTo>
                        <a:lnTo>
                          <a:pt x="0" y="552"/>
                        </a:lnTo>
                        <a:lnTo>
                          <a:pt x="21" y="666"/>
                        </a:lnTo>
                        <a:lnTo>
                          <a:pt x="754" y="104"/>
                        </a:lnTo>
                        <a:lnTo>
                          <a:pt x="727"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65178" name="Freeform 282"/>
                  <p:cNvSpPr>
                    <a:spLocks/>
                  </p:cNvSpPr>
                  <p:nvPr/>
                </p:nvSpPr>
                <p:spPr bwMode="auto">
                  <a:xfrm>
                    <a:off x="2748" y="3312"/>
                    <a:ext cx="403" cy="218"/>
                  </a:xfrm>
                  <a:custGeom>
                    <a:avLst/>
                    <a:gdLst>
                      <a:gd name="T0" fmla="*/ 805 w 805"/>
                      <a:gd name="T1" fmla="*/ 654 h 654"/>
                      <a:gd name="T2" fmla="*/ 781 w 805"/>
                      <a:gd name="T3" fmla="*/ 532 h 654"/>
                      <a:gd name="T4" fmla="*/ 0 w 805"/>
                      <a:gd name="T5" fmla="*/ 0 h 654"/>
                      <a:gd name="T6" fmla="*/ 27 w 805"/>
                      <a:gd name="T7" fmla="*/ 96 h 654"/>
                      <a:gd name="T8" fmla="*/ 805 w 805"/>
                      <a:gd name="T9" fmla="*/ 654 h 654"/>
                    </a:gdLst>
                    <a:ahLst/>
                    <a:cxnLst>
                      <a:cxn ang="0">
                        <a:pos x="T0" y="T1"/>
                      </a:cxn>
                      <a:cxn ang="0">
                        <a:pos x="T2" y="T3"/>
                      </a:cxn>
                      <a:cxn ang="0">
                        <a:pos x="T4" y="T5"/>
                      </a:cxn>
                      <a:cxn ang="0">
                        <a:pos x="T6" y="T7"/>
                      </a:cxn>
                      <a:cxn ang="0">
                        <a:pos x="T8" y="T9"/>
                      </a:cxn>
                    </a:cxnLst>
                    <a:rect l="0" t="0" r="r" b="b"/>
                    <a:pathLst>
                      <a:path w="805" h="654">
                        <a:moveTo>
                          <a:pt x="805" y="654"/>
                        </a:moveTo>
                        <a:lnTo>
                          <a:pt x="781" y="532"/>
                        </a:lnTo>
                        <a:lnTo>
                          <a:pt x="0" y="0"/>
                        </a:lnTo>
                        <a:lnTo>
                          <a:pt x="27" y="96"/>
                        </a:lnTo>
                        <a:lnTo>
                          <a:pt x="805" y="654"/>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465179" name="Freeform 283"/>
                  <p:cNvSpPr>
                    <a:spLocks/>
                  </p:cNvSpPr>
                  <p:nvPr/>
                </p:nvSpPr>
                <p:spPr bwMode="auto">
                  <a:xfrm>
                    <a:off x="3053" y="3323"/>
                    <a:ext cx="302" cy="138"/>
                  </a:xfrm>
                  <a:custGeom>
                    <a:avLst/>
                    <a:gdLst>
                      <a:gd name="T0" fmla="*/ 604 w 604"/>
                      <a:gd name="T1" fmla="*/ 107 h 415"/>
                      <a:gd name="T2" fmla="*/ 395 w 604"/>
                      <a:gd name="T3" fmla="*/ 0 h 415"/>
                      <a:gd name="T4" fmla="*/ 0 w 604"/>
                      <a:gd name="T5" fmla="*/ 290 h 415"/>
                      <a:gd name="T6" fmla="*/ 200 w 604"/>
                      <a:gd name="T7" fmla="*/ 415 h 415"/>
                      <a:gd name="T8" fmla="*/ 604 w 604"/>
                      <a:gd name="T9" fmla="*/ 107 h 415"/>
                    </a:gdLst>
                    <a:ahLst/>
                    <a:cxnLst>
                      <a:cxn ang="0">
                        <a:pos x="T0" y="T1"/>
                      </a:cxn>
                      <a:cxn ang="0">
                        <a:pos x="T2" y="T3"/>
                      </a:cxn>
                      <a:cxn ang="0">
                        <a:pos x="T4" y="T5"/>
                      </a:cxn>
                      <a:cxn ang="0">
                        <a:pos x="T6" y="T7"/>
                      </a:cxn>
                      <a:cxn ang="0">
                        <a:pos x="T8" y="T9"/>
                      </a:cxn>
                    </a:cxnLst>
                    <a:rect l="0" t="0" r="r" b="b"/>
                    <a:pathLst>
                      <a:path w="604" h="415">
                        <a:moveTo>
                          <a:pt x="604" y="107"/>
                        </a:moveTo>
                        <a:lnTo>
                          <a:pt x="395" y="0"/>
                        </a:lnTo>
                        <a:lnTo>
                          <a:pt x="0" y="290"/>
                        </a:lnTo>
                        <a:lnTo>
                          <a:pt x="200" y="415"/>
                        </a:lnTo>
                        <a:lnTo>
                          <a:pt x="604" y="1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180" name="Freeform 284"/>
                  <p:cNvSpPr>
                    <a:spLocks/>
                  </p:cNvSpPr>
                  <p:nvPr/>
                </p:nvSpPr>
                <p:spPr bwMode="auto">
                  <a:xfrm>
                    <a:off x="2786" y="3225"/>
                    <a:ext cx="446" cy="186"/>
                  </a:xfrm>
                  <a:custGeom>
                    <a:avLst/>
                    <a:gdLst>
                      <a:gd name="T0" fmla="*/ 892 w 892"/>
                      <a:gd name="T1" fmla="*/ 272 h 558"/>
                      <a:gd name="T2" fmla="*/ 503 w 892"/>
                      <a:gd name="T3" fmla="*/ 558 h 558"/>
                      <a:gd name="T4" fmla="*/ 0 w 892"/>
                      <a:gd name="T5" fmla="*/ 239 h 558"/>
                      <a:gd name="T6" fmla="*/ 364 w 892"/>
                      <a:gd name="T7" fmla="*/ 0 h 558"/>
                      <a:gd name="T8" fmla="*/ 892 w 892"/>
                      <a:gd name="T9" fmla="*/ 272 h 558"/>
                    </a:gdLst>
                    <a:ahLst/>
                    <a:cxnLst>
                      <a:cxn ang="0">
                        <a:pos x="T0" y="T1"/>
                      </a:cxn>
                      <a:cxn ang="0">
                        <a:pos x="T2" y="T3"/>
                      </a:cxn>
                      <a:cxn ang="0">
                        <a:pos x="T4" y="T5"/>
                      </a:cxn>
                      <a:cxn ang="0">
                        <a:pos x="T6" y="T7"/>
                      </a:cxn>
                      <a:cxn ang="0">
                        <a:pos x="T8" y="T9"/>
                      </a:cxn>
                    </a:cxnLst>
                    <a:rect l="0" t="0" r="r" b="b"/>
                    <a:pathLst>
                      <a:path w="892" h="558">
                        <a:moveTo>
                          <a:pt x="892" y="272"/>
                        </a:moveTo>
                        <a:lnTo>
                          <a:pt x="503" y="558"/>
                        </a:lnTo>
                        <a:lnTo>
                          <a:pt x="0" y="239"/>
                        </a:lnTo>
                        <a:lnTo>
                          <a:pt x="364" y="0"/>
                        </a:lnTo>
                        <a:lnTo>
                          <a:pt x="892" y="27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181" name="Freeform 285"/>
                  <p:cNvSpPr>
                    <a:spLocks/>
                  </p:cNvSpPr>
                  <p:nvPr/>
                </p:nvSpPr>
                <p:spPr bwMode="auto">
                  <a:xfrm>
                    <a:off x="2975" y="3184"/>
                    <a:ext cx="492" cy="170"/>
                  </a:xfrm>
                  <a:custGeom>
                    <a:avLst/>
                    <a:gdLst>
                      <a:gd name="T0" fmla="*/ 780 w 984"/>
                      <a:gd name="T1" fmla="*/ 509 h 509"/>
                      <a:gd name="T2" fmla="*/ 984 w 984"/>
                      <a:gd name="T3" fmla="*/ 369 h 509"/>
                      <a:gd name="T4" fmla="*/ 160 w 984"/>
                      <a:gd name="T5" fmla="*/ 0 h 509"/>
                      <a:gd name="T6" fmla="*/ 0 w 984"/>
                      <a:gd name="T7" fmla="*/ 106 h 509"/>
                      <a:gd name="T8" fmla="*/ 780 w 984"/>
                      <a:gd name="T9" fmla="*/ 509 h 509"/>
                    </a:gdLst>
                    <a:ahLst/>
                    <a:cxnLst>
                      <a:cxn ang="0">
                        <a:pos x="T0" y="T1"/>
                      </a:cxn>
                      <a:cxn ang="0">
                        <a:pos x="T2" y="T3"/>
                      </a:cxn>
                      <a:cxn ang="0">
                        <a:pos x="T4" y="T5"/>
                      </a:cxn>
                      <a:cxn ang="0">
                        <a:pos x="T6" y="T7"/>
                      </a:cxn>
                      <a:cxn ang="0">
                        <a:pos x="T8" y="T9"/>
                      </a:cxn>
                    </a:cxnLst>
                    <a:rect l="0" t="0" r="r" b="b"/>
                    <a:pathLst>
                      <a:path w="984" h="509">
                        <a:moveTo>
                          <a:pt x="780" y="509"/>
                        </a:moveTo>
                        <a:lnTo>
                          <a:pt x="984" y="369"/>
                        </a:lnTo>
                        <a:lnTo>
                          <a:pt x="160" y="0"/>
                        </a:lnTo>
                        <a:lnTo>
                          <a:pt x="0" y="106"/>
                        </a:lnTo>
                        <a:lnTo>
                          <a:pt x="780" y="50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182" name="Line 286"/>
                  <p:cNvSpPr>
                    <a:spLocks noChangeShapeType="1"/>
                  </p:cNvSpPr>
                  <p:nvPr/>
                </p:nvSpPr>
                <p:spPr bwMode="auto">
                  <a:xfrm flipH="1" flipV="1">
                    <a:off x="3033" y="3191"/>
                    <a:ext cx="425" cy="13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83" name="Line 287"/>
                  <p:cNvSpPr>
                    <a:spLocks noChangeShapeType="1"/>
                  </p:cNvSpPr>
                  <p:nvPr/>
                </p:nvSpPr>
                <p:spPr bwMode="auto">
                  <a:xfrm flipH="1" flipV="1">
                    <a:off x="3011" y="3200"/>
                    <a:ext cx="411" cy="13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84" name="Line 288"/>
                  <p:cNvSpPr>
                    <a:spLocks noChangeShapeType="1"/>
                  </p:cNvSpPr>
                  <p:nvPr/>
                </p:nvSpPr>
                <p:spPr bwMode="auto">
                  <a:xfrm flipH="1" flipV="1">
                    <a:off x="2994" y="3211"/>
                    <a:ext cx="402" cy="1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85" name="Line 289"/>
                  <p:cNvSpPr>
                    <a:spLocks noChangeShapeType="1"/>
                  </p:cNvSpPr>
                  <p:nvPr/>
                </p:nvSpPr>
                <p:spPr bwMode="auto">
                  <a:xfrm flipH="1" flipV="1">
                    <a:off x="2943" y="3234"/>
                    <a:ext cx="395"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86" name="Line 290"/>
                  <p:cNvSpPr>
                    <a:spLocks noChangeShapeType="1"/>
                  </p:cNvSpPr>
                  <p:nvPr/>
                </p:nvSpPr>
                <p:spPr bwMode="auto">
                  <a:xfrm flipH="1" flipV="1">
                    <a:off x="2913" y="3248"/>
                    <a:ext cx="392"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87" name="Line 291"/>
                  <p:cNvSpPr>
                    <a:spLocks noChangeShapeType="1"/>
                  </p:cNvSpPr>
                  <p:nvPr/>
                </p:nvSpPr>
                <p:spPr bwMode="auto">
                  <a:xfrm flipH="1" flipV="1">
                    <a:off x="2898" y="3266"/>
                    <a:ext cx="367" cy="14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88" name="Line 292"/>
                  <p:cNvSpPr>
                    <a:spLocks noChangeShapeType="1"/>
                  </p:cNvSpPr>
                  <p:nvPr/>
                </p:nvSpPr>
                <p:spPr bwMode="auto">
                  <a:xfrm flipH="1" flipV="1">
                    <a:off x="2870" y="3279"/>
                    <a:ext cx="356"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89" name="Line 293"/>
                  <p:cNvSpPr>
                    <a:spLocks noChangeShapeType="1"/>
                  </p:cNvSpPr>
                  <p:nvPr/>
                </p:nvSpPr>
                <p:spPr bwMode="auto">
                  <a:xfrm flipH="1" flipV="1">
                    <a:off x="2840" y="3297"/>
                    <a:ext cx="346" cy="1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0" name="Line 294"/>
                  <p:cNvSpPr>
                    <a:spLocks noChangeShapeType="1"/>
                  </p:cNvSpPr>
                  <p:nvPr/>
                </p:nvSpPr>
                <p:spPr bwMode="auto">
                  <a:xfrm flipH="1">
                    <a:off x="3122" y="3347"/>
                    <a:ext cx="199" cy="10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1" name="Line 295"/>
                  <p:cNvSpPr>
                    <a:spLocks noChangeShapeType="1"/>
                  </p:cNvSpPr>
                  <p:nvPr/>
                </p:nvSpPr>
                <p:spPr bwMode="auto">
                  <a:xfrm flipH="1">
                    <a:off x="3083" y="3333"/>
                    <a:ext cx="196" cy="9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2" name="Line 296"/>
                  <p:cNvSpPr>
                    <a:spLocks noChangeShapeType="1"/>
                  </p:cNvSpPr>
                  <p:nvPr/>
                </p:nvSpPr>
                <p:spPr bwMode="auto">
                  <a:xfrm flipH="1">
                    <a:off x="3000" y="3302"/>
                    <a:ext cx="191" cy="9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3" name="Line 297"/>
                  <p:cNvSpPr>
                    <a:spLocks noChangeShapeType="1"/>
                  </p:cNvSpPr>
                  <p:nvPr/>
                </p:nvSpPr>
                <p:spPr bwMode="auto">
                  <a:xfrm flipH="1">
                    <a:off x="2956" y="3286"/>
                    <a:ext cx="19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4" name="Line 298"/>
                  <p:cNvSpPr>
                    <a:spLocks noChangeShapeType="1"/>
                  </p:cNvSpPr>
                  <p:nvPr/>
                </p:nvSpPr>
                <p:spPr bwMode="auto">
                  <a:xfrm flipH="1">
                    <a:off x="2915" y="3271"/>
                    <a:ext cx="184"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5" name="Line 299"/>
                  <p:cNvSpPr>
                    <a:spLocks noChangeShapeType="1"/>
                  </p:cNvSpPr>
                  <p:nvPr/>
                </p:nvSpPr>
                <p:spPr bwMode="auto">
                  <a:xfrm flipH="1">
                    <a:off x="2877" y="3256"/>
                    <a:ext cx="180" cy="8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6" name="Line 300"/>
                  <p:cNvSpPr>
                    <a:spLocks noChangeShapeType="1"/>
                  </p:cNvSpPr>
                  <p:nvPr/>
                </p:nvSpPr>
                <p:spPr bwMode="auto">
                  <a:xfrm flipH="1">
                    <a:off x="2837" y="3241"/>
                    <a:ext cx="181"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7" name="Line 301"/>
                  <p:cNvSpPr>
                    <a:spLocks noChangeShapeType="1"/>
                  </p:cNvSpPr>
                  <p:nvPr/>
                </p:nvSpPr>
                <p:spPr bwMode="auto">
                  <a:xfrm flipH="1">
                    <a:off x="3311" y="3289"/>
                    <a:ext cx="96"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8" name="Line 302"/>
                  <p:cNvSpPr>
                    <a:spLocks noChangeShapeType="1"/>
                  </p:cNvSpPr>
                  <p:nvPr/>
                </p:nvSpPr>
                <p:spPr bwMode="auto">
                  <a:xfrm flipH="1">
                    <a:off x="3254" y="3270"/>
                    <a:ext cx="89"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199" name="Line 303"/>
                  <p:cNvSpPr>
                    <a:spLocks noChangeShapeType="1"/>
                  </p:cNvSpPr>
                  <p:nvPr/>
                </p:nvSpPr>
                <p:spPr bwMode="auto">
                  <a:xfrm flipH="1">
                    <a:off x="3196" y="3253"/>
                    <a:ext cx="91" cy="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200" name="Line 304"/>
                  <p:cNvSpPr>
                    <a:spLocks noChangeShapeType="1"/>
                  </p:cNvSpPr>
                  <p:nvPr/>
                </p:nvSpPr>
                <p:spPr bwMode="auto">
                  <a:xfrm flipH="1">
                    <a:off x="3140" y="3236"/>
                    <a:ext cx="91" cy="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201" name="Line 305"/>
                  <p:cNvSpPr>
                    <a:spLocks noChangeShapeType="1"/>
                  </p:cNvSpPr>
                  <p:nvPr/>
                </p:nvSpPr>
                <p:spPr bwMode="auto">
                  <a:xfrm flipH="1">
                    <a:off x="3088" y="3218"/>
                    <a:ext cx="82" cy="4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202" name="Line 306"/>
                  <p:cNvSpPr>
                    <a:spLocks noChangeShapeType="1"/>
                  </p:cNvSpPr>
                  <p:nvPr/>
                </p:nvSpPr>
                <p:spPr bwMode="auto">
                  <a:xfrm flipH="1">
                    <a:off x="3026" y="3199"/>
                    <a:ext cx="81" cy="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65203" name="Text Box 307"/>
              <p:cNvSpPr txBox="1">
                <a:spLocks noChangeArrowheads="1"/>
              </p:cNvSpPr>
              <p:nvPr/>
            </p:nvSpPr>
            <p:spPr bwMode="auto">
              <a:xfrm rot="364392">
                <a:off x="2976" y="2793"/>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eaLnBrk="1" hangingPunct="1"/>
                <a:r>
                  <a:rPr lang="zh-CN" altLang="en-US" sz="1000">
                    <a:solidFill>
                      <a:schemeClr val="bg2"/>
                    </a:solidFill>
                    <a:effectLst/>
                    <a:latin typeface="Times New Roman" panose="02020603050405020304" pitchFamily="18" charset="0"/>
                  </a:rPr>
                  <a:t>统计学</a:t>
                </a:r>
              </a:p>
            </p:txBody>
          </p:sp>
          <p:grpSp>
            <p:nvGrpSpPr>
              <p:cNvPr id="465204" name="Group 308"/>
              <p:cNvGrpSpPr>
                <a:grpSpLocks/>
              </p:cNvGrpSpPr>
              <p:nvPr/>
            </p:nvGrpSpPr>
            <p:grpSpPr bwMode="auto">
              <a:xfrm>
                <a:off x="1926" y="2553"/>
                <a:ext cx="1021" cy="1335"/>
                <a:chOff x="2118" y="2544"/>
                <a:chExt cx="1021" cy="1335"/>
              </a:xfrm>
            </p:grpSpPr>
            <p:grpSp>
              <p:nvGrpSpPr>
                <p:cNvPr id="465205" name="Group 309"/>
                <p:cNvGrpSpPr>
                  <a:grpSpLocks/>
                </p:cNvGrpSpPr>
                <p:nvPr/>
              </p:nvGrpSpPr>
              <p:grpSpPr bwMode="auto">
                <a:xfrm>
                  <a:off x="2307" y="2573"/>
                  <a:ext cx="341" cy="359"/>
                  <a:chOff x="2307" y="2573"/>
                  <a:chExt cx="341" cy="359"/>
                </a:xfrm>
              </p:grpSpPr>
              <p:grpSp>
                <p:nvGrpSpPr>
                  <p:cNvPr id="465206" name="Group 310"/>
                  <p:cNvGrpSpPr>
                    <a:grpSpLocks/>
                  </p:cNvGrpSpPr>
                  <p:nvPr/>
                </p:nvGrpSpPr>
                <p:grpSpPr bwMode="auto">
                  <a:xfrm>
                    <a:off x="2307" y="2573"/>
                    <a:ext cx="341" cy="359"/>
                    <a:chOff x="2307" y="2573"/>
                    <a:chExt cx="341" cy="359"/>
                  </a:xfrm>
                </p:grpSpPr>
                <p:sp>
                  <p:nvSpPr>
                    <p:cNvPr id="465207" name="Freeform 311"/>
                    <p:cNvSpPr>
                      <a:spLocks/>
                    </p:cNvSpPr>
                    <p:nvPr/>
                  </p:nvSpPr>
                  <p:spPr bwMode="auto">
                    <a:xfrm>
                      <a:off x="2307" y="2573"/>
                      <a:ext cx="341" cy="359"/>
                    </a:xfrm>
                    <a:custGeom>
                      <a:avLst/>
                      <a:gdLst>
                        <a:gd name="T0" fmla="*/ 475 w 683"/>
                        <a:gd name="T1" fmla="*/ 33 h 1075"/>
                        <a:gd name="T2" fmla="*/ 563 w 683"/>
                        <a:gd name="T3" fmla="*/ 76 h 1075"/>
                        <a:gd name="T4" fmla="*/ 596 w 683"/>
                        <a:gd name="T5" fmla="*/ 163 h 1075"/>
                        <a:gd name="T6" fmla="*/ 623 w 683"/>
                        <a:gd name="T7" fmla="*/ 284 h 1075"/>
                        <a:gd name="T8" fmla="*/ 627 w 683"/>
                        <a:gd name="T9" fmla="*/ 335 h 1075"/>
                        <a:gd name="T10" fmla="*/ 623 w 683"/>
                        <a:gd name="T11" fmla="*/ 382 h 1075"/>
                        <a:gd name="T12" fmla="*/ 611 w 683"/>
                        <a:gd name="T13" fmla="*/ 417 h 1075"/>
                        <a:gd name="T14" fmla="*/ 629 w 683"/>
                        <a:gd name="T15" fmla="*/ 482 h 1075"/>
                        <a:gd name="T16" fmla="*/ 652 w 683"/>
                        <a:gd name="T17" fmla="*/ 544 h 1075"/>
                        <a:gd name="T18" fmla="*/ 663 w 683"/>
                        <a:gd name="T19" fmla="*/ 565 h 1075"/>
                        <a:gd name="T20" fmla="*/ 673 w 683"/>
                        <a:gd name="T21" fmla="*/ 581 h 1075"/>
                        <a:gd name="T22" fmla="*/ 680 w 683"/>
                        <a:gd name="T23" fmla="*/ 596 h 1075"/>
                        <a:gd name="T24" fmla="*/ 683 w 683"/>
                        <a:gd name="T25" fmla="*/ 615 h 1075"/>
                        <a:gd name="T26" fmla="*/ 679 w 683"/>
                        <a:gd name="T27" fmla="*/ 633 h 1075"/>
                        <a:gd name="T28" fmla="*/ 670 w 683"/>
                        <a:gd name="T29" fmla="*/ 639 h 1075"/>
                        <a:gd name="T30" fmla="*/ 642 w 683"/>
                        <a:gd name="T31" fmla="*/ 649 h 1075"/>
                        <a:gd name="T32" fmla="*/ 630 w 683"/>
                        <a:gd name="T33" fmla="*/ 658 h 1075"/>
                        <a:gd name="T34" fmla="*/ 626 w 683"/>
                        <a:gd name="T35" fmla="*/ 681 h 1075"/>
                        <a:gd name="T36" fmla="*/ 629 w 683"/>
                        <a:gd name="T37" fmla="*/ 707 h 1075"/>
                        <a:gd name="T38" fmla="*/ 641 w 683"/>
                        <a:gd name="T39" fmla="*/ 748 h 1075"/>
                        <a:gd name="T40" fmla="*/ 635 w 683"/>
                        <a:gd name="T41" fmla="*/ 768 h 1075"/>
                        <a:gd name="T42" fmla="*/ 623 w 683"/>
                        <a:gd name="T43" fmla="*/ 785 h 1075"/>
                        <a:gd name="T44" fmla="*/ 627 w 683"/>
                        <a:gd name="T45" fmla="*/ 800 h 1075"/>
                        <a:gd name="T46" fmla="*/ 629 w 683"/>
                        <a:gd name="T47" fmla="*/ 813 h 1075"/>
                        <a:gd name="T48" fmla="*/ 623 w 683"/>
                        <a:gd name="T49" fmla="*/ 828 h 1075"/>
                        <a:gd name="T50" fmla="*/ 611 w 683"/>
                        <a:gd name="T51" fmla="*/ 836 h 1075"/>
                        <a:gd name="T52" fmla="*/ 603 w 683"/>
                        <a:gd name="T53" fmla="*/ 857 h 1075"/>
                        <a:gd name="T54" fmla="*/ 603 w 683"/>
                        <a:gd name="T55" fmla="*/ 889 h 1075"/>
                        <a:gd name="T56" fmla="*/ 597 w 683"/>
                        <a:gd name="T57" fmla="*/ 909 h 1075"/>
                        <a:gd name="T58" fmla="*/ 586 w 683"/>
                        <a:gd name="T59" fmla="*/ 926 h 1075"/>
                        <a:gd name="T60" fmla="*/ 573 w 683"/>
                        <a:gd name="T61" fmla="*/ 938 h 1075"/>
                        <a:gd name="T62" fmla="*/ 555 w 683"/>
                        <a:gd name="T63" fmla="*/ 945 h 1075"/>
                        <a:gd name="T64" fmla="*/ 534 w 683"/>
                        <a:gd name="T65" fmla="*/ 949 h 1075"/>
                        <a:gd name="T66" fmla="*/ 484 w 683"/>
                        <a:gd name="T67" fmla="*/ 945 h 1075"/>
                        <a:gd name="T68" fmla="*/ 438 w 683"/>
                        <a:gd name="T69" fmla="*/ 938 h 1075"/>
                        <a:gd name="T70" fmla="*/ 371 w 683"/>
                        <a:gd name="T71" fmla="*/ 1075 h 1075"/>
                        <a:gd name="T72" fmla="*/ 90 w 683"/>
                        <a:gd name="T73" fmla="*/ 908 h 1075"/>
                        <a:gd name="T74" fmla="*/ 117 w 683"/>
                        <a:gd name="T75" fmla="*/ 851 h 1075"/>
                        <a:gd name="T76" fmla="*/ 132 w 683"/>
                        <a:gd name="T77" fmla="*/ 798 h 1075"/>
                        <a:gd name="T78" fmla="*/ 132 w 683"/>
                        <a:gd name="T79" fmla="*/ 725 h 1075"/>
                        <a:gd name="T80" fmla="*/ 0 w 683"/>
                        <a:gd name="T81" fmla="*/ 569 h 1075"/>
                        <a:gd name="T82" fmla="*/ 0 w 683"/>
                        <a:gd name="T83" fmla="*/ 200 h 1075"/>
                        <a:gd name="T84" fmla="*/ 69 w 683"/>
                        <a:gd name="T85" fmla="*/ 98 h 1075"/>
                        <a:gd name="T86" fmla="*/ 156 w 683"/>
                        <a:gd name="T87" fmla="*/ 45 h 1075"/>
                        <a:gd name="T88" fmla="*/ 247 w 683"/>
                        <a:gd name="T89" fmla="*/ 0 h 1075"/>
                        <a:gd name="T90" fmla="*/ 367 w 683"/>
                        <a:gd name="T91" fmla="*/ 21 h 1075"/>
                        <a:gd name="T92" fmla="*/ 475 w 683"/>
                        <a:gd name="T93" fmla="*/ 33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3" h="1075">
                          <a:moveTo>
                            <a:pt x="475" y="33"/>
                          </a:moveTo>
                          <a:lnTo>
                            <a:pt x="563" y="76"/>
                          </a:lnTo>
                          <a:lnTo>
                            <a:pt x="596" y="163"/>
                          </a:lnTo>
                          <a:lnTo>
                            <a:pt x="623" y="284"/>
                          </a:lnTo>
                          <a:lnTo>
                            <a:pt x="627" y="335"/>
                          </a:lnTo>
                          <a:lnTo>
                            <a:pt x="623" y="382"/>
                          </a:lnTo>
                          <a:lnTo>
                            <a:pt x="611" y="417"/>
                          </a:lnTo>
                          <a:lnTo>
                            <a:pt x="629" y="482"/>
                          </a:lnTo>
                          <a:lnTo>
                            <a:pt x="652" y="544"/>
                          </a:lnTo>
                          <a:lnTo>
                            <a:pt x="663" y="565"/>
                          </a:lnTo>
                          <a:lnTo>
                            <a:pt x="673" y="581"/>
                          </a:lnTo>
                          <a:lnTo>
                            <a:pt x="680" y="596"/>
                          </a:lnTo>
                          <a:lnTo>
                            <a:pt x="683" y="615"/>
                          </a:lnTo>
                          <a:lnTo>
                            <a:pt x="679" y="633"/>
                          </a:lnTo>
                          <a:lnTo>
                            <a:pt x="670" y="639"/>
                          </a:lnTo>
                          <a:lnTo>
                            <a:pt x="642" y="649"/>
                          </a:lnTo>
                          <a:lnTo>
                            <a:pt x="630" y="658"/>
                          </a:lnTo>
                          <a:lnTo>
                            <a:pt x="626" y="681"/>
                          </a:lnTo>
                          <a:lnTo>
                            <a:pt x="629" y="707"/>
                          </a:lnTo>
                          <a:lnTo>
                            <a:pt x="641" y="748"/>
                          </a:lnTo>
                          <a:lnTo>
                            <a:pt x="635" y="768"/>
                          </a:lnTo>
                          <a:lnTo>
                            <a:pt x="623" y="785"/>
                          </a:lnTo>
                          <a:lnTo>
                            <a:pt x="627" y="800"/>
                          </a:lnTo>
                          <a:lnTo>
                            <a:pt x="629" y="813"/>
                          </a:lnTo>
                          <a:lnTo>
                            <a:pt x="623" y="828"/>
                          </a:lnTo>
                          <a:lnTo>
                            <a:pt x="611" y="836"/>
                          </a:lnTo>
                          <a:lnTo>
                            <a:pt x="603" y="857"/>
                          </a:lnTo>
                          <a:lnTo>
                            <a:pt x="603" y="889"/>
                          </a:lnTo>
                          <a:lnTo>
                            <a:pt x="597" y="909"/>
                          </a:lnTo>
                          <a:lnTo>
                            <a:pt x="586" y="926"/>
                          </a:lnTo>
                          <a:lnTo>
                            <a:pt x="573" y="938"/>
                          </a:lnTo>
                          <a:lnTo>
                            <a:pt x="555" y="945"/>
                          </a:lnTo>
                          <a:lnTo>
                            <a:pt x="534" y="949"/>
                          </a:lnTo>
                          <a:lnTo>
                            <a:pt x="484" y="945"/>
                          </a:lnTo>
                          <a:lnTo>
                            <a:pt x="438" y="938"/>
                          </a:lnTo>
                          <a:lnTo>
                            <a:pt x="371" y="1075"/>
                          </a:lnTo>
                          <a:lnTo>
                            <a:pt x="90" y="908"/>
                          </a:lnTo>
                          <a:lnTo>
                            <a:pt x="117" y="851"/>
                          </a:lnTo>
                          <a:lnTo>
                            <a:pt x="132" y="798"/>
                          </a:lnTo>
                          <a:lnTo>
                            <a:pt x="132" y="725"/>
                          </a:lnTo>
                          <a:lnTo>
                            <a:pt x="0" y="569"/>
                          </a:lnTo>
                          <a:lnTo>
                            <a:pt x="0" y="200"/>
                          </a:lnTo>
                          <a:lnTo>
                            <a:pt x="69" y="98"/>
                          </a:lnTo>
                          <a:lnTo>
                            <a:pt x="156" y="45"/>
                          </a:lnTo>
                          <a:lnTo>
                            <a:pt x="247" y="0"/>
                          </a:lnTo>
                          <a:lnTo>
                            <a:pt x="367" y="21"/>
                          </a:lnTo>
                          <a:lnTo>
                            <a:pt x="475" y="33"/>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65208" name="Freeform 312"/>
                    <p:cNvSpPr>
                      <a:spLocks/>
                    </p:cNvSpPr>
                    <p:nvPr/>
                  </p:nvSpPr>
                  <p:spPr bwMode="auto">
                    <a:xfrm>
                      <a:off x="2451" y="2799"/>
                      <a:ext cx="39" cy="56"/>
                    </a:xfrm>
                    <a:custGeom>
                      <a:avLst/>
                      <a:gdLst>
                        <a:gd name="T0" fmla="*/ 0 w 79"/>
                        <a:gd name="T1" fmla="*/ 0 h 168"/>
                        <a:gd name="T2" fmla="*/ 23 w 79"/>
                        <a:gd name="T3" fmla="*/ 80 h 168"/>
                        <a:gd name="T4" fmla="*/ 44 w 79"/>
                        <a:gd name="T5" fmla="*/ 121 h 168"/>
                        <a:gd name="T6" fmla="*/ 79 w 79"/>
                        <a:gd name="T7" fmla="*/ 168 h 168"/>
                        <a:gd name="T8" fmla="*/ 32 w 79"/>
                        <a:gd name="T9" fmla="*/ 128 h 168"/>
                        <a:gd name="T10" fmla="*/ 9 w 79"/>
                        <a:gd name="T11" fmla="*/ 80 h 168"/>
                        <a:gd name="T12" fmla="*/ 0 w 79"/>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79" h="168">
                          <a:moveTo>
                            <a:pt x="0" y="0"/>
                          </a:moveTo>
                          <a:lnTo>
                            <a:pt x="23" y="80"/>
                          </a:lnTo>
                          <a:lnTo>
                            <a:pt x="44" y="121"/>
                          </a:lnTo>
                          <a:lnTo>
                            <a:pt x="79" y="168"/>
                          </a:lnTo>
                          <a:lnTo>
                            <a:pt x="32" y="128"/>
                          </a:lnTo>
                          <a:lnTo>
                            <a:pt x="9" y="8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65209" name="Group 313"/>
                  <p:cNvGrpSpPr>
                    <a:grpSpLocks/>
                  </p:cNvGrpSpPr>
                  <p:nvPr/>
                </p:nvGrpSpPr>
                <p:grpSpPr bwMode="auto">
                  <a:xfrm>
                    <a:off x="2529" y="2690"/>
                    <a:ext cx="101" cy="160"/>
                    <a:chOff x="2529" y="2690"/>
                    <a:chExt cx="101" cy="160"/>
                  </a:xfrm>
                </p:grpSpPr>
                <p:sp>
                  <p:nvSpPr>
                    <p:cNvPr id="465210" name="Freeform 314"/>
                    <p:cNvSpPr>
                      <a:spLocks/>
                    </p:cNvSpPr>
                    <p:nvPr/>
                  </p:nvSpPr>
                  <p:spPr bwMode="auto">
                    <a:xfrm>
                      <a:off x="2552" y="2715"/>
                      <a:ext cx="42" cy="23"/>
                    </a:xfrm>
                    <a:custGeom>
                      <a:avLst/>
                      <a:gdLst>
                        <a:gd name="T0" fmla="*/ 76 w 85"/>
                        <a:gd name="T1" fmla="*/ 0 h 67"/>
                        <a:gd name="T2" fmla="*/ 71 w 85"/>
                        <a:gd name="T3" fmla="*/ 8 h 67"/>
                        <a:gd name="T4" fmla="*/ 85 w 85"/>
                        <a:gd name="T5" fmla="*/ 17 h 67"/>
                        <a:gd name="T6" fmla="*/ 66 w 85"/>
                        <a:gd name="T7" fmla="*/ 14 h 67"/>
                        <a:gd name="T8" fmla="*/ 61 w 85"/>
                        <a:gd name="T9" fmla="*/ 36 h 67"/>
                        <a:gd name="T10" fmla="*/ 69 w 85"/>
                        <a:gd name="T11" fmla="*/ 45 h 67"/>
                        <a:gd name="T12" fmla="*/ 62 w 85"/>
                        <a:gd name="T13" fmla="*/ 45 h 67"/>
                        <a:gd name="T14" fmla="*/ 67 w 85"/>
                        <a:gd name="T15" fmla="*/ 67 h 67"/>
                        <a:gd name="T16" fmla="*/ 58 w 85"/>
                        <a:gd name="T17" fmla="*/ 44 h 67"/>
                        <a:gd name="T18" fmla="*/ 41 w 85"/>
                        <a:gd name="T19" fmla="*/ 44 h 67"/>
                        <a:gd name="T20" fmla="*/ 26 w 85"/>
                        <a:gd name="T21" fmla="*/ 36 h 67"/>
                        <a:gd name="T22" fmla="*/ 0 w 85"/>
                        <a:gd name="T23" fmla="*/ 34 h 67"/>
                        <a:gd name="T24" fmla="*/ 26 w 85"/>
                        <a:gd name="T25" fmla="*/ 13 h 67"/>
                        <a:gd name="T26" fmla="*/ 76 w 85"/>
                        <a:gd name="T2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67">
                          <a:moveTo>
                            <a:pt x="76" y="0"/>
                          </a:moveTo>
                          <a:lnTo>
                            <a:pt x="71" y="8"/>
                          </a:lnTo>
                          <a:lnTo>
                            <a:pt x="85" y="17"/>
                          </a:lnTo>
                          <a:lnTo>
                            <a:pt x="66" y="14"/>
                          </a:lnTo>
                          <a:lnTo>
                            <a:pt x="61" y="36"/>
                          </a:lnTo>
                          <a:lnTo>
                            <a:pt x="69" y="45"/>
                          </a:lnTo>
                          <a:lnTo>
                            <a:pt x="62" y="45"/>
                          </a:lnTo>
                          <a:lnTo>
                            <a:pt x="67" y="67"/>
                          </a:lnTo>
                          <a:lnTo>
                            <a:pt x="58" y="44"/>
                          </a:lnTo>
                          <a:lnTo>
                            <a:pt x="41" y="44"/>
                          </a:lnTo>
                          <a:lnTo>
                            <a:pt x="26" y="36"/>
                          </a:lnTo>
                          <a:lnTo>
                            <a:pt x="0" y="34"/>
                          </a:lnTo>
                          <a:lnTo>
                            <a:pt x="26" y="13"/>
                          </a:lnTo>
                          <a:lnTo>
                            <a:pt x="7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11" name="Freeform 315"/>
                    <p:cNvSpPr>
                      <a:spLocks/>
                    </p:cNvSpPr>
                    <p:nvPr/>
                  </p:nvSpPr>
                  <p:spPr bwMode="auto">
                    <a:xfrm>
                      <a:off x="2529" y="2690"/>
                      <a:ext cx="73" cy="15"/>
                    </a:xfrm>
                    <a:custGeom>
                      <a:avLst/>
                      <a:gdLst>
                        <a:gd name="T0" fmla="*/ 147 w 147"/>
                        <a:gd name="T1" fmla="*/ 23 h 45"/>
                        <a:gd name="T2" fmla="*/ 141 w 147"/>
                        <a:gd name="T3" fmla="*/ 41 h 45"/>
                        <a:gd name="T4" fmla="*/ 124 w 147"/>
                        <a:gd name="T5" fmla="*/ 45 h 45"/>
                        <a:gd name="T6" fmla="*/ 102 w 147"/>
                        <a:gd name="T7" fmla="*/ 33 h 45"/>
                        <a:gd name="T8" fmla="*/ 72 w 147"/>
                        <a:gd name="T9" fmla="*/ 23 h 45"/>
                        <a:gd name="T10" fmla="*/ 23 w 147"/>
                        <a:gd name="T11" fmla="*/ 22 h 45"/>
                        <a:gd name="T12" fmla="*/ 0 w 147"/>
                        <a:gd name="T13" fmla="*/ 24 h 45"/>
                        <a:gd name="T14" fmla="*/ 37 w 147"/>
                        <a:gd name="T15" fmla="*/ 11 h 45"/>
                        <a:gd name="T16" fmla="*/ 64 w 147"/>
                        <a:gd name="T17" fmla="*/ 5 h 45"/>
                        <a:gd name="T18" fmla="*/ 60 w 147"/>
                        <a:gd name="T19" fmla="*/ 0 h 45"/>
                        <a:gd name="T20" fmla="*/ 85 w 147"/>
                        <a:gd name="T21" fmla="*/ 8 h 45"/>
                        <a:gd name="T22" fmla="*/ 82 w 147"/>
                        <a:gd name="T23" fmla="*/ 3 h 45"/>
                        <a:gd name="T24" fmla="*/ 103 w 147"/>
                        <a:gd name="T25" fmla="*/ 11 h 45"/>
                        <a:gd name="T26" fmla="*/ 123 w 147"/>
                        <a:gd name="T27" fmla="*/ 11 h 45"/>
                        <a:gd name="T28" fmla="*/ 147 w 147"/>
                        <a:gd name="T2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45">
                          <a:moveTo>
                            <a:pt x="147" y="23"/>
                          </a:moveTo>
                          <a:lnTo>
                            <a:pt x="141" y="41"/>
                          </a:lnTo>
                          <a:lnTo>
                            <a:pt x="124" y="45"/>
                          </a:lnTo>
                          <a:lnTo>
                            <a:pt x="102" y="33"/>
                          </a:lnTo>
                          <a:lnTo>
                            <a:pt x="72" y="23"/>
                          </a:lnTo>
                          <a:lnTo>
                            <a:pt x="23" y="22"/>
                          </a:lnTo>
                          <a:lnTo>
                            <a:pt x="0" y="24"/>
                          </a:lnTo>
                          <a:lnTo>
                            <a:pt x="37" y="11"/>
                          </a:lnTo>
                          <a:lnTo>
                            <a:pt x="64" y="5"/>
                          </a:lnTo>
                          <a:lnTo>
                            <a:pt x="60" y="0"/>
                          </a:lnTo>
                          <a:lnTo>
                            <a:pt x="85" y="8"/>
                          </a:lnTo>
                          <a:lnTo>
                            <a:pt x="82" y="3"/>
                          </a:lnTo>
                          <a:lnTo>
                            <a:pt x="103" y="11"/>
                          </a:lnTo>
                          <a:lnTo>
                            <a:pt x="123" y="11"/>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12" name="Freeform 316"/>
                    <p:cNvSpPr>
                      <a:spLocks/>
                    </p:cNvSpPr>
                    <p:nvPr/>
                  </p:nvSpPr>
                  <p:spPr bwMode="auto">
                    <a:xfrm>
                      <a:off x="2592" y="2821"/>
                      <a:ext cx="33" cy="24"/>
                    </a:xfrm>
                    <a:custGeom>
                      <a:avLst/>
                      <a:gdLst>
                        <a:gd name="T0" fmla="*/ 67 w 67"/>
                        <a:gd name="T1" fmla="*/ 8 h 70"/>
                        <a:gd name="T2" fmla="*/ 56 w 67"/>
                        <a:gd name="T3" fmla="*/ 3 h 70"/>
                        <a:gd name="T4" fmla="*/ 47 w 67"/>
                        <a:gd name="T5" fmla="*/ 0 h 70"/>
                        <a:gd name="T6" fmla="*/ 39 w 67"/>
                        <a:gd name="T7" fmla="*/ 9 h 70"/>
                        <a:gd name="T8" fmla="*/ 28 w 67"/>
                        <a:gd name="T9" fmla="*/ 18 h 70"/>
                        <a:gd name="T10" fmla="*/ 17 w 67"/>
                        <a:gd name="T11" fmla="*/ 26 h 70"/>
                        <a:gd name="T12" fmla="*/ 7 w 67"/>
                        <a:gd name="T13" fmla="*/ 30 h 70"/>
                        <a:gd name="T14" fmla="*/ 5 w 67"/>
                        <a:gd name="T15" fmla="*/ 22 h 70"/>
                        <a:gd name="T16" fmla="*/ 2 w 67"/>
                        <a:gd name="T17" fmla="*/ 39 h 70"/>
                        <a:gd name="T18" fmla="*/ 0 w 67"/>
                        <a:gd name="T19" fmla="*/ 53 h 70"/>
                        <a:gd name="T20" fmla="*/ 0 w 67"/>
                        <a:gd name="T21" fmla="*/ 62 h 70"/>
                        <a:gd name="T22" fmla="*/ 4 w 67"/>
                        <a:gd name="T23" fmla="*/ 70 h 70"/>
                        <a:gd name="T24" fmla="*/ 3 w 67"/>
                        <a:gd name="T25" fmla="*/ 56 h 70"/>
                        <a:gd name="T26" fmla="*/ 8 w 67"/>
                        <a:gd name="T27" fmla="*/ 39 h 70"/>
                        <a:gd name="T28" fmla="*/ 28 w 67"/>
                        <a:gd name="T29" fmla="*/ 32 h 70"/>
                        <a:gd name="T30" fmla="*/ 40 w 67"/>
                        <a:gd name="T31" fmla="*/ 37 h 70"/>
                        <a:gd name="T32" fmla="*/ 51 w 67"/>
                        <a:gd name="T33" fmla="*/ 39 h 70"/>
                        <a:gd name="T34" fmla="*/ 63 w 67"/>
                        <a:gd name="T35" fmla="*/ 23 h 70"/>
                        <a:gd name="T36" fmla="*/ 67 w 67"/>
                        <a:gd name="T37"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70">
                          <a:moveTo>
                            <a:pt x="67" y="8"/>
                          </a:moveTo>
                          <a:lnTo>
                            <a:pt x="56" y="3"/>
                          </a:lnTo>
                          <a:lnTo>
                            <a:pt x="47" y="0"/>
                          </a:lnTo>
                          <a:lnTo>
                            <a:pt x="39" y="9"/>
                          </a:lnTo>
                          <a:lnTo>
                            <a:pt x="28" y="18"/>
                          </a:lnTo>
                          <a:lnTo>
                            <a:pt x="17" y="26"/>
                          </a:lnTo>
                          <a:lnTo>
                            <a:pt x="7" y="30"/>
                          </a:lnTo>
                          <a:lnTo>
                            <a:pt x="5" y="22"/>
                          </a:lnTo>
                          <a:lnTo>
                            <a:pt x="2" y="39"/>
                          </a:lnTo>
                          <a:lnTo>
                            <a:pt x="0" y="53"/>
                          </a:lnTo>
                          <a:lnTo>
                            <a:pt x="0" y="62"/>
                          </a:lnTo>
                          <a:lnTo>
                            <a:pt x="4" y="70"/>
                          </a:lnTo>
                          <a:lnTo>
                            <a:pt x="3" y="56"/>
                          </a:lnTo>
                          <a:lnTo>
                            <a:pt x="8" y="39"/>
                          </a:lnTo>
                          <a:lnTo>
                            <a:pt x="28" y="32"/>
                          </a:lnTo>
                          <a:lnTo>
                            <a:pt x="40" y="37"/>
                          </a:lnTo>
                          <a:lnTo>
                            <a:pt x="51" y="39"/>
                          </a:lnTo>
                          <a:lnTo>
                            <a:pt x="63" y="23"/>
                          </a:lnTo>
                          <a:lnTo>
                            <a:pt x="67"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13" name="Freeform 317"/>
                    <p:cNvSpPr>
                      <a:spLocks/>
                    </p:cNvSpPr>
                    <p:nvPr/>
                  </p:nvSpPr>
                  <p:spPr bwMode="auto">
                    <a:xfrm>
                      <a:off x="2605" y="2846"/>
                      <a:ext cx="12" cy="4"/>
                    </a:xfrm>
                    <a:custGeom>
                      <a:avLst/>
                      <a:gdLst>
                        <a:gd name="T0" fmla="*/ 24 w 24"/>
                        <a:gd name="T1" fmla="*/ 2 h 12"/>
                        <a:gd name="T2" fmla="*/ 10 w 24"/>
                        <a:gd name="T3" fmla="*/ 0 h 12"/>
                        <a:gd name="T4" fmla="*/ 0 w 24"/>
                        <a:gd name="T5" fmla="*/ 4 h 12"/>
                        <a:gd name="T6" fmla="*/ 13 w 24"/>
                        <a:gd name="T7" fmla="*/ 12 h 12"/>
                        <a:gd name="T8" fmla="*/ 24 w 24"/>
                        <a:gd name="T9" fmla="*/ 2 h 12"/>
                      </a:gdLst>
                      <a:ahLst/>
                      <a:cxnLst>
                        <a:cxn ang="0">
                          <a:pos x="T0" y="T1"/>
                        </a:cxn>
                        <a:cxn ang="0">
                          <a:pos x="T2" y="T3"/>
                        </a:cxn>
                        <a:cxn ang="0">
                          <a:pos x="T4" y="T5"/>
                        </a:cxn>
                        <a:cxn ang="0">
                          <a:pos x="T6" y="T7"/>
                        </a:cxn>
                        <a:cxn ang="0">
                          <a:pos x="T8" y="T9"/>
                        </a:cxn>
                      </a:cxnLst>
                      <a:rect l="0" t="0" r="r" b="b"/>
                      <a:pathLst>
                        <a:path w="24" h="12">
                          <a:moveTo>
                            <a:pt x="24" y="2"/>
                          </a:moveTo>
                          <a:lnTo>
                            <a:pt x="10" y="0"/>
                          </a:lnTo>
                          <a:lnTo>
                            <a:pt x="0" y="4"/>
                          </a:lnTo>
                          <a:lnTo>
                            <a:pt x="13" y="12"/>
                          </a:lnTo>
                          <a:lnTo>
                            <a:pt x="24"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14" name="Freeform 318"/>
                    <p:cNvSpPr>
                      <a:spLocks/>
                    </p:cNvSpPr>
                    <p:nvPr/>
                  </p:nvSpPr>
                  <p:spPr bwMode="auto">
                    <a:xfrm>
                      <a:off x="2616" y="2782"/>
                      <a:ext cx="14" cy="5"/>
                    </a:xfrm>
                    <a:custGeom>
                      <a:avLst/>
                      <a:gdLst>
                        <a:gd name="T0" fmla="*/ 27 w 27"/>
                        <a:gd name="T1" fmla="*/ 0 h 15"/>
                        <a:gd name="T2" fmla="*/ 13 w 27"/>
                        <a:gd name="T3" fmla="*/ 0 h 15"/>
                        <a:gd name="T4" fmla="*/ 2 w 27"/>
                        <a:gd name="T5" fmla="*/ 5 h 15"/>
                        <a:gd name="T6" fmla="*/ 0 w 27"/>
                        <a:gd name="T7" fmla="*/ 13 h 15"/>
                        <a:gd name="T8" fmla="*/ 6 w 27"/>
                        <a:gd name="T9" fmla="*/ 15 h 15"/>
                        <a:gd name="T10" fmla="*/ 14 w 27"/>
                        <a:gd name="T11" fmla="*/ 11 h 15"/>
                        <a:gd name="T12" fmla="*/ 27 w 27"/>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7" h="15">
                          <a:moveTo>
                            <a:pt x="27" y="0"/>
                          </a:moveTo>
                          <a:lnTo>
                            <a:pt x="13" y="0"/>
                          </a:lnTo>
                          <a:lnTo>
                            <a:pt x="2" y="5"/>
                          </a:lnTo>
                          <a:lnTo>
                            <a:pt x="0" y="13"/>
                          </a:lnTo>
                          <a:lnTo>
                            <a:pt x="6" y="15"/>
                          </a:lnTo>
                          <a:lnTo>
                            <a:pt x="14" y="1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15" name="Freeform 319"/>
                    <p:cNvSpPr>
                      <a:spLocks/>
                    </p:cNvSpPr>
                    <p:nvPr/>
                  </p:nvSpPr>
                  <p:spPr bwMode="auto">
                    <a:xfrm>
                      <a:off x="2603" y="2777"/>
                      <a:ext cx="6" cy="12"/>
                    </a:xfrm>
                    <a:custGeom>
                      <a:avLst/>
                      <a:gdLst>
                        <a:gd name="T0" fmla="*/ 5 w 13"/>
                        <a:gd name="T1" fmla="*/ 0 h 35"/>
                        <a:gd name="T2" fmla="*/ 3 w 13"/>
                        <a:gd name="T3" fmla="*/ 12 h 35"/>
                        <a:gd name="T4" fmla="*/ 7 w 13"/>
                        <a:gd name="T5" fmla="*/ 28 h 35"/>
                        <a:gd name="T6" fmla="*/ 13 w 13"/>
                        <a:gd name="T7" fmla="*/ 35 h 35"/>
                        <a:gd name="T8" fmla="*/ 4 w 13"/>
                        <a:gd name="T9" fmla="*/ 30 h 35"/>
                        <a:gd name="T10" fmla="*/ 0 w 13"/>
                        <a:gd name="T11" fmla="*/ 24 h 35"/>
                        <a:gd name="T12" fmla="*/ 0 w 13"/>
                        <a:gd name="T13" fmla="*/ 16 h 35"/>
                        <a:gd name="T14" fmla="*/ 5 w 13"/>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5">
                          <a:moveTo>
                            <a:pt x="5" y="0"/>
                          </a:moveTo>
                          <a:lnTo>
                            <a:pt x="3" y="12"/>
                          </a:lnTo>
                          <a:lnTo>
                            <a:pt x="7" y="28"/>
                          </a:lnTo>
                          <a:lnTo>
                            <a:pt x="13" y="35"/>
                          </a:lnTo>
                          <a:lnTo>
                            <a:pt x="4" y="30"/>
                          </a:lnTo>
                          <a:lnTo>
                            <a:pt x="0" y="24"/>
                          </a:lnTo>
                          <a:lnTo>
                            <a:pt x="0" y="16"/>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16" name="Freeform 320"/>
                    <p:cNvSpPr>
                      <a:spLocks/>
                    </p:cNvSpPr>
                    <p:nvPr/>
                  </p:nvSpPr>
                  <p:spPr bwMode="auto">
                    <a:xfrm>
                      <a:off x="2564" y="2722"/>
                      <a:ext cx="9" cy="4"/>
                    </a:xfrm>
                    <a:custGeom>
                      <a:avLst/>
                      <a:gdLst>
                        <a:gd name="T0" fmla="*/ 18 w 18"/>
                        <a:gd name="T1" fmla="*/ 0 h 12"/>
                        <a:gd name="T2" fmla="*/ 18 w 18"/>
                        <a:gd name="T3" fmla="*/ 12 h 12"/>
                        <a:gd name="T4" fmla="*/ 11 w 18"/>
                        <a:gd name="T5" fmla="*/ 9 h 12"/>
                        <a:gd name="T6" fmla="*/ 5 w 18"/>
                        <a:gd name="T7" fmla="*/ 8 h 12"/>
                        <a:gd name="T8" fmla="*/ 0 w 18"/>
                        <a:gd name="T9" fmla="*/ 8 h 12"/>
                        <a:gd name="T10" fmla="*/ 6 w 18"/>
                        <a:gd name="T11" fmla="*/ 2 h 12"/>
                        <a:gd name="T12" fmla="*/ 18 w 1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8" h="12">
                          <a:moveTo>
                            <a:pt x="18" y="0"/>
                          </a:moveTo>
                          <a:lnTo>
                            <a:pt x="18" y="12"/>
                          </a:lnTo>
                          <a:lnTo>
                            <a:pt x="11" y="9"/>
                          </a:lnTo>
                          <a:lnTo>
                            <a:pt x="5" y="8"/>
                          </a:lnTo>
                          <a:lnTo>
                            <a:pt x="0" y="8"/>
                          </a:lnTo>
                          <a:lnTo>
                            <a:pt x="6" y="2"/>
                          </a:lnTo>
                          <a:lnTo>
                            <a:pt x="18"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65217" name="Group 321"/>
                  <p:cNvGrpSpPr>
                    <a:grpSpLocks/>
                  </p:cNvGrpSpPr>
                  <p:nvPr/>
                </p:nvGrpSpPr>
                <p:grpSpPr bwMode="auto">
                  <a:xfrm>
                    <a:off x="2415" y="2702"/>
                    <a:ext cx="47" cy="76"/>
                    <a:chOff x="2415" y="2702"/>
                    <a:chExt cx="47" cy="76"/>
                  </a:xfrm>
                </p:grpSpPr>
                <p:sp>
                  <p:nvSpPr>
                    <p:cNvPr id="465218" name="Freeform 322"/>
                    <p:cNvSpPr>
                      <a:spLocks/>
                    </p:cNvSpPr>
                    <p:nvPr/>
                  </p:nvSpPr>
                  <p:spPr bwMode="auto">
                    <a:xfrm>
                      <a:off x="2425" y="2710"/>
                      <a:ext cx="29" cy="57"/>
                    </a:xfrm>
                    <a:custGeom>
                      <a:avLst/>
                      <a:gdLst>
                        <a:gd name="T0" fmla="*/ 58 w 58"/>
                        <a:gd name="T1" fmla="*/ 33 h 170"/>
                        <a:gd name="T2" fmla="*/ 40 w 58"/>
                        <a:gd name="T3" fmla="*/ 13 h 170"/>
                        <a:gd name="T4" fmla="*/ 19 w 58"/>
                        <a:gd name="T5" fmla="*/ 18 h 170"/>
                        <a:gd name="T6" fmla="*/ 8 w 58"/>
                        <a:gd name="T7" fmla="*/ 45 h 170"/>
                        <a:gd name="T8" fmla="*/ 5 w 58"/>
                        <a:gd name="T9" fmla="*/ 83 h 170"/>
                        <a:gd name="T10" fmla="*/ 8 w 58"/>
                        <a:gd name="T11" fmla="*/ 114 h 170"/>
                        <a:gd name="T12" fmla="*/ 15 w 58"/>
                        <a:gd name="T13" fmla="*/ 139 h 170"/>
                        <a:gd name="T14" fmla="*/ 25 w 58"/>
                        <a:gd name="T15" fmla="*/ 101 h 170"/>
                        <a:gd name="T16" fmla="*/ 34 w 58"/>
                        <a:gd name="T17" fmla="*/ 79 h 170"/>
                        <a:gd name="T18" fmla="*/ 55 w 58"/>
                        <a:gd name="T19" fmla="*/ 66 h 170"/>
                        <a:gd name="T20" fmla="*/ 39 w 58"/>
                        <a:gd name="T21" fmla="*/ 95 h 170"/>
                        <a:gd name="T22" fmla="*/ 23 w 58"/>
                        <a:gd name="T23" fmla="*/ 120 h 170"/>
                        <a:gd name="T24" fmla="*/ 21 w 58"/>
                        <a:gd name="T25" fmla="*/ 146 h 170"/>
                        <a:gd name="T26" fmla="*/ 28 w 58"/>
                        <a:gd name="T27" fmla="*/ 166 h 170"/>
                        <a:gd name="T28" fmla="*/ 38 w 58"/>
                        <a:gd name="T29" fmla="*/ 170 h 170"/>
                        <a:gd name="T30" fmla="*/ 12 w 58"/>
                        <a:gd name="T31" fmla="*/ 163 h 170"/>
                        <a:gd name="T32" fmla="*/ 1 w 58"/>
                        <a:gd name="T33" fmla="*/ 127 h 170"/>
                        <a:gd name="T34" fmla="*/ 0 w 58"/>
                        <a:gd name="T35" fmla="*/ 80 h 170"/>
                        <a:gd name="T36" fmla="*/ 1 w 58"/>
                        <a:gd name="T37" fmla="*/ 37 h 170"/>
                        <a:gd name="T38" fmla="*/ 15 w 58"/>
                        <a:gd name="T39" fmla="*/ 10 h 170"/>
                        <a:gd name="T40" fmla="*/ 33 w 58"/>
                        <a:gd name="T41" fmla="*/ 0 h 170"/>
                        <a:gd name="T42" fmla="*/ 50 w 58"/>
                        <a:gd name="T43" fmla="*/ 6 h 170"/>
                        <a:gd name="T44" fmla="*/ 58 w 58"/>
                        <a:gd name="T45" fmla="*/ 3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170">
                          <a:moveTo>
                            <a:pt x="58" y="33"/>
                          </a:moveTo>
                          <a:lnTo>
                            <a:pt x="40" y="13"/>
                          </a:lnTo>
                          <a:lnTo>
                            <a:pt x="19" y="18"/>
                          </a:lnTo>
                          <a:lnTo>
                            <a:pt x="8" y="45"/>
                          </a:lnTo>
                          <a:lnTo>
                            <a:pt x="5" y="83"/>
                          </a:lnTo>
                          <a:lnTo>
                            <a:pt x="8" y="114"/>
                          </a:lnTo>
                          <a:lnTo>
                            <a:pt x="15" y="139"/>
                          </a:lnTo>
                          <a:lnTo>
                            <a:pt x="25" y="101"/>
                          </a:lnTo>
                          <a:lnTo>
                            <a:pt x="34" y="79"/>
                          </a:lnTo>
                          <a:lnTo>
                            <a:pt x="55" y="66"/>
                          </a:lnTo>
                          <a:lnTo>
                            <a:pt x="39" y="95"/>
                          </a:lnTo>
                          <a:lnTo>
                            <a:pt x="23" y="120"/>
                          </a:lnTo>
                          <a:lnTo>
                            <a:pt x="21" y="146"/>
                          </a:lnTo>
                          <a:lnTo>
                            <a:pt x="28" y="166"/>
                          </a:lnTo>
                          <a:lnTo>
                            <a:pt x="38" y="170"/>
                          </a:lnTo>
                          <a:lnTo>
                            <a:pt x="12" y="163"/>
                          </a:lnTo>
                          <a:lnTo>
                            <a:pt x="1" y="127"/>
                          </a:lnTo>
                          <a:lnTo>
                            <a:pt x="0" y="80"/>
                          </a:lnTo>
                          <a:lnTo>
                            <a:pt x="1" y="37"/>
                          </a:lnTo>
                          <a:lnTo>
                            <a:pt x="15" y="10"/>
                          </a:lnTo>
                          <a:lnTo>
                            <a:pt x="33" y="0"/>
                          </a:lnTo>
                          <a:lnTo>
                            <a:pt x="50" y="6"/>
                          </a:lnTo>
                          <a:lnTo>
                            <a:pt x="58"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19" name="Freeform 323"/>
                    <p:cNvSpPr>
                      <a:spLocks/>
                    </p:cNvSpPr>
                    <p:nvPr/>
                  </p:nvSpPr>
                  <p:spPr bwMode="auto">
                    <a:xfrm>
                      <a:off x="2415" y="2702"/>
                      <a:ext cx="47" cy="76"/>
                    </a:xfrm>
                    <a:custGeom>
                      <a:avLst/>
                      <a:gdLst>
                        <a:gd name="T0" fmla="*/ 95 w 95"/>
                        <a:gd name="T1" fmla="*/ 55 h 228"/>
                        <a:gd name="T2" fmla="*/ 80 w 95"/>
                        <a:gd name="T3" fmla="*/ 19 h 228"/>
                        <a:gd name="T4" fmla="*/ 56 w 95"/>
                        <a:gd name="T5" fmla="*/ 9 h 228"/>
                        <a:gd name="T6" fmla="*/ 25 w 95"/>
                        <a:gd name="T7" fmla="*/ 15 h 228"/>
                        <a:gd name="T8" fmla="*/ 15 w 95"/>
                        <a:gd name="T9" fmla="*/ 36 h 228"/>
                        <a:gd name="T10" fmla="*/ 7 w 95"/>
                        <a:gd name="T11" fmla="*/ 70 h 228"/>
                        <a:gd name="T12" fmla="*/ 7 w 95"/>
                        <a:gd name="T13" fmla="*/ 99 h 228"/>
                        <a:gd name="T14" fmla="*/ 11 w 95"/>
                        <a:gd name="T15" fmla="*/ 118 h 228"/>
                        <a:gd name="T16" fmla="*/ 11 w 95"/>
                        <a:gd name="T17" fmla="*/ 146 h 228"/>
                        <a:gd name="T18" fmla="*/ 16 w 95"/>
                        <a:gd name="T19" fmla="*/ 177 h 228"/>
                        <a:gd name="T20" fmla="*/ 36 w 95"/>
                        <a:gd name="T21" fmla="*/ 210 h 228"/>
                        <a:gd name="T22" fmla="*/ 49 w 95"/>
                        <a:gd name="T23" fmla="*/ 210 h 228"/>
                        <a:gd name="T24" fmla="*/ 66 w 95"/>
                        <a:gd name="T25" fmla="*/ 210 h 228"/>
                        <a:gd name="T26" fmla="*/ 66 w 95"/>
                        <a:gd name="T27" fmla="*/ 215 h 228"/>
                        <a:gd name="T28" fmla="*/ 54 w 95"/>
                        <a:gd name="T29" fmla="*/ 228 h 228"/>
                        <a:gd name="T30" fmla="*/ 39 w 95"/>
                        <a:gd name="T31" fmla="*/ 225 h 228"/>
                        <a:gd name="T32" fmla="*/ 21 w 95"/>
                        <a:gd name="T33" fmla="*/ 214 h 228"/>
                        <a:gd name="T34" fmla="*/ 5 w 95"/>
                        <a:gd name="T35" fmla="*/ 180 h 228"/>
                        <a:gd name="T36" fmla="*/ 4 w 95"/>
                        <a:gd name="T37" fmla="*/ 127 h 228"/>
                        <a:gd name="T38" fmla="*/ 0 w 95"/>
                        <a:gd name="T39" fmla="*/ 92 h 228"/>
                        <a:gd name="T40" fmla="*/ 0 w 95"/>
                        <a:gd name="T41" fmla="*/ 62 h 228"/>
                        <a:gd name="T42" fmla="*/ 9 w 95"/>
                        <a:gd name="T43" fmla="*/ 32 h 228"/>
                        <a:gd name="T44" fmla="*/ 19 w 95"/>
                        <a:gd name="T45" fmla="*/ 9 h 228"/>
                        <a:gd name="T46" fmla="*/ 44 w 95"/>
                        <a:gd name="T47" fmla="*/ 0 h 228"/>
                        <a:gd name="T48" fmla="*/ 80 w 95"/>
                        <a:gd name="T49" fmla="*/ 5 h 228"/>
                        <a:gd name="T50" fmla="*/ 93 w 95"/>
                        <a:gd name="T51" fmla="*/ 19 h 228"/>
                        <a:gd name="T52" fmla="*/ 95 w 95"/>
                        <a:gd name="T5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228">
                          <a:moveTo>
                            <a:pt x="95" y="55"/>
                          </a:moveTo>
                          <a:lnTo>
                            <a:pt x="80" y="19"/>
                          </a:lnTo>
                          <a:lnTo>
                            <a:pt x="56" y="9"/>
                          </a:lnTo>
                          <a:lnTo>
                            <a:pt x="25" y="15"/>
                          </a:lnTo>
                          <a:lnTo>
                            <a:pt x="15" y="36"/>
                          </a:lnTo>
                          <a:lnTo>
                            <a:pt x="7" y="70"/>
                          </a:lnTo>
                          <a:lnTo>
                            <a:pt x="7" y="99"/>
                          </a:lnTo>
                          <a:lnTo>
                            <a:pt x="11" y="118"/>
                          </a:lnTo>
                          <a:lnTo>
                            <a:pt x="11" y="146"/>
                          </a:lnTo>
                          <a:lnTo>
                            <a:pt x="16" y="177"/>
                          </a:lnTo>
                          <a:lnTo>
                            <a:pt x="36" y="210"/>
                          </a:lnTo>
                          <a:lnTo>
                            <a:pt x="49" y="210"/>
                          </a:lnTo>
                          <a:lnTo>
                            <a:pt x="66" y="210"/>
                          </a:lnTo>
                          <a:lnTo>
                            <a:pt x="66" y="215"/>
                          </a:lnTo>
                          <a:lnTo>
                            <a:pt x="54" y="228"/>
                          </a:lnTo>
                          <a:lnTo>
                            <a:pt x="39" y="225"/>
                          </a:lnTo>
                          <a:lnTo>
                            <a:pt x="21" y="214"/>
                          </a:lnTo>
                          <a:lnTo>
                            <a:pt x="5" y="180"/>
                          </a:lnTo>
                          <a:lnTo>
                            <a:pt x="4" y="127"/>
                          </a:lnTo>
                          <a:lnTo>
                            <a:pt x="0" y="92"/>
                          </a:lnTo>
                          <a:lnTo>
                            <a:pt x="0" y="62"/>
                          </a:lnTo>
                          <a:lnTo>
                            <a:pt x="9" y="32"/>
                          </a:lnTo>
                          <a:lnTo>
                            <a:pt x="19" y="9"/>
                          </a:lnTo>
                          <a:lnTo>
                            <a:pt x="44" y="0"/>
                          </a:lnTo>
                          <a:lnTo>
                            <a:pt x="80" y="5"/>
                          </a:lnTo>
                          <a:lnTo>
                            <a:pt x="93" y="19"/>
                          </a:lnTo>
                          <a:lnTo>
                            <a:pt x="95" y="5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65220" name="Freeform 324"/>
                <p:cNvSpPr>
                  <a:spLocks/>
                </p:cNvSpPr>
                <p:nvPr/>
              </p:nvSpPr>
              <p:spPr bwMode="auto">
                <a:xfrm>
                  <a:off x="2220" y="2858"/>
                  <a:ext cx="895" cy="1021"/>
                </a:xfrm>
                <a:custGeom>
                  <a:avLst/>
                  <a:gdLst>
                    <a:gd name="T0" fmla="*/ 263 w 1789"/>
                    <a:gd name="T1" fmla="*/ 0 h 3063"/>
                    <a:gd name="T2" fmla="*/ 535 w 1789"/>
                    <a:gd name="T3" fmla="*/ 323 h 3063"/>
                    <a:gd name="T4" fmla="*/ 625 w 1789"/>
                    <a:gd name="T5" fmla="*/ 559 h 3063"/>
                    <a:gd name="T6" fmla="*/ 780 w 1789"/>
                    <a:gd name="T7" fmla="*/ 923 h 3063"/>
                    <a:gd name="T8" fmla="*/ 813 w 1789"/>
                    <a:gd name="T9" fmla="*/ 1086 h 3063"/>
                    <a:gd name="T10" fmla="*/ 799 w 1789"/>
                    <a:gd name="T11" fmla="*/ 1230 h 3063"/>
                    <a:gd name="T12" fmla="*/ 787 w 1789"/>
                    <a:gd name="T13" fmla="*/ 1364 h 3063"/>
                    <a:gd name="T14" fmla="*/ 1238 w 1789"/>
                    <a:gd name="T15" fmla="*/ 1485 h 3063"/>
                    <a:gd name="T16" fmla="*/ 1371 w 1789"/>
                    <a:gd name="T17" fmla="*/ 1531 h 3063"/>
                    <a:gd name="T18" fmla="*/ 1390 w 1789"/>
                    <a:gd name="T19" fmla="*/ 1663 h 3063"/>
                    <a:gd name="T20" fmla="*/ 1135 w 1789"/>
                    <a:gd name="T21" fmla="*/ 1739 h 3063"/>
                    <a:gd name="T22" fmla="*/ 886 w 1789"/>
                    <a:gd name="T23" fmla="*/ 1760 h 3063"/>
                    <a:gd name="T24" fmla="*/ 798 w 1789"/>
                    <a:gd name="T25" fmla="*/ 1893 h 3063"/>
                    <a:gd name="T26" fmla="*/ 783 w 1789"/>
                    <a:gd name="T27" fmla="*/ 2064 h 3063"/>
                    <a:gd name="T28" fmla="*/ 822 w 1789"/>
                    <a:gd name="T29" fmla="*/ 2128 h 3063"/>
                    <a:gd name="T30" fmla="*/ 930 w 1789"/>
                    <a:gd name="T31" fmla="*/ 2173 h 3063"/>
                    <a:gd name="T32" fmla="*/ 1046 w 1789"/>
                    <a:gd name="T33" fmla="*/ 2248 h 3063"/>
                    <a:gd name="T34" fmla="*/ 1534 w 1789"/>
                    <a:gd name="T35" fmla="*/ 2482 h 3063"/>
                    <a:gd name="T36" fmla="*/ 1664 w 1789"/>
                    <a:gd name="T37" fmla="*/ 2632 h 3063"/>
                    <a:gd name="T38" fmla="*/ 1789 w 1789"/>
                    <a:gd name="T39" fmla="*/ 3063 h 3063"/>
                    <a:gd name="T40" fmla="*/ 895 w 1789"/>
                    <a:gd name="T41" fmla="*/ 2980 h 3063"/>
                    <a:gd name="T42" fmla="*/ 387 w 1789"/>
                    <a:gd name="T43" fmla="*/ 2974 h 3063"/>
                    <a:gd name="T44" fmla="*/ 152 w 1789"/>
                    <a:gd name="T45" fmla="*/ 2937 h 3063"/>
                    <a:gd name="T46" fmla="*/ 45 w 1789"/>
                    <a:gd name="T47" fmla="*/ 2823 h 3063"/>
                    <a:gd name="T48" fmla="*/ 12 w 1789"/>
                    <a:gd name="T49" fmla="*/ 2637 h 3063"/>
                    <a:gd name="T50" fmla="*/ 67 w 1789"/>
                    <a:gd name="T51" fmla="*/ 2330 h 3063"/>
                    <a:gd name="T52" fmla="*/ 131 w 1789"/>
                    <a:gd name="T53" fmla="*/ 2060 h 3063"/>
                    <a:gd name="T54" fmla="*/ 119 w 1789"/>
                    <a:gd name="T55" fmla="*/ 1853 h 3063"/>
                    <a:gd name="T56" fmla="*/ 126 w 1789"/>
                    <a:gd name="T57" fmla="*/ 1648 h 3063"/>
                    <a:gd name="T58" fmla="*/ 24 w 1789"/>
                    <a:gd name="T59" fmla="*/ 1184 h 3063"/>
                    <a:gd name="T60" fmla="*/ 0 w 1789"/>
                    <a:gd name="T61" fmla="*/ 740 h 3063"/>
                    <a:gd name="T62" fmla="*/ 39 w 1789"/>
                    <a:gd name="T63" fmla="*/ 505 h 3063"/>
                    <a:gd name="T64" fmla="*/ 110 w 1789"/>
                    <a:gd name="T65" fmla="*/ 289 h 3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9" h="3063">
                      <a:moveTo>
                        <a:pt x="224" y="159"/>
                      </a:moveTo>
                      <a:lnTo>
                        <a:pt x="263" y="0"/>
                      </a:lnTo>
                      <a:lnTo>
                        <a:pt x="567" y="198"/>
                      </a:lnTo>
                      <a:lnTo>
                        <a:pt x="535" y="323"/>
                      </a:lnTo>
                      <a:lnTo>
                        <a:pt x="577" y="445"/>
                      </a:lnTo>
                      <a:lnTo>
                        <a:pt x="625" y="559"/>
                      </a:lnTo>
                      <a:lnTo>
                        <a:pt x="693" y="756"/>
                      </a:lnTo>
                      <a:lnTo>
                        <a:pt x="780" y="923"/>
                      </a:lnTo>
                      <a:lnTo>
                        <a:pt x="807" y="1021"/>
                      </a:lnTo>
                      <a:lnTo>
                        <a:pt x="813" y="1086"/>
                      </a:lnTo>
                      <a:lnTo>
                        <a:pt x="811" y="1161"/>
                      </a:lnTo>
                      <a:lnTo>
                        <a:pt x="799" y="1230"/>
                      </a:lnTo>
                      <a:lnTo>
                        <a:pt x="787" y="1291"/>
                      </a:lnTo>
                      <a:lnTo>
                        <a:pt x="787" y="1364"/>
                      </a:lnTo>
                      <a:lnTo>
                        <a:pt x="1075" y="1460"/>
                      </a:lnTo>
                      <a:lnTo>
                        <a:pt x="1238" y="1485"/>
                      </a:lnTo>
                      <a:lnTo>
                        <a:pt x="1355" y="1474"/>
                      </a:lnTo>
                      <a:lnTo>
                        <a:pt x="1371" y="1531"/>
                      </a:lnTo>
                      <a:lnTo>
                        <a:pt x="1382" y="1593"/>
                      </a:lnTo>
                      <a:lnTo>
                        <a:pt x="1390" y="1663"/>
                      </a:lnTo>
                      <a:lnTo>
                        <a:pt x="1271" y="1717"/>
                      </a:lnTo>
                      <a:lnTo>
                        <a:pt x="1135" y="1739"/>
                      </a:lnTo>
                      <a:lnTo>
                        <a:pt x="1022" y="1739"/>
                      </a:lnTo>
                      <a:lnTo>
                        <a:pt x="886" y="1760"/>
                      </a:lnTo>
                      <a:lnTo>
                        <a:pt x="798" y="1739"/>
                      </a:lnTo>
                      <a:lnTo>
                        <a:pt x="798" y="1893"/>
                      </a:lnTo>
                      <a:lnTo>
                        <a:pt x="771" y="1979"/>
                      </a:lnTo>
                      <a:lnTo>
                        <a:pt x="783" y="2064"/>
                      </a:lnTo>
                      <a:lnTo>
                        <a:pt x="774" y="2124"/>
                      </a:lnTo>
                      <a:lnTo>
                        <a:pt x="822" y="2128"/>
                      </a:lnTo>
                      <a:lnTo>
                        <a:pt x="852" y="2157"/>
                      </a:lnTo>
                      <a:lnTo>
                        <a:pt x="930" y="2173"/>
                      </a:lnTo>
                      <a:lnTo>
                        <a:pt x="987" y="2226"/>
                      </a:lnTo>
                      <a:lnTo>
                        <a:pt x="1046" y="2248"/>
                      </a:lnTo>
                      <a:lnTo>
                        <a:pt x="1411" y="2420"/>
                      </a:lnTo>
                      <a:lnTo>
                        <a:pt x="1534" y="2482"/>
                      </a:lnTo>
                      <a:lnTo>
                        <a:pt x="1612" y="2527"/>
                      </a:lnTo>
                      <a:lnTo>
                        <a:pt x="1664" y="2632"/>
                      </a:lnTo>
                      <a:lnTo>
                        <a:pt x="1724" y="2793"/>
                      </a:lnTo>
                      <a:lnTo>
                        <a:pt x="1789" y="3063"/>
                      </a:lnTo>
                      <a:lnTo>
                        <a:pt x="1105" y="3062"/>
                      </a:lnTo>
                      <a:lnTo>
                        <a:pt x="895" y="2980"/>
                      </a:lnTo>
                      <a:lnTo>
                        <a:pt x="583" y="2972"/>
                      </a:lnTo>
                      <a:lnTo>
                        <a:pt x="387" y="2974"/>
                      </a:lnTo>
                      <a:lnTo>
                        <a:pt x="276" y="2980"/>
                      </a:lnTo>
                      <a:lnTo>
                        <a:pt x="152" y="2937"/>
                      </a:lnTo>
                      <a:lnTo>
                        <a:pt x="108" y="2907"/>
                      </a:lnTo>
                      <a:lnTo>
                        <a:pt x="45" y="2823"/>
                      </a:lnTo>
                      <a:lnTo>
                        <a:pt x="31" y="2761"/>
                      </a:lnTo>
                      <a:lnTo>
                        <a:pt x="12" y="2637"/>
                      </a:lnTo>
                      <a:lnTo>
                        <a:pt x="25" y="2526"/>
                      </a:lnTo>
                      <a:lnTo>
                        <a:pt x="67" y="2330"/>
                      </a:lnTo>
                      <a:lnTo>
                        <a:pt x="122" y="2136"/>
                      </a:lnTo>
                      <a:lnTo>
                        <a:pt x="131" y="2060"/>
                      </a:lnTo>
                      <a:lnTo>
                        <a:pt x="113" y="2007"/>
                      </a:lnTo>
                      <a:lnTo>
                        <a:pt x="119" y="1853"/>
                      </a:lnTo>
                      <a:lnTo>
                        <a:pt x="137" y="1788"/>
                      </a:lnTo>
                      <a:lnTo>
                        <a:pt x="126" y="1648"/>
                      </a:lnTo>
                      <a:lnTo>
                        <a:pt x="85" y="1452"/>
                      </a:lnTo>
                      <a:lnTo>
                        <a:pt x="24" y="1184"/>
                      </a:lnTo>
                      <a:lnTo>
                        <a:pt x="0" y="943"/>
                      </a:lnTo>
                      <a:lnTo>
                        <a:pt x="0" y="740"/>
                      </a:lnTo>
                      <a:lnTo>
                        <a:pt x="15" y="591"/>
                      </a:lnTo>
                      <a:lnTo>
                        <a:pt x="39" y="505"/>
                      </a:lnTo>
                      <a:lnTo>
                        <a:pt x="72" y="399"/>
                      </a:lnTo>
                      <a:lnTo>
                        <a:pt x="110" y="289"/>
                      </a:lnTo>
                      <a:lnTo>
                        <a:pt x="224" y="159"/>
                      </a:lnTo>
                      <a:close/>
                    </a:path>
                  </a:pathLst>
                </a:custGeom>
                <a:solidFill>
                  <a:schemeClr val="accent1"/>
                </a:solidFill>
                <a:ln w="6350">
                  <a:solidFill>
                    <a:srgbClr val="000000"/>
                  </a:solidFill>
                  <a:prstDash val="solid"/>
                  <a:round/>
                  <a:headEnd/>
                  <a:tailEnd/>
                </a:ln>
              </p:spPr>
              <p:txBody>
                <a:bodyPr/>
                <a:lstStyle/>
                <a:p>
                  <a:endParaRPr lang="zh-CN" altLang="en-US"/>
                </a:p>
              </p:txBody>
            </p:sp>
            <p:grpSp>
              <p:nvGrpSpPr>
                <p:cNvPr id="465221" name="Group 325"/>
                <p:cNvGrpSpPr>
                  <a:grpSpLocks/>
                </p:cNvGrpSpPr>
                <p:nvPr/>
              </p:nvGrpSpPr>
              <p:grpSpPr bwMode="auto">
                <a:xfrm>
                  <a:off x="2871" y="3282"/>
                  <a:ext cx="268" cy="126"/>
                  <a:chOff x="2871" y="3282"/>
                  <a:chExt cx="268" cy="126"/>
                </a:xfrm>
              </p:grpSpPr>
              <p:sp>
                <p:nvSpPr>
                  <p:cNvPr id="465222" name="Freeform 326"/>
                  <p:cNvSpPr>
                    <a:spLocks/>
                  </p:cNvSpPr>
                  <p:nvPr/>
                </p:nvSpPr>
                <p:spPr bwMode="auto">
                  <a:xfrm>
                    <a:off x="2871" y="3282"/>
                    <a:ext cx="268" cy="126"/>
                  </a:xfrm>
                  <a:custGeom>
                    <a:avLst/>
                    <a:gdLst>
                      <a:gd name="T0" fmla="*/ 0 w 535"/>
                      <a:gd name="T1" fmla="*/ 224 h 378"/>
                      <a:gd name="T2" fmla="*/ 66 w 535"/>
                      <a:gd name="T3" fmla="*/ 207 h 378"/>
                      <a:gd name="T4" fmla="*/ 90 w 535"/>
                      <a:gd name="T5" fmla="*/ 201 h 378"/>
                      <a:gd name="T6" fmla="*/ 104 w 535"/>
                      <a:gd name="T7" fmla="*/ 185 h 378"/>
                      <a:gd name="T8" fmla="*/ 121 w 535"/>
                      <a:gd name="T9" fmla="*/ 161 h 378"/>
                      <a:gd name="T10" fmla="*/ 153 w 535"/>
                      <a:gd name="T11" fmla="*/ 127 h 378"/>
                      <a:gd name="T12" fmla="*/ 211 w 535"/>
                      <a:gd name="T13" fmla="*/ 71 h 378"/>
                      <a:gd name="T14" fmla="*/ 221 w 535"/>
                      <a:gd name="T15" fmla="*/ 51 h 378"/>
                      <a:gd name="T16" fmla="*/ 237 w 535"/>
                      <a:gd name="T17" fmla="*/ 34 h 378"/>
                      <a:gd name="T18" fmla="*/ 269 w 535"/>
                      <a:gd name="T19" fmla="*/ 29 h 378"/>
                      <a:gd name="T20" fmla="*/ 361 w 535"/>
                      <a:gd name="T21" fmla="*/ 9 h 378"/>
                      <a:gd name="T22" fmla="*/ 388 w 535"/>
                      <a:gd name="T23" fmla="*/ 0 h 378"/>
                      <a:gd name="T24" fmla="*/ 410 w 535"/>
                      <a:gd name="T25" fmla="*/ 13 h 378"/>
                      <a:gd name="T26" fmla="*/ 422 w 535"/>
                      <a:gd name="T27" fmla="*/ 24 h 378"/>
                      <a:gd name="T28" fmla="*/ 454 w 535"/>
                      <a:gd name="T29" fmla="*/ 41 h 378"/>
                      <a:gd name="T30" fmla="*/ 472 w 535"/>
                      <a:gd name="T31" fmla="*/ 49 h 378"/>
                      <a:gd name="T32" fmla="*/ 489 w 535"/>
                      <a:gd name="T33" fmla="*/ 56 h 378"/>
                      <a:gd name="T34" fmla="*/ 498 w 535"/>
                      <a:gd name="T35" fmla="*/ 67 h 378"/>
                      <a:gd name="T36" fmla="*/ 509 w 535"/>
                      <a:gd name="T37" fmla="*/ 90 h 378"/>
                      <a:gd name="T38" fmla="*/ 520 w 535"/>
                      <a:gd name="T39" fmla="*/ 105 h 378"/>
                      <a:gd name="T40" fmla="*/ 523 w 535"/>
                      <a:gd name="T41" fmla="*/ 121 h 378"/>
                      <a:gd name="T42" fmla="*/ 526 w 535"/>
                      <a:gd name="T43" fmla="*/ 129 h 378"/>
                      <a:gd name="T44" fmla="*/ 535 w 535"/>
                      <a:gd name="T45" fmla="*/ 146 h 378"/>
                      <a:gd name="T46" fmla="*/ 526 w 535"/>
                      <a:gd name="T47" fmla="*/ 158 h 378"/>
                      <a:gd name="T48" fmla="*/ 517 w 535"/>
                      <a:gd name="T49" fmla="*/ 163 h 378"/>
                      <a:gd name="T50" fmla="*/ 500 w 535"/>
                      <a:gd name="T51" fmla="*/ 161 h 378"/>
                      <a:gd name="T52" fmla="*/ 485 w 535"/>
                      <a:gd name="T53" fmla="*/ 154 h 378"/>
                      <a:gd name="T54" fmla="*/ 471 w 535"/>
                      <a:gd name="T55" fmla="*/ 144 h 378"/>
                      <a:gd name="T56" fmla="*/ 457 w 535"/>
                      <a:gd name="T57" fmla="*/ 144 h 378"/>
                      <a:gd name="T58" fmla="*/ 441 w 535"/>
                      <a:gd name="T59" fmla="*/ 139 h 378"/>
                      <a:gd name="T60" fmla="*/ 424 w 535"/>
                      <a:gd name="T61" fmla="*/ 132 h 378"/>
                      <a:gd name="T62" fmla="*/ 401 w 535"/>
                      <a:gd name="T63" fmla="*/ 138 h 378"/>
                      <a:gd name="T64" fmla="*/ 383 w 535"/>
                      <a:gd name="T65" fmla="*/ 146 h 378"/>
                      <a:gd name="T66" fmla="*/ 424 w 535"/>
                      <a:gd name="T67" fmla="*/ 158 h 378"/>
                      <a:gd name="T68" fmla="*/ 453 w 535"/>
                      <a:gd name="T69" fmla="*/ 169 h 378"/>
                      <a:gd name="T70" fmla="*/ 488 w 535"/>
                      <a:gd name="T71" fmla="*/ 185 h 378"/>
                      <a:gd name="T72" fmla="*/ 497 w 535"/>
                      <a:gd name="T73" fmla="*/ 196 h 378"/>
                      <a:gd name="T74" fmla="*/ 499 w 535"/>
                      <a:gd name="T75" fmla="*/ 208 h 378"/>
                      <a:gd name="T76" fmla="*/ 492 w 535"/>
                      <a:gd name="T77" fmla="*/ 215 h 378"/>
                      <a:gd name="T78" fmla="*/ 481 w 535"/>
                      <a:gd name="T79" fmla="*/ 223 h 378"/>
                      <a:gd name="T80" fmla="*/ 467 w 535"/>
                      <a:gd name="T81" fmla="*/ 222 h 378"/>
                      <a:gd name="T82" fmla="*/ 420 w 535"/>
                      <a:gd name="T83" fmla="*/ 207 h 378"/>
                      <a:gd name="T84" fmla="*/ 376 w 535"/>
                      <a:gd name="T85" fmla="*/ 204 h 378"/>
                      <a:gd name="T86" fmla="*/ 344 w 535"/>
                      <a:gd name="T87" fmla="*/ 207 h 378"/>
                      <a:gd name="T88" fmla="*/ 325 w 535"/>
                      <a:gd name="T89" fmla="*/ 222 h 378"/>
                      <a:gd name="T90" fmla="*/ 304 w 535"/>
                      <a:gd name="T91" fmla="*/ 241 h 378"/>
                      <a:gd name="T92" fmla="*/ 287 w 535"/>
                      <a:gd name="T93" fmla="*/ 265 h 378"/>
                      <a:gd name="T94" fmla="*/ 271 w 535"/>
                      <a:gd name="T95" fmla="*/ 295 h 378"/>
                      <a:gd name="T96" fmla="*/ 251 w 535"/>
                      <a:gd name="T97" fmla="*/ 318 h 378"/>
                      <a:gd name="T98" fmla="*/ 229 w 535"/>
                      <a:gd name="T99" fmla="*/ 330 h 378"/>
                      <a:gd name="T100" fmla="*/ 205 w 535"/>
                      <a:gd name="T101" fmla="*/ 334 h 378"/>
                      <a:gd name="T102" fmla="*/ 180 w 535"/>
                      <a:gd name="T103" fmla="*/ 336 h 378"/>
                      <a:gd name="T104" fmla="*/ 148 w 535"/>
                      <a:gd name="T105" fmla="*/ 338 h 378"/>
                      <a:gd name="T106" fmla="*/ 114 w 535"/>
                      <a:gd name="T107" fmla="*/ 342 h 378"/>
                      <a:gd name="T108" fmla="*/ 87 w 535"/>
                      <a:gd name="T109" fmla="*/ 359 h 378"/>
                      <a:gd name="T110" fmla="*/ 0 w 535"/>
                      <a:gd name="T111" fmla="*/ 378 h 378"/>
                      <a:gd name="T112" fmla="*/ 0 w 535"/>
                      <a:gd name="T113" fmla="*/ 224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5" h="378">
                        <a:moveTo>
                          <a:pt x="0" y="224"/>
                        </a:moveTo>
                        <a:lnTo>
                          <a:pt x="66" y="207"/>
                        </a:lnTo>
                        <a:lnTo>
                          <a:pt x="90" y="201"/>
                        </a:lnTo>
                        <a:lnTo>
                          <a:pt x="104" y="185"/>
                        </a:lnTo>
                        <a:lnTo>
                          <a:pt x="121" y="161"/>
                        </a:lnTo>
                        <a:lnTo>
                          <a:pt x="153" y="127"/>
                        </a:lnTo>
                        <a:lnTo>
                          <a:pt x="211" y="71"/>
                        </a:lnTo>
                        <a:lnTo>
                          <a:pt x="221" y="51"/>
                        </a:lnTo>
                        <a:lnTo>
                          <a:pt x="237" y="34"/>
                        </a:lnTo>
                        <a:lnTo>
                          <a:pt x="269" y="29"/>
                        </a:lnTo>
                        <a:lnTo>
                          <a:pt x="361" y="9"/>
                        </a:lnTo>
                        <a:lnTo>
                          <a:pt x="388" y="0"/>
                        </a:lnTo>
                        <a:lnTo>
                          <a:pt x="410" y="13"/>
                        </a:lnTo>
                        <a:lnTo>
                          <a:pt x="422" y="24"/>
                        </a:lnTo>
                        <a:lnTo>
                          <a:pt x="454" y="41"/>
                        </a:lnTo>
                        <a:lnTo>
                          <a:pt x="472" y="49"/>
                        </a:lnTo>
                        <a:lnTo>
                          <a:pt x="489" y="56"/>
                        </a:lnTo>
                        <a:lnTo>
                          <a:pt x="498" y="67"/>
                        </a:lnTo>
                        <a:lnTo>
                          <a:pt x="509" y="90"/>
                        </a:lnTo>
                        <a:lnTo>
                          <a:pt x="520" y="105"/>
                        </a:lnTo>
                        <a:lnTo>
                          <a:pt x="523" y="121"/>
                        </a:lnTo>
                        <a:lnTo>
                          <a:pt x="526" y="129"/>
                        </a:lnTo>
                        <a:lnTo>
                          <a:pt x="535" y="146"/>
                        </a:lnTo>
                        <a:lnTo>
                          <a:pt x="526" y="158"/>
                        </a:lnTo>
                        <a:lnTo>
                          <a:pt x="517" y="163"/>
                        </a:lnTo>
                        <a:lnTo>
                          <a:pt x="500" y="161"/>
                        </a:lnTo>
                        <a:lnTo>
                          <a:pt x="485" y="154"/>
                        </a:lnTo>
                        <a:lnTo>
                          <a:pt x="471" y="144"/>
                        </a:lnTo>
                        <a:lnTo>
                          <a:pt x="457" y="144"/>
                        </a:lnTo>
                        <a:lnTo>
                          <a:pt x="441" y="139"/>
                        </a:lnTo>
                        <a:lnTo>
                          <a:pt x="424" y="132"/>
                        </a:lnTo>
                        <a:lnTo>
                          <a:pt x="401" y="138"/>
                        </a:lnTo>
                        <a:lnTo>
                          <a:pt x="383" y="146"/>
                        </a:lnTo>
                        <a:lnTo>
                          <a:pt x="424" y="158"/>
                        </a:lnTo>
                        <a:lnTo>
                          <a:pt x="453" y="169"/>
                        </a:lnTo>
                        <a:lnTo>
                          <a:pt x="488" y="185"/>
                        </a:lnTo>
                        <a:lnTo>
                          <a:pt x="497" y="196"/>
                        </a:lnTo>
                        <a:lnTo>
                          <a:pt x="499" y="208"/>
                        </a:lnTo>
                        <a:lnTo>
                          <a:pt x="492" y="215"/>
                        </a:lnTo>
                        <a:lnTo>
                          <a:pt x="481" y="223"/>
                        </a:lnTo>
                        <a:lnTo>
                          <a:pt x="467" y="222"/>
                        </a:lnTo>
                        <a:lnTo>
                          <a:pt x="420" y="207"/>
                        </a:lnTo>
                        <a:lnTo>
                          <a:pt x="376" y="204"/>
                        </a:lnTo>
                        <a:lnTo>
                          <a:pt x="344" y="207"/>
                        </a:lnTo>
                        <a:lnTo>
                          <a:pt x="325" y="222"/>
                        </a:lnTo>
                        <a:lnTo>
                          <a:pt x="304" y="241"/>
                        </a:lnTo>
                        <a:lnTo>
                          <a:pt x="287" y="265"/>
                        </a:lnTo>
                        <a:lnTo>
                          <a:pt x="271" y="295"/>
                        </a:lnTo>
                        <a:lnTo>
                          <a:pt x="251" y="318"/>
                        </a:lnTo>
                        <a:lnTo>
                          <a:pt x="229" y="330"/>
                        </a:lnTo>
                        <a:lnTo>
                          <a:pt x="205" y="334"/>
                        </a:lnTo>
                        <a:lnTo>
                          <a:pt x="180" y="336"/>
                        </a:lnTo>
                        <a:lnTo>
                          <a:pt x="148" y="338"/>
                        </a:lnTo>
                        <a:lnTo>
                          <a:pt x="114" y="342"/>
                        </a:lnTo>
                        <a:lnTo>
                          <a:pt x="87" y="359"/>
                        </a:lnTo>
                        <a:lnTo>
                          <a:pt x="0" y="378"/>
                        </a:lnTo>
                        <a:lnTo>
                          <a:pt x="0" y="224"/>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65223" name="Freeform 327"/>
                  <p:cNvSpPr>
                    <a:spLocks/>
                  </p:cNvSpPr>
                  <p:nvPr/>
                </p:nvSpPr>
                <p:spPr bwMode="auto">
                  <a:xfrm>
                    <a:off x="3040" y="3304"/>
                    <a:ext cx="85" cy="15"/>
                  </a:xfrm>
                  <a:custGeom>
                    <a:avLst/>
                    <a:gdLst>
                      <a:gd name="T0" fmla="*/ 170 w 170"/>
                      <a:gd name="T1" fmla="*/ 45 h 45"/>
                      <a:gd name="T2" fmla="*/ 141 w 170"/>
                      <a:gd name="T3" fmla="*/ 30 h 45"/>
                      <a:gd name="T4" fmla="*/ 118 w 170"/>
                      <a:gd name="T5" fmla="*/ 25 h 45"/>
                      <a:gd name="T6" fmla="*/ 88 w 170"/>
                      <a:gd name="T7" fmla="*/ 15 h 45"/>
                      <a:gd name="T8" fmla="*/ 64 w 170"/>
                      <a:gd name="T9" fmla="*/ 8 h 45"/>
                      <a:gd name="T10" fmla="*/ 27 w 170"/>
                      <a:gd name="T11" fmla="*/ 14 h 45"/>
                      <a:gd name="T12" fmla="*/ 0 w 170"/>
                      <a:gd name="T13" fmla="*/ 15 h 45"/>
                      <a:gd name="T14" fmla="*/ 39 w 170"/>
                      <a:gd name="T15" fmla="*/ 7 h 45"/>
                      <a:gd name="T16" fmla="*/ 74 w 170"/>
                      <a:gd name="T17" fmla="*/ 0 h 45"/>
                      <a:gd name="T18" fmla="*/ 117 w 170"/>
                      <a:gd name="T19" fmla="*/ 21 h 45"/>
                      <a:gd name="T20" fmla="*/ 140 w 170"/>
                      <a:gd name="T21" fmla="*/ 25 h 45"/>
                      <a:gd name="T22" fmla="*/ 168 w 170"/>
                      <a:gd name="T23" fmla="*/ 40 h 45"/>
                      <a:gd name="T24" fmla="*/ 170 w 170"/>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45">
                        <a:moveTo>
                          <a:pt x="170" y="45"/>
                        </a:moveTo>
                        <a:lnTo>
                          <a:pt x="141" y="30"/>
                        </a:lnTo>
                        <a:lnTo>
                          <a:pt x="118" y="25"/>
                        </a:lnTo>
                        <a:lnTo>
                          <a:pt x="88" y="15"/>
                        </a:lnTo>
                        <a:lnTo>
                          <a:pt x="64" y="8"/>
                        </a:lnTo>
                        <a:lnTo>
                          <a:pt x="27" y="14"/>
                        </a:lnTo>
                        <a:lnTo>
                          <a:pt x="0" y="15"/>
                        </a:lnTo>
                        <a:lnTo>
                          <a:pt x="39" y="7"/>
                        </a:lnTo>
                        <a:lnTo>
                          <a:pt x="74" y="0"/>
                        </a:lnTo>
                        <a:lnTo>
                          <a:pt x="117" y="21"/>
                        </a:lnTo>
                        <a:lnTo>
                          <a:pt x="140" y="25"/>
                        </a:lnTo>
                        <a:lnTo>
                          <a:pt x="168" y="40"/>
                        </a:lnTo>
                        <a:lnTo>
                          <a:pt x="17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24" name="Freeform 328"/>
                  <p:cNvSpPr>
                    <a:spLocks/>
                  </p:cNvSpPr>
                  <p:nvPr/>
                </p:nvSpPr>
                <p:spPr bwMode="auto">
                  <a:xfrm>
                    <a:off x="3007" y="3288"/>
                    <a:ext cx="72" cy="10"/>
                  </a:xfrm>
                  <a:custGeom>
                    <a:avLst/>
                    <a:gdLst>
                      <a:gd name="T0" fmla="*/ 103 w 143"/>
                      <a:gd name="T1" fmla="*/ 0 h 30"/>
                      <a:gd name="T2" fmla="*/ 121 w 143"/>
                      <a:gd name="T3" fmla="*/ 0 h 30"/>
                      <a:gd name="T4" fmla="*/ 143 w 143"/>
                      <a:gd name="T5" fmla="*/ 10 h 30"/>
                      <a:gd name="T6" fmla="*/ 128 w 143"/>
                      <a:gd name="T7" fmla="*/ 8 h 30"/>
                      <a:gd name="T8" fmla="*/ 106 w 143"/>
                      <a:gd name="T9" fmla="*/ 3 h 30"/>
                      <a:gd name="T10" fmla="*/ 60 w 143"/>
                      <a:gd name="T11" fmla="*/ 18 h 30"/>
                      <a:gd name="T12" fmla="*/ 33 w 143"/>
                      <a:gd name="T13" fmla="*/ 25 h 30"/>
                      <a:gd name="T14" fmla="*/ 5 w 143"/>
                      <a:gd name="T15" fmla="*/ 30 h 30"/>
                      <a:gd name="T16" fmla="*/ 0 w 143"/>
                      <a:gd name="T17" fmla="*/ 26 h 30"/>
                      <a:gd name="T18" fmla="*/ 31 w 143"/>
                      <a:gd name="T19" fmla="*/ 19 h 30"/>
                      <a:gd name="T20" fmla="*/ 69 w 143"/>
                      <a:gd name="T21" fmla="*/ 10 h 30"/>
                      <a:gd name="T22" fmla="*/ 103 w 143"/>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30">
                        <a:moveTo>
                          <a:pt x="103" y="0"/>
                        </a:moveTo>
                        <a:lnTo>
                          <a:pt x="121" y="0"/>
                        </a:lnTo>
                        <a:lnTo>
                          <a:pt x="143" y="10"/>
                        </a:lnTo>
                        <a:lnTo>
                          <a:pt x="128" y="8"/>
                        </a:lnTo>
                        <a:lnTo>
                          <a:pt x="106" y="3"/>
                        </a:lnTo>
                        <a:lnTo>
                          <a:pt x="60" y="18"/>
                        </a:lnTo>
                        <a:lnTo>
                          <a:pt x="33" y="25"/>
                        </a:lnTo>
                        <a:lnTo>
                          <a:pt x="5" y="30"/>
                        </a:lnTo>
                        <a:lnTo>
                          <a:pt x="0" y="26"/>
                        </a:lnTo>
                        <a:lnTo>
                          <a:pt x="31" y="19"/>
                        </a:lnTo>
                        <a:lnTo>
                          <a:pt x="69" y="10"/>
                        </a:lnTo>
                        <a:lnTo>
                          <a:pt x="10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25" name="Freeform 329"/>
                  <p:cNvSpPr>
                    <a:spLocks/>
                  </p:cNvSpPr>
                  <p:nvPr/>
                </p:nvSpPr>
                <p:spPr bwMode="auto">
                  <a:xfrm>
                    <a:off x="3036" y="3327"/>
                    <a:ext cx="29" cy="4"/>
                  </a:xfrm>
                  <a:custGeom>
                    <a:avLst/>
                    <a:gdLst>
                      <a:gd name="T0" fmla="*/ 58 w 58"/>
                      <a:gd name="T1" fmla="*/ 7 h 13"/>
                      <a:gd name="T2" fmla="*/ 51 w 58"/>
                      <a:gd name="T3" fmla="*/ 13 h 13"/>
                      <a:gd name="T4" fmla="*/ 31 w 58"/>
                      <a:gd name="T5" fmla="*/ 9 h 13"/>
                      <a:gd name="T6" fmla="*/ 7 w 58"/>
                      <a:gd name="T7" fmla="*/ 9 h 13"/>
                      <a:gd name="T8" fmla="*/ 0 w 58"/>
                      <a:gd name="T9" fmla="*/ 0 h 13"/>
                      <a:gd name="T10" fmla="*/ 16 w 58"/>
                      <a:gd name="T11" fmla="*/ 3 h 13"/>
                      <a:gd name="T12" fmla="*/ 58 w 58"/>
                      <a:gd name="T13" fmla="*/ 7 h 13"/>
                    </a:gdLst>
                    <a:ahLst/>
                    <a:cxnLst>
                      <a:cxn ang="0">
                        <a:pos x="T0" y="T1"/>
                      </a:cxn>
                      <a:cxn ang="0">
                        <a:pos x="T2" y="T3"/>
                      </a:cxn>
                      <a:cxn ang="0">
                        <a:pos x="T4" y="T5"/>
                      </a:cxn>
                      <a:cxn ang="0">
                        <a:pos x="T6" y="T7"/>
                      </a:cxn>
                      <a:cxn ang="0">
                        <a:pos x="T8" y="T9"/>
                      </a:cxn>
                      <a:cxn ang="0">
                        <a:pos x="T10" y="T11"/>
                      </a:cxn>
                      <a:cxn ang="0">
                        <a:pos x="T12" y="T13"/>
                      </a:cxn>
                    </a:cxnLst>
                    <a:rect l="0" t="0" r="r" b="b"/>
                    <a:pathLst>
                      <a:path w="58" h="13">
                        <a:moveTo>
                          <a:pt x="58" y="7"/>
                        </a:moveTo>
                        <a:lnTo>
                          <a:pt x="51" y="13"/>
                        </a:lnTo>
                        <a:lnTo>
                          <a:pt x="31" y="9"/>
                        </a:lnTo>
                        <a:lnTo>
                          <a:pt x="7" y="9"/>
                        </a:lnTo>
                        <a:lnTo>
                          <a:pt x="0" y="0"/>
                        </a:lnTo>
                        <a:lnTo>
                          <a:pt x="16" y="3"/>
                        </a:lnTo>
                        <a:lnTo>
                          <a:pt x="58"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26" name="Freeform 330"/>
                  <p:cNvSpPr>
                    <a:spLocks/>
                  </p:cNvSpPr>
                  <p:nvPr/>
                </p:nvSpPr>
                <p:spPr bwMode="auto">
                  <a:xfrm>
                    <a:off x="3101" y="3346"/>
                    <a:ext cx="5" cy="5"/>
                  </a:xfrm>
                  <a:custGeom>
                    <a:avLst/>
                    <a:gdLst>
                      <a:gd name="T0" fmla="*/ 0 w 11"/>
                      <a:gd name="T1" fmla="*/ 0 h 15"/>
                      <a:gd name="T2" fmla="*/ 2 w 11"/>
                      <a:gd name="T3" fmla="*/ 7 h 15"/>
                      <a:gd name="T4" fmla="*/ 11 w 11"/>
                      <a:gd name="T5" fmla="*/ 15 h 15"/>
                      <a:gd name="T6" fmla="*/ 0 w 11"/>
                      <a:gd name="T7" fmla="*/ 0 h 15"/>
                    </a:gdLst>
                    <a:ahLst/>
                    <a:cxnLst>
                      <a:cxn ang="0">
                        <a:pos x="T0" y="T1"/>
                      </a:cxn>
                      <a:cxn ang="0">
                        <a:pos x="T2" y="T3"/>
                      </a:cxn>
                      <a:cxn ang="0">
                        <a:pos x="T4" y="T5"/>
                      </a:cxn>
                      <a:cxn ang="0">
                        <a:pos x="T6" y="T7"/>
                      </a:cxn>
                    </a:cxnLst>
                    <a:rect l="0" t="0" r="r" b="b"/>
                    <a:pathLst>
                      <a:path w="11" h="15">
                        <a:moveTo>
                          <a:pt x="0" y="0"/>
                        </a:moveTo>
                        <a:lnTo>
                          <a:pt x="2" y="7"/>
                        </a:lnTo>
                        <a:lnTo>
                          <a:pt x="11" y="15"/>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27" name="Freeform 331"/>
                  <p:cNvSpPr>
                    <a:spLocks/>
                  </p:cNvSpPr>
                  <p:nvPr/>
                </p:nvSpPr>
                <p:spPr bwMode="auto">
                  <a:xfrm>
                    <a:off x="2996" y="3313"/>
                    <a:ext cx="14" cy="12"/>
                  </a:xfrm>
                  <a:custGeom>
                    <a:avLst/>
                    <a:gdLst>
                      <a:gd name="T0" fmla="*/ 27 w 27"/>
                      <a:gd name="T1" fmla="*/ 0 h 35"/>
                      <a:gd name="T2" fmla="*/ 23 w 27"/>
                      <a:gd name="T3" fmla="*/ 12 h 35"/>
                      <a:gd name="T4" fmla="*/ 23 w 27"/>
                      <a:gd name="T5" fmla="*/ 22 h 35"/>
                      <a:gd name="T6" fmla="*/ 0 w 27"/>
                      <a:gd name="T7" fmla="*/ 35 h 35"/>
                      <a:gd name="T8" fmla="*/ 27 w 27"/>
                      <a:gd name="T9" fmla="*/ 0 h 35"/>
                    </a:gdLst>
                    <a:ahLst/>
                    <a:cxnLst>
                      <a:cxn ang="0">
                        <a:pos x="T0" y="T1"/>
                      </a:cxn>
                      <a:cxn ang="0">
                        <a:pos x="T2" y="T3"/>
                      </a:cxn>
                      <a:cxn ang="0">
                        <a:pos x="T4" y="T5"/>
                      </a:cxn>
                      <a:cxn ang="0">
                        <a:pos x="T6" y="T7"/>
                      </a:cxn>
                      <a:cxn ang="0">
                        <a:pos x="T8" y="T9"/>
                      </a:cxn>
                    </a:cxnLst>
                    <a:rect l="0" t="0" r="r" b="b"/>
                    <a:pathLst>
                      <a:path w="27" h="35">
                        <a:moveTo>
                          <a:pt x="27" y="0"/>
                        </a:moveTo>
                        <a:lnTo>
                          <a:pt x="23" y="12"/>
                        </a:lnTo>
                        <a:lnTo>
                          <a:pt x="23" y="22"/>
                        </a:lnTo>
                        <a:lnTo>
                          <a:pt x="0" y="35"/>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28" name="Freeform 332"/>
                  <p:cNvSpPr>
                    <a:spLocks/>
                  </p:cNvSpPr>
                  <p:nvPr/>
                </p:nvSpPr>
                <p:spPr bwMode="auto">
                  <a:xfrm>
                    <a:off x="3021" y="3335"/>
                    <a:ext cx="5" cy="9"/>
                  </a:xfrm>
                  <a:custGeom>
                    <a:avLst/>
                    <a:gdLst>
                      <a:gd name="T0" fmla="*/ 1 w 10"/>
                      <a:gd name="T1" fmla="*/ 0 h 27"/>
                      <a:gd name="T2" fmla="*/ 0 w 10"/>
                      <a:gd name="T3" fmla="*/ 11 h 27"/>
                      <a:gd name="T4" fmla="*/ 10 w 10"/>
                      <a:gd name="T5" fmla="*/ 27 h 27"/>
                      <a:gd name="T6" fmla="*/ 1 w 10"/>
                      <a:gd name="T7" fmla="*/ 0 h 27"/>
                    </a:gdLst>
                    <a:ahLst/>
                    <a:cxnLst>
                      <a:cxn ang="0">
                        <a:pos x="T0" y="T1"/>
                      </a:cxn>
                      <a:cxn ang="0">
                        <a:pos x="T2" y="T3"/>
                      </a:cxn>
                      <a:cxn ang="0">
                        <a:pos x="T4" y="T5"/>
                      </a:cxn>
                      <a:cxn ang="0">
                        <a:pos x="T6" y="T7"/>
                      </a:cxn>
                    </a:cxnLst>
                    <a:rect l="0" t="0" r="r" b="b"/>
                    <a:pathLst>
                      <a:path w="10" h="27">
                        <a:moveTo>
                          <a:pt x="1" y="0"/>
                        </a:moveTo>
                        <a:lnTo>
                          <a:pt x="0" y="11"/>
                        </a:lnTo>
                        <a:lnTo>
                          <a:pt x="10" y="27"/>
                        </a:lnTo>
                        <a:lnTo>
                          <a:pt x="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29" name="Freeform 333"/>
                  <p:cNvSpPr>
                    <a:spLocks/>
                  </p:cNvSpPr>
                  <p:nvPr/>
                </p:nvSpPr>
                <p:spPr bwMode="auto">
                  <a:xfrm>
                    <a:off x="3120" y="3324"/>
                    <a:ext cx="8" cy="7"/>
                  </a:xfrm>
                  <a:custGeom>
                    <a:avLst/>
                    <a:gdLst>
                      <a:gd name="T0" fmla="*/ 15 w 15"/>
                      <a:gd name="T1" fmla="*/ 20 h 20"/>
                      <a:gd name="T2" fmla="*/ 6 w 15"/>
                      <a:gd name="T3" fmla="*/ 16 h 20"/>
                      <a:gd name="T4" fmla="*/ 2 w 15"/>
                      <a:gd name="T5" fmla="*/ 9 h 20"/>
                      <a:gd name="T6" fmla="*/ 1 w 15"/>
                      <a:gd name="T7" fmla="*/ 0 h 20"/>
                      <a:gd name="T8" fmla="*/ 0 w 15"/>
                      <a:gd name="T9" fmla="*/ 9 h 20"/>
                      <a:gd name="T10" fmla="*/ 3 w 15"/>
                      <a:gd name="T11" fmla="*/ 17 h 20"/>
                      <a:gd name="T12" fmla="*/ 15 w 15"/>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5" h="20">
                        <a:moveTo>
                          <a:pt x="15" y="20"/>
                        </a:moveTo>
                        <a:lnTo>
                          <a:pt x="6" y="16"/>
                        </a:lnTo>
                        <a:lnTo>
                          <a:pt x="2" y="9"/>
                        </a:lnTo>
                        <a:lnTo>
                          <a:pt x="1" y="0"/>
                        </a:lnTo>
                        <a:lnTo>
                          <a:pt x="0" y="9"/>
                        </a:lnTo>
                        <a:lnTo>
                          <a:pt x="3" y="17"/>
                        </a:lnTo>
                        <a:lnTo>
                          <a:pt x="15" y="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65230" name="Group 334"/>
                <p:cNvGrpSpPr>
                  <a:grpSpLocks/>
                </p:cNvGrpSpPr>
                <p:nvPr/>
              </p:nvGrpSpPr>
              <p:grpSpPr bwMode="auto">
                <a:xfrm>
                  <a:off x="2798" y="3203"/>
                  <a:ext cx="283" cy="113"/>
                  <a:chOff x="2798" y="3203"/>
                  <a:chExt cx="283" cy="113"/>
                </a:xfrm>
              </p:grpSpPr>
              <p:sp>
                <p:nvSpPr>
                  <p:cNvPr id="465231" name="Freeform 335"/>
                  <p:cNvSpPr>
                    <a:spLocks/>
                  </p:cNvSpPr>
                  <p:nvPr/>
                </p:nvSpPr>
                <p:spPr bwMode="auto">
                  <a:xfrm>
                    <a:off x="2798" y="3203"/>
                    <a:ext cx="283" cy="113"/>
                  </a:xfrm>
                  <a:custGeom>
                    <a:avLst/>
                    <a:gdLst>
                      <a:gd name="T0" fmla="*/ 54 w 565"/>
                      <a:gd name="T1" fmla="*/ 339 h 339"/>
                      <a:gd name="T2" fmla="*/ 84 w 565"/>
                      <a:gd name="T3" fmla="*/ 331 h 339"/>
                      <a:gd name="T4" fmla="*/ 114 w 565"/>
                      <a:gd name="T5" fmla="*/ 315 h 339"/>
                      <a:gd name="T6" fmla="*/ 142 w 565"/>
                      <a:gd name="T7" fmla="*/ 308 h 339"/>
                      <a:gd name="T8" fmla="*/ 190 w 565"/>
                      <a:gd name="T9" fmla="*/ 316 h 339"/>
                      <a:gd name="T10" fmla="*/ 225 w 565"/>
                      <a:gd name="T11" fmla="*/ 313 h 339"/>
                      <a:gd name="T12" fmla="*/ 247 w 565"/>
                      <a:gd name="T13" fmla="*/ 299 h 339"/>
                      <a:gd name="T14" fmla="*/ 268 w 565"/>
                      <a:gd name="T15" fmla="*/ 286 h 339"/>
                      <a:gd name="T16" fmla="*/ 289 w 565"/>
                      <a:gd name="T17" fmla="*/ 282 h 339"/>
                      <a:gd name="T18" fmla="*/ 309 w 565"/>
                      <a:gd name="T19" fmla="*/ 269 h 339"/>
                      <a:gd name="T20" fmla="*/ 329 w 565"/>
                      <a:gd name="T21" fmla="*/ 251 h 339"/>
                      <a:gd name="T22" fmla="*/ 355 w 565"/>
                      <a:gd name="T23" fmla="*/ 235 h 339"/>
                      <a:gd name="T24" fmla="*/ 373 w 565"/>
                      <a:gd name="T25" fmla="*/ 229 h 339"/>
                      <a:gd name="T26" fmla="*/ 390 w 565"/>
                      <a:gd name="T27" fmla="*/ 224 h 339"/>
                      <a:gd name="T28" fmla="*/ 414 w 565"/>
                      <a:gd name="T29" fmla="*/ 221 h 339"/>
                      <a:gd name="T30" fmla="*/ 428 w 565"/>
                      <a:gd name="T31" fmla="*/ 216 h 339"/>
                      <a:gd name="T32" fmla="*/ 436 w 565"/>
                      <a:gd name="T33" fmla="*/ 208 h 339"/>
                      <a:gd name="T34" fmla="*/ 439 w 565"/>
                      <a:gd name="T35" fmla="*/ 197 h 339"/>
                      <a:gd name="T36" fmla="*/ 437 w 565"/>
                      <a:gd name="T37" fmla="*/ 193 h 339"/>
                      <a:gd name="T38" fmla="*/ 428 w 565"/>
                      <a:gd name="T39" fmla="*/ 183 h 339"/>
                      <a:gd name="T40" fmla="*/ 413 w 565"/>
                      <a:gd name="T41" fmla="*/ 178 h 339"/>
                      <a:gd name="T42" fmla="*/ 392 w 565"/>
                      <a:gd name="T43" fmla="*/ 172 h 339"/>
                      <a:gd name="T44" fmla="*/ 372 w 565"/>
                      <a:gd name="T45" fmla="*/ 174 h 339"/>
                      <a:gd name="T46" fmla="*/ 354 w 565"/>
                      <a:gd name="T47" fmla="*/ 183 h 339"/>
                      <a:gd name="T48" fmla="*/ 314 w 565"/>
                      <a:gd name="T49" fmla="*/ 183 h 339"/>
                      <a:gd name="T50" fmla="*/ 347 w 565"/>
                      <a:gd name="T51" fmla="*/ 153 h 339"/>
                      <a:gd name="T52" fmla="*/ 379 w 565"/>
                      <a:gd name="T53" fmla="*/ 125 h 339"/>
                      <a:gd name="T54" fmla="*/ 414 w 565"/>
                      <a:gd name="T55" fmla="*/ 109 h 339"/>
                      <a:gd name="T56" fmla="*/ 444 w 565"/>
                      <a:gd name="T57" fmla="*/ 106 h 339"/>
                      <a:gd name="T58" fmla="*/ 481 w 565"/>
                      <a:gd name="T59" fmla="*/ 100 h 339"/>
                      <a:gd name="T60" fmla="*/ 505 w 565"/>
                      <a:gd name="T61" fmla="*/ 110 h 339"/>
                      <a:gd name="T62" fmla="*/ 516 w 565"/>
                      <a:gd name="T63" fmla="*/ 115 h 339"/>
                      <a:gd name="T64" fmla="*/ 527 w 565"/>
                      <a:gd name="T65" fmla="*/ 115 h 339"/>
                      <a:gd name="T66" fmla="*/ 534 w 565"/>
                      <a:gd name="T67" fmla="*/ 109 h 339"/>
                      <a:gd name="T68" fmla="*/ 544 w 565"/>
                      <a:gd name="T69" fmla="*/ 104 h 339"/>
                      <a:gd name="T70" fmla="*/ 542 w 565"/>
                      <a:gd name="T71" fmla="*/ 91 h 339"/>
                      <a:gd name="T72" fmla="*/ 553 w 565"/>
                      <a:gd name="T73" fmla="*/ 91 h 339"/>
                      <a:gd name="T74" fmla="*/ 560 w 565"/>
                      <a:gd name="T75" fmla="*/ 84 h 339"/>
                      <a:gd name="T76" fmla="*/ 561 w 565"/>
                      <a:gd name="T77" fmla="*/ 77 h 339"/>
                      <a:gd name="T78" fmla="*/ 565 w 565"/>
                      <a:gd name="T79" fmla="*/ 72 h 339"/>
                      <a:gd name="T80" fmla="*/ 560 w 565"/>
                      <a:gd name="T81" fmla="*/ 65 h 339"/>
                      <a:gd name="T82" fmla="*/ 553 w 565"/>
                      <a:gd name="T83" fmla="*/ 58 h 339"/>
                      <a:gd name="T84" fmla="*/ 542 w 565"/>
                      <a:gd name="T85" fmla="*/ 50 h 339"/>
                      <a:gd name="T86" fmla="*/ 530 w 565"/>
                      <a:gd name="T87" fmla="*/ 39 h 339"/>
                      <a:gd name="T88" fmla="*/ 520 w 565"/>
                      <a:gd name="T89" fmla="*/ 30 h 339"/>
                      <a:gd name="T90" fmla="*/ 501 w 565"/>
                      <a:gd name="T91" fmla="*/ 26 h 339"/>
                      <a:gd name="T92" fmla="*/ 488 w 565"/>
                      <a:gd name="T93" fmla="*/ 24 h 339"/>
                      <a:gd name="T94" fmla="*/ 419 w 565"/>
                      <a:gd name="T95" fmla="*/ 8 h 339"/>
                      <a:gd name="T96" fmla="*/ 403 w 565"/>
                      <a:gd name="T97" fmla="*/ 5 h 339"/>
                      <a:gd name="T98" fmla="*/ 387 w 565"/>
                      <a:gd name="T99" fmla="*/ 0 h 339"/>
                      <a:gd name="T100" fmla="*/ 370 w 565"/>
                      <a:gd name="T101" fmla="*/ 3 h 339"/>
                      <a:gd name="T102" fmla="*/ 354 w 565"/>
                      <a:gd name="T103" fmla="*/ 15 h 339"/>
                      <a:gd name="T104" fmla="*/ 297 w 565"/>
                      <a:gd name="T105" fmla="*/ 39 h 339"/>
                      <a:gd name="T106" fmla="*/ 265 w 565"/>
                      <a:gd name="T107" fmla="*/ 43 h 339"/>
                      <a:gd name="T108" fmla="*/ 234 w 565"/>
                      <a:gd name="T109" fmla="*/ 76 h 339"/>
                      <a:gd name="T110" fmla="*/ 166 w 565"/>
                      <a:gd name="T111" fmla="*/ 137 h 339"/>
                      <a:gd name="T112" fmla="*/ 141 w 565"/>
                      <a:gd name="T113" fmla="*/ 164 h 339"/>
                      <a:gd name="T114" fmla="*/ 115 w 565"/>
                      <a:gd name="T115" fmla="*/ 194 h 339"/>
                      <a:gd name="T116" fmla="*/ 83 w 565"/>
                      <a:gd name="T117" fmla="*/ 204 h 339"/>
                      <a:gd name="T118" fmla="*/ 0 w 565"/>
                      <a:gd name="T119" fmla="*/ 208 h 339"/>
                      <a:gd name="T120" fmla="*/ 54 w 565"/>
                      <a:gd name="T121"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5" h="339">
                        <a:moveTo>
                          <a:pt x="54" y="339"/>
                        </a:moveTo>
                        <a:lnTo>
                          <a:pt x="84" y="331"/>
                        </a:lnTo>
                        <a:lnTo>
                          <a:pt x="114" y="315"/>
                        </a:lnTo>
                        <a:lnTo>
                          <a:pt x="142" y="308"/>
                        </a:lnTo>
                        <a:lnTo>
                          <a:pt x="190" y="316"/>
                        </a:lnTo>
                        <a:lnTo>
                          <a:pt x="225" y="313"/>
                        </a:lnTo>
                        <a:lnTo>
                          <a:pt x="247" y="299"/>
                        </a:lnTo>
                        <a:lnTo>
                          <a:pt x="268" y="286"/>
                        </a:lnTo>
                        <a:lnTo>
                          <a:pt x="289" y="282"/>
                        </a:lnTo>
                        <a:lnTo>
                          <a:pt x="309" y="269"/>
                        </a:lnTo>
                        <a:lnTo>
                          <a:pt x="329" y="251"/>
                        </a:lnTo>
                        <a:lnTo>
                          <a:pt x="355" y="235"/>
                        </a:lnTo>
                        <a:lnTo>
                          <a:pt x="373" y="229"/>
                        </a:lnTo>
                        <a:lnTo>
                          <a:pt x="390" y="224"/>
                        </a:lnTo>
                        <a:lnTo>
                          <a:pt x="414" y="221"/>
                        </a:lnTo>
                        <a:lnTo>
                          <a:pt x="428" y="216"/>
                        </a:lnTo>
                        <a:lnTo>
                          <a:pt x="436" y="208"/>
                        </a:lnTo>
                        <a:lnTo>
                          <a:pt x="439" y="197"/>
                        </a:lnTo>
                        <a:lnTo>
                          <a:pt x="437" y="193"/>
                        </a:lnTo>
                        <a:lnTo>
                          <a:pt x="428" y="183"/>
                        </a:lnTo>
                        <a:lnTo>
                          <a:pt x="413" y="178"/>
                        </a:lnTo>
                        <a:lnTo>
                          <a:pt x="392" y="172"/>
                        </a:lnTo>
                        <a:lnTo>
                          <a:pt x="372" y="174"/>
                        </a:lnTo>
                        <a:lnTo>
                          <a:pt x="354" y="183"/>
                        </a:lnTo>
                        <a:lnTo>
                          <a:pt x="314" y="183"/>
                        </a:lnTo>
                        <a:lnTo>
                          <a:pt x="347" y="153"/>
                        </a:lnTo>
                        <a:lnTo>
                          <a:pt x="379" y="125"/>
                        </a:lnTo>
                        <a:lnTo>
                          <a:pt x="414" y="109"/>
                        </a:lnTo>
                        <a:lnTo>
                          <a:pt x="444" y="106"/>
                        </a:lnTo>
                        <a:lnTo>
                          <a:pt x="481" y="100"/>
                        </a:lnTo>
                        <a:lnTo>
                          <a:pt x="505" y="110"/>
                        </a:lnTo>
                        <a:lnTo>
                          <a:pt x="516" y="115"/>
                        </a:lnTo>
                        <a:lnTo>
                          <a:pt x="527" y="115"/>
                        </a:lnTo>
                        <a:lnTo>
                          <a:pt x="534" y="109"/>
                        </a:lnTo>
                        <a:lnTo>
                          <a:pt x="544" y="104"/>
                        </a:lnTo>
                        <a:lnTo>
                          <a:pt x="542" y="91"/>
                        </a:lnTo>
                        <a:lnTo>
                          <a:pt x="553" y="91"/>
                        </a:lnTo>
                        <a:lnTo>
                          <a:pt x="560" y="84"/>
                        </a:lnTo>
                        <a:lnTo>
                          <a:pt x="561" y="77"/>
                        </a:lnTo>
                        <a:lnTo>
                          <a:pt x="565" y="72"/>
                        </a:lnTo>
                        <a:lnTo>
                          <a:pt x="560" y="65"/>
                        </a:lnTo>
                        <a:lnTo>
                          <a:pt x="553" y="58"/>
                        </a:lnTo>
                        <a:lnTo>
                          <a:pt x="542" y="50"/>
                        </a:lnTo>
                        <a:lnTo>
                          <a:pt x="530" y="39"/>
                        </a:lnTo>
                        <a:lnTo>
                          <a:pt x="520" y="30"/>
                        </a:lnTo>
                        <a:lnTo>
                          <a:pt x="501" y="26"/>
                        </a:lnTo>
                        <a:lnTo>
                          <a:pt x="488" y="24"/>
                        </a:lnTo>
                        <a:lnTo>
                          <a:pt x="419" y="8"/>
                        </a:lnTo>
                        <a:lnTo>
                          <a:pt x="403" y="5"/>
                        </a:lnTo>
                        <a:lnTo>
                          <a:pt x="387" y="0"/>
                        </a:lnTo>
                        <a:lnTo>
                          <a:pt x="370" y="3"/>
                        </a:lnTo>
                        <a:lnTo>
                          <a:pt x="354" y="15"/>
                        </a:lnTo>
                        <a:lnTo>
                          <a:pt x="297" y="39"/>
                        </a:lnTo>
                        <a:lnTo>
                          <a:pt x="265" y="43"/>
                        </a:lnTo>
                        <a:lnTo>
                          <a:pt x="234" y="76"/>
                        </a:lnTo>
                        <a:lnTo>
                          <a:pt x="166" y="137"/>
                        </a:lnTo>
                        <a:lnTo>
                          <a:pt x="141" y="164"/>
                        </a:lnTo>
                        <a:lnTo>
                          <a:pt x="115" y="194"/>
                        </a:lnTo>
                        <a:lnTo>
                          <a:pt x="83" y="204"/>
                        </a:lnTo>
                        <a:lnTo>
                          <a:pt x="0" y="208"/>
                        </a:lnTo>
                        <a:lnTo>
                          <a:pt x="54" y="339"/>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65232" name="Freeform 336"/>
                  <p:cNvSpPr>
                    <a:spLocks/>
                  </p:cNvSpPr>
                  <p:nvPr/>
                </p:nvSpPr>
                <p:spPr bwMode="auto">
                  <a:xfrm>
                    <a:off x="3031" y="3220"/>
                    <a:ext cx="40" cy="14"/>
                  </a:xfrm>
                  <a:custGeom>
                    <a:avLst/>
                    <a:gdLst>
                      <a:gd name="T0" fmla="*/ 80 w 80"/>
                      <a:gd name="T1" fmla="*/ 37 h 41"/>
                      <a:gd name="T2" fmla="*/ 73 w 80"/>
                      <a:gd name="T3" fmla="*/ 41 h 41"/>
                      <a:gd name="T4" fmla="*/ 60 w 80"/>
                      <a:gd name="T5" fmla="*/ 27 h 41"/>
                      <a:gd name="T6" fmla="*/ 45 w 80"/>
                      <a:gd name="T7" fmla="*/ 19 h 41"/>
                      <a:gd name="T8" fmla="*/ 37 w 80"/>
                      <a:gd name="T9" fmla="*/ 11 h 41"/>
                      <a:gd name="T10" fmla="*/ 30 w 80"/>
                      <a:gd name="T11" fmla="*/ 7 h 41"/>
                      <a:gd name="T12" fmla="*/ 12 w 80"/>
                      <a:gd name="T13" fmla="*/ 3 h 41"/>
                      <a:gd name="T14" fmla="*/ 0 w 80"/>
                      <a:gd name="T15" fmla="*/ 0 h 41"/>
                      <a:gd name="T16" fmla="*/ 20 w 80"/>
                      <a:gd name="T17" fmla="*/ 0 h 41"/>
                      <a:gd name="T18" fmla="*/ 36 w 80"/>
                      <a:gd name="T19" fmla="*/ 3 h 41"/>
                      <a:gd name="T20" fmla="*/ 43 w 80"/>
                      <a:gd name="T21" fmla="*/ 8 h 41"/>
                      <a:gd name="T22" fmla="*/ 53 w 80"/>
                      <a:gd name="T23" fmla="*/ 16 h 41"/>
                      <a:gd name="T24" fmla="*/ 80 w 80"/>
                      <a:gd name="T25"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1">
                        <a:moveTo>
                          <a:pt x="80" y="37"/>
                        </a:moveTo>
                        <a:lnTo>
                          <a:pt x="73" y="41"/>
                        </a:lnTo>
                        <a:lnTo>
                          <a:pt x="60" y="27"/>
                        </a:lnTo>
                        <a:lnTo>
                          <a:pt x="45" y="19"/>
                        </a:lnTo>
                        <a:lnTo>
                          <a:pt x="37" y="11"/>
                        </a:lnTo>
                        <a:lnTo>
                          <a:pt x="30" y="7"/>
                        </a:lnTo>
                        <a:lnTo>
                          <a:pt x="12" y="3"/>
                        </a:lnTo>
                        <a:lnTo>
                          <a:pt x="0" y="0"/>
                        </a:lnTo>
                        <a:lnTo>
                          <a:pt x="20" y="0"/>
                        </a:lnTo>
                        <a:lnTo>
                          <a:pt x="36" y="3"/>
                        </a:lnTo>
                        <a:lnTo>
                          <a:pt x="43" y="8"/>
                        </a:lnTo>
                        <a:lnTo>
                          <a:pt x="53" y="16"/>
                        </a:lnTo>
                        <a:lnTo>
                          <a:pt x="80"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33" name="Freeform 337"/>
                  <p:cNvSpPr>
                    <a:spLocks/>
                  </p:cNvSpPr>
                  <p:nvPr/>
                </p:nvSpPr>
                <p:spPr bwMode="auto">
                  <a:xfrm>
                    <a:off x="2847" y="3286"/>
                    <a:ext cx="18" cy="11"/>
                  </a:xfrm>
                  <a:custGeom>
                    <a:avLst/>
                    <a:gdLst>
                      <a:gd name="T0" fmla="*/ 0 w 36"/>
                      <a:gd name="T1" fmla="*/ 0 h 34"/>
                      <a:gd name="T2" fmla="*/ 24 w 36"/>
                      <a:gd name="T3" fmla="*/ 13 h 34"/>
                      <a:gd name="T4" fmla="*/ 36 w 36"/>
                      <a:gd name="T5" fmla="*/ 34 h 34"/>
                      <a:gd name="T6" fmla="*/ 0 w 36"/>
                      <a:gd name="T7" fmla="*/ 0 h 34"/>
                    </a:gdLst>
                    <a:ahLst/>
                    <a:cxnLst>
                      <a:cxn ang="0">
                        <a:pos x="T0" y="T1"/>
                      </a:cxn>
                      <a:cxn ang="0">
                        <a:pos x="T2" y="T3"/>
                      </a:cxn>
                      <a:cxn ang="0">
                        <a:pos x="T4" y="T5"/>
                      </a:cxn>
                      <a:cxn ang="0">
                        <a:pos x="T6" y="T7"/>
                      </a:cxn>
                    </a:cxnLst>
                    <a:rect l="0" t="0" r="r" b="b"/>
                    <a:pathLst>
                      <a:path w="36" h="34">
                        <a:moveTo>
                          <a:pt x="0" y="0"/>
                        </a:moveTo>
                        <a:lnTo>
                          <a:pt x="24" y="13"/>
                        </a:lnTo>
                        <a:lnTo>
                          <a:pt x="36" y="3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34" name="Freeform 338"/>
                  <p:cNvSpPr>
                    <a:spLocks/>
                  </p:cNvSpPr>
                  <p:nvPr/>
                </p:nvSpPr>
                <p:spPr bwMode="auto">
                  <a:xfrm>
                    <a:off x="2959" y="3215"/>
                    <a:ext cx="63" cy="11"/>
                  </a:xfrm>
                  <a:custGeom>
                    <a:avLst/>
                    <a:gdLst>
                      <a:gd name="T0" fmla="*/ 126 w 126"/>
                      <a:gd name="T1" fmla="*/ 8 h 31"/>
                      <a:gd name="T2" fmla="*/ 88 w 126"/>
                      <a:gd name="T3" fmla="*/ 5 h 31"/>
                      <a:gd name="T4" fmla="*/ 70 w 126"/>
                      <a:gd name="T5" fmla="*/ 0 h 31"/>
                      <a:gd name="T6" fmla="*/ 58 w 126"/>
                      <a:gd name="T7" fmla="*/ 1 h 31"/>
                      <a:gd name="T8" fmla="*/ 48 w 126"/>
                      <a:gd name="T9" fmla="*/ 8 h 31"/>
                      <a:gd name="T10" fmla="*/ 40 w 126"/>
                      <a:gd name="T11" fmla="*/ 14 h 31"/>
                      <a:gd name="T12" fmla="*/ 20 w 126"/>
                      <a:gd name="T13" fmla="*/ 24 h 31"/>
                      <a:gd name="T14" fmla="*/ 0 w 126"/>
                      <a:gd name="T15" fmla="*/ 26 h 31"/>
                      <a:gd name="T16" fmla="*/ 11 w 126"/>
                      <a:gd name="T17" fmla="*/ 31 h 31"/>
                      <a:gd name="T18" fmla="*/ 35 w 126"/>
                      <a:gd name="T19" fmla="*/ 23 h 31"/>
                      <a:gd name="T20" fmla="*/ 55 w 126"/>
                      <a:gd name="T21" fmla="*/ 8 h 31"/>
                      <a:gd name="T22" fmla="*/ 66 w 126"/>
                      <a:gd name="T23" fmla="*/ 5 h 31"/>
                      <a:gd name="T24" fmla="*/ 78 w 126"/>
                      <a:gd name="T25" fmla="*/ 7 h 31"/>
                      <a:gd name="T26" fmla="*/ 95 w 126"/>
                      <a:gd name="T27" fmla="*/ 9 h 31"/>
                      <a:gd name="T28" fmla="*/ 126 w 126"/>
                      <a:gd name="T2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31">
                        <a:moveTo>
                          <a:pt x="126" y="8"/>
                        </a:moveTo>
                        <a:lnTo>
                          <a:pt x="88" y="5"/>
                        </a:lnTo>
                        <a:lnTo>
                          <a:pt x="70" y="0"/>
                        </a:lnTo>
                        <a:lnTo>
                          <a:pt x="58" y="1"/>
                        </a:lnTo>
                        <a:lnTo>
                          <a:pt x="48" y="8"/>
                        </a:lnTo>
                        <a:lnTo>
                          <a:pt x="40" y="14"/>
                        </a:lnTo>
                        <a:lnTo>
                          <a:pt x="20" y="24"/>
                        </a:lnTo>
                        <a:lnTo>
                          <a:pt x="0" y="26"/>
                        </a:lnTo>
                        <a:lnTo>
                          <a:pt x="11" y="31"/>
                        </a:lnTo>
                        <a:lnTo>
                          <a:pt x="35" y="23"/>
                        </a:lnTo>
                        <a:lnTo>
                          <a:pt x="55" y="8"/>
                        </a:lnTo>
                        <a:lnTo>
                          <a:pt x="66" y="5"/>
                        </a:lnTo>
                        <a:lnTo>
                          <a:pt x="78" y="7"/>
                        </a:lnTo>
                        <a:lnTo>
                          <a:pt x="95" y="9"/>
                        </a:lnTo>
                        <a:lnTo>
                          <a:pt x="126"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35" name="Freeform 339"/>
                  <p:cNvSpPr>
                    <a:spLocks/>
                  </p:cNvSpPr>
                  <p:nvPr/>
                </p:nvSpPr>
                <p:spPr bwMode="auto">
                  <a:xfrm>
                    <a:off x="2996" y="3267"/>
                    <a:ext cx="3" cy="5"/>
                  </a:xfrm>
                  <a:custGeom>
                    <a:avLst/>
                    <a:gdLst>
                      <a:gd name="T0" fmla="*/ 5 w 5"/>
                      <a:gd name="T1" fmla="*/ 0 h 15"/>
                      <a:gd name="T2" fmla="*/ 0 w 5"/>
                      <a:gd name="T3" fmla="*/ 8 h 15"/>
                      <a:gd name="T4" fmla="*/ 5 w 5"/>
                      <a:gd name="T5" fmla="*/ 15 h 15"/>
                      <a:gd name="T6" fmla="*/ 5 w 5"/>
                      <a:gd name="T7" fmla="*/ 0 h 15"/>
                    </a:gdLst>
                    <a:ahLst/>
                    <a:cxnLst>
                      <a:cxn ang="0">
                        <a:pos x="T0" y="T1"/>
                      </a:cxn>
                      <a:cxn ang="0">
                        <a:pos x="T2" y="T3"/>
                      </a:cxn>
                      <a:cxn ang="0">
                        <a:pos x="T4" y="T5"/>
                      </a:cxn>
                      <a:cxn ang="0">
                        <a:pos x="T6" y="T7"/>
                      </a:cxn>
                    </a:cxnLst>
                    <a:rect l="0" t="0" r="r" b="b"/>
                    <a:pathLst>
                      <a:path w="5" h="15">
                        <a:moveTo>
                          <a:pt x="5" y="0"/>
                        </a:moveTo>
                        <a:lnTo>
                          <a:pt x="0" y="8"/>
                        </a:lnTo>
                        <a:lnTo>
                          <a:pt x="5" y="15"/>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36" name="Freeform 340"/>
                  <p:cNvSpPr>
                    <a:spLocks/>
                  </p:cNvSpPr>
                  <p:nvPr/>
                </p:nvSpPr>
                <p:spPr bwMode="auto">
                  <a:xfrm>
                    <a:off x="3057" y="3233"/>
                    <a:ext cx="8" cy="5"/>
                  </a:xfrm>
                  <a:custGeom>
                    <a:avLst/>
                    <a:gdLst>
                      <a:gd name="T0" fmla="*/ 12 w 16"/>
                      <a:gd name="T1" fmla="*/ 14 h 14"/>
                      <a:gd name="T2" fmla="*/ 16 w 16"/>
                      <a:gd name="T3" fmla="*/ 10 h 14"/>
                      <a:gd name="T4" fmla="*/ 8 w 16"/>
                      <a:gd name="T5" fmla="*/ 6 h 14"/>
                      <a:gd name="T6" fmla="*/ 0 w 16"/>
                      <a:gd name="T7" fmla="*/ 0 h 14"/>
                      <a:gd name="T8" fmla="*/ 12 w 16"/>
                      <a:gd name="T9" fmla="*/ 14 h 14"/>
                    </a:gdLst>
                    <a:ahLst/>
                    <a:cxnLst>
                      <a:cxn ang="0">
                        <a:pos x="T0" y="T1"/>
                      </a:cxn>
                      <a:cxn ang="0">
                        <a:pos x="T2" y="T3"/>
                      </a:cxn>
                      <a:cxn ang="0">
                        <a:pos x="T4" y="T5"/>
                      </a:cxn>
                      <a:cxn ang="0">
                        <a:pos x="T6" y="T7"/>
                      </a:cxn>
                      <a:cxn ang="0">
                        <a:pos x="T8" y="T9"/>
                      </a:cxn>
                    </a:cxnLst>
                    <a:rect l="0" t="0" r="r" b="b"/>
                    <a:pathLst>
                      <a:path w="16" h="14">
                        <a:moveTo>
                          <a:pt x="12" y="14"/>
                        </a:moveTo>
                        <a:lnTo>
                          <a:pt x="16" y="10"/>
                        </a:lnTo>
                        <a:lnTo>
                          <a:pt x="8" y="6"/>
                        </a:lnTo>
                        <a:lnTo>
                          <a:pt x="0" y="0"/>
                        </a:lnTo>
                        <a:lnTo>
                          <a:pt x="12" y="1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37" name="Freeform 341"/>
                  <p:cNvSpPr>
                    <a:spLocks/>
                  </p:cNvSpPr>
                  <p:nvPr/>
                </p:nvSpPr>
                <p:spPr bwMode="auto">
                  <a:xfrm>
                    <a:off x="3068" y="3225"/>
                    <a:ext cx="9" cy="3"/>
                  </a:xfrm>
                  <a:custGeom>
                    <a:avLst/>
                    <a:gdLst>
                      <a:gd name="T0" fmla="*/ 15 w 16"/>
                      <a:gd name="T1" fmla="*/ 9 h 9"/>
                      <a:gd name="T2" fmla="*/ 16 w 16"/>
                      <a:gd name="T3" fmla="*/ 5 h 9"/>
                      <a:gd name="T4" fmla="*/ 6 w 16"/>
                      <a:gd name="T5" fmla="*/ 4 h 9"/>
                      <a:gd name="T6" fmla="*/ 0 w 16"/>
                      <a:gd name="T7" fmla="*/ 0 h 9"/>
                      <a:gd name="T8" fmla="*/ 5 w 16"/>
                      <a:gd name="T9" fmla="*/ 5 h 9"/>
                      <a:gd name="T10" fmla="*/ 15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15" y="9"/>
                        </a:moveTo>
                        <a:lnTo>
                          <a:pt x="16" y="5"/>
                        </a:lnTo>
                        <a:lnTo>
                          <a:pt x="6" y="4"/>
                        </a:lnTo>
                        <a:lnTo>
                          <a:pt x="0" y="0"/>
                        </a:lnTo>
                        <a:lnTo>
                          <a:pt x="5" y="5"/>
                        </a:lnTo>
                        <a:lnTo>
                          <a:pt x="15" y="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38" name="Freeform 342"/>
                  <p:cNvSpPr>
                    <a:spLocks/>
                  </p:cNvSpPr>
                  <p:nvPr/>
                </p:nvSpPr>
                <p:spPr bwMode="auto">
                  <a:xfrm>
                    <a:off x="2929" y="3259"/>
                    <a:ext cx="26" cy="6"/>
                  </a:xfrm>
                  <a:custGeom>
                    <a:avLst/>
                    <a:gdLst>
                      <a:gd name="T0" fmla="*/ 51 w 51"/>
                      <a:gd name="T1" fmla="*/ 8 h 17"/>
                      <a:gd name="T2" fmla="*/ 48 w 51"/>
                      <a:gd name="T3" fmla="*/ 16 h 17"/>
                      <a:gd name="T4" fmla="*/ 39 w 51"/>
                      <a:gd name="T5" fmla="*/ 13 h 17"/>
                      <a:gd name="T6" fmla="*/ 22 w 51"/>
                      <a:gd name="T7" fmla="*/ 13 h 17"/>
                      <a:gd name="T8" fmla="*/ 8 w 51"/>
                      <a:gd name="T9" fmla="*/ 13 h 17"/>
                      <a:gd name="T10" fmla="*/ 0 w 51"/>
                      <a:gd name="T11" fmla="*/ 17 h 17"/>
                      <a:gd name="T12" fmla="*/ 13 w 51"/>
                      <a:gd name="T13" fmla="*/ 9 h 17"/>
                      <a:gd name="T14" fmla="*/ 26 w 51"/>
                      <a:gd name="T15" fmla="*/ 5 h 17"/>
                      <a:gd name="T16" fmla="*/ 35 w 51"/>
                      <a:gd name="T17" fmla="*/ 0 h 17"/>
                      <a:gd name="T18" fmla="*/ 28 w 51"/>
                      <a:gd name="T19" fmla="*/ 9 h 17"/>
                      <a:gd name="T20" fmla="*/ 42 w 51"/>
                      <a:gd name="T21" fmla="*/ 9 h 17"/>
                      <a:gd name="T22" fmla="*/ 51 w 51"/>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17">
                        <a:moveTo>
                          <a:pt x="51" y="8"/>
                        </a:moveTo>
                        <a:lnTo>
                          <a:pt x="48" y="16"/>
                        </a:lnTo>
                        <a:lnTo>
                          <a:pt x="39" y="13"/>
                        </a:lnTo>
                        <a:lnTo>
                          <a:pt x="22" y="13"/>
                        </a:lnTo>
                        <a:lnTo>
                          <a:pt x="8" y="13"/>
                        </a:lnTo>
                        <a:lnTo>
                          <a:pt x="0" y="17"/>
                        </a:lnTo>
                        <a:lnTo>
                          <a:pt x="13" y="9"/>
                        </a:lnTo>
                        <a:lnTo>
                          <a:pt x="26" y="5"/>
                        </a:lnTo>
                        <a:lnTo>
                          <a:pt x="35" y="0"/>
                        </a:lnTo>
                        <a:lnTo>
                          <a:pt x="28" y="9"/>
                        </a:lnTo>
                        <a:lnTo>
                          <a:pt x="42" y="9"/>
                        </a:lnTo>
                        <a:lnTo>
                          <a:pt x="51"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65239" name="Freeform 343"/>
                <p:cNvSpPr>
                  <a:spLocks/>
                </p:cNvSpPr>
                <p:nvPr/>
              </p:nvSpPr>
              <p:spPr bwMode="auto">
                <a:xfrm>
                  <a:off x="2574" y="3251"/>
                  <a:ext cx="273" cy="110"/>
                </a:xfrm>
                <a:custGeom>
                  <a:avLst/>
                  <a:gdLst>
                    <a:gd name="T0" fmla="*/ 78 w 547"/>
                    <a:gd name="T1" fmla="*/ 32 h 332"/>
                    <a:gd name="T2" fmla="*/ 222 w 547"/>
                    <a:gd name="T3" fmla="*/ 49 h 332"/>
                    <a:gd name="T4" fmla="*/ 333 w 547"/>
                    <a:gd name="T5" fmla="*/ 65 h 332"/>
                    <a:gd name="T6" fmla="*/ 390 w 547"/>
                    <a:gd name="T7" fmla="*/ 61 h 332"/>
                    <a:gd name="T8" fmla="*/ 502 w 547"/>
                    <a:gd name="T9" fmla="*/ 57 h 332"/>
                    <a:gd name="T10" fmla="*/ 535 w 547"/>
                    <a:gd name="T11" fmla="*/ 118 h 332"/>
                    <a:gd name="T12" fmla="*/ 547 w 547"/>
                    <a:gd name="T13" fmla="*/ 207 h 332"/>
                    <a:gd name="T14" fmla="*/ 469 w 547"/>
                    <a:gd name="T15" fmla="*/ 226 h 332"/>
                    <a:gd name="T16" fmla="*/ 318 w 547"/>
                    <a:gd name="T17" fmla="*/ 279 h 332"/>
                    <a:gd name="T18" fmla="*/ 18 w 547"/>
                    <a:gd name="T19" fmla="*/ 332 h 332"/>
                    <a:gd name="T20" fmla="*/ 0 w 547"/>
                    <a:gd name="T21" fmla="*/ 0 h 332"/>
                    <a:gd name="T22" fmla="*/ 78 w 547"/>
                    <a:gd name="T23" fmla="*/ 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7" h="332">
                      <a:moveTo>
                        <a:pt x="78" y="32"/>
                      </a:moveTo>
                      <a:lnTo>
                        <a:pt x="222" y="49"/>
                      </a:lnTo>
                      <a:lnTo>
                        <a:pt x="333" y="65"/>
                      </a:lnTo>
                      <a:lnTo>
                        <a:pt x="390" y="61"/>
                      </a:lnTo>
                      <a:lnTo>
                        <a:pt x="502" y="57"/>
                      </a:lnTo>
                      <a:lnTo>
                        <a:pt x="535" y="118"/>
                      </a:lnTo>
                      <a:lnTo>
                        <a:pt x="547" y="207"/>
                      </a:lnTo>
                      <a:lnTo>
                        <a:pt x="469" y="226"/>
                      </a:lnTo>
                      <a:lnTo>
                        <a:pt x="318" y="279"/>
                      </a:lnTo>
                      <a:lnTo>
                        <a:pt x="18" y="332"/>
                      </a:lnTo>
                      <a:lnTo>
                        <a:pt x="0" y="0"/>
                      </a:lnTo>
                      <a:lnTo>
                        <a:pt x="78" y="32"/>
                      </a:lnTo>
                      <a:close/>
                    </a:path>
                  </a:pathLst>
                </a:custGeom>
                <a:solidFill>
                  <a:srgbClr val="000060"/>
                </a:solidFill>
                <a:ln w="6350">
                  <a:solidFill>
                    <a:srgbClr val="000000"/>
                  </a:solidFill>
                  <a:prstDash val="solid"/>
                  <a:round/>
                  <a:headEnd/>
                  <a:tailEnd/>
                </a:ln>
              </p:spPr>
              <p:txBody>
                <a:bodyPr/>
                <a:lstStyle/>
                <a:p>
                  <a:endParaRPr lang="zh-CN" altLang="en-US"/>
                </a:p>
              </p:txBody>
            </p:sp>
            <p:sp>
              <p:nvSpPr>
                <p:cNvPr id="465240" name="Freeform 344"/>
                <p:cNvSpPr>
                  <a:spLocks/>
                </p:cNvSpPr>
                <p:nvPr/>
              </p:nvSpPr>
              <p:spPr bwMode="auto">
                <a:xfrm>
                  <a:off x="2585" y="3263"/>
                  <a:ext cx="252" cy="88"/>
                </a:xfrm>
                <a:custGeom>
                  <a:avLst/>
                  <a:gdLst>
                    <a:gd name="T0" fmla="*/ 60 w 506"/>
                    <a:gd name="T1" fmla="*/ 0 h 265"/>
                    <a:gd name="T2" fmla="*/ 179 w 506"/>
                    <a:gd name="T3" fmla="*/ 25 h 265"/>
                    <a:gd name="T4" fmla="*/ 329 w 506"/>
                    <a:gd name="T5" fmla="*/ 41 h 265"/>
                    <a:gd name="T6" fmla="*/ 428 w 506"/>
                    <a:gd name="T7" fmla="*/ 37 h 265"/>
                    <a:gd name="T8" fmla="*/ 473 w 506"/>
                    <a:gd name="T9" fmla="*/ 41 h 265"/>
                    <a:gd name="T10" fmla="*/ 497 w 506"/>
                    <a:gd name="T11" fmla="*/ 85 h 265"/>
                    <a:gd name="T12" fmla="*/ 506 w 506"/>
                    <a:gd name="T13" fmla="*/ 150 h 265"/>
                    <a:gd name="T14" fmla="*/ 382 w 506"/>
                    <a:gd name="T15" fmla="*/ 197 h 265"/>
                    <a:gd name="T16" fmla="*/ 401 w 506"/>
                    <a:gd name="T17" fmla="*/ 158 h 265"/>
                    <a:gd name="T18" fmla="*/ 422 w 506"/>
                    <a:gd name="T19" fmla="*/ 105 h 265"/>
                    <a:gd name="T20" fmla="*/ 388 w 506"/>
                    <a:gd name="T21" fmla="*/ 154 h 265"/>
                    <a:gd name="T22" fmla="*/ 335 w 506"/>
                    <a:gd name="T23" fmla="*/ 208 h 265"/>
                    <a:gd name="T24" fmla="*/ 209 w 506"/>
                    <a:gd name="T25" fmla="*/ 265 h 265"/>
                    <a:gd name="T26" fmla="*/ 120 w 506"/>
                    <a:gd name="T27" fmla="*/ 265 h 265"/>
                    <a:gd name="T28" fmla="*/ 242 w 506"/>
                    <a:gd name="T29" fmla="*/ 212 h 265"/>
                    <a:gd name="T30" fmla="*/ 320 w 506"/>
                    <a:gd name="T31" fmla="*/ 142 h 265"/>
                    <a:gd name="T32" fmla="*/ 221 w 506"/>
                    <a:gd name="T33" fmla="*/ 193 h 265"/>
                    <a:gd name="T34" fmla="*/ 126 w 506"/>
                    <a:gd name="T35" fmla="*/ 233 h 265"/>
                    <a:gd name="T36" fmla="*/ 0 w 506"/>
                    <a:gd name="T37" fmla="*/ 265 h 265"/>
                    <a:gd name="T38" fmla="*/ 6 w 506"/>
                    <a:gd name="T39" fmla="*/ 101 h 265"/>
                    <a:gd name="T40" fmla="*/ 60 w 506"/>
                    <a:gd name="T41"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6" h="265">
                      <a:moveTo>
                        <a:pt x="60" y="0"/>
                      </a:moveTo>
                      <a:lnTo>
                        <a:pt x="179" y="25"/>
                      </a:lnTo>
                      <a:lnTo>
                        <a:pt x="329" y="41"/>
                      </a:lnTo>
                      <a:lnTo>
                        <a:pt x="428" y="37"/>
                      </a:lnTo>
                      <a:lnTo>
                        <a:pt x="473" y="41"/>
                      </a:lnTo>
                      <a:lnTo>
                        <a:pt x="497" y="85"/>
                      </a:lnTo>
                      <a:lnTo>
                        <a:pt x="506" y="150"/>
                      </a:lnTo>
                      <a:lnTo>
                        <a:pt x="382" y="197"/>
                      </a:lnTo>
                      <a:lnTo>
                        <a:pt x="401" y="158"/>
                      </a:lnTo>
                      <a:lnTo>
                        <a:pt x="422" y="105"/>
                      </a:lnTo>
                      <a:lnTo>
                        <a:pt x="388" y="154"/>
                      </a:lnTo>
                      <a:lnTo>
                        <a:pt x="335" y="208"/>
                      </a:lnTo>
                      <a:lnTo>
                        <a:pt x="209" y="265"/>
                      </a:lnTo>
                      <a:lnTo>
                        <a:pt x="120" y="265"/>
                      </a:lnTo>
                      <a:lnTo>
                        <a:pt x="242" y="212"/>
                      </a:lnTo>
                      <a:lnTo>
                        <a:pt x="320" y="142"/>
                      </a:lnTo>
                      <a:lnTo>
                        <a:pt x="221" y="193"/>
                      </a:lnTo>
                      <a:lnTo>
                        <a:pt x="126" y="233"/>
                      </a:lnTo>
                      <a:lnTo>
                        <a:pt x="0" y="265"/>
                      </a:lnTo>
                      <a:lnTo>
                        <a:pt x="6" y="101"/>
                      </a:lnTo>
                      <a:lnTo>
                        <a:pt x="6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41" name="Freeform 345"/>
                <p:cNvSpPr>
                  <a:spLocks/>
                </p:cNvSpPr>
                <p:nvPr/>
              </p:nvSpPr>
              <p:spPr bwMode="auto">
                <a:xfrm>
                  <a:off x="2319" y="2952"/>
                  <a:ext cx="585" cy="485"/>
                </a:xfrm>
                <a:custGeom>
                  <a:avLst/>
                  <a:gdLst>
                    <a:gd name="T0" fmla="*/ 111 w 1170"/>
                    <a:gd name="T1" fmla="*/ 0 h 1457"/>
                    <a:gd name="T2" fmla="*/ 181 w 1170"/>
                    <a:gd name="T3" fmla="*/ 16 h 1457"/>
                    <a:gd name="T4" fmla="*/ 246 w 1170"/>
                    <a:gd name="T5" fmla="*/ 69 h 1457"/>
                    <a:gd name="T6" fmla="*/ 276 w 1170"/>
                    <a:gd name="T7" fmla="*/ 150 h 1457"/>
                    <a:gd name="T8" fmla="*/ 282 w 1170"/>
                    <a:gd name="T9" fmla="*/ 258 h 1457"/>
                    <a:gd name="T10" fmla="*/ 305 w 1170"/>
                    <a:gd name="T11" fmla="*/ 411 h 1457"/>
                    <a:gd name="T12" fmla="*/ 341 w 1170"/>
                    <a:gd name="T13" fmla="*/ 548 h 1457"/>
                    <a:gd name="T14" fmla="*/ 389 w 1170"/>
                    <a:gd name="T15" fmla="*/ 711 h 1457"/>
                    <a:gd name="T16" fmla="*/ 416 w 1170"/>
                    <a:gd name="T17" fmla="*/ 837 h 1457"/>
                    <a:gd name="T18" fmla="*/ 452 w 1170"/>
                    <a:gd name="T19" fmla="*/ 967 h 1457"/>
                    <a:gd name="T20" fmla="*/ 347 w 1170"/>
                    <a:gd name="T21" fmla="*/ 1020 h 1457"/>
                    <a:gd name="T22" fmla="*/ 464 w 1170"/>
                    <a:gd name="T23" fmla="*/ 996 h 1457"/>
                    <a:gd name="T24" fmla="*/ 491 w 1170"/>
                    <a:gd name="T25" fmla="*/ 1049 h 1457"/>
                    <a:gd name="T26" fmla="*/ 440 w 1170"/>
                    <a:gd name="T27" fmla="*/ 1109 h 1457"/>
                    <a:gd name="T28" fmla="*/ 512 w 1170"/>
                    <a:gd name="T29" fmla="*/ 1073 h 1457"/>
                    <a:gd name="T30" fmla="*/ 596 w 1170"/>
                    <a:gd name="T31" fmla="*/ 1113 h 1457"/>
                    <a:gd name="T32" fmla="*/ 707 w 1170"/>
                    <a:gd name="T33" fmla="*/ 1147 h 1457"/>
                    <a:gd name="T34" fmla="*/ 842 w 1170"/>
                    <a:gd name="T35" fmla="*/ 1195 h 1457"/>
                    <a:gd name="T36" fmla="*/ 944 w 1170"/>
                    <a:gd name="T37" fmla="*/ 1209 h 1457"/>
                    <a:gd name="T38" fmla="*/ 1064 w 1170"/>
                    <a:gd name="T39" fmla="*/ 1225 h 1457"/>
                    <a:gd name="T40" fmla="*/ 1142 w 1170"/>
                    <a:gd name="T41" fmla="*/ 1217 h 1457"/>
                    <a:gd name="T42" fmla="*/ 1156 w 1170"/>
                    <a:gd name="T43" fmla="*/ 1252 h 1457"/>
                    <a:gd name="T44" fmla="*/ 1170 w 1170"/>
                    <a:gd name="T45" fmla="*/ 1322 h 1457"/>
                    <a:gd name="T46" fmla="*/ 1169 w 1170"/>
                    <a:gd name="T47" fmla="*/ 1372 h 1457"/>
                    <a:gd name="T48" fmla="*/ 1088 w 1170"/>
                    <a:gd name="T49" fmla="*/ 1417 h 1457"/>
                    <a:gd name="T50" fmla="*/ 1073 w 1170"/>
                    <a:gd name="T51" fmla="*/ 1376 h 1457"/>
                    <a:gd name="T52" fmla="*/ 1052 w 1170"/>
                    <a:gd name="T53" fmla="*/ 1417 h 1457"/>
                    <a:gd name="T54" fmla="*/ 932 w 1170"/>
                    <a:gd name="T55" fmla="*/ 1433 h 1457"/>
                    <a:gd name="T56" fmla="*/ 704 w 1170"/>
                    <a:gd name="T57" fmla="*/ 1457 h 1457"/>
                    <a:gd name="T58" fmla="*/ 411 w 1170"/>
                    <a:gd name="T59" fmla="*/ 1387 h 1457"/>
                    <a:gd name="T60" fmla="*/ 345 w 1170"/>
                    <a:gd name="T61" fmla="*/ 1362 h 1457"/>
                    <a:gd name="T62" fmla="*/ 256 w 1170"/>
                    <a:gd name="T63" fmla="*/ 1167 h 1457"/>
                    <a:gd name="T64" fmla="*/ 129 w 1170"/>
                    <a:gd name="T65" fmla="*/ 828 h 1457"/>
                    <a:gd name="T66" fmla="*/ 39 w 1170"/>
                    <a:gd name="T67" fmla="*/ 453 h 1457"/>
                    <a:gd name="T68" fmla="*/ 0 w 1170"/>
                    <a:gd name="T69" fmla="*/ 309 h 1457"/>
                    <a:gd name="T70" fmla="*/ 12 w 1170"/>
                    <a:gd name="T71" fmla="*/ 154 h 1457"/>
                    <a:gd name="T72" fmla="*/ 54 w 1170"/>
                    <a:gd name="T73" fmla="*/ 45 h 1457"/>
                    <a:gd name="T74" fmla="*/ 111 w 1170"/>
                    <a:gd name="T75" fmla="*/ 0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0" h="1457">
                      <a:moveTo>
                        <a:pt x="111" y="0"/>
                      </a:moveTo>
                      <a:lnTo>
                        <a:pt x="181" y="16"/>
                      </a:lnTo>
                      <a:lnTo>
                        <a:pt x="246" y="69"/>
                      </a:lnTo>
                      <a:lnTo>
                        <a:pt x="276" y="150"/>
                      </a:lnTo>
                      <a:lnTo>
                        <a:pt x="282" y="258"/>
                      </a:lnTo>
                      <a:lnTo>
                        <a:pt x="305" y="411"/>
                      </a:lnTo>
                      <a:lnTo>
                        <a:pt x="341" y="548"/>
                      </a:lnTo>
                      <a:lnTo>
                        <a:pt x="389" y="711"/>
                      </a:lnTo>
                      <a:lnTo>
                        <a:pt x="416" y="837"/>
                      </a:lnTo>
                      <a:lnTo>
                        <a:pt x="452" y="967"/>
                      </a:lnTo>
                      <a:lnTo>
                        <a:pt x="347" y="1020"/>
                      </a:lnTo>
                      <a:lnTo>
                        <a:pt x="464" y="996"/>
                      </a:lnTo>
                      <a:lnTo>
                        <a:pt x="491" y="1049"/>
                      </a:lnTo>
                      <a:lnTo>
                        <a:pt x="440" y="1109"/>
                      </a:lnTo>
                      <a:lnTo>
                        <a:pt x="512" y="1073"/>
                      </a:lnTo>
                      <a:lnTo>
                        <a:pt x="596" y="1113"/>
                      </a:lnTo>
                      <a:lnTo>
                        <a:pt x="707" y="1147"/>
                      </a:lnTo>
                      <a:lnTo>
                        <a:pt x="842" y="1195"/>
                      </a:lnTo>
                      <a:lnTo>
                        <a:pt x="944" y="1209"/>
                      </a:lnTo>
                      <a:lnTo>
                        <a:pt x="1064" y="1225"/>
                      </a:lnTo>
                      <a:lnTo>
                        <a:pt x="1142" y="1217"/>
                      </a:lnTo>
                      <a:lnTo>
                        <a:pt x="1156" y="1252"/>
                      </a:lnTo>
                      <a:lnTo>
                        <a:pt x="1170" y="1322"/>
                      </a:lnTo>
                      <a:lnTo>
                        <a:pt x="1169" y="1372"/>
                      </a:lnTo>
                      <a:lnTo>
                        <a:pt x="1088" y="1417"/>
                      </a:lnTo>
                      <a:lnTo>
                        <a:pt x="1073" y="1376"/>
                      </a:lnTo>
                      <a:lnTo>
                        <a:pt x="1052" y="1417"/>
                      </a:lnTo>
                      <a:lnTo>
                        <a:pt x="932" y="1433"/>
                      </a:lnTo>
                      <a:lnTo>
                        <a:pt x="704" y="1457"/>
                      </a:lnTo>
                      <a:lnTo>
                        <a:pt x="411" y="1387"/>
                      </a:lnTo>
                      <a:lnTo>
                        <a:pt x="345" y="1362"/>
                      </a:lnTo>
                      <a:lnTo>
                        <a:pt x="256" y="1167"/>
                      </a:lnTo>
                      <a:lnTo>
                        <a:pt x="129" y="828"/>
                      </a:lnTo>
                      <a:lnTo>
                        <a:pt x="39" y="453"/>
                      </a:lnTo>
                      <a:lnTo>
                        <a:pt x="0" y="309"/>
                      </a:lnTo>
                      <a:lnTo>
                        <a:pt x="12" y="154"/>
                      </a:lnTo>
                      <a:lnTo>
                        <a:pt x="54" y="45"/>
                      </a:lnTo>
                      <a:lnTo>
                        <a:pt x="11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42" name="Freeform 346"/>
                <p:cNvSpPr>
                  <a:spLocks/>
                </p:cNvSpPr>
                <p:nvPr/>
              </p:nvSpPr>
              <p:spPr bwMode="auto">
                <a:xfrm>
                  <a:off x="2394" y="2935"/>
                  <a:ext cx="222" cy="377"/>
                </a:xfrm>
                <a:custGeom>
                  <a:avLst/>
                  <a:gdLst>
                    <a:gd name="T0" fmla="*/ 61 w 446"/>
                    <a:gd name="T1" fmla="*/ 0 h 1130"/>
                    <a:gd name="T2" fmla="*/ 0 w 446"/>
                    <a:gd name="T3" fmla="*/ 61 h 1130"/>
                    <a:gd name="T4" fmla="*/ 31 w 446"/>
                    <a:gd name="T5" fmla="*/ 85 h 1130"/>
                    <a:gd name="T6" fmla="*/ 73 w 446"/>
                    <a:gd name="T7" fmla="*/ 159 h 1130"/>
                    <a:gd name="T8" fmla="*/ 132 w 446"/>
                    <a:gd name="T9" fmla="*/ 220 h 1130"/>
                    <a:gd name="T10" fmla="*/ 171 w 446"/>
                    <a:gd name="T11" fmla="*/ 414 h 1130"/>
                    <a:gd name="T12" fmla="*/ 207 w 446"/>
                    <a:gd name="T13" fmla="*/ 531 h 1130"/>
                    <a:gd name="T14" fmla="*/ 255 w 446"/>
                    <a:gd name="T15" fmla="*/ 624 h 1130"/>
                    <a:gd name="T16" fmla="*/ 297 w 446"/>
                    <a:gd name="T17" fmla="*/ 706 h 1130"/>
                    <a:gd name="T18" fmla="*/ 237 w 446"/>
                    <a:gd name="T19" fmla="*/ 640 h 1130"/>
                    <a:gd name="T20" fmla="*/ 195 w 446"/>
                    <a:gd name="T21" fmla="*/ 543 h 1130"/>
                    <a:gd name="T22" fmla="*/ 237 w 446"/>
                    <a:gd name="T23" fmla="*/ 697 h 1130"/>
                    <a:gd name="T24" fmla="*/ 273 w 446"/>
                    <a:gd name="T25" fmla="*/ 828 h 1130"/>
                    <a:gd name="T26" fmla="*/ 306 w 446"/>
                    <a:gd name="T27" fmla="*/ 961 h 1130"/>
                    <a:gd name="T28" fmla="*/ 327 w 446"/>
                    <a:gd name="T29" fmla="*/ 1030 h 1130"/>
                    <a:gd name="T30" fmla="*/ 350 w 446"/>
                    <a:gd name="T31" fmla="*/ 1071 h 1130"/>
                    <a:gd name="T32" fmla="*/ 377 w 446"/>
                    <a:gd name="T33" fmla="*/ 1107 h 1130"/>
                    <a:gd name="T34" fmla="*/ 423 w 446"/>
                    <a:gd name="T35" fmla="*/ 1130 h 1130"/>
                    <a:gd name="T36" fmla="*/ 426 w 446"/>
                    <a:gd name="T37" fmla="*/ 1057 h 1130"/>
                    <a:gd name="T38" fmla="*/ 431 w 446"/>
                    <a:gd name="T39" fmla="*/ 981 h 1130"/>
                    <a:gd name="T40" fmla="*/ 446 w 446"/>
                    <a:gd name="T41" fmla="*/ 900 h 1130"/>
                    <a:gd name="T42" fmla="*/ 446 w 446"/>
                    <a:gd name="T43" fmla="*/ 820 h 1130"/>
                    <a:gd name="T44" fmla="*/ 425 w 446"/>
                    <a:gd name="T45" fmla="*/ 722 h 1130"/>
                    <a:gd name="T46" fmla="*/ 395 w 446"/>
                    <a:gd name="T47" fmla="*/ 649 h 1130"/>
                    <a:gd name="T48" fmla="*/ 359 w 446"/>
                    <a:gd name="T49" fmla="*/ 600 h 1130"/>
                    <a:gd name="T50" fmla="*/ 312 w 446"/>
                    <a:gd name="T51" fmla="*/ 543 h 1130"/>
                    <a:gd name="T52" fmla="*/ 255 w 446"/>
                    <a:gd name="T53" fmla="*/ 446 h 1130"/>
                    <a:gd name="T54" fmla="*/ 204 w 446"/>
                    <a:gd name="T55" fmla="*/ 332 h 1130"/>
                    <a:gd name="T56" fmla="*/ 249 w 446"/>
                    <a:gd name="T57" fmla="*/ 393 h 1130"/>
                    <a:gd name="T58" fmla="*/ 291 w 446"/>
                    <a:gd name="T59" fmla="*/ 479 h 1130"/>
                    <a:gd name="T60" fmla="*/ 344 w 446"/>
                    <a:gd name="T61" fmla="*/ 563 h 1130"/>
                    <a:gd name="T62" fmla="*/ 294 w 446"/>
                    <a:gd name="T63" fmla="*/ 442 h 1130"/>
                    <a:gd name="T64" fmla="*/ 240 w 446"/>
                    <a:gd name="T65" fmla="*/ 288 h 1130"/>
                    <a:gd name="T66" fmla="*/ 177 w 446"/>
                    <a:gd name="T67" fmla="*/ 118 h 1130"/>
                    <a:gd name="T68" fmla="*/ 144 w 446"/>
                    <a:gd name="T69" fmla="*/ 65 h 1130"/>
                    <a:gd name="T70" fmla="*/ 61 w 446"/>
                    <a:gd name="T71" fmla="*/ 0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6" h="1130">
                      <a:moveTo>
                        <a:pt x="61" y="0"/>
                      </a:moveTo>
                      <a:lnTo>
                        <a:pt x="0" y="61"/>
                      </a:lnTo>
                      <a:lnTo>
                        <a:pt x="31" y="85"/>
                      </a:lnTo>
                      <a:lnTo>
                        <a:pt x="73" y="159"/>
                      </a:lnTo>
                      <a:lnTo>
                        <a:pt x="132" y="220"/>
                      </a:lnTo>
                      <a:lnTo>
                        <a:pt x="171" y="414"/>
                      </a:lnTo>
                      <a:lnTo>
                        <a:pt x="207" y="531"/>
                      </a:lnTo>
                      <a:lnTo>
                        <a:pt x="255" y="624"/>
                      </a:lnTo>
                      <a:lnTo>
                        <a:pt x="297" y="706"/>
                      </a:lnTo>
                      <a:lnTo>
                        <a:pt x="237" y="640"/>
                      </a:lnTo>
                      <a:lnTo>
                        <a:pt x="195" y="543"/>
                      </a:lnTo>
                      <a:lnTo>
                        <a:pt x="237" y="697"/>
                      </a:lnTo>
                      <a:lnTo>
                        <a:pt x="273" y="828"/>
                      </a:lnTo>
                      <a:lnTo>
                        <a:pt x="306" y="961"/>
                      </a:lnTo>
                      <a:lnTo>
                        <a:pt x="327" y="1030"/>
                      </a:lnTo>
                      <a:lnTo>
                        <a:pt x="350" y="1071"/>
                      </a:lnTo>
                      <a:lnTo>
                        <a:pt x="377" y="1107"/>
                      </a:lnTo>
                      <a:lnTo>
                        <a:pt x="423" y="1130"/>
                      </a:lnTo>
                      <a:lnTo>
                        <a:pt x="426" y="1057"/>
                      </a:lnTo>
                      <a:lnTo>
                        <a:pt x="431" y="981"/>
                      </a:lnTo>
                      <a:lnTo>
                        <a:pt x="446" y="900"/>
                      </a:lnTo>
                      <a:lnTo>
                        <a:pt x="446" y="820"/>
                      </a:lnTo>
                      <a:lnTo>
                        <a:pt x="425" y="722"/>
                      </a:lnTo>
                      <a:lnTo>
                        <a:pt x="395" y="649"/>
                      </a:lnTo>
                      <a:lnTo>
                        <a:pt x="359" y="600"/>
                      </a:lnTo>
                      <a:lnTo>
                        <a:pt x="312" y="543"/>
                      </a:lnTo>
                      <a:lnTo>
                        <a:pt x="255" y="446"/>
                      </a:lnTo>
                      <a:lnTo>
                        <a:pt x="204" y="332"/>
                      </a:lnTo>
                      <a:lnTo>
                        <a:pt x="249" y="393"/>
                      </a:lnTo>
                      <a:lnTo>
                        <a:pt x="291" y="479"/>
                      </a:lnTo>
                      <a:lnTo>
                        <a:pt x="344" y="563"/>
                      </a:lnTo>
                      <a:lnTo>
                        <a:pt x="294" y="442"/>
                      </a:lnTo>
                      <a:lnTo>
                        <a:pt x="240" y="288"/>
                      </a:lnTo>
                      <a:lnTo>
                        <a:pt x="177" y="118"/>
                      </a:lnTo>
                      <a:lnTo>
                        <a:pt x="144" y="6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43" name="Freeform 347"/>
                <p:cNvSpPr>
                  <a:spLocks/>
                </p:cNvSpPr>
                <p:nvPr/>
              </p:nvSpPr>
              <p:spPr bwMode="auto">
                <a:xfrm>
                  <a:off x="2226" y="2912"/>
                  <a:ext cx="879" cy="962"/>
                </a:xfrm>
                <a:custGeom>
                  <a:avLst/>
                  <a:gdLst>
                    <a:gd name="T0" fmla="*/ 270 w 1757"/>
                    <a:gd name="T1" fmla="*/ 154 h 2886"/>
                    <a:gd name="T2" fmla="*/ 195 w 1757"/>
                    <a:gd name="T3" fmla="*/ 411 h 2886"/>
                    <a:gd name="T4" fmla="*/ 161 w 1757"/>
                    <a:gd name="T5" fmla="*/ 758 h 2886"/>
                    <a:gd name="T6" fmla="*/ 191 w 1757"/>
                    <a:gd name="T7" fmla="*/ 642 h 2886"/>
                    <a:gd name="T8" fmla="*/ 260 w 1757"/>
                    <a:gd name="T9" fmla="*/ 828 h 2886"/>
                    <a:gd name="T10" fmla="*/ 266 w 1757"/>
                    <a:gd name="T11" fmla="*/ 1198 h 2886"/>
                    <a:gd name="T12" fmla="*/ 284 w 1757"/>
                    <a:gd name="T13" fmla="*/ 1068 h 2886"/>
                    <a:gd name="T14" fmla="*/ 432 w 1757"/>
                    <a:gd name="T15" fmla="*/ 1343 h 2886"/>
                    <a:gd name="T16" fmla="*/ 650 w 1757"/>
                    <a:gd name="T17" fmla="*/ 1551 h 2886"/>
                    <a:gd name="T18" fmla="*/ 653 w 1757"/>
                    <a:gd name="T19" fmla="*/ 1661 h 2886"/>
                    <a:gd name="T20" fmla="*/ 704 w 1757"/>
                    <a:gd name="T21" fmla="*/ 1640 h 2886"/>
                    <a:gd name="T22" fmla="*/ 740 w 1757"/>
                    <a:gd name="T23" fmla="*/ 1799 h 2886"/>
                    <a:gd name="T24" fmla="*/ 749 w 1757"/>
                    <a:gd name="T25" fmla="*/ 1901 h 2886"/>
                    <a:gd name="T26" fmla="*/ 581 w 1757"/>
                    <a:gd name="T27" fmla="*/ 2075 h 2886"/>
                    <a:gd name="T28" fmla="*/ 818 w 1757"/>
                    <a:gd name="T29" fmla="*/ 1997 h 2886"/>
                    <a:gd name="T30" fmla="*/ 677 w 1757"/>
                    <a:gd name="T31" fmla="*/ 2152 h 2886"/>
                    <a:gd name="T32" fmla="*/ 896 w 1757"/>
                    <a:gd name="T33" fmla="*/ 2034 h 2886"/>
                    <a:gd name="T34" fmla="*/ 887 w 1757"/>
                    <a:gd name="T35" fmla="*/ 2136 h 2886"/>
                    <a:gd name="T36" fmla="*/ 971 w 1757"/>
                    <a:gd name="T37" fmla="*/ 2087 h 2886"/>
                    <a:gd name="T38" fmla="*/ 1447 w 1757"/>
                    <a:gd name="T39" fmla="*/ 2310 h 2886"/>
                    <a:gd name="T40" fmla="*/ 1691 w 1757"/>
                    <a:gd name="T41" fmla="*/ 2630 h 2886"/>
                    <a:gd name="T42" fmla="*/ 1067 w 1757"/>
                    <a:gd name="T43" fmla="*/ 2870 h 2886"/>
                    <a:gd name="T44" fmla="*/ 1185 w 1757"/>
                    <a:gd name="T45" fmla="*/ 2817 h 2886"/>
                    <a:gd name="T46" fmla="*/ 1100 w 1757"/>
                    <a:gd name="T47" fmla="*/ 2789 h 2886"/>
                    <a:gd name="T48" fmla="*/ 923 w 1757"/>
                    <a:gd name="T49" fmla="*/ 2817 h 2886"/>
                    <a:gd name="T50" fmla="*/ 1272 w 1757"/>
                    <a:gd name="T51" fmla="*/ 2589 h 2886"/>
                    <a:gd name="T52" fmla="*/ 251 w 1757"/>
                    <a:gd name="T53" fmla="*/ 2785 h 2886"/>
                    <a:gd name="T54" fmla="*/ 39 w 1757"/>
                    <a:gd name="T55" fmla="*/ 2638 h 2886"/>
                    <a:gd name="T56" fmla="*/ 33 w 1757"/>
                    <a:gd name="T57" fmla="*/ 2326 h 2886"/>
                    <a:gd name="T58" fmla="*/ 128 w 1757"/>
                    <a:gd name="T59" fmla="*/ 1912 h 2886"/>
                    <a:gd name="T60" fmla="*/ 357 w 1757"/>
                    <a:gd name="T61" fmla="*/ 2111 h 2886"/>
                    <a:gd name="T62" fmla="*/ 218 w 1757"/>
                    <a:gd name="T63" fmla="*/ 1799 h 2886"/>
                    <a:gd name="T64" fmla="*/ 354 w 1757"/>
                    <a:gd name="T65" fmla="*/ 1730 h 2886"/>
                    <a:gd name="T66" fmla="*/ 284 w 1757"/>
                    <a:gd name="T67" fmla="*/ 1563 h 2886"/>
                    <a:gd name="T68" fmla="*/ 209 w 1757"/>
                    <a:gd name="T69" fmla="*/ 1632 h 2886"/>
                    <a:gd name="T70" fmla="*/ 60 w 1757"/>
                    <a:gd name="T71" fmla="*/ 1170 h 2886"/>
                    <a:gd name="T72" fmla="*/ 54 w 1757"/>
                    <a:gd name="T73" fmla="*/ 715 h 2886"/>
                    <a:gd name="T74" fmla="*/ 21 w 1757"/>
                    <a:gd name="T75" fmla="*/ 986 h 2886"/>
                    <a:gd name="T76" fmla="*/ 3 w 1757"/>
                    <a:gd name="T77" fmla="*/ 658 h 2886"/>
                    <a:gd name="T78" fmla="*/ 113 w 1757"/>
                    <a:gd name="T79" fmla="*/ 342 h 2886"/>
                    <a:gd name="T80" fmla="*/ 0 w 1757"/>
                    <a:gd name="T81" fmla="*/ 621 h 2886"/>
                    <a:gd name="T82" fmla="*/ 69 w 1757"/>
                    <a:gd name="T83" fmla="*/ 277 h 2886"/>
                    <a:gd name="T84" fmla="*/ 227 w 1757"/>
                    <a:gd name="T85" fmla="*/ 0 h 2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7" h="2886">
                      <a:moveTo>
                        <a:pt x="375" y="61"/>
                      </a:moveTo>
                      <a:lnTo>
                        <a:pt x="323" y="126"/>
                      </a:lnTo>
                      <a:lnTo>
                        <a:pt x="270" y="154"/>
                      </a:lnTo>
                      <a:lnTo>
                        <a:pt x="209" y="256"/>
                      </a:lnTo>
                      <a:lnTo>
                        <a:pt x="198" y="321"/>
                      </a:lnTo>
                      <a:lnTo>
                        <a:pt x="195" y="411"/>
                      </a:lnTo>
                      <a:lnTo>
                        <a:pt x="194" y="492"/>
                      </a:lnTo>
                      <a:lnTo>
                        <a:pt x="179" y="621"/>
                      </a:lnTo>
                      <a:lnTo>
                        <a:pt x="161" y="758"/>
                      </a:lnTo>
                      <a:lnTo>
                        <a:pt x="152" y="905"/>
                      </a:lnTo>
                      <a:lnTo>
                        <a:pt x="179" y="750"/>
                      </a:lnTo>
                      <a:lnTo>
                        <a:pt x="191" y="642"/>
                      </a:lnTo>
                      <a:lnTo>
                        <a:pt x="203" y="570"/>
                      </a:lnTo>
                      <a:lnTo>
                        <a:pt x="227" y="695"/>
                      </a:lnTo>
                      <a:lnTo>
                        <a:pt x="260" y="828"/>
                      </a:lnTo>
                      <a:lnTo>
                        <a:pt x="275" y="909"/>
                      </a:lnTo>
                      <a:lnTo>
                        <a:pt x="269" y="1043"/>
                      </a:lnTo>
                      <a:lnTo>
                        <a:pt x="266" y="1198"/>
                      </a:lnTo>
                      <a:lnTo>
                        <a:pt x="272" y="1343"/>
                      </a:lnTo>
                      <a:lnTo>
                        <a:pt x="278" y="1182"/>
                      </a:lnTo>
                      <a:lnTo>
                        <a:pt x="284" y="1068"/>
                      </a:lnTo>
                      <a:lnTo>
                        <a:pt x="299" y="970"/>
                      </a:lnTo>
                      <a:lnTo>
                        <a:pt x="372" y="1206"/>
                      </a:lnTo>
                      <a:lnTo>
                        <a:pt x="432" y="1343"/>
                      </a:lnTo>
                      <a:lnTo>
                        <a:pt x="461" y="1400"/>
                      </a:lnTo>
                      <a:lnTo>
                        <a:pt x="503" y="1498"/>
                      </a:lnTo>
                      <a:lnTo>
                        <a:pt x="650" y="1551"/>
                      </a:lnTo>
                      <a:lnTo>
                        <a:pt x="719" y="1563"/>
                      </a:lnTo>
                      <a:lnTo>
                        <a:pt x="698" y="1612"/>
                      </a:lnTo>
                      <a:lnTo>
                        <a:pt x="653" y="1661"/>
                      </a:lnTo>
                      <a:lnTo>
                        <a:pt x="503" y="1775"/>
                      </a:lnTo>
                      <a:lnTo>
                        <a:pt x="629" y="1714"/>
                      </a:lnTo>
                      <a:lnTo>
                        <a:pt x="704" y="1640"/>
                      </a:lnTo>
                      <a:lnTo>
                        <a:pt x="773" y="1575"/>
                      </a:lnTo>
                      <a:lnTo>
                        <a:pt x="767" y="1722"/>
                      </a:lnTo>
                      <a:lnTo>
                        <a:pt x="740" y="1799"/>
                      </a:lnTo>
                      <a:lnTo>
                        <a:pt x="662" y="1852"/>
                      </a:lnTo>
                      <a:lnTo>
                        <a:pt x="746" y="1848"/>
                      </a:lnTo>
                      <a:lnTo>
                        <a:pt x="749" y="1901"/>
                      </a:lnTo>
                      <a:lnTo>
                        <a:pt x="740" y="1949"/>
                      </a:lnTo>
                      <a:lnTo>
                        <a:pt x="704" y="1989"/>
                      </a:lnTo>
                      <a:lnTo>
                        <a:pt x="581" y="2075"/>
                      </a:lnTo>
                      <a:lnTo>
                        <a:pt x="746" y="1997"/>
                      </a:lnTo>
                      <a:lnTo>
                        <a:pt x="785" y="1985"/>
                      </a:lnTo>
                      <a:lnTo>
                        <a:pt x="818" y="1997"/>
                      </a:lnTo>
                      <a:lnTo>
                        <a:pt x="815" y="2038"/>
                      </a:lnTo>
                      <a:lnTo>
                        <a:pt x="776" y="2083"/>
                      </a:lnTo>
                      <a:lnTo>
                        <a:pt x="677" y="2152"/>
                      </a:lnTo>
                      <a:lnTo>
                        <a:pt x="818" y="2083"/>
                      </a:lnTo>
                      <a:lnTo>
                        <a:pt x="857" y="2022"/>
                      </a:lnTo>
                      <a:lnTo>
                        <a:pt x="896" y="2034"/>
                      </a:lnTo>
                      <a:lnTo>
                        <a:pt x="929" y="2054"/>
                      </a:lnTo>
                      <a:lnTo>
                        <a:pt x="917" y="2099"/>
                      </a:lnTo>
                      <a:lnTo>
                        <a:pt x="887" y="2136"/>
                      </a:lnTo>
                      <a:lnTo>
                        <a:pt x="815" y="2196"/>
                      </a:lnTo>
                      <a:lnTo>
                        <a:pt x="917" y="2148"/>
                      </a:lnTo>
                      <a:lnTo>
                        <a:pt x="971" y="2087"/>
                      </a:lnTo>
                      <a:lnTo>
                        <a:pt x="1040" y="2115"/>
                      </a:lnTo>
                      <a:lnTo>
                        <a:pt x="1260" y="2216"/>
                      </a:lnTo>
                      <a:lnTo>
                        <a:pt x="1447" y="2310"/>
                      </a:lnTo>
                      <a:lnTo>
                        <a:pt x="1586" y="2387"/>
                      </a:lnTo>
                      <a:lnTo>
                        <a:pt x="1634" y="2489"/>
                      </a:lnTo>
                      <a:lnTo>
                        <a:pt x="1691" y="2630"/>
                      </a:lnTo>
                      <a:lnTo>
                        <a:pt x="1757" y="2886"/>
                      </a:lnTo>
                      <a:lnTo>
                        <a:pt x="1115" y="2886"/>
                      </a:lnTo>
                      <a:lnTo>
                        <a:pt x="1067" y="2870"/>
                      </a:lnTo>
                      <a:lnTo>
                        <a:pt x="1230" y="2825"/>
                      </a:lnTo>
                      <a:lnTo>
                        <a:pt x="1486" y="2691"/>
                      </a:lnTo>
                      <a:lnTo>
                        <a:pt x="1185" y="2817"/>
                      </a:lnTo>
                      <a:lnTo>
                        <a:pt x="1046" y="2854"/>
                      </a:lnTo>
                      <a:lnTo>
                        <a:pt x="947" y="2825"/>
                      </a:lnTo>
                      <a:lnTo>
                        <a:pt x="1100" y="2789"/>
                      </a:lnTo>
                      <a:lnTo>
                        <a:pt x="1417" y="2650"/>
                      </a:lnTo>
                      <a:lnTo>
                        <a:pt x="1073" y="2776"/>
                      </a:lnTo>
                      <a:lnTo>
                        <a:pt x="923" y="2817"/>
                      </a:lnTo>
                      <a:lnTo>
                        <a:pt x="899" y="2801"/>
                      </a:lnTo>
                      <a:lnTo>
                        <a:pt x="1037" y="2736"/>
                      </a:lnTo>
                      <a:lnTo>
                        <a:pt x="1272" y="2589"/>
                      </a:lnTo>
                      <a:lnTo>
                        <a:pt x="998" y="2740"/>
                      </a:lnTo>
                      <a:lnTo>
                        <a:pt x="857" y="2793"/>
                      </a:lnTo>
                      <a:lnTo>
                        <a:pt x="251" y="2785"/>
                      </a:lnTo>
                      <a:lnTo>
                        <a:pt x="176" y="2760"/>
                      </a:lnTo>
                      <a:lnTo>
                        <a:pt x="107" y="2728"/>
                      </a:lnTo>
                      <a:lnTo>
                        <a:pt x="39" y="2638"/>
                      </a:lnTo>
                      <a:lnTo>
                        <a:pt x="24" y="2542"/>
                      </a:lnTo>
                      <a:lnTo>
                        <a:pt x="18" y="2456"/>
                      </a:lnTo>
                      <a:lnTo>
                        <a:pt x="33" y="2326"/>
                      </a:lnTo>
                      <a:lnTo>
                        <a:pt x="78" y="2160"/>
                      </a:lnTo>
                      <a:lnTo>
                        <a:pt x="113" y="2030"/>
                      </a:lnTo>
                      <a:lnTo>
                        <a:pt x="128" y="1912"/>
                      </a:lnTo>
                      <a:lnTo>
                        <a:pt x="179" y="1897"/>
                      </a:lnTo>
                      <a:lnTo>
                        <a:pt x="224" y="1981"/>
                      </a:lnTo>
                      <a:lnTo>
                        <a:pt x="357" y="2111"/>
                      </a:lnTo>
                      <a:lnTo>
                        <a:pt x="239" y="1969"/>
                      </a:lnTo>
                      <a:lnTo>
                        <a:pt x="203" y="1889"/>
                      </a:lnTo>
                      <a:lnTo>
                        <a:pt x="218" y="1799"/>
                      </a:lnTo>
                      <a:lnTo>
                        <a:pt x="375" y="1742"/>
                      </a:lnTo>
                      <a:lnTo>
                        <a:pt x="485" y="1657"/>
                      </a:lnTo>
                      <a:lnTo>
                        <a:pt x="354" y="1730"/>
                      </a:lnTo>
                      <a:lnTo>
                        <a:pt x="221" y="1771"/>
                      </a:lnTo>
                      <a:lnTo>
                        <a:pt x="227" y="1649"/>
                      </a:lnTo>
                      <a:lnTo>
                        <a:pt x="284" y="1563"/>
                      </a:lnTo>
                      <a:lnTo>
                        <a:pt x="326" y="1429"/>
                      </a:lnTo>
                      <a:lnTo>
                        <a:pt x="272" y="1551"/>
                      </a:lnTo>
                      <a:lnTo>
                        <a:pt x="209" y="1632"/>
                      </a:lnTo>
                      <a:lnTo>
                        <a:pt x="146" y="1620"/>
                      </a:lnTo>
                      <a:lnTo>
                        <a:pt x="110" y="1396"/>
                      </a:lnTo>
                      <a:lnTo>
                        <a:pt x="60" y="1170"/>
                      </a:lnTo>
                      <a:lnTo>
                        <a:pt x="36" y="1019"/>
                      </a:lnTo>
                      <a:lnTo>
                        <a:pt x="39" y="880"/>
                      </a:lnTo>
                      <a:lnTo>
                        <a:pt x="54" y="715"/>
                      </a:lnTo>
                      <a:lnTo>
                        <a:pt x="36" y="803"/>
                      </a:lnTo>
                      <a:lnTo>
                        <a:pt x="24" y="905"/>
                      </a:lnTo>
                      <a:lnTo>
                        <a:pt x="21" y="986"/>
                      </a:lnTo>
                      <a:lnTo>
                        <a:pt x="6" y="844"/>
                      </a:lnTo>
                      <a:lnTo>
                        <a:pt x="3" y="734"/>
                      </a:lnTo>
                      <a:lnTo>
                        <a:pt x="3" y="658"/>
                      </a:lnTo>
                      <a:lnTo>
                        <a:pt x="24" y="545"/>
                      </a:lnTo>
                      <a:lnTo>
                        <a:pt x="60" y="439"/>
                      </a:lnTo>
                      <a:lnTo>
                        <a:pt x="113" y="342"/>
                      </a:lnTo>
                      <a:lnTo>
                        <a:pt x="57" y="423"/>
                      </a:lnTo>
                      <a:lnTo>
                        <a:pt x="30" y="492"/>
                      </a:lnTo>
                      <a:lnTo>
                        <a:pt x="0" y="621"/>
                      </a:lnTo>
                      <a:lnTo>
                        <a:pt x="6" y="529"/>
                      </a:lnTo>
                      <a:lnTo>
                        <a:pt x="24" y="411"/>
                      </a:lnTo>
                      <a:lnTo>
                        <a:pt x="69" y="277"/>
                      </a:lnTo>
                      <a:lnTo>
                        <a:pt x="107" y="142"/>
                      </a:lnTo>
                      <a:lnTo>
                        <a:pt x="158" y="77"/>
                      </a:lnTo>
                      <a:lnTo>
                        <a:pt x="227" y="0"/>
                      </a:lnTo>
                      <a:lnTo>
                        <a:pt x="302" y="12"/>
                      </a:lnTo>
                      <a:lnTo>
                        <a:pt x="375" y="61"/>
                      </a:lnTo>
                      <a:close/>
                    </a:path>
                  </a:pathLst>
                </a:custGeom>
                <a:solidFill>
                  <a:srgbClr val="006666"/>
                </a:solidFill>
                <a:ln w="9525">
                  <a:solidFill>
                    <a:srgbClr val="333333"/>
                  </a:solidFill>
                  <a:round/>
                  <a:headEnd/>
                  <a:tailEnd/>
                </a:ln>
              </p:spPr>
              <p:txBody>
                <a:bodyPr/>
                <a:lstStyle/>
                <a:p>
                  <a:endParaRPr lang="zh-CN" altLang="en-US"/>
                </a:p>
              </p:txBody>
            </p:sp>
            <p:sp>
              <p:nvSpPr>
                <p:cNvPr id="465244" name="Freeform 348"/>
                <p:cNvSpPr>
                  <a:spLocks/>
                </p:cNvSpPr>
                <p:nvPr/>
              </p:nvSpPr>
              <p:spPr bwMode="auto">
                <a:xfrm>
                  <a:off x="2284" y="3458"/>
                  <a:ext cx="43" cy="83"/>
                </a:xfrm>
                <a:custGeom>
                  <a:avLst/>
                  <a:gdLst>
                    <a:gd name="T0" fmla="*/ 18 w 85"/>
                    <a:gd name="T1" fmla="*/ 0 h 249"/>
                    <a:gd name="T2" fmla="*/ 82 w 85"/>
                    <a:gd name="T3" fmla="*/ 12 h 249"/>
                    <a:gd name="T4" fmla="*/ 85 w 85"/>
                    <a:gd name="T5" fmla="*/ 112 h 249"/>
                    <a:gd name="T6" fmla="*/ 76 w 85"/>
                    <a:gd name="T7" fmla="*/ 217 h 249"/>
                    <a:gd name="T8" fmla="*/ 15 w 85"/>
                    <a:gd name="T9" fmla="*/ 249 h 249"/>
                    <a:gd name="T10" fmla="*/ 0 w 85"/>
                    <a:gd name="T11" fmla="*/ 209 h 249"/>
                    <a:gd name="T12" fmla="*/ 0 w 85"/>
                    <a:gd name="T13" fmla="*/ 61 h 249"/>
                    <a:gd name="T14" fmla="*/ 18 w 85"/>
                    <a:gd name="T15" fmla="*/ 0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249">
                      <a:moveTo>
                        <a:pt x="18" y="0"/>
                      </a:moveTo>
                      <a:lnTo>
                        <a:pt x="82" y="12"/>
                      </a:lnTo>
                      <a:lnTo>
                        <a:pt x="85" y="112"/>
                      </a:lnTo>
                      <a:lnTo>
                        <a:pt x="76" y="217"/>
                      </a:lnTo>
                      <a:lnTo>
                        <a:pt x="15" y="249"/>
                      </a:lnTo>
                      <a:lnTo>
                        <a:pt x="0" y="209"/>
                      </a:lnTo>
                      <a:lnTo>
                        <a:pt x="0" y="61"/>
                      </a:lnTo>
                      <a:lnTo>
                        <a:pt x="18" y="0"/>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45" name="Freeform 349"/>
                <p:cNvSpPr>
                  <a:spLocks/>
                </p:cNvSpPr>
                <p:nvPr/>
              </p:nvSpPr>
              <p:spPr bwMode="auto">
                <a:xfrm>
                  <a:off x="2346" y="3727"/>
                  <a:ext cx="413" cy="47"/>
                </a:xfrm>
                <a:custGeom>
                  <a:avLst/>
                  <a:gdLst>
                    <a:gd name="T0" fmla="*/ 827 w 827"/>
                    <a:gd name="T1" fmla="*/ 0 h 142"/>
                    <a:gd name="T2" fmla="*/ 603 w 827"/>
                    <a:gd name="T3" fmla="*/ 67 h 142"/>
                    <a:gd name="T4" fmla="*/ 432 w 827"/>
                    <a:gd name="T5" fmla="*/ 100 h 142"/>
                    <a:gd name="T6" fmla="*/ 258 w 827"/>
                    <a:gd name="T7" fmla="*/ 119 h 142"/>
                    <a:gd name="T8" fmla="*/ 127 w 827"/>
                    <a:gd name="T9" fmla="*/ 127 h 142"/>
                    <a:gd name="T10" fmla="*/ 0 w 827"/>
                    <a:gd name="T11" fmla="*/ 119 h 142"/>
                    <a:gd name="T12" fmla="*/ 121 w 827"/>
                    <a:gd name="T13" fmla="*/ 142 h 142"/>
                    <a:gd name="T14" fmla="*/ 321 w 827"/>
                    <a:gd name="T15" fmla="*/ 142 h 142"/>
                    <a:gd name="T16" fmla="*/ 537 w 827"/>
                    <a:gd name="T17" fmla="*/ 104 h 142"/>
                    <a:gd name="T18" fmla="*/ 647 w 827"/>
                    <a:gd name="T19" fmla="*/ 76 h 142"/>
                    <a:gd name="T20" fmla="*/ 827 w 827"/>
                    <a:gd name="T2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7" h="142">
                      <a:moveTo>
                        <a:pt x="827" y="0"/>
                      </a:moveTo>
                      <a:lnTo>
                        <a:pt x="603" y="67"/>
                      </a:lnTo>
                      <a:lnTo>
                        <a:pt x="432" y="100"/>
                      </a:lnTo>
                      <a:lnTo>
                        <a:pt x="258" y="119"/>
                      </a:lnTo>
                      <a:lnTo>
                        <a:pt x="127" y="127"/>
                      </a:lnTo>
                      <a:lnTo>
                        <a:pt x="0" y="119"/>
                      </a:lnTo>
                      <a:lnTo>
                        <a:pt x="121" y="142"/>
                      </a:lnTo>
                      <a:lnTo>
                        <a:pt x="321" y="142"/>
                      </a:lnTo>
                      <a:lnTo>
                        <a:pt x="537" y="104"/>
                      </a:lnTo>
                      <a:lnTo>
                        <a:pt x="647" y="76"/>
                      </a:lnTo>
                      <a:lnTo>
                        <a:pt x="827" y="0"/>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246" name="Freeform 350"/>
                <p:cNvSpPr>
                  <a:spLocks/>
                </p:cNvSpPr>
                <p:nvPr/>
              </p:nvSpPr>
              <p:spPr bwMode="auto">
                <a:xfrm>
                  <a:off x="2262" y="2544"/>
                  <a:ext cx="371" cy="466"/>
                </a:xfrm>
                <a:custGeom>
                  <a:avLst/>
                  <a:gdLst>
                    <a:gd name="T0" fmla="*/ 407 w 742"/>
                    <a:gd name="T1" fmla="*/ 546 h 1398"/>
                    <a:gd name="T2" fmla="*/ 383 w 742"/>
                    <a:gd name="T3" fmla="*/ 481 h 1398"/>
                    <a:gd name="T4" fmla="*/ 352 w 742"/>
                    <a:gd name="T5" fmla="*/ 474 h 1398"/>
                    <a:gd name="T6" fmla="*/ 324 w 742"/>
                    <a:gd name="T7" fmla="*/ 486 h 1398"/>
                    <a:gd name="T8" fmla="*/ 310 w 742"/>
                    <a:gd name="T9" fmla="*/ 527 h 1398"/>
                    <a:gd name="T10" fmla="*/ 306 w 742"/>
                    <a:gd name="T11" fmla="*/ 564 h 1398"/>
                    <a:gd name="T12" fmla="*/ 314 w 742"/>
                    <a:gd name="T13" fmla="*/ 652 h 1398"/>
                    <a:gd name="T14" fmla="*/ 331 w 742"/>
                    <a:gd name="T15" fmla="*/ 694 h 1398"/>
                    <a:gd name="T16" fmla="*/ 339 w 742"/>
                    <a:gd name="T17" fmla="*/ 745 h 1398"/>
                    <a:gd name="T18" fmla="*/ 349 w 742"/>
                    <a:gd name="T19" fmla="*/ 811 h 1398"/>
                    <a:gd name="T20" fmla="*/ 372 w 742"/>
                    <a:gd name="T21" fmla="*/ 889 h 1398"/>
                    <a:gd name="T22" fmla="*/ 413 w 742"/>
                    <a:gd name="T23" fmla="*/ 990 h 1398"/>
                    <a:gd name="T24" fmla="*/ 447 w 742"/>
                    <a:gd name="T25" fmla="*/ 1085 h 1398"/>
                    <a:gd name="T26" fmla="*/ 483 w 742"/>
                    <a:gd name="T27" fmla="*/ 1215 h 1398"/>
                    <a:gd name="T28" fmla="*/ 504 w 742"/>
                    <a:gd name="T29" fmla="*/ 1313 h 1398"/>
                    <a:gd name="T30" fmla="*/ 510 w 742"/>
                    <a:gd name="T31" fmla="*/ 1398 h 1398"/>
                    <a:gd name="T32" fmla="*/ 417 w 742"/>
                    <a:gd name="T33" fmla="*/ 1268 h 1398"/>
                    <a:gd name="T34" fmla="*/ 327 w 742"/>
                    <a:gd name="T35" fmla="*/ 1191 h 1398"/>
                    <a:gd name="T36" fmla="*/ 275 w 742"/>
                    <a:gd name="T37" fmla="*/ 1150 h 1398"/>
                    <a:gd name="T38" fmla="*/ 212 w 742"/>
                    <a:gd name="T39" fmla="*/ 1121 h 1398"/>
                    <a:gd name="T40" fmla="*/ 143 w 742"/>
                    <a:gd name="T41" fmla="*/ 1125 h 1398"/>
                    <a:gd name="T42" fmla="*/ 71 w 742"/>
                    <a:gd name="T43" fmla="*/ 1182 h 1398"/>
                    <a:gd name="T44" fmla="*/ 6 w 742"/>
                    <a:gd name="T45" fmla="*/ 1288 h 1398"/>
                    <a:gd name="T46" fmla="*/ 0 w 742"/>
                    <a:gd name="T47" fmla="*/ 1199 h 1398"/>
                    <a:gd name="T48" fmla="*/ 36 w 742"/>
                    <a:gd name="T49" fmla="*/ 1097 h 1398"/>
                    <a:gd name="T50" fmla="*/ 84 w 742"/>
                    <a:gd name="T51" fmla="*/ 973 h 1398"/>
                    <a:gd name="T52" fmla="*/ 105 w 742"/>
                    <a:gd name="T53" fmla="*/ 888 h 1398"/>
                    <a:gd name="T54" fmla="*/ 108 w 742"/>
                    <a:gd name="T55" fmla="*/ 798 h 1398"/>
                    <a:gd name="T56" fmla="*/ 96 w 742"/>
                    <a:gd name="T57" fmla="*/ 729 h 1398"/>
                    <a:gd name="T58" fmla="*/ 68 w 742"/>
                    <a:gd name="T59" fmla="*/ 676 h 1398"/>
                    <a:gd name="T60" fmla="*/ 47 w 742"/>
                    <a:gd name="T61" fmla="*/ 591 h 1398"/>
                    <a:gd name="T62" fmla="*/ 41 w 742"/>
                    <a:gd name="T63" fmla="*/ 530 h 1398"/>
                    <a:gd name="T64" fmla="*/ 26 w 742"/>
                    <a:gd name="T65" fmla="*/ 456 h 1398"/>
                    <a:gd name="T66" fmla="*/ 23 w 742"/>
                    <a:gd name="T67" fmla="*/ 367 h 1398"/>
                    <a:gd name="T68" fmla="*/ 35 w 742"/>
                    <a:gd name="T69" fmla="*/ 300 h 1398"/>
                    <a:gd name="T70" fmla="*/ 57 w 742"/>
                    <a:gd name="T71" fmla="*/ 241 h 1398"/>
                    <a:gd name="T72" fmla="*/ 80 w 742"/>
                    <a:gd name="T73" fmla="*/ 162 h 1398"/>
                    <a:gd name="T74" fmla="*/ 123 w 742"/>
                    <a:gd name="T75" fmla="*/ 94 h 1398"/>
                    <a:gd name="T76" fmla="*/ 170 w 742"/>
                    <a:gd name="T77" fmla="*/ 52 h 1398"/>
                    <a:gd name="T78" fmla="*/ 239 w 742"/>
                    <a:gd name="T79" fmla="*/ 25 h 1398"/>
                    <a:gd name="T80" fmla="*/ 314 w 742"/>
                    <a:gd name="T81" fmla="*/ 3 h 1398"/>
                    <a:gd name="T82" fmla="*/ 438 w 742"/>
                    <a:gd name="T83" fmla="*/ 0 h 1398"/>
                    <a:gd name="T84" fmla="*/ 503 w 742"/>
                    <a:gd name="T85" fmla="*/ 11 h 1398"/>
                    <a:gd name="T86" fmla="*/ 569 w 742"/>
                    <a:gd name="T87" fmla="*/ 37 h 1398"/>
                    <a:gd name="T88" fmla="*/ 631 w 742"/>
                    <a:gd name="T89" fmla="*/ 68 h 1398"/>
                    <a:gd name="T90" fmla="*/ 671 w 742"/>
                    <a:gd name="T91" fmla="*/ 114 h 1398"/>
                    <a:gd name="T92" fmla="*/ 718 w 742"/>
                    <a:gd name="T93" fmla="*/ 174 h 1398"/>
                    <a:gd name="T94" fmla="*/ 739 w 742"/>
                    <a:gd name="T95" fmla="*/ 264 h 1398"/>
                    <a:gd name="T96" fmla="*/ 742 w 742"/>
                    <a:gd name="T97" fmla="*/ 340 h 1398"/>
                    <a:gd name="T98" fmla="*/ 724 w 742"/>
                    <a:gd name="T99" fmla="*/ 403 h 1398"/>
                    <a:gd name="T100" fmla="*/ 676 w 742"/>
                    <a:gd name="T101" fmla="*/ 340 h 1398"/>
                    <a:gd name="T102" fmla="*/ 613 w 742"/>
                    <a:gd name="T103" fmla="*/ 304 h 1398"/>
                    <a:gd name="T104" fmla="*/ 530 w 742"/>
                    <a:gd name="T105" fmla="*/ 288 h 1398"/>
                    <a:gd name="T106" fmla="*/ 551 w 742"/>
                    <a:gd name="T107" fmla="*/ 403 h 1398"/>
                    <a:gd name="T108" fmla="*/ 458 w 742"/>
                    <a:gd name="T109" fmla="*/ 363 h 1398"/>
                    <a:gd name="T110" fmla="*/ 485 w 742"/>
                    <a:gd name="T111" fmla="*/ 452 h 1398"/>
                    <a:gd name="T112" fmla="*/ 419 w 742"/>
                    <a:gd name="T113" fmla="*/ 448 h 1398"/>
                    <a:gd name="T114" fmla="*/ 407 w 742"/>
                    <a:gd name="T115" fmla="*/ 54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2" h="1398">
                      <a:moveTo>
                        <a:pt x="407" y="546"/>
                      </a:moveTo>
                      <a:lnTo>
                        <a:pt x="383" y="481"/>
                      </a:lnTo>
                      <a:lnTo>
                        <a:pt x="352" y="474"/>
                      </a:lnTo>
                      <a:lnTo>
                        <a:pt x="324" y="486"/>
                      </a:lnTo>
                      <a:lnTo>
                        <a:pt x="310" y="527"/>
                      </a:lnTo>
                      <a:lnTo>
                        <a:pt x="306" y="564"/>
                      </a:lnTo>
                      <a:lnTo>
                        <a:pt x="314" y="652"/>
                      </a:lnTo>
                      <a:lnTo>
                        <a:pt x="331" y="694"/>
                      </a:lnTo>
                      <a:lnTo>
                        <a:pt x="339" y="745"/>
                      </a:lnTo>
                      <a:lnTo>
                        <a:pt x="349" y="811"/>
                      </a:lnTo>
                      <a:lnTo>
                        <a:pt x="372" y="889"/>
                      </a:lnTo>
                      <a:lnTo>
                        <a:pt x="413" y="990"/>
                      </a:lnTo>
                      <a:lnTo>
                        <a:pt x="447" y="1085"/>
                      </a:lnTo>
                      <a:lnTo>
                        <a:pt x="483" y="1215"/>
                      </a:lnTo>
                      <a:lnTo>
                        <a:pt x="504" y="1313"/>
                      </a:lnTo>
                      <a:lnTo>
                        <a:pt x="510" y="1398"/>
                      </a:lnTo>
                      <a:lnTo>
                        <a:pt x="417" y="1268"/>
                      </a:lnTo>
                      <a:lnTo>
                        <a:pt x="327" y="1191"/>
                      </a:lnTo>
                      <a:lnTo>
                        <a:pt x="275" y="1150"/>
                      </a:lnTo>
                      <a:lnTo>
                        <a:pt x="212" y="1121"/>
                      </a:lnTo>
                      <a:lnTo>
                        <a:pt x="143" y="1125"/>
                      </a:lnTo>
                      <a:lnTo>
                        <a:pt x="71" y="1182"/>
                      </a:lnTo>
                      <a:lnTo>
                        <a:pt x="6" y="1288"/>
                      </a:lnTo>
                      <a:lnTo>
                        <a:pt x="0" y="1199"/>
                      </a:lnTo>
                      <a:lnTo>
                        <a:pt x="36" y="1097"/>
                      </a:lnTo>
                      <a:lnTo>
                        <a:pt x="84" y="973"/>
                      </a:lnTo>
                      <a:lnTo>
                        <a:pt x="105" y="888"/>
                      </a:lnTo>
                      <a:lnTo>
                        <a:pt x="108" y="798"/>
                      </a:lnTo>
                      <a:lnTo>
                        <a:pt x="96" y="729"/>
                      </a:lnTo>
                      <a:lnTo>
                        <a:pt x="68" y="676"/>
                      </a:lnTo>
                      <a:lnTo>
                        <a:pt x="47" y="591"/>
                      </a:lnTo>
                      <a:lnTo>
                        <a:pt x="41" y="530"/>
                      </a:lnTo>
                      <a:lnTo>
                        <a:pt x="26" y="456"/>
                      </a:lnTo>
                      <a:lnTo>
                        <a:pt x="23" y="367"/>
                      </a:lnTo>
                      <a:lnTo>
                        <a:pt x="35" y="300"/>
                      </a:lnTo>
                      <a:lnTo>
                        <a:pt x="57" y="241"/>
                      </a:lnTo>
                      <a:lnTo>
                        <a:pt x="80" y="162"/>
                      </a:lnTo>
                      <a:lnTo>
                        <a:pt x="123" y="94"/>
                      </a:lnTo>
                      <a:lnTo>
                        <a:pt x="170" y="52"/>
                      </a:lnTo>
                      <a:lnTo>
                        <a:pt x="239" y="25"/>
                      </a:lnTo>
                      <a:lnTo>
                        <a:pt x="314" y="3"/>
                      </a:lnTo>
                      <a:lnTo>
                        <a:pt x="438" y="0"/>
                      </a:lnTo>
                      <a:lnTo>
                        <a:pt x="503" y="11"/>
                      </a:lnTo>
                      <a:lnTo>
                        <a:pt x="569" y="37"/>
                      </a:lnTo>
                      <a:lnTo>
                        <a:pt x="631" y="68"/>
                      </a:lnTo>
                      <a:lnTo>
                        <a:pt x="671" y="114"/>
                      </a:lnTo>
                      <a:lnTo>
                        <a:pt x="718" y="174"/>
                      </a:lnTo>
                      <a:lnTo>
                        <a:pt x="739" y="264"/>
                      </a:lnTo>
                      <a:lnTo>
                        <a:pt x="742" y="340"/>
                      </a:lnTo>
                      <a:lnTo>
                        <a:pt x="724" y="403"/>
                      </a:lnTo>
                      <a:lnTo>
                        <a:pt x="676" y="340"/>
                      </a:lnTo>
                      <a:lnTo>
                        <a:pt x="613" y="304"/>
                      </a:lnTo>
                      <a:lnTo>
                        <a:pt x="530" y="288"/>
                      </a:lnTo>
                      <a:lnTo>
                        <a:pt x="551" y="403"/>
                      </a:lnTo>
                      <a:lnTo>
                        <a:pt x="458" y="363"/>
                      </a:lnTo>
                      <a:lnTo>
                        <a:pt x="485" y="452"/>
                      </a:lnTo>
                      <a:lnTo>
                        <a:pt x="419" y="448"/>
                      </a:lnTo>
                      <a:lnTo>
                        <a:pt x="407" y="5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65247" name="Group 351"/>
                <p:cNvGrpSpPr>
                  <a:grpSpLocks/>
                </p:cNvGrpSpPr>
                <p:nvPr/>
              </p:nvGrpSpPr>
              <p:grpSpPr bwMode="auto">
                <a:xfrm>
                  <a:off x="2118" y="3270"/>
                  <a:ext cx="284" cy="487"/>
                  <a:chOff x="2118" y="3270"/>
                  <a:chExt cx="284" cy="487"/>
                </a:xfrm>
              </p:grpSpPr>
              <p:sp>
                <p:nvSpPr>
                  <p:cNvPr id="465248" name="Freeform 352"/>
                  <p:cNvSpPr>
                    <a:spLocks/>
                  </p:cNvSpPr>
                  <p:nvPr/>
                </p:nvSpPr>
                <p:spPr bwMode="auto">
                  <a:xfrm>
                    <a:off x="2118" y="3270"/>
                    <a:ext cx="284" cy="487"/>
                  </a:xfrm>
                  <a:custGeom>
                    <a:avLst/>
                    <a:gdLst>
                      <a:gd name="T0" fmla="*/ 316 w 570"/>
                      <a:gd name="T1" fmla="*/ 212 h 1463"/>
                      <a:gd name="T2" fmla="*/ 213 w 570"/>
                      <a:gd name="T3" fmla="*/ 197 h 1463"/>
                      <a:gd name="T4" fmla="*/ 149 w 570"/>
                      <a:gd name="T5" fmla="*/ 165 h 1463"/>
                      <a:gd name="T6" fmla="*/ 128 w 570"/>
                      <a:gd name="T7" fmla="*/ 110 h 1463"/>
                      <a:gd name="T8" fmla="*/ 128 w 570"/>
                      <a:gd name="T9" fmla="*/ 62 h 1463"/>
                      <a:gd name="T10" fmla="*/ 112 w 570"/>
                      <a:gd name="T11" fmla="*/ 23 h 1463"/>
                      <a:gd name="T12" fmla="*/ 54 w 570"/>
                      <a:gd name="T13" fmla="*/ 0 h 1463"/>
                      <a:gd name="T14" fmla="*/ 0 w 570"/>
                      <a:gd name="T15" fmla="*/ 7 h 1463"/>
                      <a:gd name="T16" fmla="*/ 66 w 570"/>
                      <a:gd name="T17" fmla="*/ 1138 h 1463"/>
                      <a:gd name="T18" fmla="*/ 112 w 570"/>
                      <a:gd name="T19" fmla="*/ 1242 h 1463"/>
                      <a:gd name="T20" fmla="*/ 170 w 570"/>
                      <a:gd name="T21" fmla="*/ 1345 h 1463"/>
                      <a:gd name="T22" fmla="*/ 254 w 570"/>
                      <a:gd name="T23" fmla="*/ 1423 h 1463"/>
                      <a:gd name="T24" fmla="*/ 349 w 570"/>
                      <a:gd name="T25" fmla="*/ 1448 h 1463"/>
                      <a:gd name="T26" fmla="*/ 478 w 570"/>
                      <a:gd name="T27" fmla="*/ 1463 h 1463"/>
                      <a:gd name="T28" fmla="*/ 553 w 570"/>
                      <a:gd name="T29" fmla="*/ 1440 h 1463"/>
                      <a:gd name="T30" fmla="*/ 570 w 570"/>
                      <a:gd name="T31" fmla="*/ 1361 h 1463"/>
                      <a:gd name="T32" fmla="*/ 561 w 570"/>
                      <a:gd name="T33" fmla="*/ 1258 h 1463"/>
                      <a:gd name="T34" fmla="*/ 507 w 570"/>
                      <a:gd name="T35" fmla="*/ 940 h 1463"/>
                      <a:gd name="T36" fmla="*/ 461 w 570"/>
                      <a:gd name="T37" fmla="*/ 624 h 1463"/>
                      <a:gd name="T38" fmla="*/ 441 w 570"/>
                      <a:gd name="T39" fmla="*/ 387 h 1463"/>
                      <a:gd name="T40" fmla="*/ 441 w 570"/>
                      <a:gd name="T41" fmla="*/ 323 h 1463"/>
                      <a:gd name="T42" fmla="*/ 411 w 570"/>
                      <a:gd name="T43" fmla="*/ 236 h 1463"/>
                      <a:gd name="T44" fmla="*/ 378 w 570"/>
                      <a:gd name="T45" fmla="*/ 212 h 1463"/>
                      <a:gd name="T46" fmla="*/ 316 w 570"/>
                      <a:gd name="T47" fmla="*/ 212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0" h="1463">
                        <a:moveTo>
                          <a:pt x="316" y="212"/>
                        </a:moveTo>
                        <a:lnTo>
                          <a:pt x="213" y="197"/>
                        </a:lnTo>
                        <a:lnTo>
                          <a:pt x="149" y="165"/>
                        </a:lnTo>
                        <a:lnTo>
                          <a:pt x="128" y="110"/>
                        </a:lnTo>
                        <a:lnTo>
                          <a:pt x="128" y="62"/>
                        </a:lnTo>
                        <a:lnTo>
                          <a:pt x="112" y="23"/>
                        </a:lnTo>
                        <a:lnTo>
                          <a:pt x="54" y="0"/>
                        </a:lnTo>
                        <a:lnTo>
                          <a:pt x="0" y="7"/>
                        </a:lnTo>
                        <a:lnTo>
                          <a:pt x="66" y="1138"/>
                        </a:lnTo>
                        <a:lnTo>
                          <a:pt x="112" y="1242"/>
                        </a:lnTo>
                        <a:lnTo>
                          <a:pt x="170" y="1345"/>
                        </a:lnTo>
                        <a:lnTo>
                          <a:pt x="254" y="1423"/>
                        </a:lnTo>
                        <a:lnTo>
                          <a:pt x="349" y="1448"/>
                        </a:lnTo>
                        <a:lnTo>
                          <a:pt x="478" y="1463"/>
                        </a:lnTo>
                        <a:lnTo>
                          <a:pt x="553" y="1440"/>
                        </a:lnTo>
                        <a:lnTo>
                          <a:pt x="570" y="1361"/>
                        </a:lnTo>
                        <a:lnTo>
                          <a:pt x="561" y="1258"/>
                        </a:lnTo>
                        <a:lnTo>
                          <a:pt x="507" y="940"/>
                        </a:lnTo>
                        <a:lnTo>
                          <a:pt x="461" y="624"/>
                        </a:lnTo>
                        <a:lnTo>
                          <a:pt x="441" y="387"/>
                        </a:lnTo>
                        <a:lnTo>
                          <a:pt x="441" y="323"/>
                        </a:lnTo>
                        <a:lnTo>
                          <a:pt x="411" y="236"/>
                        </a:lnTo>
                        <a:lnTo>
                          <a:pt x="378" y="212"/>
                        </a:lnTo>
                        <a:lnTo>
                          <a:pt x="316" y="212"/>
                        </a:lnTo>
                        <a:close/>
                      </a:path>
                    </a:pathLst>
                  </a:custGeom>
                  <a:gradFill rotWithShape="0">
                    <a:gsLst>
                      <a:gs pos="0">
                        <a:srgbClr val="404040"/>
                      </a:gs>
                      <a:gs pos="100000">
                        <a:srgbClr val="404040">
                          <a:gamma/>
                          <a:shade val="46275"/>
                          <a:invGamma/>
                        </a:srgbClr>
                      </a:gs>
                    </a:gsLst>
                    <a:lin ang="5400000" scaled="1"/>
                  </a:gradFill>
                  <a:ln w="6350">
                    <a:solidFill>
                      <a:srgbClr val="000000"/>
                    </a:solidFill>
                    <a:prstDash val="solid"/>
                    <a:round/>
                    <a:headEnd/>
                    <a:tailEnd/>
                  </a:ln>
                </p:spPr>
                <p:txBody>
                  <a:bodyPr/>
                  <a:lstStyle/>
                  <a:p>
                    <a:endParaRPr lang="zh-CN" altLang="en-US"/>
                  </a:p>
                </p:txBody>
              </p:sp>
              <p:sp>
                <p:nvSpPr>
                  <p:cNvPr id="465249" name="Freeform 353"/>
                  <p:cNvSpPr>
                    <a:spLocks/>
                  </p:cNvSpPr>
                  <p:nvPr/>
                </p:nvSpPr>
                <p:spPr bwMode="auto">
                  <a:xfrm>
                    <a:off x="2124" y="3293"/>
                    <a:ext cx="244" cy="448"/>
                  </a:xfrm>
                  <a:custGeom>
                    <a:avLst/>
                    <a:gdLst>
                      <a:gd name="T0" fmla="*/ 319 w 489"/>
                      <a:gd name="T1" fmla="*/ 269 h 1343"/>
                      <a:gd name="T2" fmla="*/ 229 w 489"/>
                      <a:gd name="T3" fmla="*/ 261 h 1343"/>
                      <a:gd name="T4" fmla="*/ 132 w 489"/>
                      <a:gd name="T5" fmla="*/ 230 h 1343"/>
                      <a:gd name="T6" fmla="*/ 75 w 489"/>
                      <a:gd name="T7" fmla="*/ 174 h 1343"/>
                      <a:gd name="T8" fmla="*/ 42 w 489"/>
                      <a:gd name="T9" fmla="*/ 127 h 1343"/>
                      <a:gd name="T10" fmla="*/ 0 w 489"/>
                      <a:gd name="T11" fmla="*/ 0 h 1343"/>
                      <a:gd name="T12" fmla="*/ 62 w 489"/>
                      <a:gd name="T13" fmla="*/ 1035 h 1343"/>
                      <a:gd name="T14" fmla="*/ 104 w 489"/>
                      <a:gd name="T15" fmla="*/ 1130 h 1343"/>
                      <a:gd name="T16" fmla="*/ 149 w 489"/>
                      <a:gd name="T17" fmla="*/ 1216 h 1343"/>
                      <a:gd name="T18" fmla="*/ 208 w 489"/>
                      <a:gd name="T19" fmla="*/ 1280 h 1343"/>
                      <a:gd name="T20" fmla="*/ 258 w 489"/>
                      <a:gd name="T21" fmla="*/ 1311 h 1343"/>
                      <a:gd name="T22" fmla="*/ 319 w 489"/>
                      <a:gd name="T23" fmla="*/ 1328 h 1343"/>
                      <a:gd name="T24" fmla="*/ 377 w 489"/>
                      <a:gd name="T25" fmla="*/ 1343 h 1343"/>
                      <a:gd name="T26" fmla="*/ 443 w 489"/>
                      <a:gd name="T27" fmla="*/ 1343 h 1343"/>
                      <a:gd name="T28" fmla="*/ 472 w 489"/>
                      <a:gd name="T29" fmla="*/ 1328 h 1343"/>
                      <a:gd name="T30" fmla="*/ 489 w 489"/>
                      <a:gd name="T31" fmla="*/ 1280 h 1343"/>
                      <a:gd name="T32" fmla="*/ 481 w 489"/>
                      <a:gd name="T33" fmla="*/ 1200 h 1343"/>
                      <a:gd name="T34" fmla="*/ 439 w 489"/>
                      <a:gd name="T35" fmla="*/ 1018 h 1343"/>
                      <a:gd name="T36" fmla="*/ 368 w 489"/>
                      <a:gd name="T37" fmla="*/ 402 h 1343"/>
                      <a:gd name="T38" fmla="*/ 357 w 489"/>
                      <a:gd name="T39" fmla="*/ 317 h 1343"/>
                      <a:gd name="T40" fmla="*/ 319 w 489"/>
                      <a:gd name="T41" fmla="*/ 269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1343">
                        <a:moveTo>
                          <a:pt x="319" y="269"/>
                        </a:moveTo>
                        <a:lnTo>
                          <a:pt x="229" y="261"/>
                        </a:lnTo>
                        <a:lnTo>
                          <a:pt x="132" y="230"/>
                        </a:lnTo>
                        <a:lnTo>
                          <a:pt x="75" y="174"/>
                        </a:lnTo>
                        <a:lnTo>
                          <a:pt x="42" y="127"/>
                        </a:lnTo>
                        <a:lnTo>
                          <a:pt x="0" y="0"/>
                        </a:lnTo>
                        <a:lnTo>
                          <a:pt x="62" y="1035"/>
                        </a:lnTo>
                        <a:lnTo>
                          <a:pt x="104" y="1130"/>
                        </a:lnTo>
                        <a:lnTo>
                          <a:pt x="149" y="1216"/>
                        </a:lnTo>
                        <a:lnTo>
                          <a:pt x="208" y="1280"/>
                        </a:lnTo>
                        <a:lnTo>
                          <a:pt x="258" y="1311"/>
                        </a:lnTo>
                        <a:lnTo>
                          <a:pt x="319" y="1328"/>
                        </a:lnTo>
                        <a:lnTo>
                          <a:pt x="377" y="1343"/>
                        </a:lnTo>
                        <a:lnTo>
                          <a:pt x="443" y="1343"/>
                        </a:lnTo>
                        <a:lnTo>
                          <a:pt x="472" y="1328"/>
                        </a:lnTo>
                        <a:lnTo>
                          <a:pt x="489" y="1280"/>
                        </a:lnTo>
                        <a:lnTo>
                          <a:pt x="481" y="1200"/>
                        </a:lnTo>
                        <a:lnTo>
                          <a:pt x="439" y="1018"/>
                        </a:lnTo>
                        <a:lnTo>
                          <a:pt x="368" y="402"/>
                        </a:lnTo>
                        <a:lnTo>
                          <a:pt x="357" y="317"/>
                        </a:lnTo>
                        <a:lnTo>
                          <a:pt x="319" y="269"/>
                        </a:lnTo>
                        <a:close/>
                      </a:path>
                    </a:pathLst>
                  </a:custGeom>
                  <a:gradFill rotWithShape="0">
                    <a:gsLst>
                      <a:gs pos="0">
                        <a:srgbClr val="606060"/>
                      </a:gs>
                      <a:gs pos="100000">
                        <a:srgbClr val="606060">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5221" name="Text Box 5"/>
          <p:cNvSpPr txBox="1">
            <a:spLocks noChangeArrowheads="1"/>
          </p:cNvSpPr>
          <p:nvPr/>
        </p:nvSpPr>
        <p:spPr bwMode="auto">
          <a:xfrm>
            <a:off x="1192213" y="2347913"/>
            <a:ext cx="6858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4400" b="1" dirty="0">
                <a:solidFill>
                  <a:schemeClr val="bg2"/>
                </a:solidFill>
                <a:effectLst>
                  <a:outerShdw blurRad="38100" dist="38100" dir="2700000" algn="tl">
                    <a:srgbClr val="000000"/>
                  </a:outerShdw>
                </a:effectLst>
                <a:latin typeface="Book Antiqua" panose="02040602050305030304" pitchFamily="18" charset="0"/>
              </a:rPr>
              <a:t>假设检验中的两类错误</a:t>
            </a:r>
          </a:p>
          <a:p>
            <a:pPr algn="ctr"/>
            <a:r>
              <a:rPr lang="en-US" altLang="zh-CN" sz="4400" b="1" dirty="0">
                <a:solidFill>
                  <a:schemeClr val="bg2"/>
                </a:solidFill>
                <a:effectLst>
                  <a:outerShdw blurRad="38100" dist="38100" dir="2700000" algn="tl">
                    <a:srgbClr val="000000"/>
                  </a:outerShdw>
                </a:effectLst>
              </a:rPr>
              <a:t>(</a:t>
            </a:r>
            <a:r>
              <a:rPr lang="zh-CN" altLang="en-US" sz="4400" b="1" dirty="0">
                <a:solidFill>
                  <a:schemeClr val="bg2"/>
                </a:solidFill>
                <a:effectLst>
                  <a:outerShdw blurRad="38100" dist="38100" dir="2700000" algn="tl">
                    <a:srgbClr val="000000"/>
                  </a:outerShdw>
                </a:effectLst>
              </a:rPr>
              <a:t>决策风险</a:t>
            </a:r>
            <a:r>
              <a:rPr lang="en-US" altLang="zh-CN" sz="4400" b="1" dirty="0">
                <a:solidFill>
                  <a:schemeClr val="bg2"/>
                </a:solidFill>
                <a:effectLst>
                  <a:outerShdw blurRad="38100" dist="38100" dir="2700000" algn="tl">
                    <a:srgbClr val="000000"/>
                  </a:outerShdw>
                </a:effectLst>
              </a:rPr>
              <a:t>)</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1207509" y="419100"/>
            <a:ext cx="6781800" cy="1028700"/>
          </a:xfrm>
          <a:noFill/>
          <a:ln/>
        </p:spPr>
        <p:txBody>
          <a:bodyPr/>
          <a:lstStyle/>
          <a:p>
            <a:r>
              <a:rPr lang="zh-CN" altLang="en-US" sz="4000" dirty="0">
                <a:solidFill>
                  <a:schemeClr val="bg2"/>
                </a:solidFill>
              </a:rPr>
              <a:t>假设检验中的两类错误</a:t>
            </a:r>
            <a:endParaRPr lang="zh-CN" altLang="en-US" dirty="0">
              <a:solidFill>
                <a:schemeClr val="bg2"/>
              </a:solidFill>
            </a:endParaRPr>
          </a:p>
        </p:txBody>
      </p:sp>
      <p:sp>
        <p:nvSpPr>
          <p:cNvPr id="653315" name="Rectangle 3"/>
          <p:cNvSpPr>
            <a:spLocks noGrp="1" noChangeArrowheads="1"/>
          </p:cNvSpPr>
          <p:nvPr>
            <p:ph type="body" idx="1"/>
          </p:nvPr>
        </p:nvSpPr>
        <p:spPr>
          <a:xfrm>
            <a:off x="503667" y="1593902"/>
            <a:ext cx="5467633" cy="4419600"/>
          </a:xfrm>
          <a:noFill/>
          <a:ln/>
        </p:spPr>
        <p:txBody>
          <a:bodyPr/>
          <a:lstStyle/>
          <a:p>
            <a:r>
              <a:rPr lang="en-US" altLang="zh-CN" sz="2800" b="1" dirty="0">
                <a:solidFill>
                  <a:schemeClr val="bg2"/>
                </a:solidFill>
              </a:rPr>
              <a:t>1.	</a:t>
            </a:r>
            <a:r>
              <a:rPr lang="zh-CN" altLang="en-US" sz="2800" b="1" dirty="0">
                <a:solidFill>
                  <a:schemeClr val="bg2"/>
                </a:solidFill>
              </a:rPr>
              <a:t>第一类错误（弃真错误）</a:t>
            </a:r>
          </a:p>
          <a:p>
            <a:pPr lvl="1"/>
            <a:r>
              <a:rPr lang="zh-CN" altLang="en-US" sz="2400" dirty="0">
                <a:solidFill>
                  <a:schemeClr val="bg2"/>
                </a:solidFill>
              </a:rPr>
              <a:t>原假设为真时拒绝原假设</a:t>
            </a:r>
          </a:p>
          <a:p>
            <a:pPr lvl="1"/>
            <a:r>
              <a:rPr lang="zh-CN" altLang="en-US" sz="2400" dirty="0">
                <a:solidFill>
                  <a:schemeClr val="bg2"/>
                </a:solidFill>
              </a:rPr>
              <a:t>第一类错误的概率为</a:t>
            </a:r>
            <a:r>
              <a:rPr lang="zh-CN" altLang="en-US" sz="2400" dirty="0">
                <a:solidFill>
                  <a:schemeClr val="bg2"/>
                </a:solidFill>
                <a:latin typeface="Symbol" panose="05050102010706020507" pitchFamily="18" charset="2"/>
              </a:rPr>
              <a:t></a:t>
            </a:r>
          </a:p>
          <a:p>
            <a:pPr lvl="2"/>
            <a:r>
              <a:rPr lang="zh-CN" altLang="en-US" dirty="0">
                <a:solidFill>
                  <a:schemeClr val="bg2"/>
                </a:solidFill>
              </a:rPr>
              <a:t>被称为</a:t>
            </a:r>
            <a:r>
              <a:rPr lang="zh-CN" altLang="en-US" dirty="0">
                <a:solidFill>
                  <a:srgbClr val="FF0000"/>
                </a:solidFill>
              </a:rPr>
              <a:t>显著性水平</a:t>
            </a:r>
          </a:p>
          <a:p>
            <a:r>
              <a:rPr lang="en-US" altLang="zh-CN" sz="2800" b="1" dirty="0">
                <a:solidFill>
                  <a:schemeClr val="bg2"/>
                </a:solidFill>
              </a:rPr>
              <a:t>2.	</a:t>
            </a:r>
            <a:r>
              <a:rPr lang="zh-CN" altLang="en-US" sz="2800" b="1" dirty="0">
                <a:solidFill>
                  <a:schemeClr val="bg2"/>
                </a:solidFill>
              </a:rPr>
              <a:t>第二类错误（取伪错误）</a:t>
            </a:r>
          </a:p>
          <a:p>
            <a:pPr lvl="1"/>
            <a:r>
              <a:rPr lang="zh-CN" altLang="en-US" sz="2400" dirty="0">
                <a:solidFill>
                  <a:schemeClr val="bg2"/>
                </a:solidFill>
              </a:rPr>
              <a:t>原假设为假时接受原假设</a:t>
            </a:r>
          </a:p>
          <a:p>
            <a:pPr lvl="1"/>
            <a:r>
              <a:rPr lang="zh-CN" altLang="en-US" sz="2400" dirty="0">
                <a:solidFill>
                  <a:schemeClr val="bg2"/>
                </a:solidFill>
              </a:rPr>
              <a:t>第二类错误的概率为</a:t>
            </a:r>
            <a:r>
              <a:rPr lang="zh-CN" altLang="en-US" sz="2400" dirty="0">
                <a:solidFill>
                  <a:schemeClr val="bg2"/>
                </a:solidFill>
                <a:latin typeface="Symbol" panose="05050102010706020507" pitchFamily="18" charset="2"/>
              </a:rPr>
              <a:t></a:t>
            </a:r>
            <a:endParaRPr lang="en-US" altLang="zh-CN" sz="2400" dirty="0">
              <a:solidFill>
                <a:schemeClr val="bg2"/>
              </a:solidFill>
            </a:endParaRPr>
          </a:p>
        </p:txBody>
      </p:sp>
      <p:grpSp>
        <p:nvGrpSpPr>
          <p:cNvPr id="653390" name="Group 78"/>
          <p:cNvGrpSpPr>
            <a:grpSpLocks/>
          </p:cNvGrpSpPr>
          <p:nvPr/>
        </p:nvGrpSpPr>
        <p:grpSpPr bwMode="auto">
          <a:xfrm>
            <a:off x="5775325" y="2895600"/>
            <a:ext cx="2644775" cy="2973388"/>
            <a:chOff x="3806" y="1824"/>
            <a:chExt cx="1498" cy="1873"/>
          </a:xfrm>
        </p:grpSpPr>
        <p:sp>
          <p:nvSpPr>
            <p:cNvPr id="653329" name="Freeform 17"/>
            <p:cNvSpPr>
              <a:spLocks/>
            </p:cNvSpPr>
            <p:nvPr/>
          </p:nvSpPr>
          <p:spPr bwMode="auto">
            <a:xfrm>
              <a:off x="3806" y="2069"/>
              <a:ext cx="1367" cy="1628"/>
            </a:xfrm>
            <a:custGeom>
              <a:avLst/>
              <a:gdLst>
                <a:gd name="T0" fmla="*/ 640 w 1112"/>
                <a:gd name="T1" fmla="*/ 12 h 1346"/>
                <a:gd name="T2" fmla="*/ 614 w 1112"/>
                <a:gd name="T3" fmla="*/ 861 h 1346"/>
                <a:gd name="T4" fmla="*/ 126 w 1112"/>
                <a:gd name="T5" fmla="*/ 921 h 1346"/>
                <a:gd name="T6" fmla="*/ 0 w 1112"/>
                <a:gd name="T7" fmla="*/ 1022 h 1346"/>
                <a:gd name="T8" fmla="*/ 166 w 1112"/>
                <a:gd name="T9" fmla="*/ 1346 h 1346"/>
                <a:gd name="T10" fmla="*/ 1112 w 1112"/>
                <a:gd name="T11" fmla="*/ 1242 h 1346"/>
                <a:gd name="T12" fmla="*/ 1033 w 1112"/>
                <a:gd name="T13" fmla="*/ 857 h 1346"/>
                <a:gd name="T14" fmla="*/ 1032 w 1112"/>
                <a:gd name="T15" fmla="*/ 855 h 1346"/>
                <a:gd name="T16" fmla="*/ 1031 w 1112"/>
                <a:gd name="T17" fmla="*/ 853 h 1346"/>
                <a:gd name="T18" fmla="*/ 1028 w 1112"/>
                <a:gd name="T19" fmla="*/ 847 h 1346"/>
                <a:gd name="T20" fmla="*/ 1025 w 1112"/>
                <a:gd name="T21" fmla="*/ 841 h 1346"/>
                <a:gd name="T22" fmla="*/ 1021 w 1112"/>
                <a:gd name="T23" fmla="*/ 833 h 1346"/>
                <a:gd name="T24" fmla="*/ 1016 w 1112"/>
                <a:gd name="T25" fmla="*/ 824 h 1346"/>
                <a:gd name="T26" fmla="*/ 1011 w 1112"/>
                <a:gd name="T27" fmla="*/ 814 h 1346"/>
                <a:gd name="T28" fmla="*/ 1005 w 1112"/>
                <a:gd name="T29" fmla="*/ 805 h 1346"/>
                <a:gd name="T30" fmla="*/ 996 w 1112"/>
                <a:gd name="T31" fmla="*/ 793 h 1346"/>
                <a:gd name="T32" fmla="*/ 987 w 1112"/>
                <a:gd name="T33" fmla="*/ 783 h 1346"/>
                <a:gd name="T34" fmla="*/ 978 w 1112"/>
                <a:gd name="T35" fmla="*/ 772 h 1346"/>
                <a:gd name="T36" fmla="*/ 967 w 1112"/>
                <a:gd name="T37" fmla="*/ 764 h 1346"/>
                <a:gd name="T38" fmla="*/ 955 w 1112"/>
                <a:gd name="T39" fmla="*/ 755 h 1346"/>
                <a:gd name="T40" fmla="*/ 942 w 1112"/>
                <a:gd name="T41" fmla="*/ 748 h 1346"/>
                <a:gd name="T42" fmla="*/ 927 w 1112"/>
                <a:gd name="T43" fmla="*/ 741 h 1346"/>
                <a:gd name="T44" fmla="*/ 912 w 1112"/>
                <a:gd name="T45" fmla="*/ 736 h 1346"/>
                <a:gd name="T46" fmla="*/ 895 w 1112"/>
                <a:gd name="T47" fmla="*/ 732 h 1346"/>
                <a:gd name="T48" fmla="*/ 879 w 1112"/>
                <a:gd name="T49" fmla="*/ 729 h 1346"/>
                <a:gd name="T50" fmla="*/ 863 w 1112"/>
                <a:gd name="T51" fmla="*/ 726 h 1346"/>
                <a:gd name="T52" fmla="*/ 848 w 1112"/>
                <a:gd name="T53" fmla="*/ 722 h 1346"/>
                <a:gd name="T54" fmla="*/ 833 w 1112"/>
                <a:gd name="T55" fmla="*/ 719 h 1346"/>
                <a:gd name="T56" fmla="*/ 819 w 1112"/>
                <a:gd name="T57" fmla="*/ 717 h 1346"/>
                <a:gd name="T58" fmla="*/ 805 w 1112"/>
                <a:gd name="T59" fmla="*/ 713 h 1346"/>
                <a:gd name="T60" fmla="*/ 793 w 1112"/>
                <a:gd name="T61" fmla="*/ 712 h 1346"/>
                <a:gd name="T62" fmla="*/ 780 w 1112"/>
                <a:gd name="T63" fmla="*/ 710 h 1346"/>
                <a:gd name="T64" fmla="*/ 770 w 1112"/>
                <a:gd name="T65" fmla="*/ 707 h 1346"/>
                <a:gd name="T66" fmla="*/ 760 w 1112"/>
                <a:gd name="T67" fmla="*/ 706 h 1346"/>
                <a:gd name="T68" fmla="*/ 753 w 1112"/>
                <a:gd name="T69" fmla="*/ 705 h 1346"/>
                <a:gd name="T70" fmla="*/ 746 w 1112"/>
                <a:gd name="T71" fmla="*/ 704 h 1346"/>
                <a:gd name="T72" fmla="*/ 742 w 1112"/>
                <a:gd name="T73" fmla="*/ 703 h 1346"/>
                <a:gd name="T74" fmla="*/ 739 w 1112"/>
                <a:gd name="T75" fmla="*/ 703 h 1346"/>
                <a:gd name="T76" fmla="*/ 739 w 1112"/>
                <a:gd name="T77" fmla="*/ 703 h 1346"/>
                <a:gd name="T78" fmla="*/ 677 w 1112"/>
                <a:gd name="T79" fmla="*/ 0 h 1346"/>
                <a:gd name="T80" fmla="*/ 640 w 1112"/>
                <a:gd name="T81" fmla="*/ 12 h 1346"/>
                <a:gd name="T82" fmla="*/ 640 w 1112"/>
                <a:gd name="T83" fmla="*/ 12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2" h="1346">
                  <a:moveTo>
                    <a:pt x="640" y="12"/>
                  </a:moveTo>
                  <a:lnTo>
                    <a:pt x="614" y="861"/>
                  </a:lnTo>
                  <a:lnTo>
                    <a:pt x="126" y="921"/>
                  </a:lnTo>
                  <a:lnTo>
                    <a:pt x="0" y="1022"/>
                  </a:lnTo>
                  <a:lnTo>
                    <a:pt x="166" y="1346"/>
                  </a:lnTo>
                  <a:lnTo>
                    <a:pt x="1112" y="1242"/>
                  </a:lnTo>
                  <a:lnTo>
                    <a:pt x="1033" y="857"/>
                  </a:lnTo>
                  <a:lnTo>
                    <a:pt x="1032" y="855"/>
                  </a:lnTo>
                  <a:lnTo>
                    <a:pt x="1031" y="853"/>
                  </a:lnTo>
                  <a:lnTo>
                    <a:pt x="1028" y="847"/>
                  </a:lnTo>
                  <a:lnTo>
                    <a:pt x="1025" y="841"/>
                  </a:lnTo>
                  <a:lnTo>
                    <a:pt x="1021" y="833"/>
                  </a:lnTo>
                  <a:lnTo>
                    <a:pt x="1016" y="824"/>
                  </a:lnTo>
                  <a:lnTo>
                    <a:pt x="1011" y="814"/>
                  </a:lnTo>
                  <a:lnTo>
                    <a:pt x="1005" y="805"/>
                  </a:lnTo>
                  <a:lnTo>
                    <a:pt x="996" y="793"/>
                  </a:lnTo>
                  <a:lnTo>
                    <a:pt x="987" y="783"/>
                  </a:lnTo>
                  <a:lnTo>
                    <a:pt x="978" y="772"/>
                  </a:lnTo>
                  <a:lnTo>
                    <a:pt x="967" y="764"/>
                  </a:lnTo>
                  <a:lnTo>
                    <a:pt x="955" y="755"/>
                  </a:lnTo>
                  <a:lnTo>
                    <a:pt x="942" y="748"/>
                  </a:lnTo>
                  <a:lnTo>
                    <a:pt x="927" y="741"/>
                  </a:lnTo>
                  <a:lnTo>
                    <a:pt x="912" y="736"/>
                  </a:lnTo>
                  <a:lnTo>
                    <a:pt x="895" y="732"/>
                  </a:lnTo>
                  <a:lnTo>
                    <a:pt x="879" y="729"/>
                  </a:lnTo>
                  <a:lnTo>
                    <a:pt x="863" y="726"/>
                  </a:lnTo>
                  <a:lnTo>
                    <a:pt x="848" y="722"/>
                  </a:lnTo>
                  <a:lnTo>
                    <a:pt x="833" y="719"/>
                  </a:lnTo>
                  <a:lnTo>
                    <a:pt x="819" y="717"/>
                  </a:lnTo>
                  <a:lnTo>
                    <a:pt x="805" y="713"/>
                  </a:lnTo>
                  <a:lnTo>
                    <a:pt x="793" y="712"/>
                  </a:lnTo>
                  <a:lnTo>
                    <a:pt x="780" y="710"/>
                  </a:lnTo>
                  <a:lnTo>
                    <a:pt x="770" y="707"/>
                  </a:lnTo>
                  <a:lnTo>
                    <a:pt x="760" y="706"/>
                  </a:lnTo>
                  <a:lnTo>
                    <a:pt x="753" y="705"/>
                  </a:lnTo>
                  <a:lnTo>
                    <a:pt x="746" y="704"/>
                  </a:lnTo>
                  <a:lnTo>
                    <a:pt x="742" y="703"/>
                  </a:lnTo>
                  <a:lnTo>
                    <a:pt x="739" y="703"/>
                  </a:lnTo>
                  <a:lnTo>
                    <a:pt x="739" y="703"/>
                  </a:lnTo>
                  <a:lnTo>
                    <a:pt x="677" y="0"/>
                  </a:lnTo>
                  <a:lnTo>
                    <a:pt x="640" y="12"/>
                  </a:lnTo>
                  <a:lnTo>
                    <a:pt x="64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30" name="Freeform 18"/>
            <p:cNvSpPr>
              <a:spLocks/>
            </p:cNvSpPr>
            <p:nvPr/>
          </p:nvSpPr>
          <p:spPr bwMode="auto">
            <a:xfrm>
              <a:off x="4105" y="1963"/>
              <a:ext cx="955" cy="220"/>
            </a:xfrm>
            <a:custGeom>
              <a:avLst/>
              <a:gdLst>
                <a:gd name="T0" fmla="*/ 0 w 777"/>
                <a:gd name="T1" fmla="*/ 182 h 182"/>
                <a:gd name="T2" fmla="*/ 777 w 777"/>
                <a:gd name="T3" fmla="*/ 36 h 182"/>
                <a:gd name="T4" fmla="*/ 773 w 777"/>
                <a:gd name="T5" fmla="*/ 0 h 182"/>
                <a:gd name="T6" fmla="*/ 0 w 777"/>
                <a:gd name="T7" fmla="*/ 153 h 182"/>
                <a:gd name="T8" fmla="*/ 0 w 777"/>
                <a:gd name="T9" fmla="*/ 182 h 182"/>
                <a:gd name="T10" fmla="*/ 0 w 777"/>
                <a:gd name="T11" fmla="*/ 182 h 182"/>
              </a:gdLst>
              <a:ahLst/>
              <a:cxnLst>
                <a:cxn ang="0">
                  <a:pos x="T0" y="T1"/>
                </a:cxn>
                <a:cxn ang="0">
                  <a:pos x="T2" y="T3"/>
                </a:cxn>
                <a:cxn ang="0">
                  <a:pos x="T4" y="T5"/>
                </a:cxn>
                <a:cxn ang="0">
                  <a:pos x="T6" y="T7"/>
                </a:cxn>
                <a:cxn ang="0">
                  <a:pos x="T8" y="T9"/>
                </a:cxn>
                <a:cxn ang="0">
                  <a:pos x="T10" y="T11"/>
                </a:cxn>
              </a:cxnLst>
              <a:rect l="0" t="0" r="r" b="b"/>
              <a:pathLst>
                <a:path w="777" h="182">
                  <a:moveTo>
                    <a:pt x="0" y="182"/>
                  </a:moveTo>
                  <a:lnTo>
                    <a:pt x="777" y="36"/>
                  </a:lnTo>
                  <a:lnTo>
                    <a:pt x="773" y="0"/>
                  </a:lnTo>
                  <a:lnTo>
                    <a:pt x="0" y="153"/>
                  </a:lnTo>
                  <a:lnTo>
                    <a:pt x="0" y="182"/>
                  </a:lnTo>
                  <a:lnTo>
                    <a:pt x="0" y="182"/>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31" name="Freeform 19"/>
            <p:cNvSpPr>
              <a:spLocks/>
            </p:cNvSpPr>
            <p:nvPr/>
          </p:nvSpPr>
          <p:spPr bwMode="auto">
            <a:xfrm>
              <a:off x="4563" y="2350"/>
              <a:ext cx="137" cy="809"/>
            </a:xfrm>
            <a:custGeom>
              <a:avLst/>
              <a:gdLst>
                <a:gd name="T0" fmla="*/ 27 w 111"/>
                <a:gd name="T1" fmla="*/ 0 h 669"/>
                <a:gd name="T2" fmla="*/ 54 w 111"/>
                <a:gd name="T3" fmla="*/ 11 h 669"/>
                <a:gd name="T4" fmla="*/ 45 w 111"/>
                <a:gd name="T5" fmla="*/ 611 h 669"/>
                <a:gd name="T6" fmla="*/ 110 w 111"/>
                <a:gd name="T7" fmla="*/ 617 h 669"/>
                <a:gd name="T8" fmla="*/ 111 w 111"/>
                <a:gd name="T9" fmla="*/ 660 h 669"/>
                <a:gd name="T10" fmla="*/ 0 w 111"/>
                <a:gd name="T11" fmla="*/ 669 h 669"/>
                <a:gd name="T12" fmla="*/ 27 w 111"/>
                <a:gd name="T13" fmla="*/ 0 h 669"/>
                <a:gd name="T14" fmla="*/ 27 w 111"/>
                <a:gd name="T15" fmla="*/ 0 h 6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669">
                  <a:moveTo>
                    <a:pt x="27" y="0"/>
                  </a:moveTo>
                  <a:lnTo>
                    <a:pt x="54" y="11"/>
                  </a:lnTo>
                  <a:lnTo>
                    <a:pt x="45" y="611"/>
                  </a:lnTo>
                  <a:lnTo>
                    <a:pt x="110" y="617"/>
                  </a:lnTo>
                  <a:lnTo>
                    <a:pt x="111" y="660"/>
                  </a:lnTo>
                  <a:lnTo>
                    <a:pt x="0" y="669"/>
                  </a:lnTo>
                  <a:lnTo>
                    <a:pt x="27" y="0"/>
                  </a:lnTo>
                  <a:lnTo>
                    <a:pt x="2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32" name="Freeform 20"/>
            <p:cNvSpPr>
              <a:spLocks/>
            </p:cNvSpPr>
            <p:nvPr/>
          </p:nvSpPr>
          <p:spPr bwMode="auto">
            <a:xfrm>
              <a:off x="4320" y="3090"/>
              <a:ext cx="725" cy="179"/>
            </a:xfrm>
            <a:custGeom>
              <a:avLst/>
              <a:gdLst>
                <a:gd name="T0" fmla="*/ 176 w 590"/>
                <a:gd name="T1" fmla="*/ 0 h 148"/>
                <a:gd name="T2" fmla="*/ 87 w 590"/>
                <a:gd name="T3" fmla="*/ 35 h 148"/>
                <a:gd name="T4" fmla="*/ 35 w 590"/>
                <a:gd name="T5" fmla="*/ 70 h 148"/>
                <a:gd name="T6" fmla="*/ 0 w 590"/>
                <a:gd name="T7" fmla="*/ 148 h 148"/>
                <a:gd name="T8" fmla="*/ 590 w 590"/>
                <a:gd name="T9" fmla="*/ 132 h 148"/>
                <a:gd name="T10" fmla="*/ 516 w 590"/>
                <a:gd name="T11" fmla="*/ 28 h 148"/>
                <a:gd name="T12" fmla="*/ 204 w 590"/>
                <a:gd name="T13" fmla="*/ 70 h 148"/>
                <a:gd name="T14" fmla="*/ 176 w 590"/>
                <a:gd name="T15" fmla="*/ 0 h 148"/>
                <a:gd name="T16" fmla="*/ 176 w 590"/>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148">
                  <a:moveTo>
                    <a:pt x="176" y="0"/>
                  </a:moveTo>
                  <a:lnTo>
                    <a:pt x="87" y="35"/>
                  </a:lnTo>
                  <a:lnTo>
                    <a:pt x="35" y="70"/>
                  </a:lnTo>
                  <a:lnTo>
                    <a:pt x="0" y="148"/>
                  </a:lnTo>
                  <a:lnTo>
                    <a:pt x="590" y="132"/>
                  </a:lnTo>
                  <a:lnTo>
                    <a:pt x="516" y="28"/>
                  </a:lnTo>
                  <a:lnTo>
                    <a:pt x="204" y="70"/>
                  </a:lnTo>
                  <a:lnTo>
                    <a:pt x="176" y="0"/>
                  </a:lnTo>
                  <a:lnTo>
                    <a:pt x="1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33" name="Freeform 21"/>
            <p:cNvSpPr>
              <a:spLocks/>
            </p:cNvSpPr>
            <p:nvPr/>
          </p:nvSpPr>
          <p:spPr bwMode="auto">
            <a:xfrm>
              <a:off x="4757" y="2358"/>
              <a:ext cx="452" cy="308"/>
            </a:xfrm>
            <a:custGeom>
              <a:avLst/>
              <a:gdLst>
                <a:gd name="T0" fmla="*/ 0 w 368"/>
                <a:gd name="T1" fmla="*/ 119 h 254"/>
                <a:gd name="T2" fmla="*/ 323 w 368"/>
                <a:gd name="T3" fmla="*/ 0 h 254"/>
                <a:gd name="T4" fmla="*/ 324 w 368"/>
                <a:gd name="T5" fmla="*/ 1 h 254"/>
                <a:gd name="T6" fmla="*/ 328 w 368"/>
                <a:gd name="T7" fmla="*/ 7 h 254"/>
                <a:gd name="T8" fmla="*/ 332 w 368"/>
                <a:gd name="T9" fmla="*/ 14 h 254"/>
                <a:gd name="T10" fmla="*/ 339 w 368"/>
                <a:gd name="T11" fmla="*/ 26 h 254"/>
                <a:gd name="T12" fmla="*/ 345 w 368"/>
                <a:gd name="T13" fmla="*/ 39 h 254"/>
                <a:gd name="T14" fmla="*/ 353 w 368"/>
                <a:gd name="T15" fmla="*/ 55 h 254"/>
                <a:gd name="T16" fmla="*/ 359 w 368"/>
                <a:gd name="T17" fmla="*/ 71 h 254"/>
                <a:gd name="T18" fmla="*/ 365 w 368"/>
                <a:gd name="T19" fmla="*/ 90 h 254"/>
                <a:gd name="T20" fmla="*/ 368 w 368"/>
                <a:gd name="T21" fmla="*/ 107 h 254"/>
                <a:gd name="T22" fmla="*/ 368 w 368"/>
                <a:gd name="T23" fmla="*/ 128 h 254"/>
                <a:gd name="T24" fmla="*/ 367 w 368"/>
                <a:gd name="T25" fmla="*/ 147 h 254"/>
                <a:gd name="T26" fmla="*/ 361 w 368"/>
                <a:gd name="T27" fmla="*/ 168 h 254"/>
                <a:gd name="T28" fmla="*/ 351 w 368"/>
                <a:gd name="T29" fmla="*/ 185 h 254"/>
                <a:gd name="T30" fmla="*/ 337 w 368"/>
                <a:gd name="T31" fmla="*/ 205 h 254"/>
                <a:gd name="T32" fmla="*/ 317 w 368"/>
                <a:gd name="T33" fmla="*/ 221 h 254"/>
                <a:gd name="T34" fmla="*/ 291 w 368"/>
                <a:gd name="T35" fmla="*/ 237 h 254"/>
                <a:gd name="T36" fmla="*/ 262 w 368"/>
                <a:gd name="T37" fmla="*/ 248 h 254"/>
                <a:gd name="T38" fmla="*/ 234 w 368"/>
                <a:gd name="T39" fmla="*/ 254 h 254"/>
                <a:gd name="T40" fmla="*/ 207 w 368"/>
                <a:gd name="T41" fmla="*/ 254 h 254"/>
                <a:gd name="T42" fmla="*/ 181 w 368"/>
                <a:gd name="T43" fmla="*/ 250 h 254"/>
                <a:gd name="T44" fmla="*/ 154 w 368"/>
                <a:gd name="T45" fmla="*/ 243 h 254"/>
                <a:gd name="T46" fmla="*/ 130 w 368"/>
                <a:gd name="T47" fmla="*/ 233 h 254"/>
                <a:gd name="T48" fmla="*/ 108 w 368"/>
                <a:gd name="T49" fmla="*/ 220 h 254"/>
                <a:gd name="T50" fmla="*/ 88 w 368"/>
                <a:gd name="T51" fmla="*/ 207 h 254"/>
                <a:gd name="T52" fmla="*/ 68 w 368"/>
                <a:gd name="T53" fmla="*/ 191 h 254"/>
                <a:gd name="T54" fmla="*/ 51 w 368"/>
                <a:gd name="T55" fmla="*/ 176 h 254"/>
                <a:gd name="T56" fmla="*/ 36 w 368"/>
                <a:gd name="T57" fmla="*/ 162 h 254"/>
                <a:gd name="T58" fmla="*/ 24 w 368"/>
                <a:gd name="T59" fmla="*/ 148 h 254"/>
                <a:gd name="T60" fmla="*/ 13 w 368"/>
                <a:gd name="T61" fmla="*/ 136 h 254"/>
                <a:gd name="T62" fmla="*/ 6 w 368"/>
                <a:gd name="T63" fmla="*/ 127 h 254"/>
                <a:gd name="T64" fmla="*/ 1 w 368"/>
                <a:gd name="T65" fmla="*/ 121 h 254"/>
                <a:gd name="T66" fmla="*/ 0 w 368"/>
                <a:gd name="T67" fmla="*/ 119 h 254"/>
                <a:gd name="T68" fmla="*/ 0 w 368"/>
                <a:gd name="T69" fmla="*/ 11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8" h="254">
                  <a:moveTo>
                    <a:pt x="0" y="119"/>
                  </a:moveTo>
                  <a:lnTo>
                    <a:pt x="323" y="0"/>
                  </a:lnTo>
                  <a:lnTo>
                    <a:pt x="324" y="1"/>
                  </a:lnTo>
                  <a:lnTo>
                    <a:pt x="328" y="7"/>
                  </a:lnTo>
                  <a:lnTo>
                    <a:pt x="332" y="14"/>
                  </a:lnTo>
                  <a:lnTo>
                    <a:pt x="339" y="26"/>
                  </a:lnTo>
                  <a:lnTo>
                    <a:pt x="345" y="39"/>
                  </a:lnTo>
                  <a:lnTo>
                    <a:pt x="353" y="55"/>
                  </a:lnTo>
                  <a:lnTo>
                    <a:pt x="359" y="71"/>
                  </a:lnTo>
                  <a:lnTo>
                    <a:pt x="365" y="90"/>
                  </a:lnTo>
                  <a:lnTo>
                    <a:pt x="368" y="107"/>
                  </a:lnTo>
                  <a:lnTo>
                    <a:pt x="368" y="128"/>
                  </a:lnTo>
                  <a:lnTo>
                    <a:pt x="367" y="147"/>
                  </a:lnTo>
                  <a:lnTo>
                    <a:pt x="361" y="168"/>
                  </a:lnTo>
                  <a:lnTo>
                    <a:pt x="351" y="185"/>
                  </a:lnTo>
                  <a:lnTo>
                    <a:pt x="337" y="205"/>
                  </a:lnTo>
                  <a:lnTo>
                    <a:pt x="317" y="221"/>
                  </a:lnTo>
                  <a:lnTo>
                    <a:pt x="291" y="237"/>
                  </a:lnTo>
                  <a:lnTo>
                    <a:pt x="262" y="248"/>
                  </a:lnTo>
                  <a:lnTo>
                    <a:pt x="234" y="254"/>
                  </a:lnTo>
                  <a:lnTo>
                    <a:pt x="207" y="254"/>
                  </a:lnTo>
                  <a:lnTo>
                    <a:pt x="181" y="250"/>
                  </a:lnTo>
                  <a:lnTo>
                    <a:pt x="154" y="243"/>
                  </a:lnTo>
                  <a:lnTo>
                    <a:pt x="130" y="233"/>
                  </a:lnTo>
                  <a:lnTo>
                    <a:pt x="108" y="220"/>
                  </a:lnTo>
                  <a:lnTo>
                    <a:pt x="88" y="207"/>
                  </a:lnTo>
                  <a:lnTo>
                    <a:pt x="68" y="191"/>
                  </a:lnTo>
                  <a:lnTo>
                    <a:pt x="51" y="176"/>
                  </a:lnTo>
                  <a:lnTo>
                    <a:pt x="36" y="162"/>
                  </a:lnTo>
                  <a:lnTo>
                    <a:pt x="24" y="148"/>
                  </a:lnTo>
                  <a:lnTo>
                    <a:pt x="13" y="136"/>
                  </a:lnTo>
                  <a:lnTo>
                    <a:pt x="6" y="127"/>
                  </a:lnTo>
                  <a:lnTo>
                    <a:pt x="1" y="121"/>
                  </a:lnTo>
                  <a:lnTo>
                    <a:pt x="0" y="119"/>
                  </a:lnTo>
                  <a:lnTo>
                    <a:pt x="0"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34" name="Freeform 22"/>
            <p:cNvSpPr>
              <a:spLocks/>
            </p:cNvSpPr>
            <p:nvPr/>
          </p:nvSpPr>
          <p:spPr bwMode="auto">
            <a:xfrm>
              <a:off x="4536" y="1824"/>
              <a:ext cx="472" cy="1378"/>
            </a:xfrm>
            <a:custGeom>
              <a:avLst/>
              <a:gdLst>
                <a:gd name="T0" fmla="*/ 42 w 384"/>
                <a:gd name="T1" fmla="*/ 8 h 1140"/>
                <a:gd name="T2" fmla="*/ 0 w 384"/>
                <a:gd name="T3" fmla="*/ 1140 h 1140"/>
                <a:gd name="T4" fmla="*/ 384 w 384"/>
                <a:gd name="T5" fmla="*/ 1103 h 1140"/>
                <a:gd name="T6" fmla="*/ 341 w 384"/>
                <a:gd name="T7" fmla="*/ 1058 h 1140"/>
                <a:gd name="T8" fmla="*/ 32 w 384"/>
                <a:gd name="T9" fmla="*/ 1087 h 1140"/>
                <a:gd name="T10" fmla="*/ 66 w 384"/>
                <a:gd name="T11" fmla="*/ 0 h 1140"/>
                <a:gd name="T12" fmla="*/ 42 w 384"/>
                <a:gd name="T13" fmla="*/ 8 h 1140"/>
                <a:gd name="T14" fmla="*/ 42 w 384"/>
                <a:gd name="T15" fmla="*/ 8 h 1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140">
                  <a:moveTo>
                    <a:pt x="42" y="8"/>
                  </a:moveTo>
                  <a:lnTo>
                    <a:pt x="0" y="1140"/>
                  </a:lnTo>
                  <a:lnTo>
                    <a:pt x="384" y="1103"/>
                  </a:lnTo>
                  <a:lnTo>
                    <a:pt x="341" y="1058"/>
                  </a:lnTo>
                  <a:lnTo>
                    <a:pt x="32" y="1087"/>
                  </a:lnTo>
                  <a:lnTo>
                    <a:pt x="66" y="0"/>
                  </a:lnTo>
                  <a:lnTo>
                    <a:pt x="42" y="8"/>
                  </a:lnTo>
                  <a:lnTo>
                    <a:pt x="4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35" name="Freeform 23"/>
            <p:cNvSpPr>
              <a:spLocks/>
            </p:cNvSpPr>
            <p:nvPr/>
          </p:nvSpPr>
          <p:spPr bwMode="auto">
            <a:xfrm>
              <a:off x="4867" y="2171"/>
              <a:ext cx="312" cy="331"/>
            </a:xfrm>
            <a:custGeom>
              <a:avLst/>
              <a:gdLst>
                <a:gd name="T0" fmla="*/ 51 w 254"/>
                <a:gd name="T1" fmla="*/ 0 h 274"/>
                <a:gd name="T2" fmla="*/ 0 w 254"/>
                <a:gd name="T3" fmla="*/ 274 h 274"/>
                <a:gd name="T4" fmla="*/ 254 w 254"/>
                <a:gd name="T5" fmla="*/ 174 h 274"/>
                <a:gd name="T6" fmla="*/ 51 w 254"/>
                <a:gd name="T7" fmla="*/ 0 h 274"/>
                <a:gd name="T8" fmla="*/ 51 w 254"/>
                <a:gd name="T9" fmla="*/ 0 h 274"/>
              </a:gdLst>
              <a:ahLst/>
              <a:cxnLst>
                <a:cxn ang="0">
                  <a:pos x="T0" y="T1"/>
                </a:cxn>
                <a:cxn ang="0">
                  <a:pos x="T2" y="T3"/>
                </a:cxn>
                <a:cxn ang="0">
                  <a:pos x="T4" y="T5"/>
                </a:cxn>
                <a:cxn ang="0">
                  <a:pos x="T6" y="T7"/>
                </a:cxn>
                <a:cxn ang="0">
                  <a:pos x="T8" y="T9"/>
                </a:cxn>
              </a:cxnLst>
              <a:rect l="0" t="0" r="r" b="b"/>
              <a:pathLst>
                <a:path w="254" h="274">
                  <a:moveTo>
                    <a:pt x="51" y="0"/>
                  </a:moveTo>
                  <a:lnTo>
                    <a:pt x="0" y="274"/>
                  </a:lnTo>
                  <a:lnTo>
                    <a:pt x="254" y="174"/>
                  </a:lnTo>
                  <a:lnTo>
                    <a:pt x="51" y="0"/>
                  </a:lnTo>
                  <a:lnTo>
                    <a:pt x="5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37" name="Freeform 25"/>
            <p:cNvSpPr>
              <a:spLocks/>
            </p:cNvSpPr>
            <p:nvPr/>
          </p:nvSpPr>
          <p:spPr bwMode="auto">
            <a:xfrm>
              <a:off x="4294" y="3016"/>
              <a:ext cx="761" cy="277"/>
            </a:xfrm>
            <a:custGeom>
              <a:avLst/>
              <a:gdLst>
                <a:gd name="T0" fmla="*/ 211 w 619"/>
                <a:gd name="T1" fmla="*/ 53 h 229"/>
                <a:gd name="T2" fmla="*/ 198 w 619"/>
                <a:gd name="T3" fmla="*/ 53 h 229"/>
                <a:gd name="T4" fmla="*/ 176 w 619"/>
                <a:gd name="T5" fmla="*/ 54 h 229"/>
                <a:gd name="T6" fmla="*/ 147 w 619"/>
                <a:gd name="T7" fmla="*/ 61 h 229"/>
                <a:gd name="T8" fmla="*/ 112 w 619"/>
                <a:gd name="T9" fmla="*/ 77 h 229"/>
                <a:gd name="T10" fmla="*/ 77 w 619"/>
                <a:gd name="T11" fmla="*/ 101 h 229"/>
                <a:gd name="T12" fmla="*/ 42 w 619"/>
                <a:gd name="T13" fmla="*/ 139 h 229"/>
                <a:gd name="T14" fmla="*/ 13 w 619"/>
                <a:gd name="T15" fmla="*/ 193 h 229"/>
                <a:gd name="T16" fmla="*/ 5 w 619"/>
                <a:gd name="T17" fmla="*/ 228 h 229"/>
                <a:gd name="T18" fmla="*/ 55 w 619"/>
                <a:gd name="T19" fmla="*/ 228 h 229"/>
                <a:gd name="T20" fmla="*/ 140 w 619"/>
                <a:gd name="T21" fmla="*/ 226 h 229"/>
                <a:gd name="T22" fmla="*/ 250 w 619"/>
                <a:gd name="T23" fmla="*/ 223 h 229"/>
                <a:gd name="T24" fmla="*/ 365 w 619"/>
                <a:gd name="T25" fmla="*/ 218 h 229"/>
                <a:gd name="T26" fmla="*/ 473 w 619"/>
                <a:gd name="T27" fmla="*/ 215 h 229"/>
                <a:gd name="T28" fmla="*/ 562 w 619"/>
                <a:gd name="T29" fmla="*/ 211 h 229"/>
                <a:gd name="T30" fmla="*/ 612 w 619"/>
                <a:gd name="T31" fmla="*/ 209 h 229"/>
                <a:gd name="T32" fmla="*/ 619 w 619"/>
                <a:gd name="T33" fmla="*/ 207 h 229"/>
                <a:gd name="T34" fmla="*/ 619 w 619"/>
                <a:gd name="T35" fmla="*/ 194 h 229"/>
                <a:gd name="T36" fmla="*/ 617 w 619"/>
                <a:gd name="T37" fmla="*/ 171 h 229"/>
                <a:gd name="T38" fmla="*/ 608 w 619"/>
                <a:gd name="T39" fmla="*/ 140 h 229"/>
                <a:gd name="T40" fmla="*/ 590 w 619"/>
                <a:gd name="T41" fmla="*/ 107 h 229"/>
                <a:gd name="T42" fmla="*/ 560 w 619"/>
                <a:gd name="T43" fmla="*/ 71 h 229"/>
                <a:gd name="T44" fmla="*/ 514 w 619"/>
                <a:gd name="T45" fmla="*/ 38 h 229"/>
                <a:gd name="T46" fmla="*/ 450 w 619"/>
                <a:gd name="T47" fmla="*/ 10 h 229"/>
                <a:gd name="T48" fmla="*/ 406 w 619"/>
                <a:gd name="T49" fmla="*/ 41 h 229"/>
                <a:gd name="T50" fmla="*/ 412 w 619"/>
                <a:gd name="T51" fmla="*/ 41 h 229"/>
                <a:gd name="T52" fmla="*/ 428 w 619"/>
                <a:gd name="T53" fmla="*/ 43 h 229"/>
                <a:gd name="T54" fmla="*/ 451 w 619"/>
                <a:gd name="T55" fmla="*/ 48 h 229"/>
                <a:gd name="T56" fmla="*/ 479 w 619"/>
                <a:gd name="T57" fmla="*/ 58 h 229"/>
                <a:gd name="T58" fmla="*/ 508 w 619"/>
                <a:gd name="T59" fmla="*/ 74 h 229"/>
                <a:gd name="T60" fmla="*/ 537 w 619"/>
                <a:gd name="T61" fmla="*/ 97 h 229"/>
                <a:gd name="T62" fmla="*/ 562 w 619"/>
                <a:gd name="T63" fmla="*/ 129 h 229"/>
                <a:gd name="T64" fmla="*/ 581 w 619"/>
                <a:gd name="T65" fmla="*/ 173 h 229"/>
                <a:gd name="T66" fmla="*/ 47 w 619"/>
                <a:gd name="T67" fmla="*/ 196 h 229"/>
                <a:gd name="T68" fmla="*/ 51 w 619"/>
                <a:gd name="T69" fmla="*/ 187 h 229"/>
                <a:gd name="T70" fmla="*/ 58 w 619"/>
                <a:gd name="T71" fmla="*/ 171 h 229"/>
                <a:gd name="T72" fmla="*/ 71 w 619"/>
                <a:gd name="T73" fmla="*/ 151 h 229"/>
                <a:gd name="T74" fmla="*/ 90 w 619"/>
                <a:gd name="T75" fmla="*/ 130 h 229"/>
                <a:gd name="T76" fmla="*/ 114 w 619"/>
                <a:gd name="T77" fmla="*/ 110 h 229"/>
                <a:gd name="T78" fmla="*/ 147 w 619"/>
                <a:gd name="T79" fmla="*/ 95 h 229"/>
                <a:gd name="T80" fmla="*/ 187 w 619"/>
                <a:gd name="T81" fmla="*/ 88 h 229"/>
                <a:gd name="T82" fmla="*/ 213 w 619"/>
                <a:gd name="T83"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229">
                  <a:moveTo>
                    <a:pt x="213" y="53"/>
                  </a:moveTo>
                  <a:lnTo>
                    <a:pt x="211" y="53"/>
                  </a:lnTo>
                  <a:lnTo>
                    <a:pt x="206" y="53"/>
                  </a:lnTo>
                  <a:lnTo>
                    <a:pt x="198" y="53"/>
                  </a:lnTo>
                  <a:lnTo>
                    <a:pt x="189" y="53"/>
                  </a:lnTo>
                  <a:lnTo>
                    <a:pt x="176" y="54"/>
                  </a:lnTo>
                  <a:lnTo>
                    <a:pt x="162" y="57"/>
                  </a:lnTo>
                  <a:lnTo>
                    <a:pt x="147" y="61"/>
                  </a:lnTo>
                  <a:lnTo>
                    <a:pt x="130" y="68"/>
                  </a:lnTo>
                  <a:lnTo>
                    <a:pt x="112" y="77"/>
                  </a:lnTo>
                  <a:lnTo>
                    <a:pt x="95" y="88"/>
                  </a:lnTo>
                  <a:lnTo>
                    <a:pt x="77" y="101"/>
                  </a:lnTo>
                  <a:lnTo>
                    <a:pt x="60" y="118"/>
                  </a:lnTo>
                  <a:lnTo>
                    <a:pt x="42" y="139"/>
                  </a:lnTo>
                  <a:lnTo>
                    <a:pt x="27" y="164"/>
                  </a:lnTo>
                  <a:lnTo>
                    <a:pt x="13" y="193"/>
                  </a:lnTo>
                  <a:lnTo>
                    <a:pt x="0" y="226"/>
                  </a:lnTo>
                  <a:lnTo>
                    <a:pt x="5" y="228"/>
                  </a:lnTo>
                  <a:lnTo>
                    <a:pt x="25" y="229"/>
                  </a:lnTo>
                  <a:lnTo>
                    <a:pt x="55" y="228"/>
                  </a:lnTo>
                  <a:lnTo>
                    <a:pt x="95" y="228"/>
                  </a:lnTo>
                  <a:lnTo>
                    <a:pt x="140" y="226"/>
                  </a:lnTo>
                  <a:lnTo>
                    <a:pt x="193" y="225"/>
                  </a:lnTo>
                  <a:lnTo>
                    <a:pt x="250" y="223"/>
                  </a:lnTo>
                  <a:lnTo>
                    <a:pt x="308" y="222"/>
                  </a:lnTo>
                  <a:lnTo>
                    <a:pt x="365" y="218"/>
                  </a:lnTo>
                  <a:lnTo>
                    <a:pt x="422" y="217"/>
                  </a:lnTo>
                  <a:lnTo>
                    <a:pt x="473" y="215"/>
                  </a:lnTo>
                  <a:lnTo>
                    <a:pt x="522" y="212"/>
                  </a:lnTo>
                  <a:lnTo>
                    <a:pt x="562" y="211"/>
                  </a:lnTo>
                  <a:lnTo>
                    <a:pt x="592" y="210"/>
                  </a:lnTo>
                  <a:lnTo>
                    <a:pt x="612" y="209"/>
                  </a:lnTo>
                  <a:lnTo>
                    <a:pt x="619" y="209"/>
                  </a:lnTo>
                  <a:lnTo>
                    <a:pt x="619" y="207"/>
                  </a:lnTo>
                  <a:lnTo>
                    <a:pt x="619" y="202"/>
                  </a:lnTo>
                  <a:lnTo>
                    <a:pt x="619" y="194"/>
                  </a:lnTo>
                  <a:lnTo>
                    <a:pt x="619" y="183"/>
                  </a:lnTo>
                  <a:lnTo>
                    <a:pt x="617" y="171"/>
                  </a:lnTo>
                  <a:lnTo>
                    <a:pt x="613" y="157"/>
                  </a:lnTo>
                  <a:lnTo>
                    <a:pt x="608" y="140"/>
                  </a:lnTo>
                  <a:lnTo>
                    <a:pt x="601" y="124"/>
                  </a:lnTo>
                  <a:lnTo>
                    <a:pt x="590" y="107"/>
                  </a:lnTo>
                  <a:lnTo>
                    <a:pt x="576" y="89"/>
                  </a:lnTo>
                  <a:lnTo>
                    <a:pt x="560" y="71"/>
                  </a:lnTo>
                  <a:lnTo>
                    <a:pt x="539" y="54"/>
                  </a:lnTo>
                  <a:lnTo>
                    <a:pt x="514" y="38"/>
                  </a:lnTo>
                  <a:lnTo>
                    <a:pt x="484" y="23"/>
                  </a:lnTo>
                  <a:lnTo>
                    <a:pt x="450" y="10"/>
                  </a:lnTo>
                  <a:lnTo>
                    <a:pt x="410" y="0"/>
                  </a:lnTo>
                  <a:lnTo>
                    <a:pt x="406" y="41"/>
                  </a:lnTo>
                  <a:lnTo>
                    <a:pt x="408" y="41"/>
                  </a:lnTo>
                  <a:lnTo>
                    <a:pt x="412" y="41"/>
                  </a:lnTo>
                  <a:lnTo>
                    <a:pt x="418" y="41"/>
                  </a:lnTo>
                  <a:lnTo>
                    <a:pt x="428" y="43"/>
                  </a:lnTo>
                  <a:lnTo>
                    <a:pt x="439" y="44"/>
                  </a:lnTo>
                  <a:lnTo>
                    <a:pt x="451" y="48"/>
                  </a:lnTo>
                  <a:lnTo>
                    <a:pt x="465" y="52"/>
                  </a:lnTo>
                  <a:lnTo>
                    <a:pt x="479" y="58"/>
                  </a:lnTo>
                  <a:lnTo>
                    <a:pt x="494" y="65"/>
                  </a:lnTo>
                  <a:lnTo>
                    <a:pt x="508" y="74"/>
                  </a:lnTo>
                  <a:lnTo>
                    <a:pt x="523" y="85"/>
                  </a:lnTo>
                  <a:lnTo>
                    <a:pt x="537" y="97"/>
                  </a:lnTo>
                  <a:lnTo>
                    <a:pt x="550" y="111"/>
                  </a:lnTo>
                  <a:lnTo>
                    <a:pt x="562" y="129"/>
                  </a:lnTo>
                  <a:lnTo>
                    <a:pt x="572" y="150"/>
                  </a:lnTo>
                  <a:lnTo>
                    <a:pt x="581" y="173"/>
                  </a:lnTo>
                  <a:lnTo>
                    <a:pt x="47" y="198"/>
                  </a:lnTo>
                  <a:lnTo>
                    <a:pt x="47" y="196"/>
                  </a:lnTo>
                  <a:lnTo>
                    <a:pt x="48" y="193"/>
                  </a:lnTo>
                  <a:lnTo>
                    <a:pt x="51" y="187"/>
                  </a:lnTo>
                  <a:lnTo>
                    <a:pt x="54" y="180"/>
                  </a:lnTo>
                  <a:lnTo>
                    <a:pt x="58" y="171"/>
                  </a:lnTo>
                  <a:lnTo>
                    <a:pt x="65" y="161"/>
                  </a:lnTo>
                  <a:lnTo>
                    <a:pt x="71" y="151"/>
                  </a:lnTo>
                  <a:lnTo>
                    <a:pt x="80" y="140"/>
                  </a:lnTo>
                  <a:lnTo>
                    <a:pt x="90" y="130"/>
                  </a:lnTo>
                  <a:lnTo>
                    <a:pt x="101" y="120"/>
                  </a:lnTo>
                  <a:lnTo>
                    <a:pt x="114" y="110"/>
                  </a:lnTo>
                  <a:lnTo>
                    <a:pt x="130" y="102"/>
                  </a:lnTo>
                  <a:lnTo>
                    <a:pt x="147" y="95"/>
                  </a:lnTo>
                  <a:lnTo>
                    <a:pt x="166" y="92"/>
                  </a:lnTo>
                  <a:lnTo>
                    <a:pt x="187" y="88"/>
                  </a:lnTo>
                  <a:lnTo>
                    <a:pt x="211" y="89"/>
                  </a:lnTo>
                  <a:lnTo>
                    <a:pt x="213" y="53"/>
                  </a:lnTo>
                  <a:lnTo>
                    <a:pt x="21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47" name="Freeform 35"/>
            <p:cNvSpPr>
              <a:spLocks/>
            </p:cNvSpPr>
            <p:nvPr/>
          </p:nvSpPr>
          <p:spPr bwMode="auto">
            <a:xfrm>
              <a:off x="4025" y="2627"/>
              <a:ext cx="453" cy="293"/>
            </a:xfrm>
            <a:custGeom>
              <a:avLst/>
              <a:gdLst>
                <a:gd name="T0" fmla="*/ 0 w 369"/>
                <a:gd name="T1" fmla="*/ 83 h 242"/>
                <a:gd name="T2" fmla="*/ 0 w 369"/>
                <a:gd name="T3" fmla="*/ 85 h 242"/>
                <a:gd name="T4" fmla="*/ 1 w 369"/>
                <a:gd name="T5" fmla="*/ 91 h 242"/>
                <a:gd name="T6" fmla="*/ 2 w 369"/>
                <a:gd name="T7" fmla="*/ 100 h 242"/>
                <a:gd name="T8" fmla="*/ 6 w 369"/>
                <a:gd name="T9" fmla="*/ 113 h 242"/>
                <a:gd name="T10" fmla="*/ 10 w 369"/>
                <a:gd name="T11" fmla="*/ 127 h 242"/>
                <a:gd name="T12" fmla="*/ 15 w 369"/>
                <a:gd name="T13" fmla="*/ 142 h 242"/>
                <a:gd name="T14" fmla="*/ 23 w 369"/>
                <a:gd name="T15" fmla="*/ 158 h 242"/>
                <a:gd name="T16" fmla="*/ 33 w 369"/>
                <a:gd name="T17" fmla="*/ 174 h 242"/>
                <a:gd name="T18" fmla="*/ 44 w 369"/>
                <a:gd name="T19" fmla="*/ 191 h 242"/>
                <a:gd name="T20" fmla="*/ 58 w 369"/>
                <a:gd name="T21" fmla="*/ 206 h 242"/>
                <a:gd name="T22" fmla="*/ 73 w 369"/>
                <a:gd name="T23" fmla="*/ 219 h 242"/>
                <a:gd name="T24" fmla="*/ 93 w 369"/>
                <a:gd name="T25" fmla="*/ 230 h 242"/>
                <a:gd name="T26" fmla="*/ 115 w 369"/>
                <a:gd name="T27" fmla="*/ 237 h 242"/>
                <a:gd name="T28" fmla="*/ 140 w 369"/>
                <a:gd name="T29" fmla="*/ 242 h 242"/>
                <a:gd name="T30" fmla="*/ 169 w 369"/>
                <a:gd name="T31" fmla="*/ 241 h 242"/>
                <a:gd name="T32" fmla="*/ 201 w 369"/>
                <a:gd name="T33" fmla="*/ 237 h 242"/>
                <a:gd name="T34" fmla="*/ 234 w 369"/>
                <a:gd name="T35" fmla="*/ 228 h 242"/>
                <a:gd name="T36" fmla="*/ 261 w 369"/>
                <a:gd name="T37" fmla="*/ 215 h 242"/>
                <a:gd name="T38" fmla="*/ 285 w 369"/>
                <a:gd name="T39" fmla="*/ 200 h 242"/>
                <a:gd name="T40" fmla="*/ 305 w 369"/>
                <a:gd name="T41" fmla="*/ 182 h 242"/>
                <a:gd name="T42" fmla="*/ 320 w 369"/>
                <a:gd name="T43" fmla="*/ 164 h 242"/>
                <a:gd name="T44" fmla="*/ 334 w 369"/>
                <a:gd name="T45" fmla="*/ 144 h 242"/>
                <a:gd name="T46" fmla="*/ 345 w 369"/>
                <a:gd name="T47" fmla="*/ 123 h 242"/>
                <a:gd name="T48" fmla="*/ 354 w 369"/>
                <a:gd name="T49" fmla="*/ 104 h 242"/>
                <a:gd name="T50" fmla="*/ 359 w 369"/>
                <a:gd name="T51" fmla="*/ 83 h 242"/>
                <a:gd name="T52" fmla="*/ 364 w 369"/>
                <a:gd name="T53" fmla="*/ 64 h 242"/>
                <a:gd name="T54" fmla="*/ 366 w 369"/>
                <a:gd name="T55" fmla="*/ 47 h 242"/>
                <a:gd name="T56" fmla="*/ 368 w 369"/>
                <a:gd name="T57" fmla="*/ 32 h 242"/>
                <a:gd name="T58" fmla="*/ 368 w 369"/>
                <a:gd name="T59" fmla="*/ 19 h 242"/>
                <a:gd name="T60" fmla="*/ 369 w 369"/>
                <a:gd name="T61" fmla="*/ 8 h 242"/>
                <a:gd name="T62" fmla="*/ 369 w 369"/>
                <a:gd name="T63" fmla="*/ 2 h 242"/>
                <a:gd name="T64" fmla="*/ 369 w 369"/>
                <a:gd name="T65" fmla="*/ 0 h 242"/>
                <a:gd name="T66" fmla="*/ 0 w 369"/>
                <a:gd name="T67" fmla="*/ 83 h 242"/>
                <a:gd name="T68" fmla="*/ 0 w 369"/>
                <a:gd name="T69" fmla="*/ 8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9" h="242">
                  <a:moveTo>
                    <a:pt x="0" y="83"/>
                  </a:moveTo>
                  <a:lnTo>
                    <a:pt x="0" y="85"/>
                  </a:lnTo>
                  <a:lnTo>
                    <a:pt x="1" y="91"/>
                  </a:lnTo>
                  <a:lnTo>
                    <a:pt x="2" y="100"/>
                  </a:lnTo>
                  <a:lnTo>
                    <a:pt x="6" y="113"/>
                  </a:lnTo>
                  <a:lnTo>
                    <a:pt x="10" y="127"/>
                  </a:lnTo>
                  <a:lnTo>
                    <a:pt x="15" y="142"/>
                  </a:lnTo>
                  <a:lnTo>
                    <a:pt x="23" y="158"/>
                  </a:lnTo>
                  <a:lnTo>
                    <a:pt x="33" y="174"/>
                  </a:lnTo>
                  <a:lnTo>
                    <a:pt x="44" y="191"/>
                  </a:lnTo>
                  <a:lnTo>
                    <a:pt x="58" y="206"/>
                  </a:lnTo>
                  <a:lnTo>
                    <a:pt x="73" y="219"/>
                  </a:lnTo>
                  <a:lnTo>
                    <a:pt x="93" y="230"/>
                  </a:lnTo>
                  <a:lnTo>
                    <a:pt x="115" y="237"/>
                  </a:lnTo>
                  <a:lnTo>
                    <a:pt x="140" y="242"/>
                  </a:lnTo>
                  <a:lnTo>
                    <a:pt x="169" y="241"/>
                  </a:lnTo>
                  <a:lnTo>
                    <a:pt x="201" y="237"/>
                  </a:lnTo>
                  <a:lnTo>
                    <a:pt x="234" y="228"/>
                  </a:lnTo>
                  <a:lnTo>
                    <a:pt x="261" y="215"/>
                  </a:lnTo>
                  <a:lnTo>
                    <a:pt x="285" y="200"/>
                  </a:lnTo>
                  <a:lnTo>
                    <a:pt x="305" y="182"/>
                  </a:lnTo>
                  <a:lnTo>
                    <a:pt x="320" y="164"/>
                  </a:lnTo>
                  <a:lnTo>
                    <a:pt x="334" y="144"/>
                  </a:lnTo>
                  <a:lnTo>
                    <a:pt x="345" y="123"/>
                  </a:lnTo>
                  <a:lnTo>
                    <a:pt x="354" y="104"/>
                  </a:lnTo>
                  <a:lnTo>
                    <a:pt x="359" y="83"/>
                  </a:lnTo>
                  <a:lnTo>
                    <a:pt x="364" y="64"/>
                  </a:lnTo>
                  <a:lnTo>
                    <a:pt x="366" y="47"/>
                  </a:lnTo>
                  <a:lnTo>
                    <a:pt x="368" y="32"/>
                  </a:lnTo>
                  <a:lnTo>
                    <a:pt x="368" y="19"/>
                  </a:lnTo>
                  <a:lnTo>
                    <a:pt x="369" y="8"/>
                  </a:lnTo>
                  <a:lnTo>
                    <a:pt x="369" y="2"/>
                  </a:lnTo>
                  <a:lnTo>
                    <a:pt x="369" y="0"/>
                  </a:lnTo>
                  <a:lnTo>
                    <a:pt x="0" y="83"/>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49" name="Freeform 37"/>
            <p:cNvSpPr>
              <a:spLocks/>
            </p:cNvSpPr>
            <p:nvPr/>
          </p:nvSpPr>
          <p:spPr bwMode="auto">
            <a:xfrm>
              <a:off x="4047" y="2632"/>
              <a:ext cx="347" cy="239"/>
            </a:xfrm>
            <a:custGeom>
              <a:avLst/>
              <a:gdLst>
                <a:gd name="T0" fmla="*/ 0 w 282"/>
                <a:gd name="T1" fmla="*/ 59 h 198"/>
                <a:gd name="T2" fmla="*/ 0 w 282"/>
                <a:gd name="T3" fmla="*/ 61 h 198"/>
                <a:gd name="T4" fmla="*/ 0 w 282"/>
                <a:gd name="T5" fmla="*/ 66 h 198"/>
                <a:gd name="T6" fmla="*/ 0 w 282"/>
                <a:gd name="T7" fmla="*/ 74 h 198"/>
                <a:gd name="T8" fmla="*/ 2 w 282"/>
                <a:gd name="T9" fmla="*/ 86 h 198"/>
                <a:gd name="T10" fmla="*/ 4 w 282"/>
                <a:gd name="T11" fmla="*/ 97 h 198"/>
                <a:gd name="T12" fmla="*/ 7 w 282"/>
                <a:gd name="T13" fmla="*/ 111 h 198"/>
                <a:gd name="T14" fmla="*/ 13 w 282"/>
                <a:gd name="T15" fmla="*/ 125 h 198"/>
                <a:gd name="T16" fmla="*/ 19 w 282"/>
                <a:gd name="T17" fmla="*/ 140 h 198"/>
                <a:gd name="T18" fmla="*/ 27 w 282"/>
                <a:gd name="T19" fmla="*/ 153 h 198"/>
                <a:gd name="T20" fmla="*/ 38 w 282"/>
                <a:gd name="T21" fmla="*/ 167 h 198"/>
                <a:gd name="T22" fmla="*/ 51 w 282"/>
                <a:gd name="T23" fmla="*/ 178 h 198"/>
                <a:gd name="T24" fmla="*/ 68 w 282"/>
                <a:gd name="T25" fmla="*/ 188 h 198"/>
                <a:gd name="T26" fmla="*/ 87 w 282"/>
                <a:gd name="T27" fmla="*/ 195 h 198"/>
                <a:gd name="T28" fmla="*/ 110 w 282"/>
                <a:gd name="T29" fmla="*/ 198 h 198"/>
                <a:gd name="T30" fmla="*/ 136 w 282"/>
                <a:gd name="T31" fmla="*/ 198 h 198"/>
                <a:gd name="T32" fmla="*/ 166 w 282"/>
                <a:gd name="T33" fmla="*/ 196 h 198"/>
                <a:gd name="T34" fmla="*/ 194 w 282"/>
                <a:gd name="T35" fmla="*/ 187 h 198"/>
                <a:gd name="T36" fmla="*/ 218 w 282"/>
                <a:gd name="T37" fmla="*/ 176 h 198"/>
                <a:gd name="T38" fmla="*/ 238 w 282"/>
                <a:gd name="T39" fmla="*/ 163 h 198"/>
                <a:gd name="T40" fmla="*/ 254 w 282"/>
                <a:gd name="T41" fmla="*/ 149 h 198"/>
                <a:gd name="T42" fmla="*/ 265 w 282"/>
                <a:gd name="T43" fmla="*/ 133 h 198"/>
                <a:gd name="T44" fmla="*/ 273 w 282"/>
                <a:gd name="T45" fmla="*/ 118 h 198"/>
                <a:gd name="T46" fmla="*/ 278 w 282"/>
                <a:gd name="T47" fmla="*/ 101 h 198"/>
                <a:gd name="T48" fmla="*/ 282 w 282"/>
                <a:gd name="T49" fmla="*/ 84 h 198"/>
                <a:gd name="T50" fmla="*/ 282 w 282"/>
                <a:gd name="T51" fmla="*/ 67 h 198"/>
                <a:gd name="T52" fmla="*/ 282 w 282"/>
                <a:gd name="T53" fmla="*/ 52 h 198"/>
                <a:gd name="T54" fmla="*/ 280 w 282"/>
                <a:gd name="T55" fmla="*/ 38 h 198"/>
                <a:gd name="T56" fmla="*/ 278 w 282"/>
                <a:gd name="T57" fmla="*/ 25 h 198"/>
                <a:gd name="T58" fmla="*/ 275 w 282"/>
                <a:gd name="T59" fmla="*/ 15 h 198"/>
                <a:gd name="T60" fmla="*/ 273 w 282"/>
                <a:gd name="T61" fmla="*/ 7 h 198"/>
                <a:gd name="T62" fmla="*/ 271 w 282"/>
                <a:gd name="T63" fmla="*/ 1 h 198"/>
                <a:gd name="T64" fmla="*/ 271 w 282"/>
                <a:gd name="T65" fmla="*/ 0 h 198"/>
                <a:gd name="T66" fmla="*/ 0 w 282"/>
                <a:gd name="T67" fmla="*/ 59 h 198"/>
                <a:gd name="T68" fmla="*/ 0 w 282"/>
                <a:gd name="T69" fmla="*/ 5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2" h="198">
                  <a:moveTo>
                    <a:pt x="0" y="59"/>
                  </a:moveTo>
                  <a:lnTo>
                    <a:pt x="0" y="61"/>
                  </a:lnTo>
                  <a:lnTo>
                    <a:pt x="0" y="66"/>
                  </a:lnTo>
                  <a:lnTo>
                    <a:pt x="0" y="74"/>
                  </a:lnTo>
                  <a:lnTo>
                    <a:pt x="2" y="86"/>
                  </a:lnTo>
                  <a:lnTo>
                    <a:pt x="4" y="97"/>
                  </a:lnTo>
                  <a:lnTo>
                    <a:pt x="7" y="111"/>
                  </a:lnTo>
                  <a:lnTo>
                    <a:pt x="13" y="125"/>
                  </a:lnTo>
                  <a:lnTo>
                    <a:pt x="19" y="140"/>
                  </a:lnTo>
                  <a:lnTo>
                    <a:pt x="27" y="153"/>
                  </a:lnTo>
                  <a:lnTo>
                    <a:pt x="38" y="167"/>
                  </a:lnTo>
                  <a:lnTo>
                    <a:pt x="51" y="178"/>
                  </a:lnTo>
                  <a:lnTo>
                    <a:pt x="68" y="188"/>
                  </a:lnTo>
                  <a:lnTo>
                    <a:pt x="87" y="195"/>
                  </a:lnTo>
                  <a:lnTo>
                    <a:pt x="110" y="198"/>
                  </a:lnTo>
                  <a:lnTo>
                    <a:pt x="136" y="198"/>
                  </a:lnTo>
                  <a:lnTo>
                    <a:pt x="166" y="196"/>
                  </a:lnTo>
                  <a:lnTo>
                    <a:pt x="194" y="187"/>
                  </a:lnTo>
                  <a:lnTo>
                    <a:pt x="218" y="176"/>
                  </a:lnTo>
                  <a:lnTo>
                    <a:pt x="238" y="163"/>
                  </a:lnTo>
                  <a:lnTo>
                    <a:pt x="254" y="149"/>
                  </a:lnTo>
                  <a:lnTo>
                    <a:pt x="265" y="133"/>
                  </a:lnTo>
                  <a:lnTo>
                    <a:pt x="273" y="118"/>
                  </a:lnTo>
                  <a:lnTo>
                    <a:pt x="278" y="101"/>
                  </a:lnTo>
                  <a:lnTo>
                    <a:pt x="282" y="84"/>
                  </a:lnTo>
                  <a:lnTo>
                    <a:pt x="282" y="67"/>
                  </a:lnTo>
                  <a:lnTo>
                    <a:pt x="282" y="52"/>
                  </a:lnTo>
                  <a:lnTo>
                    <a:pt x="280" y="38"/>
                  </a:lnTo>
                  <a:lnTo>
                    <a:pt x="278" y="25"/>
                  </a:lnTo>
                  <a:lnTo>
                    <a:pt x="275" y="15"/>
                  </a:lnTo>
                  <a:lnTo>
                    <a:pt x="273" y="7"/>
                  </a:lnTo>
                  <a:lnTo>
                    <a:pt x="271" y="1"/>
                  </a:lnTo>
                  <a:lnTo>
                    <a:pt x="271" y="0"/>
                  </a:lnTo>
                  <a:lnTo>
                    <a:pt x="0" y="59"/>
                  </a:lnTo>
                  <a:lnTo>
                    <a:pt x="0" y="5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50" name="Freeform 38"/>
            <p:cNvSpPr>
              <a:spLocks/>
            </p:cNvSpPr>
            <p:nvPr/>
          </p:nvSpPr>
          <p:spPr bwMode="auto">
            <a:xfrm>
              <a:off x="4287" y="1843"/>
              <a:ext cx="578" cy="241"/>
            </a:xfrm>
            <a:custGeom>
              <a:avLst/>
              <a:gdLst>
                <a:gd name="T0" fmla="*/ 0 w 471"/>
                <a:gd name="T1" fmla="*/ 199 h 199"/>
                <a:gd name="T2" fmla="*/ 251 w 471"/>
                <a:gd name="T3" fmla="*/ 0 h 199"/>
                <a:gd name="T4" fmla="*/ 471 w 471"/>
                <a:gd name="T5" fmla="*/ 107 h 199"/>
                <a:gd name="T6" fmla="*/ 415 w 471"/>
                <a:gd name="T7" fmla="*/ 118 h 199"/>
                <a:gd name="T8" fmla="*/ 252 w 471"/>
                <a:gd name="T9" fmla="*/ 45 h 199"/>
                <a:gd name="T10" fmla="*/ 53 w 471"/>
                <a:gd name="T11" fmla="*/ 191 h 199"/>
                <a:gd name="T12" fmla="*/ 0 w 471"/>
                <a:gd name="T13" fmla="*/ 199 h 199"/>
                <a:gd name="T14" fmla="*/ 0 w 471"/>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199">
                  <a:moveTo>
                    <a:pt x="0" y="199"/>
                  </a:moveTo>
                  <a:lnTo>
                    <a:pt x="251" y="0"/>
                  </a:lnTo>
                  <a:lnTo>
                    <a:pt x="471" y="107"/>
                  </a:lnTo>
                  <a:lnTo>
                    <a:pt x="415" y="118"/>
                  </a:lnTo>
                  <a:lnTo>
                    <a:pt x="252" y="45"/>
                  </a:lnTo>
                  <a:lnTo>
                    <a:pt x="53" y="191"/>
                  </a:lnTo>
                  <a:lnTo>
                    <a:pt x="0" y="199"/>
                  </a:lnTo>
                  <a:lnTo>
                    <a:pt x="0" y="199"/>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51" name="Freeform 39"/>
            <p:cNvSpPr>
              <a:spLocks/>
            </p:cNvSpPr>
            <p:nvPr/>
          </p:nvSpPr>
          <p:spPr bwMode="auto">
            <a:xfrm>
              <a:off x="3986" y="2332"/>
              <a:ext cx="406" cy="401"/>
            </a:xfrm>
            <a:custGeom>
              <a:avLst/>
              <a:gdLst>
                <a:gd name="T0" fmla="*/ 114 w 331"/>
                <a:gd name="T1" fmla="*/ 0 h 332"/>
                <a:gd name="T2" fmla="*/ 0 w 331"/>
                <a:gd name="T3" fmla="*/ 332 h 332"/>
                <a:gd name="T4" fmla="*/ 5 w 331"/>
                <a:gd name="T5" fmla="*/ 331 h 332"/>
                <a:gd name="T6" fmla="*/ 17 w 331"/>
                <a:gd name="T7" fmla="*/ 329 h 332"/>
                <a:gd name="T8" fmla="*/ 35 w 331"/>
                <a:gd name="T9" fmla="*/ 325 h 332"/>
                <a:gd name="T10" fmla="*/ 57 w 331"/>
                <a:gd name="T11" fmla="*/ 321 h 332"/>
                <a:gd name="T12" fmla="*/ 82 w 331"/>
                <a:gd name="T13" fmla="*/ 315 h 332"/>
                <a:gd name="T14" fmla="*/ 110 w 331"/>
                <a:gd name="T15" fmla="*/ 309 h 332"/>
                <a:gd name="T16" fmla="*/ 139 w 331"/>
                <a:gd name="T17" fmla="*/ 303 h 332"/>
                <a:gd name="T18" fmla="*/ 171 w 331"/>
                <a:gd name="T19" fmla="*/ 296 h 332"/>
                <a:gd name="T20" fmla="*/ 200 w 331"/>
                <a:gd name="T21" fmla="*/ 289 h 332"/>
                <a:gd name="T22" fmla="*/ 230 w 331"/>
                <a:gd name="T23" fmla="*/ 284 h 332"/>
                <a:gd name="T24" fmla="*/ 256 w 331"/>
                <a:gd name="T25" fmla="*/ 277 h 332"/>
                <a:gd name="T26" fmla="*/ 281 w 331"/>
                <a:gd name="T27" fmla="*/ 272 h 332"/>
                <a:gd name="T28" fmla="*/ 302 w 331"/>
                <a:gd name="T29" fmla="*/ 267 h 332"/>
                <a:gd name="T30" fmla="*/ 318 w 331"/>
                <a:gd name="T31" fmla="*/ 264 h 332"/>
                <a:gd name="T32" fmla="*/ 328 w 331"/>
                <a:gd name="T33" fmla="*/ 262 h 332"/>
                <a:gd name="T34" fmla="*/ 331 w 331"/>
                <a:gd name="T35" fmla="*/ 262 h 332"/>
                <a:gd name="T36" fmla="*/ 114 w 331"/>
                <a:gd name="T37" fmla="*/ 0 h 332"/>
                <a:gd name="T38" fmla="*/ 114 w 331"/>
                <a:gd name="T39"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1" h="332">
                  <a:moveTo>
                    <a:pt x="114" y="0"/>
                  </a:moveTo>
                  <a:lnTo>
                    <a:pt x="0" y="332"/>
                  </a:lnTo>
                  <a:lnTo>
                    <a:pt x="5" y="331"/>
                  </a:lnTo>
                  <a:lnTo>
                    <a:pt x="17" y="329"/>
                  </a:lnTo>
                  <a:lnTo>
                    <a:pt x="35" y="325"/>
                  </a:lnTo>
                  <a:lnTo>
                    <a:pt x="57" y="321"/>
                  </a:lnTo>
                  <a:lnTo>
                    <a:pt x="82" y="315"/>
                  </a:lnTo>
                  <a:lnTo>
                    <a:pt x="110" y="309"/>
                  </a:lnTo>
                  <a:lnTo>
                    <a:pt x="139" y="303"/>
                  </a:lnTo>
                  <a:lnTo>
                    <a:pt x="171" y="296"/>
                  </a:lnTo>
                  <a:lnTo>
                    <a:pt x="200" y="289"/>
                  </a:lnTo>
                  <a:lnTo>
                    <a:pt x="230" y="284"/>
                  </a:lnTo>
                  <a:lnTo>
                    <a:pt x="256" y="277"/>
                  </a:lnTo>
                  <a:lnTo>
                    <a:pt x="281" y="272"/>
                  </a:lnTo>
                  <a:lnTo>
                    <a:pt x="302" y="267"/>
                  </a:lnTo>
                  <a:lnTo>
                    <a:pt x="318" y="264"/>
                  </a:lnTo>
                  <a:lnTo>
                    <a:pt x="328" y="262"/>
                  </a:lnTo>
                  <a:lnTo>
                    <a:pt x="331" y="262"/>
                  </a:lnTo>
                  <a:lnTo>
                    <a:pt x="114" y="0"/>
                  </a:lnTo>
                  <a:lnTo>
                    <a:pt x="114" y="0"/>
                  </a:lnTo>
                  <a:close/>
                </a:path>
              </a:pathLst>
            </a:custGeom>
            <a:solidFill>
              <a:srgbClr val="D57B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60" name="Freeform 48"/>
            <p:cNvSpPr>
              <a:spLocks/>
            </p:cNvSpPr>
            <p:nvPr/>
          </p:nvSpPr>
          <p:spPr bwMode="auto">
            <a:xfrm>
              <a:off x="4152" y="2019"/>
              <a:ext cx="336" cy="656"/>
            </a:xfrm>
            <a:custGeom>
              <a:avLst/>
              <a:gdLst>
                <a:gd name="T0" fmla="*/ 36 w 274"/>
                <a:gd name="T1" fmla="*/ 14 h 543"/>
                <a:gd name="T2" fmla="*/ 53 w 274"/>
                <a:gd name="T3" fmla="*/ 155 h 543"/>
                <a:gd name="T4" fmla="*/ 0 w 274"/>
                <a:gd name="T5" fmla="*/ 284 h 543"/>
                <a:gd name="T6" fmla="*/ 22 w 274"/>
                <a:gd name="T7" fmla="*/ 307 h 543"/>
                <a:gd name="T8" fmla="*/ 63 w 274"/>
                <a:gd name="T9" fmla="*/ 203 h 543"/>
                <a:gd name="T10" fmla="*/ 62 w 274"/>
                <a:gd name="T11" fmla="*/ 543 h 543"/>
                <a:gd name="T12" fmla="*/ 90 w 274"/>
                <a:gd name="T13" fmla="*/ 539 h 543"/>
                <a:gd name="T14" fmla="*/ 94 w 274"/>
                <a:gd name="T15" fmla="*/ 178 h 543"/>
                <a:gd name="T16" fmla="*/ 243 w 274"/>
                <a:gd name="T17" fmla="*/ 515 h 543"/>
                <a:gd name="T18" fmla="*/ 274 w 274"/>
                <a:gd name="T19" fmla="*/ 500 h 543"/>
                <a:gd name="T20" fmla="*/ 96 w 274"/>
                <a:gd name="T21" fmla="*/ 119 h 543"/>
                <a:gd name="T22" fmla="*/ 80 w 274"/>
                <a:gd name="T23" fmla="*/ 0 h 543"/>
                <a:gd name="T24" fmla="*/ 36 w 274"/>
                <a:gd name="T25" fmla="*/ 14 h 543"/>
                <a:gd name="T26" fmla="*/ 36 w 274"/>
                <a:gd name="T27" fmla="*/ 14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543">
                  <a:moveTo>
                    <a:pt x="36" y="14"/>
                  </a:moveTo>
                  <a:lnTo>
                    <a:pt x="53" y="155"/>
                  </a:lnTo>
                  <a:lnTo>
                    <a:pt x="0" y="284"/>
                  </a:lnTo>
                  <a:lnTo>
                    <a:pt x="22" y="307"/>
                  </a:lnTo>
                  <a:lnTo>
                    <a:pt x="63" y="203"/>
                  </a:lnTo>
                  <a:lnTo>
                    <a:pt x="62" y="543"/>
                  </a:lnTo>
                  <a:lnTo>
                    <a:pt x="90" y="539"/>
                  </a:lnTo>
                  <a:lnTo>
                    <a:pt x="94" y="178"/>
                  </a:lnTo>
                  <a:lnTo>
                    <a:pt x="243" y="515"/>
                  </a:lnTo>
                  <a:lnTo>
                    <a:pt x="274" y="500"/>
                  </a:lnTo>
                  <a:lnTo>
                    <a:pt x="96" y="119"/>
                  </a:lnTo>
                  <a:lnTo>
                    <a:pt x="80" y="0"/>
                  </a:lnTo>
                  <a:lnTo>
                    <a:pt x="36" y="14"/>
                  </a:lnTo>
                  <a:lnTo>
                    <a:pt x="36" y="14"/>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61" name="Freeform 49"/>
            <p:cNvSpPr>
              <a:spLocks/>
            </p:cNvSpPr>
            <p:nvPr/>
          </p:nvSpPr>
          <p:spPr bwMode="auto">
            <a:xfrm>
              <a:off x="3965" y="2608"/>
              <a:ext cx="549" cy="140"/>
            </a:xfrm>
            <a:custGeom>
              <a:avLst/>
              <a:gdLst>
                <a:gd name="T0" fmla="*/ 0 w 447"/>
                <a:gd name="T1" fmla="*/ 78 h 116"/>
                <a:gd name="T2" fmla="*/ 443 w 447"/>
                <a:gd name="T3" fmla="*/ 0 h 116"/>
                <a:gd name="T4" fmla="*/ 447 w 447"/>
                <a:gd name="T5" fmla="*/ 30 h 116"/>
                <a:gd name="T6" fmla="*/ 7 w 447"/>
                <a:gd name="T7" fmla="*/ 116 h 116"/>
                <a:gd name="T8" fmla="*/ 0 w 447"/>
                <a:gd name="T9" fmla="*/ 78 h 116"/>
                <a:gd name="T10" fmla="*/ 0 w 447"/>
                <a:gd name="T11" fmla="*/ 78 h 116"/>
              </a:gdLst>
              <a:ahLst/>
              <a:cxnLst>
                <a:cxn ang="0">
                  <a:pos x="T0" y="T1"/>
                </a:cxn>
                <a:cxn ang="0">
                  <a:pos x="T2" y="T3"/>
                </a:cxn>
                <a:cxn ang="0">
                  <a:pos x="T4" y="T5"/>
                </a:cxn>
                <a:cxn ang="0">
                  <a:pos x="T6" y="T7"/>
                </a:cxn>
                <a:cxn ang="0">
                  <a:pos x="T8" y="T9"/>
                </a:cxn>
                <a:cxn ang="0">
                  <a:pos x="T10" y="T11"/>
                </a:cxn>
              </a:cxnLst>
              <a:rect l="0" t="0" r="r" b="b"/>
              <a:pathLst>
                <a:path w="447" h="116">
                  <a:moveTo>
                    <a:pt x="0" y="78"/>
                  </a:moveTo>
                  <a:lnTo>
                    <a:pt x="443" y="0"/>
                  </a:lnTo>
                  <a:lnTo>
                    <a:pt x="447" y="30"/>
                  </a:lnTo>
                  <a:lnTo>
                    <a:pt x="7" y="116"/>
                  </a:lnTo>
                  <a:lnTo>
                    <a:pt x="0" y="78"/>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62" name="Freeform 50"/>
            <p:cNvSpPr>
              <a:spLocks/>
            </p:cNvSpPr>
            <p:nvPr/>
          </p:nvSpPr>
          <p:spPr bwMode="auto">
            <a:xfrm>
              <a:off x="4786" y="1878"/>
              <a:ext cx="439" cy="615"/>
            </a:xfrm>
            <a:custGeom>
              <a:avLst/>
              <a:gdLst>
                <a:gd name="T0" fmla="*/ 63 w 358"/>
                <a:gd name="T1" fmla="*/ 7 h 508"/>
                <a:gd name="T2" fmla="*/ 83 w 358"/>
                <a:gd name="T3" fmla="*/ 136 h 508"/>
                <a:gd name="T4" fmla="*/ 0 w 358"/>
                <a:gd name="T5" fmla="*/ 508 h 508"/>
                <a:gd name="T6" fmla="*/ 35 w 358"/>
                <a:gd name="T7" fmla="*/ 497 h 508"/>
                <a:gd name="T8" fmla="*/ 93 w 358"/>
                <a:gd name="T9" fmla="*/ 203 h 508"/>
                <a:gd name="T10" fmla="*/ 105 w 358"/>
                <a:gd name="T11" fmla="*/ 309 h 508"/>
                <a:gd name="T12" fmla="*/ 119 w 358"/>
                <a:gd name="T13" fmla="*/ 250 h 508"/>
                <a:gd name="T14" fmla="*/ 116 w 358"/>
                <a:gd name="T15" fmla="*/ 178 h 508"/>
                <a:gd name="T16" fmla="*/ 357 w 358"/>
                <a:gd name="T17" fmla="*/ 436 h 508"/>
                <a:gd name="T18" fmla="*/ 358 w 358"/>
                <a:gd name="T19" fmla="*/ 388 h 508"/>
                <a:gd name="T20" fmla="*/ 110 w 358"/>
                <a:gd name="T21" fmla="*/ 136 h 508"/>
                <a:gd name="T22" fmla="*/ 93 w 358"/>
                <a:gd name="T23" fmla="*/ 0 h 508"/>
                <a:gd name="T24" fmla="*/ 63 w 358"/>
                <a:gd name="T25" fmla="*/ 7 h 508"/>
                <a:gd name="T26" fmla="*/ 63 w 358"/>
                <a:gd name="T27" fmla="*/ 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 h="508">
                  <a:moveTo>
                    <a:pt x="63" y="7"/>
                  </a:moveTo>
                  <a:lnTo>
                    <a:pt x="83" y="136"/>
                  </a:lnTo>
                  <a:lnTo>
                    <a:pt x="0" y="508"/>
                  </a:lnTo>
                  <a:lnTo>
                    <a:pt x="35" y="497"/>
                  </a:lnTo>
                  <a:lnTo>
                    <a:pt x="93" y="203"/>
                  </a:lnTo>
                  <a:lnTo>
                    <a:pt x="105" y="309"/>
                  </a:lnTo>
                  <a:lnTo>
                    <a:pt x="119" y="250"/>
                  </a:lnTo>
                  <a:lnTo>
                    <a:pt x="116" y="178"/>
                  </a:lnTo>
                  <a:lnTo>
                    <a:pt x="357" y="436"/>
                  </a:lnTo>
                  <a:lnTo>
                    <a:pt x="358" y="388"/>
                  </a:lnTo>
                  <a:lnTo>
                    <a:pt x="110" y="136"/>
                  </a:lnTo>
                  <a:lnTo>
                    <a:pt x="93" y="0"/>
                  </a:lnTo>
                  <a:lnTo>
                    <a:pt x="63" y="7"/>
                  </a:lnTo>
                  <a:lnTo>
                    <a:pt x="63" y="7"/>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63" name="Freeform 51"/>
            <p:cNvSpPr>
              <a:spLocks/>
            </p:cNvSpPr>
            <p:nvPr/>
          </p:nvSpPr>
          <p:spPr bwMode="auto">
            <a:xfrm>
              <a:off x="4847" y="2362"/>
              <a:ext cx="386" cy="236"/>
            </a:xfrm>
            <a:custGeom>
              <a:avLst/>
              <a:gdLst>
                <a:gd name="T0" fmla="*/ 0 w 314"/>
                <a:gd name="T1" fmla="*/ 100 h 195"/>
                <a:gd name="T2" fmla="*/ 310 w 314"/>
                <a:gd name="T3" fmla="*/ 0 h 195"/>
                <a:gd name="T4" fmla="*/ 310 w 314"/>
                <a:gd name="T5" fmla="*/ 1 h 195"/>
                <a:gd name="T6" fmla="*/ 311 w 314"/>
                <a:gd name="T7" fmla="*/ 5 h 195"/>
                <a:gd name="T8" fmla="*/ 312 w 314"/>
                <a:gd name="T9" fmla="*/ 12 h 195"/>
                <a:gd name="T10" fmla="*/ 313 w 314"/>
                <a:gd name="T11" fmla="*/ 22 h 195"/>
                <a:gd name="T12" fmla="*/ 314 w 314"/>
                <a:gd name="T13" fmla="*/ 32 h 195"/>
                <a:gd name="T14" fmla="*/ 314 w 314"/>
                <a:gd name="T15" fmla="*/ 45 h 195"/>
                <a:gd name="T16" fmla="*/ 314 w 314"/>
                <a:gd name="T17" fmla="*/ 59 h 195"/>
                <a:gd name="T18" fmla="*/ 312 w 314"/>
                <a:gd name="T19" fmla="*/ 74 h 195"/>
                <a:gd name="T20" fmla="*/ 309 w 314"/>
                <a:gd name="T21" fmla="*/ 89 h 195"/>
                <a:gd name="T22" fmla="*/ 304 w 314"/>
                <a:gd name="T23" fmla="*/ 104 h 195"/>
                <a:gd name="T24" fmla="*/ 296 w 314"/>
                <a:gd name="T25" fmla="*/ 120 h 195"/>
                <a:gd name="T26" fmla="*/ 287 w 314"/>
                <a:gd name="T27" fmla="*/ 136 h 195"/>
                <a:gd name="T28" fmla="*/ 274 w 314"/>
                <a:gd name="T29" fmla="*/ 149 h 195"/>
                <a:gd name="T30" fmla="*/ 259 w 314"/>
                <a:gd name="T31" fmla="*/ 163 h 195"/>
                <a:gd name="T32" fmla="*/ 241 w 314"/>
                <a:gd name="T33" fmla="*/ 174 h 195"/>
                <a:gd name="T34" fmla="*/ 219 w 314"/>
                <a:gd name="T35" fmla="*/ 185 h 195"/>
                <a:gd name="T36" fmla="*/ 195 w 314"/>
                <a:gd name="T37" fmla="*/ 191 h 195"/>
                <a:gd name="T38" fmla="*/ 173 w 314"/>
                <a:gd name="T39" fmla="*/ 195 h 195"/>
                <a:gd name="T40" fmla="*/ 151 w 314"/>
                <a:gd name="T41" fmla="*/ 195 h 195"/>
                <a:gd name="T42" fmla="*/ 131 w 314"/>
                <a:gd name="T43" fmla="*/ 192 h 195"/>
                <a:gd name="T44" fmla="*/ 111 w 314"/>
                <a:gd name="T45" fmla="*/ 187 h 195"/>
                <a:gd name="T46" fmla="*/ 93 w 314"/>
                <a:gd name="T47" fmla="*/ 178 h 195"/>
                <a:gd name="T48" fmla="*/ 76 w 314"/>
                <a:gd name="T49" fmla="*/ 170 h 195"/>
                <a:gd name="T50" fmla="*/ 61 w 314"/>
                <a:gd name="T51" fmla="*/ 161 h 195"/>
                <a:gd name="T52" fmla="*/ 47 w 314"/>
                <a:gd name="T53" fmla="*/ 149 h 195"/>
                <a:gd name="T54" fmla="*/ 35 w 314"/>
                <a:gd name="T55" fmla="*/ 139 h 195"/>
                <a:gd name="T56" fmla="*/ 23 w 314"/>
                <a:gd name="T57" fmla="*/ 129 h 195"/>
                <a:gd name="T58" fmla="*/ 16 w 314"/>
                <a:gd name="T59" fmla="*/ 119 h 195"/>
                <a:gd name="T60" fmla="*/ 8 w 314"/>
                <a:gd name="T61" fmla="*/ 110 h 195"/>
                <a:gd name="T62" fmla="*/ 3 w 314"/>
                <a:gd name="T63" fmla="*/ 104 h 195"/>
                <a:gd name="T64" fmla="*/ 0 w 314"/>
                <a:gd name="T65" fmla="*/ 100 h 195"/>
                <a:gd name="T66" fmla="*/ 0 w 314"/>
                <a:gd name="T67" fmla="*/ 100 h 195"/>
                <a:gd name="T68" fmla="*/ 0 w 314"/>
                <a:gd name="T69" fmla="*/ 10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4" h="195">
                  <a:moveTo>
                    <a:pt x="0" y="100"/>
                  </a:moveTo>
                  <a:lnTo>
                    <a:pt x="310" y="0"/>
                  </a:lnTo>
                  <a:lnTo>
                    <a:pt x="310" y="1"/>
                  </a:lnTo>
                  <a:lnTo>
                    <a:pt x="311" y="5"/>
                  </a:lnTo>
                  <a:lnTo>
                    <a:pt x="312" y="12"/>
                  </a:lnTo>
                  <a:lnTo>
                    <a:pt x="313" y="22"/>
                  </a:lnTo>
                  <a:lnTo>
                    <a:pt x="314" y="32"/>
                  </a:lnTo>
                  <a:lnTo>
                    <a:pt x="314" y="45"/>
                  </a:lnTo>
                  <a:lnTo>
                    <a:pt x="314" y="59"/>
                  </a:lnTo>
                  <a:lnTo>
                    <a:pt x="312" y="74"/>
                  </a:lnTo>
                  <a:lnTo>
                    <a:pt x="309" y="89"/>
                  </a:lnTo>
                  <a:lnTo>
                    <a:pt x="304" y="104"/>
                  </a:lnTo>
                  <a:lnTo>
                    <a:pt x="296" y="120"/>
                  </a:lnTo>
                  <a:lnTo>
                    <a:pt x="287" y="136"/>
                  </a:lnTo>
                  <a:lnTo>
                    <a:pt x="274" y="149"/>
                  </a:lnTo>
                  <a:lnTo>
                    <a:pt x="259" y="163"/>
                  </a:lnTo>
                  <a:lnTo>
                    <a:pt x="241" y="174"/>
                  </a:lnTo>
                  <a:lnTo>
                    <a:pt x="219" y="185"/>
                  </a:lnTo>
                  <a:lnTo>
                    <a:pt x="195" y="191"/>
                  </a:lnTo>
                  <a:lnTo>
                    <a:pt x="173" y="195"/>
                  </a:lnTo>
                  <a:lnTo>
                    <a:pt x="151" y="195"/>
                  </a:lnTo>
                  <a:lnTo>
                    <a:pt x="131" y="192"/>
                  </a:lnTo>
                  <a:lnTo>
                    <a:pt x="111" y="187"/>
                  </a:lnTo>
                  <a:lnTo>
                    <a:pt x="93" y="178"/>
                  </a:lnTo>
                  <a:lnTo>
                    <a:pt x="76" y="170"/>
                  </a:lnTo>
                  <a:lnTo>
                    <a:pt x="61" y="161"/>
                  </a:lnTo>
                  <a:lnTo>
                    <a:pt x="47" y="149"/>
                  </a:lnTo>
                  <a:lnTo>
                    <a:pt x="35" y="139"/>
                  </a:lnTo>
                  <a:lnTo>
                    <a:pt x="23" y="129"/>
                  </a:lnTo>
                  <a:lnTo>
                    <a:pt x="16" y="119"/>
                  </a:lnTo>
                  <a:lnTo>
                    <a:pt x="8" y="110"/>
                  </a:lnTo>
                  <a:lnTo>
                    <a:pt x="3" y="104"/>
                  </a:lnTo>
                  <a:lnTo>
                    <a:pt x="0" y="100"/>
                  </a:lnTo>
                  <a:lnTo>
                    <a:pt x="0" y="100"/>
                  </a:lnTo>
                  <a:lnTo>
                    <a:pt x="0" y="10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64" name="Freeform 52"/>
            <p:cNvSpPr>
              <a:spLocks/>
            </p:cNvSpPr>
            <p:nvPr/>
          </p:nvSpPr>
          <p:spPr bwMode="auto">
            <a:xfrm>
              <a:off x="4719" y="2313"/>
              <a:ext cx="585" cy="233"/>
            </a:xfrm>
            <a:custGeom>
              <a:avLst/>
              <a:gdLst>
                <a:gd name="T0" fmla="*/ 7 w 476"/>
                <a:gd name="T1" fmla="*/ 151 h 193"/>
                <a:gd name="T2" fmla="*/ 462 w 476"/>
                <a:gd name="T3" fmla="*/ 0 h 193"/>
                <a:gd name="T4" fmla="*/ 476 w 476"/>
                <a:gd name="T5" fmla="*/ 34 h 193"/>
                <a:gd name="T6" fmla="*/ 0 w 476"/>
                <a:gd name="T7" fmla="*/ 193 h 193"/>
                <a:gd name="T8" fmla="*/ 7 w 476"/>
                <a:gd name="T9" fmla="*/ 151 h 193"/>
                <a:gd name="T10" fmla="*/ 7 w 476"/>
                <a:gd name="T11" fmla="*/ 151 h 193"/>
              </a:gdLst>
              <a:ahLst/>
              <a:cxnLst>
                <a:cxn ang="0">
                  <a:pos x="T0" y="T1"/>
                </a:cxn>
                <a:cxn ang="0">
                  <a:pos x="T2" y="T3"/>
                </a:cxn>
                <a:cxn ang="0">
                  <a:pos x="T4" y="T5"/>
                </a:cxn>
                <a:cxn ang="0">
                  <a:pos x="T6" y="T7"/>
                </a:cxn>
                <a:cxn ang="0">
                  <a:pos x="T8" y="T9"/>
                </a:cxn>
                <a:cxn ang="0">
                  <a:pos x="T10" y="T11"/>
                </a:cxn>
              </a:cxnLst>
              <a:rect l="0" t="0" r="r" b="b"/>
              <a:pathLst>
                <a:path w="476" h="193">
                  <a:moveTo>
                    <a:pt x="7" y="151"/>
                  </a:moveTo>
                  <a:lnTo>
                    <a:pt x="462" y="0"/>
                  </a:lnTo>
                  <a:lnTo>
                    <a:pt x="476" y="34"/>
                  </a:lnTo>
                  <a:lnTo>
                    <a:pt x="0" y="193"/>
                  </a:lnTo>
                  <a:lnTo>
                    <a:pt x="7" y="151"/>
                  </a:lnTo>
                  <a:lnTo>
                    <a:pt x="7"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65" name="Freeform 53"/>
            <p:cNvSpPr>
              <a:spLocks/>
            </p:cNvSpPr>
            <p:nvPr/>
          </p:nvSpPr>
          <p:spPr bwMode="auto">
            <a:xfrm>
              <a:off x="4466" y="3303"/>
              <a:ext cx="677" cy="167"/>
            </a:xfrm>
            <a:custGeom>
              <a:avLst/>
              <a:gdLst>
                <a:gd name="T0" fmla="*/ 38 w 551"/>
                <a:gd name="T1" fmla="*/ 57 h 138"/>
                <a:gd name="T2" fmla="*/ 0 w 551"/>
                <a:gd name="T3" fmla="*/ 138 h 138"/>
                <a:gd name="T4" fmla="*/ 12 w 551"/>
                <a:gd name="T5" fmla="*/ 137 h 138"/>
                <a:gd name="T6" fmla="*/ 33 w 551"/>
                <a:gd name="T7" fmla="*/ 136 h 138"/>
                <a:gd name="T8" fmla="*/ 62 w 551"/>
                <a:gd name="T9" fmla="*/ 132 h 138"/>
                <a:gd name="T10" fmla="*/ 100 w 551"/>
                <a:gd name="T11" fmla="*/ 129 h 138"/>
                <a:gd name="T12" fmla="*/ 142 w 551"/>
                <a:gd name="T13" fmla="*/ 123 h 138"/>
                <a:gd name="T14" fmla="*/ 189 w 551"/>
                <a:gd name="T15" fmla="*/ 118 h 138"/>
                <a:gd name="T16" fmla="*/ 237 w 551"/>
                <a:gd name="T17" fmla="*/ 112 h 138"/>
                <a:gd name="T18" fmla="*/ 288 w 551"/>
                <a:gd name="T19" fmla="*/ 108 h 138"/>
                <a:gd name="T20" fmla="*/ 337 w 551"/>
                <a:gd name="T21" fmla="*/ 102 h 138"/>
                <a:gd name="T22" fmla="*/ 384 w 551"/>
                <a:gd name="T23" fmla="*/ 96 h 138"/>
                <a:gd name="T24" fmla="*/ 429 w 551"/>
                <a:gd name="T25" fmla="*/ 90 h 138"/>
                <a:gd name="T26" fmla="*/ 469 w 551"/>
                <a:gd name="T27" fmla="*/ 87 h 138"/>
                <a:gd name="T28" fmla="*/ 502 w 551"/>
                <a:gd name="T29" fmla="*/ 82 h 138"/>
                <a:gd name="T30" fmla="*/ 528 w 551"/>
                <a:gd name="T31" fmla="*/ 80 h 138"/>
                <a:gd name="T32" fmla="*/ 544 w 551"/>
                <a:gd name="T33" fmla="*/ 78 h 138"/>
                <a:gd name="T34" fmla="*/ 551 w 551"/>
                <a:gd name="T35" fmla="*/ 78 h 138"/>
                <a:gd name="T36" fmla="*/ 537 w 551"/>
                <a:gd name="T37" fmla="*/ 0 h 138"/>
                <a:gd name="T38" fmla="*/ 38 w 551"/>
                <a:gd name="T39" fmla="*/ 57 h 138"/>
                <a:gd name="T40" fmla="*/ 38 w 551"/>
                <a:gd name="T41" fmla="*/ 5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1" h="138">
                  <a:moveTo>
                    <a:pt x="38" y="57"/>
                  </a:moveTo>
                  <a:lnTo>
                    <a:pt x="0" y="138"/>
                  </a:lnTo>
                  <a:lnTo>
                    <a:pt x="12" y="137"/>
                  </a:lnTo>
                  <a:lnTo>
                    <a:pt x="33" y="136"/>
                  </a:lnTo>
                  <a:lnTo>
                    <a:pt x="62" y="132"/>
                  </a:lnTo>
                  <a:lnTo>
                    <a:pt x="100" y="129"/>
                  </a:lnTo>
                  <a:lnTo>
                    <a:pt x="142" y="123"/>
                  </a:lnTo>
                  <a:lnTo>
                    <a:pt x="189" y="118"/>
                  </a:lnTo>
                  <a:lnTo>
                    <a:pt x="237" y="112"/>
                  </a:lnTo>
                  <a:lnTo>
                    <a:pt x="288" y="108"/>
                  </a:lnTo>
                  <a:lnTo>
                    <a:pt x="337" y="102"/>
                  </a:lnTo>
                  <a:lnTo>
                    <a:pt x="384" y="96"/>
                  </a:lnTo>
                  <a:lnTo>
                    <a:pt x="429" y="90"/>
                  </a:lnTo>
                  <a:lnTo>
                    <a:pt x="469" y="87"/>
                  </a:lnTo>
                  <a:lnTo>
                    <a:pt x="502" y="82"/>
                  </a:lnTo>
                  <a:lnTo>
                    <a:pt x="528" y="80"/>
                  </a:lnTo>
                  <a:lnTo>
                    <a:pt x="544" y="78"/>
                  </a:lnTo>
                  <a:lnTo>
                    <a:pt x="551" y="78"/>
                  </a:lnTo>
                  <a:lnTo>
                    <a:pt x="537" y="0"/>
                  </a:lnTo>
                  <a:lnTo>
                    <a:pt x="38" y="57"/>
                  </a:lnTo>
                  <a:lnTo>
                    <a:pt x="38" y="57"/>
                  </a:lnTo>
                  <a:close/>
                </a:path>
              </a:pathLst>
            </a:custGeom>
            <a:solidFill>
              <a:srgbClr val="FAAD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653373" name="Freeform 61"/>
            <p:cNvSpPr>
              <a:spLocks/>
            </p:cNvSpPr>
            <p:nvPr/>
          </p:nvSpPr>
          <p:spPr bwMode="auto">
            <a:xfrm>
              <a:off x="3884" y="3264"/>
              <a:ext cx="1270" cy="337"/>
            </a:xfrm>
            <a:custGeom>
              <a:avLst/>
              <a:gdLst>
                <a:gd name="T0" fmla="*/ 27 w 1034"/>
                <a:gd name="T1" fmla="*/ 0 h 279"/>
                <a:gd name="T2" fmla="*/ 143 w 1034"/>
                <a:gd name="T3" fmla="*/ 243 h 279"/>
                <a:gd name="T4" fmla="*/ 1028 w 1034"/>
                <a:gd name="T5" fmla="*/ 142 h 279"/>
                <a:gd name="T6" fmla="*/ 1034 w 1034"/>
                <a:gd name="T7" fmla="*/ 177 h 279"/>
                <a:gd name="T8" fmla="*/ 133 w 1034"/>
                <a:gd name="T9" fmla="*/ 279 h 279"/>
                <a:gd name="T10" fmla="*/ 0 w 1034"/>
                <a:gd name="T11" fmla="*/ 25 h 279"/>
                <a:gd name="T12" fmla="*/ 27 w 1034"/>
                <a:gd name="T13" fmla="*/ 0 h 279"/>
                <a:gd name="T14" fmla="*/ 27 w 1034"/>
                <a:gd name="T15" fmla="*/ 0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4" h="279">
                  <a:moveTo>
                    <a:pt x="27" y="0"/>
                  </a:moveTo>
                  <a:lnTo>
                    <a:pt x="143" y="243"/>
                  </a:lnTo>
                  <a:lnTo>
                    <a:pt x="1028" y="142"/>
                  </a:lnTo>
                  <a:lnTo>
                    <a:pt x="1034" y="177"/>
                  </a:lnTo>
                  <a:lnTo>
                    <a:pt x="133" y="279"/>
                  </a:lnTo>
                  <a:lnTo>
                    <a:pt x="0" y="25"/>
                  </a:lnTo>
                  <a:lnTo>
                    <a:pt x="27"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Effect transition="in" filter="wipe(left)">
                                      <p:cBhvr>
                                        <p:cTn id="7" dur="500"/>
                                        <p:tgtEl>
                                          <p:spTgt spid="653315">
                                            <p:txEl>
                                              <p:pRg st="0" end="0"/>
                                            </p:txEl>
                                          </p:spTgt>
                                        </p:tgtEl>
                                      </p:cBhvr>
                                    </p:animEffect>
                                  </p:childTnLst>
                                  <p:subTnLst>
                                    <p:animClr clrSpc="rgb" dir="cw">
                                      <p:cBhvr override="childStyle">
                                        <p:cTn dur="1" fill="hold" display="0" masterRel="nextClick" afterEffect="1"/>
                                        <p:tgtEl>
                                          <p:spTgt spid="65331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653315">
                                            <p:txEl>
                                              <p:pRg st="1" end="1"/>
                                            </p:txEl>
                                          </p:spTgt>
                                        </p:tgtEl>
                                        <p:attrNameLst>
                                          <p:attrName>style.visibility</p:attrName>
                                        </p:attrNameLst>
                                      </p:cBhvr>
                                      <p:to>
                                        <p:strVal val="visible"/>
                                      </p:to>
                                    </p:set>
                                    <p:animEffect transition="in" filter="wipe(left)">
                                      <p:cBhvr>
                                        <p:cTn id="10" dur="500"/>
                                        <p:tgtEl>
                                          <p:spTgt spid="653315">
                                            <p:txEl>
                                              <p:pRg st="1" end="1"/>
                                            </p:txEl>
                                          </p:spTgt>
                                        </p:tgtEl>
                                      </p:cBhvr>
                                    </p:animEffect>
                                  </p:childTnLst>
                                  <p:subTnLst>
                                    <p:animClr clrSpc="rgb" dir="cw">
                                      <p:cBhvr override="childStyle">
                                        <p:cTn dur="1" fill="hold" display="0" masterRel="nextClick" afterEffect="1"/>
                                        <p:tgtEl>
                                          <p:spTgt spid="653315">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653315">
                                            <p:txEl>
                                              <p:pRg st="2" end="2"/>
                                            </p:txEl>
                                          </p:spTgt>
                                        </p:tgtEl>
                                        <p:attrNameLst>
                                          <p:attrName>style.visibility</p:attrName>
                                        </p:attrNameLst>
                                      </p:cBhvr>
                                      <p:to>
                                        <p:strVal val="visible"/>
                                      </p:to>
                                    </p:set>
                                    <p:animEffect transition="in" filter="wipe(left)">
                                      <p:cBhvr>
                                        <p:cTn id="13" dur="500"/>
                                        <p:tgtEl>
                                          <p:spTgt spid="653315">
                                            <p:txEl>
                                              <p:pRg st="2" end="2"/>
                                            </p:txEl>
                                          </p:spTgt>
                                        </p:tgtEl>
                                      </p:cBhvr>
                                    </p:animEffect>
                                  </p:childTnLst>
                                  <p:subTnLst>
                                    <p:animClr clrSpc="rgb" dir="cw">
                                      <p:cBhvr override="childStyle">
                                        <p:cTn dur="1" fill="hold" display="0" masterRel="nextClick" afterEffect="1"/>
                                        <p:tgtEl>
                                          <p:spTgt spid="653315">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653315">
                                            <p:txEl>
                                              <p:pRg st="3" end="3"/>
                                            </p:txEl>
                                          </p:spTgt>
                                        </p:tgtEl>
                                        <p:attrNameLst>
                                          <p:attrName>style.visibility</p:attrName>
                                        </p:attrNameLst>
                                      </p:cBhvr>
                                      <p:to>
                                        <p:strVal val="visible"/>
                                      </p:to>
                                    </p:set>
                                    <p:animEffect transition="in" filter="wipe(left)">
                                      <p:cBhvr>
                                        <p:cTn id="16" dur="500"/>
                                        <p:tgtEl>
                                          <p:spTgt spid="653315">
                                            <p:txEl>
                                              <p:pRg st="3" end="3"/>
                                            </p:txEl>
                                          </p:spTgt>
                                        </p:tgtEl>
                                      </p:cBhvr>
                                    </p:animEffect>
                                  </p:childTnLst>
                                  <p:subTnLst>
                                    <p:animClr clrSpc="rgb" dir="cw">
                                      <p:cBhvr override="childStyle">
                                        <p:cTn dur="1" fill="hold" display="0" masterRel="nextClick" afterEffect="1"/>
                                        <p:tgtEl>
                                          <p:spTgt spid="653315">
                                            <p:txEl>
                                              <p:pRg st="3" end="3"/>
                                            </p:txEl>
                                          </p:spTgt>
                                        </p:tgtEl>
                                        <p:attrNameLst>
                                          <p:attrName>ppt_c</p:attrName>
                                        </p:attrNameLst>
                                      </p:cBhvr>
                                      <p:to>
                                        <a:schemeClr val="folHlink"/>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53315">
                                            <p:txEl>
                                              <p:pRg st="4" end="4"/>
                                            </p:txEl>
                                          </p:spTgt>
                                        </p:tgtEl>
                                        <p:attrNameLst>
                                          <p:attrName>style.visibility</p:attrName>
                                        </p:attrNameLst>
                                      </p:cBhvr>
                                      <p:to>
                                        <p:strVal val="visible"/>
                                      </p:to>
                                    </p:set>
                                    <p:animEffect transition="in" filter="wipe(left)">
                                      <p:cBhvr>
                                        <p:cTn id="21" dur="500"/>
                                        <p:tgtEl>
                                          <p:spTgt spid="653315">
                                            <p:txEl>
                                              <p:pRg st="4" end="4"/>
                                            </p:txEl>
                                          </p:spTgt>
                                        </p:tgtEl>
                                      </p:cBhvr>
                                    </p:animEffect>
                                  </p:childTnLst>
                                  <p:subTnLst>
                                    <p:animClr clrSpc="rgb" dir="cw">
                                      <p:cBhvr override="childStyle">
                                        <p:cTn dur="1" fill="hold" display="0" masterRel="nextClick" afterEffect="1"/>
                                        <p:tgtEl>
                                          <p:spTgt spid="653315">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653315">
                                            <p:txEl>
                                              <p:pRg st="5" end="5"/>
                                            </p:txEl>
                                          </p:spTgt>
                                        </p:tgtEl>
                                        <p:attrNameLst>
                                          <p:attrName>style.visibility</p:attrName>
                                        </p:attrNameLst>
                                      </p:cBhvr>
                                      <p:to>
                                        <p:strVal val="visible"/>
                                      </p:to>
                                    </p:set>
                                    <p:animEffect transition="in" filter="wipe(left)">
                                      <p:cBhvr>
                                        <p:cTn id="24" dur="500"/>
                                        <p:tgtEl>
                                          <p:spTgt spid="653315">
                                            <p:txEl>
                                              <p:pRg st="5" end="5"/>
                                            </p:txEl>
                                          </p:spTgt>
                                        </p:tgtEl>
                                      </p:cBhvr>
                                    </p:animEffect>
                                  </p:childTnLst>
                                  <p:subTnLst>
                                    <p:animClr clrSpc="rgb" dir="cw">
                                      <p:cBhvr override="childStyle">
                                        <p:cTn dur="1" fill="hold" display="0" masterRel="nextClick" afterEffect="1"/>
                                        <p:tgtEl>
                                          <p:spTgt spid="653315">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653315">
                                            <p:txEl>
                                              <p:pRg st="6" end="6"/>
                                            </p:txEl>
                                          </p:spTgt>
                                        </p:tgtEl>
                                        <p:attrNameLst>
                                          <p:attrName>style.visibility</p:attrName>
                                        </p:attrNameLst>
                                      </p:cBhvr>
                                      <p:to>
                                        <p:strVal val="visible"/>
                                      </p:to>
                                    </p:set>
                                    <p:animEffect transition="in" filter="wipe(left)">
                                      <p:cBhvr>
                                        <p:cTn id="27" dur="500"/>
                                        <p:tgtEl>
                                          <p:spTgt spid="653315">
                                            <p:txEl>
                                              <p:pRg st="6" end="6"/>
                                            </p:txEl>
                                          </p:spTgt>
                                        </p:tgtEl>
                                      </p:cBhvr>
                                    </p:animEffect>
                                  </p:childTnLst>
                                  <p:subTnLst>
                                    <p:animClr clrSpc="rgb" dir="cw">
                                      <p:cBhvr override="childStyle">
                                        <p:cTn dur="1" fill="hold" display="0" masterRel="nextClick" afterEffect="1"/>
                                        <p:tgtEl>
                                          <p:spTgt spid="653315">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47E426-173D-4F89-8E10-5F4B0A3B5529}"/>
              </a:ext>
            </a:extLst>
          </p:cNvPr>
          <p:cNvSpPr>
            <a:spLocks noGrp="1"/>
          </p:cNvSpPr>
          <p:nvPr>
            <p:ph idx="1"/>
          </p:nvPr>
        </p:nvSpPr>
        <p:spPr>
          <a:xfrm>
            <a:off x="609599" y="1828799"/>
            <a:ext cx="8322803" cy="4390631"/>
          </a:xfrm>
        </p:spPr>
        <p:txBody>
          <a:bodyPr/>
          <a:lstStyle/>
          <a:p>
            <a:r>
              <a:rPr lang="en-US" altLang="zh-CN" dirty="0">
                <a:solidFill>
                  <a:schemeClr val="bg2"/>
                </a:solidFill>
              </a:rPr>
              <a:t>H</a:t>
            </a:r>
            <a:r>
              <a:rPr lang="en-US" altLang="zh-CN" sz="1400" dirty="0">
                <a:solidFill>
                  <a:schemeClr val="bg2"/>
                </a:solidFill>
              </a:rPr>
              <a:t>0</a:t>
            </a:r>
            <a:r>
              <a:rPr lang="en-US" altLang="zh-CN" dirty="0">
                <a:solidFill>
                  <a:schemeClr val="bg2"/>
                </a:solidFill>
              </a:rPr>
              <a:t>=3190</a:t>
            </a:r>
            <a:r>
              <a:rPr lang="zh-CN" altLang="en-US" dirty="0">
                <a:solidFill>
                  <a:schemeClr val="bg2"/>
                </a:solidFill>
              </a:rPr>
              <a:t>是正确的，但我们认为它是错误的</a:t>
            </a:r>
            <a:endParaRPr lang="en-US" altLang="zh-CN" dirty="0">
              <a:solidFill>
                <a:schemeClr val="bg2"/>
              </a:solidFill>
            </a:endParaRPr>
          </a:p>
          <a:p>
            <a:r>
              <a:rPr lang="zh-CN" altLang="en-US" dirty="0">
                <a:solidFill>
                  <a:schemeClr val="bg2"/>
                </a:solidFill>
              </a:rPr>
              <a:t>（</a:t>
            </a:r>
            <a:r>
              <a:rPr lang="en-US" altLang="zh-CN" dirty="0">
                <a:solidFill>
                  <a:schemeClr val="bg2"/>
                </a:solidFill>
              </a:rPr>
              <a:t>α</a:t>
            </a:r>
            <a:r>
              <a:rPr lang="zh-CN" altLang="en-US" dirty="0">
                <a:solidFill>
                  <a:schemeClr val="bg2"/>
                </a:solidFill>
              </a:rPr>
              <a:t>错误，弃真）</a:t>
            </a:r>
            <a:endParaRPr lang="en-US" altLang="zh-CN" dirty="0">
              <a:solidFill>
                <a:schemeClr val="bg2"/>
              </a:solidFill>
            </a:endParaRPr>
          </a:p>
          <a:p>
            <a:endParaRPr lang="en-US" altLang="zh-CN" dirty="0">
              <a:solidFill>
                <a:schemeClr val="bg2"/>
              </a:solidFill>
            </a:endParaRPr>
          </a:p>
          <a:p>
            <a:r>
              <a:rPr lang="en-US" altLang="zh-CN" dirty="0">
                <a:solidFill>
                  <a:schemeClr val="bg2"/>
                </a:solidFill>
              </a:rPr>
              <a:t>H</a:t>
            </a:r>
            <a:r>
              <a:rPr lang="en-US" altLang="zh-CN" sz="1400" dirty="0">
                <a:solidFill>
                  <a:schemeClr val="bg2"/>
                </a:solidFill>
              </a:rPr>
              <a:t>0</a:t>
            </a:r>
            <a:r>
              <a:rPr lang="en-US" altLang="zh-CN" dirty="0">
                <a:solidFill>
                  <a:schemeClr val="bg2"/>
                </a:solidFill>
              </a:rPr>
              <a:t>=3190</a:t>
            </a:r>
            <a:r>
              <a:rPr lang="zh-CN" altLang="en-US" dirty="0">
                <a:solidFill>
                  <a:schemeClr val="bg2"/>
                </a:solidFill>
              </a:rPr>
              <a:t>是错误的，但我们认为它是正确的</a:t>
            </a:r>
            <a:endParaRPr lang="en-US" altLang="zh-CN" dirty="0">
              <a:solidFill>
                <a:schemeClr val="bg2"/>
              </a:solidFill>
            </a:endParaRPr>
          </a:p>
          <a:p>
            <a:r>
              <a:rPr lang="zh-CN" altLang="en-US" dirty="0">
                <a:solidFill>
                  <a:schemeClr val="bg2"/>
                </a:solidFill>
              </a:rPr>
              <a:t>（</a:t>
            </a:r>
            <a:r>
              <a:rPr lang="en-US" altLang="zh-CN" dirty="0">
                <a:solidFill>
                  <a:schemeClr val="bg2"/>
                </a:solidFill>
              </a:rPr>
              <a:t>β</a:t>
            </a:r>
            <a:r>
              <a:rPr lang="zh-CN" altLang="en-US" dirty="0">
                <a:solidFill>
                  <a:schemeClr val="bg2"/>
                </a:solidFill>
              </a:rPr>
              <a:t>错误，取伪）</a:t>
            </a:r>
            <a:endParaRPr lang="en-US" altLang="zh-CN" dirty="0">
              <a:solidFill>
                <a:schemeClr val="bg2"/>
              </a:solidFill>
            </a:endParaRPr>
          </a:p>
          <a:p>
            <a:endParaRPr lang="en-US" altLang="zh-CN" dirty="0">
              <a:solidFill>
                <a:schemeClr val="bg2"/>
              </a:solidFill>
            </a:endParaRPr>
          </a:p>
          <a:p>
            <a:pPr indent="720000"/>
            <a:r>
              <a:rPr lang="zh-CN" altLang="en-US" dirty="0">
                <a:solidFill>
                  <a:schemeClr val="bg2"/>
                </a:solidFill>
              </a:rPr>
              <a:t>显然，在样本容量不变时，两种错误出现的可能性为反比例关系。</a:t>
            </a:r>
          </a:p>
        </p:txBody>
      </p:sp>
      <p:sp>
        <p:nvSpPr>
          <p:cNvPr id="4" name="Rectangle 2">
            <a:extLst>
              <a:ext uri="{FF2B5EF4-FFF2-40B4-BE49-F238E27FC236}">
                <a16:creationId xmlns:a16="http://schemas.microsoft.com/office/drawing/2014/main" id="{9D6C7D00-6F4C-4467-8EF2-8CACC5FA256D}"/>
              </a:ext>
            </a:extLst>
          </p:cNvPr>
          <p:cNvSpPr>
            <a:spLocks noGrp="1" noChangeArrowheads="1"/>
          </p:cNvSpPr>
          <p:nvPr>
            <p:ph type="title"/>
          </p:nvPr>
        </p:nvSpPr>
        <p:spPr>
          <a:xfrm>
            <a:off x="1905000" y="228600"/>
            <a:ext cx="6781800" cy="1143000"/>
          </a:xfrm>
          <a:noFill/>
          <a:ln/>
        </p:spPr>
        <p:txBody>
          <a:bodyPr/>
          <a:lstStyle/>
          <a:p>
            <a:r>
              <a:rPr lang="zh-CN" altLang="en-US" sz="4000" dirty="0">
                <a:solidFill>
                  <a:schemeClr val="bg2"/>
                </a:solidFill>
              </a:rPr>
              <a:t>假设检验中的两类错误</a:t>
            </a:r>
            <a:endParaRPr lang="zh-CN" altLang="en-US" dirty="0">
              <a:solidFill>
                <a:schemeClr val="bg2"/>
              </a:solidFill>
            </a:endParaRPr>
          </a:p>
        </p:txBody>
      </p:sp>
    </p:spTree>
    <p:extLst>
      <p:ext uri="{BB962C8B-B14F-4D97-AF65-F5344CB8AC3E}">
        <p14:creationId xmlns:p14="http://schemas.microsoft.com/office/powerpoint/2010/main" val="14576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2851" name="Text Box 3"/>
          <p:cNvSpPr txBox="1">
            <a:spLocks noChangeArrowheads="1"/>
          </p:cNvSpPr>
          <p:nvPr/>
        </p:nvSpPr>
        <p:spPr bwMode="auto">
          <a:xfrm>
            <a:off x="770890" y="1007745"/>
            <a:ext cx="7602220"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a:spcBef>
                <a:spcPct val="0"/>
              </a:spcBef>
              <a:defRPr kumimoji="1" sz="2400">
                <a:solidFill>
                  <a:schemeClr val="tx1"/>
                </a:solidFill>
                <a:latin typeface="Times New Roman" panose="02020603050405020304" pitchFamily="18" charset="0"/>
                <a:ea typeface="宋体" panose="02010600030101010101" pitchFamily="2" charset="-122"/>
              </a:defRPr>
            </a:lvl1pPr>
            <a:lvl2pPr marL="1066800" indent="-609600">
              <a:spcBef>
                <a:spcPct val="0"/>
              </a:spcBef>
              <a:defRPr kumimoji="1" sz="2400">
                <a:solidFill>
                  <a:schemeClr val="tx1"/>
                </a:solidFill>
                <a:latin typeface="Times New Roman" panose="02020603050405020304" pitchFamily="18" charset="0"/>
                <a:ea typeface="宋体" panose="02010600030101010101" pitchFamily="2" charset="-122"/>
              </a:defRPr>
            </a:lvl2pPr>
            <a:lvl3pPr marL="1524000" indent="-609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981200" indent="-609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438400" indent="-609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8956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3528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8100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2672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4000" b="1" dirty="0">
                <a:solidFill>
                  <a:schemeClr val="bg2"/>
                </a:solidFill>
                <a:effectLst>
                  <a:outerShdw blurRad="38100" dist="38100" dir="2700000" algn="tl">
                    <a:srgbClr val="000000"/>
                  </a:outerShdw>
                </a:effectLst>
                <a:latin typeface="Book Antiqua" panose="02040602050305030304" pitchFamily="18" charset="0"/>
              </a:rPr>
              <a:t>8.1.4</a:t>
            </a:r>
            <a:r>
              <a:rPr lang="zh-CN" altLang="en-US" sz="4000" b="1" dirty="0">
                <a:solidFill>
                  <a:schemeClr val="bg2"/>
                </a:solidFill>
                <a:effectLst>
                  <a:outerShdw blurRad="38100" dist="38100" dir="2700000" algn="tl">
                    <a:srgbClr val="000000"/>
                  </a:outerShdw>
                </a:effectLst>
                <a:latin typeface="Book Antiqua" panose="02040602050305030304" pitchFamily="18" charset="0"/>
              </a:rPr>
              <a:t>假设检验的流程</a:t>
            </a:r>
          </a:p>
          <a:p>
            <a:pPr lvl="1">
              <a:spcBef>
                <a:spcPct val="50000"/>
              </a:spcBef>
              <a:buClr>
                <a:schemeClr val="hlink"/>
              </a:buClr>
              <a:buSzPct val="140000"/>
              <a:buFont typeface="Wingdings" panose="05000000000000000000" pitchFamily="2" charset="2"/>
              <a:buChar char="§"/>
            </a:pPr>
            <a:r>
              <a:rPr lang="zh-CN" altLang="en-US" sz="3000" b="1" dirty="0">
                <a:solidFill>
                  <a:schemeClr val="bg2"/>
                </a:solidFill>
                <a:effectLst>
                  <a:outerShdw blurRad="38100" dist="38100" dir="2700000" algn="tl">
                    <a:srgbClr val="000000"/>
                  </a:outerShdw>
                </a:effectLst>
                <a:latin typeface="Arial" panose="020B0604020202020204" pitchFamily="34" charset="0"/>
              </a:rPr>
              <a:t>提出假设</a:t>
            </a:r>
          </a:p>
          <a:p>
            <a:pPr lvl="1">
              <a:spcBef>
                <a:spcPct val="50000"/>
              </a:spcBef>
              <a:buClr>
                <a:schemeClr val="hlink"/>
              </a:buClr>
              <a:buSzPct val="140000"/>
              <a:buFont typeface="Wingdings" panose="05000000000000000000" pitchFamily="2" charset="2"/>
              <a:buChar char="§"/>
            </a:pPr>
            <a:r>
              <a:rPr lang="zh-CN" altLang="en-US" sz="3000" b="1" dirty="0">
                <a:solidFill>
                  <a:schemeClr val="bg2"/>
                </a:solidFill>
                <a:effectLst>
                  <a:outerShdw blurRad="38100" dist="38100" dir="2700000" algn="tl">
                    <a:srgbClr val="000000"/>
                  </a:outerShdw>
                </a:effectLst>
                <a:latin typeface="Arial" panose="020B0604020202020204" pitchFamily="34" charset="0"/>
              </a:rPr>
              <a:t>确定适当的检验统计量</a:t>
            </a:r>
          </a:p>
          <a:p>
            <a:pPr lvl="1">
              <a:spcBef>
                <a:spcPct val="50000"/>
              </a:spcBef>
              <a:buClr>
                <a:schemeClr val="hlink"/>
              </a:buClr>
              <a:buSzPct val="140000"/>
              <a:buFont typeface="Wingdings" panose="05000000000000000000" pitchFamily="2" charset="2"/>
              <a:buChar char="§"/>
            </a:pPr>
            <a:r>
              <a:rPr lang="zh-CN" altLang="en-US" sz="3000" b="1" dirty="0">
                <a:solidFill>
                  <a:schemeClr val="bg2"/>
                </a:solidFill>
                <a:effectLst>
                  <a:outerShdw blurRad="38100" dist="38100" dir="2700000" algn="tl">
                    <a:srgbClr val="000000"/>
                  </a:outerShdw>
                </a:effectLst>
                <a:latin typeface="Arial" panose="020B0604020202020204" pitchFamily="34" charset="0"/>
              </a:rPr>
              <a:t>规定显著性水平</a:t>
            </a:r>
            <a:r>
              <a:rPr lang="zh-CN" altLang="en-US" sz="3200" b="1" dirty="0">
                <a:solidFill>
                  <a:schemeClr val="bg2"/>
                </a:solidFill>
                <a:effectLst>
                  <a:outerShdw blurRad="38100" dist="38100" dir="2700000" algn="tl">
                    <a:srgbClr val="000000"/>
                  </a:outerShdw>
                </a:effectLst>
                <a:latin typeface="Symbol" panose="05050102010706020507" pitchFamily="18" charset="2"/>
              </a:rPr>
              <a:t></a:t>
            </a:r>
          </a:p>
          <a:p>
            <a:pPr lvl="1">
              <a:spcBef>
                <a:spcPct val="50000"/>
              </a:spcBef>
              <a:buClr>
                <a:schemeClr val="hlink"/>
              </a:buClr>
              <a:buSzPct val="140000"/>
              <a:buFont typeface="Wingdings" panose="05000000000000000000" pitchFamily="2" charset="2"/>
              <a:buChar char="§"/>
            </a:pPr>
            <a:r>
              <a:rPr lang="zh-CN" altLang="en-US" sz="3000" b="1" dirty="0">
                <a:solidFill>
                  <a:schemeClr val="bg2"/>
                </a:solidFill>
                <a:effectLst>
                  <a:outerShdw blurRad="38100" dist="38100" dir="2700000" algn="tl">
                    <a:srgbClr val="000000"/>
                  </a:outerShdw>
                </a:effectLst>
                <a:latin typeface="Arial" panose="020B0604020202020204" pitchFamily="34" charset="0"/>
              </a:rPr>
              <a:t>计算统计量并作出统计决策</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6706" name="Rectangle 2"/>
          <p:cNvSpPr>
            <a:spLocks noGrp="1" noChangeArrowheads="1"/>
          </p:cNvSpPr>
          <p:nvPr>
            <p:ph type="body" idx="1"/>
          </p:nvPr>
        </p:nvSpPr>
        <p:spPr>
          <a:xfrm>
            <a:off x="390525" y="1738312"/>
            <a:ext cx="8753475" cy="4456747"/>
          </a:xfrm>
          <a:noFill/>
          <a:ln/>
        </p:spPr>
        <p:txBody>
          <a:bodyPr/>
          <a:lstStyle/>
          <a:p>
            <a:pPr marL="609600" indent="-609600" algn="just">
              <a:spcBef>
                <a:spcPct val="30000"/>
              </a:spcBef>
            </a:pPr>
            <a:r>
              <a:rPr lang="en-US" altLang="zh-CN" dirty="0">
                <a:solidFill>
                  <a:schemeClr val="accent2"/>
                </a:solidFill>
                <a:sym typeface="Wingdings 3" panose="05040102010807070707" pitchFamily="18" charset="2"/>
              </a:rPr>
              <a:t> </a:t>
            </a:r>
            <a:r>
              <a:rPr lang="zh-CN" altLang="en-US" b="1" dirty="0">
                <a:solidFill>
                  <a:srgbClr val="FFFF99"/>
                </a:solidFill>
              </a:rPr>
              <a:t>什么是检验统计量？</a:t>
            </a:r>
          </a:p>
          <a:p>
            <a:pPr marL="609600" indent="-609600" algn="just">
              <a:spcBef>
                <a:spcPct val="30000"/>
              </a:spcBef>
            </a:pPr>
            <a:r>
              <a:rPr lang="en-US" altLang="zh-CN" dirty="0">
                <a:solidFill>
                  <a:schemeClr val="bg2"/>
                </a:solidFill>
              </a:rPr>
              <a:t>1.	</a:t>
            </a:r>
            <a:r>
              <a:rPr lang="zh-CN" altLang="en-US" sz="2800" dirty="0">
                <a:solidFill>
                  <a:schemeClr val="bg2"/>
                </a:solidFill>
              </a:rPr>
              <a:t>用于假设检验决策的统计量</a:t>
            </a:r>
            <a:endParaRPr lang="zh-CN" altLang="en-US" sz="2800" dirty="0">
              <a:solidFill>
                <a:schemeClr val="bg2"/>
              </a:solidFill>
              <a:latin typeface="Symbol" panose="05050102010706020507" pitchFamily="18" charset="2"/>
            </a:endParaRPr>
          </a:p>
          <a:p>
            <a:pPr marL="609600" indent="-609600" algn="just">
              <a:spcBef>
                <a:spcPct val="30000"/>
              </a:spcBef>
            </a:pPr>
            <a:r>
              <a:rPr lang="en-US" altLang="zh-CN" sz="2800" dirty="0">
                <a:solidFill>
                  <a:schemeClr val="bg2"/>
                </a:solidFill>
              </a:rPr>
              <a:t>2.	</a:t>
            </a:r>
            <a:r>
              <a:rPr lang="zh-CN" altLang="en-US" sz="2800" dirty="0">
                <a:solidFill>
                  <a:schemeClr val="bg2"/>
                </a:solidFill>
              </a:rPr>
              <a:t>选择统计量的方法与参数估计相同，需考虑</a:t>
            </a:r>
          </a:p>
          <a:p>
            <a:pPr marL="1219200" lvl="1" indent="-533400" algn="just">
              <a:spcBef>
                <a:spcPct val="30000"/>
              </a:spcBef>
            </a:pPr>
            <a:r>
              <a:rPr lang="zh-CN" altLang="en-US" dirty="0">
                <a:solidFill>
                  <a:schemeClr val="bg2"/>
                </a:solidFill>
              </a:rPr>
              <a:t>是大样本还是小样本（样本容量是否≥</a:t>
            </a:r>
            <a:r>
              <a:rPr lang="en-US" altLang="zh-CN" dirty="0">
                <a:solidFill>
                  <a:schemeClr val="bg2"/>
                </a:solidFill>
              </a:rPr>
              <a:t>30</a:t>
            </a:r>
            <a:r>
              <a:rPr lang="zh-CN" altLang="en-US" dirty="0">
                <a:solidFill>
                  <a:schemeClr val="bg2"/>
                </a:solidFill>
              </a:rPr>
              <a:t>）</a:t>
            </a:r>
          </a:p>
          <a:p>
            <a:pPr marL="1219200" lvl="1" indent="-533400" algn="just">
              <a:spcBef>
                <a:spcPct val="30000"/>
              </a:spcBef>
            </a:pPr>
            <a:r>
              <a:rPr lang="zh-CN" altLang="en-US" dirty="0">
                <a:solidFill>
                  <a:schemeClr val="bg2"/>
                </a:solidFill>
              </a:rPr>
              <a:t>总体分布方差已知还是未知。</a:t>
            </a:r>
          </a:p>
          <a:p>
            <a:pPr marL="609600" indent="-609600" algn="just">
              <a:spcBef>
                <a:spcPct val="30000"/>
              </a:spcBef>
              <a:buFontTx/>
              <a:buAutoNum type="arabicPeriod" startAt="3"/>
            </a:pPr>
            <a:r>
              <a:rPr lang="zh-CN" altLang="en-US" sz="2800" dirty="0">
                <a:solidFill>
                  <a:schemeClr val="bg2"/>
                </a:solidFill>
              </a:rPr>
              <a:t>检验统计量的基本形式为</a:t>
            </a:r>
          </a:p>
        </p:txBody>
      </p:sp>
      <p:sp>
        <p:nvSpPr>
          <p:cNvPr id="1096707" name="Rectangle 3"/>
          <p:cNvSpPr>
            <a:spLocks noChangeArrowheads="1"/>
          </p:cNvSpPr>
          <p:nvPr/>
        </p:nvSpPr>
        <p:spPr bwMode="auto">
          <a:xfrm>
            <a:off x="1181100" y="37084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95000"/>
              </a:lnSpc>
            </a:pPr>
            <a:r>
              <a:rPr lang="zh-CN" altLang="en-US" sz="4000" b="1" dirty="0">
                <a:solidFill>
                  <a:schemeClr val="bg2"/>
                </a:solidFill>
                <a:effectLst>
                  <a:outerShdw blurRad="38100" dist="38100" dir="2700000" algn="tl">
                    <a:srgbClr val="000000"/>
                  </a:outerShdw>
                </a:effectLst>
                <a:latin typeface="Book Antiqua" panose="02040602050305030304" pitchFamily="18" charset="0"/>
              </a:rPr>
              <a:t>确定适当的检验统计量</a:t>
            </a:r>
          </a:p>
        </p:txBody>
      </p:sp>
      <mc:AlternateContent xmlns:mc="http://schemas.openxmlformats.org/markup-compatibility/2006" xmlns:a14="http://schemas.microsoft.com/office/drawing/2010/main">
        <mc:Choice Requires="a14">
          <p:sp>
            <p:nvSpPr>
              <p:cNvPr id="1096708" name="Object 4">
                <a:hlinkClick r:id="" action="ppaction://ole?verb=0"/>
              </p:cNvPr>
              <p:cNvSpPr txBox="1"/>
              <p:nvPr/>
            </p:nvSpPr>
            <p:spPr bwMode="auto">
              <a:xfrm>
                <a:off x="3442653" y="5265418"/>
                <a:ext cx="1933575" cy="1154113"/>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𝑍</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𝑋</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0</m:t>
                              </m:r>
                            </m:sub>
                          </m:sSub>
                        </m:num>
                        <m:den>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𝜎</m:t>
                              </m:r>
                            </m:num>
                            <m:den>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𝑛</m:t>
                                  </m:r>
                                </m:e>
                              </m:rad>
                            </m:den>
                          </m:f>
                        </m:den>
                      </m:f>
                    </m:oMath>
                  </m:oMathPara>
                </a14:m>
                <a:endParaRPr lang="zh-CN" altLang="en-US" dirty="0"/>
              </a:p>
            </p:txBody>
          </p:sp>
        </mc:Choice>
        <mc:Fallback xmlns="">
          <p:sp>
            <p:nvSpPr>
              <p:cNvPr id="1096708" name="Object 4">
                <a:hlinkClick r:id="" action="ppaction://ole?verb=0"/>
              </p:cNvPr>
              <p:cNvSpPr txBox="1">
                <a:spLocks noRot="1" noChangeAspect="1" noMove="1" noResize="1" noEditPoints="1" noAdjustHandles="1" noChangeArrowheads="1" noChangeShapeType="1" noTextEdit="1"/>
              </p:cNvSpPr>
              <p:nvPr/>
            </p:nvSpPr>
            <p:spPr bwMode="auto">
              <a:xfrm>
                <a:off x="3442653" y="5265418"/>
                <a:ext cx="1933575" cy="1154113"/>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6706">
                                            <p:txEl>
                                              <p:pRg st="0" end="0"/>
                                            </p:txEl>
                                          </p:spTgt>
                                        </p:tgtEl>
                                        <p:attrNameLst>
                                          <p:attrName>style.visibility</p:attrName>
                                        </p:attrNameLst>
                                      </p:cBhvr>
                                      <p:to>
                                        <p:strVal val="visible"/>
                                      </p:to>
                                    </p:set>
                                    <p:animEffect transition="in" filter="wipe(left)">
                                      <p:cBhvr>
                                        <p:cTn id="7" dur="500"/>
                                        <p:tgtEl>
                                          <p:spTgt spid="1096706">
                                            <p:txEl>
                                              <p:pRg st="0" end="0"/>
                                            </p:txEl>
                                          </p:spTgt>
                                        </p:tgtEl>
                                      </p:cBhvr>
                                    </p:animEffect>
                                  </p:childTnLst>
                                  <p:subTnLst>
                                    <p:animClr clrSpc="rgb" dir="cw">
                                      <p:cBhvr override="childStyle">
                                        <p:cTn dur="1" fill="hold" display="0" masterRel="nextClick" afterEffect="1"/>
                                        <p:tgtEl>
                                          <p:spTgt spid="1096706">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6706">
                                            <p:txEl>
                                              <p:pRg st="1" end="1"/>
                                            </p:txEl>
                                          </p:spTgt>
                                        </p:tgtEl>
                                        <p:attrNameLst>
                                          <p:attrName>style.visibility</p:attrName>
                                        </p:attrNameLst>
                                      </p:cBhvr>
                                      <p:to>
                                        <p:strVal val="visible"/>
                                      </p:to>
                                    </p:set>
                                    <p:animEffect transition="in" filter="wipe(left)">
                                      <p:cBhvr>
                                        <p:cTn id="12" dur="500"/>
                                        <p:tgtEl>
                                          <p:spTgt spid="1096706">
                                            <p:txEl>
                                              <p:pRg st="1" end="1"/>
                                            </p:txEl>
                                          </p:spTgt>
                                        </p:tgtEl>
                                      </p:cBhvr>
                                    </p:animEffect>
                                  </p:childTnLst>
                                  <p:subTnLst>
                                    <p:animClr clrSpc="rgb" dir="cw">
                                      <p:cBhvr override="childStyle">
                                        <p:cTn dur="1" fill="hold" display="0" masterRel="nextClick" afterEffect="1"/>
                                        <p:tgtEl>
                                          <p:spTgt spid="1096706">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6706">
                                            <p:txEl>
                                              <p:pRg st="2" end="2"/>
                                            </p:txEl>
                                          </p:spTgt>
                                        </p:tgtEl>
                                        <p:attrNameLst>
                                          <p:attrName>style.visibility</p:attrName>
                                        </p:attrNameLst>
                                      </p:cBhvr>
                                      <p:to>
                                        <p:strVal val="visible"/>
                                      </p:to>
                                    </p:set>
                                    <p:animEffect transition="in" filter="wipe(left)">
                                      <p:cBhvr>
                                        <p:cTn id="17" dur="500"/>
                                        <p:tgtEl>
                                          <p:spTgt spid="1096706">
                                            <p:txEl>
                                              <p:pRg st="2" end="2"/>
                                            </p:txEl>
                                          </p:spTgt>
                                        </p:tgtEl>
                                      </p:cBhvr>
                                    </p:animEffect>
                                  </p:childTnLst>
                                  <p:subTnLst>
                                    <p:animClr clrSpc="rgb" dir="cw">
                                      <p:cBhvr override="childStyle">
                                        <p:cTn dur="1" fill="hold" display="0" masterRel="nextClick" afterEffect="1"/>
                                        <p:tgtEl>
                                          <p:spTgt spid="1096706">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1096706">
                                            <p:txEl>
                                              <p:pRg st="3" end="3"/>
                                            </p:txEl>
                                          </p:spTgt>
                                        </p:tgtEl>
                                        <p:attrNameLst>
                                          <p:attrName>style.visibility</p:attrName>
                                        </p:attrNameLst>
                                      </p:cBhvr>
                                      <p:to>
                                        <p:strVal val="visible"/>
                                      </p:to>
                                    </p:set>
                                    <p:animEffect transition="in" filter="wipe(left)">
                                      <p:cBhvr>
                                        <p:cTn id="20" dur="500"/>
                                        <p:tgtEl>
                                          <p:spTgt spid="1096706">
                                            <p:txEl>
                                              <p:pRg st="3" end="3"/>
                                            </p:txEl>
                                          </p:spTgt>
                                        </p:tgtEl>
                                      </p:cBhvr>
                                    </p:animEffect>
                                  </p:childTnLst>
                                  <p:subTnLst>
                                    <p:animClr clrSpc="rgb" dir="cw">
                                      <p:cBhvr override="childStyle">
                                        <p:cTn dur="1" fill="hold" display="0" masterRel="nextClick" afterEffect="1"/>
                                        <p:tgtEl>
                                          <p:spTgt spid="1096706">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1096706">
                                            <p:txEl>
                                              <p:pRg st="4" end="4"/>
                                            </p:txEl>
                                          </p:spTgt>
                                        </p:tgtEl>
                                        <p:attrNameLst>
                                          <p:attrName>style.visibility</p:attrName>
                                        </p:attrNameLst>
                                      </p:cBhvr>
                                      <p:to>
                                        <p:strVal val="visible"/>
                                      </p:to>
                                    </p:set>
                                    <p:animEffect transition="in" filter="wipe(left)">
                                      <p:cBhvr>
                                        <p:cTn id="23" dur="500"/>
                                        <p:tgtEl>
                                          <p:spTgt spid="1096706">
                                            <p:txEl>
                                              <p:pRg st="4" end="4"/>
                                            </p:txEl>
                                          </p:spTgt>
                                        </p:tgtEl>
                                      </p:cBhvr>
                                    </p:animEffect>
                                  </p:childTnLst>
                                  <p:subTnLst>
                                    <p:animClr clrSpc="rgb" dir="cw">
                                      <p:cBhvr override="childStyle">
                                        <p:cTn dur="1" fill="hold" display="0" masterRel="nextClick" afterEffect="1"/>
                                        <p:tgtEl>
                                          <p:spTgt spid="1096706">
                                            <p:txEl>
                                              <p:pRg st="4" end="4"/>
                                            </p:txEl>
                                          </p:spTgt>
                                        </p:tgtEl>
                                        <p:attrNameLst>
                                          <p:attrName>ppt_c</p:attrName>
                                        </p:attrNameLst>
                                      </p:cBhvr>
                                      <p:to>
                                        <a:schemeClr val="folHlink"/>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96706">
                                            <p:txEl>
                                              <p:pRg st="5" end="5"/>
                                            </p:txEl>
                                          </p:spTgt>
                                        </p:tgtEl>
                                        <p:attrNameLst>
                                          <p:attrName>style.visibility</p:attrName>
                                        </p:attrNameLst>
                                      </p:cBhvr>
                                      <p:to>
                                        <p:strVal val="visible"/>
                                      </p:to>
                                    </p:set>
                                    <p:animEffect transition="in" filter="wipe(left)">
                                      <p:cBhvr>
                                        <p:cTn id="28" dur="500"/>
                                        <p:tgtEl>
                                          <p:spTgt spid="1096706">
                                            <p:txEl>
                                              <p:pRg st="5" end="5"/>
                                            </p:txEl>
                                          </p:spTgt>
                                        </p:tgtEl>
                                      </p:cBhvr>
                                    </p:animEffect>
                                  </p:childTnLst>
                                  <p:subTnLst>
                                    <p:animClr clrSpc="rgb" dir="cw">
                                      <p:cBhvr override="childStyle">
                                        <p:cTn dur="1" fill="hold" display="0" masterRel="nextClick" afterEffect="1"/>
                                        <p:tgtEl>
                                          <p:spTgt spid="1096706">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0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a:xfrm>
            <a:off x="1028700" y="228600"/>
            <a:ext cx="7658100" cy="1318260"/>
          </a:xfrm>
          <a:noFill/>
          <a:ln/>
        </p:spPr>
        <p:txBody>
          <a:bodyPr/>
          <a:lstStyle/>
          <a:p>
            <a:r>
              <a:rPr lang="zh-CN" altLang="en-US" sz="4000" dirty="0">
                <a:solidFill>
                  <a:schemeClr val="bg2"/>
                </a:solidFill>
              </a:rPr>
              <a:t>规定显著性水平</a:t>
            </a:r>
            <a:r>
              <a:rPr lang="zh-CN" altLang="en-US" sz="3200" i="1" dirty="0">
                <a:solidFill>
                  <a:schemeClr val="bg2"/>
                </a:solidFill>
                <a:latin typeface="Symbol" panose="05050102010706020507" pitchFamily="18" charset="2"/>
              </a:rPr>
              <a:t></a:t>
            </a:r>
            <a:r>
              <a:rPr lang="en-US" altLang="zh-CN" sz="3200" dirty="0">
                <a:solidFill>
                  <a:schemeClr val="hlink"/>
                </a:solidFill>
                <a:latin typeface="Arial" panose="020B0604020202020204" pitchFamily="34" charset="0"/>
              </a:rPr>
              <a:t>(</a:t>
            </a:r>
            <a:r>
              <a:rPr lang="en-US" altLang="zh-CN" sz="3200" dirty="0">
                <a:solidFill>
                  <a:schemeClr val="hlink"/>
                </a:solidFill>
                <a:latin typeface="Arial" panose="020B0604020202020204" pitchFamily="34" charset="0"/>
                <a:cs typeface="Times New Roman" panose="02020603050405020304" pitchFamily="18" charset="0"/>
              </a:rPr>
              <a:t>significant level</a:t>
            </a:r>
            <a:r>
              <a:rPr lang="en-US" altLang="zh-CN" sz="3200" dirty="0">
                <a:solidFill>
                  <a:schemeClr val="hlink"/>
                </a:solidFill>
                <a:latin typeface="Arial" panose="020B0604020202020204" pitchFamily="34" charset="0"/>
              </a:rPr>
              <a:t>)</a:t>
            </a:r>
          </a:p>
        </p:txBody>
      </p:sp>
      <p:sp>
        <p:nvSpPr>
          <p:cNvPr id="1098755" name="Rectangle 3"/>
          <p:cNvSpPr>
            <a:spLocks noGrp="1" noChangeArrowheads="1"/>
          </p:cNvSpPr>
          <p:nvPr>
            <p:ph type="body" idx="1"/>
          </p:nvPr>
        </p:nvSpPr>
        <p:spPr>
          <a:xfrm>
            <a:off x="381000" y="1769428"/>
            <a:ext cx="8382000" cy="4539932"/>
          </a:xfrm>
          <a:noFill/>
          <a:ln/>
        </p:spPr>
        <p:txBody>
          <a:bodyPr/>
          <a:lstStyle/>
          <a:p>
            <a:r>
              <a:rPr lang="en-US" altLang="zh-CN" dirty="0">
                <a:solidFill>
                  <a:schemeClr val="accent2"/>
                </a:solidFill>
                <a:sym typeface="Wingdings 3" panose="05040102010807070707" pitchFamily="18" charset="2"/>
              </a:rPr>
              <a:t> </a:t>
            </a:r>
            <a:r>
              <a:rPr lang="zh-CN" altLang="en-US" b="1" dirty="0">
                <a:solidFill>
                  <a:srgbClr val="FFFFB1"/>
                </a:solidFill>
              </a:rPr>
              <a:t>什么是显著性水平？</a:t>
            </a:r>
            <a:endParaRPr lang="zh-CN" altLang="en-US" dirty="0">
              <a:solidFill>
                <a:srgbClr val="FFFFB1"/>
              </a:solidFill>
            </a:endParaRPr>
          </a:p>
          <a:p>
            <a:pPr>
              <a:buAutoNum type="arabicPeriod"/>
            </a:pPr>
            <a:r>
              <a:rPr lang="zh-CN" altLang="en-US" sz="2600" dirty="0">
                <a:solidFill>
                  <a:schemeClr val="bg2"/>
                </a:solidFill>
              </a:rPr>
              <a:t>估计总体参数落在某一区间内，可能犯错误的概率值</a:t>
            </a:r>
            <a:endParaRPr lang="en-US" altLang="zh-CN" sz="2600" dirty="0">
              <a:solidFill>
                <a:schemeClr val="bg2"/>
              </a:solidFill>
            </a:endParaRPr>
          </a:p>
          <a:p>
            <a:pPr>
              <a:buAutoNum type="arabicPeriod"/>
            </a:pPr>
            <a:r>
              <a:rPr lang="zh-CN" altLang="en-US" sz="2600" dirty="0">
                <a:solidFill>
                  <a:schemeClr val="bg2"/>
                </a:solidFill>
              </a:rPr>
              <a:t>原假设为真时，拒绝原假设的概率（即</a:t>
            </a:r>
            <a:r>
              <a:rPr lang="en-US" altLang="zh-CN" sz="2600" dirty="0">
                <a:solidFill>
                  <a:schemeClr val="bg2"/>
                </a:solidFill>
              </a:rPr>
              <a:t>α</a:t>
            </a:r>
            <a:r>
              <a:rPr lang="zh-CN" altLang="en-US" sz="2600" dirty="0">
                <a:solidFill>
                  <a:schemeClr val="bg2"/>
                </a:solidFill>
              </a:rPr>
              <a:t>错误概率）</a:t>
            </a:r>
          </a:p>
          <a:p>
            <a:pPr lvl="1"/>
            <a:r>
              <a:rPr lang="zh-CN" altLang="en-US" sz="2600" dirty="0">
                <a:solidFill>
                  <a:schemeClr val="bg2"/>
                </a:solidFill>
              </a:rPr>
              <a:t>被称为抽样分布的拒绝域</a:t>
            </a:r>
          </a:p>
          <a:p>
            <a:pPr>
              <a:spcBef>
                <a:spcPct val="33000"/>
              </a:spcBef>
            </a:pPr>
            <a:r>
              <a:rPr lang="en-US" altLang="zh-CN" sz="2600" dirty="0">
                <a:solidFill>
                  <a:schemeClr val="bg2"/>
                </a:solidFill>
              </a:rPr>
              <a:t>3.	</a:t>
            </a:r>
            <a:r>
              <a:rPr lang="zh-CN" altLang="en-US" sz="2600" dirty="0">
                <a:solidFill>
                  <a:schemeClr val="bg2"/>
                </a:solidFill>
              </a:rPr>
              <a:t>表示为 </a:t>
            </a:r>
            <a:r>
              <a:rPr lang="zh-CN" altLang="en-US" sz="2600" dirty="0">
                <a:solidFill>
                  <a:schemeClr val="bg2"/>
                </a:solidFill>
                <a:latin typeface="Symbol" panose="05050102010706020507" pitchFamily="18" charset="2"/>
              </a:rPr>
              <a:t>，</a:t>
            </a:r>
            <a:r>
              <a:rPr lang="zh-CN" altLang="en-US" sz="2600" dirty="0">
                <a:solidFill>
                  <a:schemeClr val="bg2"/>
                </a:solidFill>
              </a:rPr>
              <a:t>常用的</a:t>
            </a:r>
            <a:r>
              <a:rPr lang="zh-CN" altLang="en-US" sz="2600" dirty="0">
                <a:solidFill>
                  <a:schemeClr val="bg2"/>
                </a:solidFill>
                <a:latin typeface="Symbol" panose="05050102010706020507" pitchFamily="18" charset="2"/>
              </a:rPr>
              <a:t>值有</a:t>
            </a:r>
            <a:r>
              <a:rPr lang="en-US" altLang="zh-CN" sz="2600" dirty="0">
                <a:solidFill>
                  <a:schemeClr val="bg2"/>
                </a:solidFill>
              </a:rPr>
              <a:t>0.01, 0.05</a:t>
            </a:r>
            <a:r>
              <a:rPr lang="zh-CN" altLang="en-US" sz="2600" dirty="0">
                <a:solidFill>
                  <a:schemeClr val="bg2"/>
                </a:solidFill>
              </a:rPr>
              <a:t>（最常用）</a:t>
            </a:r>
            <a:r>
              <a:rPr lang="en-US" altLang="zh-CN" sz="2600" dirty="0">
                <a:solidFill>
                  <a:schemeClr val="bg2"/>
                </a:solidFill>
              </a:rPr>
              <a:t>, 0.10</a:t>
            </a:r>
          </a:p>
          <a:p>
            <a:pPr>
              <a:spcBef>
                <a:spcPct val="33000"/>
              </a:spcBef>
            </a:pPr>
            <a:r>
              <a:rPr lang="en-US" altLang="zh-CN" sz="2600" dirty="0">
                <a:solidFill>
                  <a:schemeClr val="bg2"/>
                </a:solidFill>
              </a:rPr>
              <a:t>4.	</a:t>
            </a:r>
            <a:r>
              <a:rPr lang="zh-CN" altLang="en-US" sz="2600" dirty="0">
                <a:solidFill>
                  <a:schemeClr val="bg2"/>
                </a:solidFill>
              </a:rPr>
              <a:t>由研究者根据精度等要求事先确定。</a:t>
            </a:r>
            <a:r>
              <a:rPr lang="en-US" altLang="zh-CN" sz="2600" dirty="0">
                <a:solidFill>
                  <a:schemeClr val="bg2"/>
                </a:solidFill>
              </a:rPr>
              <a:t>α</a:t>
            </a:r>
            <a:r>
              <a:rPr lang="zh-CN" altLang="en-US" sz="2600" dirty="0">
                <a:solidFill>
                  <a:schemeClr val="bg2"/>
                </a:solidFill>
              </a:rPr>
              <a:t>越小，</a:t>
            </a:r>
            <a:r>
              <a:rPr lang="en-US" altLang="zh-CN" sz="2600" dirty="0">
                <a:solidFill>
                  <a:schemeClr val="bg2"/>
                </a:solidFill>
              </a:rPr>
              <a:t>β</a:t>
            </a:r>
            <a:r>
              <a:rPr lang="zh-CN" altLang="en-US" sz="2600" dirty="0">
                <a:solidFill>
                  <a:schemeClr val="bg2"/>
                </a:solidFill>
              </a:rPr>
              <a:t>错误概率的越大。</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animEffect transition="in" filter="wipe(left)">
                                      <p:cBhvr>
                                        <p:cTn id="7" dur="500"/>
                                        <p:tgtEl>
                                          <p:spTgt spid="1098755">
                                            <p:txEl>
                                              <p:pRg st="0" end="0"/>
                                            </p:txEl>
                                          </p:spTgt>
                                        </p:tgtEl>
                                      </p:cBhvr>
                                    </p:animEffect>
                                  </p:childTnLst>
                                  <p:subTnLst>
                                    <p:animClr clrSpc="rgb" dir="cw">
                                      <p:cBhvr override="childStyle">
                                        <p:cTn dur="1" fill="hold" display="0" masterRel="nextClick" afterEffect="1"/>
                                        <p:tgtEl>
                                          <p:spTgt spid="109875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8755">
                                            <p:txEl>
                                              <p:pRg st="1" end="1"/>
                                            </p:txEl>
                                          </p:spTgt>
                                        </p:tgtEl>
                                        <p:attrNameLst>
                                          <p:attrName>style.visibility</p:attrName>
                                        </p:attrNameLst>
                                      </p:cBhvr>
                                      <p:to>
                                        <p:strVal val="visible"/>
                                      </p:to>
                                    </p:set>
                                    <p:animEffect transition="in" filter="wipe(left)">
                                      <p:cBhvr>
                                        <p:cTn id="12" dur="500"/>
                                        <p:tgtEl>
                                          <p:spTgt spid="1098755">
                                            <p:txEl>
                                              <p:pRg st="1" end="1"/>
                                            </p:txEl>
                                          </p:spTgt>
                                        </p:tgtEl>
                                      </p:cBhvr>
                                    </p:animEffect>
                                  </p:childTnLst>
                                  <p:subTnLst>
                                    <p:animClr clrSpc="rgb" dir="cw">
                                      <p:cBhvr override="childStyle">
                                        <p:cTn dur="1" fill="hold" display="0" masterRel="nextClick" afterEffect="1"/>
                                        <p:tgtEl>
                                          <p:spTgt spid="1098755">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8755">
                                            <p:txEl>
                                              <p:pRg st="2" end="2"/>
                                            </p:txEl>
                                          </p:spTgt>
                                        </p:tgtEl>
                                        <p:attrNameLst>
                                          <p:attrName>style.visibility</p:attrName>
                                        </p:attrNameLst>
                                      </p:cBhvr>
                                      <p:to>
                                        <p:strVal val="visible"/>
                                      </p:to>
                                    </p:set>
                                    <p:animEffect transition="in" filter="wipe(left)">
                                      <p:cBhvr>
                                        <p:cTn id="17" dur="500"/>
                                        <p:tgtEl>
                                          <p:spTgt spid="1098755">
                                            <p:txEl>
                                              <p:pRg st="2" end="2"/>
                                            </p:txEl>
                                          </p:spTgt>
                                        </p:tgtEl>
                                      </p:cBhvr>
                                    </p:animEffect>
                                  </p:childTnLst>
                                  <p:subTnLst>
                                    <p:animClr clrSpc="rgb" dir="cw">
                                      <p:cBhvr override="childStyle">
                                        <p:cTn dur="1" fill="hold" display="0" masterRel="nextClick" afterEffect="1"/>
                                        <p:tgtEl>
                                          <p:spTgt spid="1098755">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1098755">
                                            <p:txEl>
                                              <p:pRg st="3" end="3"/>
                                            </p:txEl>
                                          </p:spTgt>
                                        </p:tgtEl>
                                        <p:attrNameLst>
                                          <p:attrName>style.visibility</p:attrName>
                                        </p:attrNameLst>
                                      </p:cBhvr>
                                      <p:to>
                                        <p:strVal val="visible"/>
                                      </p:to>
                                    </p:set>
                                    <p:animEffect transition="in" filter="wipe(left)">
                                      <p:cBhvr>
                                        <p:cTn id="20" dur="500"/>
                                        <p:tgtEl>
                                          <p:spTgt spid="1098755">
                                            <p:txEl>
                                              <p:pRg st="3" end="3"/>
                                            </p:txEl>
                                          </p:spTgt>
                                        </p:tgtEl>
                                      </p:cBhvr>
                                    </p:animEffect>
                                  </p:childTnLst>
                                  <p:subTnLst>
                                    <p:animClr clrSpc="rgb" dir="cw">
                                      <p:cBhvr override="childStyle">
                                        <p:cTn dur="1" fill="hold" display="0" masterRel="nextClick" afterEffect="1"/>
                                        <p:tgtEl>
                                          <p:spTgt spid="1098755">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98755">
                                            <p:txEl>
                                              <p:pRg st="4" end="4"/>
                                            </p:txEl>
                                          </p:spTgt>
                                        </p:tgtEl>
                                        <p:attrNameLst>
                                          <p:attrName>style.visibility</p:attrName>
                                        </p:attrNameLst>
                                      </p:cBhvr>
                                      <p:to>
                                        <p:strVal val="visible"/>
                                      </p:to>
                                    </p:set>
                                    <p:animEffect transition="in" filter="wipe(left)">
                                      <p:cBhvr>
                                        <p:cTn id="25" dur="500"/>
                                        <p:tgtEl>
                                          <p:spTgt spid="1098755">
                                            <p:txEl>
                                              <p:pRg st="4" end="4"/>
                                            </p:txEl>
                                          </p:spTgt>
                                        </p:tgtEl>
                                      </p:cBhvr>
                                    </p:animEffect>
                                  </p:childTnLst>
                                  <p:subTnLst>
                                    <p:animClr clrSpc="rgb" dir="cw">
                                      <p:cBhvr override="childStyle">
                                        <p:cTn dur="1" fill="hold" display="0" masterRel="nextClick" afterEffect="1"/>
                                        <p:tgtEl>
                                          <p:spTgt spid="1098755">
                                            <p:txEl>
                                              <p:pRg st="4" end="4"/>
                                            </p:txEl>
                                          </p:spTgt>
                                        </p:tgtEl>
                                        <p:attrNameLst>
                                          <p:attrName>ppt_c</p:attrName>
                                        </p:attrNameLst>
                                      </p:cBhvr>
                                      <p:to>
                                        <a:schemeClr val="folHlink"/>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98755">
                                            <p:txEl>
                                              <p:pRg st="5" end="5"/>
                                            </p:txEl>
                                          </p:spTgt>
                                        </p:tgtEl>
                                        <p:attrNameLst>
                                          <p:attrName>style.visibility</p:attrName>
                                        </p:attrNameLst>
                                      </p:cBhvr>
                                      <p:to>
                                        <p:strVal val="visible"/>
                                      </p:to>
                                    </p:set>
                                    <p:animEffect transition="in" filter="wipe(left)">
                                      <p:cBhvr>
                                        <p:cTn id="30" dur="500"/>
                                        <p:tgtEl>
                                          <p:spTgt spid="1098755">
                                            <p:txEl>
                                              <p:pRg st="5" end="5"/>
                                            </p:txEl>
                                          </p:spTgt>
                                        </p:tgtEl>
                                      </p:cBhvr>
                                    </p:animEffect>
                                  </p:childTnLst>
                                  <p:subTnLst>
                                    <p:animClr clrSpc="rgb" dir="cw">
                                      <p:cBhvr override="childStyle">
                                        <p:cTn dur="1" fill="hold" display="0" masterRel="nextClick" afterEffect="1"/>
                                        <p:tgtEl>
                                          <p:spTgt spid="1098755">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a:xfrm>
            <a:off x="1181100" y="200025"/>
            <a:ext cx="6781800" cy="1143000"/>
          </a:xfrm>
          <a:noFill/>
          <a:ln/>
        </p:spPr>
        <p:txBody>
          <a:bodyPr/>
          <a:lstStyle/>
          <a:p>
            <a:r>
              <a:rPr lang="zh-CN" altLang="en-US" sz="4000" dirty="0">
                <a:solidFill>
                  <a:schemeClr val="bg2"/>
                </a:solidFill>
              </a:rPr>
              <a:t>作出统计决策</a:t>
            </a:r>
            <a:endParaRPr lang="zh-CN" altLang="en-US" sz="3200" b="0" dirty="0">
              <a:solidFill>
                <a:schemeClr val="bg2"/>
              </a:solidFill>
              <a:latin typeface="Symbol" panose="05050102010706020507" pitchFamily="18" charset="2"/>
            </a:endParaRPr>
          </a:p>
        </p:txBody>
      </p:sp>
      <mc:AlternateContent xmlns:mc="http://schemas.openxmlformats.org/markup-compatibility/2006">
        <mc:Choice xmlns:a14="http://schemas.microsoft.com/office/drawing/2010/main" Requires="a14">
          <p:sp>
            <p:nvSpPr>
              <p:cNvPr id="1100803" name="Rectangle 3"/>
              <p:cNvSpPr>
                <a:spLocks noGrp="1" noChangeArrowheads="1"/>
              </p:cNvSpPr>
              <p:nvPr>
                <p:ph type="body" idx="1"/>
              </p:nvPr>
            </p:nvSpPr>
            <p:spPr>
              <a:xfrm>
                <a:off x="546100" y="1343025"/>
                <a:ext cx="8051800" cy="4362450"/>
              </a:xfrm>
              <a:noFill/>
              <a:ln/>
            </p:spPr>
            <p:txBody>
              <a:bodyPr/>
              <a:lstStyle/>
              <a:p>
                <a:pPr marL="609600" indent="-609600">
                  <a:buFontTx/>
                  <a:buAutoNum type="arabicPeriod"/>
                </a:pPr>
                <a:r>
                  <a:rPr lang="zh-CN" altLang="en-US" sz="2600" dirty="0">
                    <a:solidFill>
                      <a:schemeClr val="bg2"/>
                    </a:solidFill>
                  </a:rPr>
                  <a:t>计算检验的统计量。</a:t>
                </a:r>
              </a:p>
              <a:p>
                <a:pPr marL="609600" indent="-609600">
                  <a:buFontTx/>
                  <a:buAutoNum type="arabicPeriod"/>
                </a:pPr>
                <a:r>
                  <a:rPr lang="zh-CN" altLang="en-US" sz="2600" dirty="0">
                    <a:solidFill>
                      <a:schemeClr val="bg2"/>
                    </a:solidFill>
                  </a:rPr>
                  <a:t>根据给定的显著性水平</a:t>
                </a:r>
                <a:r>
                  <a:rPr lang="zh-CN" altLang="en-US" sz="2600" i="1" dirty="0">
                    <a:solidFill>
                      <a:schemeClr val="bg2"/>
                    </a:solidFill>
                    <a:latin typeface="Symbol" panose="05050102010706020507" pitchFamily="18" charset="2"/>
                  </a:rPr>
                  <a:t></a:t>
                </a:r>
                <a:r>
                  <a:rPr lang="zh-CN" altLang="en-US" sz="2600" dirty="0">
                    <a:solidFill>
                      <a:schemeClr val="bg2"/>
                    </a:solidFill>
                    <a:latin typeface="Symbol" panose="05050102010706020507" pitchFamily="18" charset="2"/>
                  </a:rPr>
                  <a:t>，根据样本的分布情况，查表得出相应的临界值。</a:t>
                </a:r>
                <a:endParaRPr lang="en-US" altLang="zh-CN" sz="2600" dirty="0">
                  <a:solidFill>
                    <a:schemeClr val="bg2"/>
                  </a:solidFill>
                  <a:latin typeface="Symbol" panose="05050102010706020507" pitchFamily="18" charset="2"/>
                </a:endParaRPr>
              </a:p>
              <a:p>
                <a:pPr marL="609600" indent="-609600">
                  <a:buFontTx/>
                  <a:buAutoNum type="arabicPeriod"/>
                </a:pPr>
                <a:r>
                  <a:rPr lang="zh-CN" altLang="en-US" sz="2600" dirty="0">
                    <a:solidFill>
                      <a:schemeClr val="bg2"/>
                    </a:solidFill>
                  </a:rPr>
                  <a:t>将检验统计量的值</a:t>
                </a:r>
                <a14:m>
                  <m:oMath xmlns:m="http://schemas.openxmlformats.org/officeDocument/2006/math">
                    <m:d>
                      <m:dPr>
                        <m:begChr m:val="|"/>
                        <m:endChr m:val="|"/>
                        <m:ctrlPr>
                          <a:rPr lang="en-US" altLang="zh-CN" sz="2600" i="1">
                            <a:solidFill>
                              <a:schemeClr val="bg2"/>
                            </a:solidFill>
                            <a:latin typeface="Cambria Math" panose="02040503050406030204" pitchFamily="18" charset="0"/>
                          </a:rPr>
                        </m:ctrlPr>
                      </m:dPr>
                      <m:e>
                        <m:r>
                          <a:rPr lang="en-US" altLang="zh-CN" sz="2600" i="1">
                            <a:solidFill>
                              <a:schemeClr val="bg2"/>
                            </a:solidFill>
                            <a:latin typeface="Cambria Math" panose="02040503050406030204" pitchFamily="18" charset="0"/>
                          </a:rPr>
                          <m:t>𝑧</m:t>
                        </m:r>
                      </m:e>
                    </m:d>
                  </m:oMath>
                </a14:m>
                <a:r>
                  <a:rPr lang="zh-CN" altLang="en-US" sz="2600" dirty="0">
                    <a:solidFill>
                      <a:schemeClr val="bg2"/>
                    </a:solidFill>
                  </a:rPr>
                  <a:t>与</a:t>
                </a:r>
                <a:r>
                  <a:rPr lang="zh-CN" altLang="en-US" sz="2600" i="1" dirty="0">
                    <a:solidFill>
                      <a:schemeClr val="bg2"/>
                    </a:solidFill>
                    <a:latin typeface="Symbol" panose="05050102010706020507" pitchFamily="18" charset="2"/>
                  </a:rPr>
                  <a:t> </a:t>
                </a:r>
                <a:r>
                  <a:rPr lang="zh-CN" altLang="en-US" sz="2600" dirty="0">
                    <a:solidFill>
                      <a:schemeClr val="bg2"/>
                    </a:solidFill>
                    <a:latin typeface="Symbol" panose="05050102010706020507" pitchFamily="18" charset="2"/>
                  </a:rPr>
                  <a:t>水平的临界值</a:t>
                </a:r>
                <a14:m>
                  <m:oMath xmlns:m="http://schemas.openxmlformats.org/officeDocument/2006/math">
                    <m:d>
                      <m:dPr>
                        <m:begChr m:val="|"/>
                        <m:endChr m:val="|"/>
                        <m:ctrlPr>
                          <a:rPr lang="en-US" altLang="zh-CN" sz="2600" i="1">
                            <a:solidFill>
                              <a:schemeClr val="bg2"/>
                            </a:solidFill>
                            <a:latin typeface="Cambria Math" panose="02040503050406030204" pitchFamily="18" charset="0"/>
                          </a:rPr>
                        </m:ctrlPr>
                      </m:dPr>
                      <m:e>
                        <m:sSub>
                          <m:sSubPr>
                            <m:ctrlPr>
                              <a:rPr lang="en-US" altLang="zh-CN" sz="2600" i="1">
                                <a:solidFill>
                                  <a:schemeClr val="bg2"/>
                                </a:solidFill>
                                <a:latin typeface="Cambria Math" panose="02040503050406030204" pitchFamily="18" charset="0"/>
                              </a:rPr>
                            </m:ctrlPr>
                          </m:sSubPr>
                          <m:e>
                            <m:r>
                              <a:rPr lang="en-US" altLang="zh-CN" sz="2600" i="1">
                                <a:solidFill>
                                  <a:schemeClr val="bg2"/>
                                </a:solidFill>
                                <a:latin typeface="Cambria Math" panose="02040503050406030204" pitchFamily="18" charset="0"/>
                              </a:rPr>
                              <m:t>𝑧</m:t>
                            </m:r>
                          </m:e>
                          <m:sub>
                            <m:f>
                              <m:fPr>
                                <m:type m:val="lin"/>
                                <m:ctrlPr>
                                  <a:rPr lang="en-US" altLang="zh-CN" sz="2600" i="1">
                                    <a:solidFill>
                                      <a:schemeClr val="bg2"/>
                                    </a:solidFill>
                                    <a:latin typeface="Cambria Math" panose="02040503050406030204" pitchFamily="18" charset="0"/>
                                  </a:rPr>
                                </m:ctrlPr>
                              </m:fPr>
                              <m:num>
                                <m:r>
                                  <a:rPr lang="en-US" altLang="zh-CN" sz="2600" i="1">
                                    <a:solidFill>
                                      <a:schemeClr val="bg2"/>
                                    </a:solidFill>
                                    <a:latin typeface="Cambria Math" panose="02040503050406030204" pitchFamily="18" charset="0"/>
                                  </a:rPr>
                                  <m:t>𝑎</m:t>
                                </m:r>
                              </m:num>
                              <m:den>
                                <m:r>
                                  <a:rPr lang="en-US" altLang="zh-CN" sz="2600" i="1">
                                    <a:solidFill>
                                      <a:schemeClr val="bg2"/>
                                    </a:solidFill>
                                    <a:latin typeface="Cambria Math" panose="02040503050406030204" pitchFamily="18" charset="0"/>
                                  </a:rPr>
                                  <m:t>2</m:t>
                                </m:r>
                              </m:den>
                            </m:f>
                          </m:sub>
                        </m:sSub>
                      </m:e>
                    </m:d>
                  </m:oMath>
                </a14:m>
                <a:r>
                  <a:rPr lang="zh-CN" altLang="en-US" sz="2600" dirty="0">
                    <a:solidFill>
                      <a:schemeClr val="bg2"/>
                    </a:solidFill>
                    <a:latin typeface="Symbol" panose="05050102010706020507" pitchFamily="18" charset="2"/>
                  </a:rPr>
                  <a:t>进行比较。若</a:t>
                </a:r>
                <a:r>
                  <a:rPr lang="en-US" altLang="zh-CN" sz="2600" dirty="0">
                    <a:solidFill>
                      <a:schemeClr val="bg2"/>
                    </a:solidFill>
                  </a:rPr>
                  <a:t> </a:t>
                </a:r>
                <a14:m>
                  <m:oMath xmlns:m="http://schemas.openxmlformats.org/officeDocument/2006/math">
                    <m:d>
                      <m:dPr>
                        <m:begChr m:val="|"/>
                        <m:endChr m:val="|"/>
                        <m:ctrlPr>
                          <a:rPr lang="en-US" altLang="zh-CN" sz="2600" i="1">
                            <a:solidFill>
                              <a:schemeClr val="bg2"/>
                            </a:solidFill>
                            <a:latin typeface="Cambria Math" panose="02040503050406030204" pitchFamily="18" charset="0"/>
                          </a:rPr>
                        </m:ctrlPr>
                      </m:dPr>
                      <m:e>
                        <m:r>
                          <a:rPr lang="en-US" altLang="zh-CN" sz="2600" i="1">
                            <a:solidFill>
                              <a:schemeClr val="bg2"/>
                            </a:solidFill>
                            <a:latin typeface="Cambria Math" panose="02040503050406030204" pitchFamily="18" charset="0"/>
                          </a:rPr>
                          <m:t>𝑧</m:t>
                        </m:r>
                      </m:e>
                    </m:d>
                    <m:r>
                      <a:rPr lang="zh-CN" altLang="en-US" sz="2600" i="1">
                        <a:solidFill>
                          <a:schemeClr val="bg2"/>
                        </a:solidFill>
                        <a:latin typeface="Cambria Math" panose="02040503050406030204" pitchFamily="18" charset="0"/>
                      </a:rPr>
                      <m:t>＜</m:t>
                    </m:r>
                  </m:oMath>
                </a14:m>
                <a:r>
                  <a:rPr lang="en-US" altLang="zh-CN" sz="2600" dirty="0">
                    <a:solidFill>
                      <a:schemeClr val="bg2"/>
                    </a:solidFill>
                  </a:rPr>
                  <a:t> </a:t>
                </a:r>
                <a14:m>
                  <m:oMath xmlns:m="http://schemas.openxmlformats.org/officeDocument/2006/math">
                    <m:d>
                      <m:dPr>
                        <m:begChr m:val="|"/>
                        <m:endChr m:val="|"/>
                        <m:ctrlPr>
                          <a:rPr lang="en-US" altLang="zh-CN" sz="2600" i="1">
                            <a:solidFill>
                              <a:schemeClr val="bg2"/>
                            </a:solidFill>
                            <a:latin typeface="Cambria Math" panose="02040503050406030204" pitchFamily="18" charset="0"/>
                          </a:rPr>
                        </m:ctrlPr>
                      </m:dPr>
                      <m:e>
                        <m:sSub>
                          <m:sSubPr>
                            <m:ctrlPr>
                              <a:rPr lang="en-US" altLang="zh-CN" sz="2600" i="1">
                                <a:solidFill>
                                  <a:schemeClr val="bg2"/>
                                </a:solidFill>
                                <a:latin typeface="Cambria Math" panose="02040503050406030204" pitchFamily="18" charset="0"/>
                              </a:rPr>
                            </m:ctrlPr>
                          </m:sSubPr>
                          <m:e>
                            <m:r>
                              <a:rPr lang="en-US" altLang="zh-CN" sz="2600" i="1">
                                <a:solidFill>
                                  <a:schemeClr val="bg2"/>
                                </a:solidFill>
                                <a:latin typeface="Cambria Math" panose="02040503050406030204" pitchFamily="18" charset="0"/>
                              </a:rPr>
                              <m:t>𝑧</m:t>
                            </m:r>
                          </m:e>
                          <m:sub>
                            <m:f>
                              <m:fPr>
                                <m:type m:val="lin"/>
                                <m:ctrlPr>
                                  <a:rPr lang="en-US" altLang="zh-CN" sz="2600" i="1">
                                    <a:solidFill>
                                      <a:schemeClr val="bg2"/>
                                    </a:solidFill>
                                    <a:latin typeface="Cambria Math" panose="02040503050406030204" pitchFamily="18" charset="0"/>
                                  </a:rPr>
                                </m:ctrlPr>
                              </m:fPr>
                              <m:num>
                                <m:r>
                                  <a:rPr lang="en-US" altLang="zh-CN" sz="2600" i="1">
                                    <a:solidFill>
                                      <a:schemeClr val="bg2"/>
                                    </a:solidFill>
                                    <a:latin typeface="Cambria Math" panose="02040503050406030204" pitchFamily="18" charset="0"/>
                                  </a:rPr>
                                  <m:t>𝑎</m:t>
                                </m:r>
                              </m:num>
                              <m:den>
                                <m:r>
                                  <a:rPr lang="en-US" altLang="zh-CN" sz="2600" i="1">
                                    <a:solidFill>
                                      <a:schemeClr val="bg2"/>
                                    </a:solidFill>
                                    <a:latin typeface="Cambria Math" panose="02040503050406030204" pitchFamily="18" charset="0"/>
                                  </a:rPr>
                                  <m:t>2</m:t>
                                </m:r>
                              </m:den>
                            </m:f>
                          </m:sub>
                        </m:sSub>
                      </m:e>
                    </m:d>
                  </m:oMath>
                </a14:m>
                <a:r>
                  <a:rPr lang="zh-CN" altLang="en-US" sz="2600" dirty="0">
                    <a:solidFill>
                      <a:schemeClr val="bg2"/>
                    </a:solidFill>
                  </a:rPr>
                  <a:t>，不拒绝原假设，反之拒绝</a:t>
                </a:r>
              </a:p>
              <a:p>
                <a:pPr marL="609600" indent="-609600">
                  <a:buFontTx/>
                  <a:buAutoNum type="arabicPeriod"/>
                </a:pPr>
                <a:r>
                  <a:rPr lang="zh-CN" altLang="en-US" sz="2600" dirty="0">
                    <a:solidFill>
                      <a:schemeClr val="bg2"/>
                    </a:solidFill>
                  </a:rPr>
                  <a:t>根据小概率原理，得出拒绝或不拒绝原假设的结论。</a:t>
                </a:r>
                <a:endParaRPr lang="en-US" altLang="zh-CN" sz="2600" dirty="0">
                  <a:solidFill>
                    <a:schemeClr val="bg2"/>
                  </a:solidFill>
                </a:endParaRPr>
              </a:p>
              <a:p>
                <a:pPr lvl="2">
                  <a:buClr>
                    <a:srgbClr val="FAFD00"/>
                  </a:buClr>
                </a:pPr>
                <a:r>
                  <a:rPr lang="zh-CN" altLang="en-US" dirty="0">
                    <a:solidFill>
                      <a:srgbClr val="000000"/>
                    </a:solidFill>
                  </a:rPr>
                  <a:t>例题中通过计算</a:t>
                </a:r>
                <a14:m>
                  <m:oMath xmlns:m="http://schemas.openxmlformats.org/officeDocument/2006/math">
                    <m:d>
                      <m:dPr>
                        <m:begChr m:val="|"/>
                        <m:endChr m:val="|"/>
                        <m:ctrlPr>
                          <a:rPr lang="en-US" altLang="zh-CN" i="1">
                            <a:solidFill>
                              <a:schemeClr val="bg2"/>
                            </a:solidFill>
                            <a:latin typeface="Cambria Math" panose="02040503050406030204" pitchFamily="18" charset="0"/>
                          </a:rPr>
                        </m:ctrlPr>
                      </m:dPr>
                      <m:e>
                        <m:r>
                          <a:rPr lang="en-US" altLang="zh-CN" i="1">
                            <a:solidFill>
                              <a:schemeClr val="bg2"/>
                            </a:solidFill>
                            <a:latin typeface="Cambria Math" panose="02040503050406030204" pitchFamily="18" charset="0"/>
                          </a:rPr>
                          <m:t>𝑧</m:t>
                        </m:r>
                      </m:e>
                    </m:d>
                  </m:oMath>
                </a14:m>
                <a:r>
                  <a:rPr lang="zh-CN" altLang="en-US" dirty="0">
                    <a:solidFill>
                      <a:srgbClr val="000000"/>
                    </a:solidFill>
                  </a:rPr>
                  <a:t>值，新生儿体重差异是因为样本误差的可能性小于</a:t>
                </a:r>
                <a:r>
                  <a:rPr lang="en-US" altLang="zh-CN" dirty="0">
                    <a:solidFill>
                      <a:srgbClr val="000000"/>
                    </a:solidFill>
                  </a:rPr>
                  <a:t>0.05</a:t>
                </a:r>
                <a:r>
                  <a:rPr lang="zh-CN" altLang="en-US" dirty="0">
                    <a:solidFill>
                      <a:srgbClr val="000000"/>
                    </a:solidFill>
                  </a:rPr>
                  <a:t>，几乎不可能发生，则认为原假设错误。</a:t>
                </a:r>
                <a:endParaRPr lang="en-US" altLang="zh-CN" dirty="0">
                  <a:solidFill>
                    <a:srgbClr val="000000"/>
                  </a:solidFill>
                </a:endParaRPr>
              </a:p>
              <a:p>
                <a:pPr lvl="2">
                  <a:buClr>
                    <a:srgbClr val="FAFD00"/>
                  </a:buClr>
                </a:pPr>
                <a:r>
                  <a:rPr lang="zh-CN" altLang="en-US" sz="2600" dirty="0">
                    <a:solidFill>
                      <a:srgbClr val="000000"/>
                    </a:solidFill>
                  </a:rPr>
                  <a:t>更严谨的说法：</a:t>
                </a:r>
                <a:r>
                  <a:rPr lang="zh-CN" altLang="en-US" dirty="0">
                    <a:solidFill>
                      <a:schemeClr val="bg2"/>
                    </a:solidFill>
                  </a:rPr>
                  <a:t>原假设出现</a:t>
                </a:r>
                <a:r>
                  <a:rPr lang="en-US" altLang="zh-CN" dirty="0">
                    <a:solidFill>
                      <a:schemeClr val="bg2"/>
                    </a:solidFill>
                  </a:rPr>
                  <a:t>α</a:t>
                </a:r>
                <a:r>
                  <a:rPr lang="zh-CN" altLang="en-US" dirty="0">
                    <a:solidFill>
                      <a:schemeClr val="bg2"/>
                    </a:solidFill>
                  </a:rPr>
                  <a:t>错误的可能性不超过</a:t>
                </a:r>
                <a:r>
                  <a:rPr lang="en-US" altLang="zh-CN" dirty="0">
                    <a:solidFill>
                      <a:schemeClr val="bg2"/>
                    </a:solidFill>
                  </a:rPr>
                  <a:t>5%</a:t>
                </a:r>
                <a:r>
                  <a:rPr lang="zh-CN" altLang="en-US" dirty="0">
                    <a:solidFill>
                      <a:schemeClr val="bg2"/>
                    </a:solidFill>
                  </a:rPr>
                  <a:t>。</a:t>
                </a:r>
                <a:endParaRPr lang="en-US" altLang="zh-CN" sz="2600" dirty="0">
                  <a:solidFill>
                    <a:schemeClr val="bg2"/>
                  </a:solidFill>
                </a:endParaRPr>
              </a:p>
              <a:p>
                <a:pPr marL="0" indent="0"/>
                <a:r>
                  <a:rPr lang="en-US" altLang="zh-CN" sz="2600" dirty="0">
                    <a:solidFill>
                      <a:schemeClr val="bg2"/>
                    </a:solidFill>
                  </a:rPr>
                  <a:t>	</a:t>
                </a:r>
                <a:endParaRPr lang="zh-CN" altLang="en-US" sz="2600" dirty="0">
                  <a:solidFill>
                    <a:schemeClr val="bg2"/>
                  </a:solidFill>
                </a:endParaRPr>
              </a:p>
            </p:txBody>
          </p:sp>
        </mc:Choice>
        <mc:Fallback>
          <p:sp>
            <p:nvSpPr>
              <p:cNvPr id="1100803" name="Rectangle 3"/>
              <p:cNvSpPr>
                <a:spLocks noGrp="1" noRot="1" noChangeAspect="1" noMove="1" noResize="1" noEditPoints="1" noAdjustHandles="1" noChangeArrowheads="1" noChangeShapeType="1" noTextEdit="1"/>
              </p:cNvSpPr>
              <p:nvPr>
                <p:ph type="body" idx="1"/>
              </p:nvPr>
            </p:nvSpPr>
            <p:spPr>
              <a:xfrm>
                <a:off x="546100" y="1343025"/>
                <a:ext cx="8051800" cy="4362450"/>
              </a:xfrm>
              <a:blipFill>
                <a:blip r:embed="rId3"/>
                <a:stretch>
                  <a:fillRect l="-1288" t="-1676" r="-227" b="-24022"/>
                </a:stretch>
              </a:blipFill>
              <a:ln/>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0803">
                                            <p:txEl>
                                              <p:pRg st="0" end="0"/>
                                            </p:txEl>
                                          </p:spTgt>
                                        </p:tgtEl>
                                        <p:attrNameLst>
                                          <p:attrName>style.visibility</p:attrName>
                                        </p:attrNameLst>
                                      </p:cBhvr>
                                      <p:to>
                                        <p:strVal val="visible"/>
                                      </p:to>
                                    </p:set>
                                    <p:animEffect transition="in" filter="wipe(left)">
                                      <p:cBhvr>
                                        <p:cTn id="7" dur="500"/>
                                        <p:tgtEl>
                                          <p:spTgt spid="1100803">
                                            <p:txEl>
                                              <p:pRg st="0" end="0"/>
                                            </p:txEl>
                                          </p:spTgt>
                                        </p:tgtEl>
                                      </p:cBhvr>
                                    </p:animEffect>
                                  </p:childTnLst>
                                  <p:subTnLst>
                                    <p:animClr clrSpc="rgb" dir="cw">
                                      <p:cBhvr override="childStyle">
                                        <p:cTn dur="1" fill="hold" display="0" masterRel="nextClick" afterEffect="1"/>
                                        <p:tgtEl>
                                          <p:spTgt spid="110080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0803">
                                            <p:txEl>
                                              <p:pRg st="1" end="1"/>
                                            </p:txEl>
                                          </p:spTgt>
                                        </p:tgtEl>
                                        <p:attrNameLst>
                                          <p:attrName>style.visibility</p:attrName>
                                        </p:attrNameLst>
                                      </p:cBhvr>
                                      <p:to>
                                        <p:strVal val="visible"/>
                                      </p:to>
                                    </p:set>
                                    <p:animEffect transition="in" filter="wipe(left)">
                                      <p:cBhvr>
                                        <p:cTn id="12" dur="500"/>
                                        <p:tgtEl>
                                          <p:spTgt spid="1100803">
                                            <p:txEl>
                                              <p:pRg st="1" end="1"/>
                                            </p:txEl>
                                          </p:spTgt>
                                        </p:tgtEl>
                                      </p:cBhvr>
                                    </p:animEffect>
                                  </p:childTnLst>
                                  <p:subTnLst>
                                    <p:animClr clrSpc="rgb" dir="cw">
                                      <p:cBhvr override="childStyle">
                                        <p:cTn dur="1" fill="hold" display="0" masterRel="nextClick" afterEffect="1"/>
                                        <p:tgtEl>
                                          <p:spTgt spid="1100803">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0803">
                                            <p:txEl>
                                              <p:pRg st="2" end="2"/>
                                            </p:txEl>
                                          </p:spTgt>
                                        </p:tgtEl>
                                        <p:attrNameLst>
                                          <p:attrName>style.visibility</p:attrName>
                                        </p:attrNameLst>
                                      </p:cBhvr>
                                      <p:to>
                                        <p:strVal val="visible"/>
                                      </p:to>
                                    </p:set>
                                    <p:animEffect transition="in" filter="wipe(left)">
                                      <p:cBhvr>
                                        <p:cTn id="17" dur="500"/>
                                        <p:tgtEl>
                                          <p:spTgt spid="1100803">
                                            <p:txEl>
                                              <p:pRg st="2" end="2"/>
                                            </p:txEl>
                                          </p:spTgt>
                                        </p:tgtEl>
                                      </p:cBhvr>
                                    </p:animEffect>
                                  </p:childTnLst>
                                  <p:subTnLst>
                                    <p:animClr clrSpc="rgb" dir="cw">
                                      <p:cBhvr override="childStyle">
                                        <p:cTn dur="1" fill="hold" display="0" masterRel="nextClick" afterEffect="1"/>
                                        <p:tgtEl>
                                          <p:spTgt spid="1100803">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0803">
                                            <p:txEl>
                                              <p:pRg st="3" end="3"/>
                                            </p:txEl>
                                          </p:spTgt>
                                        </p:tgtEl>
                                        <p:attrNameLst>
                                          <p:attrName>style.visibility</p:attrName>
                                        </p:attrNameLst>
                                      </p:cBhvr>
                                      <p:to>
                                        <p:strVal val="visible"/>
                                      </p:to>
                                    </p:set>
                                    <p:animEffect transition="in" filter="wipe(left)">
                                      <p:cBhvr>
                                        <p:cTn id="22" dur="500"/>
                                        <p:tgtEl>
                                          <p:spTgt spid="1100803">
                                            <p:txEl>
                                              <p:pRg st="3" end="3"/>
                                            </p:txEl>
                                          </p:spTgt>
                                        </p:tgtEl>
                                      </p:cBhvr>
                                    </p:animEffect>
                                  </p:childTnLst>
                                  <p:subTnLst>
                                    <p:animClr clrSpc="rgb" dir="cw">
                                      <p:cBhvr override="childStyle">
                                        <p:cTn dur="1" fill="hold" display="0" masterRel="nextClick" afterEffect="1"/>
                                        <p:tgtEl>
                                          <p:spTgt spid="1100803">
                                            <p:txEl>
                                              <p:pRg st="3" end="3"/>
                                            </p:txEl>
                                          </p:spTgt>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0803">
                                            <p:txEl>
                                              <p:pRg st="6" end="6"/>
                                            </p:txEl>
                                          </p:spTgt>
                                        </p:tgtEl>
                                        <p:attrNameLst>
                                          <p:attrName>style.visibility</p:attrName>
                                        </p:attrNameLst>
                                      </p:cBhvr>
                                      <p:to>
                                        <p:strVal val="visible"/>
                                      </p:to>
                                    </p:set>
                                    <p:animEffect transition="in" filter="wipe(left)">
                                      <p:cBhvr>
                                        <p:cTn id="27" dur="500"/>
                                        <p:tgtEl>
                                          <p:spTgt spid="1100803">
                                            <p:txEl>
                                              <p:pRg st="6" end="6"/>
                                            </p:txEl>
                                          </p:spTgt>
                                        </p:tgtEl>
                                      </p:cBhvr>
                                    </p:animEffect>
                                  </p:childTnLst>
                                  <p:subTnLst>
                                    <p:animClr clrSpc="rgb" dir="cw">
                                      <p:cBhvr override="childStyle">
                                        <p:cTn dur="1" fill="hold" display="0" masterRel="nextClick" afterEffect="1"/>
                                        <p:tgtEl>
                                          <p:spTgt spid="1100803">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0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482" name="Text Box 2"/>
          <p:cNvSpPr txBox="1">
            <a:spLocks noChangeArrowheads="1"/>
          </p:cNvSpPr>
          <p:nvPr/>
        </p:nvSpPr>
        <p:spPr bwMode="auto">
          <a:xfrm>
            <a:off x="542925" y="2370773"/>
            <a:ext cx="8058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4400" b="1" dirty="0">
                <a:solidFill>
                  <a:schemeClr val="bg2"/>
                </a:solidFill>
                <a:effectLst>
                  <a:outerShdw blurRad="38100" dist="38100" dir="2700000" algn="tl">
                    <a:srgbClr val="000000"/>
                  </a:outerShdw>
                </a:effectLst>
              </a:rPr>
              <a:t>利用</a:t>
            </a:r>
            <a:r>
              <a:rPr lang="en-US" altLang="zh-CN" sz="4400" b="1" dirty="0">
                <a:solidFill>
                  <a:schemeClr val="bg2"/>
                </a:solidFill>
                <a:effectLst>
                  <a:outerShdw blurRad="38100" dist="38100" dir="2700000" algn="tl">
                    <a:srgbClr val="000000"/>
                  </a:outerShdw>
                </a:effectLst>
              </a:rPr>
              <a:t>P</a:t>
            </a:r>
            <a:r>
              <a:rPr lang="zh-CN" altLang="en-US" sz="4400" b="1" dirty="0">
                <a:solidFill>
                  <a:schemeClr val="bg2"/>
                </a:solidFill>
                <a:effectLst>
                  <a:outerShdw blurRad="38100" dist="38100" dir="2700000" algn="tl">
                    <a:srgbClr val="000000"/>
                  </a:outerShdw>
                </a:effectLst>
              </a:rPr>
              <a:t>值进行决策</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a:xfrm>
            <a:off x="1285081" y="342900"/>
            <a:ext cx="6781800" cy="1143000"/>
          </a:xfrm>
          <a:noFill/>
          <a:ln/>
        </p:spPr>
        <p:txBody>
          <a:bodyPr/>
          <a:lstStyle/>
          <a:p>
            <a:r>
              <a:rPr lang="zh-CN" altLang="en-US" sz="4000" dirty="0">
                <a:solidFill>
                  <a:schemeClr val="bg2"/>
                </a:solidFill>
                <a:latin typeface="Arial" panose="020B0604020202020204" pitchFamily="34" charset="0"/>
              </a:rPr>
              <a:t>什么是</a:t>
            </a:r>
            <a:r>
              <a:rPr lang="en-US" altLang="zh-CN" sz="4000" i="1" dirty="0">
                <a:solidFill>
                  <a:schemeClr val="bg2"/>
                </a:solidFill>
                <a:latin typeface="Arial" panose="020B0604020202020204" pitchFamily="34" charset="0"/>
              </a:rPr>
              <a:t>P </a:t>
            </a:r>
            <a:r>
              <a:rPr lang="zh-CN" altLang="en-US" sz="4000" dirty="0">
                <a:solidFill>
                  <a:schemeClr val="bg2"/>
                </a:solidFill>
                <a:latin typeface="Arial" panose="020B0604020202020204" pitchFamily="34" charset="0"/>
              </a:rPr>
              <a:t>值</a:t>
            </a:r>
            <a:r>
              <a:rPr lang="en-US" altLang="zh-CN" sz="40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rPr>
              <a:t>(</a:t>
            </a:r>
            <a:r>
              <a:rPr lang="en-US" altLang="zh-CN" sz="3600" i="1" dirty="0">
                <a:solidFill>
                  <a:schemeClr val="bg2"/>
                </a:solidFill>
                <a:latin typeface="Arial" panose="020B0604020202020204" pitchFamily="34" charset="0"/>
              </a:rPr>
              <a:t>P</a:t>
            </a:r>
            <a:r>
              <a:rPr lang="en-US" altLang="zh-CN" sz="3600" dirty="0">
                <a:solidFill>
                  <a:schemeClr val="bg2"/>
                </a:solidFill>
                <a:latin typeface="Arial" panose="020B0604020202020204" pitchFamily="34" charset="0"/>
              </a:rPr>
              <a:t>-value)</a:t>
            </a:r>
          </a:p>
        </p:txBody>
      </p:sp>
      <p:sp>
        <p:nvSpPr>
          <p:cNvPr id="1046531" name="Rectangle 3"/>
          <p:cNvSpPr>
            <a:spLocks noGrp="1" noChangeArrowheads="1"/>
          </p:cNvSpPr>
          <p:nvPr>
            <p:ph type="body" idx="1"/>
          </p:nvPr>
        </p:nvSpPr>
        <p:spPr>
          <a:xfrm>
            <a:off x="505618" y="1402398"/>
            <a:ext cx="8132763" cy="4503737"/>
          </a:xfrm>
          <a:noFill/>
          <a:ln/>
        </p:spPr>
        <p:txBody>
          <a:bodyPr/>
          <a:lstStyle/>
          <a:p>
            <a:pPr marL="609600" indent="-609600">
              <a:lnSpc>
                <a:spcPct val="90000"/>
              </a:lnSpc>
              <a:buFontTx/>
              <a:buAutoNum type="arabicPeriod"/>
            </a:pPr>
            <a:r>
              <a:rPr lang="zh-CN" altLang="en-US" sz="2800" dirty="0">
                <a:solidFill>
                  <a:schemeClr val="bg2"/>
                </a:solidFill>
              </a:rPr>
              <a:t>如果原假设为真时，待决策样本统计量出现的可能性，是一个具体的概率值。</a:t>
            </a:r>
            <a:endParaRPr lang="en-US" altLang="zh-CN" sz="2800" dirty="0">
              <a:solidFill>
                <a:schemeClr val="bg2"/>
              </a:solidFill>
            </a:endParaRPr>
          </a:p>
          <a:p>
            <a:pPr lvl="1">
              <a:buClr>
                <a:srgbClr val="FE9B03"/>
              </a:buClr>
            </a:pPr>
            <a:r>
              <a:rPr lang="zh-CN" altLang="en-US" sz="2400" dirty="0">
                <a:solidFill>
                  <a:srgbClr val="000000"/>
                </a:solidFill>
              </a:rPr>
              <a:t>例题中婴儿体重平均值差异是</a:t>
            </a:r>
            <a:r>
              <a:rPr lang="en-US" altLang="zh-CN" sz="2400" dirty="0">
                <a:solidFill>
                  <a:srgbClr val="000000"/>
                </a:solidFill>
              </a:rPr>
              <a:t>20g</a:t>
            </a:r>
            <a:r>
              <a:rPr lang="zh-CN" altLang="en-US" sz="2400" dirty="0">
                <a:solidFill>
                  <a:srgbClr val="000000"/>
                </a:solidFill>
              </a:rPr>
              <a:t>，这种样本出现的</a:t>
            </a:r>
            <a:r>
              <a:rPr lang="en-US" altLang="zh-CN" sz="2400" dirty="0">
                <a:solidFill>
                  <a:srgbClr val="000000"/>
                </a:solidFill>
              </a:rPr>
              <a:t>P</a:t>
            </a:r>
            <a:r>
              <a:rPr lang="zh-CN" altLang="en-US" sz="2400" dirty="0">
                <a:solidFill>
                  <a:srgbClr val="000000"/>
                </a:solidFill>
              </a:rPr>
              <a:t>值为</a:t>
            </a:r>
            <a:r>
              <a:rPr lang="en-US" altLang="zh-CN" sz="2400" dirty="0">
                <a:solidFill>
                  <a:srgbClr val="000000"/>
                </a:solidFill>
              </a:rPr>
              <a:t>0.01242</a:t>
            </a:r>
            <a:r>
              <a:rPr lang="zh-CN" altLang="en-US" sz="2400" dirty="0">
                <a:solidFill>
                  <a:srgbClr val="000000"/>
                </a:solidFill>
              </a:rPr>
              <a:t>。</a:t>
            </a:r>
            <a:endParaRPr lang="zh-CN" altLang="en-US" sz="2400" dirty="0">
              <a:solidFill>
                <a:schemeClr val="bg2"/>
              </a:solidFill>
            </a:endParaRPr>
          </a:p>
          <a:p>
            <a:pPr marL="609600" indent="-609600">
              <a:lnSpc>
                <a:spcPct val="90000"/>
              </a:lnSpc>
              <a:buFontTx/>
              <a:buAutoNum type="arabicPeriod"/>
            </a:pPr>
            <a:endParaRPr lang="en-US" altLang="zh-CN" sz="2800" dirty="0">
              <a:solidFill>
                <a:schemeClr val="bg2"/>
              </a:solidFill>
            </a:endParaRPr>
          </a:p>
          <a:p>
            <a:pPr marL="609600" indent="-609600">
              <a:lnSpc>
                <a:spcPct val="90000"/>
              </a:lnSpc>
              <a:buFontTx/>
              <a:buAutoNum type="arabicPeriod"/>
            </a:pPr>
            <a:r>
              <a:rPr lang="zh-CN" altLang="en-US" sz="2800" dirty="0">
                <a:solidFill>
                  <a:schemeClr val="bg2"/>
                </a:solidFill>
              </a:rPr>
              <a:t>公式复杂，可借助</a:t>
            </a:r>
            <a:r>
              <a:rPr lang="en-US" altLang="zh-CN" sz="2800" dirty="0">
                <a:solidFill>
                  <a:schemeClr val="bg2"/>
                </a:solidFill>
              </a:rPr>
              <a:t>excel</a:t>
            </a:r>
            <a:r>
              <a:rPr lang="zh-CN" altLang="en-US" sz="2800" dirty="0">
                <a:solidFill>
                  <a:schemeClr val="bg2"/>
                </a:solidFill>
              </a:rPr>
              <a:t>中</a:t>
            </a:r>
            <a:r>
              <a:rPr lang="en-US" altLang="zh-CN" sz="2800" dirty="0" err="1">
                <a:solidFill>
                  <a:schemeClr val="bg2"/>
                </a:solidFill>
              </a:rPr>
              <a:t>Ttest</a:t>
            </a:r>
            <a:r>
              <a:rPr lang="zh-CN" altLang="en-US" sz="2800" dirty="0">
                <a:solidFill>
                  <a:schemeClr val="bg2"/>
                </a:solidFill>
              </a:rPr>
              <a:t>函数计算。</a:t>
            </a:r>
            <a:endParaRPr lang="en-US" altLang="zh-CN" sz="2800" dirty="0">
              <a:solidFill>
                <a:schemeClr val="bg2"/>
              </a:solidFill>
            </a:endParaRPr>
          </a:p>
          <a:p>
            <a:pPr marL="609600" indent="-609600">
              <a:lnSpc>
                <a:spcPct val="90000"/>
              </a:lnSpc>
              <a:buFontTx/>
              <a:buAutoNum type="arabicPeriod"/>
            </a:pPr>
            <a:endParaRPr lang="en-US" altLang="zh-CN" dirty="0">
              <a:solidFill>
                <a:schemeClr val="bg2"/>
              </a:solidFill>
            </a:endParaRPr>
          </a:p>
          <a:p>
            <a:pPr marL="609600" indent="-609600">
              <a:lnSpc>
                <a:spcPct val="90000"/>
              </a:lnSpc>
              <a:buFontTx/>
              <a:buAutoNum type="arabicPeriod"/>
            </a:pPr>
            <a:r>
              <a:rPr lang="zh-CN" altLang="en-US" sz="2800" dirty="0">
                <a:solidFill>
                  <a:schemeClr val="bg2"/>
                </a:solidFill>
              </a:rPr>
              <a:t>优点：相比传统的拒绝域，</a:t>
            </a:r>
            <a:r>
              <a:rPr lang="en-US" altLang="zh-CN" sz="2800" dirty="0">
                <a:solidFill>
                  <a:schemeClr val="bg2"/>
                </a:solidFill>
              </a:rPr>
              <a:t>P</a:t>
            </a:r>
            <a:r>
              <a:rPr lang="zh-CN" altLang="en-US" sz="2800" dirty="0">
                <a:solidFill>
                  <a:schemeClr val="bg2"/>
                </a:solidFill>
              </a:rPr>
              <a:t>值是一个具体的概率值。可以更精确的预估犯错概率。</a:t>
            </a:r>
            <a:endParaRPr lang="en-US" altLang="zh-CN" sz="2800" dirty="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6531">
                                            <p:txEl>
                                              <p:pRg st="0" end="0"/>
                                            </p:txEl>
                                          </p:spTgt>
                                        </p:tgtEl>
                                        <p:attrNameLst>
                                          <p:attrName>style.visibility</p:attrName>
                                        </p:attrNameLst>
                                      </p:cBhvr>
                                      <p:to>
                                        <p:strVal val="visible"/>
                                      </p:to>
                                    </p:set>
                                    <p:animEffect transition="in" filter="wipe(left)">
                                      <p:cBhvr>
                                        <p:cTn id="7" dur="500"/>
                                        <p:tgtEl>
                                          <p:spTgt spid="1046531">
                                            <p:txEl>
                                              <p:pRg st="0" end="0"/>
                                            </p:txEl>
                                          </p:spTgt>
                                        </p:tgtEl>
                                      </p:cBhvr>
                                    </p:animEffect>
                                  </p:childTnLst>
                                  <p:subTnLst>
                                    <p:animClr clrSpc="rgb" dir="cw">
                                      <p:cBhvr override="childStyle">
                                        <p:cTn dur="1" fill="hold" display="0" masterRel="nextClick" afterEffect="1"/>
                                        <p:tgtEl>
                                          <p:spTgt spid="104653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046531">
                                            <p:txEl>
                                              <p:pRg st="1" end="1"/>
                                            </p:txEl>
                                          </p:spTgt>
                                        </p:tgtEl>
                                        <p:attrNameLst>
                                          <p:attrName>style.visibility</p:attrName>
                                        </p:attrNameLst>
                                      </p:cBhvr>
                                      <p:to>
                                        <p:strVal val="visible"/>
                                      </p:to>
                                    </p:set>
                                    <p:animEffect transition="in" filter="wipe(left)">
                                      <p:cBhvr>
                                        <p:cTn id="10" dur="500"/>
                                        <p:tgtEl>
                                          <p:spTgt spid="1046531">
                                            <p:txEl>
                                              <p:pRg st="1" end="1"/>
                                            </p:txEl>
                                          </p:spTgt>
                                        </p:tgtEl>
                                      </p:cBhvr>
                                    </p:animEffect>
                                  </p:childTnLst>
                                  <p:subTnLst>
                                    <p:animClr clrSpc="rgb" dir="cw">
                                      <p:cBhvr override="childStyle">
                                        <p:cTn dur="1" fill="hold" display="0" masterRel="nextClick" afterEffect="1"/>
                                        <p:tgtEl>
                                          <p:spTgt spid="1046531">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46531">
                                            <p:txEl>
                                              <p:pRg st="3" end="3"/>
                                            </p:txEl>
                                          </p:spTgt>
                                        </p:tgtEl>
                                        <p:attrNameLst>
                                          <p:attrName>style.visibility</p:attrName>
                                        </p:attrNameLst>
                                      </p:cBhvr>
                                      <p:to>
                                        <p:strVal val="visible"/>
                                      </p:to>
                                    </p:set>
                                    <p:animEffect transition="in" filter="wipe(left)">
                                      <p:cBhvr>
                                        <p:cTn id="15" dur="500"/>
                                        <p:tgtEl>
                                          <p:spTgt spid="1046531">
                                            <p:txEl>
                                              <p:pRg st="3" end="3"/>
                                            </p:txEl>
                                          </p:spTgt>
                                        </p:tgtEl>
                                      </p:cBhvr>
                                    </p:animEffect>
                                  </p:childTnLst>
                                  <p:subTnLst>
                                    <p:animClr clrSpc="rgb" dir="cw">
                                      <p:cBhvr override="childStyle">
                                        <p:cTn dur="1" fill="hold" display="0" masterRel="nextClick" afterEffect="1"/>
                                        <p:tgtEl>
                                          <p:spTgt spid="1046531">
                                            <p:txEl>
                                              <p:pRg st="3" end="3"/>
                                            </p:txEl>
                                          </p:spTgt>
                                        </p:tgtEl>
                                        <p:attrNameLst>
                                          <p:attrName>ppt_c</p:attrName>
                                        </p:attrNameLst>
                                      </p:cBhvr>
                                      <p:to>
                                        <a:schemeClr val="folHlink"/>
                                      </p:to>
                                    </p:animClr>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46531">
                                            <p:txEl>
                                              <p:pRg st="5" end="5"/>
                                            </p:txEl>
                                          </p:spTgt>
                                        </p:tgtEl>
                                        <p:attrNameLst>
                                          <p:attrName>style.visibility</p:attrName>
                                        </p:attrNameLst>
                                      </p:cBhvr>
                                      <p:to>
                                        <p:strVal val="visible"/>
                                      </p:to>
                                    </p:set>
                                    <p:animEffect transition="in" filter="wipe(left)">
                                      <p:cBhvr>
                                        <p:cTn id="20" dur="500"/>
                                        <p:tgtEl>
                                          <p:spTgt spid="1046531">
                                            <p:txEl>
                                              <p:pRg st="5" end="5"/>
                                            </p:txEl>
                                          </p:spTgt>
                                        </p:tgtEl>
                                      </p:cBhvr>
                                    </p:animEffect>
                                  </p:childTnLst>
                                  <p:subTnLst>
                                    <p:animClr clrSpc="rgb" dir="cw">
                                      <p:cBhvr override="childStyle">
                                        <p:cTn dur="1" fill="hold" display="0" masterRel="nextClick" afterEffect="1"/>
                                        <p:tgtEl>
                                          <p:spTgt spid="1046531">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a:xfrm>
            <a:off x="1185863" y="75509"/>
            <a:ext cx="6781800" cy="1143000"/>
          </a:xfrm>
          <a:noFill/>
          <a:ln/>
        </p:spPr>
        <p:txBody>
          <a:bodyPr/>
          <a:lstStyle/>
          <a:p>
            <a:r>
              <a:rPr lang="zh-CN" altLang="en-US" sz="4000" dirty="0">
                <a:solidFill>
                  <a:schemeClr val="bg2"/>
                </a:solidFill>
              </a:rPr>
              <a:t>双侧检验的</a:t>
            </a:r>
            <a:r>
              <a:rPr lang="en-US" altLang="zh-CN" sz="4000" i="1" dirty="0">
                <a:solidFill>
                  <a:schemeClr val="bg2"/>
                </a:solidFill>
                <a:latin typeface="Arial" panose="020B0604020202020204" pitchFamily="34" charset="0"/>
              </a:rPr>
              <a:t>P </a:t>
            </a:r>
            <a:r>
              <a:rPr lang="zh-CN" altLang="en-US" sz="4000" dirty="0">
                <a:solidFill>
                  <a:schemeClr val="bg2"/>
                </a:solidFill>
                <a:latin typeface="Arial" panose="020B0604020202020204" pitchFamily="34" charset="0"/>
              </a:rPr>
              <a:t>值</a:t>
            </a:r>
            <a:endParaRPr lang="zh-CN" altLang="en-US" sz="4000" dirty="0">
              <a:solidFill>
                <a:schemeClr val="bg2"/>
              </a:solidFill>
            </a:endParaRPr>
          </a:p>
        </p:txBody>
      </p:sp>
      <p:grpSp>
        <p:nvGrpSpPr>
          <p:cNvPr id="1048632" name="Group 56"/>
          <p:cNvGrpSpPr>
            <a:grpSpLocks/>
          </p:cNvGrpSpPr>
          <p:nvPr/>
        </p:nvGrpSpPr>
        <p:grpSpPr bwMode="auto">
          <a:xfrm>
            <a:off x="293370" y="1637983"/>
            <a:ext cx="8002588" cy="4037013"/>
            <a:chOff x="228" y="1195"/>
            <a:chExt cx="5041" cy="2543"/>
          </a:xfrm>
        </p:grpSpPr>
        <p:sp>
          <p:nvSpPr>
            <p:cNvPr id="1048580" name="Rectangle 4"/>
            <p:cNvSpPr>
              <a:spLocks noChangeArrowheads="1"/>
            </p:cNvSpPr>
            <p:nvPr/>
          </p:nvSpPr>
          <p:spPr bwMode="auto">
            <a:xfrm>
              <a:off x="3969" y="1255"/>
              <a:ext cx="53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b="1">
                  <a:solidFill>
                    <a:schemeClr val="bg2"/>
                  </a:solidFill>
                  <a:effectLst>
                    <a:outerShdw blurRad="38100" dist="38100" dir="2700000" algn="tl">
                      <a:srgbClr val="000000"/>
                    </a:outerShdw>
                  </a:effectLst>
                  <a:latin typeface="Symbol" panose="05050102010706020507" pitchFamily="18" charset="2"/>
                </a:rPr>
                <a:t></a:t>
              </a:r>
              <a:r>
                <a:rPr lang="en-US" altLang="zh-CN" b="1">
                  <a:solidFill>
                    <a:schemeClr val="bg2"/>
                  </a:solidFill>
                  <a:effectLst>
                    <a:outerShdw blurRad="38100" dist="38100" dir="2700000" algn="tl">
                      <a:srgbClr val="000000"/>
                    </a:outerShdw>
                  </a:effectLst>
                </a:rPr>
                <a:t>/</a:t>
              </a:r>
              <a:r>
                <a:rPr lang="en-US" altLang="zh-CN" sz="1000" b="1">
                  <a:solidFill>
                    <a:schemeClr val="bg2"/>
                  </a:solidFill>
                  <a:effectLst>
                    <a:outerShdw blurRad="38100" dist="38100" dir="2700000" algn="tl">
                      <a:srgbClr val="000000"/>
                    </a:outerShdw>
                  </a:effectLst>
                </a:rPr>
                <a:t> </a:t>
              </a:r>
              <a:r>
                <a:rPr lang="en-US" altLang="zh-CN" b="1">
                  <a:solidFill>
                    <a:schemeClr val="bg2"/>
                  </a:solidFill>
                  <a:effectLst>
                    <a:outerShdw blurRad="38100" dist="38100" dir="2700000" algn="tl">
                      <a:srgbClr val="000000"/>
                    </a:outerShdw>
                  </a:effectLst>
                </a:rPr>
                <a:t>2 </a:t>
              </a:r>
            </a:p>
          </p:txBody>
        </p:sp>
        <p:sp>
          <p:nvSpPr>
            <p:cNvPr id="1048581" name="Rectangle 5"/>
            <p:cNvSpPr>
              <a:spLocks noChangeArrowheads="1"/>
            </p:cNvSpPr>
            <p:nvPr/>
          </p:nvSpPr>
          <p:spPr bwMode="auto">
            <a:xfrm>
              <a:off x="1257" y="1195"/>
              <a:ext cx="59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b="1">
                  <a:solidFill>
                    <a:schemeClr val="bg2"/>
                  </a:solidFill>
                  <a:effectLst>
                    <a:outerShdw blurRad="38100" dist="38100" dir="2700000" algn="tl">
                      <a:srgbClr val="000000"/>
                    </a:outerShdw>
                  </a:effectLst>
                  <a:latin typeface="Symbol" panose="05050102010706020507" pitchFamily="18" charset="2"/>
                </a:rPr>
                <a:t></a:t>
              </a:r>
              <a:r>
                <a:rPr lang="en-US" altLang="zh-CN" b="1">
                  <a:solidFill>
                    <a:schemeClr val="bg2"/>
                  </a:solidFill>
                  <a:effectLst>
                    <a:outerShdw blurRad="38100" dist="38100" dir="2700000" algn="tl">
                      <a:srgbClr val="000000"/>
                    </a:outerShdw>
                  </a:effectLst>
                </a:rPr>
                <a:t>/</a:t>
              </a:r>
              <a:r>
                <a:rPr lang="en-US" altLang="zh-CN" sz="1000" b="1">
                  <a:solidFill>
                    <a:schemeClr val="bg2"/>
                  </a:solidFill>
                  <a:effectLst>
                    <a:outerShdw blurRad="38100" dist="38100" dir="2700000" algn="tl">
                      <a:srgbClr val="000000"/>
                    </a:outerShdw>
                  </a:effectLst>
                </a:rPr>
                <a:t> </a:t>
              </a:r>
              <a:r>
                <a:rPr lang="en-US" altLang="zh-CN" b="1">
                  <a:solidFill>
                    <a:schemeClr val="bg2"/>
                  </a:solidFill>
                  <a:effectLst>
                    <a:outerShdw blurRad="38100" dist="38100" dir="2700000" algn="tl">
                      <a:srgbClr val="000000"/>
                    </a:outerShdw>
                  </a:effectLst>
                </a:rPr>
                <a:t>2 </a:t>
              </a:r>
            </a:p>
          </p:txBody>
        </p:sp>
        <p:sp>
          <p:nvSpPr>
            <p:cNvPr id="1048582" name="Line 6"/>
            <p:cNvSpPr>
              <a:spLocks noChangeShapeType="1"/>
            </p:cNvSpPr>
            <p:nvPr/>
          </p:nvSpPr>
          <p:spPr bwMode="auto">
            <a:xfrm>
              <a:off x="2865" y="1301"/>
              <a:ext cx="2" cy="1612"/>
            </a:xfrm>
            <a:prstGeom prst="line">
              <a:avLst/>
            </a:prstGeom>
            <a:noFill/>
            <a:ln w="254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83" name="Freeform 7" descr="60%"/>
            <p:cNvSpPr>
              <a:spLocks/>
            </p:cNvSpPr>
            <p:nvPr/>
          </p:nvSpPr>
          <p:spPr bwMode="auto">
            <a:xfrm>
              <a:off x="1040" y="2038"/>
              <a:ext cx="1067" cy="899"/>
            </a:xfrm>
            <a:custGeom>
              <a:avLst/>
              <a:gdLst>
                <a:gd name="T0" fmla="*/ 657 w 657"/>
                <a:gd name="T1" fmla="*/ 0 h 662"/>
                <a:gd name="T2" fmla="*/ 657 w 657"/>
                <a:gd name="T3" fmla="*/ 662 h 662"/>
                <a:gd name="T4" fmla="*/ 0 w 657"/>
                <a:gd name="T5" fmla="*/ 662 h 662"/>
                <a:gd name="T6" fmla="*/ 79 w 657"/>
                <a:gd name="T7" fmla="*/ 628 h 662"/>
                <a:gd name="T8" fmla="*/ 156 w 657"/>
                <a:gd name="T9" fmla="*/ 586 h 662"/>
                <a:gd name="T10" fmla="*/ 230 w 657"/>
                <a:gd name="T11" fmla="*/ 540 h 662"/>
                <a:gd name="T12" fmla="*/ 299 w 657"/>
                <a:gd name="T13" fmla="*/ 487 h 662"/>
                <a:gd name="T14" fmla="*/ 364 w 657"/>
                <a:gd name="T15" fmla="*/ 430 h 662"/>
                <a:gd name="T16" fmla="*/ 426 w 657"/>
                <a:gd name="T17" fmla="*/ 369 h 662"/>
                <a:gd name="T18" fmla="*/ 483 w 657"/>
                <a:gd name="T19" fmla="*/ 302 h 662"/>
                <a:gd name="T20" fmla="*/ 534 w 657"/>
                <a:gd name="T21" fmla="*/ 233 h 662"/>
                <a:gd name="T22" fmla="*/ 580 w 657"/>
                <a:gd name="T23" fmla="*/ 159 h 662"/>
                <a:gd name="T24" fmla="*/ 621 w 657"/>
                <a:gd name="T25" fmla="*/ 81 h 662"/>
                <a:gd name="T26" fmla="*/ 657 w 657"/>
                <a:gd name="T27" fmla="*/ 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7" h="662">
                  <a:moveTo>
                    <a:pt x="657" y="0"/>
                  </a:moveTo>
                  <a:lnTo>
                    <a:pt x="657" y="662"/>
                  </a:lnTo>
                  <a:lnTo>
                    <a:pt x="0" y="662"/>
                  </a:lnTo>
                  <a:lnTo>
                    <a:pt x="79" y="628"/>
                  </a:lnTo>
                  <a:lnTo>
                    <a:pt x="156" y="586"/>
                  </a:lnTo>
                  <a:lnTo>
                    <a:pt x="230" y="540"/>
                  </a:lnTo>
                  <a:lnTo>
                    <a:pt x="299" y="487"/>
                  </a:lnTo>
                  <a:lnTo>
                    <a:pt x="364" y="430"/>
                  </a:lnTo>
                  <a:lnTo>
                    <a:pt x="426" y="369"/>
                  </a:lnTo>
                  <a:lnTo>
                    <a:pt x="483" y="302"/>
                  </a:lnTo>
                  <a:lnTo>
                    <a:pt x="534" y="233"/>
                  </a:lnTo>
                  <a:lnTo>
                    <a:pt x="580" y="159"/>
                  </a:lnTo>
                  <a:lnTo>
                    <a:pt x="621" y="81"/>
                  </a:lnTo>
                  <a:lnTo>
                    <a:pt x="657" y="0"/>
                  </a:lnTo>
                  <a:close/>
                </a:path>
              </a:pathLst>
            </a:custGeom>
            <a:pattFill prst="pct60">
              <a:fgClr>
                <a:srgbClr val="FF66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1048584" name="Freeform 8" descr="60%"/>
            <p:cNvSpPr>
              <a:spLocks/>
            </p:cNvSpPr>
            <p:nvPr/>
          </p:nvSpPr>
          <p:spPr bwMode="auto">
            <a:xfrm>
              <a:off x="3687" y="2081"/>
              <a:ext cx="1012" cy="854"/>
            </a:xfrm>
            <a:custGeom>
              <a:avLst/>
              <a:gdLst>
                <a:gd name="T0" fmla="*/ 0 w 623"/>
                <a:gd name="T1" fmla="*/ 0 h 629"/>
                <a:gd name="T2" fmla="*/ 0 w 623"/>
                <a:gd name="T3" fmla="*/ 629 h 629"/>
                <a:gd name="T4" fmla="*/ 623 w 623"/>
                <a:gd name="T5" fmla="*/ 629 h 629"/>
                <a:gd name="T6" fmla="*/ 547 w 623"/>
                <a:gd name="T7" fmla="*/ 597 h 629"/>
                <a:gd name="T8" fmla="*/ 474 w 623"/>
                <a:gd name="T9" fmla="*/ 556 h 629"/>
                <a:gd name="T10" fmla="*/ 405 w 623"/>
                <a:gd name="T11" fmla="*/ 512 h 629"/>
                <a:gd name="T12" fmla="*/ 338 w 623"/>
                <a:gd name="T13" fmla="*/ 463 h 629"/>
                <a:gd name="T14" fmla="*/ 276 w 623"/>
                <a:gd name="T15" fmla="*/ 410 h 629"/>
                <a:gd name="T16" fmla="*/ 218 w 623"/>
                <a:gd name="T17" fmla="*/ 350 h 629"/>
                <a:gd name="T18" fmla="*/ 165 w 623"/>
                <a:gd name="T19" fmla="*/ 288 h 629"/>
                <a:gd name="T20" fmla="*/ 115 w 623"/>
                <a:gd name="T21" fmla="*/ 221 h 629"/>
                <a:gd name="T22" fmla="*/ 71 w 623"/>
                <a:gd name="T23" fmla="*/ 150 h 629"/>
                <a:gd name="T24" fmla="*/ 32 w 623"/>
                <a:gd name="T25" fmla="*/ 76 h 629"/>
                <a:gd name="T26" fmla="*/ 0 w 623"/>
                <a:gd name="T2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3" h="629">
                  <a:moveTo>
                    <a:pt x="0" y="0"/>
                  </a:moveTo>
                  <a:lnTo>
                    <a:pt x="0" y="629"/>
                  </a:lnTo>
                  <a:lnTo>
                    <a:pt x="623" y="629"/>
                  </a:lnTo>
                  <a:lnTo>
                    <a:pt x="547" y="597"/>
                  </a:lnTo>
                  <a:lnTo>
                    <a:pt x="474" y="556"/>
                  </a:lnTo>
                  <a:lnTo>
                    <a:pt x="405" y="512"/>
                  </a:lnTo>
                  <a:lnTo>
                    <a:pt x="338" y="463"/>
                  </a:lnTo>
                  <a:lnTo>
                    <a:pt x="276" y="410"/>
                  </a:lnTo>
                  <a:lnTo>
                    <a:pt x="218" y="350"/>
                  </a:lnTo>
                  <a:lnTo>
                    <a:pt x="165" y="288"/>
                  </a:lnTo>
                  <a:lnTo>
                    <a:pt x="115" y="221"/>
                  </a:lnTo>
                  <a:lnTo>
                    <a:pt x="71" y="150"/>
                  </a:lnTo>
                  <a:lnTo>
                    <a:pt x="32" y="76"/>
                  </a:lnTo>
                  <a:lnTo>
                    <a:pt x="0" y="0"/>
                  </a:lnTo>
                  <a:close/>
                </a:path>
              </a:pathLst>
            </a:custGeom>
            <a:pattFill prst="pct60">
              <a:fgClr>
                <a:srgbClr val="FF66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1048585" name="Freeform 9"/>
            <p:cNvSpPr>
              <a:spLocks/>
            </p:cNvSpPr>
            <p:nvPr/>
          </p:nvSpPr>
          <p:spPr bwMode="auto">
            <a:xfrm>
              <a:off x="4150" y="2646"/>
              <a:ext cx="606" cy="283"/>
            </a:xfrm>
            <a:custGeom>
              <a:avLst/>
              <a:gdLst>
                <a:gd name="T0" fmla="*/ 0 w 349"/>
                <a:gd name="T1" fmla="*/ 0 h 197"/>
                <a:gd name="T2" fmla="*/ 0 w 349"/>
                <a:gd name="T3" fmla="*/ 197 h 197"/>
                <a:gd name="T4" fmla="*/ 349 w 349"/>
                <a:gd name="T5" fmla="*/ 197 h 197"/>
                <a:gd name="T6" fmla="*/ 133 w 349"/>
                <a:gd name="T7" fmla="*/ 99 h 197"/>
                <a:gd name="T8" fmla="*/ 0 w 349"/>
                <a:gd name="T9" fmla="*/ 0 h 197"/>
              </a:gdLst>
              <a:ahLst/>
              <a:cxnLst>
                <a:cxn ang="0">
                  <a:pos x="T0" y="T1"/>
                </a:cxn>
                <a:cxn ang="0">
                  <a:pos x="T2" y="T3"/>
                </a:cxn>
                <a:cxn ang="0">
                  <a:pos x="T4" y="T5"/>
                </a:cxn>
                <a:cxn ang="0">
                  <a:pos x="T6" y="T7"/>
                </a:cxn>
                <a:cxn ang="0">
                  <a:pos x="T8" y="T9"/>
                </a:cxn>
              </a:cxnLst>
              <a:rect l="0" t="0" r="r" b="b"/>
              <a:pathLst>
                <a:path w="349" h="197">
                  <a:moveTo>
                    <a:pt x="0" y="0"/>
                  </a:moveTo>
                  <a:lnTo>
                    <a:pt x="0" y="197"/>
                  </a:lnTo>
                  <a:lnTo>
                    <a:pt x="349" y="197"/>
                  </a:lnTo>
                  <a:lnTo>
                    <a:pt x="133" y="99"/>
                  </a:lnTo>
                  <a:lnTo>
                    <a:pt x="0" y="0"/>
                  </a:lnTo>
                  <a:close/>
                </a:path>
              </a:pathLst>
            </a:custGeom>
            <a:pattFill prst="ltVert">
              <a:fgClr>
                <a:schemeClr val="accent1"/>
              </a:fgClr>
              <a:bgClr>
                <a:schemeClr val="accent2"/>
              </a:bgClr>
            </a:pattFill>
            <a:ln w="7938">
              <a:solidFill>
                <a:srgbClr val="000000"/>
              </a:solidFill>
              <a:prstDash val="solid"/>
              <a:round/>
              <a:headEnd/>
              <a:tailEnd/>
            </a:ln>
          </p:spPr>
          <p:txBody>
            <a:bodyPr/>
            <a:lstStyle/>
            <a:p>
              <a:endParaRPr lang="zh-CN" altLang="en-US">
                <a:solidFill>
                  <a:schemeClr val="bg2"/>
                </a:solidFill>
              </a:endParaRPr>
            </a:p>
          </p:txBody>
        </p:sp>
        <p:sp>
          <p:nvSpPr>
            <p:cNvPr id="1048586" name="Freeform 10"/>
            <p:cNvSpPr>
              <a:spLocks/>
            </p:cNvSpPr>
            <p:nvPr/>
          </p:nvSpPr>
          <p:spPr bwMode="auto">
            <a:xfrm>
              <a:off x="1021" y="2634"/>
              <a:ext cx="586" cy="301"/>
            </a:xfrm>
            <a:custGeom>
              <a:avLst/>
              <a:gdLst>
                <a:gd name="T0" fmla="*/ 349 w 349"/>
                <a:gd name="T1" fmla="*/ 0 h 198"/>
                <a:gd name="T2" fmla="*/ 349 w 349"/>
                <a:gd name="T3" fmla="*/ 198 h 198"/>
                <a:gd name="T4" fmla="*/ 0 w 349"/>
                <a:gd name="T5" fmla="*/ 198 h 198"/>
                <a:gd name="T6" fmla="*/ 216 w 349"/>
                <a:gd name="T7" fmla="*/ 99 h 198"/>
                <a:gd name="T8" fmla="*/ 349 w 349"/>
                <a:gd name="T9" fmla="*/ 0 h 198"/>
              </a:gdLst>
              <a:ahLst/>
              <a:cxnLst>
                <a:cxn ang="0">
                  <a:pos x="T0" y="T1"/>
                </a:cxn>
                <a:cxn ang="0">
                  <a:pos x="T2" y="T3"/>
                </a:cxn>
                <a:cxn ang="0">
                  <a:pos x="T4" y="T5"/>
                </a:cxn>
                <a:cxn ang="0">
                  <a:pos x="T6" y="T7"/>
                </a:cxn>
                <a:cxn ang="0">
                  <a:pos x="T8" y="T9"/>
                </a:cxn>
              </a:cxnLst>
              <a:rect l="0" t="0" r="r" b="b"/>
              <a:pathLst>
                <a:path w="349" h="198">
                  <a:moveTo>
                    <a:pt x="349" y="0"/>
                  </a:moveTo>
                  <a:lnTo>
                    <a:pt x="349" y="198"/>
                  </a:lnTo>
                  <a:lnTo>
                    <a:pt x="0" y="198"/>
                  </a:lnTo>
                  <a:lnTo>
                    <a:pt x="216" y="99"/>
                  </a:lnTo>
                  <a:lnTo>
                    <a:pt x="349" y="0"/>
                  </a:lnTo>
                  <a:close/>
                </a:path>
              </a:pathLst>
            </a:custGeom>
            <a:pattFill prst="ltVert">
              <a:fgClr>
                <a:schemeClr val="accent1"/>
              </a:fgClr>
              <a:bgClr>
                <a:schemeClr val="accent2"/>
              </a:bgClr>
            </a:pattFill>
            <a:ln w="7938">
              <a:solidFill>
                <a:srgbClr val="000000"/>
              </a:solidFill>
              <a:prstDash val="solid"/>
              <a:round/>
              <a:headEnd/>
              <a:tailEnd/>
            </a:ln>
          </p:spPr>
          <p:txBody>
            <a:bodyPr/>
            <a:lstStyle/>
            <a:p>
              <a:endParaRPr lang="zh-CN" altLang="en-US">
                <a:solidFill>
                  <a:schemeClr val="bg2"/>
                </a:solidFill>
              </a:endParaRPr>
            </a:p>
          </p:txBody>
        </p:sp>
        <p:grpSp>
          <p:nvGrpSpPr>
            <p:cNvPr id="1048587" name="Group 11"/>
            <p:cNvGrpSpPr>
              <a:grpSpLocks/>
            </p:cNvGrpSpPr>
            <p:nvPr/>
          </p:nvGrpSpPr>
          <p:grpSpPr bwMode="auto">
            <a:xfrm>
              <a:off x="709" y="1274"/>
              <a:ext cx="4311" cy="1636"/>
              <a:chOff x="697" y="1394"/>
              <a:chExt cx="4311" cy="1636"/>
            </a:xfrm>
          </p:grpSpPr>
          <p:sp>
            <p:nvSpPr>
              <p:cNvPr id="1048588" name="Freeform 12"/>
              <p:cNvSpPr>
                <a:spLocks/>
              </p:cNvSpPr>
              <p:nvPr/>
            </p:nvSpPr>
            <p:spPr bwMode="auto">
              <a:xfrm>
                <a:off x="2853" y="1394"/>
                <a:ext cx="2155" cy="1636"/>
              </a:xfrm>
              <a:custGeom>
                <a:avLst/>
                <a:gdLst>
                  <a:gd name="T0" fmla="*/ 1327 w 1327"/>
                  <a:gd name="T1" fmla="*/ 1274 h 1274"/>
                  <a:gd name="T2" fmla="*/ 1188 w 1327"/>
                  <a:gd name="T3" fmla="*/ 1258 h 1274"/>
                  <a:gd name="T4" fmla="*/ 1118 w 1327"/>
                  <a:gd name="T5" fmla="*/ 1244 h 1274"/>
                  <a:gd name="T6" fmla="*/ 1048 w 1327"/>
                  <a:gd name="T7" fmla="*/ 1223 h 1274"/>
                  <a:gd name="T8" fmla="*/ 979 w 1327"/>
                  <a:gd name="T9" fmla="*/ 1195 h 1274"/>
                  <a:gd name="T10" fmla="*/ 908 w 1327"/>
                  <a:gd name="T11" fmla="*/ 1154 h 1274"/>
                  <a:gd name="T12" fmla="*/ 839 w 1327"/>
                  <a:gd name="T13" fmla="*/ 1103 h 1274"/>
                  <a:gd name="T14" fmla="*/ 699 w 1327"/>
                  <a:gd name="T15" fmla="*/ 955 h 1274"/>
                  <a:gd name="T16" fmla="*/ 559 w 1327"/>
                  <a:gd name="T17" fmla="*/ 746 h 1274"/>
                  <a:gd name="T18" fmla="*/ 419 w 1327"/>
                  <a:gd name="T19" fmla="*/ 498 h 1274"/>
                  <a:gd name="T20" fmla="*/ 350 w 1327"/>
                  <a:gd name="T21" fmla="*/ 370 h 1274"/>
                  <a:gd name="T22" fmla="*/ 279 w 1327"/>
                  <a:gd name="T23" fmla="*/ 250 h 1274"/>
                  <a:gd name="T24" fmla="*/ 210 w 1327"/>
                  <a:gd name="T25" fmla="*/ 148 h 1274"/>
                  <a:gd name="T26" fmla="*/ 140 w 1327"/>
                  <a:gd name="T27" fmla="*/ 67 h 1274"/>
                  <a:gd name="T28" fmla="*/ 71 w 1327"/>
                  <a:gd name="T29" fmla="*/ 17 h 1274"/>
                  <a:gd name="T30" fmla="*/ 0 w 1327"/>
                  <a:gd name="T31" fmla="*/ 0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7" h="1274">
                    <a:moveTo>
                      <a:pt x="1327" y="1274"/>
                    </a:moveTo>
                    <a:lnTo>
                      <a:pt x="1188" y="1258"/>
                    </a:lnTo>
                    <a:lnTo>
                      <a:pt x="1118" y="1244"/>
                    </a:lnTo>
                    <a:lnTo>
                      <a:pt x="1048" y="1223"/>
                    </a:lnTo>
                    <a:lnTo>
                      <a:pt x="979" y="1195"/>
                    </a:lnTo>
                    <a:lnTo>
                      <a:pt x="908" y="1154"/>
                    </a:lnTo>
                    <a:lnTo>
                      <a:pt x="839" y="1103"/>
                    </a:lnTo>
                    <a:lnTo>
                      <a:pt x="699" y="955"/>
                    </a:lnTo>
                    <a:lnTo>
                      <a:pt x="559" y="746"/>
                    </a:lnTo>
                    <a:lnTo>
                      <a:pt x="419" y="498"/>
                    </a:lnTo>
                    <a:lnTo>
                      <a:pt x="350" y="370"/>
                    </a:lnTo>
                    <a:lnTo>
                      <a:pt x="279" y="250"/>
                    </a:lnTo>
                    <a:lnTo>
                      <a:pt x="210" y="148"/>
                    </a:lnTo>
                    <a:lnTo>
                      <a:pt x="140" y="67"/>
                    </a:lnTo>
                    <a:lnTo>
                      <a:pt x="71" y="17"/>
                    </a:lnTo>
                    <a:lnTo>
                      <a:pt x="0" y="0"/>
                    </a:lnTo>
                  </a:path>
                </a:pathLst>
              </a:custGeom>
              <a:noFill/>
              <a:ln w="57150" cmpd="sng">
                <a:solidFill>
                  <a:srgbClr val="FF33CC"/>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1048589" name="Freeform 13"/>
              <p:cNvSpPr>
                <a:spLocks/>
              </p:cNvSpPr>
              <p:nvPr/>
            </p:nvSpPr>
            <p:spPr bwMode="auto">
              <a:xfrm>
                <a:off x="697" y="1394"/>
                <a:ext cx="2156" cy="1636"/>
              </a:xfrm>
              <a:custGeom>
                <a:avLst/>
                <a:gdLst>
                  <a:gd name="T0" fmla="*/ 0 w 1328"/>
                  <a:gd name="T1" fmla="*/ 1274 h 1274"/>
                  <a:gd name="T2" fmla="*/ 140 w 1328"/>
                  <a:gd name="T3" fmla="*/ 1258 h 1274"/>
                  <a:gd name="T4" fmla="*/ 211 w 1328"/>
                  <a:gd name="T5" fmla="*/ 1244 h 1274"/>
                  <a:gd name="T6" fmla="*/ 280 w 1328"/>
                  <a:gd name="T7" fmla="*/ 1223 h 1274"/>
                  <a:gd name="T8" fmla="*/ 349 w 1328"/>
                  <a:gd name="T9" fmla="*/ 1195 h 1274"/>
                  <a:gd name="T10" fmla="*/ 420 w 1328"/>
                  <a:gd name="T11" fmla="*/ 1154 h 1274"/>
                  <a:gd name="T12" fmla="*/ 489 w 1328"/>
                  <a:gd name="T13" fmla="*/ 1103 h 1274"/>
                  <a:gd name="T14" fmla="*/ 630 w 1328"/>
                  <a:gd name="T15" fmla="*/ 955 h 1274"/>
                  <a:gd name="T16" fmla="*/ 768 w 1328"/>
                  <a:gd name="T17" fmla="*/ 746 h 1274"/>
                  <a:gd name="T18" fmla="*/ 908 w 1328"/>
                  <a:gd name="T19" fmla="*/ 498 h 1274"/>
                  <a:gd name="T20" fmla="*/ 979 w 1328"/>
                  <a:gd name="T21" fmla="*/ 370 h 1274"/>
                  <a:gd name="T22" fmla="*/ 1048 w 1328"/>
                  <a:gd name="T23" fmla="*/ 250 h 1274"/>
                  <a:gd name="T24" fmla="*/ 1119 w 1328"/>
                  <a:gd name="T25" fmla="*/ 148 h 1274"/>
                  <a:gd name="T26" fmla="*/ 1188 w 1328"/>
                  <a:gd name="T27" fmla="*/ 67 h 1274"/>
                  <a:gd name="T28" fmla="*/ 1259 w 1328"/>
                  <a:gd name="T29" fmla="*/ 17 h 1274"/>
                  <a:gd name="T30" fmla="*/ 1328 w 1328"/>
                  <a:gd name="T31" fmla="*/ 0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8" h="1274">
                    <a:moveTo>
                      <a:pt x="0" y="1274"/>
                    </a:moveTo>
                    <a:lnTo>
                      <a:pt x="140" y="1258"/>
                    </a:lnTo>
                    <a:lnTo>
                      <a:pt x="211" y="1244"/>
                    </a:lnTo>
                    <a:lnTo>
                      <a:pt x="280" y="1223"/>
                    </a:lnTo>
                    <a:lnTo>
                      <a:pt x="349" y="1195"/>
                    </a:lnTo>
                    <a:lnTo>
                      <a:pt x="420" y="1154"/>
                    </a:lnTo>
                    <a:lnTo>
                      <a:pt x="489" y="1103"/>
                    </a:lnTo>
                    <a:lnTo>
                      <a:pt x="630" y="955"/>
                    </a:lnTo>
                    <a:lnTo>
                      <a:pt x="768" y="746"/>
                    </a:lnTo>
                    <a:lnTo>
                      <a:pt x="908" y="498"/>
                    </a:lnTo>
                    <a:lnTo>
                      <a:pt x="979" y="370"/>
                    </a:lnTo>
                    <a:lnTo>
                      <a:pt x="1048" y="250"/>
                    </a:lnTo>
                    <a:lnTo>
                      <a:pt x="1119" y="148"/>
                    </a:lnTo>
                    <a:lnTo>
                      <a:pt x="1188" y="67"/>
                    </a:lnTo>
                    <a:lnTo>
                      <a:pt x="1259" y="17"/>
                    </a:lnTo>
                    <a:lnTo>
                      <a:pt x="1328" y="0"/>
                    </a:lnTo>
                  </a:path>
                </a:pathLst>
              </a:custGeom>
              <a:noFill/>
              <a:ln w="57150" cmpd="sng">
                <a:solidFill>
                  <a:srgbClr val="FF33CC"/>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sp>
          <p:nvSpPr>
            <p:cNvPr id="1048590" name="Line 14"/>
            <p:cNvSpPr>
              <a:spLocks noChangeShapeType="1"/>
            </p:cNvSpPr>
            <p:nvPr/>
          </p:nvSpPr>
          <p:spPr bwMode="auto">
            <a:xfrm>
              <a:off x="5101"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91" name="Line 15"/>
            <p:cNvSpPr>
              <a:spLocks noChangeShapeType="1"/>
            </p:cNvSpPr>
            <p:nvPr/>
          </p:nvSpPr>
          <p:spPr bwMode="auto">
            <a:xfrm>
              <a:off x="4665" y="2904"/>
              <a:ext cx="1"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92" name="Line 16"/>
            <p:cNvSpPr>
              <a:spLocks noChangeShapeType="1"/>
            </p:cNvSpPr>
            <p:nvPr/>
          </p:nvSpPr>
          <p:spPr bwMode="auto">
            <a:xfrm>
              <a:off x="4225" y="2904"/>
              <a:ext cx="1"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93" name="Line 17"/>
            <p:cNvSpPr>
              <a:spLocks noChangeShapeType="1"/>
            </p:cNvSpPr>
            <p:nvPr/>
          </p:nvSpPr>
          <p:spPr bwMode="auto">
            <a:xfrm>
              <a:off x="3784"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94" name="Line 18"/>
            <p:cNvSpPr>
              <a:spLocks noChangeShapeType="1"/>
            </p:cNvSpPr>
            <p:nvPr/>
          </p:nvSpPr>
          <p:spPr bwMode="auto">
            <a:xfrm>
              <a:off x="3344" y="2904"/>
              <a:ext cx="2" cy="1"/>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95" name="Line 19"/>
            <p:cNvSpPr>
              <a:spLocks noChangeShapeType="1"/>
            </p:cNvSpPr>
            <p:nvPr/>
          </p:nvSpPr>
          <p:spPr bwMode="auto">
            <a:xfrm>
              <a:off x="2466"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96" name="Line 20"/>
            <p:cNvSpPr>
              <a:spLocks noChangeShapeType="1"/>
            </p:cNvSpPr>
            <p:nvPr/>
          </p:nvSpPr>
          <p:spPr bwMode="auto">
            <a:xfrm>
              <a:off x="2029"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97" name="Line 21"/>
            <p:cNvSpPr>
              <a:spLocks noChangeShapeType="1"/>
            </p:cNvSpPr>
            <p:nvPr/>
          </p:nvSpPr>
          <p:spPr bwMode="auto">
            <a:xfrm>
              <a:off x="1589"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98" name="Line 22"/>
            <p:cNvSpPr>
              <a:spLocks noChangeShapeType="1"/>
            </p:cNvSpPr>
            <p:nvPr/>
          </p:nvSpPr>
          <p:spPr bwMode="auto">
            <a:xfrm>
              <a:off x="1149" y="2904"/>
              <a:ext cx="2" cy="1"/>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599" name="Rectangle 23"/>
            <p:cNvSpPr>
              <a:spLocks noChangeArrowheads="1"/>
            </p:cNvSpPr>
            <p:nvPr/>
          </p:nvSpPr>
          <p:spPr bwMode="auto">
            <a:xfrm>
              <a:off x="4882" y="2946"/>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chemeClr val="bg2"/>
                  </a:solidFill>
                  <a:effectLst>
                    <a:outerShdw blurRad="38100" dist="38100" dir="2700000" algn="tl">
                      <a:srgbClr val="000000"/>
                    </a:outerShdw>
                  </a:effectLst>
                </a:rPr>
                <a:t>Z</a:t>
              </a:r>
              <a:endParaRPr lang="en-US" altLang="zh-CN">
                <a:solidFill>
                  <a:schemeClr val="bg2"/>
                </a:solidFill>
                <a:effectLst>
                  <a:outerShdw blurRad="38100" dist="38100" dir="2700000" algn="tl">
                    <a:srgbClr val="000000"/>
                  </a:outerShdw>
                </a:effectLst>
              </a:endParaRPr>
            </a:p>
          </p:txBody>
        </p:sp>
        <p:sp>
          <p:nvSpPr>
            <p:cNvPr id="1048600" name="Freeform 24"/>
            <p:cNvSpPr>
              <a:spLocks/>
            </p:cNvSpPr>
            <p:nvPr/>
          </p:nvSpPr>
          <p:spPr bwMode="auto">
            <a:xfrm>
              <a:off x="764" y="2081"/>
              <a:ext cx="843" cy="838"/>
            </a:xfrm>
            <a:custGeom>
              <a:avLst/>
              <a:gdLst>
                <a:gd name="T0" fmla="*/ 519 w 519"/>
                <a:gd name="T1" fmla="*/ 629 h 629"/>
                <a:gd name="T2" fmla="*/ 519 w 519"/>
                <a:gd name="T3" fmla="*/ 0 h 629"/>
                <a:gd name="T4" fmla="*/ 0 w 519"/>
                <a:gd name="T5" fmla="*/ 0 h 629"/>
              </a:gdLst>
              <a:ahLst/>
              <a:cxnLst>
                <a:cxn ang="0">
                  <a:pos x="T0" y="T1"/>
                </a:cxn>
                <a:cxn ang="0">
                  <a:pos x="T2" y="T3"/>
                </a:cxn>
                <a:cxn ang="0">
                  <a:pos x="T4" y="T5"/>
                </a:cxn>
              </a:cxnLst>
              <a:rect l="0" t="0" r="r" b="b"/>
              <a:pathLst>
                <a:path w="519" h="629">
                  <a:moveTo>
                    <a:pt x="519" y="629"/>
                  </a:moveTo>
                  <a:lnTo>
                    <a:pt x="519" y="0"/>
                  </a:lnTo>
                  <a:lnTo>
                    <a:pt x="0" y="0"/>
                  </a:lnTo>
                </a:path>
              </a:pathLst>
            </a:custGeom>
            <a:noFill/>
            <a:ln w="25400">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1048601" name="Line 25"/>
            <p:cNvSpPr>
              <a:spLocks noChangeShapeType="1"/>
            </p:cNvSpPr>
            <p:nvPr/>
          </p:nvSpPr>
          <p:spPr bwMode="auto">
            <a:xfrm flipH="1">
              <a:off x="3896" y="1541"/>
              <a:ext cx="260" cy="1028"/>
            </a:xfrm>
            <a:prstGeom prst="line">
              <a:avLst/>
            </a:prstGeom>
            <a:noFill/>
            <a:ln w="25400">
              <a:solidFill>
                <a:srgbClr val="FFFFCC"/>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48602" name="Line 26"/>
            <p:cNvSpPr>
              <a:spLocks noChangeShapeType="1"/>
            </p:cNvSpPr>
            <p:nvPr/>
          </p:nvSpPr>
          <p:spPr bwMode="auto">
            <a:xfrm>
              <a:off x="835" y="2512"/>
              <a:ext cx="597" cy="349"/>
            </a:xfrm>
            <a:prstGeom prst="line">
              <a:avLst/>
            </a:prstGeom>
            <a:noFill/>
            <a:ln w="25400">
              <a:solidFill>
                <a:srgbClr val="7BFFF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48603" name="Line 27"/>
            <p:cNvSpPr>
              <a:spLocks noChangeShapeType="1"/>
            </p:cNvSpPr>
            <p:nvPr/>
          </p:nvSpPr>
          <p:spPr bwMode="auto">
            <a:xfrm flipH="1">
              <a:off x="4274" y="2567"/>
              <a:ext cx="533" cy="318"/>
            </a:xfrm>
            <a:prstGeom prst="line">
              <a:avLst/>
            </a:prstGeom>
            <a:noFill/>
            <a:ln w="25400">
              <a:solidFill>
                <a:srgbClr val="7BFFF2"/>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48604" name="Text Box 28"/>
            <p:cNvSpPr txBox="1">
              <a:spLocks noChangeArrowheads="1"/>
            </p:cNvSpPr>
            <p:nvPr/>
          </p:nvSpPr>
          <p:spPr bwMode="auto">
            <a:xfrm>
              <a:off x="675" y="1672"/>
              <a:ext cx="974"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bg2"/>
                  </a:solidFill>
                  <a:effectLst>
                    <a:outerShdw blurRad="38100" dist="38100" dir="2700000" algn="tl">
                      <a:srgbClr val="000000"/>
                    </a:outerShdw>
                  </a:effectLst>
                </a:rPr>
                <a:t>拒绝</a:t>
              </a:r>
              <a:endParaRPr lang="zh-CN" altLang="en-US">
                <a:solidFill>
                  <a:schemeClr val="bg2"/>
                </a:solidFill>
                <a:effectLst>
                  <a:outerShdw blurRad="38100" dist="38100" dir="2700000" algn="tl">
                    <a:srgbClr val="000000"/>
                  </a:outerShdw>
                </a:effectLst>
              </a:endParaRPr>
            </a:p>
          </p:txBody>
        </p:sp>
        <p:sp>
          <p:nvSpPr>
            <p:cNvPr id="1048605" name="Text Box 29"/>
            <p:cNvSpPr txBox="1">
              <a:spLocks noChangeArrowheads="1"/>
            </p:cNvSpPr>
            <p:nvPr/>
          </p:nvSpPr>
          <p:spPr bwMode="auto">
            <a:xfrm>
              <a:off x="4221" y="1688"/>
              <a:ext cx="858"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bg2"/>
                  </a:solidFill>
                  <a:effectLst>
                    <a:outerShdw blurRad="38100" dist="38100" dir="2700000" algn="tl">
                      <a:srgbClr val="000000"/>
                    </a:outerShdw>
                  </a:effectLst>
                </a:rPr>
                <a:t>拒绝</a:t>
              </a:r>
              <a:endParaRPr lang="zh-CN" altLang="en-US">
                <a:solidFill>
                  <a:schemeClr val="bg2"/>
                </a:solidFill>
                <a:effectLst>
                  <a:outerShdw blurRad="38100" dist="38100" dir="2700000" algn="tl">
                    <a:srgbClr val="000000"/>
                  </a:outerShdw>
                </a:effectLst>
              </a:endParaRPr>
            </a:p>
          </p:txBody>
        </p:sp>
        <p:sp>
          <p:nvSpPr>
            <p:cNvPr id="1048606" name="Line 30"/>
            <p:cNvSpPr>
              <a:spLocks noChangeShapeType="1"/>
            </p:cNvSpPr>
            <p:nvPr/>
          </p:nvSpPr>
          <p:spPr bwMode="auto">
            <a:xfrm>
              <a:off x="1506" y="1479"/>
              <a:ext cx="364" cy="1028"/>
            </a:xfrm>
            <a:prstGeom prst="line">
              <a:avLst/>
            </a:prstGeom>
            <a:noFill/>
            <a:ln w="25400">
              <a:solidFill>
                <a:srgbClr val="FFFFCC"/>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48607" name="Freeform 31"/>
            <p:cNvSpPr>
              <a:spLocks/>
            </p:cNvSpPr>
            <p:nvPr/>
          </p:nvSpPr>
          <p:spPr bwMode="auto">
            <a:xfrm>
              <a:off x="4150" y="2069"/>
              <a:ext cx="843" cy="857"/>
            </a:xfrm>
            <a:custGeom>
              <a:avLst/>
              <a:gdLst>
                <a:gd name="T0" fmla="*/ 0 w 519"/>
                <a:gd name="T1" fmla="*/ 631 h 631"/>
                <a:gd name="T2" fmla="*/ 0 w 519"/>
                <a:gd name="T3" fmla="*/ 0 h 631"/>
                <a:gd name="T4" fmla="*/ 519 w 519"/>
                <a:gd name="T5" fmla="*/ 0 h 631"/>
              </a:gdLst>
              <a:ahLst/>
              <a:cxnLst>
                <a:cxn ang="0">
                  <a:pos x="T0" y="T1"/>
                </a:cxn>
                <a:cxn ang="0">
                  <a:pos x="T2" y="T3"/>
                </a:cxn>
                <a:cxn ang="0">
                  <a:pos x="T4" y="T5"/>
                </a:cxn>
              </a:cxnLst>
              <a:rect l="0" t="0" r="r" b="b"/>
              <a:pathLst>
                <a:path w="519" h="631">
                  <a:moveTo>
                    <a:pt x="0" y="631"/>
                  </a:moveTo>
                  <a:lnTo>
                    <a:pt x="0" y="0"/>
                  </a:lnTo>
                  <a:lnTo>
                    <a:pt x="519" y="0"/>
                  </a:lnTo>
                </a:path>
              </a:pathLst>
            </a:custGeom>
            <a:noFill/>
            <a:ln w="25400">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nvGrpSpPr>
            <p:cNvPr id="1048608" name="Group 32"/>
            <p:cNvGrpSpPr>
              <a:grpSpLocks/>
            </p:cNvGrpSpPr>
            <p:nvPr/>
          </p:nvGrpSpPr>
          <p:grpSpPr bwMode="auto">
            <a:xfrm>
              <a:off x="605" y="1243"/>
              <a:ext cx="56" cy="1693"/>
              <a:chOff x="545" y="1848"/>
              <a:chExt cx="31" cy="684"/>
            </a:xfrm>
          </p:grpSpPr>
          <p:sp>
            <p:nvSpPr>
              <p:cNvPr id="1048609" name="Line 33"/>
              <p:cNvSpPr>
                <a:spLocks noChangeShapeType="1"/>
              </p:cNvSpPr>
              <p:nvPr/>
            </p:nvSpPr>
            <p:spPr bwMode="auto">
              <a:xfrm>
                <a:off x="545" y="1886"/>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0" name="Line 34"/>
              <p:cNvSpPr>
                <a:spLocks noChangeShapeType="1"/>
              </p:cNvSpPr>
              <p:nvPr/>
            </p:nvSpPr>
            <p:spPr bwMode="auto">
              <a:xfrm>
                <a:off x="545" y="1955"/>
                <a:ext cx="23" cy="2"/>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1" name="Line 35"/>
              <p:cNvSpPr>
                <a:spLocks noChangeShapeType="1"/>
              </p:cNvSpPr>
              <p:nvPr/>
            </p:nvSpPr>
            <p:spPr bwMode="auto">
              <a:xfrm>
                <a:off x="545" y="2026"/>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2" name="Line 36"/>
              <p:cNvSpPr>
                <a:spLocks noChangeShapeType="1"/>
              </p:cNvSpPr>
              <p:nvPr/>
            </p:nvSpPr>
            <p:spPr bwMode="auto">
              <a:xfrm>
                <a:off x="545" y="2094"/>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3" name="Line 37"/>
              <p:cNvSpPr>
                <a:spLocks noChangeShapeType="1"/>
              </p:cNvSpPr>
              <p:nvPr/>
            </p:nvSpPr>
            <p:spPr bwMode="auto">
              <a:xfrm>
                <a:off x="545" y="2164"/>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4" name="Line 38"/>
              <p:cNvSpPr>
                <a:spLocks noChangeShapeType="1"/>
              </p:cNvSpPr>
              <p:nvPr/>
            </p:nvSpPr>
            <p:spPr bwMode="auto">
              <a:xfrm>
                <a:off x="545" y="2232"/>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5" name="Line 39"/>
              <p:cNvSpPr>
                <a:spLocks noChangeShapeType="1"/>
              </p:cNvSpPr>
              <p:nvPr/>
            </p:nvSpPr>
            <p:spPr bwMode="auto">
              <a:xfrm>
                <a:off x="545" y="2303"/>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6" name="Line 40"/>
              <p:cNvSpPr>
                <a:spLocks noChangeShapeType="1"/>
              </p:cNvSpPr>
              <p:nvPr/>
            </p:nvSpPr>
            <p:spPr bwMode="auto">
              <a:xfrm>
                <a:off x="545" y="2371"/>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7" name="Line 41"/>
              <p:cNvSpPr>
                <a:spLocks noChangeShapeType="1"/>
              </p:cNvSpPr>
              <p:nvPr/>
            </p:nvSpPr>
            <p:spPr bwMode="auto">
              <a:xfrm>
                <a:off x="545" y="2441"/>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8" name="Line 42"/>
              <p:cNvSpPr>
                <a:spLocks noChangeShapeType="1"/>
              </p:cNvSpPr>
              <p:nvPr/>
            </p:nvSpPr>
            <p:spPr bwMode="auto">
              <a:xfrm>
                <a:off x="545" y="2510"/>
                <a:ext cx="23" cy="1"/>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48619" name="Line 43"/>
              <p:cNvSpPr>
                <a:spLocks noChangeShapeType="1"/>
              </p:cNvSpPr>
              <p:nvPr/>
            </p:nvSpPr>
            <p:spPr bwMode="auto">
              <a:xfrm>
                <a:off x="576" y="1848"/>
                <a:ext cx="0" cy="684"/>
              </a:xfrm>
              <a:prstGeom prst="line">
                <a:avLst/>
              </a:prstGeom>
              <a:noFill/>
              <a:ln w="381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sp>
          <p:nvSpPr>
            <p:cNvPr id="1048620" name="Freeform 44"/>
            <p:cNvSpPr>
              <a:spLocks/>
            </p:cNvSpPr>
            <p:nvPr/>
          </p:nvSpPr>
          <p:spPr bwMode="auto">
            <a:xfrm>
              <a:off x="670" y="2935"/>
              <a:ext cx="4392" cy="1"/>
            </a:xfrm>
            <a:custGeom>
              <a:avLst/>
              <a:gdLst>
                <a:gd name="T0" fmla="*/ 0 w 2705"/>
                <a:gd name="T1" fmla="*/ 0 w 2705"/>
                <a:gd name="T2" fmla="*/ 2705 w 2705"/>
              </a:gdLst>
              <a:ahLst/>
              <a:cxnLst>
                <a:cxn ang="0">
                  <a:pos x="T0" y="0"/>
                </a:cxn>
                <a:cxn ang="0">
                  <a:pos x="T1" y="0"/>
                </a:cxn>
                <a:cxn ang="0">
                  <a:pos x="T2" y="0"/>
                </a:cxn>
              </a:cxnLst>
              <a:rect l="0" t="0" r="r" b="b"/>
              <a:pathLst>
                <a:path w="2705">
                  <a:moveTo>
                    <a:pt x="0" y="0"/>
                  </a:moveTo>
                  <a:lnTo>
                    <a:pt x="0" y="0"/>
                  </a:lnTo>
                  <a:lnTo>
                    <a:pt x="2705" y="0"/>
                  </a:lnTo>
                </a:path>
              </a:pathLst>
            </a:custGeom>
            <a:noFill/>
            <a:ln w="36513">
              <a:solidFill>
                <a:schemeClr val="tx1"/>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1048621" name="Rectangle 45"/>
            <p:cNvSpPr>
              <a:spLocks noChangeArrowheads="1"/>
            </p:cNvSpPr>
            <p:nvPr/>
          </p:nvSpPr>
          <p:spPr bwMode="auto">
            <a:xfrm>
              <a:off x="2640" y="3024"/>
              <a:ext cx="406" cy="233"/>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a:solidFill>
                    <a:schemeClr val="bg2"/>
                  </a:solidFill>
                  <a:effectLst>
                    <a:outerShdw blurRad="38100" dist="38100" dir="2700000" algn="tl">
                      <a:srgbClr val="000000"/>
                    </a:outerShdw>
                  </a:effectLst>
                </a:rPr>
                <a:t>H</a:t>
              </a:r>
              <a:r>
                <a:rPr lang="en-US" altLang="zh-CN" baseline="-25000">
                  <a:solidFill>
                    <a:schemeClr val="bg2"/>
                  </a:solidFill>
                  <a:effectLst>
                    <a:outerShdw blurRad="38100" dist="38100" dir="2700000" algn="tl">
                      <a:srgbClr val="000000"/>
                    </a:outerShdw>
                  </a:effectLst>
                </a:rPr>
                <a:t>0</a:t>
              </a:r>
              <a:r>
                <a:rPr lang="zh-CN" altLang="en-US">
                  <a:solidFill>
                    <a:schemeClr val="bg2"/>
                  </a:solidFill>
                  <a:effectLst>
                    <a:outerShdw blurRad="38100" dist="38100" dir="2700000" algn="tl">
                      <a:srgbClr val="000000"/>
                    </a:outerShdw>
                  </a:effectLst>
                </a:rPr>
                <a:t>值</a:t>
              </a:r>
            </a:p>
          </p:txBody>
        </p:sp>
        <p:sp>
          <p:nvSpPr>
            <p:cNvPr id="1048622" name="Rectangle 46"/>
            <p:cNvSpPr>
              <a:spLocks noChangeArrowheads="1"/>
            </p:cNvSpPr>
            <p:nvPr/>
          </p:nvSpPr>
          <p:spPr bwMode="auto">
            <a:xfrm>
              <a:off x="1800" y="3156"/>
              <a:ext cx="582" cy="233"/>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a:solidFill>
                    <a:schemeClr val="bg2"/>
                  </a:solidFill>
                  <a:effectLst>
                    <a:outerShdw blurRad="38100" dist="38100" dir="2700000" algn="tl">
                      <a:srgbClr val="000000"/>
                    </a:outerShdw>
                  </a:effectLst>
                </a:rPr>
                <a:t>临界值</a:t>
              </a:r>
              <a:endParaRPr lang="zh-CN" altLang="en-US">
                <a:solidFill>
                  <a:schemeClr val="bg2"/>
                </a:solidFill>
                <a:effectLst/>
              </a:endParaRPr>
            </a:p>
          </p:txBody>
        </p:sp>
        <p:sp>
          <p:nvSpPr>
            <p:cNvPr id="1048623" name="Line 47"/>
            <p:cNvSpPr>
              <a:spLocks noChangeShapeType="1"/>
            </p:cNvSpPr>
            <p:nvPr/>
          </p:nvSpPr>
          <p:spPr bwMode="auto">
            <a:xfrm>
              <a:off x="2088" y="2964"/>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48624" name="Rectangle 48"/>
            <p:cNvSpPr>
              <a:spLocks noChangeArrowheads="1"/>
            </p:cNvSpPr>
            <p:nvPr/>
          </p:nvSpPr>
          <p:spPr bwMode="auto">
            <a:xfrm>
              <a:off x="228" y="3468"/>
              <a:ext cx="2016" cy="27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r>
                <a:rPr lang="zh-CN" altLang="en-US" sz="2200" b="1">
                  <a:solidFill>
                    <a:schemeClr val="bg2"/>
                  </a:solidFill>
                  <a:effectLst>
                    <a:outerShdw blurRad="38100" dist="38100" dir="2700000" algn="tl">
                      <a:srgbClr val="000000"/>
                    </a:outerShdw>
                  </a:effectLst>
                </a:rPr>
                <a:t>计算出的样本统计量</a:t>
              </a:r>
            </a:p>
          </p:txBody>
        </p:sp>
        <p:sp>
          <p:nvSpPr>
            <p:cNvPr id="1048625" name="Rectangle 49"/>
            <p:cNvSpPr>
              <a:spLocks noChangeArrowheads="1"/>
            </p:cNvSpPr>
            <p:nvPr/>
          </p:nvSpPr>
          <p:spPr bwMode="auto">
            <a:xfrm>
              <a:off x="3096" y="3468"/>
              <a:ext cx="2016" cy="27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r>
                <a:rPr lang="zh-CN" altLang="en-US" sz="2200" b="1">
                  <a:solidFill>
                    <a:schemeClr val="bg2"/>
                  </a:solidFill>
                  <a:effectLst>
                    <a:outerShdw blurRad="38100" dist="38100" dir="2700000" algn="tl">
                      <a:srgbClr val="000000"/>
                    </a:outerShdw>
                  </a:effectLst>
                </a:rPr>
                <a:t>计算出的样本统计量</a:t>
              </a:r>
            </a:p>
          </p:txBody>
        </p:sp>
        <p:sp>
          <p:nvSpPr>
            <p:cNvPr id="1048626" name="AutoShape 50"/>
            <p:cNvSpPr>
              <a:spLocks noChangeArrowheads="1"/>
            </p:cNvSpPr>
            <p:nvPr/>
          </p:nvSpPr>
          <p:spPr bwMode="auto">
            <a:xfrm>
              <a:off x="1464" y="2952"/>
              <a:ext cx="288" cy="492"/>
            </a:xfrm>
            <a:prstGeom prst="upArrow">
              <a:avLst>
                <a:gd name="adj1" fmla="val 50000"/>
                <a:gd name="adj2" fmla="val 42708"/>
              </a:avLst>
            </a:prstGeom>
            <a:solidFill>
              <a:schemeClr val="accent1"/>
            </a:solidFill>
            <a:ln w="12700">
              <a:solidFill>
                <a:schemeClr val="accent2"/>
              </a:solidFill>
              <a:miter lim="800000"/>
              <a:headEnd/>
              <a:tailEnd/>
            </a:ln>
            <a:effectLst>
              <a:outerShdw dist="56796" dir="1593903" algn="ctr" rotWithShape="0">
                <a:schemeClr val="bg2"/>
              </a:outerShdw>
            </a:effectLst>
          </p:spPr>
          <p:txBody>
            <a:bodyPr vert="eaVert" wrap="none" anchor="ctr"/>
            <a:lstStyle/>
            <a:p>
              <a:endParaRPr lang="zh-CN" altLang="en-US">
                <a:solidFill>
                  <a:schemeClr val="bg2"/>
                </a:solidFill>
              </a:endParaRPr>
            </a:p>
          </p:txBody>
        </p:sp>
        <p:sp>
          <p:nvSpPr>
            <p:cNvPr id="1048627" name="AutoShape 51"/>
            <p:cNvSpPr>
              <a:spLocks noChangeArrowheads="1"/>
            </p:cNvSpPr>
            <p:nvPr/>
          </p:nvSpPr>
          <p:spPr bwMode="auto">
            <a:xfrm>
              <a:off x="4020" y="2964"/>
              <a:ext cx="288" cy="492"/>
            </a:xfrm>
            <a:prstGeom prst="upArrow">
              <a:avLst>
                <a:gd name="adj1" fmla="val 50000"/>
                <a:gd name="adj2" fmla="val 42708"/>
              </a:avLst>
            </a:prstGeom>
            <a:solidFill>
              <a:schemeClr val="accent1"/>
            </a:solidFill>
            <a:ln w="12700">
              <a:solidFill>
                <a:schemeClr val="accent2"/>
              </a:solidFill>
              <a:miter lim="800000"/>
              <a:headEnd/>
              <a:tailEnd/>
            </a:ln>
            <a:effectLst>
              <a:outerShdw dist="56796" dir="1593903" algn="ctr" rotWithShape="0">
                <a:schemeClr val="bg2"/>
              </a:outerShdw>
            </a:effectLst>
          </p:spPr>
          <p:txBody>
            <a:bodyPr vert="eaVert" wrap="none" anchor="ctr"/>
            <a:lstStyle/>
            <a:p>
              <a:endParaRPr lang="zh-CN" altLang="en-US">
                <a:solidFill>
                  <a:schemeClr val="bg2"/>
                </a:solidFill>
              </a:endParaRPr>
            </a:p>
          </p:txBody>
        </p:sp>
        <p:sp>
          <p:nvSpPr>
            <p:cNvPr id="1048628" name="Rectangle 52"/>
            <p:cNvSpPr>
              <a:spLocks noChangeArrowheads="1"/>
            </p:cNvSpPr>
            <p:nvPr/>
          </p:nvSpPr>
          <p:spPr bwMode="auto">
            <a:xfrm>
              <a:off x="3384" y="3168"/>
              <a:ext cx="582" cy="233"/>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a:solidFill>
                    <a:schemeClr val="bg2"/>
                  </a:solidFill>
                  <a:effectLst>
                    <a:outerShdw blurRad="38100" dist="38100" dir="2700000" algn="tl">
                      <a:srgbClr val="000000"/>
                    </a:outerShdw>
                  </a:effectLst>
                </a:rPr>
                <a:t>临界值</a:t>
              </a:r>
              <a:endParaRPr lang="zh-CN" altLang="en-US">
                <a:solidFill>
                  <a:schemeClr val="bg2"/>
                </a:solidFill>
                <a:effectLst/>
              </a:endParaRPr>
            </a:p>
          </p:txBody>
        </p:sp>
        <p:sp>
          <p:nvSpPr>
            <p:cNvPr id="1048629" name="Line 53"/>
            <p:cNvSpPr>
              <a:spLocks noChangeShapeType="1"/>
            </p:cNvSpPr>
            <p:nvPr/>
          </p:nvSpPr>
          <p:spPr bwMode="auto">
            <a:xfrm>
              <a:off x="3672" y="2964"/>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48630" name="Rectangle 54"/>
            <p:cNvSpPr>
              <a:spLocks noChangeArrowheads="1"/>
            </p:cNvSpPr>
            <p:nvPr/>
          </p:nvSpPr>
          <p:spPr bwMode="auto">
            <a:xfrm>
              <a:off x="732" y="2244"/>
              <a:ext cx="577" cy="192"/>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a:solidFill>
                    <a:schemeClr val="bg2"/>
                  </a:solidFill>
                  <a:effectLst>
                    <a:outerShdw blurRad="38100" dist="38100" dir="2700000" algn="tl">
                      <a:srgbClr val="000000"/>
                    </a:outerShdw>
                  </a:effectLst>
                </a:rPr>
                <a:t>1/2 </a:t>
              </a:r>
              <a:r>
                <a:rPr lang="en-US" altLang="zh-CN" sz="2000" i="1">
                  <a:solidFill>
                    <a:schemeClr val="bg2"/>
                  </a:solidFill>
                  <a:effectLst>
                    <a:outerShdw blurRad="38100" dist="38100" dir="2700000" algn="tl">
                      <a:srgbClr val="000000"/>
                    </a:outerShdw>
                  </a:effectLst>
                </a:rPr>
                <a:t>P </a:t>
              </a:r>
              <a:r>
                <a:rPr lang="zh-CN" altLang="en-US" sz="2000">
                  <a:solidFill>
                    <a:schemeClr val="bg2"/>
                  </a:solidFill>
                  <a:effectLst>
                    <a:outerShdw blurRad="38100" dist="38100" dir="2700000" algn="tl">
                      <a:srgbClr val="000000"/>
                    </a:outerShdw>
                  </a:effectLst>
                </a:rPr>
                <a:t>值</a:t>
              </a:r>
            </a:p>
          </p:txBody>
        </p:sp>
        <p:sp>
          <p:nvSpPr>
            <p:cNvPr id="1048631" name="Rectangle 55"/>
            <p:cNvSpPr>
              <a:spLocks noChangeArrowheads="1"/>
            </p:cNvSpPr>
            <p:nvPr/>
          </p:nvSpPr>
          <p:spPr bwMode="auto">
            <a:xfrm>
              <a:off x="4692" y="2352"/>
              <a:ext cx="577" cy="192"/>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a:solidFill>
                    <a:schemeClr val="bg2"/>
                  </a:solidFill>
                  <a:effectLst>
                    <a:outerShdw blurRad="38100" dist="38100" dir="2700000" algn="tl">
                      <a:srgbClr val="000000"/>
                    </a:outerShdw>
                  </a:effectLst>
                </a:rPr>
                <a:t>1/2 </a:t>
              </a:r>
              <a:r>
                <a:rPr lang="en-US" altLang="zh-CN" sz="2000" i="1">
                  <a:solidFill>
                    <a:schemeClr val="bg2"/>
                  </a:solidFill>
                  <a:effectLst>
                    <a:outerShdw blurRad="38100" dist="38100" dir="2700000" algn="tl">
                      <a:srgbClr val="000000"/>
                    </a:outerShdw>
                  </a:effectLst>
                </a:rPr>
                <a:t>P </a:t>
              </a:r>
              <a:r>
                <a:rPr lang="zh-CN" altLang="en-US" sz="2000">
                  <a:solidFill>
                    <a:schemeClr val="bg2"/>
                  </a:solidFill>
                  <a:effectLst>
                    <a:outerShdw blurRad="38100" dist="38100" dir="2700000" algn="tl">
                      <a:srgbClr val="000000"/>
                    </a:outerShdw>
                  </a:effectLst>
                </a:rPr>
                <a:t>值</a:t>
              </a:r>
            </a:p>
          </p:txBody>
        </p:sp>
      </p:gr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8994" name="Rectangle 2"/>
          <p:cNvSpPr>
            <a:spLocks noGrp="1" noChangeArrowheads="1"/>
          </p:cNvSpPr>
          <p:nvPr>
            <p:ph type="ctrTitle"/>
          </p:nvPr>
        </p:nvSpPr>
        <p:spPr>
          <a:xfrm>
            <a:off x="1031875" y="457518"/>
            <a:ext cx="7080250" cy="914400"/>
          </a:xfrm>
          <a:noFill/>
          <a:ln/>
        </p:spPr>
        <p:txBody>
          <a:bodyPr anchor="ctr" anchorCtr="0"/>
          <a:lstStyle/>
          <a:p>
            <a:r>
              <a:rPr lang="zh-CN" altLang="en-US" sz="4000" dirty="0">
                <a:solidFill>
                  <a:schemeClr val="bg2"/>
                </a:solidFill>
                <a:latin typeface="Arial" panose="020B0604020202020204" pitchFamily="34" charset="0"/>
              </a:rPr>
              <a:t>第 </a:t>
            </a:r>
            <a:r>
              <a:rPr lang="en-US" altLang="zh-CN" sz="4000" dirty="0">
                <a:solidFill>
                  <a:schemeClr val="bg2"/>
                </a:solidFill>
                <a:latin typeface="Arial" panose="020B0604020202020204" pitchFamily="34" charset="0"/>
              </a:rPr>
              <a:t>8 </a:t>
            </a:r>
            <a:r>
              <a:rPr lang="zh-CN" altLang="en-US" sz="4000" dirty="0">
                <a:solidFill>
                  <a:schemeClr val="bg2"/>
                </a:solidFill>
                <a:latin typeface="Arial" panose="020B0604020202020204" pitchFamily="34" charset="0"/>
              </a:rPr>
              <a:t>章   假设检验</a:t>
            </a:r>
          </a:p>
        </p:txBody>
      </p:sp>
      <p:sp>
        <p:nvSpPr>
          <p:cNvPr id="468995" name="Rectangle 3"/>
          <p:cNvSpPr>
            <a:spLocks noGrp="1" noChangeArrowheads="1"/>
          </p:cNvSpPr>
          <p:nvPr>
            <p:ph type="subTitle" idx="1"/>
          </p:nvPr>
        </p:nvSpPr>
        <p:spPr>
          <a:xfrm>
            <a:off x="685800" y="1847850"/>
            <a:ext cx="8001000" cy="3562350"/>
          </a:xfrm>
          <a:noFill/>
          <a:ln/>
        </p:spPr>
        <p:txBody>
          <a:bodyPr/>
          <a:lstStyle/>
          <a:p>
            <a:pPr algn="l"/>
            <a:r>
              <a:rPr lang="en-US" altLang="zh-CN" sz="3200" b="1" dirty="0">
                <a:solidFill>
                  <a:schemeClr val="bg2"/>
                </a:solidFill>
                <a:cs typeface="Arial" panose="020B0604020202020204" pitchFamily="34" charset="0"/>
              </a:rPr>
              <a:t>8.1</a:t>
            </a:r>
            <a:r>
              <a:rPr lang="en-US" altLang="zh-CN" sz="3200" b="1" dirty="0">
                <a:solidFill>
                  <a:schemeClr val="bg2"/>
                </a:solidFill>
              </a:rPr>
              <a:t>   </a:t>
            </a:r>
            <a:r>
              <a:rPr lang="zh-CN" altLang="en-US" sz="3200" b="1" dirty="0">
                <a:solidFill>
                  <a:schemeClr val="bg2"/>
                </a:solidFill>
              </a:rPr>
              <a:t>假设检验的基本问题 </a:t>
            </a:r>
          </a:p>
          <a:p>
            <a:pPr algn="l"/>
            <a:r>
              <a:rPr lang="en-US" altLang="zh-CN" sz="3200" b="1" dirty="0">
                <a:solidFill>
                  <a:schemeClr val="bg2"/>
                </a:solidFill>
                <a:cs typeface="Arial" panose="020B0604020202020204" pitchFamily="34" charset="0"/>
              </a:rPr>
              <a:t>8.2</a:t>
            </a:r>
            <a:r>
              <a:rPr lang="en-US" altLang="zh-CN" sz="3200" b="1" dirty="0">
                <a:solidFill>
                  <a:schemeClr val="bg2"/>
                </a:solidFill>
              </a:rPr>
              <a:t>   </a:t>
            </a:r>
            <a:r>
              <a:rPr lang="zh-CN" altLang="en-US" sz="3200" b="1" dirty="0">
                <a:solidFill>
                  <a:schemeClr val="bg2"/>
                </a:solidFill>
              </a:rPr>
              <a:t>一个总体参数的检验</a:t>
            </a:r>
          </a:p>
          <a:p>
            <a:pPr algn="l"/>
            <a:r>
              <a:rPr lang="en-US" altLang="zh-CN" sz="3200" b="1" dirty="0">
                <a:solidFill>
                  <a:schemeClr val="bg2"/>
                </a:solidFill>
                <a:cs typeface="Arial" panose="020B0604020202020204" pitchFamily="34" charset="0"/>
              </a:rPr>
              <a:t>8.3</a:t>
            </a:r>
            <a:r>
              <a:rPr lang="en-US" altLang="zh-CN" sz="3200" b="1" dirty="0">
                <a:solidFill>
                  <a:schemeClr val="bg2"/>
                </a:solidFill>
              </a:rPr>
              <a:t>   </a:t>
            </a:r>
            <a:r>
              <a:rPr lang="zh-CN" altLang="en-US" sz="3200" b="1" dirty="0">
                <a:solidFill>
                  <a:schemeClr val="bg2"/>
                </a:solidFill>
              </a:rPr>
              <a:t>两个总体参数的检验</a:t>
            </a:r>
          </a:p>
          <a:p>
            <a:pPr algn="l"/>
            <a:r>
              <a:rPr lang="en-US" altLang="zh-CN" sz="3200" b="1" dirty="0">
                <a:solidFill>
                  <a:schemeClr val="bg2"/>
                </a:solidFill>
                <a:cs typeface="Arial" panose="020B0604020202020204" pitchFamily="34" charset="0"/>
              </a:rPr>
              <a:t>8.4</a:t>
            </a:r>
            <a:r>
              <a:rPr lang="en-US" altLang="zh-CN" sz="3200" b="1" dirty="0">
                <a:solidFill>
                  <a:schemeClr val="bg2"/>
                </a:solidFill>
              </a:rPr>
              <a:t>   </a:t>
            </a:r>
            <a:r>
              <a:rPr lang="zh-CN" altLang="en-US" sz="3200" b="1" dirty="0">
                <a:solidFill>
                  <a:schemeClr val="bg2"/>
                </a:solidFill>
              </a:rPr>
              <a:t>检验问题的进一步说明</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4722" name="Rectangle 2"/>
          <p:cNvSpPr>
            <a:spLocks noGrp="1" noChangeArrowheads="1"/>
          </p:cNvSpPr>
          <p:nvPr>
            <p:ph type="title"/>
          </p:nvPr>
        </p:nvSpPr>
        <p:spPr>
          <a:xfrm>
            <a:off x="1285081" y="323850"/>
            <a:ext cx="6781800" cy="1143000"/>
          </a:xfrm>
          <a:noFill/>
          <a:ln/>
        </p:spPr>
        <p:txBody>
          <a:bodyPr/>
          <a:lstStyle/>
          <a:p>
            <a:r>
              <a:rPr lang="zh-CN" altLang="en-US" sz="4000" dirty="0">
                <a:solidFill>
                  <a:schemeClr val="bg2"/>
                </a:solidFill>
                <a:latin typeface="Arial" panose="020B0604020202020204" pitchFamily="34" charset="0"/>
              </a:rPr>
              <a:t>利用 </a:t>
            </a:r>
            <a:r>
              <a:rPr lang="en-US" altLang="zh-CN" sz="4000" i="1" dirty="0">
                <a:solidFill>
                  <a:schemeClr val="bg2"/>
                </a:solidFill>
                <a:latin typeface="Arial" panose="020B0604020202020204" pitchFamily="34" charset="0"/>
              </a:rPr>
              <a:t>P </a:t>
            </a:r>
            <a:r>
              <a:rPr lang="zh-CN" altLang="en-US" sz="4000" dirty="0">
                <a:solidFill>
                  <a:schemeClr val="bg2"/>
                </a:solidFill>
                <a:latin typeface="Arial" panose="020B0604020202020204" pitchFamily="34" charset="0"/>
              </a:rPr>
              <a:t>值进行检验</a:t>
            </a:r>
            <a:br>
              <a:rPr lang="zh-CN" altLang="en-US" sz="4000" dirty="0">
                <a:solidFill>
                  <a:schemeClr val="bg2"/>
                </a:solidFill>
                <a:latin typeface="Arial" panose="020B0604020202020204" pitchFamily="34" charset="0"/>
              </a:rPr>
            </a:b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决策准则</a:t>
            </a:r>
            <a:r>
              <a:rPr lang="en-US" altLang="zh-CN" sz="3600" dirty="0">
                <a:solidFill>
                  <a:schemeClr val="bg2"/>
                </a:solidFill>
                <a:latin typeface="Arial" panose="020B0604020202020204" pitchFamily="34" charset="0"/>
              </a:rPr>
              <a:t>)</a:t>
            </a:r>
          </a:p>
        </p:txBody>
      </p:sp>
      <p:sp>
        <p:nvSpPr>
          <p:cNvPr id="1054723" name="Rectangle 3"/>
          <p:cNvSpPr>
            <a:spLocks noGrp="1" noChangeArrowheads="1"/>
          </p:cNvSpPr>
          <p:nvPr>
            <p:ph type="body" idx="1"/>
          </p:nvPr>
        </p:nvSpPr>
        <p:spPr>
          <a:xfrm>
            <a:off x="609600" y="1798638"/>
            <a:ext cx="8132763" cy="4408487"/>
          </a:xfrm>
          <a:noFill/>
          <a:ln/>
        </p:spPr>
        <p:txBody>
          <a:bodyPr/>
          <a:lstStyle/>
          <a:p>
            <a:pPr marL="609600" indent="-609600">
              <a:spcBef>
                <a:spcPct val="30000"/>
              </a:spcBef>
              <a:buFontTx/>
              <a:buAutoNum type="arabicPeriod"/>
            </a:pPr>
            <a:r>
              <a:rPr lang="zh-CN" altLang="en-US" dirty="0">
                <a:solidFill>
                  <a:schemeClr val="bg2"/>
                </a:solidFill>
              </a:rPr>
              <a:t>单侧检验</a:t>
            </a:r>
          </a:p>
          <a:p>
            <a:pPr marL="1219200" lvl="1" indent="-533400">
              <a:spcBef>
                <a:spcPct val="30000"/>
              </a:spcBef>
            </a:pPr>
            <a:r>
              <a:rPr lang="zh-CN" altLang="en-US" dirty="0">
                <a:solidFill>
                  <a:schemeClr val="bg2"/>
                </a:solidFill>
              </a:rPr>
              <a:t>若</a:t>
            </a:r>
            <a:r>
              <a:rPr lang="en-US" altLang="zh-CN" dirty="0">
                <a:solidFill>
                  <a:schemeClr val="bg2"/>
                </a:solidFill>
              </a:rPr>
              <a:t>p</a:t>
            </a:r>
            <a:r>
              <a:rPr lang="zh-CN" altLang="en-US" dirty="0">
                <a:solidFill>
                  <a:schemeClr val="bg2"/>
                </a:solidFill>
              </a:rPr>
              <a:t>值 </a:t>
            </a:r>
            <a:r>
              <a:rPr lang="en-US" altLang="zh-CN" dirty="0">
                <a:solidFill>
                  <a:schemeClr val="bg2"/>
                </a:solidFill>
                <a:latin typeface="Symbol" panose="05050102010706020507" pitchFamily="18" charset="2"/>
              </a:rPr>
              <a:t>&gt;</a:t>
            </a:r>
            <a:r>
              <a:rPr lang="en-US" altLang="zh-CN" dirty="0">
                <a:solidFill>
                  <a:schemeClr val="bg2"/>
                </a:solidFill>
              </a:rPr>
              <a:t> </a:t>
            </a:r>
            <a:r>
              <a:rPr lang="en-US" altLang="zh-CN" dirty="0">
                <a:solidFill>
                  <a:schemeClr val="bg2"/>
                </a:solidFill>
                <a:latin typeface="Symbol" panose="05050102010706020507" pitchFamily="18" charset="2"/>
              </a:rPr>
              <a:t></a:t>
            </a:r>
            <a:r>
              <a:rPr lang="en-US" altLang="zh-CN" dirty="0">
                <a:solidFill>
                  <a:schemeClr val="bg2"/>
                </a:solidFill>
                <a:latin typeface="宋体" panose="02010600030101010101" pitchFamily="2" charset="-122"/>
              </a:rPr>
              <a:t>,</a:t>
            </a:r>
            <a:r>
              <a:rPr lang="zh-CN" altLang="en-US" dirty="0">
                <a:solidFill>
                  <a:schemeClr val="bg2"/>
                </a:solidFill>
              </a:rPr>
              <a:t>不拒绝 </a:t>
            </a:r>
            <a:r>
              <a:rPr lang="en-US" altLang="zh-CN" dirty="0">
                <a:solidFill>
                  <a:schemeClr val="bg2"/>
                </a:solidFill>
              </a:rPr>
              <a:t>H</a:t>
            </a:r>
            <a:r>
              <a:rPr lang="en-US" altLang="zh-CN" baseline="-25000" dirty="0">
                <a:solidFill>
                  <a:schemeClr val="bg2"/>
                </a:solidFill>
              </a:rPr>
              <a:t>0</a:t>
            </a:r>
            <a:endParaRPr lang="en-US" altLang="zh-CN" dirty="0">
              <a:solidFill>
                <a:schemeClr val="bg2"/>
              </a:solidFill>
            </a:endParaRPr>
          </a:p>
          <a:p>
            <a:pPr marL="1219200" lvl="1" indent="-533400"/>
            <a:r>
              <a:rPr lang="zh-CN" altLang="en-US" dirty="0">
                <a:solidFill>
                  <a:schemeClr val="bg2"/>
                </a:solidFill>
              </a:rPr>
              <a:t>若</a:t>
            </a:r>
            <a:r>
              <a:rPr lang="en-US" altLang="zh-CN" dirty="0">
                <a:solidFill>
                  <a:schemeClr val="bg2"/>
                </a:solidFill>
              </a:rPr>
              <a:t>p</a:t>
            </a:r>
            <a:r>
              <a:rPr lang="zh-CN" altLang="en-US" dirty="0">
                <a:solidFill>
                  <a:schemeClr val="bg2"/>
                </a:solidFill>
              </a:rPr>
              <a:t>值 </a:t>
            </a:r>
            <a:r>
              <a:rPr lang="en-US" altLang="zh-CN" dirty="0">
                <a:solidFill>
                  <a:schemeClr val="bg2"/>
                </a:solidFill>
              </a:rPr>
              <a:t>&lt; </a:t>
            </a:r>
            <a:r>
              <a:rPr lang="en-US" altLang="zh-CN" dirty="0">
                <a:solidFill>
                  <a:schemeClr val="bg2"/>
                </a:solidFill>
                <a:latin typeface="Symbol" panose="05050102010706020507" pitchFamily="18" charset="2"/>
              </a:rPr>
              <a:t></a:t>
            </a:r>
            <a:r>
              <a:rPr lang="en-US" altLang="zh-CN" dirty="0">
                <a:solidFill>
                  <a:schemeClr val="bg2"/>
                </a:solidFill>
              </a:rPr>
              <a:t>, </a:t>
            </a:r>
            <a:r>
              <a:rPr lang="zh-CN" altLang="en-US" dirty="0">
                <a:solidFill>
                  <a:schemeClr val="bg2"/>
                </a:solidFill>
              </a:rPr>
              <a:t>拒绝 </a:t>
            </a:r>
            <a:r>
              <a:rPr lang="en-US" altLang="zh-CN" dirty="0">
                <a:solidFill>
                  <a:schemeClr val="bg2"/>
                </a:solidFill>
              </a:rPr>
              <a:t>H</a:t>
            </a:r>
            <a:r>
              <a:rPr lang="en-US" altLang="zh-CN" baseline="-25000" dirty="0">
                <a:solidFill>
                  <a:schemeClr val="bg2"/>
                </a:solidFill>
              </a:rPr>
              <a:t>0</a:t>
            </a:r>
          </a:p>
          <a:p>
            <a:pPr marL="609600" indent="-609600">
              <a:buFont typeface="Wingdings" panose="05000000000000000000" pitchFamily="2" charset="2"/>
              <a:buAutoNum type="arabicPeriod"/>
            </a:pPr>
            <a:r>
              <a:rPr lang="zh-CN" altLang="en-US" dirty="0">
                <a:solidFill>
                  <a:schemeClr val="bg2"/>
                </a:solidFill>
              </a:rPr>
              <a:t>双侧检验</a:t>
            </a:r>
          </a:p>
          <a:p>
            <a:pPr marL="1219200" lvl="1" indent="-533400">
              <a:spcBef>
                <a:spcPct val="30000"/>
              </a:spcBef>
            </a:pPr>
            <a:r>
              <a:rPr lang="zh-CN" altLang="en-US" dirty="0">
                <a:solidFill>
                  <a:schemeClr val="bg2"/>
                </a:solidFill>
              </a:rPr>
              <a:t>若</a:t>
            </a:r>
            <a:r>
              <a:rPr lang="en-US" altLang="zh-CN" dirty="0">
                <a:solidFill>
                  <a:schemeClr val="bg2"/>
                </a:solidFill>
              </a:rPr>
              <a:t>p</a:t>
            </a:r>
            <a:r>
              <a:rPr lang="zh-CN" altLang="en-US" dirty="0">
                <a:solidFill>
                  <a:schemeClr val="bg2"/>
                </a:solidFill>
              </a:rPr>
              <a:t>值 </a:t>
            </a:r>
            <a:r>
              <a:rPr lang="en-US" altLang="zh-CN" dirty="0">
                <a:solidFill>
                  <a:schemeClr val="bg2"/>
                </a:solidFill>
                <a:latin typeface="Symbol" panose="05050102010706020507" pitchFamily="18" charset="2"/>
              </a:rPr>
              <a:t>&gt;</a:t>
            </a:r>
            <a:r>
              <a:rPr lang="en-US" altLang="zh-CN" dirty="0">
                <a:solidFill>
                  <a:schemeClr val="bg2"/>
                </a:solidFill>
              </a:rPr>
              <a:t> </a:t>
            </a:r>
            <a:r>
              <a:rPr lang="en-US" altLang="zh-CN" dirty="0">
                <a:solidFill>
                  <a:schemeClr val="bg2"/>
                </a:solidFill>
                <a:latin typeface="Symbol" panose="05050102010706020507" pitchFamily="18" charset="2"/>
              </a:rPr>
              <a:t>/2</a:t>
            </a:r>
            <a:r>
              <a:rPr lang="en-US" altLang="zh-CN" dirty="0">
                <a:solidFill>
                  <a:schemeClr val="bg2"/>
                </a:solidFill>
              </a:rPr>
              <a:t>, </a:t>
            </a:r>
            <a:r>
              <a:rPr lang="zh-CN" altLang="en-US" dirty="0">
                <a:solidFill>
                  <a:schemeClr val="bg2"/>
                </a:solidFill>
              </a:rPr>
              <a:t>不拒绝 </a:t>
            </a:r>
            <a:r>
              <a:rPr lang="en-US" altLang="zh-CN" dirty="0">
                <a:solidFill>
                  <a:schemeClr val="bg2"/>
                </a:solidFill>
              </a:rPr>
              <a:t>H</a:t>
            </a:r>
            <a:r>
              <a:rPr lang="en-US" altLang="zh-CN" baseline="-25000" dirty="0">
                <a:solidFill>
                  <a:schemeClr val="bg2"/>
                </a:solidFill>
              </a:rPr>
              <a:t>0</a:t>
            </a:r>
            <a:endParaRPr lang="en-US" altLang="zh-CN" dirty="0">
              <a:solidFill>
                <a:schemeClr val="bg2"/>
              </a:solidFill>
            </a:endParaRPr>
          </a:p>
          <a:p>
            <a:pPr marL="1219200" lvl="1" indent="-533400"/>
            <a:r>
              <a:rPr lang="zh-CN" altLang="en-US" dirty="0">
                <a:solidFill>
                  <a:schemeClr val="bg2"/>
                </a:solidFill>
              </a:rPr>
              <a:t>若</a:t>
            </a:r>
            <a:r>
              <a:rPr lang="en-US" altLang="zh-CN" dirty="0">
                <a:solidFill>
                  <a:schemeClr val="bg2"/>
                </a:solidFill>
              </a:rPr>
              <a:t>p</a:t>
            </a:r>
            <a:r>
              <a:rPr lang="zh-CN" altLang="en-US" dirty="0">
                <a:solidFill>
                  <a:schemeClr val="bg2"/>
                </a:solidFill>
              </a:rPr>
              <a:t>值 </a:t>
            </a:r>
            <a:r>
              <a:rPr lang="en-US" altLang="zh-CN" dirty="0">
                <a:solidFill>
                  <a:schemeClr val="bg2"/>
                </a:solidFill>
              </a:rPr>
              <a:t>&lt; </a:t>
            </a:r>
            <a:r>
              <a:rPr lang="en-US" altLang="zh-CN" dirty="0">
                <a:solidFill>
                  <a:schemeClr val="bg2"/>
                </a:solidFill>
                <a:latin typeface="Symbol" panose="05050102010706020507" pitchFamily="18" charset="2"/>
              </a:rPr>
              <a:t>/2</a:t>
            </a:r>
            <a:r>
              <a:rPr lang="en-US" altLang="zh-CN" dirty="0">
                <a:solidFill>
                  <a:schemeClr val="bg2"/>
                </a:solidFill>
              </a:rPr>
              <a:t>, </a:t>
            </a:r>
            <a:r>
              <a:rPr lang="zh-CN" altLang="en-US" dirty="0">
                <a:solidFill>
                  <a:schemeClr val="bg2"/>
                </a:solidFill>
              </a:rPr>
              <a:t>拒绝 </a:t>
            </a:r>
            <a:r>
              <a:rPr lang="en-US" altLang="zh-CN" dirty="0">
                <a:solidFill>
                  <a:schemeClr val="bg2"/>
                </a:solidFill>
              </a:rPr>
              <a:t>H</a:t>
            </a:r>
            <a:r>
              <a:rPr lang="en-US" altLang="zh-CN" baseline="-25000" dirty="0">
                <a:solidFill>
                  <a:schemeClr val="bg2"/>
                </a:solidFill>
              </a:rPr>
              <a:t>0</a:t>
            </a:r>
            <a:endParaRPr lang="en-US" altLang="zh-CN" dirty="0">
              <a:solidFill>
                <a:schemeClr val="bg2"/>
              </a:solidFill>
            </a:endParaRPr>
          </a:p>
        </p:txBody>
      </p:sp>
      <p:grpSp>
        <p:nvGrpSpPr>
          <p:cNvPr id="1054724" name="Group 4"/>
          <p:cNvGrpSpPr>
            <a:grpSpLocks/>
          </p:cNvGrpSpPr>
          <p:nvPr/>
        </p:nvGrpSpPr>
        <p:grpSpPr bwMode="auto">
          <a:xfrm>
            <a:off x="6364288" y="3244850"/>
            <a:ext cx="1943100" cy="2738438"/>
            <a:chOff x="3997" y="2032"/>
            <a:chExt cx="1224" cy="1725"/>
          </a:xfrm>
        </p:grpSpPr>
        <p:grpSp>
          <p:nvGrpSpPr>
            <p:cNvPr id="1054725" name="Group 5"/>
            <p:cNvGrpSpPr>
              <a:grpSpLocks/>
            </p:cNvGrpSpPr>
            <p:nvPr/>
          </p:nvGrpSpPr>
          <p:grpSpPr bwMode="auto">
            <a:xfrm>
              <a:off x="4268" y="2032"/>
              <a:ext cx="953" cy="802"/>
              <a:chOff x="3653" y="2693"/>
              <a:chExt cx="674" cy="736"/>
            </a:xfrm>
          </p:grpSpPr>
          <p:grpSp>
            <p:nvGrpSpPr>
              <p:cNvPr id="1054726" name="Group 6"/>
              <p:cNvGrpSpPr>
                <a:grpSpLocks/>
              </p:cNvGrpSpPr>
              <p:nvPr/>
            </p:nvGrpSpPr>
            <p:grpSpPr bwMode="auto">
              <a:xfrm>
                <a:off x="3653" y="2693"/>
                <a:ext cx="674" cy="736"/>
                <a:chOff x="3653" y="2693"/>
                <a:chExt cx="674" cy="736"/>
              </a:xfrm>
            </p:grpSpPr>
            <p:grpSp>
              <p:nvGrpSpPr>
                <p:cNvPr id="1054727" name="Group 7"/>
                <p:cNvGrpSpPr>
                  <a:grpSpLocks/>
                </p:cNvGrpSpPr>
                <p:nvPr/>
              </p:nvGrpSpPr>
              <p:grpSpPr bwMode="auto">
                <a:xfrm>
                  <a:off x="3653" y="2729"/>
                  <a:ext cx="615" cy="700"/>
                  <a:chOff x="3653" y="2729"/>
                  <a:chExt cx="615" cy="700"/>
                </a:xfrm>
              </p:grpSpPr>
              <p:sp>
                <p:nvSpPr>
                  <p:cNvPr id="1054728" name="Freeform 8"/>
                  <p:cNvSpPr>
                    <a:spLocks/>
                  </p:cNvSpPr>
                  <p:nvPr/>
                </p:nvSpPr>
                <p:spPr bwMode="auto">
                  <a:xfrm>
                    <a:off x="3653" y="2729"/>
                    <a:ext cx="615" cy="700"/>
                  </a:xfrm>
                  <a:custGeom>
                    <a:avLst/>
                    <a:gdLst>
                      <a:gd name="T0" fmla="*/ 540 w 615"/>
                      <a:gd name="T1" fmla="*/ 341 h 700"/>
                      <a:gd name="T2" fmla="*/ 581 w 615"/>
                      <a:gd name="T3" fmla="*/ 273 h 700"/>
                      <a:gd name="T4" fmla="*/ 610 w 615"/>
                      <a:gd name="T5" fmla="*/ 182 h 700"/>
                      <a:gd name="T6" fmla="*/ 612 w 615"/>
                      <a:gd name="T7" fmla="*/ 103 h 700"/>
                      <a:gd name="T8" fmla="*/ 572 w 615"/>
                      <a:gd name="T9" fmla="*/ 36 h 700"/>
                      <a:gd name="T10" fmla="*/ 500 w 615"/>
                      <a:gd name="T11" fmla="*/ 3 h 700"/>
                      <a:gd name="T12" fmla="*/ 424 w 615"/>
                      <a:gd name="T13" fmla="*/ 5 h 700"/>
                      <a:gd name="T14" fmla="*/ 375 w 615"/>
                      <a:gd name="T15" fmla="*/ 30 h 700"/>
                      <a:gd name="T16" fmla="*/ 361 w 615"/>
                      <a:gd name="T17" fmla="*/ 57 h 700"/>
                      <a:gd name="T18" fmla="*/ 330 w 615"/>
                      <a:gd name="T19" fmla="*/ 104 h 700"/>
                      <a:gd name="T20" fmla="*/ 302 w 615"/>
                      <a:gd name="T21" fmla="*/ 144 h 700"/>
                      <a:gd name="T22" fmla="*/ 238 w 615"/>
                      <a:gd name="T23" fmla="*/ 151 h 700"/>
                      <a:gd name="T24" fmla="*/ 167 w 615"/>
                      <a:gd name="T25" fmla="*/ 135 h 700"/>
                      <a:gd name="T26" fmla="*/ 81 w 615"/>
                      <a:gd name="T27" fmla="*/ 125 h 700"/>
                      <a:gd name="T28" fmla="*/ 37 w 615"/>
                      <a:gd name="T29" fmla="*/ 135 h 700"/>
                      <a:gd name="T30" fmla="*/ 5 w 615"/>
                      <a:gd name="T31" fmla="*/ 168 h 700"/>
                      <a:gd name="T32" fmla="*/ 5 w 615"/>
                      <a:gd name="T33" fmla="*/ 217 h 700"/>
                      <a:gd name="T34" fmla="*/ 31 w 615"/>
                      <a:gd name="T35" fmla="*/ 245 h 700"/>
                      <a:gd name="T36" fmla="*/ 105 w 615"/>
                      <a:gd name="T37" fmla="*/ 266 h 700"/>
                      <a:gd name="T38" fmla="*/ 193 w 615"/>
                      <a:gd name="T39" fmla="*/ 280 h 700"/>
                      <a:gd name="T40" fmla="*/ 243 w 615"/>
                      <a:gd name="T41" fmla="*/ 280 h 700"/>
                      <a:gd name="T42" fmla="*/ 243 w 615"/>
                      <a:gd name="T43" fmla="*/ 320 h 700"/>
                      <a:gd name="T44" fmla="*/ 309 w 615"/>
                      <a:gd name="T45" fmla="*/ 325 h 700"/>
                      <a:gd name="T46" fmla="*/ 304 w 615"/>
                      <a:gd name="T47" fmla="*/ 352 h 700"/>
                      <a:gd name="T48" fmla="*/ 302 w 615"/>
                      <a:gd name="T49" fmla="*/ 377 h 700"/>
                      <a:gd name="T50" fmla="*/ 236 w 615"/>
                      <a:gd name="T51" fmla="*/ 373 h 700"/>
                      <a:gd name="T52" fmla="*/ 209 w 615"/>
                      <a:gd name="T53" fmla="*/ 454 h 700"/>
                      <a:gd name="T54" fmla="*/ 193 w 615"/>
                      <a:gd name="T55" fmla="*/ 546 h 700"/>
                      <a:gd name="T56" fmla="*/ 191 w 615"/>
                      <a:gd name="T57" fmla="*/ 626 h 700"/>
                      <a:gd name="T58" fmla="*/ 208 w 615"/>
                      <a:gd name="T59" fmla="*/ 683 h 700"/>
                      <a:gd name="T60" fmla="*/ 238 w 615"/>
                      <a:gd name="T61" fmla="*/ 699 h 700"/>
                      <a:gd name="T62" fmla="*/ 295 w 615"/>
                      <a:gd name="T63" fmla="*/ 692 h 700"/>
                      <a:gd name="T64" fmla="*/ 343 w 615"/>
                      <a:gd name="T65" fmla="*/ 671 h 700"/>
                      <a:gd name="T66" fmla="*/ 375 w 615"/>
                      <a:gd name="T67" fmla="*/ 628 h 700"/>
                      <a:gd name="T68" fmla="*/ 394 w 615"/>
                      <a:gd name="T69" fmla="*/ 586 h 700"/>
                      <a:gd name="T70" fmla="*/ 421 w 615"/>
                      <a:gd name="T71" fmla="*/ 537 h 700"/>
                      <a:gd name="T72" fmla="*/ 460 w 615"/>
                      <a:gd name="T73" fmla="*/ 497 h 700"/>
                      <a:gd name="T74" fmla="*/ 489 w 615"/>
                      <a:gd name="T75" fmla="*/ 455 h 700"/>
                      <a:gd name="T76" fmla="*/ 520 w 615"/>
                      <a:gd name="T77" fmla="*/ 391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5" h="700">
                        <a:moveTo>
                          <a:pt x="520" y="391"/>
                        </a:moveTo>
                        <a:lnTo>
                          <a:pt x="540" y="341"/>
                        </a:lnTo>
                        <a:lnTo>
                          <a:pt x="565" y="306"/>
                        </a:lnTo>
                        <a:lnTo>
                          <a:pt x="581" y="273"/>
                        </a:lnTo>
                        <a:lnTo>
                          <a:pt x="598" y="235"/>
                        </a:lnTo>
                        <a:lnTo>
                          <a:pt x="610" y="182"/>
                        </a:lnTo>
                        <a:lnTo>
                          <a:pt x="614" y="145"/>
                        </a:lnTo>
                        <a:lnTo>
                          <a:pt x="612" y="103"/>
                        </a:lnTo>
                        <a:lnTo>
                          <a:pt x="593" y="64"/>
                        </a:lnTo>
                        <a:lnTo>
                          <a:pt x="572" y="36"/>
                        </a:lnTo>
                        <a:lnTo>
                          <a:pt x="544" y="15"/>
                        </a:lnTo>
                        <a:lnTo>
                          <a:pt x="500" y="3"/>
                        </a:lnTo>
                        <a:lnTo>
                          <a:pt x="461" y="0"/>
                        </a:lnTo>
                        <a:lnTo>
                          <a:pt x="424" y="5"/>
                        </a:lnTo>
                        <a:lnTo>
                          <a:pt x="394" y="16"/>
                        </a:lnTo>
                        <a:lnTo>
                          <a:pt x="375" y="30"/>
                        </a:lnTo>
                        <a:lnTo>
                          <a:pt x="372" y="45"/>
                        </a:lnTo>
                        <a:lnTo>
                          <a:pt x="361" y="57"/>
                        </a:lnTo>
                        <a:lnTo>
                          <a:pt x="342" y="81"/>
                        </a:lnTo>
                        <a:lnTo>
                          <a:pt x="330" y="104"/>
                        </a:lnTo>
                        <a:lnTo>
                          <a:pt x="316" y="130"/>
                        </a:lnTo>
                        <a:lnTo>
                          <a:pt x="302" y="144"/>
                        </a:lnTo>
                        <a:lnTo>
                          <a:pt x="270" y="154"/>
                        </a:lnTo>
                        <a:lnTo>
                          <a:pt x="238" y="151"/>
                        </a:lnTo>
                        <a:lnTo>
                          <a:pt x="203" y="142"/>
                        </a:lnTo>
                        <a:lnTo>
                          <a:pt x="167" y="135"/>
                        </a:lnTo>
                        <a:lnTo>
                          <a:pt x="120" y="128"/>
                        </a:lnTo>
                        <a:lnTo>
                          <a:pt x="81" y="125"/>
                        </a:lnTo>
                        <a:lnTo>
                          <a:pt x="58" y="129"/>
                        </a:lnTo>
                        <a:lnTo>
                          <a:pt x="37" y="135"/>
                        </a:lnTo>
                        <a:lnTo>
                          <a:pt x="17" y="150"/>
                        </a:lnTo>
                        <a:lnTo>
                          <a:pt x="5" y="168"/>
                        </a:lnTo>
                        <a:lnTo>
                          <a:pt x="0" y="193"/>
                        </a:lnTo>
                        <a:lnTo>
                          <a:pt x="5" y="217"/>
                        </a:lnTo>
                        <a:lnTo>
                          <a:pt x="17" y="234"/>
                        </a:lnTo>
                        <a:lnTo>
                          <a:pt x="31" y="245"/>
                        </a:lnTo>
                        <a:lnTo>
                          <a:pt x="57" y="256"/>
                        </a:lnTo>
                        <a:lnTo>
                          <a:pt x="105" y="266"/>
                        </a:lnTo>
                        <a:lnTo>
                          <a:pt x="144" y="273"/>
                        </a:lnTo>
                        <a:lnTo>
                          <a:pt x="193" y="280"/>
                        </a:lnTo>
                        <a:lnTo>
                          <a:pt x="229" y="282"/>
                        </a:lnTo>
                        <a:lnTo>
                          <a:pt x="243" y="280"/>
                        </a:lnTo>
                        <a:lnTo>
                          <a:pt x="248" y="300"/>
                        </a:lnTo>
                        <a:lnTo>
                          <a:pt x="243" y="320"/>
                        </a:lnTo>
                        <a:lnTo>
                          <a:pt x="275" y="329"/>
                        </a:lnTo>
                        <a:lnTo>
                          <a:pt x="309" y="325"/>
                        </a:lnTo>
                        <a:lnTo>
                          <a:pt x="307" y="339"/>
                        </a:lnTo>
                        <a:lnTo>
                          <a:pt x="304" y="352"/>
                        </a:lnTo>
                        <a:lnTo>
                          <a:pt x="303" y="366"/>
                        </a:lnTo>
                        <a:lnTo>
                          <a:pt x="302" y="377"/>
                        </a:lnTo>
                        <a:lnTo>
                          <a:pt x="267" y="382"/>
                        </a:lnTo>
                        <a:lnTo>
                          <a:pt x="236" y="373"/>
                        </a:lnTo>
                        <a:lnTo>
                          <a:pt x="222" y="407"/>
                        </a:lnTo>
                        <a:lnTo>
                          <a:pt x="209" y="454"/>
                        </a:lnTo>
                        <a:lnTo>
                          <a:pt x="201" y="493"/>
                        </a:lnTo>
                        <a:lnTo>
                          <a:pt x="193" y="546"/>
                        </a:lnTo>
                        <a:lnTo>
                          <a:pt x="190" y="587"/>
                        </a:lnTo>
                        <a:lnTo>
                          <a:pt x="191" y="626"/>
                        </a:lnTo>
                        <a:lnTo>
                          <a:pt x="196" y="655"/>
                        </a:lnTo>
                        <a:lnTo>
                          <a:pt x="208" y="683"/>
                        </a:lnTo>
                        <a:lnTo>
                          <a:pt x="219" y="697"/>
                        </a:lnTo>
                        <a:lnTo>
                          <a:pt x="238" y="699"/>
                        </a:lnTo>
                        <a:lnTo>
                          <a:pt x="267" y="694"/>
                        </a:lnTo>
                        <a:lnTo>
                          <a:pt x="295" y="692"/>
                        </a:lnTo>
                        <a:lnTo>
                          <a:pt x="321" y="683"/>
                        </a:lnTo>
                        <a:lnTo>
                          <a:pt x="343" y="671"/>
                        </a:lnTo>
                        <a:lnTo>
                          <a:pt x="361" y="650"/>
                        </a:lnTo>
                        <a:lnTo>
                          <a:pt x="375" y="628"/>
                        </a:lnTo>
                        <a:lnTo>
                          <a:pt x="386" y="607"/>
                        </a:lnTo>
                        <a:lnTo>
                          <a:pt x="394" y="586"/>
                        </a:lnTo>
                        <a:lnTo>
                          <a:pt x="405" y="558"/>
                        </a:lnTo>
                        <a:lnTo>
                          <a:pt x="421" y="537"/>
                        </a:lnTo>
                        <a:lnTo>
                          <a:pt x="440" y="518"/>
                        </a:lnTo>
                        <a:lnTo>
                          <a:pt x="460" y="497"/>
                        </a:lnTo>
                        <a:lnTo>
                          <a:pt x="475" y="479"/>
                        </a:lnTo>
                        <a:lnTo>
                          <a:pt x="489" y="455"/>
                        </a:lnTo>
                        <a:lnTo>
                          <a:pt x="503" y="427"/>
                        </a:lnTo>
                        <a:lnTo>
                          <a:pt x="520" y="39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1054729" name="Group 9"/>
                  <p:cNvGrpSpPr>
                    <a:grpSpLocks/>
                  </p:cNvGrpSpPr>
                  <p:nvPr/>
                </p:nvGrpSpPr>
                <p:grpSpPr bwMode="auto">
                  <a:xfrm>
                    <a:off x="3894" y="2981"/>
                    <a:ext cx="102" cy="195"/>
                    <a:chOff x="3894" y="2981"/>
                    <a:chExt cx="102" cy="195"/>
                  </a:xfrm>
                </p:grpSpPr>
                <p:sp>
                  <p:nvSpPr>
                    <p:cNvPr id="1054730" name="Freeform 10"/>
                    <p:cNvSpPr>
                      <a:spLocks/>
                    </p:cNvSpPr>
                    <p:nvPr/>
                  </p:nvSpPr>
                  <p:spPr bwMode="auto">
                    <a:xfrm>
                      <a:off x="3957" y="2985"/>
                      <a:ext cx="39" cy="191"/>
                    </a:xfrm>
                    <a:custGeom>
                      <a:avLst/>
                      <a:gdLst>
                        <a:gd name="T0" fmla="*/ 16 w 39"/>
                        <a:gd name="T1" fmla="*/ 190 h 191"/>
                        <a:gd name="T2" fmla="*/ 7 w 39"/>
                        <a:gd name="T3" fmla="*/ 164 h 191"/>
                        <a:gd name="T4" fmla="*/ 3 w 39"/>
                        <a:gd name="T5" fmla="*/ 138 h 191"/>
                        <a:gd name="T6" fmla="*/ 0 w 39"/>
                        <a:gd name="T7" fmla="*/ 111 h 191"/>
                        <a:gd name="T8" fmla="*/ 3 w 39"/>
                        <a:gd name="T9" fmla="*/ 78 h 191"/>
                        <a:gd name="T10" fmla="*/ 11 w 39"/>
                        <a:gd name="T11" fmla="*/ 48 h 191"/>
                        <a:gd name="T12" fmla="*/ 24 w 39"/>
                        <a:gd name="T13" fmla="*/ 22 h 191"/>
                        <a:gd name="T14" fmla="*/ 38 w 39"/>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91">
                          <a:moveTo>
                            <a:pt x="16" y="190"/>
                          </a:moveTo>
                          <a:lnTo>
                            <a:pt x="7" y="164"/>
                          </a:lnTo>
                          <a:lnTo>
                            <a:pt x="3" y="138"/>
                          </a:lnTo>
                          <a:lnTo>
                            <a:pt x="0" y="111"/>
                          </a:lnTo>
                          <a:lnTo>
                            <a:pt x="3" y="78"/>
                          </a:lnTo>
                          <a:lnTo>
                            <a:pt x="11" y="48"/>
                          </a:lnTo>
                          <a:lnTo>
                            <a:pt x="24" y="22"/>
                          </a:lnTo>
                          <a:lnTo>
                            <a:pt x="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31" name="Freeform 11"/>
                    <p:cNvSpPr>
                      <a:spLocks/>
                    </p:cNvSpPr>
                    <p:nvPr/>
                  </p:nvSpPr>
                  <p:spPr bwMode="auto">
                    <a:xfrm>
                      <a:off x="3894" y="2981"/>
                      <a:ext cx="47" cy="34"/>
                    </a:xfrm>
                    <a:custGeom>
                      <a:avLst/>
                      <a:gdLst>
                        <a:gd name="T0" fmla="*/ 0 w 47"/>
                        <a:gd name="T1" fmla="*/ 33 h 34"/>
                        <a:gd name="T2" fmla="*/ 21 w 47"/>
                        <a:gd name="T3" fmla="*/ 30 h 34"/>
                        <a:gd name="T4" fmla="*/ 42 w 47"/>
                        <a:gd name="T5" fmla="*/ 22 h 34"/>
                        <a:gd name="T6" fmla="*/ 46 w 47"/>
                        <a:gd name="T7" fmla="*/ 7 h 34"/>
                        <a:gd name="T8" fmla="*/ 35 w 47"/>
                        <a:gd name="T9" fmla="*/ 0 h 34"/>
                      </a:gdLst>
                      <a:ahLst/>
                      <a:cxnLst>
                        <a:cxn ang="0">
                          <a:pos x="T0" y="T1"/>
                        </a:cxn>
                        <a:cxn ang="0">
                          <a:pos x="T2" y="T3"/>
                        </a:cxn>
                        <a:cxn ang="0">
                          <a:pos x="T4" y="T5"/>
                        </a:cxn>
                        <a:cxn ang="0">
                          <a:pos x="T6" y="T7"/>
                        </a:cxn>
                        <a:cxn ang="0">
                          <a:pos x="T8" y="T9"/>
                        </a:cxn>
                      </a:cxnLst>
                      <a:rect l="0" t="0" r="r" b="b"/>
                      <a:pathLst>
                        <a:path w="47" h="34">
                          <a:moveTo>
                            <a:pt x="0" y="33"/>
                          </a:moveTo>
                          <a:lnTo>
                            <a:pt x="21" y="30"/>
                          </a:lnTo>
                          <a:lnTo>
                            <a:pt x="42" y="22"/>
                          </a:lnTo>
                          <a:lnTo>
                            <a:pt x="46" y="7"/>
                          </a:lnTo>
                          <a:lnTo>
                            <a:pt x="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grpSp>
              <p:nvGrpSpPr>
                <p:cNvPr id="1054732" name="Group 12"/>
                <p:cNvGrpSpPr>
                  <a:grpSpLocks/>
                </p:cNvGrpSpPr>
                <p:nvPr/>
              </p:nvGrpSpPr>
              <p:grpSpPr bwMode="auto">
                <a:xfrm>
                  <a:off x="4003" y="2693"/>
                  <a:ext cx="324" cy="371"/>
                  <a:chOff x="4003" y="2693"/>
                  <a:chExt cx="324" cy="371"/>
                </a:xfrm>
              </p:grpSpPr>
              <p:sp>
                <p:nvSpPr>
                  <p:cNvPr id="1054733" name="Freeform 13"/>
                  <p:cNvSpPr>
                    <a:spLocks/>
                  </p:cNvSpPr>
                  <p:nvPr/>
                </p:nvSpPr>
                <p:spPr bwMode="auto">
                  <a:xfrm>
                    <a:off x="4003" y="2693"/>
                    <a:ext cx="324" cy="371"/>
                  </a:xfrm>
                  <a:custGeom>
                    <a:avLst/>
                    <a:gdLst>
                      <a:gd name="T0" fmla="*/ 12 w 324"/>
                      <a:gd name="T1" fmla="*/ 42 h 371"/>
                      <a:gd name="T2" fmla="*/ 56 w 324"/>
                      <a:gd name="T3" fmla="*/ 30 h 371"/>
                      <a:gd name="T4" fmla="*/ 87 w 324"/>
                      <a:gd name="T5" fmla="*/ 8 h 371"/>
                      <a:gd name="T6" fmla="*/ 115 w 324"/>
                      <a:gd name="T7" fmla="*/ 0 h 371"/>
                      <a:gd name="T8" fmla="*/ 144 w 324"/>
                      <a:gd name="T9" fmla="*/ 11 h 371"/>
                      <a:gd name="T10" fmla="*/ 183 w 324"/>
                      <a:gd name="T11" fmla="*/ 23 h 371"/>
                      <a:gd name="T12" fmla="*/ 216 w 324"/>
                      <a:gd name="T13" fmla="*/ 19 h 371"/>
                      <a:gd name="T14" fmla="*/ 248 w 324"/>
                      <a:gd name="T15" fmla="*/ 29 h 371"/>
                      <a:gd name="T16" fmla="*/ 280 w 324"/>
                      <a:gd name="T17" fmla="*/ 46 h 371"/>
                      <a:gd name="T18" fmla="*/ 316 w 324"/>
                      <a:gd name="T19" fmla="*/ 80 h 371"/>
                      <a:gd name="T20" fmla="*/ 323 w 324"/>
                      <a:gd name="T21" fmla="*/ 147 h 371"/>
                      <a:gd name="T22" fmla="*/ 309 w 324"/>
                      <a:gd name="T23" fmla="*/ 220 h 371"/>
                      <a:gd name="T24" fmla="*/ 302 w 324"/>
                      <a:gd name="T25" fmla="*/ 260 h 371"/>
                      <a:gd name="T26" fmla="*/ 274 w 324"/>
                      <a:gd name="T27" fmla="*/ 272 h 371"/>
                      <a:gd name="T28" fmla="*/ 255 w 324"/>
                      <a:gd name="T29" fmla="*/ 297 h 371"/>
                      <a:gd name="T30" fmla="*/ 245 w 324"/>
                      <a:gd name="T31" fmla="*/ 337 h 371"/>
                      <a:gd name="T32" fmla="*/ 208 w 324"/>
                      <a:gd name="T33" fmla="*/ 362 h 371"/>
                      <a:gd name="T34" fmla="*/ 165 w 324"/>
                      <a:gd name="T35" fmla="*/ 370 h 371"/>
                      <a:gd name="T36" fmla="*/ 142 w 324"/>
                      <a:gd name="T37" fmla="*/ 363 h 371"/>
                      <a:gd name="T38" fmla="*/ 137 w 324"/>
                      <a:gd name="T39" fmla="*/ 338 h 371"/>
                      <a:gd name="T40" fmla="*/ 149 w 324"/>
                      <a:gd name="T41" fmla="*/ 312 h 371"/>
                      <a:gd name="T42" fmla="*/ 134 w 324"/>
                      <a:gd name="T43" fmla="*/ 289 h 371"/>
                      <a:gd name="T44" fmla="*/ 89 w 324"/>
                      <a:gd name="T45" fmla="*/ 296 h 371"/>
                      <a:gd name="T46" fmla="*/ 64 w 324"/>
                      <a:gd name="T47" fmla="*/ 281 h 371"/>
                      <a:gd name="T48" fmla="*/ 97 w 324"/>
                      <a:gd name="T49" fmla="*/ 260 h 371"/>
                      <a:gd name="T50" fmla="*/ 110 w 324"/>
                      <a:gd name="T51" fmla="*/ 236 h 371"/>
                      <a:gd name="T52" fmla="*/ 106 w 324"/>
                      <a:gd name="T53" fmla="*/ 216 h 371"/>
                      <a:gd name="T54" fmla="*/ 87 w 324"/>
                      <a:gd name="T55" fmla="*/ 187 h 371"/>
                      <a:gd name="T56" fmla="*/ 84 w 324"/>
                      <a:gd name="T57" fmla="*/ 159 h 371"/>
                      <a:gd name="T58" fmla="*/ 96 w 324"/>
                      <a:gd name="T59" fmla="*/ 140 h 371"/>
                      <a:gd name="T60" fmla="*/ 126 w 324"/>
                      <a:gd name="T61" fmla="*/ 124 h 371"/>
                      <a:gd name="T62" fmla="*/ 150 w 324"/>
                      <a:gd name="T63" fmla="*/ 110 h 371"/>
                      <a:gd name="T64" fmla="*/ 151 w 324"/>
                      <a:gd name="T65" fmla="*/ 98 h 371"/>
                      <a:gd name="T66" fmla="*/ 142 w 324"/>
                      <a:gd name="T67" fmla="*/ 86 h 371"/>
                      <a:gd name="T68" fmla="*/ 135 w 324"/>
                      <a:gd name="T69" fmla="*/ 84 h 371"/>
                      <a:gd name="T70" fmla="*/ 102 w 324"/>
                      <a:gd name="T71" fmla="*/ 87 h 371"/>
                      <a:gd name="T72" fmla="*/ 73 w 324"/>
                      <a:gd name="T73" fmla="*/ 84 h 371"/>
                      <a:gd name="T74" fmla="*/ 53 w 324"/>
                      <a:gd name="T75" fmla="*/ 74 h 371"/>
                      <a:gd name="T76" fmla="*/ 34 w 324"/>
                      <a:gd name="T77" fmla="*/ 61 h 371"/>
                      <a:gd name="T78" fmla="*/ 0 w 324"/>
                      <a:gd name="T79" fmla="*/ 5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71">
                        <a:moveTo>
                          <a:pt x="0" y="56"/>
                        </a:moveTo>
                        <a:lnTo>
                          <a:pt x="12" y="42"/>
                        </a:lnTo>
                        <a:lnTo>
                          <a:pt x="31" y="32"/>
                        </a:lnTo>
                        <a:lnTo>
                          <a:pt x="56" y="30"/>
                        </a:lnTo>
                        <a:lnTo>
                          <a:pt x="71" y="18"/>
                        </a:lnTo>
                        <a:lnTo>
                          <a:pt x="87" y="8"/>
                        </a:lnTo>
                        <a:lnTo>
                          <a:pt x="99" y="3"/>
                        </a:lnTo>
                        <a:lnTo>
                          <a:pt x="115" y="0"/>
                        </a:lnTo>
                        <a:lnTo>
                          <a:pt x="128" y="1"/>
                        </a:lnTo>
                        <a:lnTo>
                          <a:pt x="144" y="11"/>
                        </a:lnTo>
                        <a:lnTo>
                          <a:pt x="161" y="19"/>
                        </a:lnTo>
                        <a:lnTo>
                          <a:pt x="183" y="23"/>
                        </a:lnTo>
                        <a:lnTo>
                          <a:pt x="199" y="21"/>
                        </a:lnTo>
                        <a:lnTo>
                          <a:pt x="216" y="19"/>
                        </a:lnTo>
                        <a:lnTo>
                          <a:pt x="233" y="22"/>
                        </a:lnTo>
                        <a:lnTo>
                          <a:pt x="248" y="29"/>
                        </a:lnTo>
                        <a:lnTo>
                          <a:pt x="265" y="37"/>
                        </a:lnTo>
                        <a:lnTo>
                          <a:pt x="280" y="46"/>
                        </a:lnTo>
                        <a:lnTo>
                          <a:pt x="299" y="61"/>
                        </a:lnTo>
                        <a:lnTo>
                          <a:pt x="316" y="80"/>
                        </a:lnTo>
                        <a:lnTo>
                          <a:pt x="322" y="108"/>
                        </a:lnTo>
                        <a:lnTo>
                          <a:pt x="323" y="147"/>
                        </a:lnTo>
                        <a:lnTo>
                          <a:pt x="319" y="189"/>
                        </a:lnTo>
                        <a:lnTo>
                          <a:pt x="309" y="220"/>
                        </a:lnTo>
                        <a:lnTo>
                          <a:pt x="307" y="242"/>
                        </a:lnTo>
                        <a:lnTo>
                          <a:pt x="302" y="260"/>
                        </a:lnTo>
                        <a:lnTo>
                          <a:pt x="288" y="269"/>
                        </a:lnTo>
                        <a:lnTo>
                          <a:pt x="274" y="272"/>
                        </a:lnTo>
                        <a:lnTo>
                          <a:pt x="262" y="283"/>
                        </a:lnTo>
                        <a:lnTo>
                          <a:pt x="255" y="297"/>
                        </a:lnTo>
                        <a:lnTo>
                          <a:pt x="252" y="318"/>
                        </a:lnTo>
                        <a:lnTo>
                          <a:pt x="245" y="337"/>
                        </a:lnTo>
                        <a:lnTo>
                          <a:pt x="231" y="351"/>
                        </a:lnTo>
                        <a:lnTo>
                          <a:pt x="208" y="362"/>
                        </a:lnTo>
                        <a:lnTo>
                          <a:pt x="187" y="367"/>
                        </a:lnTo>
                        <a:lnTo>
                          <a:pt x="165" y="370"/>
                        </a:lnTo>
                        <a:lnTo>
                          <a:pt x="150" y="368"/>
                        </a:lnTo>
                        <a:lnTo>
                          <a:pt x="142" y="363"/>
                        </a:lnTo>
                        <a:lnTo>
                          <a:pt x="137" y="352"/>
                        </a:lnTo>
                        <a:lnTo>
                          <a:pt x="137" y="338"/>
                        </a:lnTo>
                        <a:lnTo>
                          <a:pt x="144" y="326"/>
                        </a:lnTo>
                        <a:lnTo>
                          <a:pt x="149" y="312"/>
                        </a:lnTo>
                        <a:lnTo>
                          <a:pt x="147" y="297"/>
                        </a:lnTo>
                        <a:lnTo>
                          <a:pt x="134" y="289"/>
                        </a:lnTo>
                        <a:lnTo>
                          <a:pt x="120" y="288"/>
                        </a:lnTo>
                        <a:lnTo>
                          <a:pt x="89" y="296"/>
                        </a:lnTo>
                        <a:lnTo>
                          <a:pt x="77" y="286"/>
                        </a:lnTo>
                        <a:lnTo>
                          <a:pt x="64" y="281"/>
                        </a:lnTo>
                        <a:lnTo>
                          <a:pt x="81" y="272"/>
                        </a:lnTo>
                        <a:lnTo>
                          <a:pt x="97" y="260"/>
                        </a:lnTo>
                        <a:lnTo>
                          <a:pt x="106" y="248"/>
                        </a:lnTo>
                        <a:lnTo>
                          <a:pt x="110" y="236"/>
                        </a:lnTo>
                        <a:lnTo>
                          <a:pt x="110" y="226"/>
                        </a:lnTo>
                        <a:lnTo>
                          <a:pt x="106" y="216"/>
                        </a:lnTo>
                        <a:lnTo>
                          <a:pt x="96" y="203"/>
                        </a:lnTo>
                        <a:lnTo>
                          <a:pt x="87" y="187"/>
                        </a:lnTo>
                        <a:lnTo>
                          <a:pt x="84" y="174"/>
                        </a:lnTo>
                        <a:lnTo>
                          <a:pt x="84" y="159"/>
                        </a:lnTo>
                        <a:lnTo>
                          <a:pt x="88" y="147"/>
                        </a:lnTo>
                        <a:lnTo>
                          <a:pt x="96" y="140"/>
                        </a:lnTo>
                        <a:lnTo>
                          <a:pt x="110" y="132"/>
                        </a:lnTo>
                        <a:lnTo>
                          <a:pt x="126" y="124"/>
                        </a:lnTo>
                        <a:lnTo>
                          <a:pt x="138" y="117"/>
                        </a:lnTo>
                        <a:lnTo>
                          <a:pt x="150" y="110"/>
                        </a:lnTo>
                        <a:lnTo>
                          <a:pt x="158" y="98"/>
                        </a:lnTo>
                        <a:lnTo>
                          <a:pt x="151" y="98"/>
                        </a:lnTo>
                        <a:lnTo>
                          <a:pt x="144" y="91"/>
                        </a:lnTo>
                        <a:lnTo>
                          <a:pt x="142" y="86"/>
                        </a:lnTo>
                        <a:lnTo>
                          <a:pt x="140" y="81"/>
                        </a:lnTo>
                        <a:lnTo>
                          <a:pt x="135" y="84"/>
                        </a:lnTo>
                        <a:lnTo>
                          <a:pt x="117" y="84"/>
                        </a:lnTo>
                        <a:lnTo>
                          <a:pt x="102" y="87"/>
                        </a:lnTo>
                        <a:lnTo>
                          <a:pt x="88" y="86"/>
                        </a:lnTo>
                        <a:lnTo>
                          <a:pt x="73" y="84"/>
                        </a:lnTo>
                        <a:lnTo>
                          <a:pt x="63" y="81"/>
                        </a:lnTo>
                        <a:lnTo>
                          <a:pt x="53" y="74"/>
                        </a:lnTo>
                        <a:lnTo>
                          <a:pt x="44" y="67"/>
                        </a:lnTo>
                        <a:lnTo>
                          <a:pt x="34" y="61"/>
                        </a:lnTo>
                        <a:lnTo>
                          <a:pt x="18" y="60"/>
                        </a:lnTo>
                        <a:lnTo>
                          <a:pt x="0" y="56"/>
                        </a:lnTo>
                      </a:path>
                    </a:pathLst>
                  </a:custGeom>
                  <a:solidFill>
                    <a:srgbClr val="A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1054734" name="Group 14"/>
                  <p:cNvGrpSpPr>
                    <a:grpSpLocks/>
                  </p:cNvGrpSpPr>
                  <p:nvPr/>
                </p:nvGrpSpPr>
                <p:grpSpPr bwMode="auto">
                  <a:xfrm>
                    <a:off x="4013" y="2733"/>
                    <a:ext cx="167" cy="257"/>
                    <a:chOff x="4013" y="2733"/>
                    <a:chExt cx="167" cy="257"/>
                  </a:xfrm>
                </p:grpSpPr>
                <p:sp>
                  <p:nvSpPr>
                    <p:cNvPr id="1054735" name="Freeform 15"/>
                    <p:cNvSpPr>
                      <a:spLocks/>
                    </p:cNvSpPr>
                    <p:nvPr/>
                  </p:nvSpPr>
                  <p:spPr bwMode="auto">
                    <a:xfrm>
                      <a:off x="4153" y="2766"/>
                      <a:ext cx="27" cy="36"/>
                    </a:xfrm>
                    <a:custGeom>
                      <a:avLst/>
                      <a:gdLst>
                        <a:gd name="T0" fmla="*/ 0 w 27"/>
                        <a:gd name="T1" fmla="*/ 26 h 36"/>
                        <a:gd name="T2" fmla="*/ 16 w 27"/>
                        <a:gd name="T3" fmla="*/ 20 h 36"/>
                        <a:gd name="T4" fmla="*/ 22 w 27"/>
                        <a:gd name="T5" fmla="*/ 10 h 36"/>
                        <a:gd name="T6" fmla="*/ 24 w 27"/>
                        <a:gd name="T7" fmla="*/ 0 h 36"/>
                        <a:gd name="T8" fmla="*/ 26 w 27"/>
                        <a:gd name="T9" fmla="*/ 14 h 36"/>
                        <a:gd name="T10" fmla="*/ 20 w 27"/>
                        <a:gd name="T11" fmla="*/ 25 h 36"/>
                        <a:gd name="T12" fmla="*/ 12 w 27"/>
                        <a:gd name="T13" fmla="*/ 29 h 36"/>
                        <a:gd name="T14" fmla="*/ 20 w 27"/>
                        <a:gd name="T15" fmla="*/ 33 h 36"/>
                        <a:gd name="T16" fmla="*/ 26 w 27"/>
                        <a:gd name="T17" fmla="*/ 33 h 36"/>
                        <a:gd name="T18" fmla="*/ 20 w 27"/>
                        <a:gd name="T19" fmla="*/ 35 h 36"/>
                        <a:gd name="T20" fmla="*/ 0 w 27"/>
                        <a:gd name="T2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6">
                          <a:moveTo>
                            <a:pt x="0" y="26"/>
                          </a:moveTo>
                          <a:lnTo>
                            <a:pt x="16" y="20"/>
                          </a:lnTo>
                          <a:lnTo>
                            <a:pt x="22" y="10"/>
                          </a:lnTo>
                          <a:lnTo>
                            <a:pt x="24" y="0"/>
                          </a:lnTo>
                          <a:lnTo>
                            <a:pt x="26" y="14"/>
                          </a:lnTo>
                          <a:lnTo>
                            <a:pt x="20" y="25"/>
                          </a:lnTo>
                          <a:lnTo>
                            <a:pt x="12" y="29"/>
                          </a:lnTo>
                          <a:lnTo>
                            <a:pt x="20" y="33"/>
                          </a:lnTo>
                          <a:lnTo>
                            <a:pt x="26" y="33"/>
                          </a:lnTo>
                          <a:lnTo>
                            <a:pt x="20" y="35"/>
                          </a:lnTo>
                          <a:lnTo>
                            <a:pt x="0" y="26"/>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36" name="Freeform 16"/>
                    <p:cNvSpPr>
                      <a:spLocks/>
                    </p:cNvSpPr>
                    <p:nvPr/>
                  </p:nvSpPr>
                  <p:spPr bwMode="auto">
                    <a:xfrm>
                      <a:off x="4112" y="2923"/>
                      <a:ext cx="13" cy="6"/>
                    </a:xfrm>
                    <a:custGeom>
                      <a:avLst/>
                      <a:gdLst>
                        <a:gd name="T0" fmla="*/ 0 w 13"/>
                        <a:gd name="T1" fmla="*/ 4 h 6"/>
                        <a:gd name="T2" fmla="*/ 7 w 13"/>
                        <a:gd name="T3" fmla="*/ 4 h 6"/>
                        <a:gd name="T4" fmla="*/ 12 w 13"/>
                        <a:gd name="T5" fmla="*/ 0 h 6"/>
                        <a:gd name="T6" fmla="*/ 11 w 13"/>
                        <a:gd name="T7" fmla="*/ 5 h 6"/>
                        <a:gd name="T8" fmla="*/ 0 w 13"/>
                        <a:gd name="T9" fmla="*/ 4 h 6"/>
                      </a:gdLst>
                      <a:ahLst/>
                      <a:cxnLst>
                        <a:cxn ang="0">
                          <a:pos x="T0" y="T1"/>
                        </a:cxn>
                        <a:cxn ang="0">
                          <a:pos x="T2" y="T3"/>
                        </a:cxn>
                        <a:cxn ang="0">
                          <a:pos x="T4" y="T5"/>
                        </a:cxn>
                        <a:cxn ang="0">
                          <a:pos x="T6" y="T7"/>
                        </a:cxn>
                        <a:cxn ang="0">
                          <a:pos x="T8" y="T9"/>
                        </a:cxn>
                      </a:cxnLst>
                      <a:rect l="0" t="0" r="r" b="b"/>
                      <a:pathLst>
                        <a:path w="13" h="6">
                          <a:moveTo>
                            <a:pt x="0" y="4"/>
                          </a:moveTo>
                          <a:lnTo>
                            <a:pt x="7" y="4"/>
                          </a:lnTo>
                          <a:lnTo>
                            <a:pt x="12" y="0"/>
                          </a:lnTo>
                          <a:lnTo>
                            <a:pt x="11" y="5"/>
                          </a:lnTo>
                          <a:lnTo>
                            <a:pt x="0" y="4"/>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37" name="Freeform 17"/>
                    <p:cNvSpPr>
                      <a:spLocks/>
                    </p:cNvSpPr>
                    <p:nvPr/>
                  </p:nvSpPr>
                  <p:spPr bwMode="auto">
                    <a:xfrm>
                      <a:off x="4099" y="2931"/>
                      <a:ext cx="44" cy="31"/>
                    </a:xfrm>
                    <a:custGeom>
                      <a:avLst/>
                      <a:gdLst>
                        <a:gd name="T0" fmla="*/ 10 w 44"/>
                        <a:gd name="T1" fmla="*/ 0 h 31"/>
                        <a:gd name="T2" fmla="*/ 18 w 44"/>
                        <a:gd name="T3" fmla="*/ 10 h 31"/>
                        <a:gd name="T4" fmla="*/ 31 w 44"/>
                        <a:gd name="T5" fmla="*/ 14 h 31"/>
                        <a:gd name="T6" fmla="*/ 43 w 44"/>
                        <a:gd name="T7" fmla="*/ 16 h 31"/>
                        <a:gd name="T8" fmla="*/ 31 w 44"/>
                        <a:gd name="T9" fmla="*/ 18 h 31"/>
                        <a:gd name="T10" fmla="*/ 21 w 44"/>
                        <a:gd name="T11" fmla="*/ 17 h 31"/>
                        <a:gd name="T12" fmla="*/ 14 w 44"/>
                        <a:gd name="T13" fmla="*/ 14 h 31"/>
                        <a:gd name="T14" fmla="*/ 10 w 44"/>
                        <a:gd name="T15" fmla="*/ 24 h 31"/>
                        <a:gd name="T16" fmla="*/ 0 w 44"/>
                        <a:gd name="T17" fmla="*/ 30 h 31"/>
                        <a:gd name="T18" fmla="*/ 6 w 44"/>
                        <a:gd name="T19" fmla="*/ 22 h 31"/>
                        <a:gd name="T20" fmla="*/ 8 w 44"/>
                        <a:gd name="T21" fmla="*/ 17 h 31"/>
                        <a:gd name="T22" fmla="*/ 6 w 44"/>
                        <a:gd name="T23" fmla="*/ 10 h 31"/>
                        <a:gd name="T24" fmla="*/ 10 w 44"/>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1">
                          <a:moveTo>
                            <a:pt x="10" y="0"/>
                          </a:moveTo>
                          <a:lnTo>
                            <a:pt x="18" y="10"/>
                          </a:lnTo>
                          <a:lnTo>
                            <a:pt x="31" y="14"/>
                          </a:lnTo>
                          <a:lnTo>
                            <a:pt x="43" y="16"/>
                          </a:lnTo>
                          <a:lnTo>
                            <a:pt x="31" y="18"/>
                          </a:lnTo>
                          <a:lnTo>
                            <a:pt x="21" y="17"/>
                          </a:lnTo>
                          <a:lnTo>
                            <a:pt x="14" y="14"/>
                          </a:lnTo>
                          <a:lnTo>
                            <a:pt x="10" y="24"/>
                          </a:lnTo>
                          <a:lnTo>
                            <a:pt x="0" y="30"/>
                          </a:lnTo>
                          <a:lnTo>
                            <a:pt x="6" y="22"/>
                          </a:lnTo>
                          <a:lnTo>
                            <a:pt x="8" y="17"/>
                          </a:lnTo>
                          <a:lnTo>
                            <a:pt x="6" y="10"/>
                          </a:lnTo>
                          <a:lnTo>
                            <a:pt x="1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38" name="Freeform 18"/>
                    <p:cNvSpPr>
                      <a:spLocks/>
                    </p:cNvSpPr>
                    <p:nvPr/>
                  </p:nvSpPr>
                  <p:spPr bwMode="auto">
                    <a:xfrm>
                      <a:off x="4121" y="2969"/>
                      <a:ext cx="35" cy="21"/>
                    </a:xfrm>
                    <a:custGeom>
                      <a:avLst/>
                      <a:gdLst>
                        <a:gd name="T0" fmla="*/ 0 w 35"/>
                        <a:gd name="T1" fmla="*/ 12 h 21"/>
                        <a:gd name="T2" fmla="*/ 18 w 35"/>
                        <a:gd name="T3" fmla="*/ 10 h 21"/>
                        <a:gd name="T4" fmla="*/ 26 w 35"/>
                        <a:gd name="T5" fmla="*/ 5 h 21"/>
                        <a:gd name="T6" fmla="*/ 30 w 35"/>
                        <a:gd name="T7" fmla="*/ 0 h 21"/>
                        <a:gd name="T8" fmla="*/ 26 w 35"/>
                        <a:gd name="T9" fmla="*/ 8 h 21"/>
                        <a:gd name="T10" fmla="*/ 24 w 35"/>
                        <a:gd name="T11" fmla="*/ 12 h 21"/>
                        <a:gd name="T12" fmla="*/ 28 w 35"/>
                        <a:gd name="T13" fmla="*/ 15 h 21"/>
                        <a:gd name="T14" fmla="*/ 34 w 35"/>
                        <a:gd name="T15" fmla="*/ 16 h 21"/>
                        <a:gd name="T16" fmla="*/ 26 w 35"/>
                        <a:gd name="T17" fmla="*/ 19 h 21"/>
                        <a:gd name="T18" fmla="*/ 22 w 35"/>
                        <a:gd name="T19" fmla="*/ 20 h 21"/>
                        <a:gd name="T20" fmla="*/ 18 w 35"/>
                        <a:gd name="T21" fmla="*/ 19 h 21"/>
                        <a:gd name="T22" fmla="*/ 14 w 35"/>
                        <a:gd name="T23" fmla="*/ 15 h 21"/>
                        <a:gd name="T24" fmla="*/ 0 w 35"/>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21">
                          <a:moveTo>
                            <a:pt x="0" y="12"/>
                          </a:moveTo>
                          <a:lnTo>
                            <a:pt x="18" y="10"/>
                          </a:lnTo>
                          <a:lnTo>
                            <a:pt x="26" y="5"/>
                          </a:lnTo>
                          <a:lnTo>
                            <a:pt x="30" y="0"/>
                          </a:lnTo>
                          <a:lnTo>
                            <a:pt x="26" y="8"/>
                          </a:lnTo>
                          <a:lnTo>
                            <a:pt x="24" y="12"/>
                          </a:lnTo>
                          <a:lnTo>
                            <a:pt x="28" y="15"/>
                          </a:lnTo>
                          <a:lnTo>
                            <a:pt x="34" y="16"/>
                          </a:lnTo>
                          <a:lnTo>
                            <a:pt x="26" y="19"/>
                          </a:lnTo>
                          <a:lnTo>
                            <a:pt x="22" y="20"/>
                          </a:lnTo>
                          <a:lnTo>
                            <a:pt x="18" y="19"/>
                          </a:lnTo>
                          <a:lnTo>
                            <a:pt x="14" y="15"/>
                          </a:lnTo>
                          <a:lnTo>
                            <a:pt x="0" y="12"/>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39" name="Freeform 19"/>
                    <p:cNvSpPr>
                      <a:spLocks/>
                    </p:cNvSpPr>
                    <p:nvPr/>
                  </p:nvSpPr>
                  <p:spPr bwMode="auto">
                    <a:xfrm>
                      <a:off x="4013" y="2733"/>
                      <a:ext cx="34" cy="23"/>
                    </a:xfrm>
                    <a:custGeom>
                      <a:avLst/>
                      <a:gdLst>
                        <a:gd name="T0" fmla="*/ 0 w 34"/>
                        <a:gd name="T1" fmla="*/ 8 h 23"/>
                        <a:gd name="T2" fmla="*/ 14 w 34"/>
                        <a:gd name="T3" fmla="*/ 9 h 23"/>
                        <a:gd name="T4" fmla="*/ 19 w 34"/>
                        <a:gd name="T5" fmla="*/ 12 h 23"/>
                        <a:gd name="T6" fmla="*/ 20 w 34"/>
                        <a:gd name="T7" fmla="*/ 19 h 23"/>
                        <a:gd name="T8" fmla="*/ 25 w 34"/>
                        <a:gd name="T9" fmla="*/ 22 h 23"/>
                        <a:gd name="T10" fmla="*/ 31 w 34"/>
                        <a:gd name="T11" fmla="*/ 19 h 23"/>
                        <a:gd name="T12" fmla="*/ 33 w 34"/>
                        <a:gd name="T13" fmla="*/ 9 h 23"/>
                        <a:gd name="T14" fmla="*/ 31 w 34"/>
                        <a:gd name="T15" fmla="*/ 0 h 23"/>
                        <a:gd name="T16" fmla="*/ 26 w 34"/>
                        <a:gd name="T17" fmla="*/ 0 h 23"/>
                        <a:gd name="T18" fmla="*/ 27 w 34"/>
                        <a:gd name="T19" fmla="*/ 4 h 23"/>
                        <a:gd name="T20" fmla="*/ 26 w 34"/>
                        <a:gd name="T21" fmla="*/ 12 h 23"/>
                        <a:gd name="T22" fmla="*/ 20 w 34"/>
                        <a:gd name="T23" fmla="*/ 5 h 23"/>
                        <a:gd name="T24" fmla="*/ 12 w 34"/>
                        <a:gd name="T25" fmla="*/ 4 h 23"/>
                        <a:gd name="T26" fmla="*/ 0 w 34"/>
                        <a:gd name="T27"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3">
                          <a:moveTo>
                            <a:pt x="0" y="8"/>
                          </a:moveTo>
                          <a:lnTo>
                            <a:pt x="14" y="9"/>
                          </a:lnTo>
                          <a:lnTo>
                            <a:pt x="19" y="12"/>
                          </a:lnTo>
                          <a:lnTo>
                            <a:pt x="20" y="19"/>
                          </a:lnTo>
                          <a:lnTo>
                            <a:pt x="25" y="22"/>
                          </a:lnTo>
                          <a:lnTo>
                            <a:pt x="31" y="19"/>
                          </a:lnTo>
                          <a:lnTo>
                            <a:pt x="33" y="9"/>
                          </a:lnTo>
                          <a:lnTo>
                            <a:pt x="31" y="0"/>
                          </a:lnTo>
                          <a:lnTo>
                            <a:pt x="26" y="0"/>
                          </a:lnTo>
                          <a:lnTo>
                            <a:pt x="27" y="4"/>
                          </a:lnTo>
                          <a:lnTo>
                            <a:pt x="26" y="12"/>
                          </a:lnTo>
                          <a:lnTo>
                            <a:pt x="20" y="5"/>
                          </a:lnTo>
                          <a:lnTo>
                            <a:pt x="12" y="4"/>
                          </a:lnTo>
                          <a:lnTo>
                            <a:pt x="0" y="8"/>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40" name="Freeform 20"/>
                    <p:cNvSpPr>
                      <a:spLocks/>
                    </p:cNvSpPr>
                    <p:nvPr/>
                  </p:nvSpPr>
                  <p:spPr bwMode="auto">
                    <a:xfrm>
                      <a:off x="4039" y="2758"/>
                      <a:ext cx="28" cy="10"/>
                    </a:xfrm>
                    <a:custGeom>
                      <a:avLst/>
                      <a:gdLst>
                        <a:gd name="T0" fmla="*/ 0 w 28"/>
                        <a:gd name="T1" fmla="*/ 0 h 10"/>
                        <a:gd name="T2" fmla="*/ 12 w 28"/>
                        <a:gd name="T3" fmla="*/ 8 h 10"/>
                        <a:gd name="T4" fmla="*/ 21 w 28"/>
                        <a:gd name="T5" fmla="*/ 9 h 10"/>
                        <a:gd name="T6" fmla="*/ 27 w 28"/>
                        <a:gd name="T7" fmla="*/ 5 h 10"/>
                        <a:gd name="T8" fmla="*/ 18 w 28"/>
                        <a:gd name="T9" fmla="*/ 5 h 10"/>
                        <a:gd name="T10" fmla="*/ 11 w 28"/>
                        <a:gd name="T11" fmla="*/ 4 h 10"/>
                        <a:gd name="T12" fmla="*/ 0 w 2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0" y="0"/>
                          </a:moveTo>
                          <a:lnTo>
                            <a:pt x="12" y="8"/>
                          </a:lnTo>
                          <a:lnTo>
                            <a:pt x="21" y="9"/>
                          </a:lnTo>
                          <a:lnTo>
                            <a:pt x="27" y="5"/>
                          </a:lnTo>
                          <a:lnTo>
                            <a:pt x="18" y="5"/>
                          </a:lnTo>
                          <a:lnTo>
                            <a:pt x="11" y="4"/>
                          </a:lnTo>
                          <a:lnTo>
                            <a:pt x="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grpSp>
          <p:grpSp>
            <p:nvGrpSpPr>
              <p:cNvPr id="1054741" name="Group 21"/>
              <p:cNvGrpSpPr>
                <a:grpSpLocks/>
              </p:cNvGrpSpPr>
              <p:nvPr/>
            </p:nvGrpSpPr>
            <p:grpSpPr bwMode="auto">
              <a:xfrm>
                <a:off x="3979" y="2815"/>
                <a:ext cx="73" cy="65"/>
                <a:chOff x="3979" y="2815"/>
                <a:chExt cx="73" cy="65"/>
              </a:xfrm>
            </p:grpSpPr>
            <p:sp>
              <p:nvSpPr>
                <p:cNvPr id="1054742" name="Freeform 22"/>
                <p:cNvSpPr>
                  <a:spLocks/>
                </p:cNvSpPr>
                <p:nvPr/>
              </p:nvSpPr>
              <p:spPr bwMode="auto">
                <a:xfrm>
                  <a:off x="4008" y="2815"/>
                  <a:ext cx="44" cy="32"/>
                </a:xfrm>
                <a:custGeom>
                  <a:avLst/>
                  <a:gdLst>
                    <a:gd name="T0" fmla="*/ 0 w 44"/>
                    <a:gd name="T1" fmla="*/ 0 h 32"/>
                    <a:gd name="T2" fmla="*/ 14 w 44"/>
                    <a:gd name="T3" fmla="*/ 1 h 32"/>
                    <a:gd name="T4" fmla="*/ 29 w 44"/>
                    <a:gd name="T5" fmla="*/ 6 h 32"/>
                    <a:gd name="T6" fmla="*/ 39 w 44"/>
                    <a:gd name="T7" fmla="*/ 17 h 32"/>
                    <a:gd name="T8" fmla="*/ 43 w 44"/>
                    <a:gd name="T9" fmla="*/ 31 h 32"/>
                  </a:gdLst>
                  <a:ahLst/>
                  <a:cxnLst>
                    <a:cxn ang="0">
                      <a:pos x="T0" y="T1"/>
                    </a:cxn>
                    <a:cxn ang="0">
                      <a:pos x="T2" y="T3"/>
                    </a:cxn>
                    <a:cxn ang="0">
                      <a:pos x="T4" y="T5"/>
                    </a:cxn>
                    <a:cxn ang="0">
                      <a:pos x="T6" y="T7"/>
                    </a:cxn>
                    <a:cxn ang="0">
                      <a:pos x="T8" y="T9"/>
                    </a:cxn>
                  </a:cxnLst>
                  <a:rect l="0" t="0" r="r" b="b"/>
                  <a:pathLst>
                    <a:path w="44" h="32">
                      <a:moveTo>
                        <a:pt x="0" y="0"/>
                      </a:moveTo>
                      <a:lnTo>
                        <a:pt x="14" y="1"/>
                      </a:lnTo>
                      <a:lnTo>
                        <a:pt x="29" y="6"/>
                      </a:lnTo>
                      <a:lnTo>
                        <a:pt x="39" y="17"/>
                      </a:lnTo>
                      <a:lnTo>
                        <a:pt x="43" y="31"/>
                      </a:lnTo>
                    </a:path>
                  </a:pathLst>
                </a:custGeom>
                <a:noFill/>
                <a:ln w="50800" cap="rnd" cmpd="sng">
                  <a:solidFill>
                    <a:srgbClr val="A04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43" name="Freeform 23"/>
                <p:cNvSpPr>
                  <a:spLocks/>
                </p:cNvSpPr>
                <p:nvPr/>
              </p:nvSpPr>
              <p:spPr bwMode="auto">
                <a:xfrm>
                  <a:off x="3979" y="2839"/>
                  <a:ext cx="34" cy="41"/>
                </a:xfrm>
                <a:custGeom>
                  <a:avLst/>
                  <a:gdLst>
                    <a:gd name="T0" fmla="*/ 33 w 34"/>
                    <a:gd name="T1" fmla="*/ 0 h 41"/>
                    <a:gd name="T2" fmla="*/ 26 w 34"/>
                    <a:gd name="T3" fmla="*/ 0 h 41"/>
                    <a:gd name="T4" fmla="*/ 17 w 34"/>
                    <a:gd name="T5" fmla="*/ 5 h 41"/>
                    <a:gd name="T6" fmla="*/ 10 w 34"/>
                    <a:gd name="T7" fmla="*/ 13 h 41"/>
                    <a:gd name="T8" fmla="*/ 3 w 34"/>
                    <a:gd name="T9" fmla="*/ 22 h 41"/>
                    <a:gd name="T10" fmla="*/ 0 w 34"/>
                    <a:gd name="T11" fmla="*/ 32 h 41"/>
                    <a:gd name="T12" fmla="*/ 1 w 34"/>
                    <a:gd name="T13" fmla="*/ 40 h 41"/>
                    <a:gd name="T14" fmla="*/ 8 w 34"/>
                    <a:gd name="T15" fmla="*/ 39 h 41"/>
                    <a:gd name="T16" fmla="*/ 17 w 34"/>
                    <a:gd name="T17" fmla="*/ 36 h 41"/>
                    <a:gd name="T18" fmla="*/ 26 w 34"/>
                    <a:gd name="T19" fmla="*/ 29 h 41"/>
                    <a:gd name="T20" fmla="*/ 30 w 34"/>
                    <a:gd name="T21" fmla="*/ 21 h 41"/>
                    <a:gd name="T22" fmla="*/ 33 w 34"/>
                    <a:gd name="T23" fmla="*/ 8 h 41"/>
                    <a:gd name="T24" fmla="*/ 33 w 34"/>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1">
                      <a:moveTo>
                        <a:pt x="33" y="0"/>
                      </a:moveTo>
                      <a:lnTo>
                        <a:pt x="26" y="0"/>
                      </a:lnTo>
                      <a:lnTo>
                        <a:pt x="17" y="5"/>
                      </a:lnTo>
                      <a:lnTo>
                        <a:pt x="10" y="13"/>
                      </a:lnTo>
                      <a:lnTo>
                        <a:pt x="3" y="22"/>
                      </a:lnTo>
                      <a:lnTo>
                        <a:pt x="0" y="32"/>
                      </a:lnTo>
                      <a:lnTo>
                        <a:pt x="1" y="40"/>
                      </a:lnTo>
                      <a:lnTo>
                        <a:pt x="8" y="39"/>
                      </a:lnTo>
                      <a:lnTo>
                        <a:pt x="17" y="36"/>
                      </a:lnTo>
                      <a:lnTo>
                        <a:pt x="26" y="29"/>
                      </a:lnTo>
                      <a:lnTo>
                        <a:pt x="30" y="21"/>
                      </a:lnTo>
                      <a:lnTo>
                        <a:pt x="33" y="8"/>
                      </a:lnTo>
                      <a:lnTo>
                        <a:pt x="3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grpSp>
          <p:nvGrpSpPr>
            <p:cNvPr id="1054744" name="Group 24"/>
            <p:cNvGrpSpPr>
              <a:grpSpLocks/>
            </p:cNvGrpSpPr>
            <p:nvPr/>
          </p:nvGrpSpPr>
          <p:grpSpPr bwMode="auto">
            <a:xfrm>
              <a:off x="4239" y="3154"/>
              <a:ext cx="572" cy="603"/>
              <a:chOff x="3664" y="3718"/>
              <a:chExt cx="356" cy="554"/>
            </a:xfrm>
          </p:grpSpPr>
          <p:grpSp>
            <p:nvGrpSpPr>
              <p:cNvPr id="1054745" name="Group 25"/>
              <p:cNvGrpSpPr>
                <a:grpSpLocks/>
              </p:cNvGrpSpPr>
              <p:nvPr/>
            </p:nvGrpSpPr>
            <p:grpSpPr bwMode="auto">
              <a:xfrm>
                <a:off x="3664" y="4130"/>
                <a:ext cx="356" cy="142"/>
                <a:chOff x="3664" y="4130"/>
                <a:chExt cx="356" cy="142"/>
              </a:xfrm>
            </p:grpSpPr>
            <p:sp>
              <p:nvSpPr>
                <p:cNvPr id="1054746" name="Freeform 26"/>
                <p:cNvSpPr>
                  <a:spLocks/>
                </p:cNvSpPr>
                <p:nvPr/>
              </p:nvSpPr>
              <p:spPr bwMode="auto">
                <a:xfrm>
                  <a:off x="3664" y="4222"/>
                  <a:ext cx="187" cy="48"/>
                </a:xfrm>
                <a:custGeom>
                  <a:avLst/>
                  <a:gdLst>
                    <a:gd name="T0" fmla="*/ 168 w 187"/>
                    <a:gd name="T1" fmla="*/ 0 h 48"/>
                    <a:gd name="T2" fmla="*/ 104 w 187"/>
                    <a:gd name="T3" fmla="*/ 5 h 48"/>
                    <a:gd name="T4" fmla="*/ 74 w 187"/>
                    <a:gd name="T5" fmla="*/ 20 h 48"/>
                    <a:gd name="T6" fmla="*/ 55 w 187"/>
                    <a:gd name="T7" fmla="*/ 23 h 48"/>
                    <a:gd name="T8" fmla="*/ 36 w 187"/>
                    <a:gd name="T9" fmla="*/ 26 h 48"/>
                    <a:gd name="T10" fmla="*/ 5 w 187"/>
                    <a:gd name="T11" fmla="*/ 36 h 48"/>
                    <a:gd name="T12" fmla="*/ 0 w 187"/>
                    <a:gd name="T13" fmla="*/ 40 h 48"/>
                    <a:gd name="T14" fmla="*/ 0 w 187"/>
                    <a:gd name="T15" fmla="*/ 47 h 48"/>
                    <a:gd name="T16" fmla="*/ 83 w 187"/>
                    <a:gd name="T17" fmla="*/ 47 h 48"/>
                    <a:gd name="T18" fmla="*/ 152 w 187"/>
                    <a:gd name="T19" fmla="*/ 32 h 48"/>
                    <a:gd name="T20" fmla="*/ 156 w 187"/>
                    <a:gd name="T21" fmla="*/ 39 h 48"/>
                    <a:gd name="T22" fmla="*/ 182 w 187"/>
                    <a:gd name="T23" fmla="*/ 38 h 48"/>
                    <a:gd name="T24" fmla="*/ 185 w 187"/>
                    <a:gd name="T25" fmla="*/ 32 h 48"/>
                    <a:gd name="T26" fmla="*/ 186 w 187"/>
                    <a:gd name="T27" fmla="*/ 23 h 48"/>
                    <a:gd name="T28" fmla="*/ 184 w 187"/>
                    <a:gd name="T29" fmla="*/ 14 h 48"/>
                    <a:gd name="T30" fmla="*/ 179 w 187"/>
                    <a:gd name="T31" fmla="*/ 5 h 48"/>
                    <a:gd name="T32" fmla="*/ 168 w 187"/>
                    <a:gd name="T3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48">
                      <a:moveTo>
                        <a:pt x="168" y="0"/>
                      </a:moveTo>
                      <a:lnTo>
                        <a:pt x="104" y="5"/>
                      </a:lnTo>
                      <a:lnTo>
                        <a:pt x="74" y="20"/>
                      </a:lnTo>
                      <a:lnTo>
                        <a:pt x="55" y="23"/>
                      </a:lnTo>
                      <a:lnTo>
                        <a:pt x="36" y="26"/>
                      </a:lnTo>
                      <a:lnTo>
                        <a:pt x="5" y="36"/>
                      </a:lnTo>
                      <a:lnTo>
                        <a:pt x="0" y="40"/>
                      </a:lnTo>
                      <a:lnTo>
                        <a:pt x="0" y="47"/>
                      </a:lnTo>
                      <a:lnTo>
                        <a:pt x="83" y="47"/>
                      </a:lnTo>
                      <a:lnTo>
                        <a:pt x="152" y="32"/>
                      </a:lnTo>
                      <a:lnTo>
                        <a:pt x="156" y="39"/>
                      </a:lnTo>
                      <a:lnTo>
                        <a:pt x="182" y="38"/>
                      </a:lnTo>
                      <a:lnTo>
                        <a:pt x="185" y="32"/>
                      </a:lnTo>
                      <a:lnTo>
                        <a:pt x="186" y="23"/>
                      </a:lnTo>
                      <a:lnTo>
                        <a:pt x="184" y="14"/>
                      </a:lnTo>
                      <a:lnTo>
                        <a:pt x="179" y="5"/>
                      </a:lnTo>
                      <a:lnTo>
                        <a:pt x="168" y="0"/>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47" name="Freeform 27"/>
                <p:cNvSpPr>
                  <a:spLocks/>
                </p:cNvSpPr>
                <p:nvPr/>
              </p:nvSpPr>
              <p:spPr bwMode="auto">
                <a:xfrm>
                  <a:off x="3881" y="4130"/>
                  <a:ext cx="139" cy="142"/>
                </a:xfrm>
                <a:custGeom>
                  <a:avLst/>
                  <a:gdLst>
                    <a:gd name="T0" fmla="*/ 64 w 139"/>
                    <a:gd name="T1" fmla="*/ 51 h 142"/>
                    <a:gd name="T2" fmla="*/ 46 w 139"/>
                    <a:gd name="T3" fmla="*/ 48 h 142"/>
                    <a:gd name="T4" fmla="*/ 38 w 139"/>
                    <a:gd name="T5" fmla="*/ 77 h 142"/>
                    <a:gd name="T6" fmla="*/ 6 w 139"/>
                    <a:gd name="T7" fmla="*/ 115 h 142"/>
                    <a:gd name="T8" fmla="*/ 1 w 139"/>
                    <a:gd name="T9" fmla="*/ 129 h 142"/>
                    <a:gd name="T10" fmla="*/ 0 w 139"/>
                    <a:gd name="T11" fmla="*/ 138 h 142"/>
                    <a:gd name="T12" fmla="*/ 5 w 139"/>
                    <a:gd name="T13" fmla="*/ 141 h 142"/>
                    <a:gd name="T14" fmla="*/ 73 w 139"/>
                    <a:gd name="T15" fmla="*/ 88 h 142"/>
                    <a:gd name="T16" fmla="*/ 109 w 139"/>
                    <a:gd name="T17" fmla="*/ 48 h 142"/>
                    <a:gd name="T18" fmla="*/ 115 w 139"/>
                    <a:gd name="T19" fmla="*/ 52 h 142"/>
                    <a:gd name="T20" fmla="*/ 138 w 139"/>
                    <a:gd name="T21" fmla="*/ 32 h 142"/>
                    <a:gd name="T22" fmla="*/ 138 w 139"/>
                    <a:gd name="T23" fmla="*/ 19 h 142"/>
                    <a:gd name="T24" fmla="*/ 135 w 139"/>
                    <a:gd name="T25" fmla="*/ 11 h 142"/>
                    <a:gd name="T26" fmla="*/ 126 w 139"/>
                    <a:gd name="T27" fmla="*/ 4 h 142"/>
                    <a:gd name="T28" fmla="*/ 115 w 139"/>
                    <a:gd name="T29" fmla="*/ 0 h 142"/>
                    <a:gd name="T30" fmla="*/ 64 w 139"/>
                    <a:gd name="T31" fmla="*/ 5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42">
                      <a:moveTo>
                        <a:pt x="64" y="51"/>
                      </a:moveTo>
                      <a:lnTo>
                        <a:pt x="46" y="48"/>
                      </a:lnTo>
                      <a:lnTo>
                        <a:pt x="38" y="77"/>
                      </a:lnTo>
                      <a:lnTo>
                        <a:pt x="6" y="115"/>
                      </a:lnTo>
                      <a:lnTo>
                        <a:pt x="1" y="129"/>
                      </a:lnTo>
                      <a:lnTo>
                        <a:pt x="0" y="138"/>
                      </a:lnTo>
                      <a:lnTo>
                        <a:pt x="5" y="141"/>
                      </a:lnTo>
                      <a:lnTo>
                        <a:pt x="73" y="88"/>
                      </a:lnTo>
                      <a:lnTo>
                        <a:pt x="109" y="48"/>
                      </a:lnTo>
                      <a:lnTo>
                        <a:pt x="115" y="52"/>
                      </a:lnTo>
                      <a:lnTo>
                        <a:pt x="138" y="32"/>
                      </a:lnTo>
                      <a:lnTo>
                        <a:pt x="138" y="19"/>
                      </a:lnTo>
                      <a:lnTo>
                        <a:pt x="135" y="11"/>
                      </a:lnTo>
                      <a:lnTo>
                        <a:pt x="126" y="4"/>
                      </a:lnTo>
                      <a:lnTo>
                        <a:pt x="115" y="0"/>
                      </a:lnTo>
                      <a:lnTo>
                        <a:pt x="64" y="51"/>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1054748" name="Group 28"/>
              <p:cNvGrpSpPr>
                <a:grpSpLocks/>
              </p:cNvGrpSpPr>
              <p:nvPr/>
            </p:nvGrpSpPr>
            <p:grpSpPr bwMode="auto">
              <a:xfrm>
                <a:off x="3692" y="3718"/>
                <a:ext cx="321" cy="517"/>
                <a:chOff x="3692" y="3718"/>
                <a:chExt cx="321" cy="517"/>
              </a:xfrm>
            </p:grpSpPr>
            <p:sp>
              <p:nvSpPr>
                <p:cNvPr id="1054749" name="Freeform 29"/>
                <p:cNvSpPr>
                  <a:spLocks/>
                </p:cNvSpPr>
                <p:nvPr/>
              </p:nvSpPr>
              <p:spPr bwMode="auto">
                <a:xfrm>
                  <a:off x="3692" y="3718"/>
                  <a:ext cx="321" cy="517"/>
                </a:xfrm>
                <a:custGeom>
                  <a:avLst/>
                  <a:gdLst>
                    <a:gd name="T0" fmla="*/ 28 w 321"/>
                    <a:gd name="T1" fmla="*/ 0 h 517"/>
                    <a:gd name="T2" fmla="*/ 94 w 321"/>
                    <a:gd name="T3" fmla="*/ 21 h 517"/>
                    <a:gd name="T4" fmla="*/ 122 w 321"/>
                    <a:gd name="T5" fmla="*/ 26 h 517"/>
                    <a:gd name="T6" fmla="*/ 148 w 321"/>
                    <a:gd name="T7" fmla="*/ 44 h 517"/>
                    <a:gd name="T8" fmla="*/ 181 w 321"/>
                    <a:gd name="T9" fmla="*/ 65 h 517"/>
                    <a:gd name="T10" fmla="*/ 212 w 321"/>
                    <a:gd name="T11" fmla="*/ 72 h 517"/>
                    <a:gd name="T12" fmla="*/ 238 w 321"/>
                    <a:gd name="T13" fmla="*/ 81 h 517"/>
                    <a:gd name="T14" fmla="*/ 252 w 321"/>
                    <a:gd name="T15" fmla="*/ 110 h 517"/>
                    <a:gd name="T16" fmla="*/ 258 w 321"/>
                    <a:gd name="T17" fmla="*/ 127 h 517"/>
                    <a:gd name="T18" fmla="*/ 262 w 321"/>
                    <a:gd name="T19" fmla="*/ 143 h 517"/>
                    <a:gd name="T20" fmla="*/ 260 w 321"/>
                    <a:gd name="T21" fmla="*/ 162 h 517"/>
                    <a:gd name="T22" fmla="*/ 256 w 321"/>
                    <a:gd name="T23" fmla="*/ 188 h 517"/>
                    <a:gd name="T24" fmla="*/ 257 w 321"/>
                    <a:gd name="T25" fmla="*/ 223 h 517"/>
                    <a:gd name="T26" fmla="*/ 260 w 321"/>
                    <a:gd name="T27" fmla="*/ 270 h 517"/>
                    <a:gd name="T28" fmla="*/ 270 w 321"/>
                    <a:gd name="T29" fmla="*/ 312 h 517"/>
                    <a:gd name="T30" fmla="*/ 279 w 321"/>
                    <a:gd name="T31" fmla="*/ 350 h 517"/>
                    <a:gd name="T32" fmla="*/ 300 w 321"/>
                    <a:gd name="T33" fmla="*/ 385 h 517"/>
                    <a:gd name="T34" fmla="*/ 320 w 321"/>
                    <a:gd name="T35" fmla="*/ 410 h 517"/>
                    <a:gd name="T36" fmla="*/ 290 w 321"/>
                    <a:gd name="T37" fmla="*/ 432 h 517"/>
                    <a:gd name="T38" fmla="*/ 268 w 321"/>
                    <a:gd name="T39" fmla="*/ 456 h 517"/>
                    <a:gd name="T40" fmla="*/ 233 w 321"/>
                    <a:gd name="T41" fmla="*/ 480 h 517"/>
                    <a:gd name="T42" fmla="*/ 221 w 321"/>
                    <a:gd name="T43" fmla="*/ 463 h 517"/>
                    <a:gd name="T44" fmla="*/ 215 w 321"/>
                    <a:gd name="T45" fmla="*/ 433 h 517"/>
                    <a:gd name="T46" fmla="*/ 201 w 321"/>
                    <a:gd name="T47" fmla="*/ 406 h 517"/>
                    <a:gd name="T48" fmla="*/ 188 w 321"/>
                    <a:gd name="T49" fmla="*/ 376 h 517"/>
                    <a:gd name="T50" fmla="*/ 177 w 321"/>
                    <a:gd name="T51" fmla="*/ 350 h 517"/>
                    <a:gd name="T52" fmla="*/ 162 w 321"/>
                    <a:gd name="T53" fmla="*/ 321 h 517"/>
                    <a:gd name="T54" fmla="*/ 158 w 321"/>
                    <a:gd name="T55" fmla="*/ 296 h 517"/>
                    <a:gd name="T56" fmla="*/ 155 w 321"/>
                    <a:gd name="T57" fmla="*/ 273 h 517"/>
                    <a:gd name="T58" fmla="*/ 150 w 321"/>
                    <a:gd name="T59" fmla="*/ 249 h 517"/>
                    <a:gd name="T60" fmla="*/ 145 w 321"/>
                    <a:gd name="T61" fmla="*/ 219 h 517"/>
                    <a:gd name="T62" fmla="*/ 129 w 321"/>
                    <a:gd name="T63" fmla="*/ 139 h 517"/>
                    <a:gd name="T64" fmla="*/ 126 w 321"/>
                    <a:gd name="T65" fmla="*/ 186 h 517"/>
                    <a:gd name="T66" fmla="*/ 141 w 321"/>
                    <a:gd name="T67" fmla="*/ 259 h 517"/>
                    <a:gd name="T68" fmla="*/ 144 w 321"/>
                    <a:gd name="T69" fmla="*/ 305 h 517"/>
                    <a:gd name="T70" fmla="*/ 146 w 321"/>
                    <a:gd name="T71" fmla="*/ 338 h 517"/>
                    <a:gd name="T72" fmla="*/ 151 w 321"/>
                    <a:gd name="T73" fmla="*/ 366 h 517"/>
                    <a:gd name="T74" fmla="*/ 155 w 321"/>
                    <a:gd name="T75" fmla="*/ 406 h 517"/>
                    <a:gd name="T76" fmla="*/ 158 w 321"/>
                    <a:gd name="T77" fmla="*/ 453 h 517"/>
                    <a:gd name="T78" fmla="*/ 155 w 321"/>
                    <a:gd name="T79" fmla="*/ 493 h 517"/>
                    <a:gd name="T80" fmla="*/ 148 w 321"/>
                    <a:gd name="T81" fmla="*/ 507 h 517"/>
                    <a:gd name="T82" fmla="*/ 127 w 321"/>
                    <a:gd name="T83" fmla="*/ 507 h 517"/>
                    <a:gd name="T84" fmla="*/ 105 w 321"/>
                    <a:gd name="T85" fmla="*/ 506 h 517"/>
                    <a:gd name="T86" fmla="*/ 79 w 321"/>
                    <a:gd name="T87" fmla="*/ 512 h 517"/>
                    <a:gd name="T88" fmla="*/ 56 w 321"/>
                    <a:gd name="T89" fmla="*/ 516 h 517"/>
                    <a:gd name="T90" fmla="*/ 47 w 321"/>
                    <a:gd name="T91" fmla="*/ 511 h 517"/>
                    <a:gd name="T92" fmla="*/ 44 w 321"/>
                    <a:gd name="T93" fmla="*/ 481 h 517"/>
                    <a:gd name="T94" fmla="*/ 49 w 321"/>
                    <a:gd name="T95" fmla="*/ 435 h 517"/>
                    <a:gd name="T96" fmla="*/ 52 w 321"/>
                    <a:gd name="T97" fmla="*/ 387 h 517"/>
                    <a:gd name="T98" fmla="*/ 56 w 321"/>
                    <a:gd name="T99" fmla="*/ 356 h 517"/>
                    <a:gd name="T100" fmla="*/ 50 w 321"/>
                    <a:gd name="T101" fmla="*/ 336 h 517"/>
                    <a:gd name="T102" fmla="*/ 45 w 321"/>
                    <a:gd name="T103" fmla="*/ 316 h 517"/>
                    <a:gd name="T104" fmla="*/ 38 w 321"/>
                    <a:gd name="T105" fmla="*/ 281 h 517"/>
                    <a:gd name="T106" fmla="*/ 30 w 321"/>
                    <a:gd name="T107" fmla="*/ 248 h 517"/>
                    <a:gd name="T108" fmla="*/ 12 w 321"/>
                    <a:gd name="T109" fmla="*/ 201 h 517"/>
                    <a:gd name="T110" fmla="*/ 6 w 321"/>
                    <a:gd name="T111" fmla="*/ 182 h 517"/>
                    <a:gd name="T112" fmla="*/ 1 w 321"/>
                    <a:gd name="T113" fmla="*/ 157 h 517"/>
                    <a:gd name="T114" fmla="*/ 1 w 321"/>
                    <a:gd name="T115" fmla="*/ 141 h 517"/>
                    <a:gd name="T116" fmla="*/ 0 w 321"/>
                    <a:gd name="T117" fmla="*/ 120 h 517"/>
                    <a:gd name="T118" fmla="*/ 1 w 321"/>
                    <a:gd name="T119" fmla="*/ 95 h 517"/>
                    <a:gd name="T120" fmla="*/ 5 w 321"/>
                    <a:gd name="T121" fmla="*/ 67 h 517"/>
                    <a:gd name="T122" fmla="*/ 12 w 321"/>
                    <a:gd name="T123" fmla="*/ 35 h 517"/>
                    <a:gd name="T124" fmla="*/ 28 w 321"/>
                    <a:gd name="T12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517">
                      <a:moveTo>
                        <a:pt x="28" y="0"/>
                      </a:moveTo>
                      <a:lnTo>
                        <a:pt x="94" y="21"/>
                      </a:lnTo>
                      <a:lnTo>
                        <a:pt x="122" y="26"/>
                      </a:lnTo>
                      <a:lnTo>
                        <a:pt x="148" y="44"/>
                      </a:lnTo>
                      <a:lnTo>
                        <a:pt x="181" y="65"/>
                      </a:lnTo>
                      <a:lnTo>
                        <a:pt x="212" y="72"/>
                      </a:lnTo>
                      <a:lnTo>
                        <a:pt x="238" y="81"/>
                      </a:lnTo>
                      <a:lnTo>
                        <a:pt x="252" y="110"/>
                      </a:lnTo>
                      <a:lnTo>
                        <a:pt x="258" y="127"/>
                      </a:lnTo>
                      <a:lnTo>
                        <a:pt x="262" y="143"/>
                      </a:lnTo>
                      <a:lnTo>
                        <a:pt x="260" y="162"/>
                      </a:lnTo>
                      <a:lnTo>
                        <a:pt x="256" y="188"/>
                      </a:lnTo>
                      <a:lnTo>
                        <a:pt x="257" y="223"/>
                      </a:lnTo>
                      <a:lnTo>
                        <a:pt x="260" y="270"/>
                      </a:lnTo>
                      <a:lnTo>
                        <a:pt x="270" y="312"/>
                      </a:lnTo>
                      <a:lnTo>
                        <a:pt x="279" y="350"/>
                      </a:lnTo>
                      <a:lnTo>
                        <a:pt x="300" y="385"/>
                      </a:lnTo>
                      <a:lnTo>
                        <a:pt x="320" y="410"/>
                      </a:lnTo>
                      <a:lnTo>
                        <a:pt x="290" y="432"/>
                      </a:lnTo>
                      <a:lnTo>
                        <a:pt x="268" y="456"/>
                      </a:lnTo>
                      <a:lnTo>
                        <a:pt x="233" y="480"/>
                      </a:lnTo>
                      <a:lnTo>
                        <a:pt x="221" y="463"/>
                      </a:lnTo>
                      <a:lnTo>
                        <a:pt x="215" y="433"/>
                      </a:lnTo>
                      <a:lnTo>
                        <a:pt x="201" y="406"/>
                      </a:lnTo>
                      <a:lnTo>
                        <a:pt x="188" y="376"/>
                      </a:lnTo>
                      <a:lnTo>
                        <a:pt x="177" y="350"/>
                      </a:lnTo>
                      <a:lnTo>
                        <a:pt x="162" y="321"/>
                      </a:lnTo>
                      <a:lnTo>
                        <a:pt x="158" y="296"/>
                      </a:lnTo>
                      <a:lnTo>
                        <a:pt x="155" y="273"/>
                      </a:lnTo>
                      <a:lnTo>
                        <a:pt x="150" y="249"/>
                      </a:lnTo>
                      <a:lnTo>
                        <a:pt x="145" y="219"/>
                      </a:lnTo>
                      <a:lnTo>
                        <a:pt x="129" y="139"/>
                      </a:lnTo>
                      <a:lnTo>
                        <a:pt x="126" y="186"/>
                      </a:lnTo>
                      <a:lnTo>
                        <a:pt x="141" y="259"/>
                      </a:lnTo>
                      <a:lnTo>
                        <a:pt x="144" y="305"/>
                      </a:lnTo>
                      <a:lnTo>
                        <a:pt x="146" y="338"/>
                      </a:lnTo>
                      <a:lnTo>
                        <a:pt x="151" y="366"/>
                      </a:lnTo>
                      <a:lnTo>
                        <a:pt x="155" y="406"/>
                      </a:lnTo>
                      <a:lnTo>
                        <a:pt x="158" y="453"/>
                      </a:lnTo>
                      <a:lnTo>
                        <a:pt x="155" y="493"/>
                      </a:lnTo>
                      <a:lnTo>
                        <a:pt x="148" y="507"/>
                      </a:lnTo>
                      <a:lnTo>
                        <a:pt x="127" y="507"/>
                      </a:lnTo>
                      <a:lnTo>
                        <a:pt x="105" y="506"/>
                      </a:lnTo>
                      <a:lnTo>
                        <a:pt x="79" y="512"/>
                      </a:lnTo>
                      <a:lnTo>
                        <a:pt x="56" y="516"/>
                      </a:lnTo>
                      <a:lnTo>
                        <a:pt x="47" y="511"/>
                      </a:lnTo>
                      <a:lnTo>
                        <a:pt x="44" y="481"/>
                      </a:lnTo>
                      <a:lnTo>
                        <a:pt x="49" y="435"/>
                      </a:lnTo>
                      <a:lnTo>
                        <a:pt x="52" y="387"/>
                      </a:lnTo>
                      <a:lnTo>
                        <a:pt x="56" y="356"/>
                      </a:lnTo>
                      <a:lnTo>
                        <a:pt x="50" y="336"/>
                      </a:lnTo>
                      <a:lnTo>
                        <a:pt x="45" y="316"/>
                      </a:lnTo>
                      <a:lnTo>
                        <a:pt x="38" y="281"/>
                      </a:lnTo>
                      <a:lnTo>
                        <a:pt x="30" y="248"/>
                      </a:lnTo>
                      <a:lnTo>
                        <a:pt x="12" y="201"/>
                      </a:lnTo>
                      <a:lnTo>
                        <a:pt x="6" y="182"/>
                      </a:lnTo>
                      <a:lnTo>
                        <a:pt x="1" y="157"/>
                      </a:lnTo>
                      <a:lnTo>
                        <a:pt x="1" y="141"/>
                      </a:lnTo>
                      <a:lnTo>
                        <a:pt x="0" y="120"/>
                      </a:lnTo>
                      <a:lnTo>
                        <a:pt x="1" y="95"/>
                      </a:lnTo>
                      <a:lnTo>
                        <a:pt x="5" y="67"/>
                      </a:lnTo>
                      <a:lnTo>
                        <a:pt x="12" y="35"/>
                      </a:lnTo>
                      <a:lnTo>
                        <a:pt x="28" y="0"/>
                      </a:lnTo>
                    </a:path>
                  </a:pathLst>
                </a:custGeom>
                <a:solidFill>
                  <a:srgbClr val="0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1054750" name="Group 30"/>
                <p:cNvGrpSpPr>
                  <a:grpSpLocks/>
                </p:cNvGrpSpPr>
                <p:nvPr/>
              </p:nvGrpSpPr>
              <p:grpSpPr bwMode="auto">
                <a:xfrm>
                  <a:off x="3703" y="3734"/>
                  <a:ext cx="254" cy="354"/>
                  <a:chOff x="3703" y="3734"/>
                  <a:chExt cx="254" cy="354"/>
                </a:xfrm>
              </p:grpSpPr>
              <p:sp>
                <p:nvSpPr>
                  <p:cNvPr id="1054751" name="Freeform 31"/>
                  <p:cNvSpPr>
                    <a:spLocks/>
                  </p:cNvSpPr>
                  <p:nvPr/>
                </p:nvSpPr>
                <p:spPr bwMode="auto">
                  <a:xfrm>
                    <a:off x="3703" y="3734"/>
                    <a:ext cx="239" cy="92"/>
                  </a:xfrm>
                  <a:custGeom>
                    <a:avLst/>
                    <a:gdLst>
                      <a:gd name="T0" fmla="*/ 9 w 239"/>
                      <a:gd name="T1" fmla="*/ 0 h 92"/>
                      <a:gd name="T2" fmla="*/ 115 w 239"/>
                      <a:gd name="T3" fmla="*/ 21 h 92"/>
                      <a:gd name="T4" fmla="*/ 238 w 239"/>
                      <a:gd name="T5" fmla="*/ 87 h 92"/>
                      <a:gd name="T6" fmla="*/ 233 w 239"/>
                      <a:gd name="T7" fmla="*/ 91 h 92"/>
                      <a:gd name="T8" fmla="*/ 218 w 239"/>
                      <a:gd name="T9" fmla="*/ 84 h 92"/>
                      <a:gd name="T10" fmla="*/ 210 w 239"/>
                      <a:gd name="T11" fmla="*/ 78 h 92"/>
                      <a:gd name="T12" fmla="*/ 194 w 239"/>
                      <a:gd name="T13" fmla="*/ 72 h 92"/>
                      <a:gd name="T14" fmla="*/ 182 w 239"/>
                      <a:gd name="T15" fmla="*/ 71 h 92"/>
                      <a:gd name="T16" fmla="*/ 173 w 239"/>
                      <a:gd name="T17" fmla="*/ 71 h 92"/>
                      <a:gd name="T18" fmla="*/ 160 w 239"/>
                      <a:gd name="T19" fmla="*/ 69 h 92"/>
                      <a:gd name="T20" fmla="*/ 144 w 239"/>
                      <a:gd name="T21" fmla="*/ 67 h 92"/>
                      <a:gd name="T22" fmla="*/ 132 w 239"/>
                      <a:gd name="T23" fmla="*/ 61 h 92"/>
                      <a:gd name="T24" fmla="*/ 125 w 239"/>
                      <a:gd name="T25" fmla="*/ 55 h 92"/>
                      <a:gd name="T26" fmla="*/ 118 w 239"/>
                      <a:gd name="T27" fmla="*/ 47 h 92"/>
                      <a:gd name="T28" fmla="*/ 109 w 239"/>
                      <a:gd name="T29" fmla="*/ 36 h 92"/>
                      <a:gd name="T30" fmla="*/ 100 w 239"/>
                      <a:gd name="T31" fmla="*/ 33 h 92"/>
                      <a:gd name="T32" fmla="*/ 85 w 239"/>
                      <a:gd name="T33" fmla="*/ 28 h 92"/>
                      <a:gd name="T34" fmla="*/ 72 w 239"/>
                      <a:gd name="T35" fmla="*/ 28 h 92"/>
                      <a:gd name="T36" fmla="*/ 57 w 239"/>
                      <a:gd name="T37" fmla="*/ 31 h 92"/>
                      <a:gd name="T38" fmla="*/ 44 w 239"/>
                      <a:gd name="T39" fmla="*/ 33 h 92"/>
                      <a:gd name="T40" fmla="*/ 30 w 239"/>
                      <a:gd name="T41" fmla="*/ 28 h 92"/>
                      <a:gd name="T42" fmla="*/ 14 w 239"/>
                      <a:gd name="T43" fmla="*/ 28 h 92"/>
                      <a:gd name="T44" fmla="*/ 0 w 239"/>
                      <a:gd name="T45" fmla="*/ 35 h 92"/>
                      <a:gd name="T46" fmla="*/ 3 w 239"/>
                      <a:gd name="T47" fmla="*/ 21 h 92"/>
                      <a:gd name="T48" fmla="*/ 7 w 239"/>
                      <a:gd name="T49" fmla="*/ 10 h 92"/>
                      <a:gd name="T50" fmla="*/ 9 w 239"/>
                      <a:gd name="T5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92">
                        <a:moveTo>
                          <a:pt x="9" y="0"/>
                        </a:moveTo>
                        <a:lnTo>
                          <a:pt x="115" y="21"/>
                        </a:lnTo>
                        <a:lnTo>
                          <a:pt x="238" y="87"/>
                        </a:lnTo>
                        <a:lnTo>
                          <a:pt x="233" y="91"/>
                        </a:lnTo>
                        <a:lnTo>
                          <a:pt x="218" y="84"/>
                        </a:lnTo>
                        <a:lnTo>
                          <a:pt x="210" y="78"/>
                        </a:lnTo>
                        <a:lnTo>
                          <a:pt x="194" y="72"/>
                        </a:lnTo>
                        <a:lnTo>
                          <a:pt x="182" y="71"/>
                        </a:lnTo>
                        <a:lnTo>
                          <a:pt x="173" y="71"/>
                        </a:lnTo>
                        <a:lnTo>
                          <a:pt x="160" y="69"/>
                        </a:lnTo>
                        <a:lnTo>
                          <a:pt x="144" y="67"/>
                        </a:lnTo>
                        <a:lnTo>
                          <a:pt x="132" y="61"/>
                        </a:lnTo>
                        <a:lnTo>
                          <a:pt x="125" y="55"/>
                        </a:lnTo>
                        <a:lnTo>
                          <a:pt x="118" y="47"/>
                        </a:lnTo>
                        <a:lnTo>
                          <a:pt x="109" y="36"/>
                        </a:lnTo>
                        <a:lnTo>
                          <a:pt x="100" y="33"/>
                        </a:lnTo>
                        <a:lnTo>
                          <a:pt x="85" y="28"/>
                        </a:lnTo>
                        <a:lnTo>
                          <a:pt x="72" y="28"/>
                        </a:lnTo>
                        <a:lnTo>
                          <a:pt x="57" y="31"/>
                        </a:lnTo>
                        <a:lnTo>
                          <a:pt x="44" y="33"/>
                        </a:lnTo>
                        <a:lnTo>
                          <a:pt x="30" y="28"/>
                        </a:lnTo>
                        <a:lnTo>
                          <a:pt x="14" y="28"/>
                        </a:lnTo>
                        <a:lnTo>
                          <a:pt x="0" y="35"/>
                        </a:lnTo>
                        <a:lnTo>
                          <a:pt x="3" y="21"/>
                        </a:lnTo>
                        <a:lnTo>
                          <a:pt x="7" y="10"/>
                        </a:lnTo>
                        <a:lnTo>
                          <a:pt x="9"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52" name="Freeform 32"/>
                  <p:cNvSpPr>
                    <a:spLocks/>
                  </p:cNvSpPr>
                  <p:nvPr/>
                </p:nvSpPr>
                <p:spPr bwMode="auto">
                  <a:xfrm>
                    <a:off x="3744" y="4057"/>
                    <a:ext cx="27" cy="14"/>
                  </a:xfrm>
                  <a:custGeom>
                    <a:avLst/>
                    <a:gdLst>
                      <a:gd name="T0" fmla="*/ 0 w 27"/>
                      <a:gd name="T1" fmla="*/ 13 h 14"/>
                      <a:gd name="T2" fmla="*/ 14 w 27"/>
                      <a:gd name="T3" fmla="*/ 11 h 14"/>
                      <a:gd name="T4" fmla="*/ 19 w 27"/>
                      <a:gd name="T5" fmla="*/ 8 h 14"/>
                      <a:gd name="T6" fmla="*/ 26 w 27"/>
                      <a:gd name="T7" fmla="*/ 0 h 14"/>
                      <a:gd name="T8" fmla="*/ 13 w 27"/>
                      <a:gd name="T9" fmla="*/ 10 h 14"/>
                      <a:gd name="T10" fmla="*/ 0 w 27"/>
                      <a:gd name="T11" fmla="*/ 13 h 14"/>
                    </a:gdLst>
                    <a:ahLst/>
                    <a:cxnLst>
                      <a:cxn ang="0">
                        <a:pos x="T0" y="T1"/>
                      </a:cxn>
                      <a:cxn ang="0">
                        <a:pos x="T2" y="T3"/>
                      </a:cxn>
                      <a:cxn ang="0">
                        <a:pos x="T4" y="T5"/>
                      </a:cxn>
                      <a:cxn ang="0">
                        <a:pos x="T6" y="T7"/>
                      </a:cxn>
                      <a:cxn ang="0">
                        <a:pos x="T8" y="T9"/>
                      </a:cxn>
                      <a:cxn ang="0">
                        <a:pos x="T10" y="T11"/>
                      </a:cxn>
                    </a:cxnLst>
                    <a:rect l="0" t="0" r="r" b="b"/>
                    <a:pathLst>
                      <a:path w="27" h="14">
                        <a:moveTo>
                          <a:pt x="0" y="13"/>
                        </a:moveTo>
                        <a:lnTo>
                          <a:pt x="14" y="11"/>
                        </a:lnTo>
                        <a:lnTo>
                          <a:pt x="19" y="8"/>
                        </a:lnTo>
                        <a:lnTo>
                          <a:pt x="26" y="0"/>
                        </a:lnTo>
                        <a:lnTo>
                          <a:pt x="13" y="10"/>
                        </a:lnTo>
                        <a:lnTo>
                          <a:pt x="0" y="13"/>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1054753" name="Group 33"/>
                  <p:cNvGrpSpPr>
                    <a:grpSpLocks/>
                  </p:cNvGrpSpPr>
                  <p:nvPr/>
                </p:nvGrpSpPr>
                <p:grpSpPr bwMode="auto">
                  <a:xfrm>
                    <a:off x="3936" y="4002"/>
                    <a:ext cx="21" cy="42"/>
                    <a:chOff x="3936" y="4002"/>
                    <a:chExt cx="21" cy="42"/>
                  </a:xfrm>
                </p:grpSpPr>
                <p:sp>
                  <p:nvSpPr>
                    <p:cNvPr id="1054754" name="Freeform 34"/>
                    <p:cNvSpPr>
                      <a:spLocks/>
                    </p:cNvSpPr>
                    <p:nvPr/>
                  </p:nvSpPr>
                  <p:spPr bwMode="auto">
                    <a:xfrm>
                      <a:off x="3936" y="4002"/>
                      <a:ext cx="19" cy="26"/>
                    </a:xfrm>
                    <a:custGeom>
                      <a:avLst/>
                      <a:gdLst>
                        <a:gd name="T0" fmla="*/ 18 w 19"/>
                        <a:gd name="T1" fmla="*/ 0 h 26"/>
                        <a:gd name="T2" fmla="*/ 12 w 19"/>
                        <a:gd name="T3" fmla="*/ 19 h 26"/>
                        <a:gd name="T4" fmla="*/ 7 w 19"/>
                        <a:gd name="T5" fmla="*/ 22 h 26"/>
                        <a:gd name="T6" fmla="*/ 0 w 19"/>
                        <a:gd name="T7" fmla="*/ 25 h 26"/>
                        <a:gd name="T8" fmla="*/ 9 w 19"/>
                        <a:gd name="T9" fmla="*/ 16 h 26"/>
                        <a:gd name="T10" fmla="*/ 18 w 19"/>
                        <a:gd name="T11" fmla="*/ 0 h 26"/>
                      </a:gdLst>
                      <a:ahLst/>
                      <a:cxnLst>
                        <a:cxn ang="0">
                          <a:pos x="T0" y="T1"/>
                        </a:cxn>
                        <a:cxn ang="0">
                          <a:pos x="T2" y="T3"/>
                        </a:cxn>
                        <a:cxn ang="0">
                          <a:pos x="T4" y="T5"/>
                        </a:cxn>
                        <a:cxn ang="0">
                          <a:pos x="T6" y="T7"/>
                        </a:cxn>
                        <a:cxn ang="0">
                          <a:pos x="T8" y="T9"/>
                        </a:cxn>
                        <a:cxn ang="0">
                          <a:pos x="T10" y="T11"/>
                        </a:cxn>
                      </a:cxnLst>
                      <a:rect l="0" t="0" r="r" b="b"/>
                      <a:pathLst>
                        <a:path w="19" h="26">
                          <a:moveTo>
                            <a:pt x="18" y="0"/>
                          </a:moveTo>
                          <a:lnTo>
                            <a:pt x="12" y="19"/>
                          </a:lnTo>
                          <a:lnTo>
                            <a:pt x="7" y="22"/>
                          </a:lnTo>
                          <a:lnTo>
                            <a:pt x="0" y="25"/>
                          </a:lnTo>
                          <a:lnTo>
                            <a:pt x="9" y="16"/>
                          </a:lnTo>
                          <a:lnTo>
                            <a:pt x="18"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55" name="Freeform 35"/>
                    <p:cNvSpPr>
                      <a:spLocks/>
                    </p:cNvSpPr>
                    <p:nvPr/>
                  </p:nvSpPr>
                  <p:spPr bwMode="auto">
                    <a:xfrm>
                      <a:off x="3941" y="4004"/>
                      <a:ext cx="16" cy="40"/>
                    </a:xfrm>
                    <a:custGeom>
                      <a:avLst/>
                      <a:gdLst>
                        <a:gd name="T0" fmla="*/ 13 w 16"/>
                        <a:gd name="T1" fmla="*/ 0 h 40"/>
                        <a:gd name="T2" fmla="*/ 12 w 16"/>
                        <a:gd name="T3" fmla="*/ 17 h 40"/>
                        <a:gd name="T4" fmla="*/ 12 w 16"/>
                        <a:gd name="T5" fmla="*/ 25 h 40"/>
                        <a:gd name="T6" fmla="*/ 7 w 16"/>
                        <a:gd name="T7" fmla="*/ 34 h 40"/>
                        <a:gd name="T8" fmla="*/ 0 w 16"/>
                        <a:gd name="T9" fmla="*/ 39 h 40"/>
                        <a:gd name="T10" fmla="*/ 11 w 16"/>
                        <a:gd name="T11" fmla="*/ 34 h 40"/>
                        <a:gd name="T12" fmla="*/ 15 w 16"/>
                        <a:gd name="T13" fmla="*/ 23 h 40"/>
                        <a:gd name="T14" fmla="*/ 13 w 16"/>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0">
                          <a:moveTo>
                            <a:pt x="13" y="0"/>
                          </a:moveTo>
                          <a:lnTo>
                            <a:pt x="12" y="17"/>
                          </a:lnTo>
                          <a:lnTo>
                            <a:pt x="12" y="25"/>
                          </a:lnTo>
                          <a:lnTo>
                            <a:pt x="7" y="34"/>
                          </a:lnTo>
                          <a:lnTo>
                            <a:pt x="0" y="39"/>
                          </a:lnTo>
                          <a:lnTo>
                            <a:pt x="11" y="34"/>
                          </a:lnTo>
                          <a:lnTo>
                            <a:pt x="15" y="23"/>
                          </a:lnTo>
                          <a:lnTo>
                            <a:pt x="13"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1054756" name="Freeform 36"/>
                  <p:cNvSpPr>
                    <a:spLocks/>
                  </p:cNvSpPr>
                  <p:nvPr/>
                </p:nvSpPr>
                <p:spPr bwMode="auto">
                  <a:xfrm>
                    <a:off x="3745" y="4074"/>
                    <a:ext cx="27" cy="14"/>
                  </a:xfrm>
                  <a:custGeom>
                    <a:avLst/>
                    <a:gdLst>
                      <a:gd name="T0" fmla="*/ 0 w 27"/>
                      <a:gd name="T1" fmla="*/ 1 h 14"/>
                      <a:gd name="T2" fmla="*/ 8 w 27"/>
                      <a:gd name="T3" fmla="*/ 1 h 14"/>
                      <a:gd name="T4" fmla="*/ 19 w 27"/>
                      <a:gd name="T5" fmla="*/ 2 h 14"/>
                      <a:gd name="T6" fmla="*/ 24 w 27"/>
                      <a:gd name="T7" fmla="*/ 4 h 14"/>
                      <a:gd name="T8" fmla="*/ 24 w 27"/>
                      <a:gd name="T9" fmla="*/ 13 h 14"/>
                      <a:gd name="T10" fmla="*/ 26 w 27"/>
                      <a:gd name="T11" fmla="*/ 2 h 14"/>
                      <a:gd name="T12" fmla="*/ 22 w 27"/>
                      <a:gd name="T13" fmla="*/ 0 h 14"/>
                      <a:gd name="T14" fmla="*/ 0 w 27"/>
                      <a:gd name="T15" fmla="*/ 1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4">
                        <a:moveTo>
                          <a:pt x="0" y="1"/>
                        </a:moveTo>
                        <a:lnTo>
                          <a:pt x="8" y="1"/>
                        </a:lnTo>
                        <a:lnTo>
                          <a:pt x="19" y="2"/>
                        </a:lnTo>
                        <a:lnTo>
                          <a:pt x="24" y="4"/>
                        </a:lnTo>
                        <a:lnTo>
                          <a:pt x="24" y="13"/>
                        </a:lnTo>
                        <a:lnTo>
                          <a:pt x="26" y="2"/>
                        </a:lnTo>
                        <a:lnTo>
                          <a:pt x="22" y="0"/>
                        </a:lnTo>
                        <a:lnTo>
                          <a:pt x="0" y="1"/>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grpSp>
        <p:sp>
          <p:nvSpPr>
            <p:cNvPr id="1054757" name="Freeform 37">
              <a:hlinkHover r:id="" action="ppaction://noaction" highlightClick="1"/>
            </p:cNvPr>
            <p:cNvSpPr>
              <a:spLocks/>
            </p:cNvSpPr>
            <p:nvPr/>
          </p:nvSpPr>
          <p:spPr bwMode="auto">
            <a:xfrm>
              <a:off x="3997" y="2641"/>
              <a:ext cx="242" cy="218"/>
            </a:xfrm>
            <a:custGeom>
              <a:avLst/>
              <a:gdLst>
                <a:gd name="T0" fmla="*/ 12 w 151"/>
                <a:gd name="T1" fmla="*/ 1 h 200"/>
                <a:gd name="T2" fmla="*/ 42 w 151"/>
                <a:gd name="T3" fmla="*/ 21 h 200"/>
                <a:gd name="T4" fmla="*/ 60 w 151"/>
                <a:gd name="T5" fmla="*/ 34 h 200"/>
                <a:gd name="T6" fmla="*/ 83 w 151"/>
                <a:gd name="T7" fmla="*/ 56 h 200"/>
                <a:gd name="T8" fmla="*/ 96 w 151"/>
                <a:gd name="T9" fmla="*/ 55 h 200"/>
                <a:gd name="T10" fmla="*/ 109 w 151"/>
                <a:gd name="T11" fmla="*/ 57 h 200"/>
                <a:gd name="T12" fmla="*/ 118 w 151"/>
                <a:gd name="T13" fmla="*/ 63 h 200"/>
                <a:gd name="T14" fmla="*/ 125 w 151"/>
                <a:gd name="T15" fmla="*/ 74 h 200"/>
                <a:gd name="T16" fmla="*/ 135 w 151"/>
                <a:gd name="T17" fmla="*/ 86 h 200"/>
                <a:gd name="T18" fmla="*/ 147 w 151"/>
                <a:gd name="T19" fmla="*/ 96 h 200"/>
                <a:gd name="T20" fmla="*/ 150 w 151"/>
                <a:gd name="T21" fmla="*/ 110 h 200"/>
                <a:gd name="T22" fmla="*/ 136 w 151"/>
                <a:gd name="T23" fmla="*/ 133 h 200"/>
                <a:gd name="T24" fmla="*/ 132 w 151"/>
                <a:gd name="T25" fmla="*/ 154 h 200"/>
                <a:gd name="T26" fmla="*/ 122 w 151"/>
                <a:gd name="T27" fmla="*/ 176 h 200"/>
                <a:gd name="T28" fmla="*/ 111 w 151"/>
                <a:gd name="T29" fmla="*/ 190 h 200"/>
                <a:gd name="T30" fmla="*/ 99 w 151"/>
                <a:gd name="T31" fmla="*/ 199 h 200"/>
                <a:gd name="T32" fmla="*/ 85 w 151"/>
                <a:gd name="T33" fmla="*/ 199 h 200"/>
                <a:gd name="T34" fmla="*/ 58 w 151"/>
                <a:gd name="T35" fmla="*/ 188 h 200"/>
                <a:gd name="T36" fmla="*/ 41 w 151"/>
                <a:gd name="T37" fmla="*/ 176 h 200"/>
                <a:gd name="T38" fmla="*/ 29 w 151"/>
                <a:gd name="T39" fmla="*/ 164 h 200"/>
                <a:gd name="T40" fmla="*/ 22 w 151"/>
                <a:gd name="T41" fmla="*/ 153 h 200"/>
                <a:gd name="T42" fmla="*/ 19 w 151"/>
                <a:gd name="T43" fmla="*/ 143 h 200"/>
                <a:gd name="T44" fmla="*/ 22 w 151"/>
                <a:gd name="T45" fmla="*/ 135 h 200"/>
                <a:gd name="T46" fmla="*/ 27 w 151"/>
                <a:gd name="T47" fmla="*/ 130 h 200"/>
                <a:gd name="T48" fmla="*/ 27 w 151"/>
                <a:gd name="T49" fmla="*/ 123 h 200"/>
                <a:gd name="T50" fmla="*/ 30 w 151"/>
                <a:gd name="T51" fmla="*/ 116 h 200"/>
                <a:gd name="T52" fmla="*/ 36 w 151"/>
                <a:gd name="T53" fmla="*/ 114 h 200"/>
                <a:gd name="T54" fmla="*/ 42 w 151"/>
                <a:gd name="T55" fmla="*/ 113 h 200"/>
                <a:gd name="T56" fmla="*/ 42 w 151"/>
                <a:gd name="T57" fmla="*/ 103 h 200"/>
                <a:gd name="T58" fmla="*/ 47 w 151"/>
                <a:gd name="T59" fmla="*/ 95 h 200"/>
                <a:gd name="T60" fmla="*/ 52 w 151"/>
                <a:gd name="T61" fmla="*/ 91 h 200"/>
                <a:gd name="T62" fmla="*/ 66 w 151"/>
                <a:gd name="T63" fmla="*/ 85 h 200"/>
                <a:gd name="T64" fmla="*/ 56 w 151"/>
                <a:gd name="T65" fmla="*/ 80 h 200"/>
                <a:gd name="T66" fmla="*/ 43 w 151"/>
                <a:gd name="T67" fmla="*/ 68 h 200"/>
                <a:gd name="T68" fmla="*/ 30 w 151"/>
                <a:gd name="T69" fmla="*/ 55 h 200"/>
                <a:gd name="T70" fmla="*/ 16 w 151"/>
                <a:gd name="T71" fmla="*/ 39 h 200"/>
                <a:gd name="T72" fmla="*/ 2 w 151"/>
                <a:gd name="T73" fmla="*/ 20 h 200"/>
                <a:gd name="T74" fmla="*/ 0 w 151"/>
                <a:gd name="T75" fmla="*/ 13 h 200"/>
                <a:gd name="T76" fmla="*/ 0 w 151"/>
                <a:gd name="T77" fmla="*/ 6 h 200"/>
                <a:gd name="T78" fmla="*/ 2 w 151"/>
                <a:gd name="T79" fmla="*/ 2 h 200"/>
                <a:gd name="T80" fmla="*/ 8 w 151"/>
                <a:gd name="T81" fmla="*/ 0 h 200"/>
                <a:gd name="T82" fmla="*/ 12 w 151"/>
                <a:gd name="T83" fmla="*/ 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 h="200">
                  <a:moveTo>
                    <a:pt x="12" y="1"/>
                  </a:moveTo>
                  <a:lnTo>
                    <a:pt x="42" y="21"/>
                  </a:lnTo>
                  <a:lnTo>
                    <a:pt x="60" y="34"/>
                  </a:lnTo>
                  <a:lnTo>
                    <a:pt x="83" y="56"/>
                  </a:lnTo>
                  <a:lnTo>
                    <a:pt x="96" y="55"/>
                  </a:lnTo>
                  <a:lnTo>
                    <a:pt x="109" y="57"/>
                  </a:lnTo>
                  <a:lnTo>
                    <a:pt x="118" y="63"/>
                  </a:lnTo>
                  <a:lnTo>
                    <a:pt x="125" y="74"/>
                  </a:lnTo>
                  <a:lnTo>
                    <a:pt x="135" y="86"/>
                  </a:lnTo>
                  <a:lnTo>
                    <a:pt x="147" y="96"/>
                  </a:lnTo>
                  <a:lnTo>
                    <a:pt x="150" y="110"/>
                  </a:lnTo>
                  <a:lnTo>
                    <a:pt x="136" y="133"/>
                  </a:lnTo>
                  <a:lnTo>
                    <a:pt x="132" y="154"/>
                  </a:lnTo>
                  <a:lnTo>
                    <a:pt x="122" y="176"/>
                  </a:lnTo>
                  <a:lnTo>
                    <a:pt x="111" y="190"/>
                  </a:lnTo>
                  <a:lnTo>
                    <a:pt x="99" y="199"/>
                  </a:lnTo>
                  <a:lnTo>
                    <a:pt x="85" y="199"/>
                  </a:lnTo>
                  <a:lnTo>
                    <a:pt x="58" y="188"/>
                  </a:lnTo>
                  <a:lnTo>
                    <a:pt x="41" y="176"/>
                  </a:lnTo>
                  <a:lnTo>
                    <a:pt x="29" y="164"/>
                  </a:lnTo>
                  <a:lnTo>
                    <a:pt x="22" y="153"/>
                  </a:lnTo>
                  <a:lnTo>
                    <a:pt x="19" y="143"/>
                  </a:lnTo>
                  <a:lnTo>
                    <a:pt x="22" y="135"/>
                  </a:lnTo>
                  <a:lnTo>
                    <a:pt x="27" y="130"/>
                  </a:lnTo>
                  <a:lnTo>
                    <a:pt x="27" y="123"/>
                  </a:lnTo>
                  <a:lnTo>
                    <a:pt x="30" y="116"/>
                  </a:lnTo>
                  <a:lnTo>
                    <a:pt x="36" y="114"/>
                  </a:lnTo>
                  <a:lnTo>
                    <a:pt x="42" y="113"/>
                  </a:lnTo>
                  <a:lnTo>
                    <a:pt x="42" y="103"/>
                  </a:lnTo>
                  <a:lnTo>
                    <a:pt x="47" y="95"/>
                  </a:lnTo>
                  <a:lnTo>
                    <a:pt x="52" y="91"/>
                  </a:lnTo>
                  <a:lnTo>
                    <a:pt x="66" y="85"/>
                  </a:lnTo>
                  <a:lnTo>
                    <a:pt x="56" y="80"/>
                  </a:lnTo>
                  <a:lnTo>
                    <a:pt x="43" y="68"/>
                  </a:lnTo>
                  <a:lnTo>
                    <a:pt x="30" y="55"/>
                  </a:lnTo>
                  <a:lnTo>
                    <a:pt x="16" y="39"/>
                  </a:lnTo>
                  <a:lnTo>
                    <a:pt x="2" y="20"/>
                  </a:lnTo>
                  <a:lnTo>
                    <a:pt x="0" y="13"/>
                  </a:lnTo>
                  <a:lnTo>
                    <a:pt x="0" y="6"/>
                  </a:lnTo>
                  <a:lnTo>
                    <a:pt x="2" y="2"/>
                  </a:lnTo>
                  <a:lnTo>
                    <a:pt x="8" y="0"/>
                  </a:lnTo>
                  <a:lnTo>
                    <a:pt x="12" y="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1054758" name="Group 38"/>
            <p:cNvGrpSpPr>
              <a:grpSpLocks/>
            </p:cNvGrpSpPr>
            <p:nvPr/>
          </p:nvGrpSpPr>
          <p:grpSpPr bwMode="auto">
            <a:xfrm>
              <a:off x="4035" y="2700"/>
              <a:ext cx="159" cy="95"/>
              <a:chOff x="3537" y="3301"/>
              <a:chExt cx="99" cy="87"/>
            </a:xfrm>
          </p:grpSpPr>
          <p:sp>
            <p:nvSpPr>
              <p:cNvPr id="1054759" name="Freeform 39"/>
              <p:cNvSpPr>
                <a:spLocks/>
              </p:cNvSpPr>
              <p:nvPr/>
            </p:nvSpPr>
            <p:spPr bwMode="auto">
              <a:xfrm>
                <a:off x="3537" y="3378"/>
                <a:ext cx="19" cy="10"/>
              </a:xfrm>
              <a:custGeom>
                <a:avLst/>
                <a:gdLst>
                  <a:gd name="T0" fmla="*/ 0 w 19"/>
                  <a:gd name="T1" fmla="*/ 0 h 10"/>
                  <a:gd name="T2" fmla="*/ 7 w 19"/>
                  <a:gd name="T3" fmla="*/ 1 h 10"/>
                  <a:gd name="T4" fmla="*/ 14 w 19"/>
                  <a:gd name="T5" fmla="*/ 4 h 10"/>
                  <a:gd name="T6" fmla="*/ 18 w 19"/>
                  <a:gd name="T7" fmla="*/ 9 h 10"/>
                </a:gdLst>
                <a:ahLst/>
                <a:cxnLst>
                  <a:cxn ang="0">
                    <a:pos x="T0" y="T1"/>
                  </a:cxn>
                  <a:cxn ang="0">
                    <a:pos x="T2" y="T3"/>
                  </a:cxn>
                  <a:cxn ang="0">
                    <a:pos x="T4" y="T5"/>
                  </a:cxn>
                  <a:cxn ang="0">
                    <a:pos x="T6" y="T7"/>
                  </a:cxn>
                </a:cxnLst>
                <a:rect l="0" t="0" r="r" b="b"/>
                <a:pathLst>
                  <a:path w="19" h="10">
                    <a:moveTo>
                      <a:pt x="0" y="0"/>
                    </a:moveTo>
                    <a:lnTo>
                      <a:pt x="7" y="1"/>
                    </a:lnTo>
                    <a:lnTo>
                      <a:pt x="14" y="4"/>
                    </a:lnTo>
                    <a:lnTo>
                      <a:pt x="18"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60" name="Freeform 40"/>
              <p:cNvSpPr>
                <a:spLocks/>
              </p:cNvSpPr>
              <p:nvPr/>
            </p:nvSpPr>
            <p:spPr bwMode="auto">
              <a:xfrm>
                <a:off x="3553" y="3357"/>
                <a:ext cx="17" cy="15"/>
              </a:xfrm>
              <a:custGeom>
                <a:avLst/>
                <a:gdLst>
                  <a:gd name="T0" fmla="*/ 0 w 17"/>
                  <a:gd name="T1" fmla="*/ 0 h 15"/>
                  <a:gd name="T2" fmla="*/ 5 w 17"/>
                  <a:gd name="T3" fmla="*/ 1 h 15"/>
                  <a:gd name="T4" fmla="*/ 11 w 17"/>
                  <a:gd name="T5" fmla="*/ 4 h 15"/>
                  <a:gd name="T6" fmla="*/ 14 w 17"/>
                  <a:gd name="T7" fmla="*/ 8 h 15"/>
                  <a:gd name="T8" fmla="*/ 16 w 17"/>
                  <a:gd name="T9" fmla="*/ 14 h 15"/>
                </a:gdLst>
                <a:ahLst/>
                <a:cxnLst>
                  <a:cxn ang="0">
                    <a:pos x="T0" y="T1"/>
                  </a:cxn>
                  <a:cxn ang="0">
                    <a:pos x="T2" y="T3"/>
                  </a:cxn>
                  <a:cxn ang="0">
                    <a:pos x="T4" y="T5"/>
                  </a:cxn>
                  <a:cxn ang="0">
                    <a:pos x="T6" y="T7"/>
                  </a:cxn>
                  <a:cxn ang="0">
                    <a:pos x="T8" y="T9"/>
                  </a:cxn>
                </a:cxnLst>
                <a:rect l="0" t="0" r="r" b="b"/>
                <a:pathLst>
                  <a:path w="17" h="15">
                    <a:moveTo>
                      <a:pt x="0" y="0"/>
                    </a:moveTo>
                    <a:lnTo>
                      <a:pt x="5" y="1"/>
                    </a:lnTo>
                    <a:lnTo>
                      <a:pt x="11" y="4"/>
                    </a:lnTo>
                    <a:lnTo>
                      <a:pt x="14" y="8"/>
                    </a:lnTo>
                    <a:lnTo>
                      <a:pt x="16" y="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61" name="Freeform 41"/>
              <p:cNvSpPr>
                <a:spLocks/>
              </p:cNvSpPr>
              <p:nvPr/>
            </p:nvSpPr>
            <p:spPr bwMode="auto">
              <a:xfrm>
                <a:off x="3568" y="3335"/>
                <a:ext cx="20" cy="16"/>
              </a:xfrm>
              <a:custGeom>
                <a:avLst/>
                <a:gdLst>
                  <a:gd name="T0" fmla="*/ 0 w 20"/>
                  <a:gd name="T1" fmla="*/ 0 h 16"/>
                  <a:gd name="T2" fmla="*/ 7 w 20"/>
                  <a:gd name="T3" fmla="*/ 2 h 16"/>
                  <a:gd name="T4" fmla="*/ 15 w 20"/>
                  <a:gd name="T5" fmla="*/ 7 h 16"/>
                  <a:gd name="T6" fmla="*/ 19 w 20"/>
                  <a:gd name="T7" fmla="*/ 15 h 16"/>
                </a:gdLst>
                <a:ahLst/>
                <a:cxnLst>
                  <a:cxn ang="0">
                    <a:pos x="T0" y="T1"/>
                  </a:cxn>
                  <a:cxn ang="0">
                    <a:pos x="T2" y="T3"/>
                  </a:cxn>
                  <a:cxn ang="0">
                    <a:pos x="T4" y="T5"/>
                  </a:cxn>
                  <a:cxn ang="0">
                    <a:pos x="T6" y="T7"/>
                  </a:cxn>
                </a:cxnLst>
                <a:rect l="0" t="0" r="r" b="b"/>
                <a:pathLst>
                  <a:path w="20" h="16">
                    <a:moveTo>
                      <a:pt x="0" y="0"/>
                    </a:moveTo>
                    <a:lnTo>
                      <a:pt x="7" y="2"/>
                    </a:lnTo>
                    <a:lnTo>
                      <a:pt x="15" y="7"/>
                    </a:lnTo>
                    <a:lnTo>
                      <a:pt x="19" y="1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62" name="Freeform 42"/>
              <p:cNvSpPr>
                <a:spLocks/>
              </p:cNvSpPr>
              <p:nvPr/>
            </p:nvSpPr>
            <p:spPr bwMode="auto">
              <a:xfrm>
                <a:off x="3594" y="3301"/>
                <a:ext cx="42" cy="30"/>
              </a:xfrm>
              <a:custGeom>
                <a:avLst/>
                <a:gdLst>
                  <a:gd name="T0" fmla="*/ 0 w 42"/>
                  <a:gd name="T1" fmla="*/ 0 h 30"/>
                  <a:gd name="T2" fmla="*/ 11 w 42"/>
                  <a:gd name="T3" fmla="*/ 3 h 30"/>
                  <a:gd name="T4" fmla="*/ 19 w 42"/>
                  <a:gd name="T5" fmla="*/ 7 h 30"/>
                  <a:gd name="T6" fmla="*/ 26 w 42"/>
                  <a:gd name="T7" fmla="*/ 15 h 30"/>
                  <a:gd name="T8" fmla="*/ 31 w 42"/>
                  <a:gd name="T9" fmla="*/ 24 h 30"/>
                  <a:gd name="T10" fmla="*/ 41 w 42"/>
                  <a:gd name="T11" fmla="*/ 29 h 30"/>
                </a:gdLst>
                <a:ahLst/>
                <a:cxnLst>
                  <a:cxn ang="0">
                    <a:pos x="T0" y="T1"/>
                  </a:cxn>
                  <a:cxn ang="0">
                    <a:pos x="T2" y="T3"/>
                  </a:cxn>
                  <a:cxn ang="0">
                    <a:pos x="T4" y="T5"/>
                  </a:cxn>
                  <a:cxn ang="0">
                    <a:pos x="T6" y="T7"/>
                  </a:cxn>
                  <a:cxn ang="0">
                    <a:pos x="T8" y="T9"/>
                  </a:cxn>
                  <a:cxn ang="0">
                    <a:pos x="T10" y="T11"/>
                  </a:cxn>
                </a:cxnLst>
                <a:rect l="0" t="0" r="r" b="b"/>
                <a:pathLst>
                  <a:path w="42" h="30">
                    <a:moveTo>
                      <a:pt x="0" y="0"/>
                    </a:moveTo>
                    <a:lnTo>
                      <a:pt x="11" y="3"/>
                    </a:lnTo>
                    <a:lnTo>
                      <a:pt x="19" y="7"/>
                    </a:lnTo>
                    <a:lnTo>
                      <a:pt x="26" y="15"/>
                    </a:lnTo>
                    <a:lnTo>
                      <a:pt x="31" y="24"/>
                    </a:lnTo>
                    <a:lnTo>
                      <a:pt x="41" y="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1054763" name="Group 43"/>
            <p:cNvGrpSpPr>
              <a:grpSpLocks/>
            </p:cNvGrpSpPr>
            <p:nvPr/>
          </p:nvGrpSpPr>
          <p:grpSpPr bwMode="auto">
            <a:xfrm>
              <a:off x="4156" y="2759"/>
              <a:ext cx="645" cy="512"/>
              <a:chOff x="3612" y="3355"/>
              <a:chExt cx="402" cy="471"/>
            </a:xfrm>
          </p:grpSpPr>
          <p:grpSp>
            <p:nvGrpSpPr>
              <p:cNvPr id="1054764" name="Group 44"/>
              <p:cNvGrpSpPr>
                <a:grpSpLocks/>
              </p:cNvGrpSpPr>
              <p:nvPr/>
            </p:nvGrpSpPr>
            <p:grpSpPr bwMode="auto">
              <a:xfrm>
                <a:off x="3612" y="3355"/>
                <a:ext cx="398" cy="137"/>
                <a:chOff x="3612" y="3355"/>
                <a:chExt cx="398" cy="137"/>
              </a:xfrm>
            </p:grpSpPr>
            <p:grpSp>
              <p:nvGrpSpPr>
                <p:cNvPr id="1054765" name="Group 45"/>
                <p:cNvGrpSpPr>
                  <a:grpSpLocks/>
                </p:cNvGrpSpPr>
                <p:nvPr/>
              </p:nvGrpSpPr>
              <p:grpSpPr bwMode="auto">
                <a:xfrm>
                  <a:off x="3834" y="3399"/>
                  <a:ext cx="176" cy="93"/>
                  <a:chOff x="3834" y="3399"/>
                  <a:chExt cx="176" cy="93"/>
                </a:xfrm>
              </p:grpSpPr>
              <p:sp>
                <p:nvSpPr>
                  <p:cNvPr id="1054766" name="Freeform 46"/>
                  <p:cNvSpPr>
                    <a:spLocks/>
                  </p:cNvSpPr>
                  <p:nvPr/>
                </p:nvSpPr>
                <p:spPr bwMode="auto">
                  <a:xfrm>
                    <a:off x="3851" y="3399"/>
                    <a:ext cx="159" cy="93"/>
                  </a:xfrm>
                  <a:custGeom>
                    <a:avLst/>
                    <a:gdLst>
                      <a:gd name="T0" fmla="*/ 0 w 159"/>
                      <a:gd name="T1" fmla="*/ 92 h 93"/>
                      <a:gd name="T2" fmla="*/ 14 w 159"/>
                      <a:gd name="T3" fmla="*/ 28 h 93"/>
                      <a:gd name="T4" fmla="*/ 54 w 159"/>
                      <a:gd name="T5" fmla="*/ 16 h 93"/>
                      <a:gd name="T6" fmla="*/ 104 w 159"/>
                      <a:gd name="T7" fmla="*/ 6 h 93"/>
                      <a:gd name="T8" fmla="*/ 158 w 159"/>
                      <a:gd name="T9" fmla="*/ 0 h 93"/>
                      <a:gd name="T10" fmla="*/ 123 w 159"/>
                      <a:gd name="T11" fmla="*/ 84 h 93"/>
                      <a:gd name="T12" fmla="*/ 78 w 159"/>
                      <a:gd name="T13" fmla="*/ 72 h 93"/>
                      <a:gd name="T14" fmla="*/ 0 w 159"/>
                      <a:gd name="T15" fmla="*/ 92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93">
                        <a:moveTo>
                          <a:pt x="0" y="92"/>
                        </a:moveTo>
                        <a:lnTo>
                          <a:pt x="14" y="28"/>
                        </a:lnTo>
                        <a:lnTo>
                          <a:pt x="54" y="16"/>
                        </a:lnTo>
                        <a:lnTo>
                          <a:pt x="104" y="6"/>
                        </a:lnTo>
                        <a:lnTo>
                          <a:pt x="158" y="0"/>
                        </a:lnTo>
                        <a:lnTo>
                          <a:pt x="123" y="84"/>
                        </a:lnTo>
                        <a:lnTo>
                          <a:pt x="78" y="72"/>
                        </a:lnTo>
                        <a:lnTo>
                          <a:pt x="0" y="92"/>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67" name="Freeform 47"/>
                  <p:cNvSpPr>
                    <a:spLocks/>
                  </p:cNvSpPr>
                  <p:nvPr/>
                </p:nvSpPr>
                <p:spPr bwMode="auto">
                  <a:xfrm>
                    <a:off x="3834" y="3429"/>
                    <a:ext cx="39" cy="45"/>
                  </a:xfrm>
                  <a:custGeom>
                    <a:avLst/>
                    <a:gdLst>
                      <a:gd name="T0" fmla="*/ 0 w 39"/>
                      <a:gd name="T1" fmla="*/ 29 h 45"/>
                      <a:gd name="T2" fmla="*/ 7 w 39"/>
                      <a:gd name="T3" fmla="*/ 10 h 45"/>
                      <a:gd name="T4" fmla="*/ 31 w 39"/>
                      <a:gd name="T5" fmla="*/ 0 h 45"/>
                      <a:gd name="T6" fmla="*/ 38 w 39"/>
                      <a:gd name="T7" fmla="*/ 29 h 45"/>
                      <a:gd name="T8" fmla="*/ 24 w 39"/>
                      <a:gd name="T9" fmla="*/ 44 h 45"/>
                      <a:gd name="T10" fmla="*/ 0 w 39"/>
                      <a:gd name="T11" fmla="*/ 29 h 45"/>
                    </a:gdLst>
                    <a:ahLst/>
                    <a:cxnLst>
                      <a:cxn ang="0">
                        <a:pos x="T0" y="T1"/>
                      </a:cxn>
                      <a:cxn ang="0">
                        <a:pos x="T2" y="T3"/>
                      </a:cxn>
                      <a:cxn ang="0">
                        <a:pos x="T4" y="T5"/>
                      </a:cxn>
                      <a:cxn ang="0">
                        <a:pos x="T6" y="T7"/>
                      </a:cxn>
                      <a:cxn ang="0">
                        <a:pos x="T8" y="T9"/>
                      </a:cxn>
                      <a:cxn ang="0">
                        <a:pos x="T10" y="T11"/>
                      </a:cxn>
                    </a:cxnLst>
                    <a:rect l="0" t="0" r="r" b="b"/>
                    <a:pathLst>
                      <a:path w="39" h="45">
                        <a:moveTo>
                          <a:pt x="0" y="29"/>
                        </a:moveTo>
                        <a:lnTo>
                          <a:pt x="7" y="10"/>
                        </a:lnTo>
                        <a:lnTo>
                          <a:pt x="31" y="0"/>
                        </a:lnTo>
                        <a:lnTo>
                          <a:pt x="38" y="29"/>
                        </a:lnTo>
                        <a:lnTo>
                          <a:pt x="24" y="44"/>
                        </a:lnTo>
                        <a:lnTo>
                          <a:pt x="0" y="29"/>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68" name="Freeform 48"/>
                  <p:cNvSpPr>
                    <a:spLocks/>
                  </p:cNvSpPr>
                  <p:nvPr/>
                </p:nvSpPr>
                <p:spPr bwMode="auto">
                  <a:xfrm>
                    <a:off x="3865" y="3460"/>
                    <a:ext cx="11" cy="15"/>
                  </a:xfrm>
                  <a:custGeom>
                    <a:avLst/>
                    <a:gdLst>
                      <a:gd name="T0" fmla="*/ 7 w 11"/>
                      <a:gd name="T1" fmla="*/ 0 h 15"/>
                      <a:gd name="T2" fmla="*/ 10 w 11"/>
                      <a:gd name="T3" fmla="*/ 14 h 15"/>
                      <a:gd name="T4" fmla="*/ 0 w 11"/>
                      <a:gd name="T5" fmla="*/ 7 h 15"/>
                      <a:gd name="T6" fmla="*/ 7 w 11"/>
                      <a:gd name="T7" fmla="*/ 0 h 15"/>
                    </a:gdLst>
                    <a:ahLst/>
                    <a:cxnLst>
                      <a:cxn ang="0">
                        <a:pos x="T0" y="T1"/>
                      </a:cxn>
                      <a:cxn ang="0">
                        <a:pos x="T2" y="T3"/>
                      </a:cxn>
                      <a:cxn ang="0">
                        <a:pos x="T4" y="T5"/>
                      </a:cxn>
                      <a:cxn ang="0">
                        <a:pos x="T6" y="T7"/>
                      </a:cxn>
                    </a:cxnLst>
                    <a:rect l="0" t="0" r="r" b="b"/>
                    <a:pathLst>
                      <a:path w="11" h="15">
                        <a:moveTo>
                          <a:pt x="7" y="0"/>
                        </a:moveTo>
                        <a:lnTo>
                          <a:pt x="10" y="14"/>
                        </a:lnTo>
                        <a:lnTo>
                          <a:pt x="0" y="7"/>
                        </a:lnTo>
                        <a:lnTo>
                          <a:pt x="7" y="0"/>
                        </a:lnTo>
                      </a:path>
                    </a:pathLst>
                  </a:custGeom>
                  <a:solidFill>
                    <a:srgbClr val="C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1054769" name="Group 49"/>
                <p:cNvGrpSpPr>
                  <a:grpSpLocks/>
                </p:cNvGrpSpPr>
                <p:nvPr/>
              </p:nvGrpSpPr>
              <p:grpSpPr bwMode="auto">
                <a:xfrm>
                  <a:off x="3612" y="3355"/>
                  <a:ext cx="108" cy="127"/>
                  <a:chOff x="3612" y="3355"/>
                  <a:chExt cx="108" cy="127"/>
                </a:xfrm>
              </p:grpSpPr>
              <p:sp>
                <p:nvSpPr>
                  <p:cNvPr id="1054770" name="Freeform 50"/>
                  <p:cNvSpPr>
                    <a:spLocks/>
                  </p:cNvSpPr>
                  <p:nvPr/>
                </p:nvSpPr>
                <p:spPr bwMode="auto">
                  <a:xfrm>
                    <a:off x="3612" y="3355"/>
                    <a:ext cx="108" cy="127"/>
                  </a:xfrm>
                  <a:custGeom>
                    <a:avLst/>
                    <a:gdLst>
                      <a:gd name="T0" fmla="*/ 0 w 108"/>
                      <a:gd name="T1" fmla="*/ 98 h 127"/>
                      <a:gd name="T2" fmla="*/ 18 w 108"/>
                      <a:gd name="T3" fmla="*/ 79 h 127"/>
                      <a:gd name="T4" fmla="*/ 33 w 108"/>
                      <a:gd name="T5" fmla="*/ 53 h 127"/>
                      <a:gd name="T6" fmla="*/ 44 w 108"/>
                      <a:gd name="T7" fmla="*/ 17 h 127"/>
                      <a:gd name="T8" fmla="*/ 54 w 108"/>
                      <a:gd name="T9" fmla="*/ 0 h 127"/>
                      <a:gd name="T10" fmla="*/ 66 w 108"/>
                      <a:gd name="T11" fmla="*/ 9 h 127"/>
                      <a:gd name="T12" fmla="*/ 85 w 108"/>
                      <a:gd name="T13" fmla="*/ 21 h 127"/>
                      <a:gd name="T14" fmla="*/ 107 w 108"/>
                      <a:gd name="T15" fmla="*/ 27 h 127"/>
                      <a:gd name="T16" fmla="*/ 74 w 108"/>
                      <a:gd name="T17" fmla="*/ 61 h 127"/>
                      <a:gd name="T18" fmla="*/ 65 w 108"/>
                      <a:gd name="T19" fmla="*/ 76 h 127"/>
                      <a:gd name="T20" fmla="*/ 60 w 108"/>
                      <a:gd name="T21" fmla="*/ 95 h 127"/>
                      <a:gd name="T22" fmla="*/ 48 w 108"/>
                      <a:gd name="T23" fmla="*/ 109 h 127"/>
                      <a:gd name="T24" fmla="*/ 43 w 108"/>
                      <a:gd name="T25" fmla="*/ 126 h 127"/>
                      <a:gd name="T26" fmla="*/ 33 w 108"/>
                      <a:gd name="T27" fmla="*/ 115 h 127"/>
                      <a:gd name="T28" fmla="*/ 19 w 108"/>
                      <a:gd name="T29" fmla="*/ 104 h 127"/>
                      <a:gd name="T30" fmla="*/ 0 w 108"/>
                      <a:gd name="T31" fmla="*/ 9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27">
                        <a:moveTo>
                          <a:pt x="0" y="98"/>
                        </a:moveTo>
                        <a:lnTo>
                          <a:pt x="18" y="79"/>
                        </a:lnTo>
                        <a:lnTo>
                          <a:pt x="33" y="53"/>
                        </a:lnTo>
                        <a:lnTo>
                          <a:pt x="44" y="17"/>
                        </a:lnTo>
                        <a:lnTo>
                          <a:pt x="54" y="0"/>
                        </a:lnTo>
                        <a:lnTo>
                          <a:pt x="66" y="9"/>
                        </a:lnTo>
                        <a:lnTo>
                          <a:pt x="85" y="21"/>
                        </a:lnTo>
                        <a:lnTo>
                          <a:pt x="107" y="27"/>
                        </a:lnTo>
                        <a:lnTo>
                          <a:pt x="74" y="61"/>
                        </a:lnTo>
                        <a:lnTo>
                          <a:pt x="65" y="76"/>
                        </a:lnTo>
                        <a:lnTo>
                          <a:pt x="60" y="95"/>
                        </a:lnTo>
                        <a:lnTo>
                          <a:pt x="48" y="109"/>
                        </a:lnTo>
                        <a:lnTo>
                          <a:pt x="43" y="126"/>
                        </a:lnTo>
                        <a:lnTo>
                          <a:pt x="33" y="115"/>
                        </a:lnTo>
                        <a:lnTo>
                          <a:pt x="19" y="104"/>
                        </a:lnTo>
                        <a:lnTo>
                          <a:pt x="0" y="98"/>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71" name="Freeform 51"/>
                  <p:cNvSpPr>
                    <a:spLocks/>
                  </p:cNvSpPr>
                  <p:nvPr/>
                </p:nvSpPr>
                <p:spPr bwMode="auto">
                  <a:xfrm>
                    <a:off x="3672" y="3372"/>
                    <a:ext cx="14" cy="15"/>
                  </a:xfrm>
                  <a:custGeom>
                    <a:avLst/>
                    <a:gdLst>
                      <a:gd name="T0" fmla="*/ 8 w 14"/>
                      <a:gd name="T1" fmla="*/ 0 h 15"/>
                      <a:gd name="T2" fmla="*/ 0 w 14"/>
                      <a:gd name="T3" fmla="*/ 11 h 15"/>
                      <a:gd name="T4" fmla="*/ 6 w 14"/>
                      <a:gd name="T5" fmla="*/ 14 h 15"/>
                      <a:gd name="T6" fmla="*/ 13 w 14"/>
                      <a:gd name="T7" fmla="*/ 3 h 15"/>
                      <a:gd name="T8" fmla="*/ 8 w 14"/>
                      <a:gd name="T9" fmla="*/ 0 h 15"/>
                    </a:gdLst>
                    <a:ahLst/>
                    <a:cxnLst>
                      <a:cxn ang="0">
                        <a:pos x="T0" y="T1"/>
                      </a:cxn>
                      <a:cxn ang="0">
                        <a:pos x="T2" y="T3"/>
                      </a:cxn>
                      <a:cxn ang="0">
                        <a:pos x="T4" y="T5"/>
                      </a:cxn>
                      <a:cxn ang="0">
                        <a:pos x="T6" y="T7"/>
                      </a:cxn>
                      <a:cxn ang="0">
                        <a:pos x="T8" y="T9"/>
                      </a:cxn>
                    </a:cxnLst>
                    <a:rect l="0" t="0" r="r" b="b"/>
                    <a:pathLst>
                      <a:path w="14" h="15">
                        <a:moveTo>
                          <a:pt x="8" y="0"/>
                        </a:moveTo>
                        <a:lnTo>
                          <a:pt x="0" y="11"/>
                        </a:lnTo>
                        <a:lnTo>
                          <a:pt x="6" y="14"/>
                        </a:lnTo>
                        <a:lnTo>
                          <a:pt x="13" y="3"/>
                        </a:lnTo>
                        <a:lnTo>
                          <a:pt x="8" y="0"/>
                        </a:lnTo>
                      </a:path>
                    </a:pathLst>
                  </a:custGeom>
                  <a:solidFill>
                    <a:srgbClr val="C0C0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grpSp>
            <p:nvGrpSpPr>
              <p:cNvPr id="1054772" name="Group 52"/>
              <p:cNvGrpSpPr>
                <a:grpSpLocks/>
              </p:cNvGrpSpPr>
              <p:nvPr/>
            </p:nvGrpSpPr>
            <p:grpSpPr bwMode="auto">
              <a:xfrm>
                <a:off x="3644" y="3378"/>
                <a:ext cx="370" cy="448"/>
                <a:chOff x="3644" y="3378"/>
                <a:chExt cx="370" cy="448"/>
              </a:xfrm>
            </p:grpSpPr>
            <p:sp>
              <p:nvSpPr>
                <p:cNvPr id="1054773" name="Freeform 53"/>
                <p:cNvSpPr>
                  <a:spLocks/>
                </p:cNvSpPr>
                <p:nvPr/>
              </p:nvSpPr>
              <p:spPr bwMode="auto">
                <a:xfrm>
                  <a:off x="3644" y="3380"/>
                  <a:ext cx="370" cy="446"/>
                </a:xfrm>
                <a:custGeom>
                  <a:avLst/>
                  <a:gdLst>
                    <a:gd name="T0" fmla="*/ 28 w 370"/>
                    <a:gd name="T1" fmla="*/ 114 h 446"/>
                    <a:gd name="T2" fmla="*/ 5 w 370"/>
                    <a:gd name="T3" fmla="*/ 99 h 446"/>
                    <a:gd name="T4" fmla="*/ 12 w 370"/>
                    <a:gd name="T5" fmla="*/ 83 h 446"/>
                    <a:gd name="T6" fmla="*/ 27 w 370"/>
                    <a:gd name="T7" fmla="*/ 57 h 446"/>
                    <a:gd name="T8" fmla="*/ 53 w 370"/>
                    <a:gd name="T9" fmla="*/ 25 h 446"/>
                    <a:gd name="T10" fmla="*/ 76 w 370"/>
                    <a:gd name="T11" fmla="*/ 0 h 446"/>
                    <a:gd name="T12" fmla="*/ 95 w 370"/>
                    <a:gd name="T13" fmla="*/ 15 h 446"/>
                    <a:gd name="T14" fmla="*/ 125 w 370"/>
                    <a:gd name="T15" fmla="*/ 44 h 446"/>
                    <a:gd name="T16" fmla="*/ 149 w 370"/>
                    <a:gd name="T17" fmla="*/ 58 h 446"/>
                    <a:gd name="T18" fmla="*/ 181 w 370"/>
                    <a:gd name="T19" fmla="*/ 68 h 446"/>
                    <a:gd name="T20" fmla="*/ 208 w 370"/>
                    <a:gd name="T21" fmla="*/ 85 h 446"/>
                    <a:gd name="T22" fmla="*/ 235 w 370"/>
                    <a:gd name="T23" fmla="*/ 101 h 446"/>
                    <a:gd name="T24" fmla="*/ 264 w 370"/>
                    <a:gd name="T25" fmla="*/ 90 h 446"/>
                    <a:gd name="T26" fmla="*/ 292 w 370"/>
                    <a:gd name="T27" fmla="*/ 80 h 446"/>
                    <a:gd name="T28" fmla="*/ 317 w 370"/>
                    <a:gd name="T29" fmla="*/ 78 h 446"/>
                    <a:gd name="T30" fmla="*/ 339 w 370"/>
                    <a:gd name="T31" fmla="*/ 83 h 446"/>
                    <a:gd name="T32" fmla="*/ 358 w 370"/>
                    <a:gd name="T33" fmla="*/ 96 h 446"/>
                    <a:gd name="T34" fmla="*/ 367 w 370"/>
                    <a:gd name="T35" fmla="*/ 109 h 446"/>
                    <a:gd name="T36" fmla="*/ 369 w 370"/>
                    <a:gd name="T37" fmla="*/ 122 h 446"/>
                    <a:gd name="T38" fmla="*/ 366 w 370"/>
                    <a:gd name="T39" fmla="*/ 138 h 446"/>
                    <a:gd name="T40" fmla="*/ 358 w 370"/>
                    <a:gd name="T41" fmla="*/ 157 h 446"/>
                    <a:gd name="T42" fmla="*/ 349 w 370"/>
                    <a:gd name="T43" fmla="*/ 180 h 446"/>
                    <a:gd name="T44" fmla="*/ 341 w 370"/>
                    <a:gd name="T45" fmla="*/ 202 h 446"/>
                    <a:gd name="T46" fmla="*/ 334 w 370"/>
                    <a:gd name="T47" fmla="*/ 227 h 446"/>
                    <a:gd name="T48" fmla="*/ 336 w 370"/>
                    <a:gd name="T49" fmla="*/ 254 h 446"/>
                    <a:gd name="T50" fmla="*/ 334 w 370"/>
                    <a:gd name="T51" fmla="*/ 288 h 446"/>
                    <a:gd name="T52" fmla="*/ 330 w 370"/>
                    <a:gd name="T53" fmla="*/ 325 h 446"/>
                    <a:gd name="T54" fmla="*/ 320 w 370"/>
                    <a:gd name="T55" fmla="*/ 356 h 446"/>
                    <a:gd name="T56" fmla="*/ 313 w 370"/>
                    <a:gd name="T57" fmla="*/ 375 h 446"/>
                    <a:gd name="T58" fmla="*/ 306 w 370"/>
                    <a:gd name="T59" fmla="*/ 400 h 446"/>
                    <a:gd name="T60" fmla="*/ 302 w 370"/>
                    <a:gd name="T61" fmla="*/ 445 h 446"/>
                    <a:gd name="T62" fmla="*/ 283 w 370"/>
                    <a:gd name="T63" fmla="*/ 431 h 446"/>
                    <a:gd name="T64" fmla="*/ 255 w 370"/>
                    <a:gd name="T65" fmla="*/ 418 h 446"/>
                    <a:gd name="T66" fmla="*/ 233 w 370"/>
                    <a:gd name="T67" fmla="*/ 417 h 446"/>
                    <a:gd name="T68" fmla="*/ 212 w 370"/>
                    <a:gd name="T69" fmla="*/ 410 h 446"/>
                    <a:gd name="T70" fmla="*/ 181 w 370"/>
                    <a:gd name="T71" fmla="*/ 386 h 446"/>
                    <a:gd name="T72" fmla="*/ 140 w 370"/>
                    <a:gd name="T73" fmla="*/ 375 h 446"/>
                    <a:gd name="T74" fmla="*/ 110 w 370"/>
                    <a:gd name="T75" fmla="*/ 378 h 446"/>
                    <a:gd name="T76" fmla="*/ 83 w 370"/>
                    <a:gd name="T77" fmla="*/ 369 h 446"/>
                    <a:gd name="T78" fmla="*/ 62 w 370"/>
                    <a:gd name="T79" fmla="*/ 354 h 446"/>
                    <a:gd name="T80" fmla="*/ 49 w 370"/>
                    <a:gd name="T81" fmla="*/ 347 h 446"/>
                    <a:gd name="T82" fmla="*/ 25 w 370"/>
                    <a:gd name="T83" fmla="*/ 340 h 446"/>
                    <a:gd name="T84" fmla="*/ 0 w 370"/>
                    <a:gd name="T85" fmla="*/ 336 h 446"/>
                    <a:gd name="T86" fmla="*/ 24 w 370"/>
                    <a:gd name="T87" fmla="*/ 294 h 446"/>
                    <a:gd name="T88" fmla="*/ 45 w 370"/>
                    <a:gd name="T89" fmla="*/ 268 h 446"/>
                    <a:gd name="T90" fmla="*/ 64 w 370"/>
                    <a:gd name="T91" fmla="*/ 241 h 446"/>
                    <a:gd name="T92" fmla="*/ 81 w 370"/>
                    <a:gd name="T93" fmla="*/ 222 h 446"/>
                    <a:gd name="T94" fmla="*/ 97 w 370"/>
                    <a:gd name="T95" fmla="*/ 206 h 446"/>
                    <a:gd name="T96" fmla="*/ 104 w 370"/>
                    <a:gd name="T97" fmla="*/ 185 h 446"/>
                    <a:gd name="T98" fmla="*/ 92 w 370"/>
                    <a:gd name="T99" fmla="*/ 168 h 446"/>
                    <a:gd name="T100" fmla="*/ 76 w 370"/>
                    <a:gd name="T101" fmla="*/ 156 h 446"/>
                    <a:gd name="T102" fmla="*/ 49 w 370"/>
                    <a:gd name="T103" fmla="*/ 137 h 446"/>
                    <a:gd name="T104" fmla="*/ 28 w 370"/>
                    <a:gd name="T105" fmla="*/ 11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0" h="446">
                      <a:moveTo>
                        <a:pt x="28" y="114"/>
                      </a:moveTo>
                      <a:lnTo>
                        <a:pt x="5" y="99"/>
                      </a:lnTo>
                      <a:lnTo>
                        <a:pt x="12" y="83"/>
                      </a:lnTo>
                      <a:lnTo>
                        <a:pt x="27" y="57"/>
                      </a:lnTo>
                      <a:lnTo>
                        <a:pt x="53" y="25"/>
                      </a:lnTo>
                      <a:lnTo>
                        <a:pt x="76" y="0"/>
                      </a:lnTo>
                      <a:lnTo>
                        <a:pt x="95" y="15"/>
                      </a:lnTo>
                      <a:lnTo>
                        <a:pt x="125" y="44"/>
                      </a:lnTo>
                      <a:lnTo>
                        <a:pt x="149" y="58"/>
                      </a:lnTo>
                      <a:lnTo>
                        <a:pt x="181" y="68"/>
                      </a:lnTo>
                      <a:lnTo>
                        <a:pt x="208" y="85"/>
                      </a:lnTo>
                      <a:lnTo>
                        <a:pt x="235" y="101"/>
                      </a:lnTo>
                      <a:lnTo>
                        <a:pt x="264" y="90"/>
                      </a:lnTo>
                      <a:lnTo>
                        <a:pt x="292" y="80"/>
                      </a:lnTo>
                      <a:lnTo>
                        <a:pt x="317" y="78"/>
                      </a:lnTo>
                      <a:lnTo>
                        <a:pt x="339" y="83"/>
                      </a:lnTo>
                      <a:lnTo>
                        <a:pt x="358" y="96"/>
                      </a:lnTo>
                      <a:lnTo>
                        <a:pt x="367" y="109"/>
                      </a:lnTo>
                      <a:lnTo>
                        <a:pt x="369" y="122"/>
                      </a:lnTo>
                      <a:lnTo>
                        <a:pt x="366" y="138"/>
                      </a:lnTo>
                      <a:lnTo>
                        <a:pt x="358" y="157"/>
                      </a:lnTo>
                      <a:lnTo>
                        <a:pt x="349" y="180"/>
                      </a:lnTo>
                      <a:lnTo>
                        <a:pt x="341" y="202"/>
                      </a:lnTo>
                      <a:lnTo>
                        <a:pt x="334" y="227"/>
                      </a:lnTo>
                      <a:lnTo>
                        <a:pt x="336" y="254"/>
                      </a:lnTo>
                      <a:lnTo>
                        <a:pt x="334" y="288"/>
                      </a:lnTo>
                      <a:lnTo>
                        <a:pt x="330" y="325"/>
                      </a:lnTo>
                      <a:lnTo>
                        <a:pt x="320" y="356"/>
                      </a:lnTo>
                      <a:lnTo>
                        <a:pt x="313" y="375"/>
                      </a:lnTo>
                      <a:lnTo>
                        <a:pt x="306" y="400"/>
                      </a:lnTo>
                      <a:lnTo>
                        <a:pt x="302" y="445"/>
                      </a:lnTo>
                      <a:lnTo>
                        <a:pt x="283" y="431"/>
                      </a:lnTo>
                      <a:lnTo>
                        <a:pt x="255" y="418"/>
                      </a:lnTo>
                      <a:lnTo>
                        <a:pt x="233" y="417"/>
                      </a:lnTo>
                      <a:lnTo>
                        <a:pt x="212" y="410"/>
                      </a:lnTo>
                      <a:lnTo>
                        <a:pt x="181" y="386"/>
                      </a:lnTo>
                      <a:lnTo>
                        <a:pt x="140" y="375"/>
                      </a:lnTo>
                      <a:lnTo>
                        <a:pt x="110" y="378"/>
                      </a:lnTo>
                      <a:lnTo>
                        <a:pt x="83" y="369"/>
                      </a:lnTo>
                      <a:lnTo>
                        <a:pt x="62" y="354"/>
                      </a:lnTo>
                      <a:lnTo>
                        <a:pt x="49" y="347"/>
                      </a:lnTo>
                      <a:lnTo>
                        <a:pt x="25" y="340"/>
                      </a:lnTo>
                      <a:lnTo>
                        <a:pt x="0" y="336"/>
                      </a:lnTo>
                      <a:lnTo>
                        <a:pt x="24" y="294"/>
                      </a:lnTo>
                      <a:lnTo>
                        <a:pt x="45" y="268"/>
                      </a:lnTo>
                      <a:lnTo>
                        <a:pt x="64" y="241"/>
                      </a:lnTo>
                      <a:lnTo>
                        <a:pt x="81" y="222"/>
                      </a:lnTo>
                      <a:lnTo>
                        <a:pt x="97" y="206"/>
                      </a:lnTo>
                      <a:lnTo>
                        <a:pt x="104" y="185"/>
                      </a:lnTo>
                      <a:lnTo>
                        <a:pt x="92" y="168"/>
                      </a:lnTo>
                      <a:lnTo>
                        <a:pt x="76" y="156"/>
                      </a:lnTo>
                      <a:lnTo>
                        <a:pt x="49" y="137"/>
                      </a:lnTo>
                      <a:lnTo>
                        <a:pt x="28" y="114"/>
                      </a:lnTo>
                    </a:path>
                  </a:pathLst>
                </a:custGeom>
                <a:solidFill>
                  <a:srgbClr val="80FF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1054774" name="Group 54"/>
                <p:cNvGrpSpPr>
                  <a:grpSpLocks/>
                </p:cNvGrpSpPr>
                <p:nvPr/>
              </p:nvGrpSpPr>
              <p:grpSpPr bwMode="auto">
                <a:xfrm>
                  <a:off x="3652" y="3378"/>
                  <a:ext cx="329" cy="261"/>
                  <a:chOff x="3652" y="3378"/>
                  <a:chExt cx="329" cy="261"/>
                </a:xfrm>
              </p:grpSpPr>
              <p:sp>
                <p:nvSpPr>
                  <p:cNvPr id="1054775" name="Freeform 55"/>
                  <p:cNvSpPr>
                    <a:spLocks/>
                  </p:cNvSpPr>
                  <p:nvPr/>
                </p:nvSpPr>
                <p:spPr bwMode="auto">
                  <a:xfrm>
                    <a:off x="3744" y="3567"/>
                    <a:ext cx="46" cy="72"/>
                  </a:xfrm>
                  <a:custGeom>
                    <a:avLst/>
                    <a:gdLst>
                      <a:gd name="T0" fmla="*/ 0 w 46"/>
                      <a:gd name="T1" fmla="*/ 0 h 72"/>
                      <a:gd name="T2" fmla="*/ 14 w 46"/>
                      <a:gd name="T3" fmla="*/ 10 h 72"/>
                      <a:gd name="T4" fmla="*/ 25 w 46"/>
                      <a:gd name="T5" fmla="*/ 19 h 72"/>
                      <a:gd name="T6" fmla="*/ 33 w 46"/>
                      <a:gd name="T7" fmla="*/ 30 h 72"/>
                      <a:gd name="T8" fmla="*/ 37 w 46"/>
                      <a:gd name="T9" fmla="*/ 42 h 72"/>
                      <a:gd name="T10" fmla="*/ 45 w 46"/>
                      <a:gd name="T11" fmla="*/ 71 h 72"/>
                      <a:gd name="T12" fmla="*/ 42 w 46"/>
                      <a:gd name="T13" fmla="*/ 42 h 72"/>
                      <a:gd name="T14" fmla="*/ 40 w 46"/>
                      <a:gd name="T15" fmla="*/ 20 h 72"/>
                      <a:gd name="T16" fmla="*/ 27 w 46"/>
                      <a:gd name="T17" fmla="*/ 15 h 72"/>
                      <a:gd name="T18" fmla="*/ 11 w 46"/>
                      <a:gd name="T19" fmla="*/ 6 h 72"/>
                      <a:gd name="T20" fmla="*/ 0 w 46"/>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2">
                        <a:moveTo>
                          <a:pt x="0" y="0"/>
                        </a:moveTo>
                        <a:lnTo>
                          <a:pt x="14" y="10"/>
                        </a:lnTo>
                        <a:lnTo>
                          <a:pt x="25" y="19"/>
                        </a:lnTo>
                        <a:lnTo>
                          <a:pt x="33" y="30"/>
                        </a:lnTo>
                        <a:lnTo>
                          <a:pt x="37" y="42"/>
                        </a:lnTo>
                        <a:lnTo>
                          <a:pt x="45" y="71"/>
                        </a:lnTo>
                        <a:lnTo>
                          <a:pt x="42" y="42"/>
                        </a:lnTo>
                        <a:lnTo>
                          <a:pt x="40" y="20"/>
                        </a:lnTo>
                        <a:lnTo>
                          <a:pt x="27" y="15"/>
                        </a:lnTo>
                        <a:lnTo>
                          <a:pt x="11" y="6"/>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76" name="Freeform 56"/>
                  <p:cNvSpPr>
                    <a:spLocks/>
                  </p:cNvSpPr>
                  <p:nvPr/>
                </p:nvSpPr>
                <p:spPr bwMode="auto">
                  <a:xfrm>
                    <a:off x="3864" y="3469"/>
                    <a:ext cx="34" cy="43"/>
                  </a:xfrm>
                  <a:custGeom>
                    <a:avLst/>
                    <a:gdLst>
                      <a:gd name="T0" fmla="*/ 0 w 34"/>
                      <a:gd name="T1" fmla="*/ 0 h 43"/>
                      <a:gd name="T2" fmla="*/ 5 w 34"/>
                      <a:gd name="T3" fmla="*/ 6 h 43"/>
                      <a:gd name="T4" fmla="*/ 12 w 34"/>
                      <a:gd name="T5" fmla="*/ 12 h 43"/>
                      <a:gd name="T6" fmla="*/ 16 w 34"/>
                      <a:gd name="T7" fmla="*/ 19 h 43"/>
                      <a:gd name="T8" fmla="*/ 16 w 34"/>
                      <a:gd name="T9" fmla="*/ 27 h 43"/>
                      <a:gd name="T10" fmla="*/ 14 w 34"/>
                      <a:gd name="T11" fmla="*/ 42 h 43"/>
                      <a:gd name="T12" fmla="*/ 21 w 34"/>
                      <a:gd name="T13" fmla="*/ 23 h 43"/>
                      <a:gd name="T14" fmla="*/ 23 w 34"/>
                      <a:gd name="T15" fmla="*/ 12 h 43"/>
                      <a:gd name="T16" fmla="*/ 26 w 34"/>
                      <a:gd name="T17" fmla="*/ 6 h 43"/>
                      <a:gd name="T18" fmla="*/ 33 w 34"/>
                      <a:gd name="T19" fmla="*/ 0 h 43"/>
                      <a:gd name="T20" fmla="*/ 18 w 34"/>
                      <a:gd name="T21" fmla="*/ 6 h 43"/>
                      <a:gd name="T22" fmla="*/ 14 w 34"/>
                      <a:gd name="T23" fmla="*/ 9 h 43"/>
                      <a:gd name="T24" fmla="*/ 0 w 3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3">
                        <a:moveTo>
                          <a:pt x="0" y="0"/>
                        </a:moveTo>
                        <a:lnTo>
                          <a:pt x="5" y="6"/>
                        </a:lnTo>
                        <a:lnTo>
                          <a:pt x="12" y="12"/>
                        </a:lnTo>
                        <a:lnTo>
                          <a:pt x="16" y="19"/>
                        </a:lnTo>
                        <a:lnTo>
                          <a:pt x="16" y="27"/>
                        </a:lnTo>
                        <a:lnTo>
                          <a:pt x="14" y="42"/>
                        </a:lnTo>
                        <a:lnTo>
                          <a:pt x="21" y="23"/>
                        </a:lnTo>
                        <a:lnTo>
                          <a:pt x="23" y="12"/>
                        </a:lnTo>
                        <a:lnTo>
                          <a:pt x="26" y="6"/>
                        </a:lnTo>
                        <a:lnTo>
                          <a:pt x="33" y="0"/>
                        </a:lnTo>
                        <a:lnTo>
                          <a:pt x="18" y="6"/>
                        </a:lnTo>
                        <a:lnTo>
                          <a:pt x="14" y="9"/>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77" name="Freeform 57"/>
                  <p:cNvSpPr>
                    <a:spLocks/>
                  </p:cNvSpPr>
                  <p:nvPr/>
                </p:nvSpPr>
                <p:spPr bwMode="auto">
                  <a:xfrm>
                    <a:off x="3918" y="3580"/>
                    <a:ext cx="63" cy="51"/>
                  </a:xfrm>
                  <a:custGeom>
                    <a:avLst/>
                    <a:gdLst>
                      <a:gd name="T0" fmla="*/ 62 w 63"/>
                      <a:gd name="T1" fmla="*/ 11 h 51"/>
                      <a:gd name="T2" fmla="*/ 57 w 63"/>
                      <a:gd name="T3" fmla="*/ 15 h 51"/>
                      <a:gd name="T4" fmla="*/ 49 w 63"/>
                      <a:gd name="T5" fmla="*/ 18 h 51"/>
                      <a:gd name="T6" fmla="*/ 42 w 63"/>
                      <a:gd name="T7" fmla="*/ 15 h 51"/>
                      <a:gd name="T8" fmla="*/ 32 w 63"/>
                      <a:gd name="T9" fmla="*/ 9 h 51"/>
                      <a:gd name="T10" fmla="*/ 15 w 63"/>
                      <a:gd name="T11" fmla="*/ 2 h 51"/>
                      <a:gd name="T12" fmla="*/ 0 w 63"/>
                      <a:gd name="T13" fmla="*/ 0 h 51"/>
                      <a:gd name="T14" fmla="*/ 16 w 63"/>
                      <a:gd name="T15" fmla="*/ 4 h 51"/>
                      <a:gd name="T16" fmla="*/ 26 w 63"/>
                      <a:gd name="T17" fmla="*/ 11 h 51"/>
                      <a:gd name="T18" fmla="*/ 32 w 63"/>
                      <a:gd name="T19" fmla="*/ 17 h 51"/>
                      <a:gd name="T20" fmla="*/ 42 w 63"/>
                      <a:gd name="T21" fmla="*/ 21 h 51"/>
                      <a:gd name="T22" fmla="*/ 50 w 63"/>
                      <a:gd name="T23" fmla="*/ 24 h 51"/>
                      <a:gd name="T24" fmla="*/ 47 w 63"/>
                      <a:gd name="T25" fmla="*/ 29 h 51"/>
                      <a:gd name="T26" fmla="*/ 40 w 63"/>
                      <a:gd name="T27" fmla="*/ 32 h 51"/>
                      <a:gd name="T28" fmla="*/ 31 w 63"/>
                      <a:gd name="T29" fmla="*/ 32 h 51"/>
                      <a:gd name="T30" fmla="*/ 21 w 63"/>
                      <a:gd name="T31" fmla="*/ 35 h 51"/>
                      <a:gd name="T32" fmla="*/ 15 w 63"/>
                      <a:gd name="T33" fmla="*/ 39 h 51"/>
                      <a:gd name="T34" fmla="*/ 26 w 63"/>
                      <a:gd name="T35" fmla="*/ 37 h 51"/>
                      <a:gd name="T36" fmla="*/ 36 w 63"/>
                      <a:gd name="T37" fmla="*/ 36 h 51"/>
                      <a:gd name="T38" fmla="*/ 43 w 63"/>
                      <a:gd name="T39" fmla="*/ 37 h 51"/>
                      <a:gd name="T40" fmla="*/ 49 w 63"/>
                      <a:gd name="T41" fmla="*/ 35 h 51"/>
                      <a:gd name="T42" fmla="*/ 53 w 63"/>
                      <a:gd name="T43" fmla="*/ 31 h 51"/>
                      <a:gd name="T44" fmla="*/ 55 w 63"/>
                      <a:gd name="T45" fmla="*/ 37 h 51"/>
                      <a:gd name="T46" fmla="*/ 52 w 63"/>
                      <a:gd name="T47" fmla="*/ 44 h 51"/>
                      <a:gd name="T48" fmla="*/ 43 w 63"/>
                      <a:gd name="T49" fmla="*/ 50 h 51"/>
                      <a:gd name="T50" fmla="*/ 54 w 63"/>
                      <a:gd name="T51" fmla="*/ 45 h 51"/>
                      <a:gd name="T52" fmla="*/ 60 w 63"/>
                      <a:gd name="T53" fmla="*/ 40 h 51"/>
                      <a:gd name="T54" fmla="*/ 59 w 63"/>
                      <a:gd name="T55" fmla="*/ 26 h 51"/>
                      <a:gd name="T56" fmla="*/ 62 w 63"/>
                      <a:gd name="T5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 h="51">
                        <a:moveTo>
                          <a:pt x="62" y="11"/>
                        </a:moveTo>
                        <a:lnTo>
                          <a:pt x="57" y="15"/>
                        </a:lnTo>
                        <a:lnTo>
                          <a:pt x="49" y="18"/>
                        </a:lnTo>
                        <a:lnTo>
                          <a:pt x="42" y="15"/>
                        </a:lnTo>
                        <a:lnTo>
                          <a:pt x="32" y="9"/>
                        </a:lnTo>
                        <a:lnTo>
                          <a:pt x="15" y="2"/>
                        </a:lnTo>
                        <a:lnTo>
                          <a:pt x="0" y="0"/>
                        </a:lnTo>
                        <a:lnTo>
                          <a:pt x="16" y="4"/>
                        </a:lnTo>
                        <a:lnTo>
                          <a:pt x="26" y="11"/>
                        </a:lnTo>
                        <a:lnTo>
                          <a:pt x="32" y="17"/>
                        </a:lnTo>
                        <a:lnTo>
                          <a:pt x="42" y="21"/>
                        </a:lnTo>
                        <a:lnTo>
                          <a:pt x="50" y="24"/>
                        </a:lnTo>
                        <a:lnTo>
                          <a:pt x="47" y="29"/>
                        </a:lnTo>
                        <a:lnTo>
                          <a:pt x="40" y="32"/>
                        </a:lnTo>
                        <a:lnTo>
                          <a:pt x="31" y="32"/>
                        </a:lnTo>
                        <a:lnTo>
                          <a:pt x="21" y="35"/>
                        </a:lnTo>
                        <a:lnTo>
                          <a:pt x="15" y="39"/>
                        </a:lnTo>
                        <a:lnTo>
                          <a:pt x="26" y="37"/>
                        </a:lnTo>
                        <a:lnTo>
                          <a:pt x="36" y="36"/>
                        </a:lnTo>
                        <a:lnTo>
                          <a:pt x="43" y="37"/>
                        </a:lnTo>
                        <a:lnTo>
                          <a:pt x="49" y="35"/>
                        </a:lnTo>
                        <a:lnTo>
                          <a:pt x="53" y="31"/>
                        </a:lnTo>
                        <a:lnTo>
                          <a:pt x="55" y="37"/>
                        </a:lnTo>
                        <a:lnTo>
                          <a:pt x="52" y="44"/>
                        </a:lnTo>
                        <a:lnTo>
                          <a:pt x="43" y="50"/>
                        </a:lnTo>
                        <a:lnTo>
                          <a:pt x="54" y="45"/>
                        </a:lnTo>
                        <a:lnTo>
                          <a:pt x="60" y="40"/>
                        </a:lnTo>
                        <a:lnTo>
                          <a:pt x="59" y="26"/>
                        </a:lnTo>
                        <a:lnTo>
                          <a:pt x="62" y="11"/>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78" name="Freeform 58"/>
                  <p:cNvSpPr>
                    <a:spLocks/>
                  </p:cNvSpPr>
                  <p:nvPr/>
                </p:nvSpPr>
                <p:spPr bwMode="auto">
                  <a:xfrm>
                    <a:off x="3761" y="3434"/>
                    <a:ext cx="31" cy="15"/>
                  </a:xfrm>
                  <a:custGeom>
                    <a:avLst/>
                    <a:gdLst>
                      <a:gd name="T0" fmla="*/ 30 w 31"/>
                      <a:gd name="T1" fmla="*/ 2 h 15"/>
                      <a:gd name="T2" fmla="*/ 16 w 31"/>
                      <a:gd name="T3" fmla="*/ 3 h 15"/>
                      <a:gd name="T4" fmla="*/ 0 w 31"/>
                      <a:gd name="T5" fmla="*/ 14 h 15"/>
                      <a:gd name="T6" fmla="*/ 8 w 31"/>
                      <a:gd name="T7" fmla="*/ 7 h 15"/>
                      <a:gd name="T8" fmla="*/ 16 w 31"/>
                      <a:gd name="T9" fmla="*/ 0 h 15"/>
                      <a:gd name="T10" fmla="*/ 30 w 31"/>
                      <a:gd name="T11" fmla="*/ 2 h 15"/>
                    </a:gdLst>
                    <a:ahLst/>
                    <a:cxnLst>
                      <a:cxn ang="0">
                        <a:pos x="T0" y="T1"/>
                      </a:cxn>
                      <a:cxn ang="0">
                        <a:pos x="T2" y="T3"/>
                      </a:cxn>
                      <a:cxn ang="0">
                        <a:pos x="T4" y="T5"/>
                      </a:cxn>
                      <a:cxn ang="0">
                        <a:pos x="T6" y="T7"/>
                      </a:cxn>
                      <a:cxn ang="0">
                        <a:pos x="T8" y="T9"/>
                      </a:cxn>
                      <a:cxn ang="0">
                        <a:pos x="T10" y="T11"/>
                      </a:cxn>
                    </a:cxnLst>
                    <a:rect l="0" t="0" r="r" b="b"/>
                    <a:pathLst>
                      <a:path w="31" h="15">
                        <a:moveTo>
                          <a:pt x="30" y="2"/>
                        </a:moveTo>
                        <a:lnTo>
                          <a:pt x="16" y="3"/>
                        </a:lnTo>
                        <a:lnTo>
                          <a:pt x="0" y="14"/>
                        </a:lnTo>
                        <a:lnTo>
                          <a:pt x="8" y="7"/>
                        </a:lnTo>
                        <a:lnTo>
                          <a:pt x="16" y="0"/>
                        </a:lnTo>
                        <a:lnTo>
                          <a:pt x="30" y="2"/>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054779" name="Freeform 59"/>
                  <p:cNvSpPr>
                    <a:spLocks/>
                  </p:cNvSpPr>
                  <p:nvPr/>
                </p:nvSpPr>
                <p:spPr bwMode="auto">
                  <a:xfrm>
                    <a:off x="3652" y="3378"/>
                    <a:ext cx="66" cy="92"/>
                  </a:xfrm>
                  <a:custGeom>
                    <a:avLst/>
                    <a:gdLst>
                      <a:gd name="T0" fmla="*/ 0 w 66"/>
                      <a:gd name="T1" fmla="*/ 91 h 92"/>
                      <a:gd name="T2" fmla="*/ 8 w 66"/>
                      <a:gd name="T3" fmla="*/ 76 h 92"/>
                      <a:gd name="T4" fmla="*/ 13 w 66"/>
                      <a:gd name="T5" fmla="*/ 68 h 92"/>
                      <a:gd name="T6" fmla="*/ 19 w 66"/>
                      <a:gd name="T7" fmla="*/ 57 h 92"/>
                      <a:gd name="T8" fmla="*/ 26 w 66"/>
                      <a:gd name="T9" fmla="*/ 48 h 92"/>
                      <a:gd name="T10" fmla="*/ 34 w 66"/>
                      <a:gd name="T11" fmla="*/ 39 h 92"/>
                      <a:gd name="T12" fmla="*/ 41 w 66"/>
                      <a:gd name="T13" fmla="*/ 32 h 92"/>
                      <a:gd name="T14" fmla="*/ 50 w 66"/>
                      <a:gd name="T15" fmla="*/ 22 h 92"/>
                      <a:gd name="T16" fmla="*/ 57 w 66"/>
                      <a:gd name="T17" fmla="*/ 12 h 92"/>
                      <a:gd name="T18" fmla="*/ 65 w 66"/>
                      <a:gd name="T19" fmla="*/ 6 h 92"/>
                      <a:gd name="T20" fmla="*/ 64 w 66"/>
                      <a:gd name="T2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92">
                        <a:moveTo>
                          <a:pt x="0" y="91"/>
                        </a:moveTo>
                        <a:lnTo>
                          <a:pt x="8" y="76"/>
                        </a:lnTo>
                        <a:lnTo>
                          <a:pt x="13" y="68"/>
                        </a:lnTo>
                        <a:lnTo>
                          <a:pt x="19" y="57"/>
                        </a:lnTo>
                        <a:lnTo>
                          <a:pt x="26" y="48"/>
                        </a:lnTo>
                        <a:lnTo>
                          <a:pt x="34" y="39"/>
                        </a:lnTo>
                        <a:lnTo>
                          <a:pt x="41" y="32"/>
                        </a:lnTo>
                        <a:lnTo>
                          <a:pt x="50" y="22"/>
                        </a:lnTo>
                        <a:lnTo>
                          <a:pt x="57" y="12"/>
                        </a:lnTo>
                        <a:lnTo>
                          <a:pt x="65" y="6"/>
                        </a:lnTo>
                        <a:lnTo>
                          <a:pt x="6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23">
                                            <p:txEl>
                                              <p:pRg st="0" end="0"/>
                                            </p:txEl>
                                          </p:spTgt>
                                        </p:tgtEl>
                                        <p:attrNameLst>
                                          <p:attrName>style.visibility</p:attrName>
                                        </p:attrNameLst>
                                      </p:cBhvr>
                                      <p:to>
                                        <p:strVal val="visible"/>
                                      </p:to>
                                    </p:set>
                                    <p:animEffect transition="in" filter="wipe(left)">
                                      <p:cBhvr>
                                        <p:cTn id="7" dur="500"/>
                                        <p:tgtEl>
                                          <p:spTgt spid="1054723">
                                            <p:txEl>
                                              <p:pRg st="0" end="0"/>
                                            </p:txEl>
                                          </p:spTgt>
                                        </p:tgtEl>
                                      </p:cBhvr>
                                    </p:animEffect>
                                  </p:childTnLst>
                                  <p:subTnLst>
                                    <p:animClr clrSpc="rgb" dir="cw">
                                      <p:cBhvr override="childStyle">
                                        <p:cTn dur="1" fill="hold" display="0" masterRel="nextClick" afterEffect="1"/>
                                        <p:tgtEl>
                                          <p:spTgt spid="1054723">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054723">
                                            <p:txEl>
                                              <p:pRg st="1" end="1"/>
                                            </p:txEl>
                                          </p:spTgt>
                                        </p:tgtEl>
                                        <p:attrNameLst>
                                          <p:attrName>style.visibility</p:attrName>
                                        </p:attrNameLst>
                                      </p:cBhvr>
                                      <p:to>
                                        <p:strVal val="visible"/>
                                      </p:to>
                                    </p:set>
                                    <p:animEffect transition="in" filter="wipe(left)">
                                      <p:cBhvr>
                                        <p:cTn id="10" dur="500"/>
                                        <p:tgtEl>
                                          <p:spTgt spid="1054723">
                                            <p:txEl>
                                              <p:pRg st="1" end="1"/>
                                            </p:txEl>
                                          </p:spTgt>
                                        </p:tgtEl>
                                      </p:cBhvr>
                                    </p:animEffect>
                                  </p:childTnLst>
                                  <p:subTnLst>
                                    <p:animClr clrSpc="rgb" dir="cw">
                                      <p:cBhvr override="childStyle">
                                        <p:cTn dur="1" fill="hold" display="0" masterRel="nextClick" afterEffect="1"/>
                                        <p:tgtEl>
                                          <p:spTgt spid="1054723">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1054723">
                                            <p:txEl>
                                              <p:pRg st="2" end="2"/>
                                            </p:txEl>
                                          </p:spTgt>
                                        </p:tgtEl>
                                        <p:attrNameLst>
                                          <p:attrName>style.visibility</p:attrName>
                                        </p:attrNameLst>
                                      </p:cBhvr>
                                      <p:to>
                                        <p:strVal val="visible"/>
                                      </p:to>
                                    </p:set>
                                    <p:animEffect transition="in" filter="wipe(left)">
                                      <p:cBhvr>
                                        <p:cTn id="13" dur="500"/>
                                        <p:tgtEl>
                                          <p:spTgt spid="1054723">
                                            <p:txEl>
                                              <p:pRg st="2" end="2"/>
                                            </p:txEl>
                                          </p:spTgt>
                                        </p:tgtEl>
                                      </p:cBhvr>
                                    </p:animEffect>
                                  </p:childTnLst>
                                  <p:subTnLst>
                                    <p:animClr clrSpc="rgb" dir="cw">
                                      <p:cBhvr override="childStyle">
                                        <p:cTn dur="1" fill="hold" display="0" masterRel="nextClick" afterEffect="1"/>
                                        <p:tgtEl>
                                          <p:spTgt spid="1054723">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54723">
                                            <p:txEl>
                                              <p:pRg st="3" end="3"/>
                                            </p:txEl>
                                          </p:spTgt>
                                        </p:tgtEl>
                                        <p:attrNameLst>
                                          <p:attrName>style.visibility</p:attrName>
                                        </p:attrNameLst>
                                      </p:cBhvr>
                                      <p:to>
                                        <p:strVal val="visible"/>
                                      </p:to>
                                    </p:set>
                                    <p:animEffect transition="in" filter="wipe(left)">
                                      <p:cBhvr>
                                        <p:cTn id="18" dur="500"/>
                                        <p:tgtEl>
                                          <p:spTgt spid="1054723">
                                            <p:txEl>
                                              <p:pRg st="3" end="3"/>
                                            </p:txEl>
                                          </p:spTgt>
                                        </p:tgtEl>
                                      </p:cBhvr>
                                    </p:animEffect>
                                  </p:childTnLst>
                                  <p:subTnLst>
                                    <p:animClr clrSpc="rgb" dir="cw">
                                      <p:cBhvr override="childStyle">
                                        <p:cTn dur="1" fill="hold" display="0" masterRel="nextClick" afterEffect="1"/>
                                        <p:tgtEl>
                                          <p:spTgt spid="1054723">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054723">
                                            <p:txEl>
                                              <p:pRg st="4" end="4"/>
                                            </p:txEl>
                                          </p:spTgt>
                                        </p:tgtEl>
                                        <p:attrNameLst>
                                          <p:attrName>style.visibility</p:attrName>
                                        </p:attrNameLst>
                                      </p:cBhvr>
                                      <p:to>
                                        <p:strVal val="visible"/>
                                      </p:to>
                                    </p:set>
                                    <p:animEffect transition="in" filter="wipe(left)">
                                      <p:cBhvr>
                                        <p:cTn id="21" dur="500"/>
                                        <p:tgtEl>
                                          <p:spTgt spid="1054723">
                                            <p:txEl>
                                              <p:pRg st="4" end="4"/>
                                            </p:txEl>
                                          </p:spTgt>
                                        </p:tgtEl>
                                      </p:cBhvr>
                                    </p:animEffect>
                                  </p:childTnLst>
                                  <p:subTnLst>
                                    <p:animClr clrSpc="rgb" dir="cw">
                                      <p:cBhvr override="childStyle">
                                        <p:cTn dur="1" fill="hold" display="0" masterRel="nextClick" afterEffect="1"/>
                                        <p:tgtEl>
                                          <p:spTgt spid="1054723">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1054723">
                                            <p:txEl>
                                              <p:pRg st="5" end="5"/>
                                            </p:txEl>
                                          </p:spTgt>
                                        </p:tgtEl>
                                        <p:attrNameLst>
                                          <p:attrName>style.visibility</p:attrName>
                                        </p:attrNameLst>
                                      </p:cBhvr>
                                      <p:to>
                                        <p:strVal val="visible"/>
                                      </p:to>
                                    </p:set>
                                    <p:animEffect transition="in" filter="wipe(left)">
                                      <p:cBhvr>
                                        <p:cTn id="24" dur="500"/>
                                        <p:tgtEl>
                                          <p:spTgt spid="1054723">
                                            <p:txEl>
                                              <p:pRg st="5" end="5"/>
                                            </p:txEl>
                                          </p:spTgt>
                                        </p:tgtEl>
                                      </p:cBhvr>
                                    </p:animEffect>
                                  </p:childTnLst>
                                  <p:subTnLst>
                                    <p:animClr clrSpc="rgb" dir="cw">
                                      <p:cBhvr override="childStyle">
                                        <p:cTn dur="1" fill="hold" display="0" masterRel="nextClick" afterEffect="1"/>
                                        <p:tgtEl>
                                          <p:spTgt spid="1054723">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7266" name="Rectangle 2"/>
          <p:cNvSpPr>
            <a:spLocks noGrp="1" noChangeArrowheads="1"/>
          </p:cNvSpPr>
          <p:nvPr>
            <p:ph type="ctrTitle"/>
          </p:nvPr>
        </p:nvSpPr>
        <p:spPr>
          <a:xfrm>
            <a:off x="685800" y="2286000"/>
            <a:ext cx="7772400" cy="1143000"/>
          </a:xfrm>
          <a:noFill/>
          <a:ln/>
        </p:spPr>
        <p:txBody>
          <a:bodyPr anchor="ctr" anchorCtr="0"/>
          <a:lstStyle/>
          <a:p>
            <a:r>
              <a:rPr lang="zh-CN" altLang="en-US" sz="4400" dirty="0">
                <a:solidFill>
                  <a:schemeClr val="bg2"/>
                </a:solidFill>
              </a:rPr>
              <a:t>单侧检验和双侧检验</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697548" y="381000"/>
            <a:ext cx="7711440" cy="1386840"/>
          </a:xfrm>
          <a:noFill/>
          <a:ln/>
        </p:spPr>
        <p:txBody>
          <a:bodyPr/>
          <a:lstStyle/>
          <a:p>
            <a:r>
              <a:rPr lang="zh-CN" altLang="en-US" sz="4000" dirty="0">
                <a:solidFill>
                  <a:schemeClr val="bg2"/>
                </a:solidFill>
              </a:rPr>
              <a:t>双侧检验</a:t>
            </a:r>
            <a:r>
              <a:rPr lang="zh-CN" altLang="en-US" sz="4000" dirty="0"/>
              <a:t> </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假设的形式</a:t>
            </a:r>
            <a:r>
              <a:rPr lang="en-US" altLang="zh-CN" sz="3600" dirty="0">
                <a:solidFill>
                  <a:schemeClr val="hlink"/>
                </a:solidFill>
                <a:latin typeface="Arial" panose="020B0604020202020204" pitchFamily="34" charset="0"/>
              </a:rPr>
              <a:t>)</a:t>
            </a:r>
          </a:p>
        </p:txBody>
      </p:sp>
      <p:graphicFrame>
        <p:nvGraphicFramePr>
          <p:cNvPr id="888912" name="Group 80"/>
          <p:cNvGraphicFramePr>
            <a:graphicFrameLocks noGrp="1"/>
          </p:cNvGraphicFramePr>
          <p:nvPr/>
        </p:nvGraphicFramePr>
        <p:xfrm>
          <a:off x="901700" y="2214563"/>
          <a:ext cx="7507288" cy="3463925"/>
        </p:xfrm>
        <a:graphic>
          <a:graphicData uri="http://schemas.openxmlformats.org/drawingml/2006/table">
            <a:tbl>
              <a:tblPr/>
              <a:tblGrid>
                <a:gridCol w="1876425">
                  <a:extLst>
                    <a:ext uri="{9D8B030D-6E8A-4147-A177-3AD203B41FA5}">
                      <a16:colId xmlns:a16="http://schemas.microsoft.com/office/drawing/2014/main" val="20000"/>
                    </a:ext>
                  </a:extLst>
                </a:gridCol>
                <a:gridCol w="1878013">
                  <a:extLst>
                    <a:ext uri="{9D8B030D-6E8A-4147-A177-3AD203B41FA5}">
                      <a16:colId xmlns:a16="http://schemas.microsoft.com/office/drawing/2014/main" val="20001"/>
                    </a:ext>
                  </a:extLst>
                </a:gridCol>
                <a:gridCol w="1876425">
                  <a:extLst>
                    <a:ext uri="{9D8B030D-6E8A-4147-A177-3AD203B41FA5}">
                      <a16:colId xmlns:a16="http://schemas.microsoft.com/office/drawing/2014/main" val="20002"/>
                    </a:ext>
                  </a:extLst>
                </a:gridCol>
                <a:gridCol w="1876425">
                  <a:extLst>
                    <a:ext uri="{9D8B030D-6E8A-4147-A177-3AD203B41FA5}">
                      <a16:colId xmlns:a16="http://schemas.microsoft.com/office/drawing/2014/main" val="20003"/>
                    </a:ext>
                  </a:extLst>
                </a:gridCol>
              </a:tblGrid>
              <a:tr h="838200">
                <a:tc rowSpan="2">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微软简秀圆" pitchFamily="49" charset="-122"/>
                        </a:rPr>
                        <a:t>假设</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gridSpan="3">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宋体" panose="02010600030101010101" pitchFamily="2" charset="-122"/>
                          <a:ea typeface="微软简秀圆" pitchFamily="49" charset="-122"/>
                        </a:rPr>
                        <a:t>研究的问题</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77875">
                <a:tc vMerge="1">
                  <a:txBody>
                    <a:bodyPr/>
                    <a:lstStyle/>
                    <a:p>
                      <a:endParaRPr lang="zh-CN" altLang="en-US"/>
                    </a:p>
                  </a:txBody>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宋体" panose="02010600030101010101" pitchFamily="2" charset="-122"/>
                          <a:ea typeface="微软简秀圆" pitchFamily="49" charset="-122"/>
                        </a:rPr>
                        <a:t>双侧检验</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bg2"/>
                          </a:solidFill>
                          <a:effectLst/>
                          <a:latin typeface="宋体" panose="02010600030101010101" pitchFamily="2" charset="-122"/>
                          <a:ea typeface="微软简秀圆" pitchFamily="49" charset="-122"/>
                        </a:rPr>
                        <a:t>左侧检验</a:t>
                      </a:r>
                      <a:endParaRPr kumimoji="1" lang="zh-CN" altLang="en-US" sz="2800" b="1" i="0" u="none" strike="noStrike" cap="none" normalizeH="0" baseline="0">
                        <a:ln>
                          <a:noFill/>
                        </a:ln>
                        <a:solidFill>
                          <a:schemeClr val="bg2"/>
                        </a:solidFill>
                        <a:effectLst/>
                        <a:latin typeface="Arial" panose="020B0604020202020204" pitchFamily="34" charset="0"/>
                        <a:ea typeface="微软简秀圆" pitchFamily="49"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bg2"/>
                          </a:solidFill>
                          <a:effectLst/>
                          <a:latin typeface="宋体" panose="02010600030101010101" pitchFamily="2" charset="-122"/>
                          <a:ea typeface="微软简秀圆" pitchFamily="49" charset="-122"/>
                        </a:rPr>
                        <a:t>右侧检验</a:t>
                      </a:r>
                      <a:endParaRPr kumimoji="1" lang="zh-CN" altLang="en-US" sz="2800" b="1" i="0" u="none" strike="noStrike" cap="none" normalizeH="0" baseline="0">
                        <a:ln>
                          <a:noFill/>
                        </a:ln>
                        <a:solidFill>
                          <a:schemeClr val="bg2"/>
                        </a:solidFill>
                        <a:effectLst/>
                        <a:latin typeface="Arial" panose="020B0604020202020204" pitchFamily="34" charset="0"/>
                        <a:ea typeface="微软简秀圆" pitchFamily="49"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923925">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chemeClr val="bg2"/>
                          </a:solidFill>
                          <a:effectLst/>
                          <a:latin typeface="Arial" panose="020B0604020202020204" pitchFamily="34" charset="0"/>
                          <a:ea typeface="宋体" panose="02010600030101010101" pitchFamily="2" charset="-122"/>
                        </a:rPr>
                        <a:t>H</a:t>
                      </a:r>
                      <a:r>
                        <a:rPr kumimoji="1" lang="en-US" altLang="zh-CN" sz="2700" b="1" i="0" u="none" strike="noStrike" cap="none" normalizeH="0" baseline="-25000">
                          <a:ln>
                            <a:noFill/>
                          </a:ln>
                          <a:solidFill>
                            <a:schemeClr val="bg2"/>
                          </a:solidFill>
                          <a:effectLst/>
                          <a:latin typeface="Arial" panose="020B0604020202020204" pitchFamily="34" charset="0"/>
                          <a:ea typeface="宋体" panose="02010600030101010101" pitchFamily="2" charset="-122"/>
                        </a:rPr>
                        <a:t>0</a:t>
                      </a:r>
                      <a:endParaRPr kumimoji="1" lang="en-US" altLang="zh-CN" sz="27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0</a:t>
                      </a:r>
                      <a:endParaRPr kumimoji="1" lang="en-US" altLang="zh-CN" sz="28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900" b="1" i="0" u="none" strike="noStrike" cap="none" normalizeH="0" baseline="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 </a:t>
                      </a:r>
                      <a:r>
                        <a:rPr kumimoji="1" lang="en-US" altLang="zh-CN" sz="29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9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900" b="1" i="0" u="none" strike="noStrike" cap="none" normalizeH="0" baseline="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a:t>
                      </a:r>
                      <a:r>
                        <a:rPr kumimoji="1" lang="en-US" altLang="zh-CN" sz="2900" b="1" i="0" u="none" strike="noStrike" cap="none" normalizeH="0" baseline="-2500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923925">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chemeClr val="bg2"/>
                          </a:solidFill>
                          <a:effectLst/>
                          <a:latin typeface="Arial" panose="020B0604020202020204" pitchFamily="34" charset="0"/>
                          <a:ea typeface="宋体" panose="02010600030101010101" pitchFamily="2" charset="-122"/>
                        </a:rPr>
                        <a:t>H</a:t>
                      </a:r>
                      <a:r>
                        <a:rPr kumimoji="1" lang="en-US" altLang="zh-CN" sz="2700" b="1" i="0" u="none" strike="noStrike" cap="none" normalizeH="0" baseline="-25000">
                          <a:ln>
                            <a:noFill/>
                          </a:ln>
                          <a:solidFill>
                            <a:schemeClr val="bg2"/>
                          </a:solidFill>
                          <a:effectLst/>
                          <a:latin typeface="Arial" panose="020B0604020202020204" pitchFamily="34" charset="0"/>
                          <a:ea typeface="宋体" panose="02010600030101010101" pitchFamily="2" charset="-122"/>
                        </a:rPr>
                        <a:t>1</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0</a:t>
                      </a:r>
                      <a:endPar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900" b="1" i="0" u="none" strike="noStrike" cap="none" normalizeH="0" baseline="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 </a:t>
                      </a:r>
                      <a:r>
                        <a:rPr kumimoji="1" lang="en-US" altLang="zh-CN" sz="29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&lt; </a:t>
                      </a:r>
                      <a:r>
                        <a:rPr kumimoji="1" lang="en-US" altLang="zh-CN" sz="2900" b="1" i="0" u="none" strike="noStrike" cap="none" normalizeH="0" baseline="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a:t>
                      </a:r>
                      <a:r>
                        <a:rPr kumimoji="1" lang="en-US" altLang="zh-CN" sz="2900" b="1" i="0" u="none" strike="noStrike" cap="none" normalizeH="0" baseline="-2500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0</a:t>
                      </a:r>
                      <a:endParaRPr kumimoji="1" lang="en-US" altLang="zh-CN" sz="28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&gt;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宋体" panose="02010600030101010101" pitchFamily="2"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716280" y="228599"/>
            <a:ext cx="8173720" cy="1508125"/>
          </a:xfrm>
          <a:noFill/>
          <a:ln/>
        </p:spPr>
        <p:txBody>
          <a:bodyPr/>
          <a:lstStyle/>
          <a:p>
            <a:r>
              <a:rPr lang="zh-CN" altLang="en-US" sz="4000" dirty="0">
                <a:solidFill>
                  <a:schemeClr val="bg2"/>
                </a:solidFill>
              </a:rPr>
              <a:t>双侧检验</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原假设与备择假设的确定</a:t>
            </a:r>
            <a:r>
              <a:rPr lang="en-US" altLang="zh-CN" sz="3600" dirty="0">
                <a:solidFill>
                  <a:schemeClr val="hlink"/>
                </a:solidFill>
                <a:latin typeface="Arial" panose="020B0604020202020204" pitchFamily="34" charset="0"/>
              </a:rPr>
              <a:t>)</a:t>
            </a:r>
          </a:p>
        </p:txBody>
      </p:sp>
      <p:sp>
        <p:nvSpPr>
          <p:cNvPr id="643075" name="Rectangle 3"/>
          <p:cNvSpPr>
            <a:spLocks noGrp="1" noChangeArrowheads="1"/>
          </p:cNvSpPr>
          <p:nvPr>
            <p:ph type="body" idx="1"/>
          </p:nvPr>
        </p:nvSpPr>
        <p:spPr>
          <a:xfrm>
            <a:off x="609600" y="1736725"/>
            <a:ext cx="8086725" cy="4248150"/>
          </a:xfrm>
          <a:noFill/>
          <a:ln/>
        </p:spPr>
        <p:txBody>
          <a:bodyPr/>
          <a:lstStyle/>
          <a:p>
            <a:pPr marL="609600" indent="-609600" algn="just">
              <a:lnSpc>
                <a:spcPct val="90000"/>
              </a:lnSpc>
              <a:buFontTx/>
              <a:buAutoNum type="arabicPeriod"/>
            </a:pPr>
            <a:r>
              <a:rPr lang="zh-CN" altLang="en-US" sz="2800" dirty="0">
                <a:solidFill>
                  <a:schemeClr val="bg2">
                    <a:lumMod val="95000"/>
                    <a:lumOff val="5000"/>
                  </a:schemeClr>
                </a:solidFill>
              </a:rPr>
              <a:t>属于</a:t>
            </a:r>
            <a:r>
              <a:rPr lang="zh-CN" altLang="en-US" sz="2800" b="1" dirty="0">
                <a:solidFill>
                  <a:schemeClr val="bg2">
                    <a:lumMod val="95000"/>
                    <a:lumOff val="5000"/>
                  </a:schemeClr>
                </a:solidFill>
              </a:rPr>
              <a:t>决策中的假设检验。</a:t>
            </a:r>
            <a:endParaRPr lang="zh-CN" altLang="en-US" sz="2800" dirty="0">
              <a:solidFill>
                <a:schemeClr val="bg2">
                  <a:lumMod val="95000"/>
                  <a:lumOff val="5000"/>
                </a:schemeClr>
              </a:solidFill>
            </a:endParaRPr>
          </a:p>
          <a:p>
            <a:pPr marL="609600" indent="-609600" algn="just">
              <a:lnSpc>
                <a:spcPct val="90000"/>
              </a:lnSpc>
              <a:buFontTx/>
              <a:buAutoNum type="arabicPeriod"/>
            </a:pPr>
            <a:r>
              <a:rPr lang="zh-CN" altLang="en-US" sz="2800" dirty="0">
                <a:solidFill>
                  <a:schemeClr val="bg2"/>
                </a:solidFill>
              </a:rPr>
              <a:t>例如，某种零件的尺寸，要求其平均长度为</a:t>
            </a:r>
            <a:r>
              <a:rPr lang="en-US" altLang="zh-CN" sz="2800" dirty="0">
                <a:solidFill>
                  <a:schemeClr val="bg2"/>
                </a:solidFill>
              </a:rPr>
              <a:t>10cm</a:t>
            </a:r>
            <a:r>
              <a:rPr lang="zh-CN" altLang="en-US" sz="2800" dirty="0">
                <a:solidFill>
                  <a:schemeClr val="bg2"/>
                </a:solidFill>
              </a:rPr>
              <a:t>，大于或小于</a:t>
            </a:r>
            <a:r>
              <a:rPr lang="en-US" altLang="zh-CN" sz="2800" dirty="0">
                <a:solidFill>
                  <a:schemeClr val="bg2"/>
                </a:solidFill>
              </a:rPr>
              <a:t>10cm</a:t>
            </a:r>
            <a:r>
              <a:rPr lang="zh-CN" altLang="en-US" sz="2800" dirty="0">
                <a:solidFill>
                  <a:schemeClr val="bg2"/>
                </a:solidFill>
              </a:rPr>
              <a:t>均属于不合格</a:t>
            </a:r>
          </a:p>
          <a:p>
            <a:pPr marL="1219200" lvl="1" indent="-533400" algn="just">
              <a:lnSpc>
                <a:spcPct val="90000"/>
              </a:lnSpc>
            </a:pPr>
            <a:r>
              <a:rPr lang="zh-CN" altLang="en-US" sz="2600" dirty="0">
                <a:solidFill>
                  <a:schemeClr val="bg2"/>
                </a:solidFill>
              </a:rPr>
              <a:t>我们想要证明</a:t>
            </a:r>
            <a:r>
              <a:rPr lang="en-US" altLang="zh-CN" sz="2600" dirty="0">
                <a:solidFill>
                  <a:schemeClr val="bg2"/>
                </a:solidFill>
              </a:rPr>
              <a:t>(</a:t>
            </a:r>
            <a:r>
              <a:rPr lang="zh-CN" altLang="en-US" sz="2600" dirty="0">
                <a:solidFill>
                  <a:schemeClr val="bg2"/>
                </a:solidFill>
              </a:rPr>
              <a:t>检验</a:t>
            </a:r>
            <a:r>
              <a:rPr lang="en-US" altLang="zh-CN" sz="2600" dirty="0">
                <a:solidFill>
                  <a:schemeClr val="bg2"/>
                </a:solidFill>
              </a:rPr>
              <a:t>)</a:t>
            </a:r>
            <a:r>
              <a:rPr lang="zh-CN" altLang="en-US" sz="2600" dirty="0">
                <a:solidFill>
                  <a:schemeClr val="bg2"/>
                </a:solidFill>
              </a:rPr>
              <a:t>大于或小于这两种可能性中的任何一种是否成立即可。</a:t>
            </a:r>
          </a:p>
          <a:p>
            <a:pPr marL="609600" indent="-609600" algn="just">
              <a:lnSpc>
                <a:spcPct val="90000"/>
              </a:lnSpc>
              <a:buFontTx/>
              <a:buAutoNum type="arabicPeriod"/>
            </a:pPr>
            <a:r>
              <a:rPr lang="zh-CN" altLang="en-US" sz="2800" dirty="0">
                <a:solidFill>
                  <a:schemeClr val="bg2"/>
                </a:solidFill>
              </a:rPr>
              <a:t>建立的原假设与备择假设应为</a:t>
            </a:r>
          </a:p>
          <a:p>
            <a:pPr marL="609600" indent="-609600" algn="just">
              <a:lnSpc>
                <a:spcPct val="90000"/>
              </a:lnSpc>
            </a:pPr>
            <a:r>
              <a:rPr lang="zh-CN" altLang="en-US" sz="3000" dirty="0">
                <a:solidFill>
                  <a:schemeClr val="tx2"/>
                </a:solidFill>
              </a:rPr>
              <a:t>           </a:t>
            </a:r>
            <a:r>
              <a:rPr lang="en-US" altLang="zh-CN" sz="3000" b="1" dirty="0">
                <a:solidFill>
                  <a:srgbClr val="FFFF99"/>
                </a:solidFill>
              </a:rPr>
              <a:t>H</a:t>
            </a:r>
            <a:r>
              <a:rPr lang="en-US" altLang="zh-CN" sz="3000" b="1" baseline="-25000" dirty="0">
                <a:solidFill>
                  <a:srgbClr val="FFFF99"/>
                </a:solidFill>
              </a:rPr>
              <a:t>0</a:t>
            </a:r>
            <a:r>
              <a:rPr lang="en-US" altLang="zh-CN" sz="3000" b="1" dirty="0">
                <a:solidFill>
                  <a:srgbClr val="FFFF99"/>
                </a:solidFill>
              </a:rPr>
              <a:t>: </a:t>
            </a:r>
            <a:r>
              <a:rPr lang="en-US" altLang="zh-CN" sz="3000" b="1" dirty="0">
                <a:solidFill>
                  <a:srgbClr val="FFFF99"/>
                </a:solidFill>
                <a:latin typeface="Symbol" panose="05050102010706020507" pitchFamily="18" charset="2"/>
              </a:rPr>
              <a:t></a:t>
            </a:r>
            <a:r>
              <a:rPr lang="en-US" altLang="zh-CN" sz="3000" b="1" dirty="0">
                <a:solidFill>
                  <a:srgbClr val="FFFF99"/>
                </a:solidFill>
              </a:rPr>
              <a:t> </a:t>
            </a:r>
            <a:r>
              <a:rPr lang="en-US" altLang="zh-CN" sz="3000" b="1" dirty="0">
                <a:solidFill>
                  <a:srgbClr val="FFFF99"/>
                </a:solidFill>
                <a:latin typeface="Symbol" panose="05050102010706020507" pitchFamily="18" charset="2"/>
              </a:rPr>
              <a:t>=</a:t>
            </a:r>
            <a:r>
              <a:rPr lang="en-US" altLang="zh-CN" sz="3000" b="1" dirty="0">
                <a:solidFill>
                  <a:srgbClr val="FFFF99"/>
                </a:solidFill>
              </a:rPr>
              <a:t> 10      H</a:t>
            </a:r>
            <a:r>
              <a:rPr lang="en-US" altLang="zh-CN" sz="3000" b="1" baseline="-25000" dirty="0">
                <a:solidFill>
                  <a:srgbClr val="FFFF99"/>
                </a:solidFill>
              </a:rPr>
              <a:t>1</a:t>
            </a:r>
            <a:r>
              <a:rPr lang="en-US" altLang="zh-CN" sz="3000" b="1" dirty="0">
                <a:solidFill>
                  <a:srgbClr val="FFFF99"/>
                </a:solidFill>
              </a:rPr>
              <a:t>: </a:t>
            </a:r>
            <a:r>
              <a:rPr lang="en-US" altLang="zh-CN" sz="3000" b="1" dirty="0">
                <a:solidFill>
                  <a:srgbClr val="FFFF99"/>
                </a:solidFill>
                <a:latin typeface="Symbol" panose="05050102010706020507" pitchFamily="18" charset="2"/>
              </a:rPr>
              <a:t></a:t>
            </a:r>
            <a:r>
              <a:rPr lang="en-US" altLang="zh-CN" sz="3000" b="1" dirty="0">
                <a:solidFill>
                  <a:srgbClr val="FFFF99"/>
                </a:solidFill>
              </a:rPr>
              <a:t> </a:t>
            </a:r>
            <a:r>
              <a:rPr lang="en-US" altLang="zh-CN" sz="3000" b="1" dirty="0">
                <a:solidFill>
                  <a:srgbClr val="FFFF99"/>
                </a:solidFill>
                <a:latin typeface="Symbol" panose="05050102010706020507" pitchFamily="18" charset="2"/>
              </a:rPr>
              <a:t></a:t>
            </a:r>
            <a:r>
              <a:rPr lang="en-US" altLang="zh-CN" sz="3000" b="1" dirty="0">
                <a:solidFill>
                  <a:srgbClr val="FFFF99"/>
                </a:solidFill>
              </a:rPr>
              <a:t> 10</a:t>
            </a:r>
          </a:p>
          <a:p>
            <a:pPr marL="609600" indent="-609600" algn="just">
              <a:lnSpc>
                <a:spcPct val="90000"/>
              </a:lnSpc>
            </a:pPr>
            <a:endParaRPr lang="en-US" altLang="zh-CN" sz="3000" b="1" dirty="0">
              <a:solidFill>
                <a:srgbClr val="FFFF99"/>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3075">
                                            <p:txEl>
                                              <p:pRg st="0" end="0"/>
                                            </p:txEl>
                                          </p:spTgt>
                                        </p:tgtEl>
                                        <p:attrNameLst>
                                          <p:attrName>style.visibility</p:attrName>
                                        </p:attrNameLst>
                                      </p:cBhvr>
                                      <p:to>
                                        <p:strVal val="visible"/>
                                      </p:to>
                                    </p:set>
                                    <p:animEffect transition="in" filter="wipe(left)">
                                      <p:cBhvr>
                                        <p:cTn id="7" dur="500"/>
                                        <p:tgtEl>
                                          <p:spTgt spid="643075">
                                            <p:txEl>
                                              <p:pRg st="0" end="0"/>
                                            </p:txEl>
                                          </p:spTgt>
                                        </p:tgtEl>
                                      </p:cBhvr>
                                    </p:animEffect>
                                  </p:childTnLst>
                                  <p:subTnLst>
                                    <p:animClr clrSpc="rgb" dir="cw">
                                      <p:cBhvr override="childStyle">
                                        <p:cTn dur="1" fill="hold" display="0" masterRel="nextClick" afterEffect="1"/>
                                        <p:tgtEl>
                                          <p:spTgt spid="64307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3075">
                                            <p:txEl>
                                              <p:pRg st="1" end="1"/>
                                            </p:txEl>
                                          </p:spTgt>
                                        </p:tgtEl>
                                        <p:attrNameLst>
                                          <p:attrName>style.visibility</p:attrName>
                                        </p:attrNameLst>
                                      </p:cBhvr>
                                      <p:to>
                                        <p:strVal val="visible"/>
                                      </p:to>
                                    </p:set>
                                    <p:animEffect transition="in" filter="wipe(left)">
                                      <p:cBhvr>
                                        <p:cTn id="12" dur="500"/>
                                        <p:tgtEl>
                                          <p:spTgt spid="643075">
                                            <p:txEl>
                                              <p:pRg st="1" end="1"/>
                                            </p:txEl>
                                          </p:spTgt>
                                        </p:tgtEl>
                                      </p:cBhvr>
                                    </p:animEffect>
                                  </p:childTnLst>
                                  <p:subTnLst>
                                    <p:animClr clrSpc="rgb" dir="cw">
                                      <p:cBhvr override="childStyle">
                                        <p:cTn dur="1" fill="hold" display="0" masterRel="nextClick" afterEffect="1"/>
                                        <p:tgtEl>
                                          <p:spTgt spid="643075">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643075">
                                            <p:txEl>
                                              <p:pRg st="2" end="2"/>
                                            </p:txEl>
                                          </p:spTgt>
                                        </p:tgtEl>
                                        <p:attrNameLst>
                                          <p:attrName>style.visibility</p:attrName>
                                        </p:attrNameLst>
                                      </p:cBhvr>
                                      <p:to>
                                        <p:strVal val="visible"/>
                                      </p:to>
                                    </p:set>
                                    <p:animEffect transition="in" filter="wipe(left)">
                                      <p:cBhvr>
                                        <p:cTn id="15" dur="500"/>
                                        <p:tgtEl>
                                          <p:spTgt spid="643075">
                                            <p:txEl>
                                              <p:pRg st="2" end="2"/>
                                            </p:txEl>
                                          </p:spTgt>
                                        </p:tgtEl>
                                      </p:cBhvr>
                                    </p:animEffect>
                                  </p:childTnLst>
                                  <p:subTnLst>
                                    <p:animClr clrSpc="rgb" dir="cw">
                                      <p:cBhvr override="childStyle">
                                        <p:cTn dur="1" fill="hold" display="0" masterRel="nextClick" afterEffect="1"/>
                                        <p:tgtEl>
                                          <p:spTgt spid="643075">
                                            <p:txEl>
                                              <p:pRg st="2" end="2"/>
                                            </p:txEl>
                                          </p:spTgt>
                                        </p:tgtEl>
                                        <p:attrNameLst>
                                          <p:attrName>ppt_c</p:attrName>
                                        </p:attrNameLst>
                                      </p:cBhvr>
                                      <p:to>
                                        <a:schemeClr val="folHlink"/>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43075">
                                            <p:txEl>
                                              <p:pRg st="3" end="3"/>
                                            </p:txEl>
                                          </p:spTgt>
                                        </p:tgtEl>
                                        <p:attrNameLst>
                                          <p:attrName>style.visibility</p:attrName>
                                        </p:attrNameLst>
                                      </p:cBhvr>
                                      <p:to>
                                        <p:strVal val="visible"/>
                                      </p:to>
                                    </p:set>
                                    <p:animEffect transition="in" filter="wipe(left)">
                                      <p:cBhvr>
                                        <p:cTn id="20" dur="500"/>
                                        <p:tgtEl>
                                          <p:spTgt spid="643075">
                                            <p:txEl>
                                              <p:pRg st="3" end="3"/>
                                            </p:txEl>
                                          </p:spTgt>
                                        </p:tgtEl>
                                      </p:cBhvr>
                                    </p:animEffect>
                                  </p:childTnLst>
                                  <p:subTnLst>
                                    <p:animClr clrSpc="rgb" dir="cw">
                                      <p:cBhvr override="childStyle">
                                        <p:cTn dur="1" fill="hold" display="0" masterRel="nextClick" afterEffect="1"/>
                                        <p:tgtEl>
                                          <p:spTgt spid="643075">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43075">
                                            <p:txEl>
                                              <p:pRg st="4" end="4"/>
                                            </p:txEl>
                                          </p:spTgt>
                                        </p:tgtEl>
                                        <p:attrNameLst>
                                          <p:attrName>style.visibility</p:attrName>
                                        </p:attrNameLst>
                                      </p:cBhvr>
                                      <p:to>
                                        <p:strVal val="visible"/>
                                      </p:to>
                                    </p:set>
                                    <p:animEffect transition="in" filter="wipe(left)">
                                      <p:cBhvr>
                                        <p:cTn id="25" dur="500"/>
                                        <p:tgtEl>
                                          <p:spTgt spid="643075">
                                            <p:txEl>
                                              <p:pRg st="4" end="4"/>
                                            </p:txEl>
                                          </p:spTgt>
                                        </p:tgtEl>
                                      </p:cBhvr>
                                    </p:animEffect>
                                  </p:childTnLst>
                                  <p:subTnLst>
                                    <p:animClr clrSpc="rgb" dir="cw">
                                      <p:cBhvr override="childStyle">
                                        <p:cTn dur="1" fill="hold" display="0" masterRel="nextClick" afterEffect="1"/>
                                        <p:tgtEl>
                                          <p:spTgt spid="64307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1174750" y="228599"/>
            <a:ext cx="7512050" cy="1260475"/>
          </a:xfrm>
          <a:noFill/>
          <a:ln/>
        </p:spPr>
        <p:txBody>
          <a:bodyPr/>
          <a:lstStyle/>
          <a:p>
            <a:r>
              <a:rPr lang="zh-CN" altLang="en-US" sz="4000" dirty="0"/>
              <a:t>双侧检验</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显著性水平与拒绝域 </a:t>
            </a:r>
            <a:r>
              <a:rPr lang="en-US" altLang="zh-CN" sz="3600" dirty="0">
                <a:solidFill>
                  <a:schemeClr val="hlink"/>
                </a:solidFill>
                <a:latin typeface="Arial" panose="020B0604020202020204" pitchFamily="34" charset="0"/>
              </a:rPr>
              <a:t>)</a:t>
            </a:r>
            <a:endParaRPr lang="en-US" altLang="zh-CN" dirty="0">
              <a:latin typeface="Arial" panose="020B0604020202020204" pitchFamily="34" charset="0"/>
            </a:endParaRPr>
          </a:p>
        </p:txBody>
      </p:sp>
      <p:sp>
        <p:nvSpPr>
          <p:cNvPr id="700520" name="Rectangle 104"/>
          <p:cNvSpPr>
            <a:spLocks noChangeArrowheads="1"/>
          </p:cNvSpPr>
          <p:nvPr/>
        </p:nvSpPr>
        <p:spPr bwMode="auto">
          <a:xfrm>
            <a:off x="0" y="1562100"/>
            <a:ext cx="9144000" cy="5295900"/>
          </a:xfrm>
          <a:prstGeom prst="rect">
            <a:avLst/>
          </a:prstGeom>
          <a:solidFill>
            <a:schemeClr val="bg2"/>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p>
        </p:txBody>
      </p:sp>
      <p:grpSp>
        <p:nvGrpSpPr>
          <p:cNvPr id="700599" name="Group 183"/>
          <p:cNvGrpSpPr>
            <a:grpSpLocks/>
          </p:cNvGrpSpPr>
          <p:nvPr/>
        </p:nvGrpSpPr>
        <p:grpSpPr bwMode="auto">
          <a:xfrm>
            <a:off x="685800" y="1905000"/>
            <a:ext cx="7011988" cy="4137025"/>
            <a:chOff x="432" y="1200"/>
            <a:chExt cx="4417" cy="2606"/>
          </a:xfrm>
        </p:grpSpPr>
        <p:sp>
          <p:nvSpPr>
            <p:cNvPr id="700542" name="Rectangle 126"/>
            <p:cNvSpPr>
              <a:spLocks noChangeArrowheads="1"/>
            </p:cNvSpPr>
            <p:nvPr/>
          </p:nvSpPr>
          <p:spPr bwMode="auto">
            <a:xfrm>
              <a:off x="432" y="1200"/>
              <a:ext cx="1680" cy="325"/>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r>
                <a:rPr lang="zh-CN" altLang="en-US" sz="2800" b="1">
                  <a:effectLst>
                    <a:outerShdw blurRad="38100" dist="38100" dir="2700000" algn="tl">
                      <a:srgbClr val="000000"/>
                    </a:outerShdw>
                  </a:effectLst>
                </a:rPr>
                <a:t>抽样分布</a:t>
              </a:r>
            </a:p>
          </p:txBody>
        </p:sp>
        <p:sp>
          <p:nvSpPr>
            <p:cNvPr id="700522" name="Rectangle 106"/>
            <p:cNvSpPr>
              <a:spLocks noChangeArrowheads="1"/>
            </p:cNvSpPr>
            <p:nvPr/>
          </p:nvSpPr>
          <p:spPr bwMode="auto">
            <a:xfrm>
              <a:off x="2592" y="3408"/>
              <a:ext cx="402"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a:effectLst>
                    <a:outerShdw blurRad="38100" dist="38100" dir="2700000" algn="tl">
                      <a:srgbClr val="000000"/>
                    </a:outerShdw>
                  </a:effectLst>
                </a:rPr>
                <a:t>H</a:t>
              </a:r>
              <a:r>
                <a:rPr lang="en-US" altLang="zh-CN" baseline="-25000">
                  <a:effectLst>
                    <a:outerShdw blurRad="38100" dist="38100" dir="2700000" algn="tl">
                      <a:srgbClr val="000000"/>
                    </a:outerShdw>
                  </a:effectLst>
                </a:rPr>
                <a:t>0</a:t>
              </a:r>
              <a:r>
                <a:rPr lang="zh-CN" altLang="en-US">
                  <a:effectLst>
                    <a:outerShdw blurRad="38100" dist="38100" dir="2700000" algn="tl">
                      <a:srgbClr val="000000"/>
                    </a:outerShdw>
                  </a:effectLst>
                </a:rPr>
                <a:t>值</a:t>
              </a:r>
            </a:p>
          </p:txBody>
        </p:sp>
        <p:sp>
          <p:nvSpPr>
            <p:cNvPr id="700523" name="Rectangle 107"/>
            <p:cNvSpPr>
              <a:spLocks noChangeArrowheads="1"/>
            </p:cNvSpPr>
            <p:nvPr/>
          </p:nvSpPr>
          <p:spPr bwMode="auto">
            <a:xfrm>
              <a:off x="3450" y="3569"/>
              <a:ext cx="576"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a:effectLst>
                    <a:outerShdw blurRad="38100" dist="38100" dir="2700000" algn="tl">
                      <a:srgbClr val="000000"/>
                    </a:outerShdw>
                  </a:effectLst>
                </a:rPr>
                <a:t>临界值</a:t>
              </a:r>
              <a:endParaRPr lang="zh-CN" altLang="en-US">
                <a:effectLst/>
              </a:endParaRPr>
            </a:p>
          </p:txBody>
        </p:sp>
        <p:sp>
          <p:nvSpPr>
            <p:cNvPr id="700524" name="Rectangle 108"/>
            <p:cNvSpPr>
              <a:spLocks noChangeArrowheads="1"/>
            </p:cNvSpPr>
            <p:nvPr/>
          </p:nvSpPr>
          <p:spPr bwMode="auto">
            <a:xfrm>
              <a:off x="1500" y="3576"/>
              <a:ext cx="576"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a:effectLst>
                    <a:outerShdw blurRad="38100" dist="38100" dir="2700000" algn="tl">
                      <a:srgbClr val="000000"/>
                    </a:outerShdw>
                  </a:effectLst>
                </a:rPr>
                <a:t>临界值</a:t>
              </a:r>
              <a:endParaRPr lang="zh-CN" altLang="en-US">
                <a:effectLst/>
              </a:endParaRPr>
            </a:p>
          </p:txBody>
        </p:sp>
        <p:sp>
          <p:nvSpPr>
            <p:cNvPr id="700525" name="Rectangle 109"/>
            <p:cNvSpPr>
              <a:spLocks noChangeArrowheads="1"/>
            </p:cNvSpPr>
            <p:nvPr/>
          </p:nvSpPr>
          <p:spPr bwMode="auto">
            <a:xfrm>
              <a:off x="4346" y="2430"/>
              <a:ext cx="334"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1">
                  <a:effectLst/>
                  <a:latin typeface="Symbol" panose="05050102010706020507" pitchFamily="18" charset="2"/>
                </a:rPr>
                <a:t>a</a:t>
              </a:r>
              <a:r>
                <a:rPr lang="en-US" altLang="zh-CN" b="1">
                  <a:effectLst/>
                </a:rPr>
                <a:t>/2 </a:t>
              </a:r>
            </a:p>
          </p:txBody>
        </p:sp>
        <p:sp>
          <p:nvSpPr>
            <p:cNvPr id="700526" name="Rectangle 110"/>
            <p:cNvSpPr>
              <a:spLocks noChangeArrowheads="1"/>
            </p:cNvSpPr>
            <p:nvPr/>
          </p:nvSpPr>
          <p:spPr bwMode="auto">
            <a:xfrm>
              <a:off x="1078" y="2408"/>
              <a:ext cx="334"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b="1">
                  <a:effectLst>
                    <a:outerShdw blurRad="38100" dist="38100" dir="2700000" algn="tl">
                      <a:srgbClr val="000000"/>
                    </a:outerShdw>
                  </a:effectLst>
                  <a:latin typeface="Symbol" panose="05050102010706020507" pitchFamily="18" charset="2"/>
                </a:rPr>
                <a:t>a</a:t>
              </a:r>
              <a:r>
                <a:rPr lang="en-US" altLang="zh-CN" b="1">
                  <a:effectLst>
                    <a:outerShdw blurRad="38100" dist="38100" dir="2700000" algn="tl">
                      <a:srgbClr val="000000"/>
                    </a:outerShdw>
                  </a:effectLst>
                </a:rPr>
                <a:t>/2</a:t>
              </a:r>
              <a:r>
                <a:rPr lang="en-US" altLang="zh-CN" b="1">
                  <a:solidFill>
                    <a:srgbClr val="CDCDCD"/>
                  </a:solidFill>
                  <a:effectLst>
                    <a:outerShdw blurRad="38100" dist="38100" dir="2700000" algn="tl">
                      <a:srgbClr val="000000"/>
                    </a:outerShdw>
                  </a:effectLst>
                </a:rPr>
                <a:t> </a:t>
              </a:r>
            </a:p>
          </p:txBody>
        </p:sp>
        <p:sp>
          <p:nvSpPr>
            <p:cNvPr id="700527" name="Rectangle 111"/>
            <p:cNvSpPr>
              <a:spLocks noChangeArrowheads="1"/>
            </p:cNvSpPr>
            <p:nvPr/>
          </p:nvSpPr>
          <p:spPr bwMode="auto">
            <a:xfrm>
              <a:off x="4320" y="3408"/>
              <a:ext cx="0" cy="233"/>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en-US" dirty="0">
                <a:effectLst/>
              </a:endParaRPr>
            </a:p>
          </p:txBody>
        </p:sp>
        <p:sp>
          <p:nvSpPr>
            <p:cNvPr id="700528" name="Rectangle 112"/>
            <p:cNvSpPr>
              <a:spLocks noChangeArrowheads="1"/>
            </p:cNvSpPr>
            <p:nvPr/>
          </p:nvSpPr>
          <p:spPr bwMode="auto">
            <a:xfrm>
              <a:off x="1188" y="1824"/>
              <a:ext cx="576"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a:solidFill>
                    <a:schemeClr val="hlink"/>
                  </a:solidFill>
                  <a:effectLst>
                    <a:outerShdw blurRad="38100" dist="38100" dir="2700000" algn="tl">
                      <a:srgbClr val="000000"/>
                    </a:outerShdw>
                  </a:effectLst>
                </a:rPr>
                <a:t>拒绝域</a:t>
              </a:r>
              <a:endParaRPr lang="zh-CN" altLang="en-US">
                <a:solidFill>
                  <a:schemeClr val="hlink"/>
                </a:solidFill>
                <a:effectLst/>
              </a:endParaRPr>
            </a:p>
          </p:txBody>
        </p:sp>
        <p:sp>
          <p:nvSpPr>
            <p:cNvPr id="700529" name="Rectangle 113"/>
            <p:cNvSpPr>
              <a:spLocks noChangeArrowheads="1"/>
            </p:cNvSpPr>
            <p:nvPr/>
          </p:nvSpPr>
          <p:spPr bwMode="auto">
            <a:xfrm>
              <a:off x="3768" y="1824"/>
              <a:ext cx="576" cy="230"/>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a:solidFill>
                    <a:schemeClr val="hlink"/>
                  </a:solidFill>
                  <a:effectLst>
                    <a:outerShdw blurRad="38100" dist="38100" dir="2700000" algn="tl">
                      <a:srgbClr val="000000"/>
                    </a:outerShdw>
                  </a:effectLst>
                </a:rPr>
                <a:t>拒绝域</a:t>
              </a:r>
              <a:endParaRPr lang="zh-CN" altLang="en-US">
                <a:solidFill>
                  <a:schemeClr val="hlink"/>
                </a:solidFill>
                <a:effectLst/>
              </a:endParaRPr>
            </a:p>
          </p:txBody>
        </p:sp>
        <p:sp>
          <p:nvSpPr>
            <p:cNvPr id="700531" name="Line 115"/>
            <p:cNvSpPr>
              <a:spLocks noChangeShapeType="1"/>
            </p:cNvSpPr>
            <p:nvPr/>
          </p:nvSpPr>
          <p:spPr bwMode="auto">
            <a:xfrm>
              <a:off x="4771"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32" name="Line 116"/>
            <p:cNvSpPr>
              <a:spLocks noChangeShapeType="1"/>
            </p:cNvSpPr>
            <p:nvPr/>
          </p:nvSpPr>
          <p:spPr bwMode="auto">
            <a:xfrm>
              <a:off x="4378"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33" name="Line 117"/>
            <p:cNvSpPr>
              <a:spLocks noChangeShapeType="1"/>
            </p:cNvSpPr>
            <p:nvPr/>
          </p:nvSpPr>
          <p:spPr bwMode="auto">
            <a:xfrm>
              <a:off x="3981"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34" name="Line 118"/>
            <p:cNvSpPr>
              <a:spLocks noChangeShapeType="1"/>
            </p:cNvSpPr>
            <p:nvPr/>
          </p:nvSpPr>
          <p:spPr bwMode="auto">
            <a:xfrm>
              <a:off x="3585"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35" name="Line 119"/>
            <p:cNvSpPr>
              <a:spLocks noChangeShapeType="1"/>
            </p:cNvSpPr>
            <p:nvPr/>
          </p:nvSpPr>
          <p:spPr bwMode="auto">
            <a:xfrm>
              <a:off x="3189"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36" name="Line 120"/>
            <p:cNvSpPr>
              <a:spLocks noChangeShapeType="1"/>
            </p:cNvSpPr>
            <p:nvPr/>
          </p:nvSpPr>
          <p:spPr bwMode="auto">
            <a:xfrm>
              <a:off x="2793"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37" name="Line 121"/>
            <p:cNvSpPr>
              <a:spLocks noChangeShapeType="1"/>
            </p:cNvSpPr>
            <p:nvPr/>
          </p:nvSpPr>
          <p:spPr bwMode="auto">
            <a:xfrm>
              <a:off x="2397"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38" name="Line 122"/>
            <p:cNvSpPr>
              <a:spLocks noChangeShapeType="1"/>
            </p:cNvSpPr>
            <p:nvPr/>
          </p:nvSpPr>
          <p:spPr bwMode="auto">
            <a:xfrm>
              <a:off x="2003"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39" name="Line 123"/>
            <p:cNvSpPr>
              <a:spLocks noChangeShapeType="1"/>
            </p:cNvSpPr>
            <p:nvPr/>
          </p:nvSpPr>
          <p:spPr bwMode="auto">
            <a:xfrm>
              <a:off x="1607" y="3340"/>
              <a:ext cx="1" cy="18"/>
            </a:xfrm>
            <a:prstGeom prst="line">
              <a:avLst/>
            </a:prstGeom>
            <a:noFill/>
            <a:ln w="36513">
              <a:solidFill>
                <a:srgbClr val="CDCDCD"/>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40" name="Line 124"/>
            <p:cNvSpPr>
              <a:spLocks noChangeShapeType="1"/>
            </p:cNvSpPr>
            <p:nvPr/>
          </p:nvSpPr>
          <p:spPr bwMode="auto">
            <a:xfrm>
              <a:off x="1865" y="3111"/>
              <a:ext cx="1778" cy="1"/>
            </a:xfrm>
            <a:prstGeom prst="line">
              <a:avLst/>
            </a:prstGeom>
            <a:noFill/>
            <a:ln w="36513">
              <a:solidFill>
                <a:schemeClr val="tx1"/>
              </a:solidFill>
              <a:round/>
              <a:headEnd type="triangle" w="med" len="me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43" name="Rectangle 127"/>
            <p:cNvSpPr>
              <a:spLocks noChangeArrowheads="1"/>
            </p:cNvSpPr>
            <p:nvPr/>
          </p:nvSpPr>
          <p:spPr bwMode="auto">
            <a:xfrm>
              <a:off x="2253" y="2325"/>
              <a:ext cx="966" cy="286"/>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r>
                <a:rPr lang="en-US" altLang="zh-CN" b="1">
                  <a:effectLst>
                    <a:outerShdw blurRad="38100" dist="38100" dir="2700000" algn="tl">
                      <a:srgbClr val="000000"/>
                    </a:outerShdw>
                  </a:effectLst>
                </a:rPr>
                <a:t>1 - </a:t>
              </a:r>
              <a:r>
                <a:rPr lang="en-US" altLang="zh-CN" b="1">
                  <a:effectLst>
                    <a:outerShdw blurRad="38100" dist="38100" dir="2700000" algn="tl">
                      <a:srgbClr val="000000"/>
                    </a:outerShdw>
                  </a:effectLst>
                  <a:latin typeface="Symbol" panose="05050102010706020507" pitchFamily="18" charset="2"/>
                </a:rPr>
                <a:t></a:t>
              </a:r>
              <a:endParaRPr lang="en-US" altLang="zh-CN" b="1">
                <a:effectLst/>
                <a:latin typeface="Symbol" panose="05050102010706020507" pitchFamily="18" charset="2"/>
              </a:endParaRPr>
            </a:p>
          </p:txBody>
        </p:sp>
        <p:sp>
          <p:nvSpPr>
            <p:cNvPr id="700544" name="Line 128"/>
            <p:cNvSpPr>
              <a:spLocks noChangeShapeType="1"/>
            </p:cNvSpPr>
            <p:nvPr/>
          </p:nvSpPr>
          <p:spPr bwMode="auto">
            <a:xfrm flipH="1">
              <a:off x="2716" y="1448"/>
              <a:ext cx="796" cy="944"/>
            </a:xfrm>
            <a:prstGeom prst="line">
              <a:avLst/>
            </a:prstGeom>
            <a:noFill/>
            <a:ln w="25400">
              <a:solidFill>
                <a:schemeClr val="tx2"/>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0545" name="Rectangle 129"/>
            <p:cNvSpPr>
              <a:spLocks noChangeArrowheads="1"/>
            </p:cNvSpPr>
            <p:nvPr/>
          </p:nvSpPr>
          <p:spPr bwMode="auto">
            <a:xfrm>
              <a:off x="3501" y="1293"/>
              <a:ext cx="1299" cy="286"/>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zh-CN" altLang="en-US" b="1">
                  <a:solidFill>
                    <a:srgbClr val="FFFFB1"/>
                  </a:solidFill>
                  <a:effectLst>
                    <a:outerShdw blurRad="38100" dist="38100" dir="2700000" algn="tl">
                      <a:srgbClr val="000000"/>
                    </a:outerShdw>
                  </a:effectLst>
                </a:rPr>
                <a:t>置信水平</a:t>
              </a:r>
            </a:p>
          </p:txBody>
        </p:sp>
        <p:sp>
          <p:nvSpPr>
            <p:cNvPr id="700546" name="Line 130"/>
            <p:cNvSpPr>
              <a:spLocks noChangeShapeType="1"/>
            </p:cNvSpPr>
            <p:nvPr/>
          </p:nvSpPr>
          <p:spPr bwMode="auto">
            <a:xfrm>
              <a:off x="1152" y="2160"/>
              <a:ext cx="624" cy="0"/>
            </a:xfrm>
            <a:prstGeom prst="line">
              <a:avLst/>
            </a:prstGeom>
            <a:noFill/>
            <a:ln w="28575">
              <a:solidFill>
                <a:schemeClr val="tx1"/>
              </a:solidFill>
              <a:round/>
              <a:headEnd type="triangle" w="med" len="med"/>
              <a:tailEn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0548" name="Line 132"/>
            <p:cNvSpPr>
              <a:spLocks noChangeShapeType="1"/>
            </p:cNvSpPr>
            <p:nvPr/>
          </p:nvSpPr>
          <p:spPr bwMode="auto">
            <a:xfrm>
              <a:off x="3732" y="2160"/>
              <a:ext cx="672" cy="0"/>
            </a:xfrm>
            <a:prstGeom prst="line">
              <a:avLst/>
            </a:prstGeom>
            <a:noFill/>
            <a:ln w="28575">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0549" name="Line 133"/>
            <p:cNvSpPr>
              <a:spLocks noChangeShapeType="1"/>
            </p:cNvSpPr>
            <p:nvPr/>
          </p:nvSpPr>
          <p:spPr bwMode="auto">
            <a:xfrm>
              <a:off x="1764" y="3360"/>
              <a:ext cx="0" cy="192"/>
            </a:xfrm>
            <a:prstGeom prst="line">
              <a:avLst/>
            </a:prstGeom>
            <a:noFill/>
            <a:ln w="28575">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0550" name="Line 134"/>
            <p:cNvSpPr>
              <a:spLocks noChangeShapeType="1"/>
            </p:cNvSpPr>
            <p:nvPr/>
          </p:nvSpPr>
          <p:spPr bwMode="auto">
            <a:xfrm>
              <a:off x="3708" y="3360"/>
              <a:ext cx="0" cy="192"/>
            </a:xfrm>
            <a:prstGeom prst="line">
              <a:avLst/>
            </a:prstGeom>
            <a:noFill/>
            <a:ln w="28575">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0573" name="Freeform 157" descr="60%"/>
            <p:cNvSpPr>
              <a:spLocks/>
            </p:cNvSpPr>
            <p:nvPr/>
          </p:nvSpPr>
          <p:spPr bwMode="auto">
            <a:xfrm>
              <a:off x="740" y="2929"/>
              <a:ext cx="1019" cy="426"/>
            </a:xfrm>
            <a:custGeom>
              <a:avLst/>
              <a:gdLst>
                <a:gd name="T0" fmla="*/ 1129 w 1129"/>
                <a:gd name="T1" fmla="*/ 0 h 735"/>
                <a:gd name="T2" fmla="*/ 1129 w 1129"/>
                <a:gd name="T3" fmla="*/ 735 h 735"/>
                <a:gd name="T4" fmla="*/ 0 w 1129"/>
                <a:gd name="T5" fmla="*/ 735 h 735"/>
                <a:gd name="T6" fmla="*/ 124 w 1129"/>
                <a:gd name="T7" fmla="*/ 698 h 735"/>
                <a:gd name="T8" fmla="*/ 246 w 1129"/>
                <a:gd name="T9" fmla="*/ 657 h 735"/>
                <a:gd name="T10" fmla="*/ 362 w 1129"/>
                <a:gd name="T11" fmla="*/ 610 h 735"/>
                <a:gd name="T12" fmla="*/ 474 w 1129"/>
                <a:gd name="T13" fmla="*/ 559 h 735"/>
                <a:gd name="T14" fmla="*/ 580 w 1129"/>
                <a:gd name="T15" fmla="*/ 504 h 735"/>
                <a:gd name="T16" fmla="*/ 681 w 1129"/>
                <a:gd name="T17" fmla="*/ 442 h 735"/>
                <a:gd name="T18" fmla="*/ 774 w 1129"/>
                <a:gd name="T19" fmla="*/ 378 h 735"/>
                <a:gd name="T20" fmla="*/ 860 w 1129"/>
                <a:gd name="T21" fmla="*/ 308 h 735"/>
                <a:gd name="T22" fmla="*/ 940 w 1129"/>
                <a:gd name="T23" fmla="*/ 236 h 735"/>
                <a:gd name="T24" fmla="*/ 1010 w 1129"/>
                <a:gd name="T25" fmla="*/ 161 h 735"/>
                <a:gd name="T26" fmla="*/ 1074 w 1129"/>
                <a:gd name="T27" fmla="*/ 81 h 735"/>
                <a:gd name="T28" fmla="*/ 1129 w 1129"/>
                <a:gd name="T2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0574" name="Freeform 158" descr="60%"/>
            <p:cNvSpPr>
              <a:spLocks/>
            </p:cNvSpPr>
            <p:nvPr/>
          </p:nvSpPr>
          <p:spPr bwMode="auto">
            <a:xfrm>
              <a:off x="3727" y="2893"/>
              <a:ext cx="1044" cy="467"/>
            </a:xfrm>
            <a:custGeom>
              <a:avLst/>
              <a:gdLst>
                <a:gd name="T0" fmla="*/ 0 w 1129"/>
                <a:gd name="T1" fmla="*/ 0 h 734"/>
                <a:gd name="T2" fmla="*/ 0 w 1129"/>
                <a:gd name="T3" fmla="*/ 734 h 734"/>
                <a:gd name="T4" fmla="*/ 1129 w 1129"/>
                <a:gd name="T5" fmla="*/ 734 h 734"/>
                <a:gd name="T6" fmla="*/ 1002 w 1129"/>
                <a:gd name="T7" fmla="*/ 700 h 734"/>
                <a:gd name="T8" fmla="*/ 880 w 1129"/>
                <a:gd name="T9" fmla="*/ 659 h 734"/>
                <a:gd name="T10" fmla="*/ 764 w 1129"/>
                <a:gd name="T11" fmla="*/ 612 h 734"/>
                <a:gd name="T12" fmla="*/ 652 w 1129"/>
                <a:gd name="T13" fmla="*/ 561 h 734"/>
                <a:gd name="T14" fmla="*/ 546 w 1129"/>
                <a:gd name="T15" fmla="*/ 504 h 734"/>
                <a:gd name="T16" fmla="*/ 445 w 1129"/>
                <a:gd name="T17" fmla="*/ 444 h 734"/>
                <a:gd name="T18" fmla="*/ 352 w 1129"/>
                <a:gd name="T19" fmla="*/ 380 h 734"/>
                <a:gd name="T20" fmla="*/ 267 w 1129"/>
                <a:gd name="T21" fmla="*/ 310 h 734"/>
                <a:gd name="T22" fmla="*/ 189 w 1129"/>
                <a:gd name="T23" fmla="*/ 237 h 734"/>
                <a:gd name="T24" fmla="*/ 116 w 1129"/>
                <a:gd name="T25" fmla="*/ 162 h 734"/>
                <a:gd name="T26" fmla="*/ 54 w 1129"/>
                <a:gd name="T27" fmla="*/ 82 h 734"/>
                <a:gd name="T28" fmla="*/ 0 w 1129"/>
                <a:gd name="T2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4">
                  <a:moveTo>
                    <a:pt x="0" y="0"/>
                  </a:moveTo>
                  <a:lnTo>
                    <a:pt x="0" y="734"/>
                  </a:lnTo>
                  <a:lnTo>
                    <a:pt x="1129" y="734"/>
                  </a:lnTo>
                  <a:lnTo>
                    <a:pt x="1002" y="700"/>
                  </a:lnTo>
                  <a:lnTo>
                    <a:pt x="880" y="659"/>
                  </a:lnTo>
                  <a:lnTo>
                    <a:pt x="764" y="612"/>
                  </a:lnTo>
                  <a:lnTo>
                    <a:pt x="652" y="561"/>
                  </a:lnTo>
                  <a:lnTo>
                    <a:pt x="546" y="504"/>
                  </a:lnTo>
                  <a:lnTo>
                    <a:pt x="445" y="444"/>
                  </a:lnTo>
                  <a:lnTo>
                    <a:pt x="352" y="380"/>
                  </a:lnTo>
                  <a:lnTo>
                    <a:pt x="267" y="310"/>
                  </a:lnTo>
                  <a:lnTo>
                    <a:pt x="189" y="237"/>
                  </a:lnTo>
                  <a:lnTo>
                    <a:pt x="116" y="162"/>
                  </a:lnTo>
                  <a:lnTo>
                    <a:pt x="54" y="82"/>
                  </a:lnTo>
                  <a:lnTo>
                    <a:pt x="0"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00575" name="Group 159"/>
            <p:cNvGrpSpPr>
              <a:grpSpLocks/>
            </p:cNvGrpSpPr>
            <p:nvPr/>
          </p:nvGrpSpPr>
          <p:grpSpPr bwMode="auto">
            <a:xfrm>
              <a:off x="713" y="1898"/>
              <a:ext cx="4136" cy="1486"/>
              <a:chOff x="765" y="1872"/>
              <a:chExt cx="4008" cy="1486"/>
            </a:xfrm>
          </p:grpSpPr>
          <p:sp>
            <p:nvSpPr>
              <p:cNvPr id="700576" name="Freeform 160"/>
              <p:cNvSpPr>
                <a:spLocks/>
              </p:cNvSpPr>
              <p:nvPr/>
            </p:nvSpPr>
            <p:spPr bwMode="auto">
              <a:xfrm>
                <a:off x="816" y="1872"/>
                <a:ext cx="3957" cy="1466"/>
              </a:xfrm>
              <a:custGeom>
                <a:avLst/>
                <a:gdLst>
                  <a:gd name="T0" fmla="*/ 0 w 3957"/>
                  <a:gd name="T1" fmla="*/ 0 h 1466"/>
                  <a:gd name="T2" fmla="*/ 0 w 3957"/>
                  <a:gd name="T3" fmla="*/ 1466 h 1466"/>
                  <a:gd name="T4" fmla="*/ 3957 w 3957"/>
                  <a:gd name="T5" fmla="*/ 1466 h 1466"/>
                </a:gdLst>
                <a:ahLst/>
                <a:cxnLst>
                  <a:cxn ang="0">
                    <a:pos x="T0" y="T1"/>
                  </a:cxn>
                  <a:cxn ang="0">
                    <a:pos x="T2" y="T3"/>
                  </a:cxn>
                  <a:cxn ang="0">
                    <a:pos x="T4" y="T5"/>
                  </a:cxn>
                </a:cxnLst>
                <a:rect l="0" t="0" r="r" b="b"/>
                <a:pathLst>
                  <a:path w="3957" h="1466">
                    <a:moveTo>
                      <a:pt x="0" y="0"/>
                    </a:moveTo>
                    <a:lnTo>
                      <a:pt x="0" y="1466"/>
                    </a:lnTo>
                    <a:lnTo>
                      <a:pt x="3957" y="1466"/>
                    </a:lnTo>
                  </a:path>
                </a:pathLst>
              </a:custGeom>
              <a:noFill/>
              <a:ln w="36513">
                <a:solidFill>
                  <a:schemeClr val="tx1"/>
                </a:solidFill>
                <a:prstDash val="solid"/>
                <a:round/>
                <a:headEnd/>
                <a:tailEnd/>
              </a:ln>
              <a:effectLst>
                <a:outerShdw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00577" name="Group 161"/>
              <p:cNvGrpSpPr>
                <a:grpSpLocks/>
              </p:cNvGrpSpPr>
              <p:nvPr/>
            </p:nvGrpSpPr>
            <p:grpSpPr bwMode="auto">
              <a:xfrm>
                <a:off x="765" y="1874"/>
                <a:ext cx="447" cy="1484"/>
                <a:chOff x="765" y="1874"/>
                <a:chExt cx="447" cy="1484"/>
              </a:xfrm>
            </p:grpSpPr>
            <p:sp>
              <p:nvSpPr>
                <p:cNvPr id="700578" name="Line 162"/>
                <p:cNvSpPr>
                  <a:spLocks noChangeShapeType="1"/>
                </p:cNvSpPr>
                <p:nvPr/>
              </p:nvSpPr>
              <p:spPr bwMode="auto">
                <a:xfrm>
                  <a:off x="765" y="1874"/>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79" name="Line 163"/>
                <p:cNvSpPr>
                  <a:spLocks noChangeShapeType="1"/>
                </p:cNvSpPr>
                <p:nvPr/>
              </p:nvSpPr>
              <p:spPr bwMode="auto">
                <a:xfrm>
                  <a:off x="765" y="2022"/>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80" name="Line 164"/>
                <p:cNvSpPr>
                  <a:spLocks noChangeShapeType="1"/>
                </p:cNvSpPr>
                <p:nvPr/>
              </p:nvSpPr>
              <p:spPr bwMode="auto">
                <a:xfrm>
                  <a:off x="765" y="2169"/>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81" name="Line 165"/>
                <p:cNvSpPr>
                  <a:spLocks noChangeShapeType="1"/>
                </p:cNvSpPr>
                <p:nvPr/>
              </p:nvSpPr>
              <p:spPr bwMode="auto">
                <a:xfrm>
                  <a:off x="765" y="2314"/>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82" name="Line 166"/>
                <p:cNvSpPr>
                  <a:spLocks noChangeShapeType="1"/>
                </p:cNvSpPr>
                <p:nvPr/>
              </p:nvSpPr>
              <p:spPr bwMode="auto">
                <a:xfrm>
                  <a:off x="765" y="2461"/>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83" name="Line 167"/>
                <p:cNvSpPr>
                  <a:spLocks noChangeShapeType="1"/>
                </p:cNvSpPr>
                <p:nvPr/>
              </p:nvSpPr>
              <p:spPr bwMode="auto">
                <a:xfrm>
                  <a:off x="765" y="2608"/>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84" name="Line 168"/>
                <p:cNvSpPr>
                  <a:spLocks noChangeShapeType="1"/>
                </p:cNvSpPr>
                <p:nvPr/>
              </p:nvSpPr>
              <p:spPr bwMode="auto">
                <a:xfrm>
                  <a:off x="765" y="2756"/>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85" name="Line 169"/>
                <p:cNvSpPr>
                  <a:spLocks noChangeShapeType="1"/>
                </p:cNvSpPr>
                <p:nvPr/>
              </p:nvSpPr>
              <p:spPr bwMode="auto">
                <a:xfrm>
                  <a:off x="765" y="2900"/>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86" name="Line 170"/>
                <p:cNvSpPr>
                  <a:spLocks noChangeShapeType="1"/>
                </p:cNvSpPr>
                <p:nvPr/>
              </p:nvSpPr>
              <p:spPr bwMode="auto">
                <a:xfrm>
                  <a:off x="765" y="3048"/>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87" name="Line 171"/>
                <p:cNvSpPr>
                  <a:spLocks noChangeShapeType="1"/>
                </p:cNvSpPr>
                <p:nvPr/>
              </p:nvSpPr>
              <p:spPr bwMode="auto">
                <a:xfrm>
                  <a:off x="765" y="3195"/>
                  <a:ext cx="49" cy="1"/>
                </a:xfrm>
                <a:prstGeom prst="line">
                  <a:avLst/>
                </a:prstGeom>
                <a:noFill/>
                <a:ln w="36513">
                  <a:solidFill>
                    <a:srgbClr val="CDCDCD"/>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0588" name="Line 172"/>
                <p:cNvSpPr>
                  <a:spLocks noChangeShapeType="1"/>
                </p:cNvSpPr>
                <p:nvPr/>
              </p:nvSpPr>
              <p:spPr bwMode="auto">
                <a:xfrm>
                  <a:off x="1211" y="3340"/>
                  <a:ext cx="1" cy="18"/>
                </a:xfrm>
                <a:prstGeom prst="line">
                  <a:avLst/>
                </a:prstGeom>
                <a:noFill/>
                <a:ln w="36513">
                  <a:solidFill>
                    <a:srgbClr val="CDCDCD"/>
                  </a:solidFill>
                  <a:round/>
                  <a:headEnd/>
                  <a:tailEnd/>
                </a:ln>
                <a:effectLst>
                  <a:outerShdw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grpSp>
          <p:nvGrpSpPr>
            <p:cNvPr id="700589" name="Group 173"/>
            <p:cNvGrpSpPr>
              <a:grpSpLocks/>
            </p:cNvGrpSpPr>
            <p:nvPr/>
          </p:nvGrpSpPr>
          <p:grpSpPr bwMode="auto">
            <a:xfrm>
              <a:off x="816" y="1872"/>
              <a:ext cx="3883" cy="1432"/>
              <a:chOff x="816" y="1872"/>
              <a:chExt cx="3883" cy="1432"/>
            </a:xfrm>
          </p:grpSpPr>
          <p:sp>
            <p:nvSpPr>
              <p:cNvPr id="700590" name="Freeform 174"/>
              <p:cNvSpPr>
                <a:spLocks/>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CE64A1"/>
                </a:solidFill>
                <a:prstDash val="solid"/>
                <a:round/>
                <a:headEnd/>
                <a:tailEnd/>
              </a:ln>
              <a:effectLst>
                <a:outerShdw dist="381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0591" name="Freeform 175"/>
              <p:cNvSpPr>
                <a:spLocks/>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CE64A1"/>
                </a:solidFill>
                <a:prstDash val="solid"/>
                <a:round/>
                <a:headEnd/>
                <a:tailEnd/>
              </a:ln>
              <a:effectLst>
                <a:outerShdw dist="381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0592" name="Freeform 176"/>
            <p:cNvSpPr>
              <a:spLocks/>
            </p:cNvSpPr>
            <p:nvPr/>
          </p:nvSpPr>
          <p:spPr bwMode="auto">
            <a:xfrm>
              <a:off x="1241" y="2672"/>
              <a:ext cx="303" cy="566"/>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36513">
              <a:solidFill>
                <a:srgbClr val="2FFFEB"/>
              </a:solidFill>
              <a:prstDash val="solid"/>
              <a:round/>
              <a:headEnd type="none" w="med" len="med"/>
              <a:tailEnd type="triangle" w="med" len="med"/>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0593" name="Freeform 177"/>
            <p:cNvSpPr>
              <a:spLocks/>
            </p:cNvSpPr>
            <p:nvPr/>
          </p:nvSpPr>
          <p:spPr bwMode="auto">
            <a:xfrm>
              <a:off x="3903" y="2698"/>
              <a:ext cx="591" cy="563"/>
            </a:xfrm>
            <a:custGeom>
              <a:avLst/>
              <a:gdLst>
                <a:gd name="T0" fmla="*/ 795 w 795"/>
                <a:gd name="T1" fmla="*/ 0 h 491"/>
                <a:gd name="T2" fmla="*/ 776 w 795"/>
                <a:gd name="T3" fmla="*/ 57 h 491"/>
                <a:gd name="T4" fmla="*/ 748 w 795"/>
                <a:gd name="T5" fmla="*/ 111 h 491"/>
                <a:gd name="T6" fmla="*/ 712 w 795"/>
                <a:gd name="T7" fmla="*/ 160 h 491"/>
                <a:gd name="T8" fmla="*/ 668 w 795"/>
                <a:gd name="T9" fmla="*/ 204 h 491"/>
                <a:gd name="T10" fmla="*/ 619 w 795"/>
                <a:gd name="T11" fmla="*/ 238 h 491"/>
                <a:gd name="T12" fmla="*/ 562 w 795"/>
                <a:gd name="T13" fmla="*/ 266 h 491"/>
                <a:gd name="T14" fmla="*/ 505 w 795"/>
                <a:gd name="T15" fmla="*/ 282 h 491"/>
                <a:gd name="T16" fmla="*/ 442 w 795"/>
                <a:gd name="T17" fmla="*/ 290 h 491"/>
                <a:gd name="T18" fmla="*/ 383 w 795"/>
                <a:gd name="T19" fmla="*/ 287 h 491"/>
                <a:gd name="T20" fmla="*/ 323 w 795"/>
                <a:gd name="T21" fmla="*/ 284 h 491"/>
                <a:gd name="T22" fmla="*/ 266 w 795"/>
                <a:gd name="T23" fmla="*/ 290 h 491"/>
                <a:gd name="T24" fmla="*/ 209 w 795"/>
                <a:gd name="T25" fmla="*/ 305 h 491"/>
                <a:gd name="T26" fmla="*/ 158 w 795"/>
                <a:gd name="T27" fmla="*/ 328 h 491"/>
                <a:gd name="T28" fmla="*/ 108 w 795"/>
                <a:gd name="T29" fmla="*/ 359 h 491"/>
                <a:gd name="T30" fmla="*/ 64 w 795"/>
                <a:gd name="T31" fmla="*/ 398 h 491"/>
                <a:gd name="T32" fmla="*/ 28 w 795"/>
                <a:gd name="T33" fmla="*/ 442 h 491"/>
                <a:gd name="T34" fmla="*/ 0 w 795"/>
                <a:gd name="T35"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491">
                  <a:moveTo>
                    <a:pt x="795" y="0"/>
                  </a:moveTo>
                  <a:lnTo>
                    <a:pt x="776" y="57"/>
                  </a:lnTo>
                  <a:lnTo>
                    <a:pt x="748" y="111"/>
                  </a:lnTo>
                  <a:lnTo>
                    <a:pt x="712" y="160"/>
                  </a:lnTo>
                  <a:lnTo>
                    <a:pt x="668" y="204"/>
                  </a:lnTo>
                  <a:lnTo>
                    <a:pt x="619" y="238"/>
                  </a:lnTo>
                  <a:lnTo>
                    <a:pt x="562" y="266"/>
                  </a:lnTo>
                  <a:lnTo>
                    <a:pt x="505" y="282"/>
                  </a:lnTo>
                  <a:lnTo>
                    <a:pt x="442" y="290"/>
                  </a:lnTo>
                  <a:lnTo>
                    <a:pt x="383" y="287"/>
                  </a:lnTo>
                  <a:lnTo>
                    <a:pt x="323" y="284"/>
                  </a:lnTo>
                  <a:lnTo>
                    <a:pt x="266" y="290"/>
                  </a:lnTo>
                  <a:lnTo>
                    <a:pt x="209" y="305"/>
                  </a:lnTo>
                  <a:lnTo>
                    <a:pt x="158" y="328"/>
                  </a:lnTo>
                  <a:lnTo>
                    <a:pt x="108" y="359"/>
                  </a:lnTo>
                  <a:lnTo>
                    <a:pt x="64" y="398"/>
                  </a:lnTo>
                  <a:lnTo>
                    <a:pt x="28" y="442"/>
                  </a:lnTo>
                  <a:lnTo>
                    <a:pt x="0" y="491"/>
                  </a:lnTo>
                </a:path>
              </a:pathLst>
            </a:custGeom>
            <a:noFill/>
            <a:ln w="36513">
              <a:solidFill>
                <a:srgbClr val="2FFFEB"/>
              </a:solidFill>
              <a:prstDash val="solid"/>
              <a:round/>
              <a:headEnd type="none" w="med" len="med"/>
              <a:tailEnd type="triangle" w="med" len="med"/>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0595" name="Line 179"/>
            <p:cNvSpPr>
              <a:spLocks noChangeShapeType="1"/>
            </p:cNvSpPr>
            <p:nvPr/>
          </p:nvSpPr>
          <p:spPr bwMode="auto">
            <a:xfrm>
              <a:off x="1764" y="2160"/>
              <a:ext cx="0" cy="1200"/>
            </a:xfrm>
            <a:prstGeom prst="line">
              <a:avLst/>
            </a:prstGeom>
            <a:noFill/>
            <a:ln w="28575">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0596" name="Line 180"/>
            <p:cNvSpPr>
              <a:spLocks noChangeShapeType="1"/>
            </p:cNvSpPr>
            <p:nvPr/>
          </p:nvSpPr>
          <p:spPr bwMode="auto">
            <a:xfrm>
              <a:off x="3720" y="2160"/>
              <a:ext cx="0" cy="1202"/>
            </a:xfrm>
            <a:prstGeom prst="line">
              <a:avLst/>
            </a:prstGeom>
            <a:noFill/>
            <a:ln w="28575">
              <a:solidFill>
                <a:schemeClr val="tx1"/>
              </a:solidFill>
              <a:round/>
              <a:headEnd/>
              <a:tailEnd/>
            </a:ln>
            <a:effectLst>
              <a:outerShdw dist="12700" dir="162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8979" name="Rectangle 51"/>
          <p:cNvSpPr>
            <a:spLocks noGrp="1" noChangeArrowheads="1"/>
          </p:cNvSpPr>
          <p:nvPr>
            <p:ph type="title"/>
          </p:nvPr>
        </p:nvSpPr>
        <p:spPr>
          <a:xfrm>
            <a:off x="1181100" y="268289"/>
            <a:ext cx="6781800" cy="1143000"/>
          </a:xfrm>
          <a:noFill/>
          <a:ln/>
        </p:spPr>
        <p:txBody>
          <a:bodyPr/>
          <a:lstStyle/>
          <a:p>
            <a:r>
              <a:rPr lang="zh-CN" altLang="en-US" sz="4000" dirty="0">
                <a:solidFill>
                  <a:schemeClr val="bg2"/>
                </a:solidFill>
              </a:rPr>
              <a:t>单侧检验</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显著性水平与拒绝域</a:t>
            </a:r>
            <a:r>
              <a:rPr lang="en-US" altLang="zh-CN" sz="3600" dirty="0">
                <a:solidFill>
                  <a:schemeClr val="hlink"/>
                </a:solidFill>
                <a:latin typeface="Arial" panose="020B0604020202020204" pitchFamily="34" charset="0"/>
              </a:rPr>
              <a:t>)</a:t>
            </a:r>
            <a:endParaRPr lang="en-US" altLang="zh-CN" dirty="0">
              <a:latin typeface="Arial" panose="020B0604020202020204" pitchFamily="34" charset="0"/>
            </a:endParaRPr>
          </a:p>
        </p:txBody>
      </p:sp>
      <p:sp>
        <p:nvSpPr>
          <p:cNvPr id="509005" name="Rectangle 77"/>
          <p:cNvSpPr>
            <a:spLocks noChangeArrowheads="1"/>
          </p:cNvSpPr>
          <p:nvPr/>
        </p:nvSpPr>
        <p:spPr bwMode="auto">
          <a:xfrm>
            <a:off x="-76200" y="1416050"/>
            <a:ext cx="9144000" cy="5295900"/>
          </a:xfrm>
          <a:prstGeom prst="rect">
            <a:avLst/>
          </a:prstGeom>
          <a:solidFill>
            <a:schemeClr val="bg2"/>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a:effectLst>
                <a:outerShdw blurRad="38100" dist="38100" dir="2700000" algn="tl">
                  <a:srgbClr val="000000"/>
                </a:outerShdw>
              </a:effectLst>
            </a:endParaRPr>
          </a:p>
        </p:txBody>
      </p:sp>
      <p:grpSp>
        <p:nvGrpSpPr>
          <p:cNvPr id="509051" name="Group 123"/>
          <p:cNvGrpSpPr>
            <a:grpSpLocks/>
          </p:cNvGrpSpPr>
          <p:nvPr/>
        </p:nvGrpSpPr>
        <p:grpSpPr bwMode="auto">
          <a:xfrm>
            <a:off x="685800" y="1905000"/>
            <a:ext cx="7696200" cy="4117975"/>
            <a:chOff x="432" y="1200"/>
            <a:chExt cx="4848" cy="2594"/>
          </a:xfrm>
        </p:grpSpPr>
        <p:sp>
          <p:nvSpPr>
            <p:cNvPr id="509007" name="Rectangle 79"/>
            <p:cNvSpPr>
              <a:spLocks noChangeArrowheads="1"/>
            </p:cNvSpPr>
            <p:nvPr/>
          </p:nvSpPr>
          <p:spPr bwMode="auto">
            <a:xfrm>
              <a:off x="2592" y="3408"/>
              <a:ext cx="40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a:effectLst>
                    <a:outerShdw blurRad="38100" dist="38100" dir="2700000" algn="tl">
                      <a:srgbClr val="000000"/>
                    </a:outerShdw>
                  </a:effectLst>
                </a:rPr>
                <a:t>H</a:t>
              </a:r>
              <a:r>
                <a:rPr lang="en-US" altLang="zh-CN" baseline="-25000">
                  <a:effectLst>
                    <a:outerShdw blurRad="38100" dist="38100" dir="2700000" algn="tl">
                      <a:srgbClr val="000000"/>
                    </a:outerShdw>
                  </a:effectLst>
                </a:rPr>
                <a:t>0</a:t>
              </a:r>
              <a:r>
                <a:rPr lang="zh-CN" altLang="en-US">
                  <a:effectLst>
                    <a:outerShdw blurRad="38100" dist="38100" dir="2700000" algn="tl">
                      <a:srgbClr val="000000"/>
                    </a:outerShdw>
                  </a:effectLst>
                </a:rPr>
                <a:t>值</a:t>
              </a:r>
            </a:p>
          </p:txBody>
        </p:sp>
        <p:sp>
          <p:nvSpPr>
            <p:cNvPr id="509008" name="Rectangle 80"/>
            <p:cNvSpPr>
              <a:spLocks noChangeArrowheads="1"/>
            </p:cNvSpPr>
            <p:nvPr/>
          </p:nvSpPr>
          <p:spPr bwMode="auto">
            <a:xfrm>
              <a:off x="1548" y="3564"/>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a:effectLst>
                    <a:outerShdw blurRad="38100" dist="38100" dir="2700000" algn="tl">
                      <a:srgbClr val="000000"/>
                    </a:outerShdw>
                  </a:effectLst>
                </a:rPr>
                <a:t>临界值</a:t>
              </a:r>
              <a:endParaRPr lang="zh-CN" altLang="en-US">
                <a:effectLst/>
              </a:endParaRPr>
            </a:p>
          </p:txBody>
        </p:sp>
        <p:sp>
          <p:nvSpPr>
            <p:cNvPr id="509009" name="Rectangle 81"/>
            <p:cNvSpPr>
              <a:spLocks noChangeArrowheads="1"/>
            </p:cNvSpPr>
            <p:nvPr/>
          </p:nvSpPr>
          <p:spPr bwMode="auto">
            <a:xfrm>
              <a:off x="1284" y="2364"/>
              <a:ext cx="23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0" tIns="0" rIns="0" bIns="0">
              <a:spAutoFit/>
            </a:bodyPr>
            <a:lstStyle/>
            <a:p>
              <a:pPr>
                <a:spcBef>
                  <a:spcPct val="0"/>
                </a:spcBef>
              </a:pPr>
              <a:r>
                <a:rPr lang="en-US" altLang="zh-CN" sz="2800" b="1" dirty="0">
                  <a:effectLst>
                    <a:outerShdw blurRad="38100" dist="38100" dir="2700000" algn="tl">
                      <a:srgbClr val="000000"/>
                    </a:outerShdw>
                  </a:effectLst>
                  <a:latin typeface="Symbol" panose="05050102010706020507" pitchFamily="18" charset="2"/>
                </a:rPr>
                <a:t>a</a:t>
              </a:r>
              <a:endParaRPr lang="en-US" altLang="zh-CN" dirty="0">
                <a:effectLst>
                  <a:outerShdw blurRad="38100" dist="38100" dir="2700000" algn="tl">
                    <a:srgbClr val="000000"/>
                  </a:outerShdw>
                </a:effectLst>
              </a:endParaRPr>
            </a:p>
          </p:txBody>
        </p:sp>
        <p:sp>
          <p:nvSpPr>
            <p:cNvPr id="509010" name="Rectangle 82"/>
            <p:cNvSpPr>
              <a:spLocks noChangeArrowheads="1"/>
            </p:cNvSpPr>
            <p:nvPr/>
          </p:nvSpPr>
          <p:spPr bwMode="auto">
            <a:xfrm>
              <a:off x="4320" y="3408"/>
              <a:ext cx="9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a:effectLst>
                    <a:outerShdw blurRad="38100" dist="38100" dir="2700000" algn="tl">
                      <a:srgbClr val="000000"/>
                    </a:outerShdw>
                  </a:effectLst>
                </a:rPr>
                <a:t>样本统计量</a:t>
              </a:r>
              <a:endParaRPr lang="zh-CN" altLang="en-US">
                <a:effectLst/>
              </a:endParaRPr>
            </a:p>
          </p:txBody>
        </p:sp>
        <p:sp>
          <p:nvSpPr>
            <p:cNvPr id="509011" name="Rectangle 83"/>
            <p:cNvSpPr>
              <a:spLocks noChangeArrowheads="1"/>
            </p:cNvSpPr>
            <p:nvPr/>
          </p:nvSpPr>
          <p:spPr bwMode="auto">
            <a:xfrm>
              <a:off x="1260" y="180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a:solidFill>
                    <a:schemeClr val="hlink"/>
                  </a:solidFill>
                  <a:effectLst>
                    <a:outerShdw blurRad="38100" dist="38100" dir="2700000" algn="tl">
                      <a:srgbClr val="000000"/>
                    </a:outerShdw>
                  </a:effectLst>
                </a:rPr>
                <a:t>拒绝域</a:t>
              </a:r>
              <a:endParaRPr lang="zh-CN" altLang="en-US">
                <a:solidFill>
                  <a:schemeClr val="hlink"/>
                </a:solidFill>
                <a:effectLst/>
              </a:endParaRPr>
            </a:p>
          </p:txBody>
        </p:sp>
        <p:grpSp>
          <p:nvGrpSpPr>
            <p:cNvPr id="509013" name="Group 85"/>
            <p:cNvGrpSpPr>
              <a:grpSpLocks/>
            </p:cNvGrpSpPr>
            <p:nvPr/>
          </p:nvGrpSpPr>
          <p:grpSpPr bwMode="auto">
            <a:xfrm>
              <a:off x="765" y="1874"/>
              <a:ext cx="49" cy="1322"/>
              <a:chOff x="765" y="1874"/>
              <a:chExt cx="49" cy="1322"/>
            </a:xfrm>
          </p:grpSpPr>
          <p:sp>
            <p:nvSpPr>
              <p:cNvPr id="509014" name="Line 86"/>
              <p:cNvSpPr>
                <a:spLocks noChangeShapeType="1"/>
              </p:cNvSpPr>
              <p:nvPr/>
            </p:nvSpPr>
            <p:spPr bwMode="auto">
              <a:xfrm>
                <a:off x="765" y="1874"/>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15" name="Line 87"/>
              <p:cNvSpPr>
                <a:spLocks noChangeShapeType="1"/>
              </p:cNvSpPr>
              <p:nvPr/>
            </p:nvSpPr>
            <p:spPr bwMode="auto">
              <a:xfrm>
                <a:off x="765" y="2022"/>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16" name="Line 88"/>
              <p:cNvSpPr>
                <a:spLocks noChangeShapeType="1"/>
              </p:cNvSpPr>
              <p:nvPr/>
            </p:nvSpPr>
            <p:spPr bwMode="auto">
              <a:xfrm>
                <a:off x="765" y="2169"/>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17" name="Line 89"/>
              <p:cNvSpPr>
                <a:spLocks noChangeShapeType="1"/>
              </p:cNvSpPr>
              <p:nvPr/>
            </p:nvSpPr>
            <p:spPr bwMode="auto">
              <a:xfrm>
                <a:off x="765" y="2314"/>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18" name="Line 90"/>
              <p:cNvSpPr>
                <a:spLocks noChangeShapeType="1"/>
              </p:cNvSpPr>
              <p:nvPr/>
            </p:nvSpPr>
            <p:spPr bwMode="auto">
              <a:xfrm>
                <a:off x="765" y="2461"/>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19" name="Line 91"/>
              <p:cNvSpPr>
                <a:spLocks noChangeShapeType="1"/>
              </p:cNvSpPr>
              <p:nvPr/>
            </p:nvSpPr>
            <p:spPr bwMode="auto">
              <a:xfrm>
                <a:off x="765" y="2608"/>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20" name="Line 92"/>
              <p:cNvSpPr>
                <a:spLocks noChangeShapeType="1"/>
              </p:cNvSpPr>
              <p:nvPr/>
            </p:nvSpPr>
            <p:spPr bwMode="auto">
              <a:xfrm>
                <a:off x="765" y="2756"/>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21" name="Line 93"/>
              <p:cNvSpPr>
                <a:spLocks noChangeShapeType="1"/>
              </p:cNvSpPr>
              <p:nvPr/>
            </p:nvSpPr>
            <p:spPr bwMode="auto">
              <a:xfrm>
                <a:off x="765" y="2900"/>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22" name="Line 94"/>
              <p:cNvSpPr>
                <a:spLocks noChangeShapeType="1"/>
              </p:cNvSpPr>
              <p:nvPr/>
            </p:nvSpPr>
            <p:spPr bwMode="auto">
              <a:xfrm>
                <a:off x="765" y="3048"/>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23" name="Line 95"/>
              <p:cNvSpPr>
                <a:spLocks noChangeShapeType="1"/>
              </p:cNvSpPr>
              <p:nvPr/>
            </p:nvSpPr>
            <p:spPr bwMode="auto">
              <a:xfrm>
                <a:off x="765" y="3195"/>
                <a:ext cx="49" cy="1"/>
              </a:xfrm>
              <a:prstGeom prst="line">
                <a:avLst/>
              </a:prstGeom>
              <a:noFill/>
              <a:ln w="36513">
                <a:solidFill>
                  <a:srgbClr val="CDCDCD"/>
                </a:solidFill>
                <a:round/>
                <a:headEnd/>
                <a:tailE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509024" name="Line 96"/>
            <p:cNvSpPr>
              <a:spLocks noChangeShapeType="1"/>
            </p:cNvSpPr>
            <p:nvPr/>
          </p:nvSpPr>
          <p:spPr bwMode="auto">
            <a:xfrm>
              <a:off x="4771"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025" name="Line 97"/>
            <p:cNvSpPr>
              <a:spLocks noChangeShapeType="1"/>
            </p:cNvSpPr>
            <p:nvPr/>
          </p:nvSpPr>
          <p:spPr bwMode="auto">
            <a:xfrm>
              <a:off x="4378"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026" name="Line 98"/>
            <p:cNvSpPr>
              <a:spLocks noChangeShapeType="1"/>
            </p:cNvSpPr>
            <p:nvPr/>
          </p:nvSpPr>
          <p:spPr bwMode="auto">
            <a:xfrm>
              <a:off x="3981"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027" name="Line 99"/>
            <p:cNvSpPr>
              <a:spLocks noChangeShapeType="1"/>
            </p:cNvSpPr>
            <p:nvPr/>
          </p:nvSpPr>
          <p:spPr bwMode="auto">
            <a:xfrm>
              <a:off x="3585"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028" name="Line 100"/>
            <p:cNvSpPr>
              <a:spLocks noChangeShapeType="1"/>
            </p:cNvSpPr>
            <p:nvPr/>
          </p:nvSpPr>
          <p:spPr bwMode="auto">
            <a:xfrm>
              <a:off x="3189"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029" name="Line 101"/>
            <p:cNvSpPr>
              <a:spLocks noChangeShapeType="1"/>
            </p:cNvSpPr>
            <p:nvPr/>
          </p:nvSpPr>
          <p:spPr bwMode="auto">
            <a:xfrm>
              <a:off x="2793"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030" name="Line 102"/>
            <p:cNvSpPr>
              <a:spLocks noChangeShapeType="1"/>
            </p:cNvSpPr>
            <p:nvPr/>
          </p:nvSpPr>
          <p:spPr bwMode="auto">
            <a:xfrm>
              <a:off x="2397"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031" name="Line 103"/>
            <p:cNvSpPr>
              <a:spLocks noChangeShapeType="1"/>
            </p:cNvSpPr>
            <p:nvPr/>
          </p:nvSpPr>
          <p:spPr bwMode="auto">
            <a:xfrm>
              <a:off x="2003"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032" name="Line 104"/>
            <p:cNvSpPr>
              <a:spLocks noChangeShapeType="1"/>
            </p:cNvSpPr>
            <p:nvPr/>
          </p:nvSpPr>
          <p:spPr bwMode="auto">
            <a:xfrm>
              <a:off x="1607" y="3340"/>
              <a:ext cx="1" cy="18"/>
            </a:xfrm>
            <a:prstGeom prst="line">
              <a:avLst/>
            </a:prstGeom>
            <a:noFill/>
            <a:ln w="36513">
              <a:solidFill>
                <a:srgbClr val="CDCDCD"/>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33" name="Line 105"/>
            <p:cNvSpPr>
              <a:spLocks noChangeShapeType="1"/>
            </p:cNvSpPr>
            <p:nvPr/>
          </p:nvSpPr>
          <p:spPr bwMode="auto">
            <a:xfrm>
              <a:off x="1211" y="3340"/>
              <a:ext cx="1" cy="18"/>
            </a:xfrm>
            <a:prstGeom prst="line">
              <a:avLst/>
            </a:prstGeom>
            <a:noFill/>
            <a:ln w="36513">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034" name="Line 106"/>
            <p:cNvSpPr>
              <a:spLocks noChangeShapeType="1"/>
            </p:cNvSpPr>
            <p:nvPr/>
          </p:nvSpPr>
          <p:spPr bwMode="auto">
            <a:xfrm>
              <a:off x="1848" y="3108"/>
              <a:ext cx="1884" cy="0"/>
            </a:xfrm>
            <a:prstGeom prst="line">
              <a:avLst/>
            </a:prstGeom>
            <a:noFill/>
            <a:ln w="36513">
              <a:solidFill>
                <a:schemeClr val="tx1"/>
              </a:solidFill>
              <a:round/>
              <a:headEnd/>
              <a:tailEnd type="triangle" w="med" len="me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9035" name="Freeform 107"/>
            <p:cNvSpPr>
              <a:spLocks/>
            </p:cNvSpPr>
            <p:nvPr/>
          </p:nvSpPr>
          <p:spPr bwMode="auto">
            <a:xfrm>
              <a:off x="1677" y="3079"/>
              <a:ext cx="108" cy="98"/>
            </a:xfrm>
            <a:custGeom>
              <a:avLst/>
              <a:gdLst>
                <a:gd name="T0" fmla="*/ 20 w 108"/>
                <a:gd name="T1" fmla="*/ 0 h 98"/>
                <a:gd name="T2" fmla="*/ 108 w 108"/>
                <a:gd name="T3" fmla="*/ 67 h 98"/>
                <a:gd name="T4" fmla="*/ 0 w 108"/>
                <a:gd name="T5" fmla="*/ 98 h 98"/>
                <a:gd name="T6" fmla="*/ 20 w 108"/>
                <a:gd name="T7" fmla="*/ 0 h 98"/>
              </a:gdLst>
              <a:ahLst/>
              <a:cxnLst>
                <a:cxn ang="0">
                  <a:pos x="T0" y="T1"/>
                </a:cxn>
                <a:cxn ang="0">
                  <a:pos x="T2" y="T3"/>
                </a:cxn>
                <a:cxn ang="0">
                  <a:pos x="T4" y="T5"/>
                </a:cxn>
                <a:cxn ang="0">
                  <a:pos x="T6" y="T7"/>
                </a:cxn>
              </a:cxnLst>
              <a:rect l="0" t="0" r="r" b="b"/>
              <a:pathLst>
                <a:path w="108" h="98">
                  <a:moveTo>
                    <a:pt x="20" y="0"/>
                  </a:moveTo>
                  <a:lnTo>
                    <a:pt x="108" y="67"/>
                  </a:lnTo>
                  <a:lnTo>
                    <a:pt x="0" y="98"/>
                  </a:lnTo>
                  <a:lnTo>
                    <a:pt x="20" y="0"/>
                  </a:lnTo>
                  <a:close/>
                </a:path>
              </a:pathLst>
            </a:custGeom>
            <a:solidFill>
              <a:srgbClr val="2FFFEB"/>
            </a:solidFill>
            <a:ln w="9525">
              <a:solidFill>
                <a:srgbClr val="2FFFEB"/>
              </a:solidFill>
              <a:round/>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endParaRPr lang="zh-CN" altLang="en-US"/>
            </a:p>
          </p:txBody>
        </p:sp>
        <p:sp>
          <p:nvSpPr>
            <p:cNvPr id="509036" name="Rectangle 108"/>
            <p:cNvSpPr>
              <a:spLocks noChangeArrowheads="1"/>
            </p:cNvSpPr>
            <p:nvPr/>
          </p:nvSpPr>
          <p:spPr bwMode="auto">
            <a:xfrm>
              <a:off x="432" y="1200"/>
              <a:ext cx="168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pPr algn="ctr"/>
              <a:r>
                <a:rPr lang="zh-CN" altLang="en-US" sz="2800" b="1">
                  <a:effectLst>
                    <a:outerShdw blurRad="38100" dist="38100" dir="2700000" algn="tl">
                      <a:srgbClr val="000000"/>
                    </a:outerShdw>
                  </a:effectLst>
                </a:rPr>
                <a:t>抽样分布</a:t>
              </a:r>
            </a:p>
          </p:txBody>
        </p:sp>
        <p:sp>
          <p:nvSpPr>
            <p:cNvPr id="509037" name="Rectangle 109"/>
            <p:cNvSpPr>
              <a:spLocks noChangeArrowheads="1"/>
            </p:cNvSpPr>
            <p:nvPr/>
          </p:nvSpPr>
          <p:spPr bwMode="auto">
            <a:xfrm>
              <a:off x="2253" y="2517"/>
              <a:ext cx="96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pPr algn="ctr"/>
              <a:r>
                <a:rPr lang="en-US" altLang="zh-CN" b="1">
                  <a:effectLst>
                    <a:outerShdw blurRad="38100" dist="38100" dir="2700000" algn="tl">
                      <a:srgbClr val="000000"/>
                    </a:outerShdw>
                  </a:effectLst>
                </a:rPr>
                <a:t>1 - </a:t>
              </a:r>
              <a:r>
                <a:rPr lang="en-US" altLang="zh-CN" b="1">
                  <a:effectLst>
                    <a:outerShdw blurRad="38100" dist="38100" dir="2700000" algn="tl">
                      <a:srgbClr val="000000"/>
                    </a:outerShdw>
                  </a:effectLst>
                  <a:latin typeface="Symbol" panose="05050102010706020507" pitchFamily="18" charset="2"/>
                </a:rPr>
                <a:t></a:t>
              </a:r>
              <a:endParaRPr lang="en-US" altLang="zh-CN" b="1">
                <a:effectLst/>
                <a:latin typeface="Symbol" panose="05050102010706020507" pitchFamily="18" charset="2"/>
              </a:endParaRPr>
            </a:p>
          </p:txBody>
        </p:sp>
        <p:sp>
          <p:nvSpPr>
            <p:cNvPr id="509038" name="Line 110"/>
            <p:cNvSpPr>
              <a:spLocks noChangeShapeType="1"/>
            </p:cNvSpPr>
            <p:nvPr/>
          </p:nvSpPr>
          <p:spPr bwMode="auto">
            <a:xfrm flipH="1">
              <a:off x="2752" y="1568"/>
              <a:ext cx="1060" cy="992"/>
            </a:xfrm>
            <a:prstGeom prst="line">
              <a:avLst/>
            </a:prstGeom>
            <a:noFill/>
            <a:ln w="254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9039" name="Rectangle 111"/>
            <p:cNvSpPr>
              <a:spLocks noChangeArrowheads="1"/>
            </p:cNvSpPr>
            <p:nvPr/>
          </p:nvSpPr>
          <p:spPr bwMode="auto">
            <a:xfrm>
              <a:off x="3501" y="1293"/>
              <a:ext cx="129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r>
                <a:rPr lang="zh-CN" altLang="en-US" b="1">
                  <a:solidFill>
                    <a:srgbClr val="FFFFB1"/>
                  </a:solidFill>
                  <a:effectLst>
                    <a:outerShdw blurRad="38100" dist="38100" dir="2700000" algn="tl">
                      <a:srgbClr val="000000"/>
                    </a:outerShdw>
                  </a:effectLst>
                </a:rPr>
                <a:t>置信水平</a:t>
              </a:r>
            </a:p>
          </p:txBody>
        </p:sp>
        <p:sp>
          <p:nvSpPr>
            <p:cNvPr id="509040" name="Line 112"/>
            <p:cNvSpPr>
              <a:spLocks noChangeShapeType="1"/>
            </p:cNvSpPr>
            <p:nvPr/>
          </p:nvSpPr>
          <p:spPr bwMode="auto">
            <a:xfrm>
              <a:off x="1836" y="3372"/>
              <a:ext cx="0" cy="192"/>
            </a:xfrm>
            <a:prstGeom prst="line">
              <a:avLst/>
            </a:prstGeom>
            <a:noFill/>
            <a:ln w="28575">
              <a:solidFill>
                <a:schemeClr val="tx1"/>
              </a:solidFill>
              <a:round/>
              <a:headEnd type="triangle" w="med" len="me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9041" name="Freeform 113" descr="60%"/>
            <p:cNvSpPr>
              <a:spLocks/>
            </p:cNvSpPr>
            <p:nvPr/>
          </p:nvSpPr>
          <p:spPr bwMode="auto">
            <a:xfrm>
              <a:off x="992" y="2797"/>
              <a:ext cx="839" cy="546"/>
            </a:xfrm>
            <a:custGeom>
              <a:avLst/>
              <a:gdLst>
                <a:gd name="T0" fmla="*/ 1129 w 1129"/>
                <a:gd name="T1" fmla="*/ 0 h 735"/>
                <a:gd name="T2" fmla="*/ 1129 w 1129"/>
                <a:gd name="T3" fmla="*/ 735 h 735"/>
                <a:gd name="T4" fmla="*/ 0 w 1129"/>
                <a:gd name="T5" fmla="*/ 735 h 735"/>
                <a:gd name="T6" fmla="*/ 124 w 1129"/>
                <a:gd name="T7" fmla="*/ 698 h 735"/>
                <a:gd name="T8" fmla="*/ 246 w 1129"/>
                <a:gd name="T9" fmla="*/ 657 h 735"/>
                <a:gd name="T10" fmla="*/ 362 w 1129"/>
                <a:gd name="T11" fmla="*/ 610 h 735"/>
                <a:gd name="T12" fmla="*/ 474 w 1129"/>
                <a:gd name="T13" fmla="*/ 559 h 735"/>
                <a:gd name="T14" fmla="*/ 580 w 1129"/>
                <a:gd name="T15" fmla="*/ 504 h 735"/>
                <a:gd name="T16" fmla="*/ 681 w 1129"/>
                <a:gd name="T17" fmla="*/ 442 h 735"/>
                <a:gd name="T18" fmla="*/ 774 w 1129"/>
                <a:gd name="T19" fmla="*/ 378 h 735"/>
                <a:gd name="T20" fmla="*/ 860 w 1129"/>
                <a:gd name="T21" fmla="*/ 308 h 735"/>
                <a:gd name="T22" fmla="*/ 940 w 1129"/>
                <a:gd name="T23" fmla="*/ 236 h 735"/>
                <a:gd name="T24" fmla="*/ 1010 w 1129"/>
                <a:gd name="T25" fmla="*/ 161 h 735"/>
                <a:gd name="T26" fmla="*/ 1074 w 1129"/>
                <a:gd name="T27" fmla="*/ 81 h 735"/>
                <a:gd name="T28" fmla="*/ 1129 w 1129"/>
                <a:gd name="T2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09042" name="Group 114"/>
            <p:cNvGrpSpPr>
              <a:grpSpLocks/>
            </p:cNvGrpSpPr>
            <p:nvPr/>
          </p:nvGrpSpPr>
          <p:grpSpPr bwMode="auto">
            <a:xfrm>
              <a:off x="816" y="1872"/>
              <a:ext cx="3883" cy="1432"/>
              <a:chOff x="816" y="1872"/>
              <a:chExt cx="3883" cy="1432"/>
            </a:xfrm>
          </p:grpSpPr>
          <p:sp>
            <p:nvSpPr>
              <p:cNvPr id="509043" name="Freeform 115"/>
              <p:cNvSpPr>
                <a:spLocks/>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CE64A1"/>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9044" name="Freeform 116"/>
              <p:cNvSpPr>
                <a:spLocks/>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CE64A1"/>
                </a:solidFill>
                <a:prstDash val="solid"/>
                <a:round/>
                <a:headEnd/>
                <a:tailE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09045" name="Group 117"/>
            <p:cNvGrpSpPr>
              <a:grpSpLocks/>
            </p:cNvGrpSpPr>
            <p:nvPr/>
          </p:nvGrpSpPr>
          <p:grpSpPr bwMode="auto">
            <a:xfrm>
              <a:off x="1164" y="2136"/>
              <a:ext cx="672" cy="1200"/>
              <a:chOff x="1392" y="2160"/>
              <a:chExt cx="672" cy="1200"/>
            </a:xfrm>
          </p:grpSpPr>
          <p:sp>
            <p:nvSpPr>
              <p:cNvPr id="509046" name="Line 118"/>
              <p:cNvSpPr>
                <a:spLocks noChangeShapeType="1"/>
              </p:cNvSpPr>
              <p:nvPr/>
            </p:nvSpPr>
            <p:spPr bwMode="auto">
              <a:xfrm>
                <a:off x="1392" y="2160"/>
                <a:ext cx="672" cy="0"/>
              </a:xfrm>
              <a:prstGeom prst="line">
                <a:avLst/>
              </a:prstGeom>
              <a:noFill/>
              <a:ln w="28575">
                <a:solidFill>
                  <a:schemeClr val="tx1"/>
                </a:solidFill>
                <a:round/>
                <a:headEnd type="triangle" w="med" len="me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9047" name="Line 119"/>
              <p:cNvSpPr>
                <a:spLocks noChangeShapeType="1"/>
              </p:cNvSpPr>
              <p:nvPr/>
            </p:nvSpPr>
            <p:spPr bwMode="auto">
              <a:xfrm>
                <a:off x="2064" y="2160"/>
                <a:ext cx="0" cy="120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9048" name="Freeform 120"/>
            <p:cNvSpPr>
              <a:spLocks/>
            </p:cNvSpPr>
            <p:nvPr/>
          </p:nvSpPr>
          <p:spPr bwMode="auto">
            <a:xfrm>
              <a:off x="1325" y="2648"/>
              <a:ext cx="351" cy="566"/>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36513">
              <a:solidFill>
                <a:srgbClr val="2FFFEB"/>
              </a:solidFill>
              <a:prstDash val="solid"/>
              <a:round/>
              <a:headEnd type="none" w="med" len="med"/>
              <a:tailEnd type="triangle" w="med" len="me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9049" name="Freeform 121"/>
            <p:cNvSpPr>
              <a:spLocks/>
            </p:cNvSpPr>
            <p:nvPr/>
          </p:nvSpPr>
          <p:spPr bwMode="auto">
            <a:xfrm>
              <a:off x="816" y="1872"/>
              <a:ext cx="3957" cy="1466"/>
            </a:xfrm>
            <a:custGeom>
              <a:avLst/>
              <a:gdLst>
                <a:gd name="T0" fmla="*/ 0 w 3957"/>
                <a:gd name="T1" fmla="*/ 0 h 1466"/>
                <a:gd name="T2" fmla="*/ 0 w 3957"/>
                <a:gd name="T3" fmla="*/ 1466 h 1466"/>
                <a:gd name="T4" fmla="*/ 3957 w 3957"/>
                <a:gd name="T5" fmla="*/ 1466 h 1466"/>
              </a:gdLst>
              <a:ahLst/>
              <a:cxnLst>
                <a:cxn ang="0">
                  <a:pos x="T0" y="T1"/>
                </a:cxn>
                <a:cxn ang="0">
                  <a:pos x="T2" y="T3"/>
                </a:cxn>
                <a:cxn ang="0">
                  <a:pos x="T4" y="T5"/>
                </a:cxn>
              </a:cxnLst>
              <a:rect l="0" t="0" r="r" b="b"/>
              <a:pathLst>
                <a:path w="3957" h="1466">
                  <a:moveTo>
                    <a:pt x="0" y="0"/>
                  </a:moveTo>
                  <a:lnTo>
                    <a:pt x="0" y="1466"/>
                  </a:lnTo>
                  <a:lnTo>
                    <a:pt x="3957" y="1466"/>
                  </a:lnTo>
                </a:path>
              </a:pathLst>
            </a:custGeom>
            <a:noFill/>
            <a:ln w="36513">
              <a:solidFill>
                <a:schemeClr val="tx1"/>
              </a:solidFill>
              <a:prstDash val="solid"/>
              <a:round/>
              <a:headEnd/>
              <a:tailE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03E7B-27F8-44B3-A004-464BB3DF9C0D}"/>
              </a:ext>
            </a:extLst>
          </p:cNvPr>
          <p:cNvSpPr>
            <a:spLocks noGrp="1"/>
          </p:cNvSpPr>
          <p:nvPr>
            <p:ph type="title"/>
          </p:nvPr>
        </p:nvSpPr>
        <p:spPr>
          <a:xfrm>
            <a:off x="1181100" y="251460"/>
            <a:ext cx="6781800" cy="1143000"/>
          </a:xfrm>
        </p:spPr>
        <p:txBody>
          <a:bodyPr/>
          <a:lstStyle/>
          <a:p>
            <a:endParaRPr lang="zh-CN" altLang="en-US" dirty="0"/>
          </a:p>
        </p:txBody>
      </p:sp>
      <p:pic>
        <p:nvPicPr>
          <p:cNvPr id="4" name="内容占位符 3">
            <a:extLst>
              <a:ext uri="{FF2B5EF4-FFF2-40B4-BE49-F238E27FC236}">
                <a16:creationId xmlns:a16="http://schemas.microsoft.com/office/drawing/2014/main" id="{F59A3A09-7927-45EA-8506-321EAD38E43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2862" y="2087817"/>
            <a:ext cx="8958276" cy="2151674"/>
          </a:xfrm>
          <a:prstGeom prst="rect">
            <a:avLst/>
          </a:prstGeom>
        </p:spPr>
      </p:pic>
    </p:spTree>
    <p:extLst>
      <p:ext uri="{BB962C8B-B14F-4D97-AF65-F5344CB8AC3E}">
        <p14:creationId xmlns:p14="http://schemas.microsoft.com/office/powerpoint/2010/main" val="3332800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C9719-B183-4027-B878-283FC9119F99}"/>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45867849-C8A9-438B-83B3-AF5E1804677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75361" y="2354013"/>
            <a:ext cx="8193278" cy="1968605"/>
          </a:xfrm>
          <a:prstGeom prst="rect">
            <a:avLst/>
          </a:prstGeom>
        </p:spPr>
      </p:pic>
    </p:spTree>
    <p:extLst>
      <p:ext uri="{BB962C8B-B14F-4D97-AF65-F5344CB8AC3E}">
        <p14:creationId xmlns:p14="http://schemas.microsoft.com/office/powerpoint/2010/main" val="969155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629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036291" name="Rectangle 3"/>
          <p:cNvSpPr>
            <a:spLocks noChangeArrowheads="1"/>
          </p:cNvSpPr>
          <p:nvPr/>
        </p:nvSpPr>
        <p:spPr bwMode="auto">
          <a:xfrm>
            <a:off x="1114425" y="464820"/>
            <a:ext cx="6915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r>
              <a:rPr lang="en-US" altLang="zh-CN" sz="3600" dirty="0">
                <a:solidFill>
                  <a:schemeClr val="bg2"/>
                </a:solidFill>
                <a:latin typeface="Arial" panose="020B0604020202020204" pitchFamily="34" charset="0"/>
                <a:cs typeface="Arial" panose="020B0604020202020204" pitchFamily="34" charset="0"/>
              </a:rPr>
              <a:t>8.2  </a:t>
            </a:r>
            <a:r>
              <a:rPr lang="zh-CN" altLang="en-US" sz="3600" dirty="0">
                <a:solidFill>
                  <a:schemeClr val="bg2"/>
                </a:solidFill>
              </a:rPr>
              <a:t>一个总体参数的检验</a:t>
            </a:r>
          </a:p>
        </p:txBody>
      </p:sp>
      <p:sp>
        <p:nvSpPr>
          <p:cNvPr id="1036292" name="Rectangle 4"/>
          <p:cNvSpPr>
            <a:spLocks noChangeArrowheads="1"/>
          </p:cNvSpPr>
          <p:nvPr/>
        </p:nvSpPr>
        <p:spPr bwMode="auto">
          <a:xfrm>
            <a:off x="669925" y="1981200"/>
            <a:ext cx="803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spcBef>
                <a:spcPct val="24000"/>
              </a:spcBef>
            </a:pPr>
            <a:r>
              <a:rPr lang="en-US" altLang="zh-CN" b="1">
                <a:solidFill>
                  <a:schemeClr val="bg2"/>
                </a:solidFill>
              </a:rPr>
              <a:t>8.2.1  </a:t>
            </a:r>
            <a:r>
              <a:rPr lang="zh-CN" altLang="en-US" b="1">
                <a:solidFill>
                  <a:schemeClr val="bg2"/>
                </a:solidFill>
              </a:rPr>
              <a:t>检验统计量的确定</a:t>
            </a:r>
          </a:p>
          <a:p>
            <a:pPr algn="l">
              <a:spcBef>
                <a:spcPct val="24000"/>
              </a:spcBef>
            </a:pPr>
            <a:r>
              <a:rPr lang="en-US" altLang="zh-CN" b="1">
                <a:solidFill>
                  <a:schemeClr val="bg2"/>
                </a:solidFill>
              </a:rPr>
              <a:t>8.2.2  </a:t>
            </a:r>
            <a:r>
              <a:rPr lang="zh-CN" altLang="en-US" b="1">
                <a:solidFill>
                  <a:schemeClr val="bg2"/>
                </a:solidFill>
              </a:rPr>
              <a:t>总体均值的检验</a:t>
            </a:r>
          </a:p>
          <a:p>
            <a:pPr algn="l">
              <a:spcBef>
                <a:spcPct val="24000"/>
              </a:spcBef>
            </a:pPr>
            <a:r>
              <a:rPr lang="en-US" altLang="zh-CN" b="1">
                <a:solidFill>
                  <a:schemeClr val="bg2"/>
                </a:solidFill>
              </a:rPr>
              <a:t>8.2.3  </a:t>
            </a:r>
            <a:r>
              <a:rPr lang="zh-CN" altLang="en-US" b="1">
                <a:solidFill>
                  <a:schemeClr val="bg2"/>
                </a:solidFill>
              </a:rPr>
              <a:t>总体比例的检验</a:t>
            </a:r>
          </a:p>
          <a:p>
            <a:pPr algn="l">
              <a:spcBef>
                <a:spcPct val="24000"/>
              </a:spcBef>
            </a:pPr>
            <a:r>
              <a:rPr lang="en-US" altLang="zh-CN" b="1">
                <a:solidFill>
                  <a:schemeClr val="bg2"/>
                </a:solidFill>
              </a:rPr>
              <a:t>8.2.4  </a:t>
            </a:r>
            <a:r>
              <a:rPr lang="zh-CN" altLang="en-US" b="1">
                <a:solidFill>
                  <a:schemeClr val="bg2"/>
                </a:solidFill>
              </a:rPr>
              <a:t>总体方差的检验</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a:xfrm>
            <a:off x="1409700" y="265907"/>
            <a:ext cx="6781800" cy="1143000"/>
          </a:xfrm>
          <a:noFill/>
          <a:ln/>
        </p:spPr>
        <p:txBody>
          <a:bodyPr/>
          <a:lstStyle/>
          <a:p>
            <a:r>
              <a:rPr lang="zh-CN" altLang="en-US" dirty="0">
                <a:solidFill>
                  <a:schemeClr val="bg2"/>
                </a:solidFill>
              </a:rPr>
              <a:t>一个总体参数的检验</a:t>
            </a:r>
          </a:p>
        </p:txBody>
      </p:sp>
      <p:sp>
        <p:nvSpPr>
          <p:cNvPr id="1056772" name="Rectangle 4"/>
          <p:cNvSpPr>
            <a:spLocks noChangeArrowheads="1"/>
          </p:cNvSpPr>
          <p:nvPr/>
        </p:nvSpPr>
        <p:spPr bwMode="auto">
          <a:xfrm>
            <a:off x="2362200" y="4953000"/>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a:solidFill>
                <a:schemeClr val="bg2"/>
              </a:solidFill>
              <a:effectLst/>
            </a:endParaRPr>
          </a:p>
        </p:txBody>
      </p:sp>
      <p:sp>
        <p:nvSpPr>
          <p:cNvPr id="1056773" name="Rectangle 5"/>
          <p:cNvSpPr>
            <a:spLocks noChangeArrowheads="1"/>
          </p:cNvSpPr>
          <p:nvPr/>
        </p:nvSpPr>
        <p:spPr bwMode="auto">
          <a:xfrm>
            <a:off x="7924800" y="2590800"/>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a:solidFill>
                <a:schemeClr val="bg2"/>
              </a:solidFill>
              <a:effectLst/>
            </a:endParaRPr>
          </a:p>
        </p:txBody>
      </p:sp>
      <p:grpSp>
        <p:nvGrpSpPr>
          <p:cNvPr id="1056804" name="Group 36"/>
          <p:cNvGrpSpPr>
            <a:grpSpLocks/>
          </p:cNvGrpSpPr>
          <p:nvPr/>
        </p:nvGrpSpPr>
        <p:grpSpPr bwMode="auto">
          <a:xfrm>
            <a:off x="381000" y="2102112"/>
            <a:ext cx="8382000" cy="3297238"/>
            <a:chOff x="288" y="1248"/>
            <a:chExt cx="5280" cy="2077"/>
          </a:xfrm>
        </p:grpSpPr>
        <p:sp>
          <p:nvSpPr>
            <p:cNvPr id="1056783" name="Line 15"/>
            <p:cNvSpPr>
              <a:spLocks noChangeShapeType="1"/>
            </p:cNvSpPr>
            <p:nvPr/>
          </p:nvSpPr>
          <p:spPr bwMode="auto">
            <a:xfrm>
              <a:off x="1680" y="1824"/>
              <a:ext cx="3168"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84" name="Line 16"/>
            <p:cNvSpPr>
              <a:spLocks noChangeShapeType="1"/>
            </p:cNvSpPr>
            <p:nvPr/>
          </p:nvSpPr>
          <p:spPr bwMode="auto">
            <a:xfrm>
              <a:off x="1680" y="1824"/>
              <a:ext cx="0" cy="336"/>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85" name="Line 17"/>
            <p:cNvSpPr>
              <a:spLocks noChangeShapeType="1"/>
            </p:cNvSpPr>
            <p:nvPr/>
          </p:nvSpPr>
          <p:spPr bwMode="auto">
            <a:xfrm>
              <a:off x="3456" y="1824"/>
              <a:ext cx="0" cy="336"/>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86" name="Line 18"/>
            <p:cNvSpPr>
              <a:spLocks noChangeShapeType="1"/>
            </p:cNvSpPr>
            <p:nvPr/>
          </p:nvSpPr>
          <p:spPr bwMode="auto">
            <a:xfrm>
              <a:off x="4848" y="1824"/>
              <a:ext cx="0" cy="336"/>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87" name="Line 19"/>
            <p:cNvSpPr>
              <a:spLocks noChangeShapeType="1"/>
            </p:cNvSpPr>
            <p:nvPr/>
          </p:nvSpPr>
          <p:spPr bwMode="auto">
            <a:xfrm>
              <a:off x="2928" y="1632"/>
              <a:ext cx="0" cy="192"/>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88" name="Line 20"/>
            <p:cNvSpPr>
              <a:spLocks noChangeShapeType="1"/>
            </p:cNvSpPr>
            <p:nvPr/>
          </p:nvSpPr>
          <p:spPr bwMode="auto">
            <a:xfrm>
              <a:off x="960" y="2736"/>
              <a:ext cx="1248"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89" name="Line 21"/>
            <p:cNvSpPr>
              <a:spLocks noChangeShapeType="1"/>
            </p:cNvSpPr>
            <p:nvPr/>
          </p:nvSpPr>
          <p:spPr bwMode="auto">
            <a:xfrm>
              <a:off x="1584" y="2496"/>
              <a:ext cx="0" cy="24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90" name="Line 22"/>
            <p:cNvSpPr>
              <a:spLocks noChangeShapeType="1"/>
            </p:cNvSpPr>
            <p:nvPr/>
          </p:nvSpPr>
          <p:spPr bwMode="auto">
            <a:xfrm>
              <a:off x="960" y="2736"/>
              <a:ext cx="0" cy="28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91" name="Line 23"/>
            <p:cNvSpPr>
              <a:spLocks noChangeShapeType="1"/>
            </p:cNvSpPr>
            <p:nvPr/>
          </p:nvSpPr>
          <p:spPr bwMode="auto">
            <a:xfrm>
              <a:off x="2208" y="2736"/>
              <a:ext cx="0" cy="28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92" name="Line 24"/>
            <p:cNvSpPr>
              <a:spLocks noChangeShapeType="1"/>
            </p:cNvSpPr>
            <p:nvPr/>
          </p:nvSpPr>
          <p:spPr bwMode="auto">
            <a:xfrm>
              <a:off x="3504" y="2496"/>
              <a:ext cx="0" cy="52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93" name="Line 25"/>
            <p:cNvSpPr>
              <a:spLocks noChangeShapeType="1"/>
            </p:cNvSpPr>
            <p:nvPr/>
          </p:nvSpPr>
          <p:spPr bwMode="auto">
            <a:xfrm>
              <a:off x="4848" y="2496"/>
              <a:ext cx="0" cy="52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056795" name="Text Box 27"/>
            <p:cNvSpPr txBox="1">
              <a:spLocks noChangeArrowheads="1"/>
            </p:cNvSpPr>
            <p:nvPr/>
          </p:nvSpPr>
          <p:spPr bwMode="auto">
            <a:xfrm>
              <a:off x="288" y="3024"/>
              <a:ext cx="1248" cy="301"/>
            </a:xfrm>
            <a:prstGeom prst="rect">
              <a:avLst/>
            </a:prstGeom>
            <a:solidFill>
              <a:srgbClr val="7BFFF2"/>
            </a:solidFill>
            <a:ln w="28575">
              <a:solidFill>
                <a:schemeClr val="bg2"/>
              </a:solidFill>
              <a:miter lim="800000"/>
              <a:headEnd/>
              <a:tailEnd/>
            </a:ln>
            <a:effectLst>
              <a:outerShdw dist="89803" dir="2700000" algn="ctr" rotWithShape="0">
                <a:schemeClr val="bg2"/>
              </a:outerShdw>
            </a:effectLst>
          </p:spPr>
          <p:txBody>
            <a:bodyPr>
              <a:spAutoFit/>
            </a:bodyPr>
            <a:lstStyle/>
            <a:p>
              <a:pPr algn="ctr"/>
              <a:r>
                <a:rPr lang="en-US" altLang="zh-CN" sz="2500" b="1" dirty="0">
                  <a:solidFill>
                    <a:schemeClr val="bg2"/>
                  </a:solidFill>
                  <a:effectLst/>
                </a:rPr>
                <a:t>Z </a:t>
              </a:r>
              <a:r>
                <a:rPr lang="zh-CN" altLang="en-US" sz="2500" b="1" dirty="0">
                  <a:solidFill>
                    <a:schemeClr val="bg2"/>
                  </a:solidFill>
                  <a:effectLst/>
                </a:rPr>
                <a:t>检验</a:t>
              </a:r>
            </a:p>
          </p:txBody>
        </p:sp>
        <p:sp>
          <p:nvSpPr>
            <p:cNvPr id="1056796" name="Text Box 28"/>
            <p:cNvSpPr txBox="1">
              <a:spLocks noChangeArrowheads="1"/>
            </p:cNvSpPr>
            <p:nvPr/>
          </p:nvSpPr>
          <p:spPr bwMode="auto">
            <a:xfrm>
              <a:off x="1584" y="3024"/>
              <a:ext cx="1296" cy="301"/>
            </a:xfrm>
            <a:prstGeom prst="rect">
              <a:avLst/>
            </a:prstGeom>
            <a:solidFill>
              <a:srgbClr val="7BFFF2"/>
            </a:solidFill>
            <a:ln w="28575">
              <a:solidFill>
                <a:schemeClr val="bg2"/>
              </a:solidFill>
              <a:miter lim="800000"/>
              <a:headEnd/>
              <a:tailEnd/>
            </a:ln>
            <a:effectLst>
              <a:outerShdw dist="89803" dir="2700000" algn="ctr" rotWithShape="0">
                <a:schemeClr val="bg2"/>
              </a:outerShdw>
            </a:effectLst>
          </p:spPr>
          <p:txBody>
            <a:bodyPr>
              <a:spAutoFit/>
            </a:bodyPr>
            <a:lstStyle/>
            <a:p>
              <a:pPr algn="ctr"/>
              <a:r>
                <a:rPr lang="en-US" altLang="zh-CN" sz="2500" b="1" dirty="0">
                  <a:solidFill>
                    <a:schemeClr val="bg2"/>
                  </a:solidFill>
                  <a:effectLst/>
                </a:rPr>
                <a:t> t </a:t>
              </a:r>
              <a:r>
                <a:rPr lang="zh-CN" altLang="en-US" sz="2500" b="1" dirty="0">
                  <a:solidFill>
                    <a:schemeClr val="bg2"/>
                  </a:solidFill>
                  <a:effectLst/>
                </a:rPr>
                <a:t>检验</a:t>
              </a:r>
            </a:p>
          </p:txBody>
        </p:sp>
        <p:sp>
          <p:nvSpPr>
            <p:cNvPr id="1056797" name="Text Box 29"/>
            <p:cNvSpPr txBox="1">
              <a:spLocks noChangeArrowheads="1"/>
            </p:cNvSpPr>
            <p:nvPr/>
          </p:nvSpPr>
          <p:spPr bwMode="auto">
            <a:xfrm>
              <a:off x="2928" y="3024"/>
              <a:ext cx="1248" cy="301"/>
            </a:xfrm>
            <a:prstGeom prst="rect">
              <a:avLst/>
            </a:prstGeom>
            <a:solidFill>
              <a:srgbClr val="7BFFF2"/>
            </a:solidFill>
            <a:ln w="28575">
              <a:solidFill>
                <a:schemeClr val="bg2"/>
              </a:solidFill>
              <a:miter lim="800000"/>
              <a:headEnd/>
              <a:tailEnd/>
            </a:ln>
            <a:effectLst>
              <a:outerShdw dist="89803" dir="2700000" algn="ctr" rotWithShape="0">
                <a:schemeClr val="bg2"/>
              </a:outerShdw>
            </a:effectLst>
          </p:spPr>
          <p:txBody>
            <a:bodyPr>
              <a:spAutoFit/>
            </a:bodyPr>
            <a:lstStyle/>
            <a:p>
              <a:pPr algn="ctr"/>
              <a:r>
                <a:rPr lang="en-US" altLang="zh-CN" sz="2500" b="1" dirty="0">
                  <a:solidFill>
                    <a:schemeClr val="bg2"/>
                  </a:solidFill>
                  <a:effectLst/>
                </a:rPr>
                <a:t>Z </a:t>
              </a:r>
              <a:r>
                <a:rPr lang="zh-CN" altLang="en-US" sz="2500" b="1" dirty="0">
                  <a:solidFill>
                    <a:schemeClr val="bg2"/>
                  </a:solidFill>
                  <a:effectLst/>
                </a:rPr>
                <a:t>检验</a:t>
              </a:r>
            </a:p>
          </p:txBody>
        </p:sp>
        <p:sp>
          <p:nvSpPr>
            <p:cNvPr id="1056798" name="Text Box 30"/>
            <p:cNvSpPr txBox="1">
              <a:spLocks noChangeArrowheads="1"/>
            </p:cNvSpPr>
            <p:nvPr/>
          </p:nvSpPr>
          <p:spPr bwMode="auto">
            <a:xfrm>
              <a:off x="4320" y="3024"/>
              <a:ext cx="1248" cy="301"/>
            </a:xfrm>
            <a:prstGeom prst="rect">
              <a:avLst/>
            </a:prstGeom>
            <a:solidFill>
              <a:srgbClr val="7BFFF2"/>
            </a:solidFill>
            <a:ln w="28575">
              <a:solidFill>
                <a:schemeClr val="bg2"/>
              </a:solidFill>
              <a:miter lim="800000"/>
              <a:headEnd/>
              <a:tailEnd/>
            </a:ln>
            <a:effectLst>
              <a:outerShdw dist="89803" dir="2700000" algn="ctr" rotWithShape="0">
                <a:schemeClr val="bg2"/>
              </a:outerShdw>
            </a:effectLst>
          </p:spPr>
          <p:txBody>
            <a:bodyPr>
              <a:spAutoFit/>
            </a:bodyPr>
            <a:lstStyle/>
            <a:p>
              <a:pPr algn="ctr"/>
              <a:r>
                <a:rPr lang="en-US" altLang="zh-CN" sz="2500" b="1" dirty="0">
                  <a:solidFill>
                    <a:schemeClr val="bg2"/>
                  </a:solidFill>
                  <a:effectLst/>
                </a:rPr>
                <a:t> </a:t>
              </a:r>
              <a:r>
                <a:rPr lang="en-US" altLang="zh-CN" sz="2500" b="1" dirty="0">
                  <a:solidFill>
                    <a:schemeClr val="bg2"/>
                  </a:solidFill>
                  <a:effectLst/>
                  <a:latin typeface="Symbol" panose="05050102010706020507" pitchFamily="18" charset="2"/>
                  <a:sym typeface="Symbol" panose="05050102010706020507" pitchFamily="18" charset="2"/>
                </a:rPr>
                <a:t></a:t>
              </a:r>
              <a:r>
                <a:rPr lang="en-US" altLang="zh-CN" sz="2500" b="1" baseline="30000" dirty="0">
                  <a:solidFill>
                    <a:schemeClr val="bg2"/>
                  </a:solidFill>
                  <a:effectLst/>
                  <a:latin typeface="Symbol" panose="05050102010706020507" pitchFamily="18" charset="2"/>
                </a:rPr>
                <a:t>2</a:t>
              </a:r>
              <a:r>
                <a:rPr lang="zh-CN" altLang="en-US" sz="2500" b="1" dirty="0">
                  <a:solidFill>
                    <a:schemeClr val="bg2"/>
                  </a:solidFill>
                  <a:effectLst/>
                </a:rPr>
                <a:t>检验</a:t>
              </a:r>
            </a:p>
          </p:txBody>
        </p:sp>
        <p:sp>
          <p:nvSpPr>
            <p:cNvPr id="1056799" name="Text Box 31"/>
            <p:cNvSpPr txBox="1">
              <a:spLocks noChangeArrowheads="1"/>
            </p:cNvSpPr>
            <p:nvPr/>
          </p:nvSpPr>
          <p:spPr bwMode="auto">
            <a:xfrm>
              <a:off x="1152" y="2160"/>
              <a:ext cx="912" cy="330"/>
            </a:xfrm>
            <a:prstGeom prst="rect">
              <a:avLst/>
            </a:prstGeom>
            <a:solidFill>
              <a:schemeClr val="accent2"/>
            </a:solidFill>
            <a:ln w="28575">
              <a:solidFill>
                <a:schemeClr val="bg2"/>
              </a:solidFill>
              <a:miter lim="800000"/>
              <a:headEnd/>
              <a:tailEnd/>
            </a:ln>
            <a:effectLst>
              <a:outerShdw dist="89803" dir="2700000" algn="ctr" rotWithShape="0">
                <a:schemeClr val="bg2"/>
              </a:outerShdw>
            </a:effectLst>
          </p:spPr>
          <p:txBody>
            <a:bodyPr>
              <a:spAutoFit/>
            </a:bodyPr>
            <a:lstStyle/>
            <a:p>
              <a:pPr algn="ctr"/>
              <a:r>
                <a:rPr lang="zh-CN" altLang="en-US" sz="2800" b="1">
                  <a:solidFill>
                    <a:schemeClr val="bg2"/>
                  </a:solidFill>
                  <a:effectLst/>
                </a:rPr>
                <a:t>均值</a:t>
              </a:r>
            </a:p>
          </p:txBody>
        </p:sp>
        <p:sp>
          <p:nvSpPr>
            <p:cNvPr id="1056800" name="Text Box 32"/>
            <p:cNvSpPr txBox="1">
              <a:spLocks noChangeArrowheads="1"/>
            </p:cNvSpPr>
            <p:nvPr/>
          </p:nvSpPr>
          <p:spPr bwMode="auto">
            <a:xfrm>
              <a:off x="2256" y="1248"/>
              <a:ext cx="1344" cy="383"/>
            </a:xfrm>
            <a:prstGeom prst="rect">
              <a:avLst/>
            </a:prstGeom>
            <a:solidFill>
              <a:schemeClr val="accent2"/>
            </a:solidFill>
            <a:ln w="28575">
              <a:solidFill>
                <a:schemeClr val="bg2"/>
              </a:solidFill>
              <a:miter lim="800000"/>
              <a:headEnd/>
              <a:tailEnd/>
            </a:ln>
            <a:effectLst>
              <a:outerShdw dist="89803" dir="2700000" algn="ctr" rotWithShape="0">
                <a:schemeClr val="bg2"/>
              </a:outerShdw>
            </a:effectLst>
          </p:spPr>
          <p:txBody>
            <a:bodyPr>
              <a:spAutoFit/>
            </a:bodyPr>
            <a:lstStyle/>
            <a:p>
              <a:pPr algn="ctr"/>
              <a:r>
                <a:rPr lang="zh-CN" altLang="en-US" sz="3200" b="1">
                  <a:solidFill>
                    <a:schemeClr val="bg2"/>
                  </a:solidFill>
                  <a:effectLst/>
                </a:rPr>
                <a:t>一个总体</a:t>
              </a:r>
            </a:p>
          </p:txBody>
        </p:sp>
        <p:sp>
          <p:nvSpPr>
            <p:cNvPr id="1056801" name="Text Box 33"/>
            <p:cNvSpPr txBox="1">
              <a:spLocks noChangeArrowheads="1"/>
            </p:cNvSpPr>
            <p:nvPr/>
          </p:nvSpPr>
          <p:spPr bwMode="auto">
            <a:xfrm>
              <a:off x="3024" y="2160"/>
              <a:ext cx="912" cy="330"/>
            </a:xfrm>
            <a:prstGeom prst="rect">
              <a:avLst/>
            </a:prstGeom>
            <a:solidFill>
              <a:schemeClr val="accent2"/>
            </a:solidFill>
            <a:ln w="28575">
              <a:solidFill>
                <a:schemeClr val="bg2"/>
              </a:solidFill>
              <a:miter lim="800000"/>
              <a:headEnd/>
              <a:tailEnd/>
            </a:ln>
            <a:effectLst>
              <a:outerShdw dist="89803" dir="2700000" algn="ctr" rotWithShape="0">
                <a:schemeClr val="bg2"/>
              </a:outerShdw>
            </a:effectLst>
          </p:spPr>
          <p:txBody>
            <a:bodyPr>
              <a:spAutoFit/>
            </a:bodyPr>
            <a:lstStyle/>
            <a:p>
              <a:pPr algn="ctr"/>
              <a:r>
                <a:rPr lang="zh-CN" altLang="en-US" sz="2800" b="1">
                  <a:solidFill>
                    <a:schemeClr val="bg2"/>
                  </a:solidFill>
                  <a:effectLst/>
                </a:rPr>
                <a:t>比例</a:t>
              </a:r>
            </a:p>
          </p:txBody>
        </p:sp>
        <p:sp>
          <p:nvSpPr>
            <p:cNvPr id="1056802" name="Text Box 34"/>
            <p:cNvSpPr txBox="1">
              <a:spLocks noChangeArrowheads="1"/>
            </p:cNvSpPr>
            <p:nvPr/>
          </p:nvSpPr>
          <p:spPr bwMode="auto">
            <a:xfrm>
              <a:off x="4416" y="2160"/>
              <a:ext cx="912" cy="330"/>
            </a:xfrm>
            <a:prstGeom prst="rect">
              <a:avLst/>
            </a:prstGeom>
            <a:solidFill>
              <a:schemeClr val="accent2"/>
            </a:solidFill>
            <a:ln w="28575">
              <a:solidFill>
                <a:schemeClr val="bg2"/>
              </a:solidFill>
              <a:miter lim="800000"/>
              <a:headEnd/>
              <a:tailEnd/>
            </a:ln>
            <a:effectLst>
              <a:outerShdw dist="89803" dir="2700000" algn="ctr" rotWithShape="0">
                <a:schemeClr val="bg2"/>
              </a:outerShdw>
            </a:effectLst>
          </p:spPr>
          <p:txBody>
            <a:bodyPr>
              <a:spAutoFit/>
            </a:bodyPr>
            <a:lstStyle/>
            <a:p>
              <a:pPr algn="ctr"/>
              <a:r>
                <a:rPr lang="zh-CN" altLang="en-US" sz="2800" b="1">
                  <a:solidFill>
                    <a:schemeClr val="bg2"/>
                  </a:solidFill>
                  <a:effectLst/>
                </a:rPr>
                <a:t>方差</a:t>
              </a:r>
            </a:p>
          </p:txBody>
        </p:sp>
      </p:gr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34440" y="251460"/>
            <a:ext cx="6781800" cy="1143000"/>
          </a:xfrm>
          <a:noFill/>
          <a:ln/>
        </p:spPr>
        <p:txBody>
          <a:bodyPr/>
          <a:lstStyle/>
          <a:p>
            <a:r>
              <a:rPr lang="zh-CN" altLang="en-US" dirty="0">
                <a:solidFill>
                  <a:schemeClr val="bg2"/>
                </a:solidFill>
              </a:rPr>
              <a:t>学习目标</a:t>
            </a:r>
          </a:p>
        </p:txBody>
      </p:sp>
      <p:sp>
        <p:nvSpPr>
          <p:cNvPr id="6147" name="Rectangle 3"/>
          <p:cNvSpPr>
            <a:spLocks noGrp="1" noChangeArrowheads="1"/>
          </p:cNvSpPr>
          <p:nvPr>
            <p:ph type="body" idx="1"/>
          </p:nvPr>
        </p:nvSpPr>
        <p:spPr>
          <a:xfrm>
            <a:off x="624840" y="1626870"/>
            <a:ext cx="8001000" cy="4114800"/>
          </a:xfrm>
          <a:noFill/>
          <a:ln/>
        </p:spPr>
        <p:txBody>
          <a:bodyPr/>
          <a:lstStyle/>
          <a:p>
            <a:pPr marL="609600" indent="-609600">
              <a:spcBef>
                <a:spcPct val="40000"/>
              </a:spcBef>
              <a:buFontTx/>
              <a:buAutoNum type="arabicPeriod"/>
            </a:pPr>
            <a:r>
              <a:rPr lang="zh-CN" altLang="en-US" b="1" dirty="0">
                <a:solidFill>
                  <a:schemeClr val="bg2"/>
                </a:solidFill>
              </a:rPr>
              <a:t>了解假设检验的基本思想 </a:t>
            </a:r>
          </a:p>
          <a:p>
            <a:pPr marL="609600" indent="-609600">
              <a:spcBef>
                <a:spcPct val="40000"/>
              </a:spcBef>
              <a:buFontTx/>
              <a:buAutoNum type="arabicPeriod"/>
            </a:pPr>
            <a:endParaRPr lang="en-US" altLang="zh-CN" b="1" dirty="0">
              <a:solidFill>
                <a:schemeClr val="bg2"/>
              </a:solidFill>
            </a:endParaRPr>
          </a:p>
          <a:p>
            <a:pPr marL="609600" indent="-609600">
              <a:spcBef>
                <a:spcPct val="40000"/>
              </a:spcBef>
              <a:buFontTx/>
              <a:buAutoNum type="arabicPeriod"/>
            </a:pPr>
            <a:r>
              <a:rPr lang="zh-CN" altLang="en-US" b="1" dirty="0">
                <a:solidFill>
                  <a:schemeClr val="bg2"/>
                </a:solidFill>
              </a:rPr>
              <a:t>掌握假设检验的步骤</a:t>
            </a:r>
          </a:p>
          <a:p>
            <a:pPr marL="609600" indent="-609600">
              <a:spcBef>
                <a:spcPct val="40000"/>
              </a:spcBef>
              <a:buFontTx/>
              <a:buAutoNum type="arabicPeriod"/>
            </a:pPr>
            <a:endParaRPr lang="en-US" altLang="zh-CN" b="1" dirty="0">
              <a:solidFill>
                <a:schemeClr val="bg2"/>
              </a:solidFill>
            </a:endParaRPr>
          </a:p>
          <a:p>
            <a:pPr marL="609600" indent="-609600">
              <a:spcBef>
                <a:spcPct val="40000"/>
              </a:spcBef>
              <a:buFontTx/>
              <a:buAutoNum type="arabicPeriod"/>
            </a:pPr>
            <a:r>
              <a:rPr lang="zh-CN" altLang="en-US" b="1" dirty="0">
                <a:solidFill>
                  <a:schemeClr val="bg2"/>
                </a:solidFill>
              </a:rPr>
              <a:t>对实际问题作假设检验</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9314" name="Rectangle 2"/>
          <p:cNvSpPr>
            <a:spLocks noGrp="1" noChangeArrowheads="1"/>
          </p:cNvSpPr>
          <p:nvPr>
            <p:ph type="ctrTitle"/>
          </p:nvPr>
        </p:nvSpPr>
        <p:spPr>
          <a:xfrm>
            <a:off x="647700" y="2114550"/>
            <a:ext cx="7810500" cy="1676400"/>
          </a:xfrm>
          <a:noFill/>
          <a:ln/>
        </p:spPr>
        <p:txBody>
          <a:bodyPr anchor="ctr" anchorCtr="0"/>
          <a:lstStyle/>
          <a:p>
            <a:r>
              <a:rPr lang="zh-CN" altLang="en-US" sz="4400" dirty="0">
                <a:solidFill>
                  <a:schemeClr val="bg2"/>
                </a:solidFill>
                <a:latin typeface="Symbol" panose="05050102010706020507" pitchFamily="18" charset="2"/>
              </a:rPr>
              <a:t>总体</a:t>
            </a:r>
            <a:r>
              <a:rPr lang="zh-CN" altLang="en-US" sz="4400" dirty="0">
                <a:solidFill>
                  <a:schemeClr val="bg2"/>
                </a:solidFill>
                <a:latin typeface="Arial" panose="020B0604020202020204" pitchFamily="34" charset="0"/>
              </a:rPr>
              <a:t>均值检验</a:t>
            </a:r>
            <a:endParaRPr lang="zh-CN" altLang="en-US" sz="4000" dirty="0">
              <a:solidFill>
                <a:schemeClr val="bg2"/>
              </a:solidFill>
              <a:latin typeface="Arial" panose="020B0604020202020204" pitchFamily="34" charset="0"/>
            </a:endParaRP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a:noFill/>
          <a:ln/>
        </p:spPr>
        <p:txBody>
          <a:bodyPr/>
          <a:lstStyle/>
          <a:p>
            <a:r>
              <a:rPr lang="zh-CN" altLang="en-US" sz="4000"/>
              <a:t>总体均值的检验</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检验统计量</a:t>
            </a:r>
            <a:r>
              <a:rPr lang="en-US" altLang="zh-CN" sz="3600">
                <a:solidFill>
                  <a:schemeClr val="hlink"/>
                </a:solidFill>
                <a:latin typeface="Arial" panose="020B0604020202020204" pitchFamily="34" charset="0"/>
              </a:rPr>
              <a:t>)</a:t>
            </a:r>
          </a:p>
        </p:txBody>
      </p:sp>
      <p:sp>
        <p:nvSpPr>
          <p:cNvPr id="1058819" name="AutoShape 3"/>
          <p:cNvSpPr>
            <a:spLocks noChangeArrowheads="1"/>
          </p:cNvSpPr>
          <p:nvPr/>
        </p:nvSpPr>
        <p:spPr bwMode="auto">
          <a:xfrm>
            <a:off x="1935163" y="1906588"/>
            <a:ext cx="3844925" cy="671512"/>
          </a:xfrm>
          <a:prstGeom prst="diamond">
            <a:avLst/>
          </a:prstGeom>
          <a:solidFill>
            <a:srgbClr val="FFFFCC"/>
          </a:solidFill>
          <a:ln w="28575">
            <a:solidFill>
              <a:schemeClr val="bg2"/>
            </a:solidFill>
            <a:miter lim="800000"/>
            <a:headEnd/>
            <a:tailEnd/>
          </a:ln>
          <a:effectLst>
            <a:outerShdw dist="12700" dir="5400000" algn="ctr" rotWithShape="0">
              <a:schemeClr val="bg2"/>
            </a:outerShdw>
          </a:effectLst>
        </p:spPr>
        <p:txBody>
          <a:bodyPr>
            <a:spAutoFit/>
          </a:bodyPr>
          <a:lstStyle/>
          <a:p>
            <a:pPr algn="ctr"/>
            <a:r>
              <a:rPr lang="zh-CN" altLang="en-US" sz="1800" b="1">
                <a:solidFill>
                  <a:srgbClr val="000000"/>
                </a:solidFill>
                <a:effectLst/>
                <a:sym typeface="Symbol" panose="05050102010706020507" pitchFamily="18" charset="2"/>
              </a:rPr>
              <a:t>总体 </a:t>
            </a:r>
            <a:r>
              <a:rPr lang="zh-CN" altLang="en-US" sz="1800" b="1">
                <a:solidFill>
                  <a:srgbClr val="000000"/>
                </a:solidFill>
                <a:effectLst/>
              </a:rPr>
              <a:t>是否已知？</a:t>
            </a:r>
          </a:p>
        </p:txBody>
      </p:sp>
      <p:grpSp>
        <p:nvGrpSpPr>
          <p:cNvPr id="1058875" name="Group 59"/>
          <p:cNvGrpSpPr>
            <a:grpSpLocks/>
          </p:cNvGrpSpPr>
          <p:nvPr/>
        </p:nvGrpSpPr>
        <p:grpSpPr bwMode="auto">
          <a:xfrm>
            <a:off x="6915150" y="2647950"/>
            <a:ext cx="1428750" cy="3128963"/>
            <a:chOff x="4356" y="1668"/>
            <a:chExt cx="900" cy="1971"/>
          </a:xfrm>
        </p:grpSpPr>
        <p:sp>
          <p:nvSpPr>
            <p:cNvPr id="1058827" name="Line 11"/>
            <p:cNvSpPr>
              <a:spLocks noChangeShapeType="1"/>
            </p:cNvSpPr>
            <p:nvPr/>
          </p:nvSpPr>
          <p:spPr bwMode="auto">
            <a:xfrm>
              <a:off x="4824" y="2627"/>
              <a:ext cx="0" cy="124"/>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8828" name="Line 12"/>
            <p:cNvSpPr>
              <a:spLocks noChangeShapeType="1"/>
            </p:cNvSpPr>
            <p:nvPr/>
          </p:nvSpPr>
          <p:spPr bwMode="auto">
            <a:xfrm>
              <a:off x="4812" y="1959"/>
              <a:ext cx="0" cy="178"/>
            </a:xfrm>
            <a:prstGeom prst="line">
              <a:avLst/>
            </a:prstGeom>
            <a:noFill/>
            <a:ln w="1905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8829" name="Line 13"/>
            <p:cNvSpPr>
              <a:spLocks noChangeShapeType="1"/>
            </p:cNvSpPr>
            <p:nvPr/>
          </p:nvSpPr>
          <p:spPr bwMode="auto">
            <a:xfrm>
              <a:off x="4536" y="1959"/>
              <a:ext cx="276" cy="0"/>
            </a:xfrm>
            <a:prstGeom prst="line">
              <a:avLst/>
            </a:prstGeom>
            <a:noFill/>
            <a:ln w="19050">
              <a:solidFill>
                <a:srgbClr val="EAEAEA"/>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8830" name="Text Box 14"/>
            <p:cNvSpPr txBox="1">
              <a:spLocks noChangeArrowheads="1"/>
            </p:cNvSpPr>
            <p:nvPr/>
          </p:nvSpPr>
          <p:spPr bwMode="auto">
            <a:xfrm>
              <a:off x="4404" y="2148"/>
              <a:ext cx="780" cy="461"/>
            </a:xfrm>
            <a:prstGeom prst="rect">
              <a:avLst/>
            </a:prstGeom>
            <a:solidFill>
              <a:srgbClr val="DA8AB8"/>
            </a:solidFill>
            <a:ln w="28575">
              <a:solidFill>
                <a:schemeClr val="bg2"/>
              </a:solidFill>
              <a:miter lim="800000"/>
              <a:headEnd/>
              <a:tailEnd/>
            </a:ln>
            <a:effectLst>
              <a:outerShdw dist="12700" dir="5400000" algn="ctr" rotWithShape="0">
                <a:schemeClr val="bg2"/>
              </a:outerShdw>
            </a:effectLst>
          </p:spPr>
          <p:txBody>
            <a:bodyPr>
              <a:spAutoFit/>
            </a:bodyPr>
            <a:lstStyle/>
            <a:p>
              <a:pPr algn="ctr"/>
              <a:r>
                <a:rPr lang="zh-CN" altLang="en-US" sz="1600" b="1">
                  <a:solidFill>
                    <a:srgbClr val="FFFF33"/>
                  </a:solidFill>
                  <a:effectLst/>
                  <a:sym typeface="Symbol" panose="05050102010706020507" pitchFamily="18" charset="2"/>
                </a:rPr>
                <a:t>用样本标</a:t>
              </a:r>
            </a:p>
            <a:p>
              <a:pPr algn="ctr"/>
              <a:r>
                <a:rPr lang="zh-CN" altLang="en-US" sz="1600" b="1">
                  <a:solidFill>
                    <a:srgbClr val="FFFF33"/>
                  </a:solidFill>
                  <a:effectLst/>
                  <a:sym typeface="Symbol" panose="05050102010706020507" pitchFamily="18" charset="2"/>
                </a:rPr>
                <a:t>准差</a:t>
              </a:r>
              <a:r>
                <a:rPr lang="en-US" altLang="zh-CN" sz="1600" b="1">
                  <a:solidFill>
                    <a:srgbClr val="FFFF33"/>
                  </a:solidFill>
                  <a:effectLst/>
                  <a:sym typeface="Symbol" panose="05050102010706020507" pitchFamily="18" charset="2"/>
                </a:rPr>
                <a:t>S</a:t>
              </a:r>
              <a:r>
                <a:rPr lang="zh-CN" altLang="en-US" sz="1600" b="1">
                  <a:solidFill>
                    <a:srgbClr val="FFFF33"/>
                  </a:solidFill>
                  <a:effectLst/>
                  <a:sym typeface="Symbol" panose="05050102010706020507" pitchFamily="18" charset="2"/>
                </a:rPr>
                <a:t>代替</a:t>
              </a:r>
            </a:p>
          </p:txBody>
        </p:sp>
        <p:sp>
          <p:nvSpPr>
            <p:cNvPr id="1058832" name="Text Box 16"/>
            <p:cNvSpPr txBox="1">
              <a:spLocks noChangeArrowheads="1"/>
            </p:cNvSpPr>
            <p:nvPr/>
          </p:nvSpPr>
          <p:spPr bwMode="auto">
            <a:xfrm>
              <a:off x="4356" y="2775"/>
              <a:ext cx="900" cy="864"/>
            </a:xfrm>
            <a:prstGeom prst="rect">
              <a:avLst/>
            </a:prstGeom>
            <a:solidFill>
              <a:srgbClr val="7BFFF2"/>
            </a:solidFill>
            <a:ln w="28575">
              <a:solidFill>
                <a:schemeClr val="bg2"/>
              </a:solidFill>
              <a:miter lim="800000"/>
              <a:headEnd/>
              <a:tailEnd/>
            </a:ln>
            <a:effectLst>
              <a:outerShdw dist="45791" dir="3378596" algn="ctr" rotWithShape="0">
                <a:schemeClr val="bg2"/>
              </a:outerShdw>
            </a:effectLst>
          </p:spPr>
          <p:txBody>
            <a:bodyPr>
              <a:spAutoFit/>
            </a:bodyPr>
            <a:lstStyle/>
            <a:p>
              <a:pPr algn="ctr"/>
              <a:r>
                <a:rPr lang="en-US" altLang="zh-CN" sz="2200" b="1">
                  <a:solidFill>
                    <a:srgbClr val="000000"/>
                  </a:solidFill>
                  <a:effectLst/>
                </a:rPr>
                <a:t> t </a:t>
              </a:r>
              <a:r>
                <a:rPr lang="zh-CN" altLang="en-US" sz="2200" b="1">
                  <a:solidFill>
                    <a:srgbClr val="000000"/>
                  </a:solidFill>
                  <a:effectLst/>
                </a:rPr>
                <a:t>检验</a:t>
              </a:r>
            </a:p>
            <a:p>
              <a:pPr algn="ctr"/>
              <a:endParaRPr lang="zh-CN" altLang="en-US" sz="2200" b="1">
                <a:solidFill>
                  <a:srgbClr val="000000"/>
                </a:solidFill>
                <a:effectLst/>
              </a:endParaRPr>
            </a:p>
            <a:p>
              <a:pPr algn="ctr"/>
              <a:endParaRPr lang="en-US" altLang="zh-CN" sz="1800" b="1">
                <a:solidFill>
                  <a:srgbClr val="000000"/>
                </a:solidFill>
                <a:effectLst/>
              </a:endParaRPr>
            </a:p>
          </p:txBody>
        </p:sp>
        <mc:AlternateContent xmlns:mc="http://schemas.openxmlformats.org/markup-compatibility/2006" xmlns:a14="http://schemas.microsoft.com/office/drawing/2010/main">
          <mc:Choice Requires="a14">
            <p:sp>
              <p:nvSpPr>
                <p:cNvPr id="1058833" name="Object 17">
                  <a:hlinkClick r:id="" action="ppaction://ole?verb=0"/>
                </p:cNvPr>
                <p:cNvSpPr txBox="1"/>
                <p:nvPr/>
              </p:nvSpPr>
              <p:spPr bwMode="auto">
                <a:xfrm>
                  <a:off x="4429" y="3023"/>
                  <a:ext cx="760" cy="598"/>
                </a:xfrm>
                <a:prstGeom prst="rect">
                  <a:avLst/>
                </a:prstGeom>
                <a:noFill/>
                <a:ln>
                  <a:noFill/>
                </a:ln>
                <a:effectLst>
                  <a:outerShdw dist="12700" dir="5400000" algn="ctr" rotWithShape="0">
                    <a:schemeClr val="bg2"/>
                  </a:outerShdw>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𝑋</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0</m:t>
                                </m:r>
                              </m:sub>
                            </m:sSub>
                          </m:num>
                          <m:den>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𝑆</m:t>
                                </m:r>
                              </m:num>
                              <m:den>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𝑛</m:t>
                                    </m:r>
                                  </m:e>
                                </m:rad>
                              </m:den>
                            </m:f>
                          </m:den>
                        </m:f>
                      </m:oMath>
                    </m:oMathPara>
                  </a14:m>
                  <a:endParaRPr lang="zh-CN" altLang="en-US"/>
                </a:p>
              </p:txBody>
            </p:sp>
          </mc:Choice>
          <mc:Fallback xmlns="">
            <p:sp>
              <p:nvSpPr>
                <p:cNvPr id="1058833" name="Object 17">
                  <a:hlinkClick r:id="" action="ppaction://ole?verb=0"/>
                </p:cNvPr>
                <p:cNvSpPr txBox="1">
                  <a:spLocks noRot="1" noChangeAspect="1" noMove="1" noResize="1" noEditPoints="1" noAdjustHandles="1" noChangeArrowheads="1" noChangeShapeType="1" noTextEdit="1"/>
                </p:cNvSpPr>
                <p:nvPr/>
              </p:nvSpPr>
              <p:spPr bwMode="auto">
                <a:xfrm>
                  <a:off x="4429" y="3023"/>
                  <a:ext cx="760" cy="598"/>
                </a:xfrm>
                <a:prstGeom prst="rect">
                  <a:avLst/>
                </a:prstGeom>
                <a:blipFill>
                  <a:blip r:embed="rId3"/>
                  <a:stretch>
                    <a:fillRect/>
                  </a:stretch>
                </a:blipFill>
                <a:ln>
                  <a:noFill/>
                </a:ln>
                <a:effectLst>
                  <a:outerShdw dist="12700" dir="5400000" algn="ctr" rotWithShape="0">
                    <a:schemeClr val="bg2"/>
                  </a:outerShdw>
                </a:effectLst>
              </p:spPr>
              <p:txBody>
                <a:bodyPr/>
                <a:lstStyle/>
                <a:p>
                  <a:r>
                    <a:rPr lang="zh-CN" altLang="en-US">
                      <a:noFill/>
                    </a:rPr>
                    <a:t> </a:t>
                  </a:r>
                </a:p>
              </p:txBody>
            </p:sp>
          </mc:Fallback>
        </mc:AlternateContent>
        <p:sp>
          <p:nvSpPr>
            <p:cNvPr id="1058834" name="Text Box 18"/>
            <p:cNvSpPr txBox="1">
              <a:spLocks noChangeArrowheads="1"/>
            </p:cNvSpPr>
            <p:nvPr/>
          </p:nvSpPr>
          <p:spPr bwMode="auto">
            <a:xfrm>
              <a:off x="4500" y="1668"/>
              <a:ext cx="384"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sz="2000">
                  <a:effectLst>
                    <a:outerShdw blurRad="38100" dist="38100" dir="2700000" algn="tl">
                      <a:srgbClr val="000000"/>
                    </a:outerShdw>
                  </a:effectLst>
                </a:rPr>
                <a:t>小</a:t>
              </a:r>
            </a:p>
          </p:txBody>
        </p:sp>
      </p:grpSp>
      <p:grpSp>
        <p:nvGrpSpPr>
          <p:cNvPr id="1058866" name="Group 50"/>
          <p:cNvGrpSpPr>
            <a:grpSpLocks/>
          </p:cNvGrpSpPr>
          <p:nvPr/>
        </p:nvGrpSpPr>
        <p:grpSpPr bwMode="auto">
          <a:xfrm>
            <a:off x="4640263" y="1828800"/>
            <a:ext cx="2682875" cy="1633538"/>
            <a:chOff x="2923" y="1116"/>
            <a:chExt cx="1690" cy="1029"/>
          </a:xfrm>
        </p:grpSpPr>
        <p:sp>
          <p:nvSpPr>
            <p:cNvPr id="1058841" name="Line 25"/>
            <p:cNvSpPr>
              <a:spLocks noChangeShapeType="1"/>
            </p:cNvSpPr>
            <p:nvPr/>
          </p:nvSpPr>
          <p:spPr bwMode="auto">
            <a:xfrm flipV="1">
              <a:off x="3612" y="1382"/>
              <a:ext cx="168" cy="0"/>
            </a:xfrm>
            <a:prstGeom prst="line">
              <a:avLst/>
            </a:prstGeom>
            <a:noFill/>
            <a:ln w="19050">
              <a:solidFill>
                <a:srgbClr val="EAEAEA"/>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8843" name="AutoShape 27"/>
            <p:cNvSpPr>
              <a:spLocks noChangeArrowheads="1"/>
            </p:cNvSpPr>
            <p:nvPr/>
          </p:nvSpPr>
          <p:spPr bwMode="auto">
            <a:xfrm>
              <a:off x="2923" y="1685"/>
              <a:ext cx="1690" cy="460"/>
            </a:xfrm>
            <a:prstGeom prst="diamond">
              <a:avLst/>
            </a:prstGeom>
            <a:solidFill>
              <a:srgbClr val="FFFFCC"/>
            </a:solidFill>
            <a:ln w="28575">
              <a:solidFill>
                <a:schemeClr val="bg2"/>
              </a:solidFill>
              <a:miter lim="800000"/>
              <a:headEnd/>
              <a:tailEnd/>
            </a:ln>
            <a:effectLst>
              <a:outerShdw dist="12700" dir="5400000" algn="ctr" rotWithShape="0">
                <a:schemeClr val="bg2"/>
              </a:outerShdw>
            </a:effectLst>
          </p:spPr>
          <p:txBody>
            <a:bodyPr>
              <a:spAutoFit/>
            </a:bodyPr>
            <a:lstStyle/>
            <a:p>
              <a:pPr algn="ctr"/>
              <a:r>
                <a:rPr lang="zh-CN" altLang="en-US" sz="2000" b="1">
                  <a:solidFill>
                    <a:srgbClr val="000000"/>
                  </a:solidFill>
                  <a:effectLst/>
                  <a:sym typeface="Symbol" panose="05050102010706020507" pitchFamily="18" charset="2"/>
                </a:rPr>
                <a:t>样本量</a:t>
              </a:r>
              <a:r>
                <a:rPr lang="en-US" altLang="zh-CN" sz="2000" b="1">
                  <a:solidFill>
                    <a:srgbClr val="000000"/>
                  </a:solidFill>
                  <a:effectLst/>
                  <a:sym typeface="Symbol" panose="05050102010706020507" pitchFamily="18" charset="2"/>
                </a:rPr>
                <a:t>n</a:t>
              </a:r>
              <a:endParaRPr lang="en-US" altLang="zh-CN" sz="2000" b="1">
                <a:solidFill>
                  <a:srgbClr val="000000"/>
                </a:solidFill>
                <a:effectLst/>
              </a:endParaRPr>
            </a:p>
          </p:txBody>
        </p:sp>
        <p:sp>
          <p:nvSpPr>
            <p:cNvPr id="1058844" name="Text Box 28"/>
            <p:cNvSpPr txBox="1">
              <a:spLocks noChangeArrowheads="1"/>
            </p:cNvSpPr>
            <p:nvPr/>
          </p:nvSpPr>
          <p:spPr bwMode="auto">
            <a:xfrm>
              <a:off x="3540" y="1116"/>
              <a:ext cx="384"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sz="2000">
                  <a:effectLst>
                    <a:outerShdw blurRad="38100" dist="38100" dir="2700000" algn="tl">
                      <a:srgbClr val="000000"/>
                    </a:outerShdw>
                  </a:effectLst>
                </a:rPr>
                <a:t>否</a:t>
              </a:r>
            </a:p>
          </p:txBody>
        </p:sp>
        <p:sp>
          <p:nvSpPr>
            <p:cNvPr id="1058846" name="Line 30"/>
            <p:cNvSpPr>
              <a:spLocks noChangeShapeType="1"/>
            </p:cNvSpPr>
            <p:nvPr/>
          </p:nvSpPr>
          <p:spPr bwMode="auto">
            <a:xfrm>
              <a:off x="3780" y="1391"/>
              <a:ext cx="0" cy="292"/>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58871" name="Group 55"/>
          <p:cNvGrpSpPr>
            <a:grpSpLocks/>
          </p:cNvGrpSpPr>
          <p:nvPr/>
        </p:nvGrpSpPr>
        <p:grpSpPr bwMode="auto">
          <a:xfrm>
            <a:off x="781050" y="1847850"/>
            <a:ext cx="1581150" cy="3967163"/>
            <a:chOff x="492" y="1164"/>
            <a:chExt cx="996" cy="2499"/>
          </a:xfrm>
        </p:grpSpPr>
        <p:sp>
          <p:nvSpPr>
            <p:cNvPr id="1058822" name="Line 6"/>
            <p:cNvSpPr>
              <a:spLocks noChangeShapeType="1"/>
            </p:cNvSpPr>
            <p:nvPr/>
          </p:nvSpPr>
          <p:spPr bwMode="auto">
            <a:xfrm>
              <a:off x="1020" y="1457"/>
              <a:ext cx="0" cy="1342"/>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8837" name="Line 21"/>
            <p:cNvSpPr>
              <a:spLocks noChangeShapeType="1"/>
            </p:cNvSpPr>
            <p:nvPr/>
          </p:nvSpPr>
          <p:spPr bwMode="auto">
            <a:xfrm>
              <a:off x="1020" y="1430"/>
              <a:ext cx="228" cy="0"/>
            </a:xfrm>
            <a:prstGeom prst="line">
              <a:avLst/>
            </a:prstGeom>
            <a:noFill/>
            <a:ln w="19050">
              <a:solidFill>
                <a:srgbClr val="EAEAEA"/>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8839" name="Text Box 23"/>
            <p:cNvSpPr txBox="1">
              <a:spLocks noChangeArrowheads="1"/>
            </p:cNvSpPr>
            <p:nvPr/>
          </p:nvSpPr>
          <p:spPr bwMode="auto">
            <a:xfrm>
              <a:off x="852" y="1164"/>
              <a:ext cx="372"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sz="2000">
                  <a:effectLst>
                    <a:outerShdw blurRad="38100" dist="38100" dir="2700000" algn="tl">
                      <a:srgbClr val="000000"/>
                    </a:outerShdw>
                  </a:effectLst>
                </a:rPr>
                <a:t>是</a:t>
              </a:r>
            </a:p>
          </p:txBody>
        </p:sp>
        <p:sp>
          <p:nvSpPr>
            <p:cNvPr id="1058823" name="Text Box 7"/>
            <p:cNvSpPr txBox="1">
              <a:spLocks noChangeArrowheads="1"/>
            </p:cNvSpPr>
            <p:nvPr/>
          </p:nvSpPr>
          <p:spPr bwMode="auto">
            <a:xfrm>
              <a:off x="492" y="2799"/>
              <a:ext cx="996" cy="864"/>
            </a:xfrm>
            <a:prstGeom prst="rect">
              <a:avLst/>
            </a:prstGeom>
            <a:solidFill>
              <a:srgbClr val="7BFFF2"/>
            </a:solidFill>
            <a:ln w="28575">
              <a:solidFill>
                <a:schemeClr val="bg2"/>
              </a:solidFill>
              <a:miter lim="800000"/>
              <a:headEnd/>
              <a:tailEnd/>
            </a:ln>
            <a:effectLst>
              <a:outerShdw dist="45791" dir="3378596" algn="ctr" rotWithShape="0">
                <a:schemeClr val="bg2"/>
              </a:outerShdw>
            </a:effectLst>
          </p:spPr>
          <p:txBody>
            <a:bodyPr>
              <a:spAutoFit/>
            </a:bodyPr>
            <a:lstStyle/>
            <a:p>
              <a:pPr algn="ctr"/>
              <a:r>
                <a:rPr lang="en-US" altLang="zh-CN" sz="2200" b="1">
                  <a:solidFill>
                    <a:schemeClr val="bg2"/>
                  </a:solidFill>
                  <a:effectLst/>
                </a:rPr>
                <a:t>z </a:t>
              </a:r>
              <a:r>
                <a:rPr lang="zh-CN" altLang="en-US" sz="2200" b="1">
                  <a:solidFill>
                    <a:schemeClr val="bg2"/>
                  </a:solidFill>
                  <a:effectLst/>
                </a:rPr>
                <a:t>检验</a:t>
              </a:r>
            </a:p>
            <a:p>
              <a:r>
                <a:rPr lang="zh-CN" altLang="en-US" sz="2200" b="1">
                  <a:solidFill>
                    <a:schemeClr val="bg2"/>
                  </a:solidFill>
                  <a:effectLst/>
                </a:rPr>
                <a:t>                 </a:t>
              </a:r>
            </a:p>
            <a:p>
              <a:pPr algn="ctr"/>
              <a:endParaRPr lang="en-US" altLang="zh-CN" sz="1800" b="1">
                <a:solidFill>
                  <a:schemeClr val="bg2"/>
                </a:solidFill>
                <a:effectLst/>
              </a:endParaRPr>
            </a:p>
          </p:txBody>
        </p:sp>
        <mc:AlternateContent xmlns:mc="http://schemas.openxmlformats.org/markup-compatibility/2006" xmlns:a14="http://schemas.microsoft.com/office/drawing/2010/main">
          <mc:Choice Requires="a14">
            <p:sp>
              <p:nvSpPr>
                <p:cNvPr id="1058824" name="Object 8">
                  <a:hlinkClick r:id="" action="ppaction://ole?verb=0"/>
                </p:cNvPr>
                <p:cNvSpPr txBox="1"/>
                <p:nvPr/>
              </p:nvSpPr>
              <p:spPr bwMode="auto">
                <a:xfrm>
                  <a:off x="575" y="3060"/>
                  <a:ext cx="812" cy="598"/>
                </a:xfrm>
                <a:prstGeom prst="rect">
                  <a:avLst/>
                </a:prstGeom>
                <a:noFill/>
                <a:ln>
                  <a:noFill/>
                </a:ln>
                <a:effectLst>
                  <a:outerShdw dist="12700" dir="5400000" algn="ctr" rotWithShape="0">
                    <a:schemeClr val="bg2"/>
                  </a:outerShdw>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𝑍</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𝑋</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0</m:t>
                                </m:r>
                              </m:sub>
                            </m:sSub>
                          </m:num>
                          <m:den>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𝜎</m:t>
                                </m:r>
                              </m:num>
                              <m:den>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𝑛</m:t>
                                    </m:r>
                                  </m:e>
                                </m:rad>
                              </m:den>
                            </m:f>
                          </m:den>
                        </m:f>
                      </m:oMath>
                    </m:oMathPara>
                  </a14:m>
                  <a:endParaRPr lang="zh-CN" altLang="en-US"/>
                </a:p>
              </p:txBody>
            </p:sp>
          </mc:Choice>
          <mc:Fallback xmlns="">
            <p:sp>
              <p:nvSpPr>
                <p:cNvPr id="1058824" name="Object 8">
                  <a:hlinkClick r:id="" action="ppaction://ole?verb=0"/>
                </p:cNvPr>
                <p:cNvSpPr txBox="1">
                  <a:spLocks noRot="1" noChangeAspect="1" noMove="1" noResize="1" noEditPoints="1" noAdjustHandles="1" noChangeArrowheads="1" noChangeShapeType="1" noTextEdit="1"/>
                </p:cNvSpPr>
                <p:nvPr/>
              </p:nvSpPr>
              <p:spPr bwMode="auto">
                <a:xfrm>
                  <a:off x="575" y="3060"/>
                  <a:ext cx="812" cy="598"/>
                </a:xfrm>
                <a:prstGeom prst="rect">
                  <a:avLst/>
                </a:prstGeom>
                <a:blipFill>
                  <a:blip r:embed="rId4"/>
                  <a:stretch>
                    <a:fillRect/>
                  </a:stretch>
                </a:blipFill>
                <a:ln>
                  <a:noFill/>
                </a:ln>
                <a:effectLst>
                  <a:outerShdw dist="12700" dir="5400000" algn="ctr" rotWithShape="0">
                    <a:schemeClr val="bg2"/>
                  </a:outerShdw>
                </a:effectLst>
              </p:spPr>
              <p:txBody>
                <a:bodyPr/>
                <a:lstStyle/>
                <a:p>
                  <a:r>
                    <a:rPr lang="zh-CN" altLang="en-US">
                      <a:noFill/>
                    </a:rPr>
                    <a:t> </a:t>
                  </a:r>
                </a:p>
              </p:txBody>
            </p:sp>
          </mc:Fallback>
        </mc:AlternateContent>
      </p:grpSp>
      <p:grpSp>
        <p:nvGrpSpPr>
          <p:cNvPr id="1058874" name="Group 58"/>
          <p:cNvGrpSpPr>
            <a:grpSpLocks/>
          </p:cNvGrpSpPr>
          <p:nvPr/>
        </p:nvGrpSpPr>
        <p:grpSpPr bwMode="auto">
          <a:xfrm>
            <a:off x="3505200" y="2628900"/>
            <a:ext cx="1562100" cy="3186113"/>
            <a:chOff x="2208" y="1656"/>
            <a:chExt cx="984" cy="2007"/>
          </a:xfrm>
        </p:grpSpPr>
        <p:sp>
          <p:nvSpPr>
            <p:cNvPr id="1058855" name="Line 39"/>
            <p:cNvSpPr>
              <a:spLocks noChangeShapeType="1"/>
            </p:cNvSpPr>
            <p:nvPr/>
          </p:nvSpPr>
          <p:spPr bwMode="auto">
            <a:xfrm>
              <a:off x="2652" y="1985"/>
              <a:ext cx="0" cy="790"/>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8857" name="Line 41"/>
            <p:cNvSpPr>
              <a:spLocks noChangeShapeType="1"/>
            </p:cNvSpPr>
            <p:nvPr/>
          </p:nvSpPr>
          <p:spPr bwMode="auto">
            <a:xfrm>
              <a:off x="2664" y="1961"/>
              <a:ext cx="300" cy="0"/>
            </a:xfrm>
            <a:prstGeom prst="line">
              <a:avLst/>
            </a:prstGeom>
            <a:noFill/>
            <a:ln w="1905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8859" name="Text Box 43"/>
            <p:cNvSpPr txBox="1">
              <a:spLocks noChangeArrowheads="1"/>
            </p:cNvSpPr>
            <p:nvPr/>
          </p:nvSpPr>
          <p:spPr bwMode="auto">
            <a:xfrm>
              <a:off x="2208" y="2799"/>
              <a:ext cx="984" cy="864"/>
            </a:xfrm>
            <a:prstGeom prst="rect">
              <a:avLst/>
            </a:prstGeom>
            <a:solidFill>
              <a:srgbClr val="7BFFF2"/>
            </a:solidFill>
            <a:ln w="28575">
              <a:solidFill>
                <a:schemeClr val="bg2"/>
              </a:solidFill>
              <a:miter lim="800000"/>
              <a:headEnd/>
              <a:tailEnd/>
            </a:ln>
            <a:effectLst>
              <a:outerShdw dist="45791" dir="3378596" algn="ctr" rotWithShape="0">
                <a:schemeClr val="bg2"/>
              </a:outerShdw>
            </a:effectLst>
          </p:spPr>
          <p:txBody>
            <a:bodyPr>
              <a:spAutoFit/>
            </a:bodyPr>
            <a:lstStyle/>
            <a:p>
              <a:pPr algn="ctr"/>
              <a:r>
                <a:rPr lang="en-US" altLang="zh-CN" sz="2200" b="1">
                  <a:solidFill>
                    <a:schemeClr val="bg2"/>
                  </a:solidFill>
                  <a:effectLst/>
                </a:rPr>
                <a:t>z </a:t>
              </a:r>
              <a:r>
                <a:rPr lang="zh-CN" altLang="en-US" sz="2200" b="1">
                  <a:solidFill>
                    <a:schemeClr val="bg2"/>
                  </a:solidFill>
                  <a:effectLst/>
                </a:rPr>
                <a:t>检验</a:t>
              </a:r>
            </a:p>
            <a:p>
              <a:pPr algn="ctr"/>
              <a:endParaRPr lang="zh-CN" altLang="en-US" sz="2200" b="1">
                <a:solidFill>
                  <a:schemeClr val="bg2"/>
                </a:solidFill>
                <a:effectLst/>
              </a:endParaRPr>
            </a:p>
            <a:p>
              <a:pPr algn="ctr"/>
              <a:endParaRPr lang="en-US" altLang="zh-CN" sz="1800" b="1">
                <a:solidFill>
                  <a:schemeClr val="bg2"/>
                </a:solidFill>
                <a:effectLst/>
              </a:endParaRPr>
            </a:p>
          </p:txBody>
        </p:sp>
        <mc:AlternateContent xmlns:mc="http://schemas.openxmlformats.org/markup-compatibility/2006" xmlns:a14="http://schemas.microsoft.com/office/drawing/2010/main">
          <mc:Choice Requires="a14">
            <p:sp>
              <p:nvSpPr>
                <p:cNvPr id="1058860" name="Object 44">
                  <a:hlinkClick r:id="" action="ppaction://ole?verb=0"/>
                </p:cNvPr>
                <p:cNvSpPr txBox="1"/>
                <p:nvPr/>
              </p:nvSpPr>
              <p:spPr bwMode="auto">
                <a:xfrm>
                  <a:off x="2247" y="3048"/>
                  <a:ext cx="901" cy="598"/>
                </a:xfrm>
                <a:prstGeom prst="rect">
                  <a:avLst/>
                </a:prstGeom>
                <a:noFill/>
                <a:ln>
                  <a:noFill/>
                </a:ln>
                <a:effectLst>
                  <a:outerShdw dist="12700" dir="5400000" algn="ctr" rotWithShape="0">
                    <a:schemeClr val="bg2"/>
                  </a:outerShdw>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𝑍</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𝑋</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0</m:t>
                                </m:r>
                              </m:sub>
                            </m:sSub>
                          </m:num>
                          <m:den>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𝑆</m:t>
                                </m:r>
                              </m:num>
                              <m:den>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𝑛</m:t>
                                    </m:r>
                                  </m:e>
                                </m:rad>
                              </m:den>
                            </m:f>
                          </m:den>
                        </m:f>
                      </m:oMath>
                    </m:oMathPara>
                  </a14:m>
                  <a:endParaRPr lang="zh-CN" altLang="en-US"/>
                </a:p>
              </p:txBody>
            </p:sp>
          </mc:Choice>
          <mc:Fallback xmlns="">
            <p:sp>
              <p:nvSpPr>
                <p:cNvPr id="1058860" name="Object 44">
                  <a:hlinkClick r:id="" action="ppaction://ole?verb=0"/>
                </p:cNvPr>
                <p:cNvSpPr txBox="1">
                  <a:spLocks noRot="1" noChangeAspect="1" noMove="1" noResize="1" noEditPoints="1" noAdjustHandles="1" noChangeArrowheads="1" noChangeShapeType="1" noTextEdit="1"/>
                </p:cNvSpPr>
                <p:nvPr/>
              </p:nvSpPr>
              <p:spPr bwMode="auto">
                <a:xfrm>
                  <a:off x="2247" y="3048"/>
                  <a:ext cx="901" cy="598"/>
                </a:xfrm>
                <a:prstGeom prst="rect">
                  <a:avLst/>
                </a:prstGeom>
                <a:blipFill>
                  <a:blip r:embed="rId5"/>
                  <a:stretch>
                    <a:fillRect/>
                  </a:stretch>
                </a:blipFill>
                <a:ln>
                  <a:noFill/>
                </a:ln>
                <a:effectLst>
                  <a:outerShdw dist="12700" dir="5400000" algn="ctr" rotWithShape="0">
                    <a:schemeClr val="bg2"/>
                  </a:outerShdw>
                </a:effectLst>
              </p:spPr>
              <p:txBody>
                <a:bodyPr/>
                <a:lstStyle/>
                <a:p>
                  <a:r>
                    <a:rPr lang="zh-CN" altLang="en-US">
                      <a:noFill/>
                    </a:rPr>
                    <a:t> </a:t>
                  </a:r>
                </a:p>
              </p:txBody>
            </p:sp>
          </mc:Fallback>
        </mc:AlternateContent>
        <p:sp>
          <p:nvSpPr>
            <p:cNvPr id="1058861" name="Text Box 45"/>
            <p:cNvSpPr txBox="1">
              <a:spLocks noChangeArrowheads="1"/>
            </p:cNvSpPr>
            <p:nvPr/>
          </p:nvSpPr>
          <p:spPr bwMode="auto">
            <a:xfrm>
              <a:off x="2640" y="1656"/>
              <a:ext cx="372"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sz="2000">
                  <a:effectLst>
                    <a:outerShdw blurRad="38100" dist="38100" dir="2700000" algn="tl">
                      <a:srgbClr val="000000"/>
                    </a:outerShdw>
                  </a:effectLst>
                </a:rPr>
                <a:t>大</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58871"/>
                                        </p:tgtEl>
                                        <p:attrNameLst>
                                          <p:attrName>style.visibility</p:attrName>
                                        </p:attrNameLst>
                                      </p:cBhvr>
                                      <p:to>
                                        <p:strVal val="visible"/>
                                      </p:to>
                                    </p:set>
                                    <p:animEffect transition="in" filter="wipe(up)">
                                      <p:cBhvr>
                                        <p:cTn id="7" dur="500"/>
                                        <p:tgtEl>
                                          <p:spTgt spid="10588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58866"/>
                                        </p:tgtEl>
                                        <p:attrNameLst>
                                          <p:attrName>style.visibility</p:attrName>
                                        </p:attrNameLst>
                                      </p:cBhvr>
                                      <p:to>
                                        <p:strVal val="visible"/>
                                      </p:to>
                                    </p:set>
                                    <p:animEffect transition="in" filter="wipe(up)">
                                      <p:cBhvr>
                                        <p:cTn id="12" dur="500"/>
                                        <p:tgtEl>
                                          <p:spTgt spid="1058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58874"/>
                                        </p:tgtEl>
                                        <p:attrNameLst>
                                          <p:attrName>style.visibility</p:attrName>
                                        </p:attrNameLst>
                                      </p:cBhvr>
                                      <p:to>
                                        <p:strVal val="visible"/>
                                      </p:to>
                                    </p:set>
                                    <p:animEffect transition="in" filter="wipe(up)">
                                      <p:cBhvr>
                                        <p:cTn id="17" dur="500"/>
                                        <p:tgtEl>
                                          <p:spTgt spid="10588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058875"/>
                                        </p:tgtEl>
                                        <p:attrNameLst>
                                          <p:attrName>style.visibility</p:attrName>
                                        </p:attrNameLst>
                                      </p:cBhvr>
                                      <p:to>
                                        <p:strVal val="visible"/>
                                      </p:to>
                                    </p:set>
                                    <p:animEffect transition="in" filter="wipe(up)">
                                      <p:cBhvr>
                                        <p:cTn id="22" dur="500"/>
                                        <p:tgtEl>
                                          <p:spTgt spid="1058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533400" y="228600"/>
            <a:ext cx="8153400" cy="1280160"/>
          </a:xfrm>
          <a:noFill/>
          <a:ln/>
        </p:spPr>
        <p:txBody>
          <a:bodyPr/>
          <a:lstStyle/>
          <a:p>
            <a:r>
              <a:rPr lang="zh-CN" altLang="en-US" sz="3600" dirty="0">
                <a:solidFill>
                  <a:schemeClr val="bg2"/>
                </a:solidFill>
                <a:latin typeface="Arial" panose="020B0604020202020204" pitchFamily="34" charset="0"/>
              </a:rPr>
              <a:t>总体均值的检验 </a:t>
            </a:r>
            <a:r>
              <a:rPr lang="en-US" altLang="zh-CN" sz="3200" dirty="0">
                <a:solidFill>
                  <a:schemeClr val="bg2"/>
                </a:solidFill>
                <a:latin typeface="Arial" panose="020B0604020202020204" pitchFamily="34" charset="0"/>
              </a:rPr>
              <a:t>(</a:t>
            </a:r>
            <a:r>
              <a:rPr lang="en-US" altLang="zh-CN" sz="3200" dirty="0">
                <a:solidFill>
                  <a:schemeClr val="bg2"/>
                </a:solidFill>
                <a:latin typeface="Symbol" panose="05050102010706020507" pitchFamily="18" charset="2"/>
              </a:rPr>
              <a:t></a:t>
            </a:r>
            <a:r>
              <a:rPr lang="en-US" altLang="zh-CN" sz="3200" baseline="30000" dirty="0">
                <a:solidFill>
                  <a:schemeClr val="bg2"/>
                </a:solidFill>
                <a:latin typeface="Arial" panose="020B0604020202020204" pitchFamily="34" charset="0"/>
              </a:rPr>
              <a:t>2</a:t>
            </a:r>
            <a:r>
              <a:rPr lang="en-US" altLang="zh-CN" sz="3200" dirty="0">
                <a:solidFill>
                  <a:schemeClr val="bg2"/>
                </a:solidFill>
                <a:latin typeface="Arial" panose="020B0604020202020204" pitchFamily="34" charset="0"/>
              </a:rPr>
              <a:t> </a:t>
            </a:r>
            <a:r>
              <a:rPr lang="zh-CN" altLang="en-US" sz="3200" dirty="0">
                <a:solidFill>
                  <a:schemeClr val="bg2"/>
                </a:solidFill>
                <a:latin typeface="Arial" panose="020B0604020202020204" pitchFamily="34" charset="0"/>
              </a:rPr>
              <a:t>已知或</a:t>
            </a:r>
            <a:r>
              <a:rPr lang="zh-CN" altLang="en-US" sz="3200" dirty="0">
                <a:solidFill>
                  <a:schemeClr val="bg2"/>
                </a:solidFill>
                <a:latin typeface="Symbol" panose="05050102010706020507" pitchFamily="18" charset="2"/>
              </a:rPr>
              <a:t></a:t>
            </a:r>
            <a:r>
              <a:rPr lang="en-US" altLang="zh-CN" sz="3200" baseline="30000" dirty="0">
                <a:solidFill>
                  <a:schemeClr val="bg2"/>
                </a:solidFill>
                <a:latin typeface="Arial" panose="020B0604020202020204" pitchFamily="34" charset="0"/>
              </a:rPr>
              <a:t>2</a:t>
            </a:r>
            <a:r>
              <a:rPr lang="zh-CN" altLang="en-US" sz="3200" dirty="0">
                <a:solidFill>
                  <a:schemeClr val="bg2"/>
                </a:solidFill>
                <a:latin typeface="Arial" panose="020B0604020202020204" pitchFamily="34" charset="0"/>
              </a:rPr>
              <a:t>未知大样本</a:t>
            </a:r>
            <a:r>
              <a:rPr lang="en-US" altLang="zh-CN" sz="3200" dirty="0">
                <a:solidFill>
                  <a:schemeClr val="bg2"/>
                </a:solidFill>
                <a:latin typeface="Arial" panose="020B0604020202020204" pitchFamily="34" charset="0"/>
              </a:rPr>
              <a:t>)</a:t>
            </a:r>
          </a:p>
        </p:txBody>
      </p:sp>
      <p:sp>
        <p:nvSpPr>
          <p:cNvPr id="531459" name="Rectangle 3"/>
          <p:cNvSpPr>
            <a:spLocks noGrp="1" noChangeArrowheads="1"/>
          </p:cNvSpPr>
          <p:nvPr>
            <p:ph type="body" idx="1"/>
          </p:nvPr>
        </p:nvSpPr>
        <p:spPr>
          <a:xfrm>
            <a:off x="362743" y="1392237"/>
            <a:ext cx="8418513" cy="4491037"/>
          </a:xfrm>
          <a:noFill/>
          <a:ln/>
        </p:spPr>
        <p:txBody>
          <a:bodyPr/>
          <a:lstStyle/>
          <a:p>
            <a:pPr marL="609600" indent="-609600"/>
            <a:r>
              <a:rPr lang="en-US" altLang="zh-CN" dirty="0">
                <a:solidFill>
                  <a:schemeClr val="bg2"/>
                </a:solidFill>
              </a:rPr>
              <a:t>1.	</a:t>
            </a:r>
            <a:r>
              <a:rPr lang="zh-CN" altLang="en-US" dirty="0">
                <a:solidFill>
                  <a:schemeClr val="bg2"/>
                </a:solidFill>
              </a:rPr>
              <a:t>假定条件</a:t>
            </a:r>
          </a:p>
          <a:p>
            <a:pPr marL="1219200" lvl="1" indent="-533400"/>
            <a:r>
              <a:rPr lang="zh-CN" altLang="en-US" dirty="0">
                <a:solidFill>
                  <a:schemeClr val="bg2"/>
                </a:solidFill>
              </a:rPr>
              <a:t>总体服从正态分布</a:t>
            </a:r>
          </a:p>
          <a:p>
            <a:pPr marL="1219200" lvl="1" indent="-533400"/>
            <a:r>
              <a:rPr lang="zh-CN" altLang="en-US" dirty="0">
                <a:solidFill>
                  <a:schemeClr val="bg2"/>
                </a:solidFill>
              </a:rPr>
              <a:t>若不服从正态分布</a:t>
            </a:r>
            <a:r>
              <a:rPr lang="en-US" altLang="zh-CN" dirty="0">
                <a:solidFill>
                  <a:schemeClr val="bg2"/>
                </a:solidFill>
              </a:rPr>
              <a:t>, </a:t>
            </a:r>
            <a:r>
              <a:rPr lang="zh-CN" altLang="en-US" dirty="0">
                <a:solidFill>
                  <a:schemeClr val="bg2"/>
                </a:solidFill>
              </a:rPr>
              <a:t>可用正态分布来近似</a:t>
            </a:r>
            <a:r>
              <a:rPr lang="en-US" altLang="zh-CN" dirty="0">
                <a:solidFill>
                  <a:schemeClr val="bg2"/>
                </a:solidFill>
              </a:rPr>
              <a:t>(</a:t>
            </a:r>
            <a:r>
              <a:rPr lang="en-US" altLang="zh-CN" i="1" dirty="0">
                <a:solidFill>
                  <a:schemeClr val="bg2"/>
                </a:solidFill>
              </a:rPr>
              <a:t>n</a:t>
            </a:r>
            <a:r>
              <a:rPr lang="en-US" altLang="zh-CN" dirty="0">
                <a:solidFill>
                  <a:schemeClr val="bg2"/>
                </a:solidFill>
                <a:sym typeface="Symbol" panose="05050102010706020507" pitchFamily="18" charset="2"/>
              </a:rPr>
              <a:t></a:t>
            </a:r>
            <a:r>
              <a:rPr lang="en-US" altLang="zh-CN" dirty="0">
                <a:solidFill>
                  <a:schemeClr val="bg2"/>
                </a:solidFill>
              </a:rPr>
              <a:t>30)</a:t>
            </a:r>
          </a:p>
          <a:p>
            <a:pPr marL="609600" indent="-609600">
              <a:buFontTx/>
              <a:buAutoNum type="arabicPeriod" startAt="2"/>
            </a:pPr>
            <a:r>
              <a:rPr lang="zh-CN" altLang="en-US" dirty="0">
                <a:solidFill>
                  <a:schemeClr val="bg2"/>
                </a:solidFill>
              </a:rPr>
              <a:t>使用</a:t>
            </a:r>
            <a:r>
              <a:rPr lang="en-US" altLang="zh-CN" i="1" dirty="0">
                <a:solidFill>
                  <a:schemeClr val="bg2"/>
                </a:solidFill>
              </a:rPr>
              <a:t>Z</a:t>
            </a:r>
            <a:r>
              <a:rPr lang="en-US" altLang="zh-CN" dirty="0">
                <a:solidFill>
                  <a:schemeClr val="bg2"/>
                </a:solidFill>
              </a:rPr>
              <a:t>-</a:t>
            </a:r>
            <a:r>
              <a:rPr lang="zh-CN" altLang="en-US" dirty="0">
                <a:solidFill>
                  <a:schemeClr val="bg2"/>
                </a:solidFill>
              </a:rPr>
              <a:t>统计量</a:t>
            </a:r>
          </a:p>
          <a:p>
            <a:pPr marL="609600" indent="-609600">
              <a:buFontTx/>
              <a:buAutoNum type="arabicPeriod" startAt="2"/>
            </a:pPr>
            <a:endParaRPr lang="zh-CN" altLang="en-US" sz="1400" dirty="0">
              <a:solidFill>
                <a:schemeClr val="bg2"/>
              </a:solidFill>
            </a:endParaRPr>
          </a:p>
          <a:p>
            <a:pPr marL="1219200" lvl="1" indent="-533400"/>
            <a:r>
              <a:rPr lang="zh-CN" altLang="en-US" dirty="0">
                <a:solidFill>
                  <a:schemeClr val="bg2"/>
                </a:solidFill>
                <a:latin typeface="Symbol" panose="05050102010706020507" pitchFamily="18" charset="2"/>
              </a:rPr>
              <a:t></a:t>
            </a:r>
            <a:r>
              <a:rPr lang="en-US" altLang="zh-CN" baseline="30000" dirty="0">
                <a:solidFill>
                  <a:schemeClr val="bg2"/>
                </a:solidFill>
              </a:rPr>
              <a:t>2</a:t>
            </a:r>
            <a:r>
              <a:rPr lang="en-US" altLang="zh-CN" dirty="0">
                <a:solidFill>
                  <a:schemeClr val="bg2"/>
                </a:solidFill>
              </a:rPr>
              <a:t> </a:t>
            </a:r>
            <a:r>
              <a:rPr lang="zh-CN" altLang="en-US" dirty="0">
                <a:solidFill>
                  <a:schemeClr val="bg2"/>
                </a:solidFill>
              </a:rPr>
              <a:t>已知：</a:t>
            </a:r>
          </a:p>
          <a:p>
            <a:pPr marL="1219200" lvl="1" indent="-533400"/>
            <a:endParaRPr lang="zh-CN" altLang="en-US" dirty="0">
              <a:solidFill>
                <a:schemeClr val="bg2"/>
              </a:solidFill>
            </a:endParaRPr>
          </a:p>
          <a:p>
            <a:pPr marL="1219200" lvl="1" indent="-533400"/>
            <a:r>
              <a:rPr lang="zh-CN" altLang="en-US" dirty="0">
                <a:solidFill>
                  <a:schemeClr val="bg2"/>
                </a:solidFill>
                <a:latin typeface="Symbol" panose="05050102010706020507" pitchFamily="18" charset="2"/>
              </a:rPr>
              <a:t></a:t>
            </a:r>
            <a:r>
              <a:rPr lang="en-US" altLang="zh-CN" baseline="30000" dirty="0">
                <a:solidFill>
                  <a:schemeClr val="bg2"/>
                </a:solidFill>
              </a:rPr>
              <a:t>2</a:t>
            </a:r>
            <a:r>
              <a:rPr lang="en-US" altLang="zh-CN" dirty="0">
                <a:solidFill>
                  <a:schemeClr val="bg2"/>
                </a:solidFill>
              </a:rPr>
              <a:t> </a:t>
            </a:r>
            <a:r>
              <a:rPr lang="zh-CN" altLang="en-US" dirty="0">
                <a:solidFill>
                  <a:schemeClr val="bg2"/>
                </a:solidFill>
              </a:rPr>
              <a:t>未知：</a:t>
            </a:r>
          </a:p>
        </p:txBody>
      </p:sp>
      <mc:AlternateContent xmlns:mc="http://schemas.openxmlformats.org/markup-compatibility/2006" xmlns:a14="http://schemas.microsoft.com/office/drawing/2010/main">
        <mc:Choice Requires="a14">
          <p:sp>
            <p:nvSpPr>
              <p:cNvPr id="531475" name="Object 19">
                <a:hlinkClick r:id="" action="ppaction://ole?verb=0"/>
              </p:cNvPr>
              <p:cNvSpPr txBox="1"/>
              <p:nvPr/>
            </p:nvSpPr>
            <p:spPr bwMode="auto">
              <a:xfrm>
                <a:off x="3179763" y="4313238"/>
                <a:ext cx="3328987" cy="1152525"/>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bg2"/>
                          </a:solidFill>
                          <a:latin typeface="Cambria Math" panose="02040503050406030204" pitchFamily="18" charset="0"/>
                        </a:rPr>
                        <m:t>𝑍</m:t>
                      </m:r>
                      <m:r>
                        <a:rPr lang="zh-CN" altLang="en-US" i="1" smtClean="0">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𝑋</m:t>
                              </m:r>
                            </m:e>
                          </m:acc>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𝜇</m:t>
                              </m:r>
                            </m:e>
                            <m:sub>
                              <m:r>
                                <a:rPr lang="zh-CN" altLang="en-US" i="1">
                                  <a:solidFill>
                                    <a:schemeClr val="bg2"/>
                                  </a:solidFill>
                                  <a:latin typeface="Cambria Math" panose="02040503050406030204" pitchFamily="18" charset="0"/>
                                </a:rPr>
                                <m:t>0</m:t>
                              </m:r>
                            </m:sub>
                          </m:sSub>
                        </m:num>
                        <m:den>
                          <m:f>
                            <m:fPr>
                              <m:type m:val="lin"/>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𝜎</m:t>
                              </m:r>
                            </m:num>
                            <m:den>
                              <m:rad>
                                <m:radPr>
                                  <m:degHide m:val="on"/>
                                  <m:ctrlPr>
                                    <a:rPr lang="zh-CN" altLang="en-US" i="1">
                                      <a:solidFill>
                                        <a:schemeClr val="bg2"/>
                                      </a:solidFill>
                                      <a:latin typeface="Cambria Math" panose="02040503050406030204" pitchFamily="18" charset="0"/>
                                    </a:rPr>
                                  </m:ctrlPr>
                                </m:radPr>
                                <m:deg/>
                                <m:e>
                                  <m:r>
                                    <a:rPr lang="zh-CN" altLang="en-US" i="1">
                                      <a:solidFill>
                                        <a:schemeClr val="bg2"/>
                                      </a:solidFill>
                                      <a:latin typeface="Cambria Math" panose="02040503050406030204" pitchFamily="18" charset="0"/>
                                    </a:rPr>
                                    <m:t>𝑛</m:t>
                                  </m:r>
                                </m:e>
                              </m:rad>
                            </m:den>
                          </m:f>
                        </m:den>
                      </m:f>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𝑁</m:t>
                      </m:r>
                      <m:r>
                        <a:rPr lang="zh-CN" altLang="en-US" i="1">
                          <a:solidFill>
                            <a:schemeClr val="bg2"/>
                          </a:solidFill>
                          <a:latin typeface="Cambria Math" panose="02040503050406030204" pitchFamily="18" charset="0"/>
                        </a:rPr>
                        <m:t>(0,1)</m:t>
                      </m:r>
                    </m:oMath>
                  </m:oMathPara>
                </a14:m>
                <a:endParaRPr lang="zh-CN" altLang="en-US">
                  <a:solidFill>
                    <a:schemeClr val="bg2"/>
                  </a:solidFill>
                </a:endParaRPr>
              </a:p>
            </p:txBody>
          </p:sp>
        </mc:Choice>
        <mc:Fallback xmlns="">
          <p:sp>
            <p:nvSpPr>
              <p:cNvPr id="531475" name="Object 19">
                <a:hlinkClick r:id="" action="ppaction://ole?verb=0"/>
              </p:cNvPr>
              <p:cNvSpPr txBox="1">
                <a:spLocks noRot="1" noChangeAspect="1" noMove="1" noResize="1" noEditPoints="1" noAdjustHandles="1" noChangeArrowheads="1" noChangeShapeType="1" noTextEdit="1"/>
              </p:cNvSpPr>
              <p:nvPr/>
            </p:nvSpPr>
            <p:spPr bwMode="auto">
              <a:xfrm>
                <a:off x="3179763" y="4313238"/>
                <a:ext cx="3328987" cy="1152525"/>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1476" name="Object 20">
                <a:hlinkClick r:id="" action="ppaction://ole?verb=0"/>
              </p:cNvPr>
              <p:cNvSpPr txBox="1"/>
              <p:nvPr/>
            </p:nvSpPr>
            <p:spPr bwMode="auto">
              <a:xfrm>
                <a:off x="3255963" y="5380038"/>
                <a:ext cx="3328987" cy="1152525"/>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bg2"/>
                          </a:solidFill>
                          <a:latin typeface="Cambria Math" panose="02040503050406030204" pitchFamily="18" charset="0"/>
                        </a:rPr>
                        <m:t>𝑍</m:t>
                      </m:r>
                      <m:r>
                        <a:rPr lang="zh-CN" altLang="en-US" i="1" smtClean="0">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𝑋</m:t>
                              </m:r>
                            </m:e>
                          </m:acc>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𝜇</m:t>
                              </m:r>
                            </m:e>
                            <m:sub>
                              <m:r>
                                <a:rPr lang="zh-CN" altLang="en-US" i="1">
                                  <a:solidFill>
                                    <a:schemeClr val="bg2"/>
                                  </a:solidFill>
                                  <a:latin typeface="Cambria Math" panose="02040503050406030204" pitchFamily="18" charset="0"/>
                                </a:rPr>
                                <m:t>0</m:t>
                              </m:r>
                            </m:sub>
                          </m:sSub>
                        </m:num>
                        <m:den>
                          <m:f>
                            <m:fPr>
                              <m:type m:val="lin"/>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𝑆</m:t>
                              </m:r>
                            </m:num>
                            <m:den>
                              <m:rad>
                                <m:radPr>
                                  <m:degHide m:val="on"/>
                                  <m:ctrlPr>
                                    <a:rPr lang="zh-CN" altLang="en-US" i="1">
                                      <a:solidFill>
                                        <a:schemeClr val="bg2"/>
                                      </a:solidFill>
                                      <a:latin typeface="Cambria Math" panose="02040503050406030204" pitchFamily="18" charset="0"/>
                                    </a:rPr>
                                  </m:ctrlPr>
                                </m:radPr>
                                <m:deg/>
                                <m:e>
                                  <m:r>
                                    <a:rPr lang="zh-CN" altLang="en-US" i="1">
                                      <a:solidFill>
                                        <a:schemeClr val="bg2"/>
                                      </a:solidFill>
                                      <a:latin typeface="Cambria Math" panose="02040503050406030204" pitchFamily="18" charset="0"/>
                                    </a:rPr>
                                    <m:t>𝑛</m:t>
                                  </m:r>
                                </m:e>
                              </m:rad>
                            </m:den>
                          </m:f>
                        </m:den>
                      </m:f>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𝑁</m:t>
                      </m:r>
                      <m:r>
                        <a:rPr lang="zh-CN" altLang="en-US" i="1">
                          <a:solidFill>
                            <a:schemeClr val="bg2"/>
                          </a:solidFill>
                          <a:latin typeface="Cambria Math" panose="02040503050406030204" pitchFamily="18" charset="0"/>
                        </a:rPr>
                        <m:t>(0,1)</m:t>
                      </m:r>
                    </m:oMath>
                  </m:oMathPara>
                </a14:m>
                <a:endParaRPr lang="zh-CN" altLang="en-US">
                  <a:solidFill>
                    <a:schemeClr val="bg2"/>
                  </a:solidFill>
                </a:endParaRPr>
              </a:p>
            </p:txBody>
          </p:sp>
        </mc:Choice>
        <mc:Fallback xmlns="">
          <p:sp>
            <p:nvSpPr>
              <p:cNvPr id="531476" name="Object 20">
                <a:hlinkClick r:id="" action="ppaction://ole?verb=0"/>
              </p:cNvPr>
              <p:cNvSpPr txBox="1">
                <a:spLocks noRot="1" noChangeAspect="1" noMove="1" noResize="1" noEditPoints="1" noAdjustHandles="1" noChangeArrowheads="1" noChangeShapeType="1" noTextEdit="1"/>
              </p:cNvSpPr>
              <p:nvPr/>
            </p:nvSpPr>
            <p:spPr bwMode="auto">
              <a:xfrm>
                <a:off x="3255963" y="5380038"/>
                <a:ext cx="3328987" cy="1152525"/>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952500" y="311151"/>
            <a:ext cx="7239000" cy="1047750"/>
          </a:xfrm>
          <a:noFill/>
          <a:ln/>
        </p:spPr>
        <p:txBody>
          <a:bodyPr/>
          <a:lstStyle/>
          <a:p>
            <a:r>
              <a:rPr lang="en-US" altLang="zh-CN" sz="4000" dirty="0">
                <a:solidFill>
                  <a:schemeClr val="bg2"/>
                </a:solidFill>
                <a:latin typeface="Symbol" panose="05050102010706020507" pitchFamily="18" charset="2"/>
              </a:rPr>
              <a:t></a:t>
            </a:r>
            <a:r>
              <a:rPr lang="en-US" altLang="zh-CN" sz="4000" baseline="30000" dirty="0">
                <a:solidFill>
                  <a:schemeClr val="bg2"/>
                </a:solidFill>
                <a:latin typeface="Arial" panose="020B0604020202020204" pitchFamily="34" charset="0"/>
              </a:rPr>
              <a:t>2</a:t>
            </a:r>
            <a:r>
              <a:rPr lang="en-US" altLang="zh-CN" sz="4000" dirty="0">
                <a:solidFill>
                  <a:schemeClr val="bg2"/>
                </a:solidFill>
                <a:latin typeface="Arial" panose="020B0604020202020204" pitchFamily="34" charset="0"/>
              </a:rPr>
              <a:t> </a:t>
            </a:r>
            <a:r>
              <a:rPr lang="zh-CN" altLang="en-US" sz="4000" dirty="0">
                <a:solidFill>
                  <a:schemeClr val="bg2"/>
                </a:solidFill>
                <a:latin typeface="Arial" panose="020B0604020202020204" pitchFamily="34" charset="0"/>
              </a:rPr>
              <a:t>已知均值的检验</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529411" name="Rectangle 3"/>
          <p:cNvSpPr>
            <a:spLocks noGrp="1" noChangeArrowheads="1"/>
          </p:cNvSpPr>
          <p:nvPr>
            <p:ph type="body" sz="half" idx="1"/>
          </p:nvPr>
        </p:nvSpPr>
        <p:spPr>
          <a:xfrm>
            <a:off x="425450" y="1828800"/>
            <a:ext cx="5441950" cy="4386263"/>
          </a:xfrm>
          <a:noFill/>
          <a:ln/>
          <a:extLst>
            <a:ext uri="{91240B29-F687-4F45-9708-019B960494DF}">
              <a14:hiddenLine xmlns:a14="http://schemas.microsoft.com/office/drawing/2010/main" w="12700">
                <a:solidFill>
                  <a:schemeClr val="hlink"/>
                </a:solidFill>
                <a:miter lim="800000"/>
                <a:headEnd/>
                <a:tailEnd/>
              </a14:hiddenLine>
            </a:ext>
          </a:extLst>
        </p:spPr>
        <p:txBody>
          <a:bodyPr/>
          <a:lstStyle/>
          <a:p>
            <a:pPr marL="0" indent="0" algn="just">
              <a:lnSpc>
                <a:spcPct val="110000"/>
              </a:lnSpc>
            </a:pPr>
            <a:r>
              <a:rPr lang="en-US" altLang="zh-CN" sz="2600" b="1" dirty="0">
                <a:solidFill>
                  <a:schemeClr val="bg2"/>
                </a:solidFill>
              </a:rPr>
              <a:t>【</a:t>
            </a:r>
            <a:r>
              <a:rPr lang="zh-CN" altLang="en-US" sz="2600" b="1" dirty="0">
                <a:solidFill>
                  <a:schemeClr val="bg2"/>
                </a:solidFill>
              </a:rPr>
              <a:t>例</a:t>
            </a:r>
            <a:r>
              <a:rPr lang="en-US" altLang="zh-CN" sz="2600" b="1" dirty="0">
                <a:solidFill>
                  <a:schemeClr val="bg2"/>
                </a:solidFill>
              </a:rPr>
              <a:t>】</a:t>
            </a:r>
            <a:r>
              <a:rPr lang="zh-CN" altLang="en-US" sz="2600" dirty="0">
                <a:solidFill>
                  <a:schemeClr val="bg2"/>
                </a:solidFill>
              </a:rPr>
              <a:t>某机床厂加工一种零件，根据经验知道，该厂加工零件的椭圆度近似服从正态分布，其总体均值为</a:t>
            </a:r>
            <a:r>
              <a:rPr lang="zh-CN" altLang="en-US" sz="2600" dirty="0">
                <a:solidFill>
                  <a:schemeClr val="bg2"/>
                </a:solidFill>
                <a:sym typeface="Symbol" panose="05050102010706020507" pitchFamily="18" charset="2"/>
              </a:rPr>
              <a:t></a:t>
            </a:r>
            <a:r>
              <a:rPr lang="en-US" altLang="zh-CN" sz="2600" baseline="-25000" dirty="0">
                <a:solidFill>
                  <a:schemeClr val="bg2"/>
                </a:solidFill>
                <a:sym typeface="Symbol" panose="05050102010706020507" pitchFamily="18" charset="2"/>
              </a:rPr>
              <a:t>0</a:t>
            </a:r>
            <a:r>
              <a:rPr lang="en-US" altLang="zh-CN" sz="2600" dirty="0">
                <a:solidFill>
                  <a:schemeClr val="bg2"/>
                </a:solidFill>
              </a:rPr>
              <a:t>=0.081mm</a:t>
            </a:r>
            <a:r>
              <a:rPr lang="zh-CN" altLang="en-US" sz="2600" dirty="0">
                <a:solidFill>
                  <a:schemeClr val="bg2"/>
                </a:solidFill>
              </a:rPr>
              <a:t>，总体标准差为</a:t>
            </a:r>
            <a:r>
              <a:rPr lang="zh-CN" altLang="en-US" sz="2600" dirty="0">
                <a:solidFill>
                  <a:schemeClr val="bg2"/>
                </a:solidFill>
                <a:latin typeface="Symbol" panose="05050102010706020507" pitchFamily="18" charset="2"/>
              </a:rPr>
              <a:t></a:t>
            </a:r>
            <a:r>
              <a:rPr lang="en-US" altLang="zh-CN" sz="2600" dirty="0">
                <a:solidFill>
                  <a:schemeClr val="bg2"/>
                </a:solidFill>
              </a:rPr>
              <a:t>= 0.025 </a:t>
            </a:r>
            <a:r>
              <a:rPr lang="zh-CN" altLang="en-US" sz="2600" dirty="0">
                <a:solidFill>
                  <a:schemeClr val="bg2"/>
                </a:solidFill>
              </a:rPr>
              <a:t>。今换一种新机床进行加工，抽取</a:t>
            </a:r>
            <a:r>
              <a:rPr lang="en-US" altLang="zh-CN" sz="2600" i="1" dirty="0">
                <a:solidFill>
                  <a:schemeClr val="bg2"/>
                </a:solidFill>
              </a:rPr>
              <a:t>n</a:t>
            </a:r>
            <a:r>
              <a:rPr lang="en-US" altLang="zh-CN" sz="2600" dirty="0">
                <a:solidFill>
                  <a:schemeClr val="bg2"/>
                </a:solidFill>
              </a:rPr>
              <a:t>=200</a:t>
            </a:r>
            <a:r>
              <a:rPr lang="zh-CN" altLang="en-US" sz="2600" dirty="0">
                <a:solidFill>
                  <a:schemeClr val="bg2"/>
                </a:solidFill>
              </a:rPr>
              <a:t>个零件进行检验，得到的椭圆度为</a:t>
            </a:r>
            <a:r>
              <a:rPr lang="en-US" altLang="zh-CN" sz="2600" dirty="0">
                <a:solidFill>
                  <a:schemeClr val="bg2"/>
                </a:solidFill>
              </a:rPr>
              <a:t>0.076mm</a:t>
            </a:r>
            <a:r>
              <a:rPr lang="zh-CN" altLang="en-US" sz="2600" dirty="0">
                <a:solidFill>
                  <a:schemeClr val="bg2"/>
                </a:solidFill>
              </a:rPr>
              <a:t>。试问新机床加工零件的椭圆度的均值与以前有无显著差异？（</a:t>
            </a:r>
            <a:r>
              <a:rPr lang="zh-CN" altLang="en-US" sz="2600" dirty="0">
                <a:solidFill>
                  <a:schemeClr val="bg2"/>
                </a:solidFill>
                <a:sym typeface="Symbol" panose="05050102010706020507" pitchFamily="18" charset="2"/>
              </a:rPr>
              <a:t></a:t>
            </a:r>
            <a:r>
              <a:rPr lang="zh-CN" altLang="en-US" sz="2600" dirty="0">
                <a:solidFill>
                  <a:schemeClr val="bg2"/>
                </a:solidFill>
              </a:rPr>
              <a:t>＝</a:t>
            </a:r>
            <a:r>
              <a:rPr lang="en-US" altLang="zh-CN" sz="2600" dirty="0">
                <a:solidFill>
                  <a:schemeClr val="bg2"/>
                </a:solidFill>
              </a:rPr>
              <a:t>0.05</a:t>
            </a:r>
            <a:r>
              <a:rPr lang="zh-CN" altLang="en-US" sz="2600" dirty="0">
                <a:solidFill>
                  <a:schemeClr val="bg2"/>
                </a:solidFill>
              </a:rPr>
              <a:t>）</a:t>
            </a:r>
          </a:p>
        </p:txBody>
      </p:sp>
      <p:sp>
        <p:nvSpPr>
          <p:cNvPr id="529418" name="Oval 10"/>
          <p:cNvSpPr>
            <a:spLocks noChangeArrowheads="1"/>
          </p:cNvSpPr>
          <p:nvPr/>
        </p:nvSpPr>
        <p:spPr bwMode="auto">
          <a:xfrm>
            <a:off x="5943600" y="4876800"/>
            <a:ext cx="2590800" cy="1219200"/>
          </a:xfrm>
          <a:prstGeom prst="ellipse">
            <a:avLst/>
          </a:prstGeom>
          <a:gradFill rotWithShape="0">
            <a:gsLst>
              <a:gs pos="0">
                <a:srgbClr val="FF139F"/>
              </a:gs>
              <a:gs pos="100000">
                <a:srgbClr val="FF139F">
                  <a:gamma/>
                  <a:shade val="46275"/>
                  <a:invGamma/>
                </a:srgbClr>
              </a:gs>
            </a:gsLst>
            <a:lin ang="5400000" scaled="1"/>
          </a:gradFill>
          <a:ln w="12700">
            <a:solidFill>
              <a:srgbClr val="69FFF1"/>
            </a:solidFill>
            <a:round/>
            <a:headEnd/>
            <a:tailEnd/>
          </a:ln>
          <a:effectLst>
            <a:outerShdw dist="107763" dir="18900000" algn="ctr" rotWithShape="0">
              <a:schemeClr val="bg2"/>
            </a:outerShdw>
          </a:effectLst>
        </p:spPr>
        <p:txBody>
          <a:bodyPr wrap="none" anchor="ctr"/>
          <a:lstStyle/>
          <a:p>
            <a:endParaRPr lang="zh-CN" altLang="en-US">
              <a:solidFill>
                <a:schemeClr val="bg2"/>
              </a:solidFill>
            </a:endParaRPr>
          </a:p>
        </p:txBody>
      </p:sp>
      <p:sp>
        <p:nvSpPr>
          <p:cNvPr id="529420" name="Oval 12"/>
          <p:cNvSpPr>
            <a:spLocks noChangeArrowheads="1"/>
          </p:cNvSpPr>
          <p:nvPr/>
        </p:nvSpPr>
        <p:spPr bwMode="auto">
          <a:xfrm>
            <a:off x="6324600" y="3352800"/>
            <a:ext cx="2590800" cy="1219200"/>
          </a:xfrm>
          <a:prstGeom prst="ellipse">
            <a:avLst/>
          </a:prstGeom>
          <a:gradFill rotWithShape="0">
            <a:gsLst>
              <a:gs pos="0">
                <a:schemeClr val="hlink"/>
              </a:gs>
              <a:gs pos="100000">
                <a:schemeClr val="hlink">
                  <a:gamma/>
                  <a:shade val="46275"/>
                  <a:invGamma/>
                </a:schemeClr>
              </a:gs>
            </a:gsLst>
            <a:lin ang="5400000" scaled="1"/>
          </a:gradFill>
          <a:ln w="12700">
            <a:solidFill>
              <a:schemeClr val="accent2"/>
            </a:solidFill>
            <a:round/>
            <a:headEnd/>
            <a:tailEnd/>
          </a:ln>
          <a:effectLst>
            <a:outerShdw dist="107763" dir="18900000" algn="ctr" rotWithShape="0">
              <a:schemeClr val="bg2"/>
            </a:outerShdw>
          </a:effectLst>
        </p:spPr>
        <p:txBody>
          <a:bodyPr wrap="none" anchor="ctr"/>
          <a:lstStyle/>
          <a:p>
            <a:pPr algn="ctr">
              <a:spcBef>
                <a:spcPct val="0"/>
              </a:spcBef>
            </a:pPr>
            <a:endParaRPr lang="zh-CN" altLang="zh-CN">
              <a:solidFill>
                <a:schemeClr val="bg2"/>
              </a:solidFill>
              <a:effectLst>
                <a:outerShdw blurRad="38100" dist="38100" dir="2700000" algn="tl">
                  <a:srgbClr val="000000"/>
                </a:outerShdw>
              </a:effectLst>
            </a:endParaRPr>
          </a:p>
        </p:txBody>
      </p:sp>
      <p:sp>
        <p:nvSpPr>
          <p:cNvPr id="529422" name="AutoShape 14"/>
          <p:cNvSpPr>
            <a:spLocks noChangeArrowheads="1"/>
          </p:cNvSpPr>
          <p:nvPr/>
        </p:nvSpPr>
        <p:spPr bwMode="auto">
          <a:xfrm>
            <a:off x="6383338" y="2093913"/>
            <a:ext cx="2205037" cy="836612"/>
          </a:xfrm>
          <a:prstGeom prst="cloudCallout">
            <a:avLst>
              <a:gd name="adj1" fmla="val -65407"/>
              <a:gd name="adj2" fmla="val 145065"/>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a:solidFill>
                  <a:schemeClr val="bg2"/>
                </a:solidFill>
                <a:effectLst>
                  <a:outerShdw blurRad="38100" dist="38100" dir="2700000" algn="tl">
                    <a:srgbClr val="000000"/>
                  </a:outerShdw>
                </a:effectLst>
              </a:rPr>
              <a:t>双侧检验</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a:xfrm>
            <a:off x="1441646" y="276226"/>
            <a:ext cx="6781800" cy="1143000"/>
          </a:xfrm>
          <a:noFill/>
          <a:ln/>
        </p:spPr>
        <p:txBody>
          <a:bodyPr/>
          <a:lstStyle/>
          <a:p>
            <a:r>
              <a:rPr lang="en-US" altLang="zh-CN" sz="4000" dirty="0">
                <a:solidFill>
                  <a:schemeClr val="bg2"/>
                </a:solidFill>
                <a:latin typeface="Symbol" panose="05050102010706020507" pitchFamily="18" charset="2"/>
              </a:rPr>
              <a:t></a:t>
            </a:r>
            <a:r>
              <a:rPr lang="en-US" altLang="zh-CN" sz="4000" baseline="30000" dirty="0">
                <a:solidFill>
                  <a:schemeClr val="bg2"/>
                </a:solidFill>
                <a:latin typeface="Arial" panose="020B0604020202020204" pitchFamily="34" charset="0"/>
              </a:rPr>
              <a:t>2</a:t>
            </a:r>
            <a:r>
              <a:rPr lang="en-US" altLang="zh-CN" sz="4000" dirty="0">
                <a:solidFill>
                  <a:schemeClr val="bg2"/>
                </a:solidFill>
                <a:latin typeface="Arial" panose="020B0604020202020204" pitchFamily="34" charset="0"/>
              </a:rPr>
              <a:t> </a:t>
            </a:r>
            <a:r>
              <a:rPr lang="zh-CN" altLang="en-US" sz="4000" dirty="0">
                <a:solidFill>
                  <a:schemeClr val="bg2"/>
                </a:solidFill>
                <a:latin typeface="Arial" panose="020B0604020202020204" pitchFamily="34" charset="0"/>
              </a:rPr>
              <a:t>已知均值的检验</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1060867" name="Rectangle 3"/>
          <p:cNvSpPr>
            <a:spLocks noGrp="1" noChangeArrowheads="1"/>
          </p:cNvSpPr>
          <p:nvPr>
            <p:ph type="body" sz="half" idx="1"/>
          </p:nvPr>
        </p:nvSpPr>
        <p:spPr>
          <a:xfrm>
            <a:off x="590550" y="1330326"/>
            <a:ext cx="3676650" cy="4491037"/>
          </a:xfrm>
          <a:noFill/>
          <a:ln/>
        </p:spPr>
        <p:txBody>
          <a:bodyPr/>
          <a:lstStyle/>
          <a:p>
            <a:pPr marL="0" indent="0"/>
            <a:r>
              <a:rPr lang="zh-CN" altLang="en-US" sz="2400" b="1" dirty="0">
                <a:solidFill>
                  <a:schemeClr val="bg2"/>
                </a:solidFill>
              </a:rPr>
              <a:t>首先提出假设：</a:t>
            </a:r>
            <a:endParaRPr lang="en-US" altLang="zh-CN" sz="2400" b="1" dirty="0">
              <a:solidFill>
                <a:schemeClr val="bg2"/>
              </a:solidFill>
            </a:endParaRPr>
          </a:p>
          <a:p>
            <a:pPr marL="0" indent="0"/>
            <a:r>
              <a:rPr lang="en-US" altLang="zh-CN" sz="2400" b="1" dirty="0">
                <a:solidFill>
                  <a:schemeClr val="bg2"/>
                </a:solidFill>
              </a:rPr>
              <a:t>H0: </a:t>
            </a:r>
            <a:r>
              <a:rPr lang="en-US" altLang="zh-CN" sz="2400" b="1" dirty="0">
                <a:solidFill>
                  <a:schemeClr val="bg2"/>
                </a:solidFill>
                <a:latin typeface="Symbol" panose="05050102010706020507" pitchFamily="18" charset="2"/>
              </a:rPr>
              <a:t></a:t>
            </a:r>
            <a:r>
              <a:rPr lang="en-US" altLang="zh-CN" sz="2400" b="1" dirty="0">
                <a:solidFill>
                  <a:schemeClr val="bg2"/>
                </a:solidFill>
              </a:rPr>
              <a:t> = 0.081</a:t>
            </a:r>
          </a:p>
          <a:p>
            <a:pPr marL="0" indent="0"/>
            <a:r>
              <a:rPr lang="en-US" altLang="zh-CN" sz="2400" b="1" dirty="0">
                <a:solidFill>
                  <a:schemeClr val="bg2"/>
                </a:solidFill>
              </a:rPr>
              <a:t>H1: </a:t>
            </a:r>
            <a:r>
              <a:rPr lang="en-US" altLang="zh-CN" sz="2400" b="1" dirty="0">
                <a:solidFill>
                  <a:schemeClr val="bg2"/>
                </a:solidFill>
                <a:latin typeface="Symbol" panose="05050102010706020507" pitchFamily="18" charset="2"/>
              </a:rPr>
              <a:t></a:t>
            </a:r>
            <a:r>
              <a:rPr lang="en-US" altLang="zh-CN" sz="2400" b="1" dirty="0">
                <a:solidFill>
                  <a:schemeClr val="bg2"/>
                </a:solidFill>
              </a:rPr>
              <a:t> </a:t>
            </a:r>
            <a:r>
              <a:rPr lang="en-US" altLang="zh-CN" sz="2400" b="1" dirty="0">
                <a:solidFill>
                  <a:schemeClr val="bg2"/>
                </a:solidFill>
                <a:latin typeface="Symbol" panose="05050102010706020507" pitchFamily="18" charset="2"/>
                <a:sym typeface="Symbol" panose="05050102010706020507" pitchFamily="18" charset="2"/>
              </a:rPr>
              <a:t></a:t>
            </a:r>
            <a:r>
              <a:rPr lang="en-US" altLang="zh-CN" sz="2400" b="1" dirty="0">
                <a:solidFill>
                  <a:schemeClr val="bg2"/>
                </a:solidFill>
              </a:rPr>
              <a:t> 0.081</a:t>
            </a:r>
          </a:p>
          <a:p>
            <a:pPr marL="0" indent="0"/>
            <a:r>
              <a:rPr lang="zh-CN" altLang="en-US" sz="2400" b="1" dirty="0">
                <a:solidFill>
                  <a:schemeClr val="bg2"/>
                </a:solidFill>
              </a:rPr>
              <a:t>显然，对于零件尺寸应该进行双侧检验。</a:t>
            </a:r>
            <a:endParaRPr lang="en-US" altLang="zh-CN" sz="2400" b="1" dirty="0">
              <a:solidFill>
                <a:schemeClr val="bg2"/>
              </a:solidFill>
            </a:endParaRPr>
          </a:p>
          <a:p>
            <a:pPr marL="0" indent="0"/>
            <a:r>
              <a:rPr lang="en-US" altLang="zh-CN" sz="2400" b="1" dirty="0">
                <a:solidFill>
                  <a:schemeClr val="bg2"/>
                </a:solidFill>
                <a:latin typeface="Symbol" panose="05050102010706020507" pitchFamily="18" charset="2"/>
              </a:rPr>
              <a:t></a:t>
            </a:r>
            <a:r>
              <a:rPr lang="en-US" altLang="zh-CN" sz="2400" b="1" dirty="0">
                <a:solidFill>
                  <a:schemeClr val="bg2"/>
                </a:solidFill>
              </a:rPr>
              <a:t> = 0.05</a:t>
            </a:r>
          </a:p>
          <a:p>
            <a:pPr marL="0" indent="0"/>
            <a:r>
              <a:rPr lang="en-US" altLang="zh-CN" sz="2400" b="1" i="1" dirty="0">
                <a:solidFill>
                  <a:schemeClr val="bg2"/>
                </a:solidFill>
                <a:latin typeface="Times New Roman" panose="02020603050405020304" pitchFamily="18" charset="0"/>
              </a:rPr>
              <a:t>n</a:t>
            </a:r>
            <a:r>
              <a:rPr lang="en-US" altLang="zh-CN" sz="2400" b="1" dirty="0">
                <a:solidFill>
                  <a:schemeClr val="bg2"/>
                </a:solidFill>
                <a:latin typeface="Times New Roman" panose="02020603050405020304" pitchFamily="18" charset="0"/>
              </a:rPr>
              <a:t> </a:t>
            </a:r>
            <a:r>
              <a:rPr lang="en-US" altLang="zh-CN" sz="2400" b="1" dirty="0">
                <a:solidFill>
                  <a:schemeClr val="bg2"/>
                </a:solidFill>
              </a:rPr>
              <a:t>= 200</a:t>
            </a:r>
          </a:p>
          <a:p>
            <a:pPr marL="0" indent="0">
              <a:spcBef>
                <a:spcPct val="24000"/>
              </a:spcBef>
            </a:pPr>
            <a:r>
              <a:rPr lang="zh-CN" altLang="en-US" sz="2400" b="1" dirty="0">
                <a:solidFill>
                  <a:schemeClr val="bg2"/>
                </a:solidFill>
              </a:rPr>
              <a:t>临界值</a:t>
            </a:r>
            <a:r>
              <a:rPr lang="en-US" altLang="zh-CN" sz="2400" b="1" dirty="0">
                <a:solidFill>
                  <a:schemeClr val="bg2"/>
                </a:solidFill>
              </a:rPr>
              <a:t>(z):</a:t>
            </a:r>
          </a:p>
          <a:p>
            <a:pPr marL="0" indent="0"/>
            <a:endParaRPr lang="en-US" altLang="zh-CN" sz="2800" b="1" dirty="0">
              <a:solidFill>
                <a:schemeClr val="bg2"/>
              </a:solidFill>
            </a:endParaRPr>
          </a:p>
        </p:txBody>
      </p:sp>
      <p:sp>
        <p:nvSpPr>
          <p:cNvPr id="1060868" name="Rectangle 4"/>
          <p:cNvSpPr>
            <a:spLocks noChangeArrowheads="1"/>
          </p:cNvSpPr>
          <p:nvPr/>
        </p:nvSpPr>
        <p:spPr bwMode="auto">
          <a:xfrm>
            <a:off x="4114800" y="1858963"/>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solidFill>
                <a:effectLst>
                  <a:outerShdw blurRad="38100" dist="38100" dir="2700000" algn="tl">
                    <a:srgbClr val="000000"/>
                  </a:outerShdw>
                </a:effectLst>
                <a:latin typeface="Arial" panose="020B0604020202020204" pitchFamily="34" charset="0"/>
              </a:rPr>
              <a:t>检验统计量</a:t>
            </a:r>
            <a:r>
              <a:rPr lang="en-US" altLang="zh-CN" sz="2800" b="1">
                <a:solidFill>
                  <a:schemeClr val="bg2"/>
                </a:solidFill>
                <a:effectLst>
                  <a:outerShdw blurRad="38100" dist="38100" dir="2700000" algn="tl">
                    <a:srgbClr val="000000"/>
                  </a:outerShdw>
                </a:effectLst>
                <a:latin typeface="Arial" panose="020B0604020202020204" pitchFamily="34" charset="0"/>
              </a:rPr>
              <a:t>:</a:t>
            </a:r>
          </a:p>
        </p:txBody>
      </p:sp>
      <p:grpSp>
        <p:nvGrpSpPr>
          <p:cNvPr id="1060869" name="Group 5"/>
          <p:cNvGrpSpPr>
            <a:grpSpLocks/>
          </p:cNvGrpSpPr>
          <p:nvPr/>
        </p:nvGrpSpPr>
        <p:grpSpPr bwMode="auto">
          <a:xfrm>
            <a:off x="743016" y="4860925"/>
            <a:ext cx="2960687" cy="1836738"/>
            <a:chOff x="449" y="2824"/>
            <a:chExt cx="1865" cy="1157"/>
          </a:xfrm>
        </p:grpSpPr>
        <p:sp>
          <p:nvSpPr>
            <p:cNvPr id="1060870" name="Line 6"/>
            <p:cNvSpPr>
              <a:spLocks noChangeShapeType="1"/>
            </p:cNvSpPr>
            <p:nvPr/>
          </p:nvSpPr>
          <p:spPr bwMode="auto">
            <a:xfrm>
              <a:off x="1376" y="2871"/>
              <a:ext cx="1" cy="848"/>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71" name="Freeform 7" descr="60%"/>
            <p:cNvSpPr>
              <a:spLocks/>
            </p:cNvSpPr>
            <p:nvPr/>
          </p:nvSpPr>
          <p:spPr bwMode="auto">
            <a:xfrm>
              <a:off x="575" y="3248"/>
              <a:ext cx="483" cy="484"/>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sp>
          <p:nvSpPr>
            <p:cNvPr id="1060872" name="Freeform 8" descr="60%"/>
            <p:cNvSpPr>
              <a:spLocks/>
            </p:cNvSpPr>
            <p:nvPr/>
          </p:nvSpPr>
          <p:spPr bwMode="auto">
            <a:xfrm>
              <a:off x="1721" y="3270"/>
              <a:ext cx="484" cy="46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solidFill>
              </a:endParaRPr>
            </a:p>
          </p:txBody>
        </p:sp>
        <p:grpSp>
          <p:nvGrpSpPr>
            <p:cNvPr id="1060873" name="Group 9"/>
            <p:cNvGrpSpPr>
              <a:grpSpLocks/>
            </p:cNvGrpSpPr>
            <p:nvPr/>
          </p:nvGrpSpPr>
          <p:grpSpPr bwMode="auto">
            <a:xfrm>
              <a:off x="472" y="2857"/>
              <a:ext cx="1808" cy="838"/>
              <a:chOff x="472" y="2857"/>
              <a:chExt cx="1808" cy="838"/>
            </a:xfrm>
          </p:grpSpPr>
          <p:sp>
            <p:nvSpPr>
              <p:cNvPr id="1060874" name="Freeform 10"/>
              <p:cNvSpPr>
                <a:spLocks/>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1060875" name="Freeform 11"/>
              <p:cNvSpPr>
                <a:spLocks/>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sp>
          <p:nvSpPr>
            <p:cNvPr id="1060876" name="Line 12"/>
            <p:cNvSpPr>
              <a:spLocks noChangeShapeType="1"/>
            </p:cNvSpPr>
            <p:nvPr/>
          </p:nvSpPr>
          <p:spPr bwMode="auto">
            <a:xfrm>
              <a:off x="1946" y="3692"/>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77" name="Line 13"/>
            <p:cNvSpPr>
              <a:spLocks noChangeShapeType="1"/>
            </p:cNvSpPr>
            <p:nvPr/>
          </p:nvSpPr>
          <p:spPr bwMode="auto">
            <a:xfrm>
              <a:off x="1762" y="3692"/>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78" name="Line 14"/>
            <p:cNvSpPr>
              <a:spLocks noChangeShapeType="1"/>
            </p:cNvSpPr>
            <p:nvPr/>
          </p:nvSpPr>
          <p:spPr bwMode="auto">
            <a:xfrm>
              <a:off x="841" y="3692"/>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nvGrpSpPr>
            <p:cNvPr id="1060879" name="Group 15"/>
            <p:cNvGrpSpPr>
              <a:grpSpLocks/>
            </p:cNvGrpSpPr>
            <p:nvPr/>
          </p:nvGrpSpPr>
          <p:grpSpPr bwMode="auto">
            <a:xfrm>
              <a:off x="449" y="3039"/>
              <a:ext cx="1865" cy="697"/>
              <a:chOff x="449" y="3003"/>
              <a:chExt cx="1865" cy="697"/>
            </a:xfrm>
          </p:grpSpPr>
          <p:sp>
            <p:nvSpPr>
              <p:cNvPr id="1060880" name="Freeform 16"/>
              <p:cNvSpPr>
                <a:spLocks/>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19050" cmpd="sng">
                <a:solidFill>
                  <a:srgbClr val="F0F0F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nvGrpSpPr>
              <p:cNvPr id="1060881" name="Group 17"/>
              <p:cNvGrpSpPr>
                <a:grpSpLocks/>
              </p:cNvGrpSpPr>
              <p:nvPr/>
            </p:nvGrpSpPr>
            <p:grpSpPr bwMode="auto">
              <a:xfrm>
                <a:off x="449" y="3003"/>
                <a:ext cx="209" cy="697"/>
                <a:chOff x="449" y="3003"/>
                <a:chExt cx="209" cy="697"/>
              </a:xfrm>
            </p:grpSpPr>
            <p:sp>
              <p:nvSpPr>
                <p:cNvPr id="1060882" name="Line 18"/>
                <p:cNvSpPr>
                  <a:spLocks noChangeShapeType="1"/>
                </p:cNvSpPr>
                <p:nvPr/>
              </p:nvSpPr>
              <p:spPr bwMode="auto">
                <a:xfrm>
                  <a:off x="449" y="3003"/>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83" name="Line 19"/>
                <p:cNvSpPr>
                  <a:spLocks noChangeShapeType="1"/>
                </p:cNvSpPr>
                <p:nvPr/>
              </p:nvSpPr>
              <p:spPr bwMode="auto">
                <a:xfrm>
                  <a:off x="449" y="3072"/>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84" name="Line 20"/>
                <p:cNvSpPr>
                  <a:spLocks noChangeShapeType="1"/>
                </p:cNvSpPr>
                <p:nvPr/>
              </p:nvSpPr>
              <p:spPr bwMode="auto">
                <a:xfrm>
                  <a:off x="449" y="3142"/>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85" name="Line 21"/>
                <p:cNvSpPr>
                  <a:spLocks noChangeShapeType="1"/>
                </p:cNvSpPr>
                <p:nvPr/>
              </p:nvSpPr>
              <p:spPr bwMode="auto">
                <a:xfrm>
                  <a:off x="449" y="3210"/>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86" name="Line 22"/>
                <p:cNvSpPr>
                  <a:spLocks noChangeShapeType="1"/>
                </p:cNvSpPr>
                <p:nvPr/>
              </p:nvSpPr>
              <p:spPr bwMode="auto">
                <a:xfrm>
                  <a:off x="449" y="3279"/>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87" name="Line 23"/>
                <p:cNvSpPr>
                  <a:spLocks noChangeShapeType="1"/>
                </p:cNvSpPr>
                <p:nvPr/>
              </p:nvSpPr>
              <p:spPr bwMode="auto">
                <a:xfrm>
                  <a:off x="449" y="3347"/>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88" name="Line 24"/>
                <p:cNvSpPr>
                  <a:spLocks noChangeShapeType="1"/>
                </p:cNvSpPr>
                <p:nvPr/>
              </p:nvSpPr>
              <p:spPr bwMode="auto">
                <a:xfrm>
                  <a:off x="449" y="3417"/>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89" name="Line 25"/>
                <p:cNvSpPr>
                  <a:spLocks noChangeShapeType="1"/>
                </p:cNvSpPr>
                <p:nvPr/>
              </p:nvSpPr>
              <p:spPr bwMode="auto">
                <a:xfrm>
                  <a:off x="449" y="3485"/>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90" name="Line 26"/>
                <p:cNvSpPr>
                  <a:spLocks noChangeShapeType="1"/>
                </p:cNvSpPr>
                <p:nvPr/>
              </p:nvSpPr>
              <p:spPr bwMode="auto">
                <a:xfrm>
                  <a:off x="449" y="3554"/>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91" name="Line 27"/>
                <p:cNvSpPr>
                  <a:spLocks noChangeShapeType="1"/>
                </p:cNvSpPr>
                <p:nvPr/>
              </p:nvSpPr>
              <p:spPr bwMode="auto">
                <a:xfrm>
                  <a:off x="449" y="3623"/>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892" name="Line 28"/>
                <p:cNvSpPr>
                  <a:spLocks noChangeShapeType="1"/>
                </p:cNvSpPr>
                <p:nvPr/>
              </p:nvSpPr>
              <p:spPr bwMode="auto">
                <a:xfrm>
                  <a:off x="657" y="3692"/>
                  <a:ext cx="1" cy="8"/>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grpSp>
        <p:sp>
          <p:nvSpPr>
            <p:cNvPr id="1060893" name="Rectangle 29"/>
            <p:cNvSpPr>
              <a:spLocks noChangeArrowheads="1"/>
            </p:cNvSpPr>
            <p:nvPr/>
          </p:nvSpPr>
          <p:spPr bwMode="auto">
            <a:xfrm>
              <a:off x="2167" y="372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solidFill>
                  <a:effectLst>
                    <a:outerShdw blurRad="38100" dist="38100" dir="2700000" algn="tl">
                      <a:srgbClr val="000000"/>
                    </a:outerShdw>
                  </a:effectLst>
                </a:rPr>
                <a:t>Z</a:t>
              </a:r>
            </a:p>
          </p:txBody>
        </p:sp>
        <p:sp>
          <p:nvSpPr>
            <p:cNvPr id="1060894" name="Rectangle 30"/>
            <p:cNvSpPr>
              <a:spLocks noChangeArrowheads="1"/>
            </p:cNvSpPr>
            <p:nvPr/>
          </p:nvSpPr>
          <p:spPr bwMode="auto">
            <a:xfrm>
              <a:off x="1315" y="372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solidFill>
                  <a:effectLst>
                    <a:outerShdw blurRad="38100" dist="38100" dir="2700000" algn="tl">
                      <a:srgbClr val="000000"/>
                    </a:outerShdw>
                  </a:effectLst>
                </a:rPr>
                <a:t>0</a:t>
              </a:r>
            </a:p>
          </p:txBody>
        </p:sp>
        <p:sp>
          <p:nvSpPr>
            <p:cNvPr id="1060895" name="Rectangle 31"/>
            <p:cNvSpPr>
              <a:spLocks noChangeArrowheads="1"/>
            </p:cNvSpPr>
            <p:nvPr/>
          </p:nvSpPr>
          <p:spPr bwMode="auto">
            <a:xfrm>
              <a:off x="1563" y="375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dirty="0">
                  <a:solidFill>
                    <a:schemeClr val="bg2"/>
                  </a:solidFill>
                  <a:effectLst>
                    <a:outerShdw blurRad="38100" dist="38100" dir="2700000" algn="tl">
                      <a:srgbClr val="000000"/>
                    </a:outerShdw>
                  </a:effectLst>
                </a:rPr>
                <a:t>1.96</a:t>
              </a:r>
            </a:p>
          </p:txBody>
        </p:sp>
        <p:sp>
          <p:nvSpPr>
            <p:cNvPr id="1060896" name="Rectangle 32"/>
            <p:cNvSpPr>
              <a:spLocks noChangeArrowheads="1"/>
            </p:cNvSpPr>
            <p:nvPr/>
          </p:nvSpPr>
          <p:spPr bwMode="auto">
            <a:xfrm>
              <a:off x="785" y="376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solidFill>
                  <a:effectLst>
                    <a:outerShdw blurRad="38100" dist="38100" dir="2700000" algn="tl">
                      <a:srgbClr val="000000"/>
                    </a:outerShdw>
                  </a:effectLst>
                </a:rPr>
                <a:t>-1.96</a:t>
              </a:r>
            </a:p>
          </p:txBody>
        </p:sp>
        <p:sp>
          <p:nvSpPr>
            <p:cNvPr id="1060897" name="Rectangle 33"/>
            <p:cNvSpPr>
              <a:spLocks noChangeArrowheads="1"/>
            </p:cNvSpPr>
            <p:nvPr/>
          </p:nvSpPr>
          <p:spPr bwMode="auto">
            <a:xfrm>
              <a:off x="1947"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solidFill>
                  <a:effectLst>
                    <a:outerShdw blurRad="38100" dist="38100" dir="2700000" algn="tl">
                      <a:srgbClr val="000000"/>
                    </a:outerShdw>
                  </a:effectLst>
                </a:rPr>
                <a:t>.025</a:t>
              </a:r>
            </a:p>
          </p:txBody>
        </p:sp>
        <p:sp>
          <p:nvSpPr>
            <p:cNvPr id="1060898" name="Freeform 34"/>
            <p:cNvSpPr>
              <a:spLocks/>
            </p:cNvSpPr>
            <p:nvPr/>
          </p:nvSpPr>
          <p:spPr bwMode="auto">
            <a:xfrm>
              <a:off x="808" y="3352"/>
              <a:ext cx="134" cy="27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1060899" name="Freeform 35"/>
            <p:cNvSpPr>
              <a:spLocks/>
            </p:cNvSpPr>
            <p:nvPr/>
          </p:nvSpPr>
          <p:spPr bwMode="auto">
            <a:xfrm>
              <a:off x="1837" y="3340"/>
              <a:ext cx="294" cy="236"/>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1060900" name="Rectangle 36"/>
            <p:cNvSpPr>
              <a:spLocks noChangeArrowheads="1"/>
            </p:cNvSpPr>
            <p:nvPr/>
          </p:nvSpPr>
          <p:spPr bwMode="auto">
            <a:xfrm>
              <a:off x="501"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solidFill>
                  <a:effectLst>
                    <a:outerShdw blurRad="38100" dist="38100" dir="2700000" algn="tl">
                      <a:srgbClr val="000000"/>
                    </a:outerShdw>
                  </a:effectLst>
                </a:rPr>
                <a:t>拒绝 </a:t>
              </a:r>
              <a:r>
                <a:rPr lang="en-US" altLang="zh-CN" sz="2000">
                  <a:solidFill>
                    <a:schemeClr val="bg2"/>
                  </a:solidFill>
                  <a:effectLst>
                    <a:outerShdw blurRad="38100" dist="38100" dir="2700000" algn="tl">
                      <a:srgbClr val="000000"/>
                    </a:outerShdw>
                  </a:effectLst>
                </a:rPr>
                <a:t>H</a:t>
              </a:r>
              <a:r>
                <a:rPr lang="en-US" altLang="zh-CN" sz="2000" baseline="-25000">
                  <a:solidFill>
                    <a:schemeClr val="bg2"/>
                  </a:solidFill>
                  <a:effectLst>
                    <a:outerShdw blurRad="38100" dist="38100" dir="2700000" algn="tl">
                      <a:srgbClr val="000000"/>
                    </a:outerShdw>
                  </a:effectLst>
                </a:rPr>
                <a:t>0</a:t>
              </a:r>
              <a:endParaRPr lang="en-US" altLang="zh-CN" sz="2000">
                <a:solidFill>
                  <a:schemeClr val="bg2"/>
                </a:solidFill>
                <a:effectLst>
                  <a:outerShdw blurRad="38100" dist="38100" dir="2700000" algn="tl">
                    <a:srgbClr val="000000"/>
                  </a:outerShdw>
                </a:effectLst>
              </a:endParaRPr>
            </a:p>
          </p:txBody>
        </p:sp>
        <p:sp>
          <p:nvSpPr>
            <p:cNvPr id="1060901" name="Rectangle 37"/>
            <p:cNvSpPr>
              <a:spLocks noChangeArrowheads="1"/>
            </p:cNvSpPr>
            <p:nvPr/>
          </p:nvSpPr>
          <p:spPr bwMode="auto">
            <a:xfrm>
              <a:off x="1697"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solidFill>
                  <a:effectLst>
                    <a:outerShdw blurRad="38100" dist="38100" dir="2700000" algn="tl">
                      <a:srgbClr val="000000"/>
                    </a:outerShdw>
                  </a:effectLst>
                </a:rPr>
                <a:t>拒绝 </a:t>
              </a:r>
              <a:r>
                <a:rPr lang="en-US" altLang="zh-CN" sz="2000">
                  <a:solidFill>
                    <a:schemeClr val="bg2"/>
                  </a:solidFill>
                  <a:effectLst>
                    <a:outerShdw blurRad="38100" dist="38100" dir="2700000" algn="tl">
                      <a:srgbClr val="000000"/>
                    </a:outerShdw>
                  </a:effectLst>
                </a:rPr>
                <a:t>H</a:t>
              </a:r>
              <a:r>
                <a:rPr lang="en-US" altLang="zh-CN" sz="2000" baseline="-25000">
                  <a:solidFill>
                    <a:schemeClr val="bg2"/>
                  </a:solidFill>
                  <a:effectLst>
                    <a:outerShdw blurRad="38100" dist="38100" dir="2700000" algn="tl">
                      <a:srgbClr val="000000"/>
                    </a:outerShdw>
                  </a:effectLst>
                </a:rPr>
                <a:t>0</a:t>
              </a:r>
              <a:endParaRPr lang="en-US" altLang="zh-CN" sz="2000">
                <a:solidFill>
                  <a:schemeClr val="bg2"/>
                </a:solidFill>
                <a:effectLst>
                  <a:outerShdw blurRad="38100" dist="38100" dir="2700000" algn="tl">
                    <a:srgbClr val="000000"/>
                  </a:outerShdw>
                </a:effectLst>
              </a:endParaRPr>
            </a:p>
          </p:txBody>
        </p:sp>
        <p:grpSp>
          <p:nvGrpSpPr>
            <p:cNvPr id="1060902" name="Group 38"/>
            <p:cNvGrpSpPr>
              <a:grpSpLocks/>
            </p:cNvGrpSpPr>
            <p:nvPr/>
          </p:nvGrpSpPr>
          <p:grpSpPr bwMode="auto">
            <a:xfrm>
              <a:off x="758" y="3048"/>
              <a:ext cx="301" cy="670"/>
              <a:chOff x="758" y="3048"/>
              <a:chExt cx="301" cy="670"/>
            </a:xfrm>
          </p:grpSpPr>
          <p:sp>
            <p:nvSpPr>
              <p:cNvPr id="1060903" name="Line 39"/>
              <p:cNvSpPr>
                <a:spLocks noChangeShapeType="1"/>
              </p:cNvSpPr>
              <p:nvPr/>
            </p:nvSpPr>
            <p:spPr bwMode="auto">
              <a:xfrm>
                <a:off x="758" y="3048"/>
                <a:ext cx="300" cy="1"/>
              </a:xfrm>
              <a:prstGeom prst="line">
                <a:avLst/>
              </a:prstGeom>
              <a:noFill/>
              <a:ln w="17463">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904" name="Line 40"/>
              <p:cNvSpPr>
                <a:spLocks noChangeShapeType="1"/>
              </p:cNvSpPr>
              <p:nvPr/>
            </p:nvSpPr>
            <p:spPr bwMode="auto">
              <a:xfrm flipV="1">
                <a:off x="1058" y="3048"/>
                <a:ext cx="1" cy="670"/>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grpSp>
          <p:nvGrpSpPr>
            <p:cNvPr id="1060905" name="Group 41"/>
            <p:cNvGrpSpPr>
              <a:grpSpLocks/>
            </p:cNvGrpSpPr>
            <p:nvPr/>
          </p:nvGrpSpPr>
          <p:grpSpPr bwMode="auto">
            <a:xfrm>
              <a:off x="1721" y="3048"/>
              <a:ext cx="322" cy="676"/>
              <a:chOff x="1721" y="3048"/>
              <a:chExt cx="322" cy="676"/>
            </a:xfrm>
          </p:grpSpPr>
          <p:sp>
            <p:nvSpPr>
              <p:cNvPr id="1060906" name="Line 42"/>
              <p:cNvSpPr>
                <a:spLocks noChangeShapeType="1"/>
              </p:cNvSpPr>
              <p:nvPr/>
            </p:nvSpPr>
            <p:spPr bwMode="auto">
              <a:xfrm flipH="1">
                <a:off x="1721" y="3048"/>
                <a:ext cx="322" cy="1"/>
              </a:xfrm>
              <a:prstGeom prst="line">
                <a:avLst/>
              </a:prstGeom>
              <a:noFill/>
              <a:ln w="17463">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060907" name="Line 43"/>
              <p:cNvSpPr>
                <a:spLocks noChangeShapeType="1"/>
              </p:cNvSpPr>
              <p:nvPr/>
            </p:nvSpPr>
            <p:spPr bwMode="auto">
              <a:xfrm flipV="1">
                <a:off x="1721" y="3048"/>
                <a:ext cx="1" cy="676"/>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sp>
          <p:nvSpPr>
            <p:cNvPr id="1060908" name="Rectangle 44"/>
            <p:cNvSpPr>
              <a:spLocks noChangeArrowheads="1"/>
            </p:cNvSpPr>
            <p:nvPr/>
          </p:nvSpPr>
          <p:spPr bwMode="auto">
            <a:xfrm>
              <a:off x="553"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solidFill>
                  <a:effectLst>
                    <a:outerShdw blurRad="38100" dist="38100" dir="2700000" algn="tl">
                      <a:srgbClr val="000000"/>
                    </a:outerShdw>
                  </a:effectLst>
                </a:rPr>
                <a:t>.025</a:t>
              </a:r>
            </a:p>
          </p:txBody>
        </p:sp>
      </p:grpSp>
      <p:sp>
        <p:nvSpPr>
          <p:cNvPr id="1060909" name="Rectangle 45"/>
          <p:cNvSpPr>
            <a:spLocks noChangeArrowheads="1"/>
          </p:cNvSpPr>
          <p:nvPr/>
        </p:nvSpPr>
        <p:spPr bwMode="auto">
          <a:xfrm>
            <a:off x="4191000" y="3619500"/>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solidFill>
                <a:effectLst>
                  <a:outerShdw blurRad="38100" dist="38100" dir="2700000" algn="tl">
                    <a:srgbClr val="000000"/>
                  </a:outerShdw>
                </a:effectLst>
                <a:latin typeface="Arial" panose="020B0604020202020204" pitchFamily="34" charset="0"/>
              </a:rPr>
              <a:t>决策</a:t>
            </a:r>
            <a:r>
              <a:rPr lang="en-US" altLang="zh-CN" sz="2800" b="1">
                <a:solidFill>
                  <a:schemeClr val="bg2"/>
                </a:solidFill>
                <a:effectLst>
                  <a:outerShdw blurRad="38100" dist="38100" dir="2700000" algn="tl">
                    <a:srgbClr val="000000"/>
                  </a:outerShdw>
                </a:effectLst>
                <a:latin typeface="Arial" panose="020B0604020202020204" pitchFamily="34" charset="0"/>
              </a:rPr>
              <a:t>:</a:t>
            </a:r>
          </a:p>
        </p:txBody>
      </p:sp>
      <p:sp>
        <p:nvSpPr>
          <p:cNvPr id="1060910" name="Rectangle 46"/>
          <p:cNvSpPr>
            <a:spLocks noChangeArrowheads="1"/>
          </p:cNvSpPr>
          <p:nvPr/>
        </p:nvSpPr>
        <p:spPr bwMode="auto">
          <a:xfrm>
            <a:off x="4191000" y="472440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solidFill>
                <a:effectLst>
                  <a:outerShdw blurRad="38100" dist="38100" dir="2700000" algn="tl">
                    <a:srgbClr val="000000"/>
                  </a:outerShdw>
                </a:effectLst>
                <a:latin typeface="Arial" panose="020B0604020202020204" pitchFamily="34" charset="0"/>
              </a:rPr>
              <a:t>结论</a:t>
            </a:r>
            <a:r>
              <a:rPr lang="en-US" altLang="zh-CN" sz="2800" b="1">
                <a:solidFill>
                  <a:schemeClr val="bg2"/>
                </a:solidFill>
                <a:effectLst>
                  <a:outerShdw blurRad="38100" dist="38100" dir="2700000" algn="tl">
                    <a:srgbClr val="000000"/>
                  </a:outerShdw>
                </a:effectLst>
                <a:latin typeface="Arial" panose="020B0604020202020204" pitchFamily="34" charset="0"/>
              </a:rPr>
              <a:t>:</a:t>
            </a:r>
            <a:r>
              <a:rPr lang="en-US" altLang="zh-CN" b="1">
                <a:solidFill>
                  <a:schemeClr val="bg2"/>
                </a:solidFill>
                <a:effectLst>
                  <a:outerShdw blurRad="38100" dist="38100" dir="2700000" algn="tl">
                    <a:srgbClr val="000000"/>
                  </a:outerShdw>
                </a:effectLst>
                <a:latin typeface="Arial" panose="020B0604020202020204" pitchFamily="34" charset="0"/>
              </a:rPr>
              <a:t> </a:t>
            </a:r>
          </a:p>
        </p:txBody>
      </p:sp>
      <p:sp>
        <p:nvSpPr>
          <p:cNvPr id="1060911" name="Text Box 47"/>
          <p:cNvSpPr txBox="1">
            <a:spLocks noChangeArrowheads="1"/>
          </p:cNvSpPr>
          <p:nvPr/>
        </p:nvSpPr>
        <p:spPr bwMode="auto">
          <a:xfrm>
            <a:off x="4267200" y="4191000"/>
            <a:ext cx="432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chemeClr val="bg2"/>
                </a:solidFill>
                <a:effectLst>
                  <a:outerShdw blurRad="38100" dist="38100" dir="2700000" algn="tl">
                    <a:srgbClr val="000000"/>
                  </a:outerShdw>
                </a:effectLst>
              </a:rPr>
              <a:t>在 </a:t>
            </a:r>
            <a:r>
              <a:rPr lang="zh-CN" altLang="en-US" dirty="0">
                <a:solidFill>
                  <a:schemeClr val="bg2"/>
                </a:solidFill>
                <a:effectLst>
                  <a:outerShdw blurRad="38100" dist="38100" dir="2700000" algn="tl">
                    <a:srgbClr val="000000"/>
                  </a:outerShdw>
                </a:effectLst>
                <a:latin typeface="Symbol" panose="05050102010706020507" pitchFamily="18" charset="2"/>
              </a:rPr>
              <a:t></a:t>
            </a:r>
            <a:r>
              <a:rPr lang="zh-CN" altLang="en-US" dirty="0">
                <a:solidFill>
                  <a:schemeClr val="bg2"/>
                </a:solidFill>
                <a:effectLst>
                  <a:outerShdw blurRad="38100" dist="38100" dir="2700000" algn="tl">
                    <a:srgbClr val="000000"/>
                  </a:outerShdw>
                </a:effectLst>
              </a:rPr>
              <a:t> </a:t>
            </a:r>
            <a:r>
              <a:rPr lang="en-US" altLang="zh-CN" dirty="0">
                <a:solidFill>
                  <a:schemeClr val="bg2"/>
                </a:solidFill>
                <a:effectLst>
                  <a:outerShdw blurRad="38100" dist="38100" dir="2700000" algn="tl">
                    <a:srgbClr val="000000"/>
                  </a:outerShdw>
                </a:effectLst>
              </a:rPr>
              <a:t>= 0.05</a:t>
            </a:r>
            <a:r>
              <a:rPr lang="zh-CN" altLang="en-US" dirty="0">
                <a:solidFill>
                  <a:schemeClr val="bg2"/>
                </a:solidFill>
                <a:effectLst>
                  <a:outerShdw blurRad="38100" dist="38100" dir="2700000" algn="tl">
                    <a:srgbClr val="000000"/>
                  </a:outerShdw>
                </a:effectLst>
              </a:rPr>
              <a:t>的水平上拒绝</a:t>
            </a:r>
            <a:r>
              <a:rPr lang="en-US" altLang="zh-CN" dirty="0">
                <a:solidFill>
                  <a:schemeClr val="bg2"/>
                </a:solidFill>
                <a:effectLst>
                  <a:outerShdw blurRad="38100" dist="38100" dir="2700000" algn="tl">
                    <a:srgbClr val="000000"/>
                  </a:outerShdw>
                </a:effectLst>
              </a:rPr>
              <a:t>H</a:t>
            </a:r>
            <a:r>
              <a:rPr lang="en-US" altLang="zh-CN" baseline="-25000" dirty="0">
                <a:solidFill>
                  <a:schemeClr val="bg2"/>
                </a:solidFill>
                <a:effectLst>
                  <a:outerShdw blurRad="38100" dist="38100" dir="2700000" algn="tl">
                    <a:srgbClr val="000000"/>
                  </a:outerShdw>
                </a:effectLst>
              </a:rPr>
              <a:t>0</a:t>
            </a:r>
          </a:p>
        </p:txBody>
      </p:sp>
      <p:sp>
        <p:nvSpPr>
          <p:cNvPr id="1060912" name="Text Box 48"/>
          <p:cNvSpPr txBox="1">
            <a:spLocks noChangeArrowheads="1"/>
          </p:cNvSpPr>
          <p:nvPr/>
        </p:nvSpPr>
        <p:spPr bwMode="auto">
          <a:xfrm>
            <a:off x="4167188" y="5257800"/>
            <a:ext cx="492391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600" dirty="0">
                <a:solidFill>
                  <a:schemeClr val="bg2"/>
                </a:solidFill>
                <a:effectLst>
                  <a:outerShdw blurRad="38100" dist="38100" dir="2700000" algn="tl">
                    <a:srgbClr val="000000"/>
                  </a:outerShdw>
                </a:effectLst>
              </a:rPr>
              <a:t>有证据表明新机床加工的零件的椭圆度与以前有显著差异</a:t>
            </a:r>
            <a:endParaRPr lang="en-US" altLang="zh-CN" sz="2600" dirty="0">
              <a:solidFill>
                <a:schemeClr val="bg2"/>
              </a:solidFill>
              <a:effectLst>
                <a:outerShdw blurRad="38100" dist="38100" dir="2700000" algn="tl">
                  <a:srgbClr val="000000"/>
                </a:outerShdw>
              </a:effectLst>
            </a:endParaRPr>
          </a:p>
          <a:p>
            <a:pPr algn="just"/>
            <a:r>
              <a:rPr lang="zh-CN" altLang="en-US" sz="2000" dirty="0">
                <a:solidFill>
                  <a:schemeClr val="bg2"/>
                </a:solidFill>
                <a:effectLst>
                  <a:outerShdw blurRad="38100" dist="38100" dir="2700000" algn="tl">
                    <a:srgbClr val="000000"/>
                  </a:outerShdw>
                </a:effectLst>
              </a:rPr>
              <a:t>思考：是否可以</a:t>
            </a:r>
            <a:r>
              <a:rPr lang="en-US" altLang="zh-CN" sz="2000" dirty="0">
                <a:solidFill>
                  <a:schemeClr val="bg2"/>
                </a:solidFill>
                <a:effectLst>
                  <a:outerShdw blurRad="38100" dist="38100" dir="2700000" algn="tl">
                    <a:srgbClr val="000000"/>
                  </a:outerShdw>
                </a:effectLst>
              </a:rPr>
              <a:t>100%</a:t>
            </a:r>
            <a:r>
              <a:rPr lang="zh-CN" altLang="en-US" sz="2000" dirty="0">
                <a:solidFill>
                  <a:schemeClr val="bg2"/>
                </a:solidFill>
                <a:effectLst>
                  <a:outerShdw blurRad="38100" dist="38100" dir="2700000" algn="tl">
                    <a:srgbClr val="000000"/>
                  </a:outerShdw>
                </a:effectLst>
              </a:rPr>
              <a:t>确定有差异？</a:t>
            </a:r>
          </a:p>
        </p:txBody>
      </p:sp>
      <mc:AlternateContent xmlns:mc="http://schemas.openxmlformats.org/markup-compatibility/2006" xmlns:a14="http://schemas.microsoft.com/office/drawing/2010/main">
        <mc:Choice Requires="a14">
          <p:sp>
            <p:nvSpPr>
              <p:cNvPr id="1060913" name="Object 49">
                <a:hlinkClick r:id="" action="ppaction://ole?verb=0"/>
              </p:cNvPr>
              <p:cNvSpPr txBox="1"/>
              <p:nvPr/>
            </p:nvSpPr>
            <p:spPr bwMode="auto">
              <a:xfrm>
                <a:off x="4222750" y="2428875"/>
                <a:ext cx="4478338" cy="1060450"/>
              </a:xfrm>
              <a:prstGeom prst="rect">
                <a:avLst/>
              </a:prstGeom>
              <a:noFill/>
              <a:ln>
                <a:noFill/>
              </a:ln>
              <a:effectLst>
                <a:outerShdw dist="17961" dir="2700000" algn="ctr" rotWithShape="0">
                  <a:schemeClr val="bg2"/>
                </a:outerShdw>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smtClean="0">
                          <a:solidFill>
                            <a:schemeClr val="bg2"/>
                          </a:solidFill>
                          <a:latin typeface="Cambria Math" panose="02040503050406030204" pitchFamily="18" charset="0"/>
                        </a:rPr>
                        <m:t>𝑧</m:t>
                      </m:r>
                      <m:r>
                        <a:rPr lang="zh-CN" altLang="en-US" i="1" smtClean="0">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𝜇</m:t>
                              </m:r>
                            </m:e>
                            <m:sub>
                              <m:r>
                                <a:rPr lang="zh-CN" altLang="en-US" i="1">
                                  <a:solidFill>
                                    <a:schemeClr val="bg2"/>
                                  </a:solidFill>
                                  <a:latin typeface="Cambria Math" panose="02040503050406030204" pitchFamily="18" charset="0"/>
                                </a:rPr>
                                <m:t>0</m:t>
                              </m:r>
                            </m:sub>
                          </m:sSub>
                        </m:num>
                        <m:den>
                          <m:f>
                            <m:fPr>
                              <m:type m:val="lin"/>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𝜎</m:t>
                              </m:r>
                            </m:num>
                            <m:den>
                              <m:rad>
                                <m:radPr>
                                  <m:degHide m:val="on"/>
                                  <m:ctrlPr>
                                    <a:rPr lang="zh-CN" altLang="en-US" i="1">
                                      <a:solidFill>
                                        <a:schemeClr val="bg2"/>
                                      </a:solidFill>
                                      <a:latin typeface="Cambria Math" panose="02040503050406030204" pitchFamily="18" charset="0"/>
                                    </a:rPr>
                                  </m:ctrlPr>
                                </m:radPr>
                                <m:deg/>
                                <m:e>
                                  <m:r>
                                    <a:rPr lang="zh-CN" altLang="en-US" i="1">
                                      <a:solidFill>
                                        <a:schemeClr val="bg2"/>
                                      </a:solidFill>
                                      <a:latin typeface="Cambria Math" panose="02040503050406030204" pitchFamily="18" charset="0"/>
                                    </a:rPr>
                                    <m:t>𝑛</m:t>
                                  </m:r>
                                </m:e>
                              </m:rad>
                            </m:den>
                          </m:f>
                        </m:den>
                      </m:f>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0.076−0.081</m:t>
                          </m:r>
                        </m:num>
                        <m:den>
                          <m:f>
                            <m:fPr>
                              <m:type m:val="lin"/>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0.025</m:t>
                              </m:r>
                            </m:num>
                            <m:den>
                              <m:rad>
                                <m:radPr>
                                  <m:degHide m:val="on"/>
                                  <m:ctrlPr>
                                    <a:rPr lang="zh-CN" altLang="en-US" i="1">
                                      <a:solidFill>
                                        <a:schemeClr val="bg2"/>
                                      </a:solidFill>
                                      <a:latin typeface="Cambria Math" panose="02040503050406030204" pitchFamily="18" charset="0"/>
                                    </a:rPr>
                                  </m:ctrlPr>
                                </m:radPr>
                                <m:deg/>
                                <m:e>
                                  <m:r>
                                    <a:rPr lang="zh-CN" altLang="en-US" i="1">
                                      <a:solidFill>
                                        <a:schemeClr val="bg2"/>
                                      </a:solidFill>
                                      <a:latin typeface="Cambria Math" panose="02040503050406030204" pitchFamily="18" charset="0"/>
                                    </a:rPr>
                                    <m:t>200</m:t>
                                  </m:r>
                                </m:e>
                              </m:rad>
                            </m:den>
                          </m:f>
                        </m:den>
                      </m:f>
                      <m:r>
                        <a:rPr lang="zh-CN" altLang="en-US" i="1">
                          <a:solidFill>
                            <a:schemeClr val="bg2"/>
                          </a:solidFill>
                          <a:latin typeface="Cambria Math" panose="02040503050406030204" pitchFamily="18" charset="0"/>
                        </a:rPr>
                        <m:t>=−2.83</m:t>
                      </m:r>
                    </m:oMath>
                  </m:oMathPara>
                </a14:m>
                <a:endParaRPr lang="zh-CN" altLang="en-US" dirty="0">
                  <a:solidFill>
                    <a:schemeClr val="bg2"/>
                  </a:solidFill>
                </a:endParaRPr>
              </a:p>
            </p:txBody>
          </p:sp>
        </mc:Choice>
        <mc:Fallback xmlns="">
          <p:sp>
            <p:nvSpPr>
              <p:cNvPr id="1060913" name="Object 49">
                <a:hlinkClick r:id="" action="ppaction://ole?verb=0"/>
              </p:cNvPr>
              <p:cNvSpPr txBox="1">
                <a:spLocks noRot="1" noChangeAspect="1" noMove="1" noResize="1" noEditPoints="1" noAdjustHandles="1" noChangeArrowheads="1" noChangeShapeType="1" noTextEdit="1"/>
              </p:cNvSpPr>
              <p:nvPr/>
            </p:nvSpPr>
            <p:spPr bwMode="auto">
              <a:xfrm>
                <a:off x="4222750" y="2428875"/>
                <a:ext cx="4478338" cy="106045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0867">
                                            <p:txEl>
                                              <p:pRg st="0" end="0"/>
                                            </p:txEl>
                                          </p:spTgt>
                                        </p:tgtEl>
                                        <p:attrNameLst>
                                          <p:attrName>style.visibility</p:attrName>
                                        </p:attrNameLst>
                                      </p:cBhvr>
                                      <p:to>
                                        <p:strVal val="visible"/>
                                      </p:to>
                                    </p:set>
                                    <p:animEffect transition="in" filter="wipe(left)">
                                      <p:cBhvr>
                                        <p:cTn id="7" dur="500"/>
                                        <p:tgtEl>
                                          <p:spTgt spid="1060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0867">
                                            <p:txEl>
                                              <p:pRg st="1" end="1"/>
                                            </p:txEl>
                                          </p:spTgt>
                                        </p:tgtEl>
                                        <p:attrNameLst>
                                          <p:attrName>style.visibility</p:attrName>
                                        </p:attrNameLst>
                                      </p:cBhvr>
                                      <p:to>
                                        <p:strVal val="visible"/>
                                      </p:to>
                                    </p:set>
                                    <p:animEffect transition="in" filter="wipe(left)">
                                      <p:cBhvr>
                                        <p:cTn id="12" dur="500"/>
                                        <p:tgtEl>
                                          <p:spTgt spid="1060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0867">
                                            <p:txEl>
                                              <p:pRg st="2" end="2"/>
                                            </p:txEl>
                                          </p:spTgt>
                                        </p:tgtEl>
                                        <p:attrNameLst>
                                          <p:attrName>style.visibility</p:attrName>
                                        </p:attrNameLst>
                                      </p:cBhvr>
                                      <p:to>
                                        <p:strVal val="visible"/>
                                      </p:to>
                                    </p:set>
                                    <p:animEffect transition="in" filter="wipe(left)">
                                      <p:cBhvr>
                                        <p:cTn id="17" dur="500"/>
                                        <p:tgtEl>
                                          <p:spTgt spid="1060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0867">
                                            <p:txEl>
                                              <p:pRg st="3" end="3"/>
                                            </p:txEl>
                                          </p:spTgt>
                                        </p:tgtEl>
                                        <p:attrNameLst>
                                          <p:attrName>style.visibility</p:attrName>
                                        </p:attrNameLst>
                                      </p:cBhvr>
                                      <p:to>
                                        <p:strVal val="visible"/>
                                      </p:to>
                                    </p:set>
                                    <p:animEffect transition="in" filter="wipe(left)">
                                      <p:cBhvr>
                                        <p:cTn id="22" dur="500"/>
                                        <p:tgtEl>
                                          <p:spTgt spid="1060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0867">
                                            <p:txEl>
                                              <p:pRg st="4" end="4"/>
                                            </p:txEl>
                                          </p:spTgt>
                                        </p:tgtEl>
                                        <p:attrNameLst>
                                          <p:attrName>style.visibility</p:attrName>
                                        </p:attrNameLst>
                                      </p:cBhvr>
                                      <p:to>
                                        <p:strVal val="visible"/>
                                      </p:to>
                                    </p:set>
                                    <p:animEffect transition="in" filter="wipe(left)">
                                      <p:cBhvr>
                                        <p:cTn id="27" dur="500"/>
                                        <p:tgtEl>
                                          <p:spTgt spid="1060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60867">
                                            <p:txEl>
                                              <p:pRg st="5" end="5"/>
                                            </p:txEl>
                                          </p:spTgt>
                                        </p:tgtEl>
                                        <p:attrNameLst>
                                          <p:attrName>style.visibility</p:attrName>
                                        </p:attrNameLst>
                                      </p:cBhvr>
                                      <p:to>
                                        <p:strVal val="visible"/>
                                      </p:to>
                                    </p:set>
                                    <p:animEffect transition="in" filter="wipe(left)">
                                      <p:cBhvr>
                                        <p:cTn id="32" dur="500"/>
                                        <p:tgtEl>
                                          <p:spTgt spid="10608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0867">
                                            <p:txEl>
                                              <p:pRg st="6" end="6"/>
                                            </p:txEl>
                                          </p:spTgt>
                                        </p:tgtEl>
                                        <p:attrNameLst>
                                          <p:attrName>style.visibility</p:attrName>
                                        </p:attrNameLst>
                                      </p:cBhvr>
                                      <p:to>
                                        <p:strVal val="visible"/>
                                      </p:to>
                                    </p:set>
                                    <p:animEffect transition="in" filter="wipe(left)">
                                      <p:cBhvr>
                                        <p:cTn id="37" dur="500"/>
                                        <p:tgtEl>
                                          <p:spTgt spid="10608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1060869"/>
                                        </p:tgtEl>
                                        <p:attrNameLst>
                                          <p:attrName>style.visibility</p:attrName>
                                        </p:attrNameLst>
                                      </p:cBhvr>
                                      <p:to>
                                        <p:strVal val="visible"/>
                                      </p:to>
                                    </p:set>
                                    <p:animEffect transition="in" filter="barn(outVertical)">
                                      <p:cBhvr>
                                        <p:cTn id="42" dur="500"/>
                                        <p:tgtEl>
                                          <p:spTgt spid="10608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60868">
                                            <p:txEl>
                                              <p:pRg st="0" end="0"/>
                                            </p:txEl>
                                          </p:spTgt>
                                        </p:tgtEl>
                                        <p:attrNameLst>
                                          <p:attrName>style.visibility</p:attrName>
                                        </p:attrNameLst>
                                      </p:cBhvr>
                                      <p:to>
                                        <p:strVal val="visible"/>
                                      </p:to>
                                    </p:set>
                                    <p:animEffect transition="in" filter="wipe(left)">
                                      <p:cBhvr>
                                        <p:cTn id="47" dur="500"/>
                                        <p:tgtEl>
                                          <p:spTgt spid="1060868">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60909">
                                            <p:txEl>
                                              <p:pRg st="0" end="0"/>
                                            </p:txEl>
                                          </p:spTgt>
                                        </p:tgtEl>
                                        <p:attrNameLst>
                                          <p:attrName>style.visibility</p:attrName>
                                        </p:attrNameLst>
                                      </p:cBhvr>
                                      <p:to>
                                        <p:strVal val="visible"/>
                                      </p:to>
                                    </p:set>
                                    <p:animEffect transition="in" filter="wipe(left)">
                                      <p:cBhvr>
                                        <p:cTn id="52" dur="500"/>
                                        <p:tgtEl>
                                          <p:spTgt spid="1060909">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60911">
                                            <p:txEl>
                                              <p:pRg st="0" end="0"/>
                                            </p:txEl>
                                          </p:spTgt>
                                        </p:tgtEl>
                                        <p:attrNameLst>
                                          <p:attrName>style.visibility</p:attrName>
                                        </p:attrNameLst>
                                      </p:cBhvr>
                                      <p:to>
                                        <p:strVal val="visible"/>
                                      </p:to>
                                    </p:set>
                                    <p:animEffect transition="in" filter="wipe(left)">
                                      <p:cBhvr>
                                        <p:cTn id="57" dur="500"/>
                                        <p:tgtEl>
                                          <p:spTgt spid="1060911">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60910">
                                            <p:txEl>
                                              <p:pRg st="0" end="0"/>
                                            </p:txEl>
                                          </p:spTgt>
                                        </p:tgtEl>
                                        <p:attrNameLst>
                                          <p:attrName>style.visibility</p:attrName>
                                        </p:attrNameLst>
                                      </p:cBhvr>
                                      <p:to>
                                        <p:strVal val="visible"/>
                                      </p:to>
                                    </p:set>
                                    <p:animEffect transition="in" filter="wipe(left)">
                                      <p:cBhvr>
                                        <p:cTn id="62" dur="500"/>
                                        <p:tgtEl>
                                          <p:spTgt spid="1060910">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60912">
                                            <p:txEl>
                                              <p:pRg st="0" end="0"/>
                                            </p:txEl>
                                          </p:spTgt>
                                        </p:tgtEl>
                                        <p:attrNameLst>
                                          <p:attrName>style.visibility</p:attrName>
                                        </p:attrNameLst>
                                      </p:cBhvr>
                                      <p:to>
                                        <p:strVal val="visible"/>
                                      </p:to>
                                    </p:set>
                                    <p:animEffect transition="in" filter="wipe(left)">
                                      <p:cBhvr>
                                        <p:cTn id="67" dur="500"/>
                                        <p:tgtEl>
                                          <p:spTgt spid="106091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60912">
                                            <p:txEl>
                                              <p:pRg st="1" end="1"/>
                                            </p:txEl>
                                          </p:spTgt>
                                        </p:tgtEl>
                                        <p:attrNameLst>
                                          <p:attrName>style.visibility</p:attrName>
                                        </p:attrNameLst>
                                      </p:cBhvr>
                                      <p:to>
                                        <p:strVal val="visible"/>
                                      </p:to>
                                    </p:set>
                                    <p:animEffect transition="in" filter="wipe(left)">
                                      <p:cBhvr>
                                        <p:cTn id="72" dur="500"/>
                                        <p:tgtEl>
                                          <p:spTgt spid="10609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7" grpId="0" build="p" autoUpdateAnimBg="0"/>
      <p:bldP spid="1060868" grpId="0" build="p" autoUpdateAnimBg="0"/>
      <p:bldP spid="1060909" grpId="0" build="p" autoUpdateAnimBg="0"/>
      <p:bldP spid="1060910" grpId="0" build="p" autoUpdateAnimBg="0"/>
      <p:bldP spid="1060911" grpId="0" build="p" autoUpdateAnimBg="0"/>
      <p:bldP spid="106091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247775" y="470424"/>
            <a:ext cx="6781800" cy="1143000"/>
          </a:xfrm>
          <a:noFill/>
          <a:ln/>
        </p:spPr>
        <p:txBody>
          <a:bodyPr/>
          <a:lstStyle/>
          <a:p>
            <a:r>
              <a:rPr lang="en-US" altLang="zh-CN" sz="4000" dirty="0">
                <a:solidFill>
                  <a:schemeClr val="bg2">
                    <a:lumMod val="85000"/>
                    <a:lumOff val="15000"/>
                  </a:schemeClr>
                </a:solidFill>
                <a:latin typeface="Symbol" panose="05050102010706020507" pitchFamily="18" charset="2"/>
              </a:rPr>
              <a:t></a:t>
            </a:r>
            <a:r>
              <a:rPr lang="en-US" altLang="zh-CN" sz="4000" baseline="30000" dirty="0">
                <a:solidFill>
                  <a:schemeClr val="bg2">
                    <a:lumMod val="85000"/>
                    <a:lumOff val="15000"/>
                  </a:schemeClr>
                </a:solidFill>
                <a:latin typeface="Arial" panose="020B0604020202020204" pitchFamily="34" charset="0"/>
              </a:rPr>
              <a:t>2</a:t>
            </a:r>
            <a:r>
              <a:rPr lang="en-US" altLang="zh-CN" sz="4000" dirty="0">
                <a:solidFill>
                  <a:schemeClr val="bg2">
                    <a:lumMod val="85000"/>
                    <a:lumOff val="15000"/>
                  </a:schemeClr>
                </a:solidFill>
                <a:latin typeface="Arial" panose="020B0604020202020204" pitchFamily="34" charset="0"/>
              </a:rPr>
              <a:t> </a:t>
            </a:r>
            <a:r>
              <a:rPr lang="zh-CN" altLang="en-US" sz="4000" dirty="0">
                <a:solidFill>
                  <a:schemeClr val="bg2">
                    <a:lumMod val="85000"/>
                    <a:lumOff val="15000"/>
                  </a:schemeClr>
                </a:solidFill>
                <a:latin typeface="Arial" panose="020B0604020202020204" pitchFamily="34" charset="0"/>
              </a:rPr>
              <a:t>已知均值的检验</a:t>
            </a:r>
            <a:br>
              <a:rPr lang="zh-CN" altLang="en-US" sz="4000" dirty="0">
                <a:solidFill>
                  <a:schemeClr val="bg2">
                    <a:lumMod val="85000"/>
                    <a:lumOff val="15000"/>
                  </a:schemeClr>
                </a:solidFill>
                <a:latin typeface="Arial" panose="020B0604020202020204" pitchFamily="34" charset="0"/>
              </a:rPr>
            </a:br>
            <a:r>
              <a:rPr lang="zh-CN" altLang="en-US" sz="4000" dirty="0">
                <a:solidFill>
                  <a:schemeClr val="bg2">
                    <a:lumMod val="85000"/>
                    <a:lumOff val="15000"/>
                  </a:schemeClr>
                </a:solidFill>
                <a:latin typeface="Arial" panose="020B0604020202020204" pitchFamily="34" charset="0"/>
              </a:rPr>
              <a:t> </a:t>
            </a:r>
            <a:r>
              <a:rPr lang="en-US" altLang="zh-CN" sz="3600" dirty="0">
                <a:solidFill>
                  <a:schemeClr val="bg2">
                    <a:lumMod val="85000"/>
                    <a:lumOff val="15000"/>
                  </a:schemeClr>
                </a:solidFill>
                <a:latin typeface="Arial" panose="020B0604020202020204" pitchFamily="34" charset="0"/>
              </a:rPr>
              <a:t>(</a:t>
            </a:r>
            <a:r>
              <a:rPr lang="en-US" altLang="zh-CN" sz="3600" i="1" dirty="0">
                <a:solidFill>
                  <a:schemeClr val="bg2">
                    <a:lumMod val="85000"/>
                    <a:lumOff val="15000"/>
                  </a:schemeClr>
                </a:solidFill>
                <a:latin typeface="Arial" panose="020B0604020202020204" pitchFamily="34" charset="0"/>
              </a:rPr>
              <a:t>P </a:t>
            </a:r>
            <a:r>
              <a:rPr lang="zh-CN" altLang="en-US" sz="3600" dirty="0">
                <a:solidFill>
                  <a:schemeClr val="bg2">
                    <a:lumMod val="85000"/>
                    <a:lumOff val="15000"/>
                  </a:schemeClr>
                </a:solidFill>
                <a:latin typeface="Arial" panose="020B0604020202020204" pitchFamily="34" charset="0"/>
              </a:rPr>
              <a:t>值的计算与应用</a:t>
            </a:r>
            <a:r>
              <a:rPr lang="en-US" altLang="zh-CN" sz="3600" dirty="0">
                <a:solidFill>
                  <a:schemeClr val="bg2">
                    <a:lumMod val="85000"/>
                    <a:lumOff val="15000"/>
                  </a:schemeClr>
                </a:solidFill>
                <a:latin typeface="Arial" panose="020B0604020202020204" pitchFamily="34" charset="0"/>
              </a:rPr>
              <a:t>)</a:t>
            </a:r>
          </a:p>
        </p:txBody>
      </p:sp>
      <p:sp>
        <p:nvSpPr>
          <p:cNvPr id="108547" name="Rectangle 3"/>
          <p:cNvSpPr>
            <a:spLocks noGrp="1" noChangeArrowheads="1"/>
          </p:cNvSpPr>
          <p:nvPr>
            <p:ph type="body" sz="half" idx="1"/>
          </p:nvPr>
        </p:nvSpPr>
        <p:spPr>
          <a:xfrm>
            <a:off x="609600" y="1789113"/>
            <a:ext cx="8058150" cy="4281487"/>
          </a:xfrm>
          <a:noFill/>
          <a:ln/>
        </p:spPr>
        <p:txBody>
          <a:bodyPr/>
          <a:lstStyle/>
          <a:p>
            <a:pPr marL="0" indent="0" algn="just"/>
            <a:r>
              <a:rPr lang="zh-CN" altLang="en-US" sz="2800" dirty="0">
                <a:solidFill>
                  <a:schemeClr val="bg2">
                    <a:lumMod val="85000"/>
                    <a:lumOff val="15000"/>
                  </a:schemeClr>
                </a:solidFill>
              </a:rPr>
              <a:t>第</a:t>
            </a:r>
            <a:r>
              <a:rPr lang="en-US" altLang="zh-CN" sz="2800" dirty="0">
                <a:solidFill>
                  <a:schemeClr val="bg2">
                    <a:lumMod val="85000"/>
                    <a:lumOff val="15000"/>
                  </a:schemeClr>
                </a:solidFill>
              </a:rPr>
              <a:t>1</a:t>
            </a:r>
            <a:r>
              <a:rPr lang="zh-CN" altLang="en-US" sz="2800" dirty="0">
                <a:solidFill>
                  <a:schemeClr val="bg2">
                    <a:lumMod val="85000"/>
                    <a:lumOff val="15000"/>
                  </a:schemeClr>
                </a:solidFill>
              </a:rPr>
              <a:t>步：进入</a:t>
            </a:r>
            <a:r>
              <a:rPr lang="en-US" altLang="zh-CN" sz="2800" dirty="0">
                <a:solidFill>
                  <a:schemeClr val="bg2">
                    <a:lumMod val="85000"/>
                    <a:lumOff val="15000"/>
                  </a:schemeClr>
                </a:solidFill>
              </a:rPr>
              <a:t>Excel</a:t>
            </a:r>
            <a:r>
              <a:rPr lang="zh-CN" altLang="en-US" sz="2800" dirty="0">
                <a:solidFill>
                  <a:schemeClr val="bg2">
                    <a:lumMod val="85000"/>
                    <a:lumOff val="15000"/>
                  </a:schemeClr>
                </a:solidFill>
              </a:rPr>
              <a:t>表格界面，选择“插入”下拉菜单</a:t>
            </a:r>
          </a:p>
          <a:p>
            <a:pPr marL="0" indent="0" algn="just"/>
            <a:r>
              <a:rPr lang="zh-CN" altLang="en-US" sz="2800" dirty="0">
                <a:solidFill>
                  <a:schemeClr val="bg2">
                    <a:lumMod val="85000"/>
                    <a:lumOff val="15000"/>
                  </a:schemeClr>
                </a:solidFill>
              </a:rPr>
              <a:t>第</a:t>
            </a:r>
            <a:r>
              <a:rPr lang="en-US" altLang="zh-CN" sz="2800" dirty="0">
                <a:solidFill>
                  <a:schemeClr val="bg2">
                    <a:lumMod val="85000"/>
                    <a:lumOff val="15000"/>
                  </a:schemeClr>
                </a:solidFill>
              </a:rPr>
              <a:t>2</a:t>
            </a:r>
            <a:r>
              <a:rPr lang="zh-CN" altLang="en-US" sz="2800" dirty="0">
                <a:solidFill>
                  <a:schemeClr val="bg2">
                    <a:lumMod val="85000"/>
                    <a:lumOff val="15000"/>
                  </a:schemeClr>
                </a:solidFill>
              </a:rPr>
              <a:t>步：选择“函数”点击</a:t>
            </a:r>
          </a:p>
          <a:p>
            <a:pPr marL="0" indent="0" algn="just"/>
            <a:r>
              <a:rPr lang="zh-CN" altLang="en-US" sz="2800" dirty="0">
                <a:solidFill>
                  <a:schemeClr val="bg2">
                    <a:lumMod val="85000"/>
                    <a:lumOff val="15000"/>
                  </a:schemeClr>
                </a:solidFill>
              </a:rPr>
              <a:t>第</a:t>
            </a:r>
            <a:r>
              <a:rPr lang="en-US" altLang="zh-CN" sz="2800" dirty="0">
                <a:solidFill>
                  <a:schemeClr val="bg2">
                    <a:lumMod val="85000"/>
                    <a:lumOff val="15000"/>
                  </a:schemeClr>
                </a:solidFill>
              </a:rPr>
              <a:t>3</a:t>
            </a:r>
            <a:r>
              <a:rPr lang="zh-CN" altLang="en-US" sz="2800" dirty="0">
                <a:solidFill>
                  <a:schemeClr val="bg2">
                    <a:lumMod val="85000"/>
                    <a:lumOff val="15000"/>
                  </a:schemeClr>
                </a:solidFill>
              </a:rPr>
              <a:t>步：在函数分类中点击“统计”，在函数名的菜</a:t>
            </a:r>
          </a:p>
          <a:p>
            <a:pPr marL="0" indent="0" algn="just"/>
            <a:r>
              <a:rPr lang="zh-CN" altLang="en-US" sz="2800" dirty="0">
                <a:solidFill>
                  <a:schemeClr val="bg2">
                    <a:lumMod val="85000"/>
                    <a:lumOff val="15000"/>
                  </a:schemeClr>
                </a:solidFill>
              </a:rPr>
              <a:t>             单下选择字符“</a:t>
            </a:r>
            <a:r>
              <a:rPr lang="en-US" altLang="zh-CN" sz="2800" dirty="0">
                <a:solidFill>
                  <a:schemeClr val="bg2">
                    <a:lumMod val="85000"/>
                    <a:lumOff val="15000"/>
                  </a:schemeClr>
                </a:solidFill>
              </a:rPr>
              <a:t>NORMSDIST”</a:t>
            </a:r>
            <a:r>
              <a:rPr lang="zh-CN" altLang="en-US" sz="2800" dirty="0">
                <a:solidFill>
                  <a:schemeClr val="bg2">
                    <a:lumMod val="85000"/>
                    <a:lumOff val="15000"/>
                  </a:schemeClr>
                </a:solidFill>
              </a:rPr>
              <a:t>然后确定</a:t>
            </a:r>
          </a:p>
          <a:p>
            <a:pPr marL="0" indent="0" algn="just"/>
            <a:r>
              <a:rPr lang="zh-CN" altLang="en-US" sz="2800" dirty="0">
                <a:solidFill>
                  <a:schemeClr val="bg2">
                    <a:lumMod val="85000"/>
                    <a:lumOff val="15000"/>
                  </a:schemeClr>
                </a:solidFill>
              </a:rPr>
              <a:t>第</a:t>
            </a:r>
            <a:r>
              <a:rPr lang="en-US" altLang="zh-CN" sz="2800" dirty="0">
                <a:solidFill>
                  <a:schemeClr val="bg2">
                    <a:lumMod val="85000"/>
                    <a:lumOff val="15000"/>
                  </a:schemeClr>
                </a:solidFill>
              </a:rPr>
              <a:t>4</a:t>
            </a:r>
            <a:r>
              <a:rPr lang="zh-CN" altLang="en-US" sz="2800" dirty="0">
                <a:solidFill>
                  <a:schemeClr val="bg2">
                    <a:lumMod val="85000"/>
                    <a:lumOff val="15000"/>
                  </a:schemeClr>
                </a:solidFill>
              </a:rPr>
              <a:t>步：将</a:t>
            </a:r>
            <a:r>
              <a:rPr lang="en-US" altLang="zh-CN" sz="2800" i="1" dirty="0">
                <a:solidFill>
                  <a:schemeClr val="bg2">
                    <a:lumMod val="85000"/>
                    <a:lumOff val="15000"/>
                  </a:schemeClr>
                </a:solidFill>
              </a:rPr>
              <a:t>Z</a:t>
            </a:r>
            <a:r>
              <a:rPr lang="zh-CN" altLang="en-US" sz="2800" dirty="0">
                <a:solidFill>
                  <a:schemeClr val="bg2">
                    <a:lumMod val="85000"/>
                    <a:lumOff val="15000"/>
                  </a:schemeClr>
                </a:solidFill>
              </a:rPr>
              <a:t>的绝对值</a:t>
            </a:r>
            <a:r>
              <a:rPr lang="en-US" altLang="zh-CN" sz="2800" dirty="0">
                <a:solidFill>
                  <a:schemeClr val="bg2">
                    <a:lumMod val="85000"/>
                    <a:lumOff val="15000"/>
                  </a:schemeClr>
                </a:solidFill>
              </a:rPr>
              <a:t>2.83</a:t>
            </a:r>
            <a:r>
              <a:rPr lang="zh-CN" altLang="en-US" sz="2800" dirty="0">
                <a:solidFill>
                  <a:schemeClr val="bg2">
                    <a:lumMod val="85000"/>
                    <a:lumOff val="15000"/>
                  </a:schemeClr>
                </a:solidFill>
              </a:rPr>
              <a:t>录入，得到的函数值为</a:t>
            </a:r>
          </a:p>
          <a:p>
            <a:pPr marL="0" indent="0" algn="just"/>
            <a:r>
              <a:rPr lang="zh-CN" altLang="en-US" sz="2800" dirty="0">
                <a:solidFill>
                  <a:schemeClr val="bg2">
                    <a:lumMod val="85000"/>
                    <a:lumOff val="15000"/>
                  </a:schemeClr>
                </a:solidFill>
              </a:rPr>
              <a:t>             </a:t>
            </a:r>
            <a:r>
              <a:rPr lang="en-US" altLang="zh-CN" sz="2800" dirty="0">
                <a:solidFill>
                  <a:schemeClr val="bg2">
                    <a:lumMod val="85000"/>
                    <a:lumOff val="15000"/>
                  </a:schemeClr>
                </a:solidFill>
              </a:rPr>
              <a:t>0.997672537</a:t>
            </a:r>
          </a:p>
          <a:p>
            <a:pPr marL="0" indent="0" algn="just"/>
            <a:r>
              <a:rPr lang="en-US" altLang="zh-CN" sz="2800" dirty="0">
                <a:solidFill>
                  <a:schemeClr val="bg2">
                    <a:lumMod val="85000"/>
                    <a:lumOff val="15000"/>
                  </a:schemeClr>
                </a:solidFill>
              </a:rPr>
              <a:t>             P</a:t>
            </a:r>
            <a:r>
              <a:rPr lang="zh-CN" altLang="en-US" sz="2800" dirty="0">
                <a:solidFill>
                  <a:schemeClr val="bg2">
                    <a:lumMod val="85000"/>
                    <a:lumOff val="15000"/>
                  </a:schemeClr>
                </a:solidFill>
              </a:rPr>
              <a:t>值</a:t>
            </a:r>
            <a:r>
              <a:rPr lang="en-US" altLang="zh-CN" sz="2800" dirty="0">
                <a:solidFill>
                  <a:schemeClr val="bg2">
                    <a:lumMod val="85000"/>
                    <a:lumOff val="15000"/>
                  </a:schemeClr>
                </a:solidFill>
              </a:rPr>
              <a:t>=2(1</a:t>
            </a:r>
            <a:r>
              <a:rPr lang="zh-CN" altLang="en-US" sz="2800" dirty="0">
                <a:solidFill>
                  <a:schemeClr val="bg2">
                    <a:lumMod val="85000"/>
                    <a:lumOff val="15000"/>
                  </a:schemeClr>
                </a:solidFill>
              </a:rPr>
              <a:t>－</a:t>
            </a:r>
            <a:r>
              <a:rPr lang="en-US" altLang="zh-CN" sz="2800" dirty="0">
                <a:solidFill>
                  <a:schemeClr val="bg2">
                    <a:lumMod val="85000"/>
                    <a:lumOff val="15000"/>
                  </a:schemeClr>
                </a:solidFill>
              </a:rPr>
              <a:t>0.997672537)=0.004654</a:t>
            </a:r>
          </a:p>
          <a:p>
            <a:pPr marL="0" indent="0" algn="just"/>
            <a:r>
              <a:rPr lang="en-US" altLang="zh-CN" sz="2800" dirty="0">
                <a:solidFill>
                  <a:schemeClr val="bg2">
                    <a:lumMod val="85000"/>
                    <a:lumOff val="15000"/>
                  </a:schemeClr>
                </a:solidFill>
                <a:cs typeface="Times New Roman" panose="02020603050405020304" pitchFamily="18" charset="0"/>
              </a:rPr>
              <a:t>                      P</a:t>
            </a:r>
            <a:r>
              <a:rPr lang="zh-CN" altLang="en-US" sz="2800" dirty="0">
                <a:solidFill>
                  <a:schemeClr val="bg2">
                    <a:lumMod val="85000"/>
                    <a:lumOff val="15000"/>
                  </a:schemeClr>
                </a:solidFill>
              </a:rPr>
              <a:t>值远远小于</a:t>
            </a:r>
            <a:r>
              <a:rPr lang="zh-CN" altLang="en-US" sz="2800" dirty="0">
                <a:solidFill>
                  <a:schemeClr val="bg2">
                    <a:lumMod val="85000"/>
                    <a:lumOff val="15000"/>
                  </a:schemeClr>
                </a:solidFill>
                <a:sym typeface="Symbol" panose="05050102010706020507" pitchFamily="18" charset="2"/>
              </a:rPr>
              <a:t></a:t>
            </a:r>
            <a:r>
              <a:rPr lang="zh-CN" altLang="en-US" sz="2800" dirty="0">
                <a:solidFill>
                  <a:schemeClr val="bg2">
                    <a:lumMod val="85000"/>
                    <a:lumOff val="15000"/>
                  </a:schemeClr>
                </a:solidFill>
              </a:rPr>
              <a:t>，故拒绝</a:t>
            </a:r>
            <a:r>
              <a:rPr lang="en-US" altLang="zh-CN" sz="2800" dirty="0">
                <a:solidFill>
                  <a:schemeClr val="bg2">
                    <a:lumMod val="85000"/>
                    <a:lumOff val="15000"/>
                  </a:schemeClr>
                </a:solidFill>
              </a:rPr>
              <a:t>H</a:t>
            </a:r>
            <a:r>
              <a:rPr lang="en-US" altLang="zh-CN" sz="2800" baseline="-25000" dirty="0">
                <a:solidFill>
                  <a:schemeClr val="bg2">
                    <a:lumMod val="85000"/>
                    <a:lumOff val="15000"/>
                  </a:schemeClr>
                </a:solidFill>
              </a:rPr>
              <a:t>0</a:t>
            </a:r>
            <a:endParaRPr lang="en-US" altLang="zh-CN" sz="2800" dirty="0">
              <a:solidFill>
                <a:schemeClr val="bg2">
                  <a:lumMod val="85000"/>
                  <a:lumOff val="15000"/>
                </a:schemeClr>
              </a:solidFill>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740588" y="152400"/>
            <a:ext cx="8174812" cy="1617540"/>
          </a:xfrm>
          <a:noFill/>
          <a:ln/>
        </p:spPr>
        <p:txBody>
          <a:bodyPr/>
          <a:lstStyle/>
          <a:p>
            <a:r>
              <a:rPr lang="en-US" altLang="zh-CN" sz="4000" dirty="0">
                <a:solidFill>
                  <a:schemeClr val="bg2">
                    <a:lumMod val="85000"/>
                    <a:lumOff val="15000"/>
                  </a:schemeClr>
                </a:solidFill>
                <a:latin typeface="Symbol" panose="05050102010706020507" pitchFamily="18" charset="2"/>
              </a:rPr>
              <a:t></a:t>
            </a:r>
            <a:r>
              <a:rPr lang="en-US" altLang="zh-CN" sz="4000" baseline="30000" dirty="0">
                <a:solidFill>
                  <a:schemeClr val="bg2">
                    <a:lumMod val="85000"/>
                    <a:lumOff val="15000"/>
                  </a:schemeClr>
                </a:solidFill>
                <a:latin typeface="Arial" panose="020B0604020202020204" pitchFamily="34" charset="0"/>
              </a:rPr>
              <a:t>2</a:t>
            </a:r>
            <a:r>
              <a:rPr lang="en-US" altLang="zh-CN" sz="4000" dirty="0">
                <a:solidFill>
                  <a:schemeClr val="bg2">
                    <a:lumMod val="85000"/>
                    <a:lumOff val="15000"/>
                  </a:schemeClr>
                </a:solidFill>
                <a:latin typeface="Arial" panose="020B0604020202020204" pitchFamily="34" charset="0"/>
              </a:rPr>
              <a:t> </a:t>
            </a:r>
            <a:r>
              <a:rPr lang="zh-CN" altLang="en-US" sz="4000" dirty="0">
                <a:solidFill>
                  <a:schemeClr val="bg2">
                    <a:lumMod val="85000"/>
                    <a:lumOff val="15000"/>
                  </a:schemeClr>
                </a:solidFill>
                <a:latin typeface="Arial" panose="020B0604020202020204" pitchFamily="34" charset="0"/>
              </a:rPr>
              <a:t>已知小样本均值的检验</a:t>
            </a:r>
            <a:r>
              <a:rPr lang="en-US" altLang="zh-CN" sz="3600" dirty="0">
                <a:solidFill>
                  <a:schemeClr val="bg2">
                    <a:lumMod val="85000"/>
                    <a:lumOff val="15000"/>
                  </a:schemeClr>
                </a:solidFill>
                <a:latin typeface="Arial" panose="020B0604020202020204" pitchFamily="34" charset="0"/>
              </a:rPr>
              <a:t>(</a:t>
            </a:r>
            <a:r>
              <a:rPr lang="zh-CN" altLang="en-US" sz="3600" dirty="0">
                <a:solidFill>
                  <a:schemeClr val="bg2">
                    <a:lumMod val="85000"/>
                    <a:lumOff val="15000"/>
                  </a:schemeClr>
                </a:solidFill>
                <a:latin typeface="Arial" panose="020B0604020202020204" pitchFamily="34" charset="0"/>
              </a:rPr>
              <a:t>例题分析</a:t>
            </a:r>
            <a:r>
              <a:rPr lang="en-US" altLang="zh-CN" sz="3600" dirty="0">
                <a:solidFill>
                  <a:schemeClr val="bg2">
                    <a:lumMod val="85000"/>
                    <a:lumOff val="15000"/>
                  </a:schemeClr>
                </a:solidFill>
                <a:latin typeface="Arial" panose="020B0604020202020204" pitchFamily="34" charset="0"/>
              </a:rPr>
              <a:t>)</a:t>
            </a:r>
          </a:p>
        </p:txBody>
      </p:sp>
      <p:sp>
        <p:nvSpPr>
          <p:cNvPr id="708611" name="Rectangle 3"/>
          <p:cNvSpPr>
            <a:spLocks noGrp="1" noChangeArrowheads="1"/>
          </p:cNvSpPr>
          <p:nvPr>
            <p:ph type="body" sz="half" idx="1"/>
          </p:nvPr>
        </p:nvSpPr>
        <p:spPr>
          <a:xfrm>
            <a:off x="533400" y="1828800"/>
            <a:ext cx="5010150" cy="4305300"/>
          </a:xfrm>
        </p:spPr>
        <p:txBody>
          <a:bodyPr/>
          <a:lstStyle/>
          <a:p>
            <a:pPr marL="0" indent="0" algn="just">
              <a:lnSpc>
                <a:spcPct val="90000"/>
              </a:lnSpc>
            </a:pPr>
            <a:r>
              <a:rPr lang="en-US" altLang="zh-CN" sz="2800" b="1" dirty="0">
                <a:solidFill>
                  <a:schemeClr val="bg2">
                    <a:lumMod val="85000"/>
                    <a:lumOff val="15000"/>
                  </a:schemeClr>
                </a:solidFill>
              </a:rPr>
              <a:t>【</a:t>
            </a:r>
            <a:r>
              <a:rPr lang="zh-CN" altLang="en-US" sz="2800" b="1" dirty="0">
                <a:solidFill>
                  <a:schemeClr val="bg2">
                    <a:lumMod val="85000"/>
                    <a:lumOff val="15000"/>
                  </a:schemeClr>
                </a:solidFill>
              </a:rPr>
              <a:t>例</a:t>
            </a:r>
            <a:r>
              <a:rPr lang="en-US" altLang="zh-CN" sz="2800" b="1" dirty="0">
                <a:solidFill>
                  <a:schemeClr val="bg2">
                    <a:lumMod val="85000"/>
                    <a:lumOff val="15000"/>
                  </a:schemeClr>
                </a:solidFill>
              </a:rPr>
              <a:t>】</a:t>
            </a:r>
            <a:r>
              <a:rPr lang="zh-CN" altLang="en-US" sz="2800" dirty="0">
                <a:solidFill>
                  <a:schemeClr val="bg2">
                    <a:lumMod val="85000"/>
                    <a:lumOff val="15000"/>
                  </a:schemeClr>
                </a:solidFill>
              </a:rPr>
              <a:t>某电子元件批量生产的质量标准为平均使用寿命</a:t>
            </a:r>
            <a:r>
              <a:rPr lang="en-US" altLang="zh-CN" sz="2800" dirty="0">
                <a:solidFill>
                  <a:schemeClr val="bg2">
                    <a:lumMod val="85000"/>
                    <a:lumOff val="15000"/>
                  </a:schemeClr>
                </a:solidFill>
                <a:cs typeface="Times New Roman" panose="02020603050405020304" pitchFamily="18" charset="0"/>
              </a:rPr>
              <a:t>1200</a:t>
            </a:r>
            <a:r>
              <a:rPr lang="zh-CN" altLang="en-US" sz="2800" dirty="0">
                <a:solidFill>
                  <a:schemeClr val="bg2">
                    <a:lumMod val="85000"/>
                    <a:lumOff val="15000"/>
                  </a:schemeClr>
                </a:solidFill>
              </a:rPr>
              <a:t>小时，标准差</a:t>
            </a:r>
            <a:r>
              <a:rPr lang="en-US" altLang="zh-CN" sz="2800" dirty="0">
                <a:solidFill>
                  <a:schemeClr val="bg2">
                    <a:lumMod val="85000"/>
                    <a:lumOff val="15000"/>
                  </a:schemeClr>
                </a:solidFill>
                <a:cs typeface="Times New Roman" panose="02020603050405020304" pitchFamily="18" charset="0"/>
              </a:rPr>
              <a:t>150</a:t>
            </a:r>
            <a:r>
              <a:rPr lang="zh-CN" altLang="en-US" sz="2800" dirty="0">
                <a:solidFill>
                  <a:schemeClr val="bg2">
                    <a:lumMod val="85000"/>
                    <a:lumOff val="15000"/>
                  </a:schemeClr>
                </a:solidFill>
              </a:rPr>
              <a:t>小时。某厂宣称他们采用一种新工艺生产的元件质量大大超过规定标准。为了进行验证，随机抽取了</a:t>
            </a:r>
            <a:r>
              <a:rPr lang="en-US" altLang="zh-CN" sz="2800" dirty="0">
                <a:solidFill>
                  <a:schemeClr val="bg2">
                    <a:lumMod val="85000"/>
                    <a:lumOff val="15000"/>
                  </a:schemeClr>
                </a:solidFill>
                <a:cs typeface="Times New Roman" panose="02020603050405020304" pitchFamily="18" charset="0"/>
              </a:rPr>
              <a:t>20</a:t>
            </a:r>
            <a:r>
              <a:rPr lang="zh-CN" altLang="en-US" sz="2800" dirty="0">
                <a:solidFill>
                  <a:schemeClr val="bg2">
                    <a:lumMod val="85000"/>
                    <a:lumOff val="15000"/>
                  </a:schemeClr>
                </a:solidFill>
              </a:rPr>
              <a:t>件作为样本，测得平均使用寿命</a:t>
            </a:r>
            <a:r>
              <a:rPr lang="en-US" altLang="zh-CN" sz="2800" dirty="0">
                <a:solidFill>
                  <a:schemeClr val="bg2">
                    <a:lumMod val="85000"/>
                    <a:lumOff val="15000"/>
                  </a:schemeClr>
                </a:solidFill>
                <a:cs typeface="Times New Roman" panose="02020603050405020304" pitchFamily="18" charset="0"/>
              </a:rPr>
              <a:t>1245</a:t>
            </a:r>
            <a:r>
              <a:rPr lang="zh-CN" altLang="en-US" sz="2800" dirty="0">
                <a:solidFill>
                  <a:schemeClr val="bg2">
                    <a:lumMod val="85000"/>
                    <a:lumOff val="15000"/>
                  </a:schemeClr>
                </a:solidFill>
              </a:rPr>
              <a:t>小时，能否说该厂生产的电子元件质量显著地高于规定标准？ </a:t>
            </a:r>
            <a:r>
              <a:rPr lang="en-US" altLang="zh-CN" sz="2800" dirty="0">
                <a:solidFill>
                  <a:schemeClr val="bg2">
                    <a:lumMod val="85000"/>
                    <a:lumOff val="15000"/>
                  </a:schemeClr>
                </a:solidFill>
              </a:rPr>
              <a:t>(</a:t>
            </a:r>
            <a:r>
              <a:rPr lang="en-US" altLang="zh-CN" sz="2800" dirty="0">
                <a:solidFill>
                  <a:schemeClr val="bg2">
                    <a:lumMod val="85000"/>
                    <a:lumOff val="15000"/>
                  </a:schemeClr>
                </a:solidFill>
                <a:sym typeface="Symbol" panose="05050102010706020507" pitchFamily="18" charset="2"/>
              </a:rPr>
              <a:t></a:t>
            </a:r>
            <a:r>
              <a:rPr lang="zh-CN" altLang="en-US" sz="2800" dirty="0">
                <a:solidFill>
                  <a:schemeClr val="bg2">
                    <a:lumMod val="85000"/>
                    <a:lumOff val="15000"/>
                  </a:schemeClr>
                </a:solidFill>
              </a:rPr>
              <a:t>＝</a:t>
            </a:r>
            <a:r>
              <a:rPr lang="en-US" altLang="zh-CN" sz="2800" dirty="0">
                <a:solidFill>
                  <a:schemeClr val="bg2">
                    <a:lumMod val="85000"/>
                    <a:lumOff val="15000"/>
                  </a:schemeClr>
                </a:solidFill>
              </a:rPr>
              <a:t>0.05)</a:t>
            </a:r>
          </a:p>
        </p:txBody>
      </p:sp>
      <p:sp>
        <p:nvSpPr>
          <p:cNvPr id="708614" name="AutoShape 6"/>
          <p:cNvSpPr>
            <a:spLocks noChangeArrowheads="1"/>
          </p:cNvSpPr>
          <p:nvPr/>
        </p:nvSpPr>
        <p:spPr bwMode="auto">
          <a:xfrm>
            <a:off x="6081713" y="2114550"/>
            <a:ext cx="2490787" cy="830263"/>
          </a:xfrm>
          <a:prstGeom prst="cloudCallout">
            <a:avLst>
              <a:gd name="adj1" fmla="val -55991"/>
              <a:gd name="adj2" fmla="val 119792"/>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a:solidFill>
                  <a:schemeClr val="bg2">
                    <a:lumMod val="85000"/>
                    <a:lumOff val="15000"/>
                  </a:schemeClr>
                </a:solidFill>
                <a:effectLst>
                  <a:outerShdw blurRad="38100" dist="38100" dir="2700000" algn="tl">
                    <a:srgbClr val="000000"/>
                  </a:outerShdw>
                </a:effectLst>
              </a:rPr>
              <a:t>单侧检验</a:t>
            </a:r>
          </a:p>
        </p:txBody>
      </p:sp>
      <p:grpSp>
        <p:nvGrpSpPr>
          <p:cNvPr id="708624" name="Group 16"/>
          <p:cNvGrpSpPr>
            <a:grpSpLocks/>
          </p:cNvGrpSpPr>
          <p:nvPr/>
        </p:nvGrpSpPr>
        <p:grpSpPr bwMode="auto">
          <a:xfrm>
            <a:off x="5913438" y="3598863"/>
            <a:ext cx="2616200" cy="2032000"/>
            <a:chOff x="3725" y="2267"/>
            <a:chExt cx="1648" cy="1280"/>
          </a:xfrm>
        </p:grpSpPr>
        <p:sp>
          <p:nvSpPr>
            <p:cNvPr id="708618" name="Freeform 10"/>
            <p:cNvSpPr>
              <a:spLocks/>
            </p:cNvSpPr>
            <p:nvPr/>
          </p:nvSpPr>
          <p:spPr bwMode="auto">
            <a:xfrm rot="-669707">
              <a:off x="3725" y="2341"/>
              <a:ext cx="1196" cy="1206"/>
            </a:xfrm>
            <a:custGeom>
              <a:avLst/>
              <a:gdLst>
                <a:gd name="T0" fmla="*/ 785 w 913"/>
                <a:gd name="T1" fmla="*/ 1333 h 1333"/>
                <a:gd name="T2" fmla="*/ 913 w 913"/>
                <a:gd name="T3" fmla="*/ 44 h 1333"/>
                <a:gd name="T4" fmla="*/ 129 w 913"/>
                <a:gd name="T5" fmla="*/ 0 h 1333"/>
                <a:gd name="T6" fmla="*/ 0 w 913"/>
                <a:gd name="T7" fmla="*/ 1148 h 1333"/>
                <a:gd name="T8" fmla="*/ 785 w 913"/>
                <a:gd name="T9" fmla="*/ 1333 h 1333"/>
              </a:gdLst>
              <a:ahLst/>
              <a:cxnLst>
                <a:cxn ang="0">
                  <a:pos x="T0" y="T1"/>
                </a:cxn>
                <a:cxn ang="0">
                  <a:pos x="T2" y="T3"/>
                </a:cxn>
                <a:cxn ang="0">
                  <a:pos x="T4" y="T5"/>
                </a:cxn>
                <a:cxn ang="0">
                  <a:pos x="T6" y="T7"/>
                </a:cxn>
                <a:cxn ang="0">
                  <a:pos x="T8" y="T9"/>
                </a:cxn>
              </a:cxnLst>
              <a:rect l="0" t="0" r="r" b="b"/>
              <a:pathLst>
                <a:path w="913" h="1333">
                  <a:moveTo>
                    <a:pt x="785" y="1333"/>
                  </a:moveTo>
                  <a:lnTo>
                    <a:pt x="913" y="44"/>
                  </a:lnTo>
                  <a:lnTo>
                    <a:pt x="129" y="0"/>
                  </a:lnTo>
                  <a:lnTo>
                    <a:pt x="0" y="1148"/>
                  </a:lnTo>
                  <a:lnTo>
                    <a:pt x="785" y="1333"/>
                  </a:lnTo>
                  <a:close/>
                </a:path>
              </a:pathLst>
            </a:custGeom>
            <a:solidFill>
              <a:srgbClr val="969696"/>
            </a:solidFill>
            <a:ln w="6350">
              <a:solidFill>
                <a:srgbClr val="000000"/>
              </a:solidFill>
              <a:prstDash val="solid"/>
              <a:round/>
              <a:headEnd/>
              <a:tailEnd/>
            </a:ln>
          </p:spPr>
          <p:txBody>
            <a:bodyPr/>
            <a:lstStyle/>
            <a:p>
              <a:endParaRPr lang="zh-CN" altLang="en-US">
                <a:solidFill>
                  <a:schemeClr val="bg2">
                    <a:lumMod val="85000"/>
                    <a:lumOff val="15000"/>
                  </a:schemeClr>
                </a:solidFill>
              </a:endParaRPr>
            </a:p>
          </p:txBody>
        </p:sp>
        <p:sp>
          <p:nvSpPr>
            <p:cNvPr id="708619" name="Freeform 11"/>
            <p:cNvSpPr>
              <a:spLocks/>
            </p:cNvSpPr>
            <p:nvPr/>
          </p:nvSpPr>
          <p:spPr bwMode="auto">
            <a:xfrm rot="-625351">
              <a:off x="3835" y="2439"/>
              <a:ext cx="930" cy="975"/>
            </a:xfrm>
            <a:custGeom>
              <a:avLst/>
              <a:gdLst>
                <a:gd name="T0" fmla="*/ 654 w 654"/>
                <a:gd name="T1" fmla="*/ 45 h 1003"/>
                <a:gd name="T2" fmla="*/ 561 w 654"/>
                <a:gd name="T3" fmla="*/ 1003 h 1003"/>
                <a:gd name="T4" fmla="*/ 0 w 654"/>
                <a:gd name="T5" fmla="*/ 890 h 1003"/>
                <a:gd name="T6" fmla="*/ 95 w 654"/>
                <a:gd name="T7" fmla="*/ 0 h 1003"/>
                <a:gd name="T8" fmla="*/ 654 w 654"/>
                <a:gd name="T9" fmla="*/ 45 h 1003"/>
              </a:gdLst>
              <a:ahLst/>
              <a:cxnLst>
                <a:cxn ang="0">
                  <a:pos x="T0" y="T1"/>
                </a:cxn>
                <a:cxn ang="0">
                  <a:pos x="T2" y="T3"/>
                </a:cxn>
                <a:cxn ang="0">
                  <a:pos x="T4" y="T5"/>
                </a:cxn>
                <a:cxn ang="0">
                  <a:pos x="T6" y="T7"/>
                </a:cxn>
                <a:cxn ang="0">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headEnd/>
              <a:tailEnd/>
            </a:ln>
          </p:spPr>
          <p:txBody>
            <a:bodyPr/>
            <a:lstStyle/>
            <a:p>
              <a:endParaRPr lang="zh-CN" altLang="en-US">
                <a:solidFill>
                  <a:schemeClr val="bg2">
                    <a:lumMod val="85000"/>
                    <a:lumOff val="15000"/>
                  </a:schemeClr>
                </a:solidFill>
              </a:endParaRPr>
            </a:p>
          </p:txBody>
        </p:sp>
        <p:sp>
          <p:nvSpPr>
            <p:cNvPr id="708620" name="AutoShape 12"/>
            <p:cNvSpPr>
              <a:spLocks noChangeArrowheads="1"/>
            </p:cNvSpPr>
            <p:nvPr/>
          </p:nvSpPr>
          <p:spPr bwMode="auto">
            <a:xfrm rot="15988652" flipV="1">
              <a:off x="4523" y="2568"/>
              <a:ext cx="1152" cy="549"/>
            </a:xfrm>
            <a:prstGeom prst="triangle">
              <a:avLst>
                <a:gd name="adj" fmla="val 72560"/>
              </a:avLst>
            </a:prstGeom>
            <a:solidFill>
              <a:srgbClr val="C0C0C0"/>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solidFill>
                  <a:schemeClr val="bg2">
                    <a:lumMod val="85000"/>
                    <a:lumOff val="15000"/>
                  </a:schemeClr>
                </a:solidFill>
              </a:endParaRPr>
            </a:p>
          </p:txBody>
        </p:sp>
      </p:gr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noFill/>
          <a:ln/>
        </p:spPr>
        <p:txBody>
          <a:bodyPr/>
          <a:lstStyle/>
          <a:p>
            <a:r>
              <a:rPr lang="en-US" altLang="zh-CN" sz="4000" dirty="0">
                <a:solidFill>
                  <a:schemeClr val="bg2">
                    <a:lumMod val="85000"/>
                    <a:lumOff val="15000"/>
                  </a:schemeClr>
                </a:solidFill>
                <a:latin typeface="Symbol" panose="05050102010706020507" pitchFamily="18" charset="2"/>
              </a:rPr>
              <a:t></a:t>
            </a:r>
            <a:r>
              <a:rPr lang="en-US" altLang="zh-CN" sz="4000" baseline="30000" dirty="0">
                <a:solidFill>
                  <a:schemeClr val="bg2">
                    <a:lumMod val="85000"/>
                    <a:lumOff val="15000"/>
                  </a:schemeClr>
                </a:solidFill>
                <a:latin typeface="Arial" panose="020B0604020202020204" pitchFamily="34" charset="0"/>
              </a:rPr>
              <a:t>2</a:t>
            </a:r>
            <a:r>
              <a:rPr lang="en-US" altLang="zh-CN" sz="4000" dirty="0">
                <a:solidFill>
                  <a:schemeClr val="bg2">
                    <a:lumMod val="85000"/>
                    <a:lumOff val="15000"/>
                  </a:schemeClr>
                </a:solidFill>
                <a:latin typeface="Arial" panose="020B0604020202020204" pitchFamily="34" charset="0"/>
              </a:rPr>
              <a:t> </a:t>
            </a:r>
            <a:r>
              <a:rPr lang="zh-CN" altLang="en-US" sz="4000" dirty="0">
                <a:solidFill>
                  <a:schemeClr val="bg2">
                    <a:lumMod val="85000"/>
                    <a:lumOff val="15000"/>
                  </a:schemeClr>
                </a:solidFill>
                <a:latin typeface="Arial" panose="020B0604020202020204" pitchFamily="34" charset="0"/>
              </a:rPr>
              <a:t>已知小样本均值的检验</a:t>
            </a:r>
            <a:r>
              <a:rPr lang="en-US" altLang="zh-CN" sz="3600" dirty="0">
                <a:solidFill>
                  <a:schemeClr val="bg2">
                    <a:lumMod val="85000"/>
                    <a:lumOff val="15000"/>
                  </a:schemeClr>
                </a:solidFill>
                <a:latin typeface="Arial" panose="020B0604020202020204" pitchFamily="34" charset="0"/>
              </a:rPr>
              <a:t>(</a:t>
            </a:r>
            <a:r>
              <a:rPr lang="zh-CN" altLang="en-US" sz="3600" dirty="0">
                <a:solidFill>
                  <a:schemeClr val="bg2">
                    <a:lumMod val="85000"/>
                    <a:lumOff val="15000"/>
                  </a:schemeClr>
                </a:solidFill>
                <a:latin typeface="Arial" panose="020B0604020202020204" pitchFamily="34" charset="0"/>
              </a:rPr>
              <a:t>例题分析</a:t>
            </a:r>
            <a:r>
              <a:rPr lang="en-US" altLang="zh-CN" sz="3600" dirty="0">
                <a:solidFill>
                  <a:schemeClr val="bg2">
                    <a:lumMod val="85000"/>
                    <a:lumOff val="15000"/>
                  </a:schemeClr>
                </a:solidFill>
                <a:latin typeface="Arial" panose="020B0604020202020204" pitchFamily="34" charset="0"/>
              </a:rPr>
              <a:t>)</a:t>
            </a:r>
          </a:p>
        </p:txBody>
      </p:sp>
      <p:sp>
        <p:nvSpPr>
          <p:cNvPr id="950275" name="Rectangle 3"/>
          <p:cNvSpPr>
            <a:spLocks noGrp="1" noChangeArrowheads="1"/>
          </p:cNvSpPr>
          <p:nvPr>
            <p:ph type="body" sz="half" idx="1"/>
          </p:nvPr>
        </p:nvSpPr>
        <p:spPr>
          <a:xfrm>
            <a:off x="532311" y="963612"/>
            <a:ext cx="3848100" cy="4114800"/>
          </a:xfrm>
          <a:noFill/>
          <a:ln/>
        </p:spPr>
        <p:txBody>
          <a:bodyPr/>
          <a:lstStyle/>
          <a:p>
            <a:pPr marL="0" indent="0"/>
            <a:r>
              <a:rPr lang="zh-CN" altLang="en-US" sz="2800" b="1" dirty="0">
                <a:solidFill>
                  <a:schemeClr val="bg2"/>
                </a:solidFill>
              </a:rPr>
              <a:t>首先提出假设：</a:t>
            </a:r>
            <a:endParaRPr lang="en-US" altLang="zh-CN" sz="2800" b="1" dirty="0">
              <a:solidFill>
                <a:schemeClr val="bg2"/>
              </a:solidFill>
            </a:endParaRPr>
          </a:p>
          <a:p>
            <a:pPr marL="0" indent="0"/>
            <a:r>
              <a:rPr lang="en-US" altLang="zh-CN" sz="2800" b="1" dirty="0">
                <a:solidFill>
                  <a:schemeClr val="bg2">
                    <a:lumMod val="85000"/>
                    <a:lumOff val="15000"/>
                  </a:schemeClr>
                </a:solidFill>
              </a:rPr>
              <a:t>H</a:t>
            </a:r>
            <a:r>
              <a:rPr lang="en-US" altLang="zh-CN" sz="2000" b="1" dirty="0">
                <a:solidFill>
                  <a:schemeClr val="bg2">
                    <a:lumMod val="85000"/>
                    <a:lumOff val="15000"/>
                  </a:schemeClr>
                </a:solidFill>
              </a:rPr>
              <a:t>0</a:t>
            </a:r>
            <a:r>
              <a:rPr lang="en-US" altLang="zh-CN" sz="2800" b="1" dirty="0">
                <a:solidFill>
                  <a:schemeClr val="bg2">
                    <a:lumMod val="85000"/>
                    <a:lumOff val="15000"/>
                  </a:schemeClr>
                </a:solidFill>
              </a:rPr>
              <a:t>: </a:t>
            </a:r>
            <a:r>
              <a:rPr lang="en-US" altLang="zh-CN" sz="2800" b="1" dirty="0">
                <a:solidFill>
                  <a:schemeClr val="bg2">
                    <a:lumMod val="85000"/>
                    <a:lumOff val="15000"/>
                  </a:schemeClr>
                </a:solidFill>
                <a:latin typeface="Symbol" panose="05050102010706020507" pitchFamily="18" charset="2"/>
              </a:rPr>
              <a:t> </a:t>
            </a:r>
            <a:r>
              <a:rPr lang="en-US" altLang="zh-CN" sz="2800" b="1" dirty="0">
                <a:solidFill>
                  <a:schemeClr val="bg2">
                    <a:lumMod val="85000"/>
                    <a:lumOff val="15000"/>
                  </a:schemeClr>
                </a:solidFill>
                <a:sym typeface="Symbol" panose="05050102010706020507" pitchFamily="18" charset="2"/>
              </a:rPr>
              <a:t> </a:t>
            </a:r>
            <a:r>
              <a:rPr lang="en-US" altLang="zh-CN" sz="2800" b="1" dirty="0">
                <a:solidFill>
                  <a:schemeClr val="bg2">
                    <a:lumMod val="85000"/>
                    <a:lumOff val="15000"/>
                  </a:schemeClr>
                </a:solidFill>
              </a:rPr>
              <a:t>1200</a:t>
            </a:r>
          </a:p>
          <a:p>
            <a:pPr marL="0" indent="0"/>
            <a:r>
              <a:rPr lang="en-US" altLang="zh-CN" sz="2800" b="1" dirty="0">
                <a:solidFill>
                  <a:schemeClr val="bg2">
                    <a:lumMod val="85000"/>
                    <a:lumOff val="15000"/>
                  </a:schemeClr>
                </a:solidFill>
              </a:rPr>
              <a:t>H</a:t>
            </a:r>
            <a:r>
              <a:rPr lang="en-US" altLang="zh-CN" sz="2000" b="1" dirty="0">
                <a:solidFill>
                  <a:schemeClr val="bg2">
                    <a:lumMod val="85000"/>
                    <a:lumOff val="15000"/>
                  </a:schemeClr>
                </a:solidFill>
              </a:rPr>
              <a:t>1</a:t>
            </a:r>
            <a:r>
              <a:rPr lang="en-US" altLang="zh-CN" sz="2800" b="1" dirty="0">
                <a:solidFill>
                  <a:schemeClr val="bg2">
                    <a:lumMod val="85000"/>
                    <a:lumOff val="15000"/>
                  </a:schemeClr>
                </a:solidFill>
              </a:rPr>
              <a:t>: </a:t>
            </a:r>
            <a:r>
              <a:rPr lang="en-US" altLang="zh-CN" sz="2800" b="1" dirty="0">
                <a:solidFill>
                  <a:schemeClr val="bg2">
                    <a:lumMod val="85000"/>
                    <a:lumOff val="15000"/>
                  </a:schemeClr>
                </a:solidFill>
                <a:latin typeface="Symbol" panose="05050102010706020507" pitchFamily="18" charset="2"/>
              </a:rPr>
              <a:t></a:t>
            </a:r>
            <a:r>
              <a:rPr lang="en-US" altLang="zh-CN" sz="2800" b="1" dirty="0">
                <a:solidFill>
                  <a:schemeClr val="bg2">
                    <a:lumMod val="85000"/>
                    <a:lumOff val="15000"/>
                  </a:schemeClr>
                </a:solidFill>
              </a:rPr>
              <a:t> &gt;1200</a:t>
            </a:r>
          </a:p>
          <a:p>
            <a:pPr marL="0" indent="0"/>
            <a:r>
              <a:rPr lang="en-US" altLang="zh-CN" sz="2800" b="1" dirty="0">
                <a:solidFill>
                  <a:schemeClr val="bg2">
                    <a:lumMod val="85000"/>
                    <a:lumOff val="15000"/>
                  </a:schemeClr>
                </a:solidFill>
                <a:latin typeface="Symbol" panose="05050102010706020507" pitchFamily="18" charset="2"/>
              </a:rPr>
              <a:t></a:t>
            </a:r>
            <a:r>
              <a:rPr lang="en-US" altLang="zh-CN" sz="2800" b="1" dirty="0">
                <a:solidFill>
                  <a:schemeClr val="bg2">
                    <a:lumMod val="85000"/>
                    <a:lumOff val="15000"/>
                  </a:schemeClr>
                </a:solidFill>
              </a:rPr>
              <a:t> = 0.05</a:t>
            </a:r>
          </a:p>
          <a:p>
            <a:pPr marL="0" indent="0"/>
            <a:r>
              <a:rPr lang="en-US" altLang="zh-CN" sz="2800" b="1" i="1" dirty="0">
                <a:solidFill>
                  <a:schemeClr val="bg2">
                    <a:lumMod val="85000"/>
                    <a:lumOff val="15000"/>
                  </a:schemeClr>
                </a:solidFill>
                <a:latin typeface="Times New Roman" panose="02020603050405020304" pitchFamily="18" charset="0"/>
              </a:rPr>
              <a:t>n </a:t>
            </a:r>
            <a:r>
              <a:rPr lang="en-US" altLang="zh-CN" sz="2800" b="1" dirty="0">
                <a:solidFill>
                  <a:schemeClr val="bg2">
                    <a:lumMod val="85000"/>
                    <a:lumOff val="15000"/>
                  </a:schemeClr>
                </a:solidFill>
              </a:rPr>
              <a:t>= 20</a:t>
            </a:r>
          </a:p>
          <a:p>
            <a:pPr marL="0" indent="0"/>
            <a:r>
              <a:rPr lang="zh-CN" altLang="en-US" sz="2800" b="1" dirty="0">
                <a:solidFill>
                  <a:schemeClr val="bg2">
                    <a:lumMod val="85000"/>
                    <a:lumOff val="15000"/>
                  </a:schemeClr>
                </a:solidFill>
              </a:rPr>
              <a:t>临界值</a:t>
            </a:r>
            <a:r>
              <a:rPr lang="en-US" altLang="zh-CN" sz="2800" b="1" dirty="0">
                <a:solidFill>
                  <a:schemeClr val="bg2">
                    <a:lumMod val="85000"/>
                    <a:lumOff val="15000"/>
                  </a:schemeClr>
                </a:solidFill>
              </a:rPr>
              <a:t>(s):</a:t>
            </a:r>
          </a:p>
        </p:txBody>
      </p:sp>
      <p:sp>
        <p:nvSpPr>
          <p:cNvPr id="950276" name="Rectangle 4"/>
          <p:cNvSpPr>
            <a:spLocks noChangeArrowheads="1"/>
          </p:cNvSpPr>
          <p:nvPr/>
        </p:nvSpPr>
        <p:spPr bwMode="auto">
          <a:xfrm>
            <a:off x="4256088" y="1793875"/>
            <a:ext cx="3810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85000"/>
                    <a:lumOff val="15000"/>
                  </a:schemeClr>
                </a:solidFill>
                <a:effectLst>
                  <a:outerShdw blurRad="38100" dist="38100" dir="2700000" algn="tl">
                    <a:srgbClr val="000000"/>
                  </a:outerShdw>
                </a:effectLst>
                <a:latin typeface="Arial" panose="020B0604020202020204" pitchFamily="34" charset="0"/>
              </a:rPr>
              <a:t>检验统计量</a:t>
            </a:r>
            <a:r>
              <a:rPr lang="en-US" altLang="zh-CN" sz="2800" b="1">
                <a:solidFill>
                  <a:schemeClr val="bg2">
                    <a:lumMod val="85000"/>
                    <a:lumOff val="15000"/>
                  </a:schemeClr>
                </a:solidFill>
                <a:effectLst>
                  <a:outerShdw blurRad="38100" dist="38100" dir="2700000" algn="tl">
                    <a:srgbClr val="000000"/>
                  </a:outerShdw>
                </a:effectLst>
                <a:latin typeface="Arial" panose="020B0604020202020204" pitchFamily="34" charset="0"/>
              </a:rPr>
              <a:t>: </a:t>
            </a:r>
          </a:p>
        </p:txBody>
      </p:sp>
      <p:sp>
        <p:nvSpPr>
          <p:cNvPr id="950277" name="Rectangle 5"/>
          <p:cNvSpPr>
            <a:spLocks noChangeArrowheads="1"/>
          </p:cNvSpPr>
          <p:nvPr/>
        </p:nvSpPr>
        <p:spPr bwMode="auto">
          <a:xfrm>
            <a:off x="4257675" y="4333875"/>
            <a:ext cx="45053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dirty="0">
                <a:solidFill>
                  <a:schemeClr val="bg2">
                    <a:lumMod val="85000"/>
                    <a:lumOff val="15000"/>
                  </a:schemeClr>
                </a:solidFill>
                <a:effectLst>
                  <a:outerShdw blurRad="38100" dist="38100" dir="2700000" algn="tl">
                    <a:srgbClr val="000000"/>
                  </a:outerShdw>
                </a:effectLst>
              </a:rPr>
              <a:t>在 </a:t>
            </a:r>
            <a:r>
              <a:rPr lang="zh-CN" altLang="en-US" dirty="0">
                <a:solidFill>
                  <a:schemeClr val="bg2">
                    <a:lumMod val="85000"/>
                    <a:lumOff val="15000"/>
                  </a:schemeClr>
                </a:solidFill>
                <a:effectLst>
                  <a:outerShdw blurRad="38100" dist="38100" dir="2700000" algn="tl">
                    <a:srgbClr val="000000"/>
                  </a:outerShdw>
                </a:effectLst>
                <a:latin typeface="Symbol" panose="05050102010706020507" pitchFamily="18" charset="2"/>
              </a:rPr>
              <a:t></a:t>
            </a:r>
            <a:r>
              <a:rPr lang="zh-CN" altLang="en-US" dirty="0">
                <a:solidFill>
                  <a:schemeClr val="bg2">
                    <a:lumMod val="85000"/>
                    <a:lumOff val="15000"/>
                  </a:schemeClr>
                </a:solidFill>
                <a:effectLst>
                  <a:outerShdw blurRad="38100" dist="38100" dir="2700000" algn="tl">
                    <a:srgbClr val="000000"/>
                  </a:outerShdw>
                </a:effectLst>
              </a:rPr>
              <a:t> </a:t>
            </a:r>
            <a:r>
              <a:rPr lang="en-US" altLang="zh-CN" dirty="0">
                <a:solidFill>
                  <a:schemeClr val="bg2">
                    <a:lumMod val="85000"/>
                    <a:lumOff val="15000"/>
                  </a:schemeClr>
                </a:solidFill>
                <a:effectLst>
                  <a:outerShdw blurRad="38100" dist="38100" dir="2700000" algn="tl">
                    <a:srgbClr val="000000"/>
                  </a:outerShdw>
                </a:effectLst>
              </a:rPr>
              <a:t>= 0.05</a:t>
            </a:r>
            <a:r>
              <a:rPr lang="zh-CN" altLang="en-US" dirty="0">
                <a:solidFill>
                  <a:schemeClr val="bg2">
                    <a:lumMod val="85000"/>
                    <a:lumOff val="15000"/>
                  </a:schemeClr>
                </a:solidFill>
                <a:effectLst>
                  <a:outerShdw blurRad="38100" dist="38100" dir="2700000" algn="tl">
                    <a:srgbClr val="000000"/>
                  </a:outerShdw>
                </a:effectLst>
              </a:rPr>
              <a:t>的水平上不能拒绝</a:t>
            </a:r>
            <a:r>
              <a:rPr lang="en-US" altLang="zh-CN" dirty="0">
                <a:solidFill>
                  <a:schemeClr val="bg2">
                    <a:lumMod val="85000"/>
                    <a:lumOff val="15000"/>
                  </a:schemeClr>
                </a:solidFill>
                <a:effectLst>
                  <a:outerShdw blurRad="38100" dist="38100" dir="2700000" algn="tl">
                    <a:srgbClr val="000000"/>
                  </a:outerShdw>
                </a:effectLst>
              </a:rPr>
              <a:t>H</a:t>
            </a:r>
            <a:r>
              <a:rPr lang="en-US" altLang="zh-CN" baseline="-25000" dirty="0">
                <a:solidFill>
                  <a:schemeClr val="bg2">
                    <a:lumMod val="85000"/>
                    <a:lumOff val="15000"/>
                  </a:schemeClr>
                </a:solidFill>
                <a:effectLst>
                  <a:outerShdw blurRad="38100" dist="38100" dir="2700000" algn="tl">
                    <a:srgbClr val="000000"/>
                  </a:outerShdw>
                </a:effectLst>
              </a:rPr>
              <a:t>0</a:t>
            </a:r>
          </a:p>
        </p:txBody>
      </p:sp>
      <p:sp>
        <p:nvSpPr>
          <p:cNvPr id="950279" name="Text Box 7"/>
          <p:cNvSpPr txBox="1">
            <a:spLocks noChangeArrowheads="1"/>
          </p:cNvSpPr>
          <p:nvPr/>
        </p:nvSpPr>
        <p:spPr bwMode="auto">
          <a:xfrm>
            <a:off x="4352925" y="3724275"/>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2">
                    <a:lumMod val="85000"/>
                    <a:lumOff val="15000"/>
                  </a:schemeClr>
                </a:solidFill>
                <a:effectLst>
                  <a:outerShdw blurRad="38100" dist="38100" dir="2700000" algn="tl">
                    <a:srgbClr val="000000"/>
                  </a:outerShdw>
                </a:effectLst>
              </a:rPr>
              <a:t>决策</a:t>
            </a:r>
            <a:r>
              <a:rPr lang="en-US" altLang="zh-CN" sz="2800" b="1">
                <a:solidFill>
                  <a:schemeClr val="bg2">
                    <a:lumMod val="85000"/>
                    <a:lumOff val="15000"/>
                  </a:schemeClr>
                </a:solidFill>
                <a:effectLst>
                  <a:outerShdw blurRad="38100" dist="38100" dir="2700000" algn="tl">
                    <a:srgbClr val="000000"/>
                  </a:outerShdw>
                </a:effectLst>
              </a:rPr>
              <a:t>:</a:t>
            </a:r>
          </a:p>
        </p:txBody>
      </p:sp>
      <p:sp>
        <p:nvSpPr>
          <p:cNvPr id="950280" name="Text Box 8"/>
          <p:cNvSpPr txBox="1">
            <a:spLocks noChangeArrowheads="1"/>
          </p:cNvSpPr>
          <p:nvPr/>
        </p:nvSpPr>
        <p:spPr bwMode="auto">
          <a:xfrm>
            <a:off x="4352925" y="4904572"/>
            <a:ext cx="39673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chemeClr val="bg2">
                    <a:lumMod val="85000"/>
                    <a:lumOff val="15000"/>
                  </a:schemeClr>
                </a:solidFill>
                <a:effectLst>
                  <a:outerShdw blurRad="38100" dist="38100" dir="2700000" algn="tl">
                    <a:srgbClr val="000000"/>
                  </a:outerShdw>
                </a:effectLst>
              </a:rPr>
              <a:t>P</a:t>
            </a:r>
            <a:r>
              <a:rPr lang="zh-CN" altLang="en-US" sz="2800" b="1" dirty="0">
                <a:solidFill>
                  <a:schemeClr val="bg2">
                    <a:lumMod val="85000"/>
                    <a:lumOff val="15000"/>
                  </a:schemeClr>
                </a:solidFill>
                <a:effectLst>
                  <a:outerShdw blurRad="38100" dist="38100" dir="2700000" algn="tl">
                    <a:srgbClr val="000000"/>
                  </a:outerShdw>
                </a:effectLst>
              </a:rPr>
              <a:t>检验时，</a:t>
            </a:r>
            <a:r>
              <a:rPr lang="en-US" altLang="zh-CN" sz="2800" b="1" dirty="0">
                <a:solidFill>
                  <a:schemeClr val="bg2">
                    <a:lumMod val="85000"/>
                    <a:lumOff val="15000"/>
                  </a:schemeClr>
                </a:solidFill>
                <a:effectLst>
                  <a:outerShdw blurRad="38100" dist="38100" dir="2700000" algn="tl">
                    <a:srgbClr val="000000"/>
                  </a:outerShdw>
                </a:effectLst>
              </a:rPr>
              <a:t>P=0.9099</a:t>
            </a:r>
            <a:r>
              <a:rPr lang="zh-CN" altLang="en-US" sz="2800" b="1" dirty="0">
                <a:solidFill>
                  <a:schemeClr val="bg2">
                    <a:lumMod val="85000"/>
                    <a:lumOff val="15000"/>
                  </a:schemeClr>
                </a:solidFill>
                <a:effectLst>
                  <a:outerShdw blurRad="38100" dist="38100" dir="2700000" algn="tl">
                    <a:srgbClr val="000000"/>
                  </a:outerShdw>
                </a:effectLst>
              </a:rPr>
              <a:t>，依然不能拒绝</a:t>
            </a:r>
            <a:r>
              <a:rPr lang="en-US" altLang="zh-CN" sz="2800" dirty="0">
                <a:solidFill>
                  <a:schemeClr val="bg2">
                    <a:lumMod val="85000"/>
                    <a:lumOff val="15000"/>
                  </a:schemeClr>
                </a:solidFill>
                <a:effectLst>
                  <a:outerShdw blurRad="38100" dist="38100" dir="2700000" algn="tl">
                    <a:srgbClr val="000000"/>
                  </a:outerShdw>
                </a:effectLst>
              </a:rPr>
              <a:t>H</a:t>
            </a:r>
            <a:r>
              <a:rPr lang="en-US" altLang="zh-CN" sz="2800" baseline="-25000" dirty="0">
                <a:solidFill>
                  <a:schemeClr val="bg2">
                    <a:lumMod val="85000"/>
                    <a:lumOff val="15000"/>
                  </a:schemeClr>
                </a:solidFill>
                <a:effectLst>
                  <a:outerShdw blurRad="38100" dist="38100" dir="2700000" algn="tl">
                    <a:srgbClr val="000000"/>
                  </a:outerShdw>
                </a:effectLst>
              </a:rPr>
              <a:t>0</a:t>
            </a:r>
            <a:r>
              <a:rPr lang="zh-CN" altLang="en-US" sz="2800" baseline="-25000" dirty="0">
                <a:solidFill>
                  <a:schemeClr val="bg2">
                    <a:lumMod val="85000"/>
                    <a:lumOff val="15000"/>
                  </a:schemeClr>
                </a:solidFill>
                <a:effectLst>
                  <a:outerShdw blurRad="38100" dist="38100" dir="2700000" algn="tl">
                    <a:srgbClr val="000000"/>
                  </a:outerShdw>
                </a:effectLst>
              </a:rPr>
              <a:t>。</a:t>
            </a:r>
            <a:endParaRPr lang="en-US" altLang="zh-CN" sz="2800" b="1" dirty="0">
              <a:solidFill>
                <a:schemeClr val="bg2">
                  <a:lumMod val="85000"/>
                  <a:lumOff val="15000"/>
                </a:schemeClr>
              </a:solidFill>
              <a:effectLst>
                <a:outerShdw blurRad="38100" dist="38100" dir="2700000" algn="tl">
                  <a:srgbClr val="000000"/>
                </a:outerShdw>
              </a:effectLst>
            </a:endParaRPr>
          </a:p>
        </p:txBody>
      </p:sp>
      <mc:AlternateContent xmlns:mc="http://schemas.openxmlformats.org/markup-compatibility/2006">
        <mc:Choice xmlns:a14="http://schemas.microsoft.com/office/drawing/2010/main" Requires="a14">
          <p:sp>
            <p:nvSpPr>
              <p:cNvPr id="950286" name="Object 14">
                <a:hlinkClick r:id="" action="ppaction://ole?verb=0"/>
              </p:cNvPr>
              <p:cNvSpPr txBox="1"/>
              <p:nvPr/>
            </p:nvSpPr>
            <p:spPr bwMode="auto">
              <a:xfrm>
                <a:off x="4380411" y="2376033"/>
                <a:ext cx="4502150" cy="1398915"/>
              </a:xfrm>
              <a:prstGeom prst="rect">
                <a:avLst/>
              </a:prstGeom>
              <a:noFill/>
              <a:ln>
                <a:noFill/>
              </a:ln>
              <a:effectLst>
                <a:outerShdw dist="17961" dir="2700000" algn="ctr" rotWithShape="0">
                  <a:schemeClr val="bg2"/>
                </a:outerShdw>
              </a:effectLst>
            </p:spPr>
            <p:txBody>
              <a:bodyPr>
                <a:normAutofit fontScale="92500" lnSpcReduction="20000"/>
              </a:bodyPr>
              <a:lstStyle/>
              <a:p>
                <a:pPr/>
                <a14:m>
                  <m:oMath xmlns:m="http://schemas.openxmlformats.org/officeDocument/2006/math">
                    <m:r>
                      <a:rPr lang="zh-CN" altLang="en-US" i="1" smtClean="0">
                        <a:solidFill>
                          <a:schemeClr val="bg2">
                            <a:lumMod val="85000"/>
                            <a:lumOff val="15000"/>
                          </a:schemeClr>
                        </a:solidFill>
                        <a:latin typeface="Cambria Math" panose="02040503050406030204" pitchFamily="18" charset="0"/>
                      </a:rPr>
                      <m:t>𝑧</m:t>
                    </m:r>
                    <m:r>
                      <a:rPr lang="zh-CN" altLang="en-US" i="1" smtClean="0">
                        <a:solidFill>
                          <a:schemeClr val="bg2">
                            <a:lumMod val="85000"/>
                            <a:lumOff val="15000"/>
                          </a:schemeClr>
                        </a:solidFill>
                        <a:latin typeface="Cambria Math" panose="02040503050406030204" pitchFamily="18" charset="0"/>
                      </a:rPr>
                      <m:t>=</m:t>
                    </m:r>
                    <m:f>
                      <m:fPr>
                        <m:ctrlPr>
                          <a:rPr lang="zh-CN" altLang="en-US" i="1">
                            <a:solidFill>
                              <a:schemeClr val="bg2">
                                <a:lumMod val="85000"/>
                                <a:lumOff val="15000"/>
                              </a:schemeClr>
                            </a:solidFill>
                            <a:latin typeface="Cambria Math" panose="02040503050406030204" pitchFamily="18" charset="0"/>
                          </a:rPr>
                        </m:ctrlPr>
                      </m:fPr>
                      <m:num>
                        <m:acc>
                          <m:accPr>
                            <m:chr m:val="̄"/>
                            <m:ctrlPr>
                              <a:rPr lang="zh-CN" altLang="en-US" i="1">
                                <a:solidFill>
                                  <a:schemeClr val="bg2">
                                    <a:lumMod val="85000"/>
                                    <a:lumOff val="15000"/>
                                  </a:schemeClr>
                                </a:solidFill>
                                <a:latin typeface="Cambria Math" panose="02040503050406030204" pitchFamily="18" charset="0"/>
                              </a:rPr>
                            </m:ctrlPr>
                          </m:accPr>
                          <m:e>
                            <m:r>
                              <a:rPr lang="zh-CN" altLang="en-US" i="1">
                                <a:solidFill>
                                  <a:schemeClr val="bg2">
                                    <a:lumMod val="85000"/>
                                    <a:lumOff val="15000"/>
                                  </a:schemeClr>
                                </a:solidFill>
                                <a:latin typeface="Cambria Math" panose="02040503050406030204" pitchFamily="18" charset="0"/>
                              </a:rPr>
                              <m:t>𝑥</m:t>
                            </m:r>
                          </m:e>
                        </m:acc>
                        <m:r>
                          <a:rPr lang="zh-CN" altLang="en-US" i="1">
                            <a:solidFill>
                              <a:schemeClr val="bg2">
                                <a:lumMod val="85000"/>
                                <a:lumOff val="15000"/>
                              </a:schemeClr>
                            </a:solidFill>
                            <a:latin typeface="Cambria Math" panose="02040503050406030204" pitchFamily="18" charset="0"/>
                          </a:rPr>
                          <m:t>−</m:t>
                        </m:r>
                        <m:sSub>
                          <m:sSubPr>
                            <m:ctrlPr>
                              <a:rPr lang="zh-CN" altLang="en-US" i="1">
                                <a:solidFill>
                                  <a:schemeClr val="bg2">
                                    <a:lumMod val="85000"/>
                                    <a:lumOff val="15000"/>
                                  </a:schemeClr>
                                </a:solidFill>
                                <a:latin typeface="Cambria Math" panose="02040503050406030204" pitchFamily="18" charset="0"/>
                              </a:rPr>
                            </m:ctrlPr>
                          </m:sSubPr>
                          <m:e>
                            <m:r>
                              <a:rPr lang="zh-CN" altLang="en-US" i="1">
                                <a:solidFill>
                                  <a:schemeClr val="bg2">
                                    <a:lumMod val="85000"/>
                                    <a:lumOff val="15000"/>
                                  </a:schemeClr>
                                </a:solidFill>
                                <a:latin typeface="Cambria Math" panose="02040503050406030204" pitchFamily="18" charset="0"/>
                              </a:rPr>
                              <m:t>𝜇</m:t>
                            </m:r>
                          </m:e>
                          <m:sub>
                            <m:r>
                              <a:rPr lang="zh-CN" altLang="en-US" i="1">
                                <a:solidFill>
                                  <a:schemeClr val="bg2">
                                    <a:lumMod val="85000"/>
                                    <a:lumOff val="15000"/>
                                  </a:schemeClr>
                                </a:solidFill>
                                <a:latin typeface="Cambria Math" panose="02040503050406030204" pitchFamily="18" charset="0"/>
                              </a:rPr>
                              <m:t>0</m:t>
                            </m:r>
                          </m:sub>
                        </m:sSub>
                      </m:num>
                      <m:den>
                        <m:f>
                          <m:fPr>
                            <m:type m:val="lin"/>
                            <m:ctrlPr>
                              <a:rPr lang="zh-CN" altLang="en-US" i="1">
                                <a:solidFill>
                                  <a:schemeClr val="bg2">
                                    <a:lumMod val="85000"/>
                                    <a:lumOff val="15000"/>
                                  </a:schemeClr>
                                </a:solidFill>
                                <a:latin typeface="Cambria Math" panose="02040503050406030204" pitchFamily="18" charset="0"/>
                              </a:rPr>
                            </m:ctrlPr>
                          </m:fPr>
                          <m:num>
                            <m:r>
                              <a:rPr lang="zh-CN" altLang="en-US" i="1">
                                <a:solidFill>
                                  <a:schemeClr val="bg2">
                                    <a:lumMod val="85000"/>
                                    <a:lumOff val="15000"/>
                                  </a:schemeClr>
                                </a:solidFill>
                                <a:latin typeface="Cambria Math" panose="02040503050406030204" pitchFamily="18" charset="0"/>
                              </a:rPr>
                              <m:t>𝜎</m:t>
                            </m:r>
                          </m:num>
                          <m:den>
                            <m:rad>
                              <m:radPr>
                                <m:degHide m:val="on"/>
                                <m:ctrlPr>
                                  <a:rPr lang="zh-CN" altLang="en-US" i="1">
                                    <a:solidFill>
                                      <a:schemeClr val="bg2">
                                        <a:lumMod val="85000"/>
                                        <a:lumOff val="15000"/>
                                      </a:schemeClr>
                                    </a:solidFill>
                                    <a:latin typeface="Cambria Math" panose="02040503050406030204" pitchFamily="18" charset="0"/>
                                  </a:rPr>
                                </m:ctrlPr>
                              </m:radPr>
                              <m:deg/>
                              <m:e>
                                <m:r>
                                  <a:rPr lang="zh-CN" altLang="en-US" i="1">
                                    <a:solidFill>
                                      <a:schemeClr val="bg2">
                                        <a:lumMod val="85000"/>
                                        <a:lumOff val="15000"/>
                                      </a:schemeClr>
                                    </a:solidFill>
                                    <a:latin typeface="Cambria Math" panose="02040503050406030204" pitchFamily="18" charset="0"/>
                                  </a:rPr>
                                  <m:t>𝑛</m:t>
                                </m:r>
                              </m:e>
                            </m:rad>
                          </m:den>
                        </m:f>
                      </m:den>
                    </m:f>
                    <m:r>
                      <a:rPr lang="zh-CN" altLang="en-US" i="1">
                        <a:solidFill>
                          <a:schemeClr val="bg2">
                            <a:lumMod val="85000"/>
                            <a:lumOff val="15000"/>
                          </a:schemeClr>
                        </a:solidFill>
                        <a:latin typeface="Cambria Math" panose="02040503050406030204" pitchFamily="18" charset="0"/>
                      </a:rPr>
                      <m:t>=</m:t>
                    </m:r>
                    <m:f>
                      <m:fPr>
                        <m:ctrlPr>
                          <a:rPr lang="zh-CN" altLang="en-US" i="1">
                            <a:solidFill>
                              <a:schemeClr val="bg2">
                                <a:lumMod val="85000"/>
                                <a:lumOff val="15000"/>
                              </a:schemeClr>
                            </a:solidFill>
                            <a:latin typeface="Cambria Math" panose="02040503050406030204" pitchFamily="18" charset="0"/>
                          </a:rPr>
                        </m:ctrlPr>
                      </m:fPr>
                      <m:num>
                        <m:r>
                          <a:rPr lang="zh-CN" altLang="en-US" i="1">
                            <a:solidFill>
                              <a:schemeClr val="bg2">
                                <a:lumMod val="85000"/>
                                <a:lumOff val="15000"/>
                              </a:schemeClr>
                            </a:solidFill>
                            <a:latin typeface="Cambria Math" panose="02040503050406030204" pitchFamily="18" charset="0"/>
                          </a:rPr>
                          <m:t>1245−1200</m:t>
                        </m:r>
                      </m:num>
                      <m:den>
                        <m:f>
                          <m:fPr>
                            <m:type m:val="lin"/>
                            <m:ctrlPr>
                              <a:rPr lang="zh-CN" altLang="en-US" i="1">
                                <a:solidFill>
                                  <a:schemeClr val="bg2">
                                    <a:lumMod val="85000"/>
                                    <a:lumOff val="15000"/>
                                  </a:schemeClr>
                                </a:solidFill>
                                <a:latin typeface="Cambria Math" panose="02040503050406030204" pitchFamily="18" charset="0"/>
                              </a:rPr>
                            </m:ctrlPr>
                          </m:fPr>
                          <m:num>
                            <m:r>
                              <a:rPr lang="en-US" altLang="zh-CN" i="1">
                                <a:solidFill>
                                  <a:schemeClr val="bg2">
                                    <a:lumMod val="85000"/>
                                    <a:lumOff val="15000"/>
                                  </a:schemeClr>
                                </a:solidFill>
                                <a:latin typeface="Cambria Math" panose="02040503050406030204" pitchFamily="18" charset="0"/>
                              </a:rPr>
                              <m:t>1</m:t>
                            </m:r>
                            <m:r>
                              <a:rPr lang="en-US" altLang="zh-CN" i="1">
                                <a:solidFill>
                                  <a:schemeClr val="bg2">
                                    <a:lumMod val="85000"/>
                                    <a:lumOff val="15000"/>
                                  </a:schemeClr>
                                </a:solidFill>
                                <a:latin typeface="Cambria Math" panose="02040503050406030204" pitchFamily="18" charset="0"/>
                              </a:rPr>
                              <m:t>5</m:t>
                            </m:r>
                            <m:r>
                              <a:rPr lang="en-US" altLang="zh-CN" i="1">
                                <a:solidFill>
                                  <a:schemeClr val="bg2">
                                    <a:lumMod val="85000"/>
                                    <a:lumOff val="15000"/>
                                  </a:schemeClr>
                                </a:solidFill>
                                <a:latin typeface="Cambria Math" panose="02040503050406030204" pitchFamily="18" charset="0"/>
                              </a:rPr>
                              <m:t>0</m:t>
                            </m:r>
                          </m:num>
                          <m:den>
                            <m:rad>
                              <m:radPr>
                                <m:degHide m:val="on"/>
                                <m:ctrlPr>
                                  <a:rPr lang="zh-CN" altLang="en-US" i="1" smtClean="0">
                                    <a:solidFill>
                                      <a:schemeClr val="bg2">
                                        <a:lumMod val="85000"/>
                                        <a:lumOff val="15000"/>
                                      </a:schemeClr>
                                    </a:solidFill>
                                    <a:latin typeface="Cambria Math" panose="02040503050406030204" pitchFamily="18" charset="0"/>
                                  </a:rPr>
                                </m:ctrlPr>
                              </m:radPr>
                              <m:deg/>
                              <m:e>
                                <m:r>
                                  <a:rPr lang="en-US" altLang="zh-CN" i="1">
                                    <a:solidFill>
                                      <a:schemeClr val="bg2">
                                        <a:lumMod val="85000"/>
                                        <a:lumOff val="15000"/>
                                      </a:schemeClr>
                                    </a:solidFill>
                                    <a:latin typeface="Cambria Math" panose="02040503050406030204" pitchFamily="18" charset="0"/>
                                  </a:rPr>
                                  <m:t>2</m:t>
                                </m:r>
                                <m:r>
                                  <a:rPr lang="en-US" altLang="zh-CN" i="1">
                                    <a:solidFill>
                                      <a:schemeClr val="bg2">
                                        <a:lumMod val="85000"/>
                                        <a:lumOff val="15000"/>
                                      </a:schemeClr>
                                    </a:solidFill>
                                    <a:latin typeface="Cambria Math" panose="02040503050406030204" pitchFamily="18" charset="0"/>
                                  </a:rPr>
                                  <m:t>0</m:t>
                                </m:r>
                              </m:e>
                            </m:rad>
                          </m:den>
                        </m:f>
                      </m:den>
                    </m:f>
                    <m:r>
                      <a:rPr lang="zh-CN" altLang="en-US" i="1">
                        <a:solidFill>
                          <a:schemeClr val="bg2">
                            <a:lumMod val="85000"/>
                            <a:lumOff val="15000"/>
                          </a:schemeClr>
                        </a:solidFill>
                        <a:latin typeface="Cambria Math" panose="02040503050406030204" pitchFamily="18" charset="0"/>
                      </a:rPr>
                      <m:t>=1.</m:t>
                    </m:r>
                    <m:r>
                      <a:rPr lang="en-US" altLang="zh-CN" i="1">
                        <a:solidFill>
                          <a:schemeClr val="bg2">
                            <a:lumMod val="85000"/>
                            <a:lumOff val="15000"/>
                          </a:schemeClr>
                        </a:solidFill>
                        <a:latin typeface="Cambria Math" panose="02040503050406030204" pitchFamily="18" charset="0"/>
                      </a:rPr>
                      <m:t>3</m:t>
                    </m:r>
                  </m:oMath>
                </a14:m>
                <a:r>
                  <a:rPr lang="en-US" altLang="zh-CN" dirty="0">
                    <a:solidFill>
                      <a:schemeClr val="bg2">
                        <a:lumMod val="85000"/>
                        <a:lumOff val="15000"/>
                      </a:schemeClr>
                    </a:solidFill>
                  </a:rPr>
                  <a:t>4</a:t>
                </a:r>
              </a:p>
              <a:p>
                <a:pPr/>
                <a:r>
                  <a:rPr lang="en-US" altLang="zh-CN" sz="4800" dirty="0">
                    <a:solidFill>
                      <a:schemeClr val="bg2">
                        <a:lumMod val="85000"/>
                        <a:lumOff val="15000"/>
                      </a:schemeClr>
                    </a:solidFill>
                  </a:rPr>
                  <a:t>z</a:t>
                </a:r>
                <a:r>
                  <a:rPr lang="en-US" altLang="zh-CN" dirty="0">
                    <a:solidFill>
                      <a:schemeClr val="bg2">
                        <a:lumMod val="85000"/>
                        <a:lumOff val="15000"/>
                      </a:schemeClr>
                    </a:solidFill>
                  </a:rPr>
                  <a:t>α	=1.645</a:t>
                </a:r>
                <a:endParaRPr lang="zh-CN" altLang="en-US" dirty="0">
                  <a:solidFill>
                    <a:schemeClr val="bg2">
                      <a:lumMod val="85000"/>
                      <a:lumOff val="15000"/>
                    </a:schemeClr>
                  </a:solidFill>
                </a:endParaRPr>
              </a:p>
            </p:txBody>
          </p:sp>
        </mc:Choice>
        <mc:Fallback>
          <p:sp>
            <p:nvSpPr>
              <p:cNvPr id="950286" name="Object 14">
                <a:hlinkClick r:id="" action="ppaction://ole?verb=0"/>
              </p:cNvPr>
              <p:cNvSpPr txBox="1">
                <a:spLocks noRot="1" noChangeAspect="1" noMove="1" noResize="1" noEditPoints="1" noAdjustHandles="1" noChangeArrowheads="1" noChangeShapeType="1" noTextEdit="1"/>
              </p:cNvSpPr>
              <p:nvPr/>
            </p:nvSpPr>
            <p:spPr bwMode="auto">
              <a:xfrm>
                <a:off x="4380411" y="2376033"/>
                <a:ext cx="4502150" cy="1398915"/>
              </a:xfrm>
              <a:prstGeom prst="rect">
                <a:avLst/>
              </a:prstGeom>
              <a:blipFill>
                <a:blip r:embed="rId3"/>
                <a:stretch>
                  <a:fillRect l="-256" t="-692"/>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950335" name="Group 63"/>
          <p:cNvGrpSpPr>
            <a:grpSpLocks/>
          </p:cNvGrpSpPr>
          <p:nvPr/>
        </p:nvGrpSpPr>
        <p:grpSpPr bwMode="auto">
          <a:xfrm>
            <a:off x="674688" y="4452938"/>
            <a:ext cx="2892424" cy="1962150"/>
            <a:chOff x="425" y="2805"/>
            <a:chExt cx="1822" cy="1236"/>
          </a:xfrm>
        </p:grpSpPr>
        <p:sp>
          <p:nvSpPr>
            <p:cNvPr id="950336" name="Rectangle 64"/>
            <p:cNvSpPr>
              <a:spLocks noChangeArrowheads="1"/>
            </p:cNvSpPr>
            <p:nvPr/>
          </p:nvSpPr>
          <p:spPr bwMode="auto">
            <a:xfrm>
              <a:off x="2099" y="378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85000"/>
                      <a:lumOff val="15000"/>
                    </a:schemeClr>
                  </a:solidFill>
                  <a:effectLst>
                    <a:outerShdw blurRad="38100" dist="38100" dir="2700000" algn="tl">
                      <a:srgbClr val="000000"/>
                    </a:outerShdw>
                  </a:effectLst>
                </a:rPr>
                <a:t>Z</a:t>
              </a:r>
            </a:p>
          </p:txBody>
        </p:sp>
        <p:sp>
          <p:nvSpPr>
            <p:cNvPr id="950337" name="Rectangle 65"/>
            <p:cNvSpPr>
              <a:spLocks noChangeArrowheads="1"/>
            </p:cNvSpPr>
            <p:nvPr/>
          </p:nvSpPr>
          <p:spPr bwMode="auto">
            <a:xfrm>
              <a:off x="1268" y="378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85000"/>
                      <a:lumOff val="15000"/>
                    </a:schemeClr>
                  </a:solidFill>
                  <a:effectLst>
                    <a:outerShdw blurRad="38100" dist="38100" dir="2700000" algn="tl">
                      <a:srgbClr val="000000"/>
                    </a:outerShdw>
                  </a:effectLst>
                </a:rPr>
                <a:t>0</a:t>
              </a:r>
            </a:p>
          </p:txBody>
        </p:sp>
        <p:sp>
          <p:nvSpPr>
            <p:cNvPr id="950338" name="Rectangle 66"/>
            <p:cNvSpPr>
              <a:spLocks noChangeArrowheads="1"/>
            </p:cNvSpPr>
            <p:nvPr/>
          </p:nvSpPr>
          <p:spPr bwMode="auto">
            <a:xfrm>
              <a:off x="1616" y="280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dirty="0">
                  <a:solidFill>
                    <a:schemeClr val="bg2">
                      <a:lumMod val="85000"/>
                      <a:lumOff val="15000"/>
                    </a:schemeClr>
                  </a:solidFill>
                  <a:effectLst>
                    <a:outerShdw blurRad="38100" dist="38100" dir="2700000" algn="tl">
                      <a:srgbClr val="000000"/>
                    </a:outerShdw>
                  </a:effectLst>
                </a:rPr>
                <a:t>拒绝域</a:t>
              </a:r>
            </a:p>
          </p:txBody>
        </p:sp>
        <p:sp>
          <p:nvSpPr>
            <p:cNvPr id="950339" name="Rectangle 67"/>
            <p:cNvSpPr>
              <a:spLocks noChangeArrowheads="1"/>
            </p:cNvSpPr>
            <p:nvPr/>
          </p:nvSpPr>
          <p:spPr bwMode="auto">
            <a:xfrm>
              <a:off x="1933" y="3216"/>
              <a:ext cx="31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a:solidFill>
                    <a:schemeClr val="bg2">
                      <a:lumMod val="85000"/>
                      <a:lumOff val="15000"/>
                    </a:schemeClr>
                  </a:solidFill>
                  <a:effectLst>
                    <a:outerShdw blurRad="38100" dist="38100" dir="2700000" algn="tl">
                      <a:srgbClr val="000000"/>
                    </a:outerShdw>
                  </a:effectLst>
                  <a:sym typeface="Symbol" panose="05050102010706020507" pitchFamily="18" charset="2"/>
                </a:rPr>
                <a:t>0.05</a:t>
              </a:r>
              <a:endParaRPr lang="en-US" altLang="zh-CN" sz="2000">
                <a:solidFill>
                  <a:schemeClr val="bg2">
                    <a:lumMod val="85000"/>
                    <a:lumOff val="15000"/>
                  </a:schemeClr>
                </a:solidFill>
                <a:effectLst>
                  <a:outerShdw blurRad="38100" dist="38100" dir="2700000" algn="tl">
                    <a:srgbClr val="000000"/>
                  </a:outerShdw>
                </a:effectLst>
              </a:endParaRPr>
            </a:p>
          </p:txBody>
        </p:sp>
        <p:sp>
          <p:nvSpPr>
            <p:cNvPr id="950340" name="Freeform 68" descr="60%"/>
            <p:cNvSpPr>
              <a:spLocks/>
            </p:cNvSpPr>
            <p:nvPr/>
          </p:nvSpPr>
          <p:spPr bwMode="auto">
            <a:xfrm>
              <a:off x="1659" y="3284"/>
              <a:ext cx="526" cy="504"/>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85000"/>
                    <a:lumOff val="15000"/>
                  </a:schemeClr>
                </a:solidFill>
              </a:endParaRPr>
            </a:p>
          </p:txBody>
        </p:sp>
        <p:grpSp>
          <p:nvGrpSpPr>
            <p:cNvPr id="950341" name="Group 69"/>
            <p:cNvGrpSpPr>
              <a:grpSpLocks/>
            </p:cNvGrpSpPr>
            <p:nvPr/>
          </p:nvGrpSpPr>
          <p:grpSpPr bwMode="auto">
            <a:xfrm>
              <a:off x="448" y="2843"/>
              <a:ext cx="1761" cy="909"/>
              <a:chOff x="472" y="2857"/>
              <a:chExt cx="1808" cy="838"/>
            </a:xfrm>
          </p:grpSpPr>
          <p:sp>
            <p:nvSpPr>
              <p:cNvPr id="950342" name="Freeform 70"/>
              <p:cNvSpPr>
                <a:spLocks/>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sp>
            <p:nvSpPr>
              <p:cNvPr id="950343" name="Freeform 71"/>
              <p:cNvSpPr>
                <a:spLocks/>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grpSp>
        <p:grpSp>
          <p:nvGrpSpPr>
            <p:cNvPr id="950344" name="Group 72"/>
            <p:cNvGrpSpPr>
              <a:grpSpLocks/>
            </p:cNvGrpSpPr>
            <p:nvPr/>
          </p:nvGrpSpPr>
          <p:grpSpPr bwMode="auto">
            <a:xfrm>
              <a:off x="1642" y="3050"/>
              <a:ext cx="292" cy="727"/>
              <a:chOff x="4652" y="2072"/>
              <a:chExt cx="375" cy="874"/>
            </a:xfrm>
          </p:grpSpPr>
          <p:sp>
            <p:nvSpPr>
              <p:cNvPr id="950345" name="Line 73"/>
              <p:cNvSpPr>
                <a:spLocks noChangeShapeType="1"/>
              </p:cNvSpPr>
              <p:nvPr/>
            </p:nvSpPr>
            <p:spPr bwMode="auto">
              <a:xfrm>
                <a:off x="4652" y="2072"/>
                <a:ext cx="375" cy="2"/>
              </a:xfrm>
              <a:prstGeom prst="line">
                <a:avLst/>
              </a:prstGeom>
              <a:noFill/>
              <a:ln w="17463">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46" name="Line 74"/>
              <p:cNvSpPr>
                <a:spLocks noChangeShapeType="1"/>
              </p:cNvSpPr>
              <p:nvPr/>
            </p:nvSpPr>
            <p:spPr bwMode="auto">
              <a:xfrm flipV="1">
                <a:off x="4655" y="2072"/>
                <a:ext cx="1" cy="874"/>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grpSp>
        <p:sp>
          <p:nvSpPr>
            <p:cNvPr id="950347" name="Rectangle 75"/>
            <p:cNvSpPr>
              <a:spLocks noChangeArrowheads="1"/>
            </p:cNvSpPr>
            <p:nvPr/>
          </p:nvSpPr>
          <p:spPr bwMode="auto">
            <a:xfrm>
              <a:off x="1537" y="3816"/>
              <a:ext cx="4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b="1">
                  <a:solidFill>
                    <a:schemeClr val="bg2">
                      <a:lumMod val="85000"/>
                      <a:lumOff val="15000"/>
                    </a:schemeClr>
                  </a:solidFill>
                  <a:effectLst>
                    <a:outerShdw blurRad="38100" dist="38100" dir="2700000" algn="tl">
                      <a:srgbClr val="000000"/>
                    </a:outerShdw>
                  </a:effectLst>
                  <a:sym typeface="Symbol" panose="05050102010706020507" pitchFamily="18" charset="2"/>
                </a:rPr>
                <a:t>1.645</a:t>
              </a:r>
              <a:endParaRPr lang="en-US" altLang="zh-CN" sz="2000" b="1">
                <a:solidFill>
                  <a:schemeClr val="bg2">
                    <a:lumMod val="85000"/>
                    <a:lumOff val="15000"/>
                  </a:schemeClr>
                </a:solidFill>
                <a:effectLst>
                  <a:outerShdw blurRad="38100" dist="38100" dir="2700000" algn="tl">
                    <a:srgbClr val="000000"/>
                  </a:outerShdw>
                </a:effectLst>
              </a:endParaRPr>
            </a:p>
          </p:txBody>
        </p:sp>
        <p:sp>
          <p:nvSpPr>
            <p:cNvPr id="950348" name="Freeform 76"/>
            <p:cNvSpPr>
              <a:spLocks/>
            </p:cNvSpPr>
            <p:nvPr/>
          </p:nvSpPr>
          <p:spPr bwMode="auto">
            <a:xfrm rot="3547430">
              <a:off x="1802" y="3369"/>
              <a:ext cx="132" cy="319"/>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sp>
          <p:nvSpPr>
            <p:cNvPr id="950349" name="Line 77"/>
            <p:cNvSpPr>
              <a:spLocks noChangeShapeType="1"/>
            </p:cNvSpPr>
            <p:nvPr/>
          </p:nvSpPr>
          <p:spPr bwMode="auto">
            <a:xfrm>
              <a:off x="1332" y="2868"/>
              <a:ext cx="0" cy="912"/>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grpSp>
          <p:nvGrpSpPr>
            <p:cNvPr id="950350" name="Group 78"/>
            <p:cNvGrpSpPr>
              <a:grpSpLocks/>
            </p:cNvGrpSpPr>
            <p:nvPr/>
          </p:nvGrpSpPr>
          <p:grpSpPr bwMode="auto">
            <a:xfrm>
              <a:off x="425" y="3041"/>
              <a:ext cx="1817" cy="756"/>
              <a:chOff x="449" y="3003"/>
              <a:chExt cx="1865" cy="697"/>
            </a:xfrm>
          </p:grpSpPr>
          <p:sp>
            <p:nvSpPr>
              <p:cNvPr id="950351" name="Freeform 79"/>
              <p:cNvSpPr>
                <a:spLocks/>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grpSp>
            <p:nvGrpSpPr>
              <p:cNvPr id="950352" name="Group 80"/>
              <p:cNvGrpSpPr>
                <a:grpSpLocks/>
              </p:cNvGrpSpPr>
              <p:nvPr/>
            </p:nvGrpSpPr>
            <p:grpSpPr bwMode="auto">
              <a:xfrm>
                <a:off x="449" y="3003"/>
                <a:ext cx="209" cy="697"/>
                <a:chOff x="449" y="3003"/>
                <a:chExt cx="209" cy="697"/>
              </a:xfrm>
            </p:grpSpPr>
            <p:sp>
              <p:nvSpPr>
                <p:cNvPr id="950353" name="Line 81"/>
                <p:cNvSpPr>
                  <a:spLocks noChangeShapeType="1"/>
                </p:cNvSpPr>
                <p:nvPr/>
              </p:nvSpPr>
              <p:spPr bwMode="auto">
                <a:xfrm>
                  <a:off x="449" y="3003"/>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54" name="Line 82"/>
                <p:cNvSpPr>
                  <a:spLocks noChangeShapeType="1"/>
                </p:cNvSpPr>
                <p:nvPr/>
              </p:nvSpPr>
              <p:spPr bwMode="auto">
                <a:xfrm>
                  <a:off x="449" y="3072"/>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55" name="Line 83"/>
                <p:cNvSpPr>
                  <a:spLocks noChangeShapeType="1"/>
                </p:cNvSpPr>
                <p:nvPr/>
              </p:nvSpPr>
              <p:spPr bwMode="auto">
                <a:xfrm>
                  <a:off x="449" y="3142"/>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56" name="Line 84"/>
                <p:cNvSpPr>
                  <a:spLocks noChangeShapeType="1"/>
                </p:cNvSpPr>
                <p:nvPr/>
              </p:nvSpPr>
              <p:spPr bwMode="auto">
                <a:xfrm>
                  <a:off x="449" y="3210"/>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57" name="Line 85"/>
                <p:cNvSpPr>
                  <a:spLocks noChangeShapeType="1"/>
                </p:cNvSpPr>
                <p:nvPr/>
              </p:nvSpPr>
              <p:spPr bwMode="auto">
                <a:xfrm>
                  <a:off x="449" y="3279"/>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58" name="Line 86"/>
                <p:cNvSpPr>
                  <a:spLocks noChangeShapeType="1"/>
                </p:cNvSpPr>
                <p:nvPr/>
              </p:nvSpPr>
              <p:spPr bwMode="auto">
                <a:xfrm>
                  <a:off x="449" y="3347"/>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59" name="Line 87"/>
                <p:cNvSpPr>
                  <a:spLocks noChangeShapeType="1"/>
                </p:cNvSpPr>
                <p:nvPr/>
              </p:nvSpPr>
              <p:spPr bwMode="auto">
                <a:xfrm>
                  <a:off x="449" y="3417"/>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60" name="Line 88"/>
                <p:cNvSpPr>
                  <a:spLocks noChangeShapeType="1"/>
                </p:cNvSpPr>
                <p:nvPr/>
              </p:nvSpPr>
              <p:spPr bwMode="auto">
                <a:xfrm>
                  <a:off x="449" y="3485"/>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61" name="Line 89"/>
                <p:cNvSpPr>
                  <a:spLocks noChangeShapeType="1"/>
                </p:cNvSpPr>
                <p:nvPr/>
              </p:nvSpPr>
              <p:spPr bwMode="auto">
                <a:xfrm>
                  <a:off x="449" y="3554"/>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62" name="Line 90"/>
                <p:cNvSpPr>
                  <a:spLocks noChangeShapeType="1"/>
                </p:cNvSpPr>
                <p:nvPr/>
              </p:nvSpPr>
              <p:spPr bwMode="auto">
                <a:xfrm>
                  <a:off x="449" y="3623"/>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950363" name="Line 91"/>
                <p:cNvSpPr>
                  <a:spLocks noChangeShapeType="1"/>
                </p:cNvSpPr>
                <p:nvPr/>
              </p:nvSpPr>
              <p:spPr bwMode="auto">
                <a:xfrm>
                  <a:off x="657" y="3692"/>
                  <a:ext cx="1" cy="8"/>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0275">
                                            <p:txEl>
                                              <p:pRg st="0" end="0"/>
                                            </p:txEl>
                                          </p:spTgt>
                                        </p:tgtEl>
                                        <p:attrNameLst>
                                          <p:attrName>style.visibility</p:attrName>
                                        </p:attrNameLst>
                                      </p:cBhvr>
                                      <p:to>
                                        <p:strVal val="visible"/>
                                      </p:to>
                                    </p:set>
                                    <p:animEffect transition="in" filter="wipe(left)">
                                      <p:cBhvr>
                                        <p:cTn id="7" dur="500"/>
                                        <p:tgtEl>
                                          <p:spTgt spid="950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0275">
                                            <p:txEl>
                                              <p:pRg st="1" end="1"/>
                                            </p:txEl>
                                          </p:spTgt>
                                        </p:tgtEl>
                                        <p:attrNameLst>
                                          <p:attrName>style.visibility</p:attrName>
                                        </p:attrNameLst>
                                      </p:cBhvr>
                                      <p:to>
                                        <p:strVal val="visible"/>
                                      </p:to>
                                    </p:set>
                                    <p:animEffect transition="in" filter="wipe(left)">
                                      <p:cBhvr>
                                        <p:cTn id="12" dur="500"/>
                                        <p:tgtEl>
                                          <p:spTgt spid="95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0275">
                                            <p:txEl>
                                              <p:pRg st="2" end="2"/>
                                            </p:txEl>
                                          </p:spTgt>
                                        </p:tgtEl>
                                        <p:attrNameLst>
                                          <p:attrName>style.visibility</p:attrName>
                                        </p:attrNameLst>
                                      </p:cBhvr>
                                      <p:to>
                                        <p:strVal val="visible"/>
                                      </p:to>
                                    </p:set>
                                    <p:animEffect transition="in" filter="wipe(left)">
                                      <p:cBhvr>
                                        <p:cTn id="17" dur="500"/>
                                        <p:tgtEl>
                                          <p:spTgt spid="950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0275">
                                            <p:txEl>
                                              <p:pRg st="3" end="3"/>
                                            </p:txEl>
                                          </p:spTgt>
                                        </p:tgtEl>
                                        <p:attrNameLst>
                                          <p:attrName>style.visibility</p:attrName>
                                        </p:attrNameLst>
                                      </p:cBhvr>
                                      <p:to>
                                        <p:strVal val="visible"/>
                                      </p:to>
                                    </p:set>
                                    <p:animEffect transition="in" filter="wipe(left)">
                                      <p:cBhvr>
                                        <p:cTn id="22" dur="500"/>
                                        <p:tgtEl>
                                          <p:spTgt spid="950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50275">
                                            <p:txEl>
                                              <p:pRg st="4" end="4"/>
                                            </p:txEl>
                                          </p:spTgt>
                                        </p:tgtEl>
                                        <p:attrNameLst>
                                          <p:attrName>style.visibility</p:attrName>
                                        </p:attrNameLst>
                                      </p:cBhvr>
                                      <p:to>
                                        <p:strVal val="visible"/>
                                      </p:to>
                                    </p:set>
                                    <p:animEffect transition="in" filter="wipe(left)">
                                      <p:cBhvr>
                                        <p:cTn id="27" dur="500"/>
                                        <p:tgtEl>
                                          <p:spTgt spid="950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50275">
                                            <p:txEl>
                                              <p:pRg st="5" end="5"/>
                                            </p:txEl>
                                          </p:spTgt>
                                        </p:tgtEl>
                                        <p:attrNameLst>
                                          <p:attrName>style.visibility</p:attrName>
                                        </p:attrNameLst>
                                      </p:cBhvr>
                                      <p:to>
                                        <p:strVal val="visible"/>
                                      </p:to>
                                    </p:set>
                                    <p:animEffect transition="in" filter="wipe(left)">
                                      <p:cBhvr>
                                        <p:cTn id="32" dur="500"/>
                                        <p:tgtEl>
                                          <p:spTgt spid="9502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950335"/>
                                        </p:tgtEl>
                                        <p:attrNameLst>
                                          <p:attrName>style.visibility</p:attrName>
                                        </p:attrNameLst>
                                      </p:cBhvr>
                                      <p:to>
                                        <p:strVal val="visible"/>
                                      </p:to>
                                    </p:set>
                                    <p:animEffect transition="in" filter="barn(outVertical)">
                                      <p:cBhvr>
                                        <p:cTn id="37" dur="500"/>
                                        <p:tgtEl>
                                          <p:spTgt spid="9503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50276">
                                            <p:txEl>
                                              <p:pRg st="0" end="0"/>
                                            </p:txEl>
                                          </p:spTgt>
                                        </p:tgtEl>
                                        <p:attrNameLst>
                                          <p:attrName>style.visibility</p:attrName>
                                        </p:attrNameLst>
                                      </p:cBhvr>
                                      <p:to>
                                        <p:strVal val="visible"/>
                                      </p:to>
                                    </p:set>
                                    <p:animEffect transition="in" filter="wipe(left)">
                                      <p:cBhvr>
                                        <p:cTn id="42" dur="500"/>
                                        <p:tgtEl>
                                          <p:spTgt spid="95027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50279">
                                            <p:txEl>
                                              <p:pRg st="0" end="0"/>
                                            </p:txEl>
                                          </p:spTgt>
                                        </p:tgtEl>
                                        <p:attrNameLst>
                                          <p:attrName>style.visibility</p:attrName>
                                        </p:attrNameLst>
                                      </p:cBhvr>
                                      <p:to>
                                        <p:strVal val="visible"/>
                                      </p:to>
                                    </p:set>
                                    <p:animEffect transition="in" filter="wipe(left)">
                                      <p:cBhvr>
                                        <p:cTn id="47" dur="500"/>
                                        <p:tgtEl>
                                          <p:spTgt spid="95027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50277">
                                            <p:txEl>
                                              <p:pRg st="0" end="0"/>
                                            </p:txEl>
                                          </p:spTgt>
                                        </p:tgtEl>
                                        <p:attrNameLst>
                                          <p:attrName>style.visibility</p:attrName>
                                        </p:attrNameLst>
                                      </p:cBhvr>
                                      <p:to>
                                        <p:strVal val="visible"/>
                                      </p:to>
                                    </p:set>
                                    <p:animEffect transition="in" filter="wipe(left)">
                                      <p:cBhvr>
                                        <p:cTn id="52" dur="500"/>
                                        <p:tgtEl>
                                          <p:spTgt spid="95027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50280">
                                            <p:txEl>
                                              <p:pRg st="0" end="0"/>
                                            </p:txEl>
                                          </p:spTgt>
                                        </p:tgtEl>
                                        <p:attrNameLst>
                                          <p:attrName>style.visibility</p:attrName>
                                        </p:attrNameLst>
                                      </p:cBhvr>
                                      <p:to>
                                        <p:strVal val="visible"/>
                                      </p:to>
                                    </p:set>
                                    <p:animEffect transition="in" filter="wipe(left)">
                                      <p:cBhvr>
                                        <p:cTn id="57" dur="500"/>
                                        <p:tgtEl>
                                          <p:spTgt spid="9502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5" grpId="0" build="p" autoUpdateAnimBg="0"/>
      <p:bldP spid="950276" grpId="0" build="p" autoUpdateAnimBg="0"/>
      <p:bldP spid="950277" grpId="0" build="p" autoUpdateAnimBg="0"/>
      <p:bldP spid="950279" grpId="0" build="p" autoUpdateAnimBg="0"/>
      <p:bldP spid="950280"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1095769" y="228599"/>
            <a:ext cx="7591031" cy="1388603"/>
          </a:xfrm>
          <a:noFill/>
          <a:ln/>
        </p:spPr>
        <p:txBody>
          <a:bodyPr/>
          <a:lstStyle/>
          <a:p>
            <a:r>
              <a:rPr lang="zh-CN" altLang="en-US" sz="4000" dirty="0">
                <a:solidFill>
                  <a:schemeClr val="bg2">
                    <a:lumMod val="85000"/>
                    <a:lumOff val="15000"/>
                  </a:schemeClr>
                </a:solidFill>
                <a:latin typeface="Arial" panose="020B0604020202020204" pitchFamily="34" charset="0"/>
              </a:rPr>
              <a:t>总体均值的检验</a:t>
            </a:r>
            <a:r>
              <a:rPr lang="en-US" altLang="zh-CN" sz="3600" dirty="0">
                <a:solidFill>
                  <a:schemeClr val="bg2">
                    <a:lumMod val="85000"/>
                    <a:lumOff val="15000"/>
                  </a:schemeClr>
                </a:solidFill>
                <a:latin typeface="Arial" panose="020B0604020202020204" pitchFamily="34" charset="0"/>
              </a:rPr>
              <a:t>(</a:t>
            </a:r>
            <a:r>
              <a:rPr lang="en-US" altLang="zh-CN" sz="3600" dirty="0">
                <a:solidFill>
                  <a:schemeClr val="bg2">
                    <a:lumMod val="85000"/>
                    <a:lumOff val="15000"/>
                  </a:schemeClr>
                </a:solidFill>
                <a:latin typeface="Symbol" panose="05050102010706020507" pitchFamily="18" charset="2"/>
              </a:rPr>
              <a:t></a:t>
            </a:r>
            <a:r>
              <a:rPr lang="en-US" altLang="zh-CN" sz="3600" baseline="30000" dirty="0">
                <a:solidFill>
                  <a:schemeClr val="bg2">
                    <a:lumMod val="85000"/>
                    <a:lumOff val="15000"/>
                  </a:schemeClr>
                </a:solidFill>
                <a:latin typeface="Arial" panose="020B0604020202020204" pitchFamily="34" charset="0"/>
              </a:rPr>
              <a:t>2</a:t>
            </a:r>
            <a:r>
              <a:rPr lang="zh-CN" altLang="en-US" sz="3600" dirty="0">
                <a:solidFill>
                  <a:schemeClr val="bg2">
                    <a:lumMod val="85000"/>
                    <a:lumOff val="15000"/>
                  </a:schemeClr>
                </a:solidFill>
                <a:latin typeface="Arial" panose="020B0604020202020204" pitchFamily="34" charset="0"/>
              </a:rPr>
              <a:t>未知小样本</a:t>
            </a:r>
            <a:r>
              <a:rPr lang="en-US" altLang="zh-CN" sz="3600" dirty="0">
                <a:solidFill>
                  <a:schemeClr val="bg2">
                    <a:lumMod val="85000"/>
                    <a:lumOff val="15000"/>
                  </a:schemeClr>
                </a:solidFill>
                <a:latin typeface="Arial" panose="020B0604020202020204" pitchFamily="34" charset="0"/>
              </a:rPr>
              <a:t>)</a:t>
            </a:r>
          </a:p>
        </p:txBody>
      </p:sp>
      <p:sp>
        <p:nvSpPr>
          <p:cNvPr id="239619" name="Rectangle 3"/>
          <p:cNvSpPr>
            <a:spLocks noGrp="1" noChangeArrowheads="1"/>
          </p:cNvSpPr>
          <p:nvPr>
            <p:ph type="body" idx="1"/>
          </p:nvPr>
        </p:nvSpPr>
        <p:spPr>
          <a:xfrm>
            <a:off x="609600" y="1828800"/>
            <a:ext cx="7478713" cy="4022725"/>
          </a:xfrm>
          <a:noFill/>
          <a:ln/>
        </p:spPr>
        <p:txBody>
          <a:bodyPr/>
          <a:lstStyle/>
          <a:p>
            <a:r>
              <a:rPr lang="en-US" altLang="zh-CN" dirty="0">
                <a:solidFill>
                  <a:schemeClr val="bg2">
                    <a:lumMod val="85000"/>
                    <a:lumOff val="15000"/>
                  </a:schemeClr>
                </a:solidFill>
              </a:rPr>
              <a:t>1.	</a:t>
            </a:r>
            <a:r>
              <a:rPr lang="zh-CN" altLang="en-US" dirty="0">
                <a:solidFill>
                  <a:schemeClr val="bg2">
                    <a:lumMod val="85000"/>
                    <a:lumOff val="15000"/>
                  </a:schemeClr>
                </a:solidFill>
              </a:rPr>
              <a:t>假定条件</a:t>
            </a:r>
          </a:p>
          <a:p>
            <a:pPr lvl="1"/>
            <a:r>
              <a:rPr lang="zh-CN" altLang="en-US" dirty="0">
                <a:solidFill>
                  <a:schemeClr val="bg2">
                    <a:lumMod val="85000"/>
                    <a:lumOff val="15000"/>
                  </a:schemeClr>
                </a:solidFill>
                <a:latin typeface="Times New Roman" panose="02020603050405020304" pitchFamily="18" charset="0"/>
              </a:rPr>
              <a:t>总体为正态分布</a:t>
            </a:r>
          </a:p>
          <a:p>
            <a:pPr lvl="1"/>
            <a:r>
              <a:rPr lang="zh-CN" altLang="en-US" dirty="0">
                <a:solidFill>
                  <a:schemeClr val="bg2">
                    <a:lumMod val="85000"/>
                    <a:lumOff val="15000"/>
                  </a:schemeClr>
                </a:solidFill>
                <a:latin typeface="Symbol" panose="05050102010706020507" pitchFamily="18" charset="2"/>
              </a:rPr>
              <a:t></a:t>
            </a:r>
            <a:r>
              <a:rPr lang="en-US" altLang="zh-CN" baseline="30000" dirty="0">
                <a:solidFill>
                  <a:schemeClr val="bg2">
                    <a:lumMod val="85000"/>
                    <a:lumOff val="15000"/>
                  </a:schemeClr>
                </a:solidFill>
              </a:rPr>
              <a:t>2</a:t>
            </a:r>
            <a:r>
              <a:rPr lang="zh-CN" altLang="en-US" dirty="0">
                <a:solidFill>
                  <a:schemeClr val="bg2">
                    <a:lumMod val="85000"/>
                    <a:lumOff val="15000"/>
                  </a:schemeClr>
                </a:solidFill>
              </a:rPr>
              <a:t>未知，且小样本</a:t>
            </a:r>
            <a:endParaRPr lang="zh-CN" altLang="en-US" dirty="0">
              <a:solidFill>
                <a:schemeClr val="bg2">
                  <a:lumMod val="85000"/>
                  <a:lumOff val="15000"/>
                </a:schemeClr>
              </a:solidFill>
              <a:latin typeface="Times New Roman" panose="02020603050405020304" pitchFamily="18" charset="0"/>
            </a:endParaRPr>
          </a:p>
          <a:p>
            <a:pPr>
              <a:spcBef>
                <a:spcPct val="30000"/>
              </a:spcBef>
            </a:pPr>
            <a:r>
              <a:rPr lang="en-US" altLang="zh-CN" dirty="0">
                <a:solidFill>
                  <a:schemeClr val="bg2">
                    <a:lumMod val="85000"/>
                    <a:lumOff val="15000"/>
                  </a:schemeClr>
                </a:solidFill>
              </a:rPr>
              <a:t>2.	</a:t>
            </a:r>
            <a:r>
              <a:rPr lang="zh-CN" altLang="en-US" dirty="0">
                <a:solidFill>
                  <a:schemeClr val="bg2">
                    <a:lumMod val="85000"/>
                    <a:lumOff val="15000"/>
                  </a:schemeClr>
                </a:solidFill>
              </a:rPr>
              <a:t>使用</a:t>
            </a:r>
            <a:r>
              <a:rPr lang="en-US" altLang="zh-CN" i="1" dirty="0">
                <a:solidFill>
                  <a:schemeClr val="bg2">
                    <a:lumMod val="85000"/>
                    <a:lumOff val="15000"/>
                  </a:schemeClr>
                </a:solidFill>
                <a:latin typeface="Times New Roman" panose="02020603050405020304" pitchFamily="18" charset="0"/>
              </a:rPr>
              <a:t>t</a:t>
            </a:r>
            <a:r>
              <a:rPr lang="en-US" altLang="zh-CN" dirty="0">
                <a:solidFill>
                  <a:schemeClr val="bg2">
                    <a:lumMod val="85000"/>
                    <a:lumOff val="15000"/>
                  </a:schemeClr>
                </a:solidFill>
              </a:rPr>
              <a:t> </a:t>
            </a:r>
            <a:r>
              <a:rPr lang="zh-CN" altLang="en-US" dirty="0">
                <a:solidFill>
                  <a:schemeClr val="bg2">
                    <a:lumMod val="85000"/>
                    <a:lumOff val="15000"/>
                  </a:schemeClr>
                </a:solidFill>
              </a:rPr>
              <a:t>统计量</a:t>
            </a:r>
          </a:p>
        </p:txBody>
      </p:sp>
      <mc:AlternateContent xmlns:mc="http://schemas.openxmlformats.org/markup-compatibility/2006">
        <mc:Choice xmlns:a14="http://schemas.microsoft.com/office/drawing/2010/main" Requires="a14">
          <p:sp>
            <p:nvSpPr>
              <p:cNvPr id="239633" name="Object 17">
                <a:hlinkClick r:id="" action="ppaction://ole?verb=0"/>
              </p:cNvPr>
              <p:cNvSpPr txBox="1"/>
              <p:nvPr/>
            </p:nvSpPr>
            <p:spPr bwMode="auto">
              <a:xfrm>
                <a:off x="1423988" y="4213225"/>
                <a:ext cx="3359150" cy="1322388"/>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85000"/>
                              <a:lumOff val="15000"/>
                            </a:schemeClr>
                          </a:solidFill>
                          <a:latin typeface="Cambria Math" panose="02040503050406030204" pitchFamily="18" charset="0"/>
                        </a:rPr>
                        <m:t>𝑡</m:t>
                      </m:r>
                      <m:r>
                        <a:rPr lang="zh-CN" altLang="en-US" i="1" smtClean="0">
                          <a:solidFill>
                            <a:schemeClr val="bg2">
                              <a:lumMod val="85000"/>
                              <a:lumOff val="15000"/>
                            </a:schemeClr>
                          </a:solidFill>
                          <a:latin typeface="Cambria Math" panose="02040503050406030204" pitchFamily="18" charset="0"/>
                        </a:rPr>
                        <m:t>=</m:t>
                      </m:r>
                      <m:f>
                        <m:fPr>
                          <m:ctrlPr>
                            <a:rPr lang="zh-CN" altLang="en-US" i="1">
                              <a:solidFill>
                                <a:schemeClr val="bg2">
                                  <a:lumMod val="85000"/>
                                  <a:lumOff val="15000"/>
                                </a:schemeClr>
                              </a:solidFill>
                              <a:latin typeface="Cambria Math" panose="02040503050406030204" pitchFamily="18" charset="0"/>
                            </a:rPr>
                          </m:ctrlPr>
                        </m:fPr>
                        <m:num>
                          <m:acc>
                            <m:accPr>
                              <m:chr m:val="̄"/>
                              <m:ctrlPr>
                                <a:rPr lang="zh-CN" altLang="en-US" i="1">
                                  <a:solidFill>
                                    <a:schemeClr val="bg2">
                                      <a:lumMod val="85000"/>
                                      <a:lumOff val="15000"/>
                                    </a:schemeClr>
                                  </a:solidFill>
                                  <a:latin typeface="Cambria Math" panose="02040503050406030204" pitchFamily="18" charset="0"/>
                                </a:rPr>
                              </m:ctrlPr>
                            </m:accPr>
                            <m:e>
                              <m:r>
                                <a:rPr lang="zh-CN" altLang="en-US" i="1">
                                  <a:solidFill>
                                    <a:schemeClr val="bg2">
                                      <a:lumMod val="85000"/>
                                      <a:lumOff val="15000"/>
                                    </a:schemeClr>
                                  </a:solidFill>
                                  <a:latin typeface="Cambria Math" panose="02040503050406030204" pitchFamily="18" charset="0"/>
                                </a:rPr>
                                <m:t>𝑋</m:t>
                              </m:r>
                            </m:e>
                          </m:acc>
                          <m:r>
                            <a:rPr lang="zh-CN" altLang="en-US" i="1">
                              <a:solidFill>
                                <a:schemeClr val="bg2">
                                  <a:lumMod val="85000"/>
                                  <a:lumOff val="15000"/>
                                </a:schemeClr>
                              </a:solidFill>
                              <a:latin typeface="Cambria Math" panose="02040503050406030204" pitchFamily="18" charset="0"/>
                            </a:rPr>
                            <m:t>−</m:t>
                          </m:r>
                          <m:sSub>
                            <m:sSubPr>
                              <m:ctrlPr>
                                <a:rPr lang="zh-CN" altLang="en-US" i="1">
                                  <a:solidFill>
                                    <a:schemeClr val="bg2">
                                      <a:lumMod val="85000"/>
                                      <a:lumOff val="15000"/>
                                    </a:schemeClr>
                                  </a:solidFill>
                                  <a:latin typeface="Cambria Math" panose="02040503050406030204" pitchFamily="18" charset="0"/>
                                </a:rPr>
                              </m:ctrlPr>
                            </m:sSubPr>
                            <m:e>
                              <m:r>
                                <a:rPr lang="zh-CN" altLang="en-US" i="1">
                                  <a:solidFill>
                                    <a:schemeClr val="bg2">
                                      <a:lumMod val="85000"/>
                                      <a:lumOff val="15000"/>
                                    </a:schemeClr>
                                  </a:solidFill>
                                  <a:latin typeface="Cambria Math" panose="02040503050406030204" pitchFamily="18" charset="0"/>
                                </a:rPr>
                                <m:t>𝜇</m:t>
                              </m:r>
                            </m:e>
                            <m:sub>
                              <m:r>
                                <a:rPr lang="zh-CN" altLang="en-US" i="1">
                                  <a:solidFill>
                                    <a:schemeClr val="bg2">
                                      <a:lumMod val="85000"/>
                                      <a:lumOff val="15000"/>
                                    </a:schemeClr>
                                  </a:solidFill>
                                  <a:latin typeface="Cambria Math" panose="02040503050406030204" pitchFamily="18" charset="0"/>
                                </a:rPr>
                                <m:t>0</m:t>
                              </m:r>
                            </m:sub>
                          </m:sSub>
                        </m:num>
                        <m:den>
                          <m:f>
                            <m:fPr>
                              <m:type m:val="lin"/>
                              <m:ctrlPr>
                                <a:rPr lang="zh-CN" altLang="en-US" i="1">
                                  <a:solidFill>
                                    <a:schemeClr val="bg2">
                                      <a:lumMod val="85000"/>
                                      <a:lumOff val="15000"/>
                                    </a:schemeClr>
                                  </a:solidFill>
                                  <a:latin typeface="Cambria Math" panose="02040503050406030204" pitchFamily="18" charset="0"/>
                                </a:rPr>
                              </m:ctrlPr>
                            </m:fPr>
                            <m:num>
                              <m:r>
                                <a:rPr lang="zh-CN" altLang="en-US" i="1">
                                  <a:solidFill>
                                    <a:schemeClr val="bg2">
                                      <a:lumMod val="85000"/>
                                      <a:lumOff val="15000"/>
                                    </a:schemeClr>
                                  </a:solidFill>
                                  <a:latin typeface="Cambria Math" panose="02040503050406030204" pitchFamily="18" charset="0"/>
                                </a:rPr>
                                <m:t>𝑆</m:t>
                              </m:r>
                            </m:num>
                            <m:den>
                              <m:rad>
                                <m:radPr>
                                  <m:degHide m:val="on"/>
                                  <m:ctrlPr>
                                    <a:rPr lang="zh-CN" altLang="en-US" i="1">
                                      <a:solidFill>
                                        <a:schemeClr val="bg2">
                                          <a:lumMod val="85000"/>
                                          <a:lumOff val="15000"/>
                                        </a:schemeClr>
                                      </a:solidFill>
                                      <a:latin typeface="Cambria Math" panose="02040503050406030204" pitchFamily="18" charset="0"/>
                                    </a:rPr>
                                  </m:ctrlPr>
                                </m:radPr>
                                <m:deg/>
                                <m:e>
                                  <m:r>
                                    <a:rPr lang="zh-CN" altLang="en-US" i="1">
                                      <a:solidFill>
                                        <a:schemeClr val="bg2">
                                          <a:lumMod val="85000"/>
                                          <a:lumOff val="15000"/>
                                        </a:schemeClr>
                                      </a:solidFill>
                                      <a:latin typeface="Cambria Math" panose="02040503050406030204" pitchFamily="18" charset="0"/>
                                    </a:rPr>
                                    <m:t>𝑛</m:t>
                                  </m:r>
                                </m:e>
                              </m:rad>
                            </m:den>
                          </m:f>
                        </m:den>
                      </m:f>
                      <m:r>
                        <a:rPr lang="zh-CN" altLang="en-US" i="1">
                          <a:solidFill>
                            <a:schemeClr val="bg2">
                              <a:lumMod val="85000"/>
                              <a:lumOff val="15000"/>
                            </a:schemeClr>
                          </a:solidFill>
                          <a:latin typeface="Cambria Math" panose="02040503050406030204" pitchFamily="18" charset="0"/>
                        </a:rPr>
                        <m:t>~</m:t>
                      </m:r>
                      <m:r>
                        <a:rPr lang="zh-CN" altLang="en-US" i="1">
                          <a:solidFill>
                            <a:schemeClr val="bg2">
                              <a:lumMod val="85000"/>
                              <a:lumOff val="15000"/>
                            </a:schemeClr>
                          </a:solidFill>
                          <a:latin typeface="Cambria Math" panose="02040503050406030204" pitchFamily="18" charset="0"/>
                        </a:rPr>
                        <m:t>𝑡</m:t>
                      </m:r>
                      <m:r>
                        <a:rPr lang="zh-CN" altLang="en-US" i="1">
                          <a:solidFill>
                            <a:schemeClr val="bg2">
                              <a:lumMod val="85000"/>
                              <a:lumOff val="15000"/>
                            </a:schemeClr>
                          </a:solidFill>
                          <a:latin typeface="Cambria Math" panose="02040503050406030204" pitchFamily="18" charset="0"/>
                        </a:rPr>
                        <m:t>(</m:t>
                      </m:r>
                      <m:r>
                        <a:rPr lang="zh-CN" altLang="en-US" i="1">
                          <a:solidFill>
                            <a:schemeClr val="bg2">
                              <a:lumMod val="85000"/>
                              <a:lumOff val="15000"/>
                            </a:schemeClr>
                          </a:solidFill>
                          <a:latin typeface="Cambria Math" panose="02040503050406030204" pitchFamily="18" charset="0"/>
                        </a:rPr>
                        <m:t>𝑛</m:t>
                      </m:r>
                      <m:r>
                        <a:rPr lang="zh-CN" altLang="en-US" i="1">
                          <a:solidFill>
                            <a:schemeClr val="bg2">
                              <a:lumMod val="85000"/>
                              <a:lumOff val="15000"/>
                            </a:schemeClr>
                          </a:solidFill>
                          <a:latin typeface="Cambria Math" panose="02040503050406030204" pitchFamily="18" charset="0"/>
                        </a:rPr>
                        <m:t>−1)</m:t>
                      </m:r>
                    </m:oMath>
                  </m:oMathPara>
                </a14:m>
                <a:endParaRPr lang="zh-CN" altLang="en-US">
                  <a:solidFill>
                    <a:schemeClr val="bg2">
                      <a:lumMod val="85000"/>
                      <a:lumOff val="15000"/>
                    </a:schemeClr>
                  </a:solidFill>
                </a:endParaRPr>
              </a:p>
            </p:txBody>
          </p:sp>
        </mc:Choice>
        <mc:Fallback>
          <p:sp>
            <p:nvSpPr>
              <p:cNvPr id="239633" name="Object 17">
                <a:hlinkClick r:id="" action="ppaction://ole?verb=0"/>
              </p:cNvPr>
              <p:cNvSpPr txBox="1">
                <a:spLocks noRot="1" noChangeAspect="1" noMove="1" noResize="1" noEditPoints="1" noAdjustHandles="1" noChangeArrowheads="1" noChangeShapeType="1" noTextEdit="1"/>
              </p:cNvSpPr>
              <p:nvPr/>
            </p:nvSpPr>
            <p:spPr bwMode="auto">
              <a:xfrm>
                <a:off x="1423988" y="4213225"/>
                <a:ext cx="3359150" cy="1322388"/>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pic>
        <p:nvPicPr>
          <p:cNvPr id="239635" name="Picture 19" descr="fistslam">
            <a:hlinkHover r:id="" action="ppaction://noaction" highlightClick="1"/>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9688" y="2838450"/>
            <a:ext cx="3436937" cy="2952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978010" y="228599"/>
            <a:ext cx="7861190" cy="1247775"/>
          </a:xfrm>
          <a:noFill/>
          <a:ln/>
        </p:spPr>
        <p:txBody>
          <a:bodyPr/>
          <a:lstStyle/>
          <a:p>
            <a:r>
              <a:rPr lang="en-US" altLang="zh-CN" sz="4000" dirty="0">
                <a:solidFill>
                  <a:schemeClr val="bg2">
                    <a:lumMod val="85000"/>
                    <a:lumOff val="15000"/>
                  </a:schemeClr>
                </a:solidFill>
                <a:latin typeface="Symbol" panose="05050102010706020507" pitchFamily="18" charset="2"/>
              </a:rPr>
              <a:t></a:t>
            </a:r>
            <a:r>
              <a:rPr lang="en-US" altLang="zh-CN" sz="4000" baseline="30000" dirty="0">
                <a:solidFill>
                  <a:schemeClr val="bg2">
                    <a:lumMod val="85000"/>
                    <a:lumOff val="15000"/>
                  </a:schemeClr>
                </a:solidFill>
                <a:latin typeface="Arial" panose="020B0604020202020204" pitchFamily="34" charset="0"/>
              </a:rPr>
              <a:t>2</a:t>
            </a:r>
            <a:r>
              <a:rPr lang="en-US" altLang="zh-CN" sz="4000" dirty="0">
                <a:solidFill>
                  <a:schemeClr val="bg2">
                    <a:lumMod val="85000"/>
                    <a:lumOff val="15000"/>
                  </a:schemeClr>
                </a:solidFill>
                <a:latin typeface="Arial" panose="020B0604020202020204" pitchFamily="34" charset="0"/>
              </a:rPr>
              <a:t> </a:t>
            </a:r>
            <a:r>
              <a:rPr lang="zh-CN" altLang="en-US" sz="4000" dirty="0">
                <a:solidFill>
                  <a:schemeClr val="bg2">
                    <a:lumMod val="85000"/>
                    <a:lumOff val="15000"/>
                  </a:schemeClr>
                </a:solidFill>
                <a:latin typeface="Arial" panose="020B0604020202020204" pitchFamily="34" charset="0"/>
              </a:rPr>
              <a:t>未知小样本均值的检验</a:t>
            </a:r>
            <a:br>
              <a:rPr lang="zh-CN" altLang="en-US" sz="4000" dirty="0">
                <a:solidFill>
                  <a:schemeClr val="bg2">
                    <a:lumMod val="85000"/>
                    <a:lumOff val="15000"/>
                  </a:schemeClr>
                </a:solidFill>
              </a:rPr>
            </a:br>
            <a:r>
              <a:rPr lang="zh-CN" altLang="en-US" sz="4000" dirty="0">
                <a:solidFill>
                  <a:schemeClr val="bg2">
                    <a:lumMod val="85000"/>
                    <a:lumOff val="15000"/>
                  </a:schemeClr>
                </a:solidFill>
              </a:rPr>
              <a:t> </a:t>
            </a:r>
            <a:r>
              <a:rPr lang="en-US" altLang="zh-CN" sz="3600" dirty="0">
                <a:solidFill>
                  <a:schemeClr val="bg2">
                    <a:lumMod val="85000"/>
                    <a:lumOff val="15000"/>
                  </a:schemeClr>
                </a:solidFill>
                <a:latin typeface="Arial" panose="020B0604020202020204" pitchFamily="34" charset="0"/>
              </a:rPr>
              <a:t>(</a:t>
            </a:r>
            <a:r>
              <a:rPr lang="zh-CN" altLang="en-US" sz="3600" dirty="0">
                <a:solidFill>
                  <a:schemeClr val="bg2">
                    <a:lumMod val="85000"/>
                    <a:lumOff val="15000"/>
                  </a:schemeClr>
                </a:solidFill>
                <a:latin typeface="Arial" panose="020B0604020202020204" pitchFamily="34" charset="0"/>
              </a:rPr>
              <a:t>例题分析</a:t>
            </a:r>
            <a:r>
              <a:rPr lang="en-US" altLang="zh-CN" sz="3600" dirty="0">
                <a:solidFill>
                  <a:schemeClr val="bg2">
                    <a:lumMod val="85000"/>
                    <a:lumOff val="15000"/>
                  </a:schemeClr>
                </a:solidFill>
                <a:latin typeface="Arial" panose="020B0604020202020204" pitchFamily="34" charset="0"/>
              </a:rPr>
              <a:t>)</a:t>
            </a:r>
          </a:p>
        </p:txBody>
      </p:sp>
      <p:sp>
        <p:nvSpPr>
          <p:cNvPr id="256008" name="Rectangle 8"/>
          <p:cNvSpPr>
            <a:spLocks noGrp="1" noChangeArrowheads="1"/>
          </p:cNvSpPr>
          <p:nvPr>
            <p:ph type="body" sz="half" idx="1"/>
          </p:nvPr>
        </p:nvSpPr>
        <p:spPr>
          <a:xfrm>
            <a:off x="609600" y="1828800"/>
            <a:ext cx="4724400" cy="4495800"/>
          </a:xfrm>
        </p:spPr>
        <p:txBody>
          <a:bodyPr/>
          <a:lstStyle/>
          <a:p>
            <a:pPr marL="0" indent="0" algn="just"/>
            <a:r>
              <a:rPr lang="en-US" altLang="zh-CN" b="1" dirty="0">
                <a:solidFill>
                  <a:schemeClr val="bg2">
                    <a:lumMod val="85000"/>
                    <a:lumOff val="15000"/>
                  </a:schemeClr>
                </a:solidFill>
              </a:rPr>
              <a:t>【</a:t>
            </a:r>
            <a:r>
              <a:rPr lang="zh-CN" altLang="en-US" b="1" dirty="0">
                <a:solidFill>
                  <a:schemeClr val="bg2">
                    <a:lumMod val="85000"/>
                    <a:lumOff val="15000"/>
                  </a:schemeClr>
                </a:solidFill>
              </a:rPr>
              <a:t>例</a:t>
            </a:r>
            <a:r>
              <a:rPr lang="en-US" altLang="zh-CN" b="1" dirty="0">
                <a:solidFill>
                  <a:schemeClr val="bg2">
                    <a:lumMod val="85000"/>
                    <a:lumOff val="15000"/>
                  </a:schemeClr>
                </a:solidFill>
              </a:rPr>
              <a:t>】</a:t>
            </a:r>
            <a:r>
              <a:rPr lang="zh-CN" altLang="en-US" sz="3000" dirty="0">
                <a:solidFill>
                  <a:schemeClr val="bg2">
                    <a:lumMod val="85000"/>
                    <a:lumOff val="15000"/>
                  </a:schemeClr>
                </a:solidFill>
              </a:rPr>
              <a:t>某机器制造出的肥皂厚度为</a:t>
            </a:r>
            <a:r>
              <a:rPr lang="en-US" altLang="zh-CN" sz="3000" dirty="0">
                <a:solidFill>
                  <a:schemeClr val="bg2">
                    <a:lumMod val="85000"/>
                    <a:lumOff val="15000"/>
                  </a:schemeClr>
                </a:solidFill>
                <a:cs typeface="Times New Roman" panose="02020603050405020304" pitchFamily="18" charset="0"/>
              </a:rPr>
              <a:t>5cm</a:t>
            </a:r>
            <a:r>
              <a:rPr lang="zh-CN" altLang="en-US" sz="3000" dirty="0">
                <a:solidFill>
                  <a:schemeClr val="bg2">
                    <a:lumMod val="85000"/>
                    <a:lumOff val="15000"/>
                  </a:schemeClr>
                </a:solidFill>
              </a:rPr>
              <a:t>，今欲了解机器性能是否良好，随机抽取</a:t>
            </a:r>
            <a:r>
              <a:rPr lang="en-US" altLang="zh-CN" sz="3000" dirty="0">
                <a:solidFill>
                  <a:schemeClr val="bg2">
                    <a:lumMod val="85000"/>
                    <a:lumOff val="15000"/>
                  </a:schemeClr>
                </a:solidFill>
                <a:cs typeface="Times New Roman" panose="02020603050405020304" pitchFamily="18" charset="0"/>
              </a:rPr>
              <a:t>10</a:t>
            </a:r>
            <a:r>
              <a:rPr lang="zh-CN" altLang="en-US" sz="3000" dirty="0">
                <a:solidFill>
                  <a:schemeClr val="bg2">
                    <a:lumMod val="85000"/>
                    <a:lumOff val="15000"/>
                  </a:schemeClr>
                </a:solidFill>
              </a:rPr>
              <a:t>块肥皂为样本，测得平均厚度为</a:t>
            </a:r>
            <a:r>
              <a:rPr lang="en-US" altLang="zh-CN" sz="3000" dirty="0">
                <a:solidFill>
                  <a:schemeClr val="bg2">
                    <a:lumMod val="85000"/>
                    <a:lumOff val="15000"/>
                  </a:schemeClr>
                </a:solidFill>
                <a:cs typeface="Times New Roman" panose="02020603050405020304" pitchFamily="18" charset="0"/>
              </a:rPr>
              <a:t>5.3cm</a:t>
            </a:r>
            <a:r>
              <a:rPr lang="zh-CN" altLang="en-US" sz="3000" dirty="0">
                <a:solidFill>
                  <a:schemeClr val="bg2">
                    <a:lumMod val="85000"/>
                    <a:lumOff val="15000"/>
                  </a:schemeClr>
                </a:solidFill>
              </a:rPr>
              <a:t>，标准差为</a:t>
            </a:r>
            <a:r>
              <a:rPr lang="en-US" altLang="zh-CN" sz="3000" dirty="0">
                <a:solidFill>
                  <a:schemeClr val="bg2">
                    <a:lumMod val="85000"/>
                    <a:lumOff val="15000"/>
                  </a:schemeClr>
                </a:solidFill>
                <a:cs typeface="Times New Roman" panose="02020603050405020304" pitchFamily="18" charset="0"/>
              </a:rPr>
              <a:t>0.3cm</a:t>
            </a:r>
            <a:r>
              <a:rPr lang="zh-CN" altLang="en-US" sz="3000" dirty="0">
                <a:solidFill>
                  <a:schemeClr val="bg2">
                    <a:lumMod val="85000"/>
                    <a:lumOff val="15000"/>
                  </a:schemeClr>
                </a:solidFill>
              </a:rPr>
              <a:t>，试以</a:t>
            </a:r>
            <a:r>
              <a:rPr lang="en-US" altLang="zh-CN" sz="3000" dirty="0">
                <a:solidFill>
                  <a:schemeClr val="bg2">
                    <a:lumMod val="85000"/>
                    <a:lumOff val="15000"/>
                  </a:schemeClr>
                </a:solidFill>
                <a:cs typeface="Times New Roman" panose="02020603050405020304" pitchFamily="18" charset="0"/>
              </a:rPr>
              <a:t>0.05</a:t>
            </a:r>
            <a:r>
              <a:rPr lang="zh-CN" altLang="en-US" sz="3000" dirty="0">
                <a:solidFill>
                  <a:schemeClr val="bg2">
                    <a:lumMod val="85000"/>
                    <a:lumOff val="15000"/>
                  </a:schemeClr>
                </a:solidFill>
              </a:rPr>
              <a:t>的显著性水平检验机器性能良好的假设。 </a:t>
            </a:r>
          </a:p>
        </p:txBody>
      </p:sp>
      <p:pic>
        <p:nvPicPr>
          <p:cNvPr id="256016" name="Picture 16" descr="BL0038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8163" y="3548063"/>
            <a:ext cx="3059112" cy="2711450"/>
          </a:xfrm>
          <a:prstGeom prst="rect">
            <a:avLst/>
          </a:prstGeom>
          <a:noFill/>
          <a:extLst>
            <a:ext uri="{909E8E84-426E-40DD-AFC4-6F175D3DCCD1}">
              <a14:hiddenFill xmlns:a14="http://schemas.microsoft.com/office/drawing/2010/main">
                <a:solidFill>
                  <a:srgbClr val="FFFFFF"/>
                </a:solidFill>
              </a14:hiddenFill>
            </a:ext>
          </a:extLst>
        </p:spPr>
      </p:pic>
      <p:sp>
        <p:nvSpPr>
          <p:cNvPr id="256017" name="AutoShape 17"/>
          <p:cNvSpPr>
            <a:spLocks noChangeArrowheads="1"/>
          </p:cNvSpPr>
          <p:nvPr/>
        </p:nvSpPr>
        <p:spPr bwMode="auto">
          <a:xfrm>
            <a:off x="6383338" y="2093913"/>
            <a:ext cx="2205037" cy="836612"/>
          </a:xfrm>
          <a:prstGeom prst="cloudCallout">
            <a:avLst>
              <a:gd name="adj1" fmla="val -91324"/>
              <a:gd name="adj2" fmla="val 126852"/>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a:solidFill>
                  <a:schemeClr val="bg2">
                    <a:lumMod val="85000"/>
                    <a:lumOff val="15000"/>
                  </a:schemeClr>
                </a:solidFill>
                <a:effectLst>
                  <a:outerShdw blurRad="38100" dist="38100" dir="2700000" algn="tl">
                    <a:srgbClr val="000000"/>
                  </a:outerShdw>
                </a:effectLst>
              </a:rPr>
              <a:t>双侧检验</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606216" name="Rectangle 8"/>
          <p:cNvSpPr>
            <a:spLocks noChangeArrowheads="1"/>
          </p:cNvSpPr>
          <p:nvPr/>
        </p:nvSpPr>
        <p:spPr bwMode="auto">
          <a:xfrm>
            <a:off x="1181100" y="41148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r>
              <a:rPr lang="en-US" altLang="zh-CN" dirty="0">
                <a:solidFill>
                  <a:schemeClr val="bg2"/>
                </a:solidFill>
                <a:latin typeface="Arial" panose="020B0604020202020204" pitchFamily="34" charset="0"/>
                <a:cs typeface="Arial" panose="020B0604020202020204" pitchFamily="34" charset="0"/>
              </a:rPr>
              <a:t>8.1  </a:t>
            </a:r>
            <a:r>
              <a:rPr lang="zh-CN" altLang="en-US" sz="4000" dirty="0">
                <a:solidFill>
                  <a:schemeClr val="bg2"/>
                </a:solidFill>
                <a:latin typeface="Arial" panose="020B0604020202020204" pitchFamily="34" charset="0"/>
              </a:rPr>
              <a:t>假设检验的基本问题</a:t>
            </a:r>
          </a:p>
        </p:txBody>
      </p:sp>
      <p:sp>
        <p:nvSpPr>
          <p:cNvPr id="606218" name="Rectangle 10"/>
          <p:cNvSpPr>
            <a:spLocks noChangeArrowheads="1"/>
          </p:cNvSpPr>
          <p:nvPr/>
        </p:nvSpPr>
        <p:spPr bwMode="auto">
          <a:xfrm>
            <a:off x="669925" y="1981200"/>
            <a:ext cx="803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spcBef>
                <a:spcPct val="24000"/>
              </a:spcBef>
            </a:pPr>
            <a:r>
              <a:rPr lang="en-US" altLang="zh-CN" b="1" dirty="0">
                <a:solidFill>
                  <a:schemeClr val="bg2"/>
                </a:solidFill>
              </a:rPr>
              <a:t>8.1.1  </a:t>
            </a:r>
            <a:r>
              <a:rPr lang="zh-CN" altLang="en-US" b="1" dirty="0">
                <a:solidFill>
                  <a:schemeClr val="bg2"/>
                </a:solidFill>
              </a:rPr>
              <a:t>假设问题的提出</a:t>
            </a:r>
          </a:p>
          <a:p>
            <a:pPr algn="l">
              <a:spcBef>
                <a:spcPct val="24000"/>
              </a:spcBef>
            </a:pPr>
            <a:r>
              <a:rPr lang="en-US" altLang="zh-CN" b="1" dirty="0">
                <a:solidFill>
                  <a:schemeClr val="bg2"/>
                </a:solidFill>
              </a:rPr>
              <a:t>8.1.2  </a:t>
            </a:r>
            <a:r>
              <a:rPr lang="zh-CN" altLang="en-US" b="1" dirty="0">
                <a:solidFill>
                  <a:schemeClr val="bg2"/>
                </a:solidFill>
              </a:rPr>
              <a:t>假设的表达式</a:t>
            </a:r>
          </a:p>
          <a:p>
            <a:pPr algn="l">
              <a:spcBef>
                <a:spcPct val="24000"/>
              </a:spcBef>
            </a:pPr>
            <a:r>
              <a:rPr lang="en-US" altLang="zh-CN" b="1" dirty="0">
                <a:solidFill>
                  <a:schemeClr val="bg2"/>
                </a:solidFill>
              </a:rPr>
              <a:t>8.1.3  </a:t>
            </a:r>
            <a:r>
              <a:rPr lang="zh-CN" altLang="en-US" b="1" dirty="0">
                <a:solidFill>
                  <a:schemeClr val="bg2"/>
                </a:solidFill>
              </a:rPr>
              <a:t>两类错误</a:t>
            </a:r>
          </a:p>
          <a:p>
            <a:pPr algn="l">
              <a:spcBef>
                <a:spcPct val="24000"/>
              </a:spcBef>
            </a:pPr>
            <a:r>
              <a:rPr lang="en-US" altLang="zh-CN" b="1" dirty="0">
                <a:solidFill>
                  <a:schemeClr val="bg2"/>
                </a:solidFill>
              </a:rPr>
              <a:t>8.1.4  </a:t>
            </a:r>
            <a:r>
              <a:rPr lang="zh-CN" altLang="en-US" b="1" dirty="0">
                <a:solidFill>
                  <a:schemeClr val="bg2"/>
                </a:solidFill>
              </a:rPr>
              <a:t>假设检验的流程</a:t>
            </a:r>
          </a:p>
          <a:p>
            <a:pPr algn="l">
              <a:spcBef>
                <a:spcPct val="24000"/>
              </a:spcBef>
            </a:pPr>
            <a:r>
              <a:rPr lang="en-US" altLang="zh-CN" b="1" dirty="0">
                <a:solidFill>
                  <a:schemeClr val="bg2"/>
                </a:solidFill>
              </a:rPr>
              <a:t>8.1.5  </a:t>
            </a:r>
            <a:r>
              <a:rPr lang="zh-CN" altLang="en-US" b="1" dirty="0">
                <a:solidFill>
                  <a:schemeClr val="bg2"/>
                </a:solidFill>
              </a:rPr>
              <a:t>利用</a:t>
            </a:r>
            <a:r>
              <a:rPr lang="en-US" altLang="zh-CN" b="1" dirty="0">
                <a:solidFill>
                  <a:schemeClr val="bg2"/>
                </a:solidFill>
              </a:rPr>
              <a:t>P</a:t>
            </a:r>
            <a:r>
              <a:rPr lang="zh-CN" altLang="en-US" b="1" dirty="0">
                <a:solidFill>
                  <a:schemeClr val="bg2"/>
                </a:solidFill>
              </a:rPr>
              <a:t>值进行决策</a:t>
            </a:r>
          </a:p>
          <a:p>
            <a:pPr algn="l">
              <a:spcBef>
                <a:spcPct val="24000"/>
              </a:spcBef>
            </a:pPr>
            <a:r>
              <a:rPr lang="en-US" altLang="zh-CN" b="1" dirty="0">
                <a:solidFill>
                  <a:schemeClr val="bg2"/>
                </a:solidFill>
              </a:rPr>
              <a:t>8.1.6  </a:t>
            </a:r>
            <a:r>
              <a:rPr lang="zh-CN" altLang="en-US" b="1" dirty="0">
                <a:solidFill>
                  <a:schemeClr val="bg2"/>
                </a:solidFill>
              </a:rPr>
              <a:t>单侧检验</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noFill/>
          <a:ln/>
        </p:spPr>
        <p:txBody>
          <a:bodyPr/>
          <a:lstStyle/>
          <a:p>
            <a:r>
              <a:rPr lang="en-US" altLang="zh-CN" sz="4000">
                <a:solidFill>
                  <a:schemeClr val="bg2">
                    <a:lumMod val="85000"/>
                    <a:lumOff val="15000"/>
                  </a:schemeClr>
                </a:solidFill>
                <a:latin typeface="Symbol" panose="05050102010706020507" pitchFamily="18" charset="2"/>
              </a:rPr>
              <a:t></a:t>
            </a:r>
            <a:r>
              <a:rPr lang="en-US" altLang="zh-CN" sz="4000" baseline="30000">
                <a:solidFill>
                  <a:schemeClr val="bg2">
                    <a:lumMod val="85000"/>
                    <a:lumOff val="15000"/>
                  </a:schemeClr>
                </a:solidFill>
                <a:latin typeface="Arial" panose="020B0604020202020204" pitchFamily="34" charset="0"/>
              </a:rPr>
              <a:t>2</a:t>
            </a:r>
            <a:r>
              <a:rPr lang="en-US" altLang="zh-CN" sz="4000">
                <a:solidFill>
                  <a:schemeClr val="bg2">
                    <a:lumMod val="85000"/>
                    <a:lumOff val="15000"/>
                  </a:schemeClr>
                </a:solidFill>
                <a:latin typeface="Arial" panose="020B0604020202020204" pitchFamily="34" charset="0"/>
              </a:rPr>
              <a:t> </a:t>
            </a:r>
            <a:r>
              <a:rPr lang="zh-CN" altLang="en-US" sz="4000">
                <a:solidFill>
                  <a:schemeClr val="bg2">
                    <a:lumMod val="85000"/>
                    <a:lumOff val="15000"/>
                  </a:schemeClr>
                </a:solidFill>
                <a:latin typeface="Arial" panose="020B0604020202020204" pitchFamily="34" charset="0"/>
              </a:rPr>
              <a:t>未知小样本均值的检验</a:t>
            </a:r>
            <a:br>
              <a:rPr lang="zh-CN" altLang="en-US" sz="4000">
                <a:solidFill>
                  <a:schemeClr val="bg2">
                    <a:lumMod val="85000"/>
                    <a:lumOff val="15000"/>
                  </a:schemeClr>
                </a:solidFill>
              </a:rPr>
            </a:br>
            <a:r>
              <a:rPr lang="zh-CN" altLang="en-US" sz="4000">
                <a:solidFill>
                  <a:schemeClr val="bg2">
                    <a:lumMod val="85000"/>
                    <a:lumOff val="15000"/>
                  </a:schemeClr>
                </a:solidFill>
              </a:rPr>
              <a:t> </a:t>
            </a:r>
            <a:r>
              <a:rPr lang="en-US" altLang="zh-CN" sz="3600">
                <a:solidFill>
                  <a:schemeClr val="bg2">
                    <a:lumMod val="85000"/>
                    <a:lumOff val="15000"/>
                  </a:schemeClr>
                </a:solidFill>
                <a:latin typeface="Arial" panose="020B0604020202020204" pitchFamily="34" charset="0"/>
              </a:rPr>
              <a:t>(</a:t>
            </a:r>
            <a:r>
              <a:rPr lang="zh-CN" altLang="en-US" sz="3600">
                <a:solidFill>
                  <a:schemeClr val="bg2">
                    <a:lumMod val="85000"/>
                    <a:lumOff val="15000"/>
                  </a:schemeClr>
                </a:solidFill>
                <a:latin typeface="Arial" panose="020B0604020202020204" pitchFamily="34" charset="0"/>
              </a:rPr>
              <a:t>例题分析</a:t>
            </a:r>
            <a:r>
              <a:rPr lang="en-US" altLang="zh-CN" sz="3600">
                <a:solidFill>
                  <a:schemeClr val="bg2">
                    <a:lumMod val="85000"/>
                    <a:lumOff val="15000"/>
                  </a:schemeClr>
                </a:solidFill>
                <a:latin typeface="Arial" panose="020B0604020202020204" pitchFamily="34" charset="0"/>
              </a:rPr>
              <a:t>)</a:t>
            </a:r>
          </a:p>
        </p:txBody>
      </p:sp>
      <p:sp>
        <p:nvSpPr>
          <p:cNvPr id="270339" name="Rectangle 3"/>
          <p:cNvSpPr>
            <a:spLocks noGrp="1" noChangeArrowheads="1"/>
          </p:cNvSpPr>
          <p:nvPr>
            <p:ph type="body" sz="half" idx="1"/>
          </p:nvPr>
        </p:nvSpPr>
        <p:spPr>
          <a:xfrm>
            <a:off x="609600" y="1797050"/>
            <a:ext cx="3848100" cy="3994150"/>
          </a:xfrm>
          <a:noFill/>
          <a:ln/>
        </p:spPr>
        <p:txBody>
          <a:bodyPr/>
          <a:lstStyle/>
          <a:p>
            <a:pPr marL="0" indent="0"/>
            <a:r>
              <a:rPr lang="en-US" altLang="zh-CN" sz="2800" b="1" dirty="0">
                <a:solidFill>
                  <a:schemeClr val="bg2">
                    <a:lumMod val="85000"/>
                    <a:lumOff val="15000"/>
                  </a:schemeClr>
                </a:solidFill>
              </a:rPr>
              <a:t>H</a:t>
            </a:r>
            <a:r>
              <a:rPr lang="en-US" altLang="zh-CN" sz="2000" b="1" dirty="0">
                <a:solidFill>
                  <a:schemeClr val="bg2">
                    <a:lumMod val="85000"/>
                    <a:lumOff val="15000"/>
                  </a:schemeClr>
                </a:solidFill>
              </a:rPr>
              <a:t>0</a:t>
            </a:r>
            <a:r>
              <a:rPr lang="en-US" altLang="zh-CN" sz="2800" b="1" dirty="0">
                <a:solidFill>
                  <a:schemeClr val="bg2">
                    <a:lumMod val="85000"/>
                    <a:lumOff val="15000"/>
                  </a:schemeClr>
                </a:solidFill>
              </a:rPr>
              <a:t>: </a:t>
            </a:r>
            <a:r>
              <a:rPr lang="en-US" altLang="zh-CN" sz="2800" b="1" dirty="0">
                <a:solidFill>
                  <a:schemeClr val="bg2">
                    <a:lumMod val="85000"/>
                    <a:lumOff val="15000"/>
                  </a:schemeClr>
                </a:solidFill>
                <a:latin typeface="Symbol" panose="05050102010706020507" pitchFamily="18" charset="2"/>
              </a:rPr>
              <a:t></a:t>
            </a:r>
            <a:r>
              <a:rPr lang="en-US" altLang="zh-CN" sz="2800" b="1" dirty="0">
                <a:solidFill>
                  <a:schemeClr val="bg2">
                    <a:lumMod val="85000"/>
                    <a:lumOff val="15000"/>
                  </a:schemeClr>
                </a:solidFill>
              </a:rPr>
              <a:t> = 5</a:t>
            </a:r>
          </a:p>
          <a:p>
            <a:pPr marL="0" indent="0"/>
            <a:r>
              <a:rPr lang="en-US" altLang="zh-CN" sz="2800" b="1" dirty="0">
                <a:solidFill>
                  <a:schemeClr val="bg2">
                    <a:lumMod val="85000"/>
                    <a:lumOff val="15000"/>
                  </a:schemeClr>
                </a:solidFill>
              </a:rPr>
              <a:t>H</a:t>
            </a:r>
            <a:r>
              <a:rPr lang="en-US" altLang="zh-CN" sz="2000" b="1" dirty="0">
                <a:solidFill>
                  <a:schemeClr val="bg2">
                    <a:lumMod val="85000"/>
                    <a:lumOff val="15000"/>
                  </a:schemeClr>
                </a:solidFill>
              </a:rPr>
              <a:t>1</a:t>
            </a:r>
            <a:r>
              <a:rPr lang="en-US" altLang="zh-CN" sz="2800" b="1" dirty="0">
                <a:solidFill>
                  <a:schemeClr val="bg2">
                    <a:lumMod val="85000"/>
                    <a:lumOff val="15000"/>
                  </a:schemeClr>
                </a:solidFill>
              </a:rPr>
              <a:t>: </a:t>
            </a:r>
            <a:r>
              <a:rPr lang="en-US" altLang="zh-CN" sz="2800" b="1" dirty="0">
                <a:solidFill>
                  <a:schemeClr val="bg2">
                    <a:lumMod val="85000"/>
                    <a:lumOff val="15000"/>
                  </a:schemeClr>
                </a:solidFill>
                <a:latin typeface="Symbol" panose="05050102010706020507" pitchFamily="18" charset="2"/>
              </a:rPr>
              <a:t></a:t>
            </a:r>
            <a:r>
              <a:rPr lang="en-US" altLang="zh-CN" sz="2800" b="1" dirty="0">
                <a:solidFill>
                  <a:schemeClr val="bg2">
                    <a:lumMod val="85000"/>
                    <a:lumOff val="15000"/>
                  </a:schemeClr>
                </a:solidFill>
              </a:rPr>
              <a:t> </a:t>
            </a:r>
            <a:r>
              <a:rPr lang="en-US" altLang="zh-CN" sz="2800" b="1" dirty="0">
                <a:solidFill>
                  <a:schemeClr val="bg2">
                    <a:lumMod val="85000"/>
                    <a:lumOff val="15000"/>
                  </a:schemeClr>
                </a:solidFill>
                <a:latin typeface="Symbol" panose="05050102010706020507" pitchFamily="18" charset="2"/>
              </a:rPr>
              <a:t></a:t>
            </a:r>
            <a:r>
              <a:rPr lang="en-US" altLang="zh-CN" sz="2800" b="1" dirty="0">
                <a:solidFill>
                  <a:schemeClr val="bg2">
                    <a:lumMod val="85000"/>
                    <a:lumOff val="15000"/>
                  </a:schemeClr>
                </a:solidFill>
              </a:rPr>
              <a:t> 5</a:t>
            </a:r>
          </a:p>
          <a:p>
            <a:pPr marL="0" indent="0"/>
            <a:r>
              <a:rPr lang="en-US" altLang="zh-CN" sz="2800" b="1" dirty="0">
                <a:solidFill>
                  <a:schemeClr val="bg2">
                    <a:lumMod val="85000"/>
                    <a:lumOff val="15000"/>
                  </a:schemeClr>
                </a:solidFill>
                <a:latin typeface="Symbol" panose="05050102010706020507" pitchFamily="18" charset="2"/>
              </a:rPr>
              <a:t></a:t>
            </a:r>
            <a:r>
              <a:rPr lang="en-US" altLang="zh-CN" sz="2800" b="1" dirty="0">
                <a:solidFill>
                  <a:schemeClr val="bg2">
                    <a:lumMod val="85000"/>
                    <a:lumOff val="15000"/>
                  </a:schemeClr>
                </a:solidFill>
              </a:rPr>
              <a:t> = 0.05</a:t>
            </a:r>
          </a:p>
          <a:p>
            <a:pPr marL="0" indent="0"/>
            <a:r>
              <a:rPr lang="en-US" altLang="zh-CN" sz="2800" b="1" dirty="0" err="1">
                <a:solidFill>
                  <a:schemeClr val="bg2">
                    <a:lumMod val="85000"/>
                    <a:lumOff val="15000"/>
                  </a:schemeClr>
                </a:solidFill>
              </a:rPr>
              <a:t>tf</a:t>
            </a:r>
            <a:r>
              <a:rPr lang="en-US" altLang="zh-CN" sz="2800" b="1" dirty="0">
                <a:solidFill>
                  <a:schemeClr val="bg2">
                    <a:lumMod val="85000"/>
                    <a:lumOff val="15000"/>
                  </a:schemeClr>
                </a:solidFill>
              </a:rPr>
              <a:t> = 10 - 1 = 9</a:t>
            </a:r>
          </a:p>
          <a:p>
            <a:pPr marL="0" indent="0">
              <a:spcBef>
                <a:spcPct val="9000"/>
              </a:spcBef>
            </a:pPr>
            <a:r>
              <a:rPr lang="zh-CN" altLang="en-US" sz="2800" b="1" dirty="0">
                <a:solidFill>
                  <a:schemeClr val="bg2">
                    <a:lumMod val="85000"/>
                    <a:lumOff val="15000"/>
                  </a:schemeClr>
                </a:solidFill>
              </a:rPr>
              <a:t>临界值</a:t>
            </a:r>
            <a:r>
              <a:rPr lang="en-US" altLang="zh-CN" sz="2800" b="1" dirty="0">
                <a:solidFill>
                  <a:schemeClr val="bg2">
                    <a:lumMod val="85000"/>
                    <a:lumOff val="15000"/>
                  </a:schemeClr>
                </a:solidFill>
              </a:rPr>
              <a:t>(s):</a:t>
            </a:r>
          </a:p>
          <a:p>
            <a:pPr marL="0" indent="0"/>
            <a:endParaRPr lang="en-US" altLang="zh-CN" sz="2800" b="1" dirty="0">
              <a:solidFill>
                <a:schemeClr val="bg2">
                  <a:lumMod val="85000"/>
                  <a:lumOff val="15000"/>
                </a:schemeClr>
              </a:solidFill>
            </a:endParaRPr>
          </a:p>
        </p:txBody>
      </p:sp>
      <p:sp>
        <p:nvSpPr>
          <p:cNvPr id="270340" name="Rectangle 4"/>
          <p:cNvSpPr>
            <a:spLocks noChangeArrowheads="1"/>
          </p:cNvSpPr>
          <p:nvPr/>
        </p:nvSpPr>
        <p:spPr bwMode="auto">
          <a:xfrm>
            <a:off x="4230688" y="1828800"/>
            <a:ext cx="2895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85000"/>
                    <a:lumOff val="15000"/>
                  </a:schemeClr>
                </a:solidFill>
                <a:effectLst>
                  <a:outerShdw blurRad="38100" dist="38100" dir="2700000" algn="tl">
                    <a:srgbClr val="000000"/>
                  </a:outerShdw>
                </a:effectLst>
                <a:latin typeface="Arial" panose="020B0604020202020204" pitchFamily="34" charset="0"/>
              </a:rPr>
              <a:t>检验统计量</a:t>
            </a:r>
            <a:r>
              <a:rPr lang="en-US" altLang="zh-CN" sz="2800" b="1">
                <a:solidFill>
                  <a:schemeClr val="bg2">
                    <a:lumMod val="85000"/>
                    <a:lumOff val="15000"/>
                  </a:schemeClr>
                </a:solidFill>
                <a:effectLst>
                  <a:outerShdw blurRad="38100" dist="38100" dir="2700000" algn="tl">
                    <a:srgbClr val="000000"/>
                  </a:outerShdw>
                </a:effectLst>
                <a:latin typeface="Arial" panose="020B0604020202020204" pitchFamily="34" charset="0"/>
              </a:rPr>
              <a:t>: </a:t>
            </a:r>
          </a:p>
        </p:txBody>
      </p:sp>
      <p:sp>
        <p:nvSpPr>
          <p:cNvPr id="270343" name="Rectangle 7"/>
          <p:cNvSpPr>
            <a:spLocks noChangeArrowheads="1"/>
          </p:cNvSpPr>
          <p:nvPr/>
        </p:nvSpPr>
        <p:spPr bwMode="auto">
          <a:xfrm>
            <a:off x="4308475" y="4322763"/>
            <a:ext cx="43402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600" dirty="0">
                <a:solidFill>
                  <a:schemeClr val="bg2">
                    <a:lumMod val="85000"/>
                    <a:lumOff val="15000"/>
                  </a:schemeClr>
                </a:solidFill>
                <a:effectLst>
                  <a:outerShdw blurRad="38100" dist="38100" dir="2700000" algn="tl">
                    <a:srgbClr val="000000"/>
                  </a:outerShdw>
                </a:effectLst>
              </a:rPr>
              <a:t>在 </a:t>
            </a:r>
            <a:r>
              <a:rPr lang="zh-CN" altLang="en-US" sz="2600" dirty="0">
                <a:solidFill>
                  <a:schemeClr val="bg2">
                    <a:lumMod val="85000"/>
                    <a:lumOff val="15000"/>
                  </a:schemeClr>
                </a:solidFill>
                <a:effectLst>
                  <a:outerShdw blurRad="38100" dist="38100" dir="2700000" algn="tl">
                    <a:srgbClr val="000000"/>
                  </a:outerShdw>
                </a:effectLst>
                <a:latin typeface="Symbol" panose="05050102010706020507" pitchFamily="18" charset="2"/>
              </a:rPr>
              <a:t></a:t>
            </a:r>
            <a:r>
              <a:rPr lang="zh-CN" altLang="en-US" sz="2600" dirty="0">
                <a:solidFill>
                  <a:schemeClr val="bg2">
                    <a:lumMod val="85000"/>
                    <a:lumOff val="15000"/>
                  </a:schemeClr>
                </a:solidFill>
                <a:effectLst>
                  <a:outerShdw blurRad="38100" dist="38100" dir="2700000" algn="tl">
                    <a:srgbClr val="000000"/>
                  </a:outerShdw>
                </a:effectLst>
              </a:rPr>
              <a:t> </a:t>
            </a:r>
            <a:r>
              <a:rPr lang="en-US" altLang="zh-CN" sz="2600" dirty="0">
                <a:solidFill>
                  <a:schemeClr val="bg2">
                    <a:lumMod val="85000"/>
                    <a:lumOff val="15000"/>
                  </a:schemeClr>
                </a:solidFill>
                <a:effectLst>
                  <a:outerShdw blurRad="38100" dist="38100" dir="2700000" algn="tl">
                    <a:srgbClr val="000000"/>
                  </a:outerShdw>
                </a:effectLst>
              </a:rPr>
              <a:t>= 0.05</a:t>
            </a:r>
            <a:r>
              <a:rPr lang="zh-CN" altLang="en-US" sz="2600" dirty="0">
                <a:solidFill>
                  <a:schemeClr val="bg2">
                    <a:lumMod val="85000"/>
                    <a:lumOff val="15000"/>
                  </a:schemeClr>
                </a:solidFill>
                <a:effectLst>
                  <a:outerShdw blurRad="38100" dist="38100" dir="2700000" algn="tl">
                    <a:srgbClr val="000000"/>
                  </a:outerShdw>
                </a:effectLst>
              </a:rPr>
              <a:t>的水平上拒绝</a:t>
            </a:r>
            <a:r>
              <a:rPr lang="en-US" altLang="zh-CN" sz="2600" dirty="0">
                <a:solidFill>
                  <a:schemeClr val="bg2">
                    <a:lumMod val="85000"/>
                    <a:lumOff val="15000"/>
                  </a:schemeClr>
                </a:solidFill>
                <a:effectLst>
                  <a:outerShdw blurRad="38100" dist="38100" dir="2700000" algn="tl">
                    <a:srgbClr val="000000"/>
                  </a:outerShdw>
                </a:effectLst>
              </a:rPr>
              <a:t>H</a:t>
            </a:r>
            <a:r>
              <a:rPr lang="en-US" altLang="zh-CN" sz="2600" baseline="-25000" dirty="0">
                <a:solidFill>
                  <a:schemeClr val="bg2">
                    <a:lumMod val="85000"/>
                    <a:lumOff val="15000"/>
                  </a:schemeClr>
                </a:solidFill>
                <a:effectLst>
                  <a:outerShdw blurRad="38100" dist="38100" dir="2700000" algn="tl">
                    <a:srgbClr val="000000"/>
                  </a:outerShdw>
                </a:effectLst>
              </a:rPr>
              <a:t>0</a:t>
            </a:r>
            <a:endParaRPr lang="en-US" altLang="zh-CN" sz="2600" dirty="0">
              <a:solidFill>
                <a:schemeClr val="bg2">
                  <a:lumMod val="85000"/>
                  <a:lumOff val="15000"/>
                </a:schemeClr>
              </a:solidFill>
              <a:effectLst>
                <a:outerShdw blurRad="38100" dist="38100" dir="2700000" algn="tl">
                  <a:srgbClr val="000000"/>
                </a:outerShdw>
              </a:effectLst>
            </a:endParaRPr>
          </a:p>
        </p:txBody>
      </p:sp>
      <p:sp>
        <p:nvSpPr>
          <p:cNvPr id="270344" name="Rectangle 8"/>
          <p:cNvSpPr>
            <a:spLocks noChangeArrowheads="1"/>
          </p:cNvSpPr>
          <p:nvPr/>
        </p:nvSpPr>
        <p:spPr bwMode="auto">
          <a:xfrm>
            <a:off x="4378324" y="6062663"/>
            <a:ext cx="42005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600" dirty="0">
                <a:solidFill>
                  <a:schemeClr val="bg2">
                    <a:lumMod val="85000"/>
                    <a:lumOff val="15000"/>
                  </a:schemeClr>
                </a:solidFill>
                <a:effectLst>
                  <a:outerShdw blurRad="38100" dist="38100" dir="2700000" algn="tl">
                    <a:srgbClr val="000000"/>
                  </a:outerShdw>
                </a:effectLst>
                <a:latin typeface="Times New Roman" panose="02020603050405020304" pitchFamily="18" charset="0"/>
              </a:rPr>
              <a:t>说明该机器的性能不好</a:t>
            </a:r>
            <a:r>
              <a:rPr lang="zh-CN" altLang="en-US" sz="2600" dirty="0">
                <a:solidFill>
                  <a:schemeClr val="bg2">
                    <a:lumMod val="85000"/>
                    <a:lumOff val="15000"/>
                  </a:schemeClr>
                </a:solidFill>
                <a:effectLst>
                  <a:outerShdw blurRad="38100" dist="38100" dir="2700000" algn="tl">
                    <a:srgbClr val="000000"/>
                  </a:outerShdw>
                </a:effectLst>
              </a:rPr>
              <a:t> </a:t>
            </a:r>
          </a:p>
        </p:txBody>
      </p:sp>
      <p:sp>
        <p:nvSpPr>
          <p:cNvPr id="270345" name="Rectangle 9"/>
          <p:cNvSpPr>
            <a:spLocks noChangeArrowheads="1"/>
          </p:cNvSpPr>
          <p:nvPr/>
        </p:nvSpPr>
        <p:spPr bwMode="auto">
          <a:xfrm>
            <a:off x="4308475" y="3713163"/>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85000"/>
                    <a:lumOff val="15000"/>
                  </a:schemeClr>
                </a:solidFill>
                <a:effectLst>
                  <a:outerShdw blurRad="38100" dist="38100" dir="2700000" algn="tl">
                    <a:srgbClr val="000000"/>
                  </a:outerShdw>
                </a:effectLst>
                <a:latin typeface="Arial" panose="020B0604020202020204" pitchFamily="34" charset="0"/>
              </a:rPr>
              <a:t>决策：</a:t>
            </a:r>
          </a:p>
        </p:txBody>
      </p:sp>
      <p:sp>
        <p:nvSpPr>
          <p:cNvPr id="270346" name="Rectangle 10"/>
          <p:cNvSpPr>
            <a:spLocks noChangeArrowheads="1"/>
          </p:cNvSpPr>
          <p:nvPr/>
        </p:nvSpPr>
        <p:spPr bwMode="auto">
          <a:xfrm>
            <a:off x="4300538" y="5531938"/>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dirty="0">
                <a:solidFill>
                  <a:schemeClr val="bg2">
                    <a:lumMod val="85000"/>
                    <a:lumOff val="15000"/>
                  </a:schemeClr>
                </a:solidFill>
                <a:effectLst>
                  <a:outerShdw blurRad="38100" dist="38100" dir="2700000" algn="tl">
                    <a:srgbClr val="000000"/>
                  </a:outerShdw>
                </a:effectLst>
                <a:latin typeface="Arial" panose="020B0604020202020204" pitchFamily="34" charset="0"/>
              </a:rPr>
              <a:t>结论：</a:t>
            </a:r>
          </a:p>
        </p:txBody>
      </p:sp>
      <p:sp>
        <p:nvSpPr>
          <p:cNvPr id="270354" name="Text Box 18"/>
          <p:cNvSpPr txBox="1">
            <a:spLocks noChangeArrowheads="1"/>
          </p:cNvSpPr>
          <p:nvPr/>
        </p:nvSpPr>
        <p:spPr bwMode="auto">
          <a:xfrm>
            <a:off x="4267200" y="2514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solidFill>
                <a:schemeClr val="bg2">
                  <a:lumMod val="85000"/>
                  <a:lumOff val="15000"/>
                </a:schemeClr>
              </a:solidFill>
              <a:effectLst>
                <a:outerShdw blurRad="38100" dist="38100" dir="2700000" algn="tl">
                  <a:srgbClr val="000000"/>
                </a:outerShdw>
              </a:effectLst>
            </a:endParaRPr>
          </a:p>
        </p:txBody>
      </p:sp>
      <mc:AlternateContent xmlns:mc="http://schemas.openxmlformats.org/markup-compatibility/2006">
        <mc:Choice xmlns:a14="http://schemas.microsoft.com/office/drawing/2010/main" Requires="a14">
          <p:sp>
            <p:nvSpPr>
              <p:cNvPr id="270356" name="Object 20">
                <a:hlinkClick r:id="" action="ppaction://ole?verb=0"/>
              </p:cNvPr>
              <p:cNvSpPr txBox="1"/>
              <p:nvPr/>
            </p:nvSpPr>
            <p:spPr bwMode="auto">
              <a:xfrm>
                <a:off x="4475163" y="2501900"/>
                <a:ext cx="3775075" cy="1006475"/>
              </a:xfrm>
              <a:prstGeom prst="rect">
                <a:avLst/>
              </a:prstGeom>
              <a:noFill/>
              <a:ln>
                <a:noFill/>
              </a:ln>
              <a:effectLst>
                <a:outerShdw dist="17961" dir="2700000" algn="ctr" rotWithShape="0">
                  <a:schemeClr val="bg2"/>
                </a:outerShdw>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85000"/>
                              <a:lumOff val="15000"/>
                            </a:schemeClr>
                          </a:solidFill>
                          <a:latin typeface="Cambria Math" panose="02040503050406030204" pitchFamily="18" charset="0"/>
                        </a:rPr>
                        <m:t>𝑡</m:t>
                      </m:r>
                      <m:r>
                        <a:rPr lang="zh-CN" altLang="en-US" i="1" smtClean="0">
                          <a:solidFill>
                            <a:schemeClr val="bg2">
                              <a:lumMod val="85000"/>
                              <a:lumOff val="15000"/>
                            </a:schemeClr>
                          </a:solidFill>
                          <a:latin typeface="Cambria Math" panose="02040503050406030204" pitchFamily="18" charset="0"/>
                        </a:rPr>
                        <m:t>=</m:t>
                      </m:r>
                      <m:f>
                        <m:fPr>
                          <m:ctrlPr>
                            <a:rPr lang="zh-CN" altLang="en-US" i="1">
                              <a:solidFill>
                                <a:schemeClr val="bg2">
                                  <a:lumMod val="85000"/>
                                  <a:lumOff val="15000"/>
                                </a:schemeClr>
                              </a:solidFill>
                              <a:latin typeface="Cambria Math" panose="02040503050406030204" pitchFamily="18" charset="0"/>
                            </a:rPr>
                          </m:ctrlPr>
                        </m:fPr>
                        <m:num>
                          <m:acc>
                            <m:accPr>
                              <m:chr m:val="̄"/>
                              <m:ctrlPr>
                                <a:rPr lang="zh-CN" altLang="en-US" i="1">
                                  <a:solidFill>
                                    <a:schemeClr val="bg2">
                                      <a:lumMod val="85000"/>
                                      <a:lumOff val="15000"/>
                                    </a:schemeClr>
                                  </a:solidFill>
                                  <a:latin typeface="Cambria Math" panose="02040503050406030204" pitchFamily="18" charset="0"/>
                                </a:rPr>
                              </m:ctrlPr>
                            </m:accPr>
                            <m:e>
                              <m:r>
                                <a:rPr lang="zh-CN" altLang="en-US" i="1">
                                  <a:solidFill>
                                    <a:schemeClr val="bg2">
                                      <a:lumMod val="85000"/>
                                      <a:lumOff val="15000"/>
                                    </a:schemeClr>
                                  </a:solidFill>
                                  <a:latin typeface="Cambria Math" panose="02040503050406030204" pitchFamily="18" charset="0"/>
                                </a:rPr>
                                <m:t>𝑥</m:t>
                              </m:r>
                            </m:e>
                          </m:acc>
                          <m:r>
                            <a:rPr lang="zh-CN" altLang="en-US" i="1">
                              <a:solidFill>
                                <a:schemeClr val="bg2">
                                  <a:lumMod val="85000"/>
                                  <a:lumOff val="15000"/>
                                </a:schemeClr>
                              </a:solidFill>
                              <a:latin typeface="Cambria Math" panose="02040503050406030204" pitchFamily="18" charset="0"/>
                            </a:rPr>
                            <m:t>−</m:t>
                          </m:r>
                          <m:sSub>
                            <m:sSubPr>
                              <m:ctrlPr>
                                <a:rPr lang="zh-CN" altLang="en-US" i="1">
                                  <a:solidFill>
                                    <a:schemeClr val="bg2">
                                      <a:lumMod val="85000"/>
                                      <a:lumOff val="15000"/>
                                    </a:schemeClr>
                                  </a:solidFill>
                                  <a:latin typeface="Cambria Math" panose="02040503050406030204" pitchFamily="18" charset="0"/>
                                </a:rPr>
                              </m:ctrlPr>
                            </m:sSubPr>
                            <m:e>
                              <m:r>
                                <a:rPr lang="zh-CN" altLang="en-US" i="1">
                                  <a:solidFill>
                                    <a:schemeClr val="bg2">
                                      <a:lumMod val="85000"/>
                                      <a:lumOff val="15000"/>
                                    </a:schemeClr>
                                  </a:solidFill>
                                  <a:latin typeface="Cambria Math" panose="02040503050406030204" pitchFamily="18" charset="0"/>
                                </a:rPr>
                                <m:t>𝜇</m:t>
                              </m:r>
                            </m:e>
                            <m:sub>
                              <m:r>
                                <a:rPr lang="zh-CN" altLang="en-US" i="1">
                                  <a:solidFill>
                                    <a:schemeClr val="bg2">
                                      <a:lumMod val="85000"/>
                                      <a:lumOff val="15000"/>
                                    </a:schemeClr>
                                  </a:solidFill>
                                  <a:latin typeface="Cambria Math" panose="02040503050406030204" pitchFamily="18" charset="0"/>
                                </a:rPr>
                                <m:t>0</m:t>
                              </m:r>
                            </m:sub>
                          </m:sSub>
                        </m:num>
                        <m:den>
                          <m:f>
                            <m:fPr>
                              <m:type m:val="lin"/>
                              <m:ctrlPr>
                                <a:rPr lang="zh-CN" altLang="en-US" i="1">
                                  <a:solidFill>
                                    <a:schemeClr val="bg2">
                                      <a:lumMod val="85000"/>
                                      <a:lumOff val="15000"/>
                                    </a:schemeClr>
                                  </a:solidFill>
                                  <a:latin typeface="Cambria Math" panose="02040503050406030204" pitchFamily="18" charset="0"/>
                                </a:rPr>
                              </m:ctrlPr>
                            </m:fPr>
                            <m:num>
                              <m:r>
                                <a:rPr lang="zh-CN" altLang="en-US" i="1">
                                  <a:solidFill>
                                    <a:schemeClr val="bg2">
                                      <a:lumMod val="85000"/>
                                      <a:lumOff val="15000"/>
                                    </a:schemeClr>
                                  </a:solidFill>
                                  <a:latin typeface="Cambria Math" panose="02040503050406030204" pitchFamily="18" charset="0"/>
                                </a:rPr>
                                <m:t>𝑠</m:t>
                              </m:r>
                            </m:num>
                            <m:den>
                              <m:rad>
                                <m:radPr>
                                  <m:degHide m:val="on"/>
                                  <m:ctrlPr>
                                    <a:rPr lang="zh-CN" altLang="en-US" i="1">
                                      <a:solidFill>
                                        <a:schemeClr val="bg2">
                                          <a:lumMod val="85000"/>
                                          <a:lumOff val="15000"/>
                                        </a:schemeClr>
                                      </a:solidFill>
                                      <a:latin typeface="Cambria Math" panose="02040503050406030204" pitchFamily="18" charset="0"/>
                                    </a:rPr>
                                  </m:ctrlPr>
                                </m:radPr>
                                <m:deg/>
                                <m:e>
                                  <m:r>
                                    <a:rPr lang="zh-CN" altLang="en-US" i="1">
                                      <a:solidFill>
                                        <a:schemeClr val="bg2">
                                          <a:lumMod val="85000"/>
                                          <a:lumOff val="15000"/>
                                        </a:schemeClr>
                                      </a:solidFill>
                                      <a:latin typeface="Cambria Math" panose="02040503050406030204" pitchFamily="18" charset="0"/>
                                    </a:rPr>
                                    <m:t>𝑛</m:t>
                                  </m:r>
                                </m:e>
                              </m:rad>
                            </m:den>
                          </m:f>
                        </m:den>
                      </m:f>
                      <m:r>
                        <a:rPr lang="zh-CN" altLang="en-US" i="1">
                          <a:solidFill>
                            <a:schemeClr val="bg2">
                              <a:lumMod val="85000"/>
                              <a:lumOff val="15000"/>
                            </a:schemeClr>
                          </a:solidFill>
                          <a:latin typeface="Cambria Math" panose="02040503050406030204" pitchFamily="18" charset="0"/>
                        </a:rPr>
                        <m:t>=</m:t>
                      </m:r>
                      <m:f>
                        <m:fPr>
                          <m:ctrlPr>
                            <a:rPr lang="zh-CN" altLang="en-US" i="1">
                              <a:solidFill>
                                <a:schemeClr val="bg2">
                                  <a:lumMod val="85000"/>
                                  <a:lumOff val="15000"/>
                                </a:schemeClr>
                              </a:solidFill>
                              <a:latin typeface="Cambria Math" panose="02040503050406030204" pitchFamily="18" charset="0"/>
                            </a:rPr>
                          </m:ctrlPr>
                        </m:fPr>
                        <m:num>
                          <m:r>
                            <a:rPr lang="zh-CN" altLang="en-US" i="1">
                              <a:solidFill>
                                <a:schemeClr val="bg2">
                                  <a:lumMod val="85000"/>
                                  <a:lumOff val="15000"/>
                                </a:schemeClr>
                              </a:solidFill>
                              <a:latin typeface="Cambria Math" panose="02040503050406030204" pitchFamily="18" charset="0"/>
                            </a:rPr>
                            <m:t>5.3−5</m:t>
                          </m:r>
                        </m:num>
                        <m:den>
                          <m:f>
                            <m:fPr>
                              <m:type m:val="lin"/>
                              <m:ctrlPr>
                                <a:rPr lang="zh-CN" altLang="en-US" i="1">
                                  <a:solidFill>
                                    <a:schemeClr val="bg2">
                                      <a:lumMod val="85000"/>
                                      <a:lumOff val="15000"/>
                                    </a:schemeClr>
                                  </a:solidFill>
                                  <a:latin typeface="Cambria Math" panose="02040503050406030204" pitchFamily="18" charset="0"/>
                                </a:rPr>
                              </m:ctrlPr>
                            </m:fPr>
                            <m:num>
                              <m:r>
                                <a:rPr lang="zh-CN" altLang="en-US" i="1">
                                  <a:solidFill>
                                    <a:schemeClr val="bg2">
                                      <a:lumMod val="85000"/>
                                      <a:lumOff val="15000"/>
                                    </a:schemeClr>
                                  </a:solidFill>
                                  <a:latin typeface="Cambria Math" panose="02040503050406030204" pitchFamily="18" charset="0"/>
                                </a:rPr>
                                <m:t>0.3</m:t>
                              </m:r>
                            </m:num>
                            <m:den>
                              <m:rad>
                                <m:radPr>
                                  <m:degHide m:val="on"/>
                                  <m:ctrlPr>
                                    <a:rPr lang="zh-CN" altLang="en-US" i="1">
                                      <a:solidFill>
                                        <a:schemeClr val="bg2">
                                          <a:lumMod val="85000"/>
                                          <a:lumOff val="15000"/>
                                        </a:schemeClr>
                                      </a:solidFill>
                                      <a:latin typeface="Cambria Math" panose="02040503050406030204" pitchFamily="18" charset="0"/>
                                    </a:rPr>
                                  </m:ctrlPr>
                                </m:radPr>
                                <m:deg/>
                                <m:e>
                                  <m:r>
                                    <a:rPr lang="zh-CN" altLang="en-US" i="1">
                                      <a:solidFill>
                                        <a:schemeClr val="bg2">
                                          <a:lumMod val="85000"/>
                                          <a:lumOff val="15000"/>
                                        </a:schemeClr>
                                      </a:solidFill>
                                      <a:latin typeface="Cambria Math" panose="02040503050406030204" pitchFamily="18" charset="0"/>
                                    </a:rPr>
                                    <m:t>10</m:t>
                                  </m:r>
                                </m:e>
                              </m:rad>
                            </m:den>
                          </m:f>
                        </m:den>
                      </m:f>
                      <m:r>
                        <a:rPr lang="zh-CN" altLang="en-US" i="1">
                          <a:solidFill>
                            <a:schemeClr val="bg2">
                              <a:lumMod val="85000"/>
                              <a:lumOff val="15000"/>
                            </a:schemeClr>
                          </a:solidFill>
                          <a:latin typeface="Cambria Math" panose="02040503050406030204" pitchFamily="18" charset="0"/>
                        </a:rPr>
                        <m:t>=3.16</m:t>
                      </m:r>
                    </m:oMath>
                  </m:oMathPara>
                </a14:m>
                <a:endParaRPr lang="zh-CN" altLang="en-US" dirty="0">
                  <a:solidFill>
                    <a:schemeClr val="bg2">
                      <a:lumMod val="85000"/>
                      <a:lumOff val="15000"/>
                    </a:schemeClr>
                  </a:solidFill>
                </a:endParaRPr>
              </a:p>
            </p:txBody>
          </p:sp>
        </mc:Choice>
        <mc:Fallback>
          <p:sp>
            <p:nvSpPr>
              <p:cNvPr id="270356" name="Object 20">
                <a:hlinkClick r:id="" action="ppaction://ole?verb=0"/>
              </p:cNvPr>
              <p:cNvSpPr txBox="1">
                <a:spLocks noRot="1" noChangeAspect="1" noMove="1" noResize="1" noEditPoints="1" noAdjustHandles="1" noChangeArrowheads="1" noChangeShapeType="1" noTextEdit="1"/>
              </p:cNvSpPr>
              <p:nvPr/>
            </p:nvSpPr>
            <p:spPr bwMode="auto">
              <a:xfrm>
                <a:off x="4475163" y="2501900"/>
                <a:ext cx="3775075" cy="1006475"/>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270413" name="Group 77"/>
          <p:cNvGrpSpPr>
            <a:grpSpLocks/>
          </p:cNvGrpSpPr>
          <p:nvPr/>
        </p:nvGrpSpPr>
        <p:grpSpPr bwMode="auto">
          <a:xfrm>
            <a:off x="769938" y="4425950"/>
            <a:ext cx="2960687" cy="1836738"/>
            <a:chOff x="485" y="2788"/>
            <a:chExt cx="1865" cy="1157"/>
          </a:xfrm>
        </p:grpSpPr>
        <p:sp>
          <p:nvSpPr>
            <p:cNvPr id="270359" name="Freeform 23" descr="60%"/>
            <p:cNvSpPr>
              <a:spLocks/>
            </p:cNvSpPr>
            <p:nvPr/>
          </p:nvSpPr>
          <p:spPr bwMode="auto">
            <a:xfrm>
              <a:off x="611" y="3212"/>
              <a:ext cx="483" cy="484"/>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85000"/>
                    <a:lumOff val="15000"/>
                  </a:schemeClr>
                </a:solidFill>
              </a:endParaRPr>
            </a:p>
          </p:txBody>
        </p:sp>
        <p:sp>
          <p:nvSpPr>
            <p:cNvPr id="270360" name="Freeform 24" descr="60%"/>
            <p:cNvSpPr>
              <a:spLocks/>
            </p:cNvSpPr>
            <p:nvPr/>
          </p:nvSpPr>
          <p:spPr bwMode="auto">
            <a:xfrm>
              <a:off x="1757" y="3234"/>
              <a:ext cx="484" cy="46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85000"/>
                    <a:lumOff val="15000"/>
                  </a:schemeClr>
                </a:solidFill>
              </a:endParaRPr>
            </a:p>
          </p:txBody>
        </p:sp>
        <p:grpSp>
          <p:nvGrpSpPr>
            <p:cNvPr id="270361" name="Group 25"/>
            <p:cNvGrpSpPr>
              <a:grpSpLocks/>
            </p:cNvGrpSpPr>
            <p:nvPr/>
          </p:nvGrpSpPr>
          <p:grpSpPr bwMode="auto">
            <a:xfrm>
              <a:off x="508" y="2821"/>
              <a:ext cx="1808" cy="838"/>
              <a:chOff x="472" y="2857"/>
              <a:chExt cx="1808" cy="838"/>
            </a:xfrm>
          </p:grpSpPr>
          <p:sp>
            <p:nvSpPr>
              <p:cNvPr id="270362" name="Freeform 26"/>
              <p:cNvSpPr>
                <a:spLocks/>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sp>
            <p:nvSpPr>
              <p:cNvPr id="270363" name="Freeform 27"/>
              <p:cNvSpPr>
                <a:spLocks/>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grpSp>
        <p:sp>
          <p:nvSpPr>
            <p:cNvPr id="270364" name="Line 28"/>
            <p:cNvSpPr>
              <a:spLocks noChangeShapeType="1"/>
            </p:cNvSpPr>
            <p:nvPr/>
          </p:nvSpPr>
          <p:spPr bwMode="auto">
            <a:xfrm>
              <a:off x="1982" y="3656"/>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365" name="Line 29"/>
            <p:cNvSpPr>
              <a:spLocks noChangeShapeType="1"/>
            </p:cNvSpPr>
            <p:nvPr/>
          </p:nvSpPr>
          <p:spPr bwMode="auto">
            <a:xfrm>
              <a:off x="1798" y="3656"/>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366" name="Line 30"/>
            <p:cNvSpPr>
              <a:spLocks noChangeShapeType="1"/>
            </p:cNvSpPr>
            <p:nvPr/>
          </p:nvSpPr>
          <p:spPr bwMode="auto">
            <a:xfrm>
              <a:off x="877" y="3656"/>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381" name="Rectangle 45"/>
            <p:cNvSpPr>
              <a:spLocks noChangeArrowheads="1"/>
            </p:cNvSpPr>
            <p:nvPr/>
          </p:nvSpPr>
          <p:spPr bwMode="auto">
            <a:xfrm>
              <a:off x="2203" y="3693"/>
              <a:ext cx="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a:solidFill>
                    <a:schemeClr val="bg2">
                      <a:lumMod val="85000"/>
                      <a:lumOff val="15000"/>
                    </a:schemeClr>
                  </a:solidFill>
                  <a:effectLst>
                    <a:outerShdw blurRad="38100" dist="38100" dir="2700000" algn="tl">
                      <a:srgbClr val="000000"/>
                    </a:outerShdw>
                  </a:effectLst>
                </a:rPr>
                <a:t>t</a:t>
              </a:r>
            </a:p>
          </p:txBody>
        </p:sp>
        <p:sp>
          <p:nvSpPr>
            <p:cNvPr id="270382" name="Rectangle 46"/>
            <p:cNvSpPr>
              <a:spLocks noChangeArrowheads="1"/>
            </p:cNvSpPr>
            <p:nvPr/>
          </p:nvSpPr>
          <p:spPr bwMode="auto">
            <a:xfrm>
              <a:off x="1351" y="3690"/>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a:solidFill>
                    <a:schemeClr val="bg2">
                      <a:lumMod val="85000"/>
                      <a:lumOff val="15000"/>
                    </a:schemeClr>
                  </a:solidFill>
                  <a:effectLst>
                    <a:outerShdw blurRad="38100" dist="38100" dir="2700000" algn="tl">
                      <a:srgbClr val="000000"/>
                    </a:outerShdw>
                  </a:effectLst>
                </a:rPr>
                <a:t>0</a:t>
              </a:r>
            </a:p>
          </p:txBody>
        </p:sp>
        <p:sp>
          <p:nvSpPr>
            <p:cNvPr id="270383" name="Rectangle 47"/>
            <p:cNvSpPr>
              <a:spLocks noChangeArrowheads="1"/>
            </p:cNvSpPr>
            <p:nvPr/>
          </p:nvSpPr>
          <p:spPr bwMode="auto">
            <a:xfrm>
              <a:off x="1599" y="3714"/>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85000"/>
                      <a:lumOff val="15000"/>
                    </a:schemeClr>
                  </a:solidFill>
                  <a:effectLst>
                    <a:outerShdw blurRad="38100" dist="38100" dir="2700000" algn="tl">
                      <a:srgbClr val="000000"/>
                    </a:outerShdw>
                  </a:effectLst>
                </a:rPr>
                <a:t>2.262</a:t>
              </a:r>
            </a:p>
          </p:txBody>
        </p:sp>
        <p:sp>
          <p:nvSpPr>
            <p:cNvPr id="270384" name="Rectangle 48"/>
            <p:cNvSpPr>
              <a:spLocks noChangeArrowheads="1"/>
            </p:cNvSpPr>
            <p:nvPr/>
          </p:nvSpPr>
          <p:spPr bwMode="auto">
            <a:xfrm>
              <a:off x="821" y="3726"/>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85000"/>
                      <a:lumOff val="15000"/>
                    </a:schemeClr>
                  </a:solidFill>
                  <a:effectLst>
                    <a:outerShdw blurRad="38100" dist="38100" dir="2700000" algn="tl">
                      <a:srgbClr val="000000"/>
                    </a:outerShdw>
                  </a:effectLst>
                </a:rPr>
                <a:t>-2.262</a:t>
              </a:r>
            </a:p>
          </p:txBody>
        </p:sp>
        <p:sp>
          <p:nvSpPr>
            <p:cNvPr id="270385" name="Rectangle 49"/>
            <p:cNvSpPr>
              <a:spLocks noChangeArrowheads="1"/>
            </p:cNvSpPr>
            <p:nvPr/>
          </p:nvSpPr>
          <p:spPr bwMode="auto">
            <a:xfrm>
              <a:off x="1983" y="3134"/>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85000"/>
                      <a:lumOff val="15000"/>
                    </a:schemeClr>
                  </a:solidFill>
                  <a:effectLst>
                    <a:outerShdw blurRad="38100" dist="38100" dir="2700000" algn="tl">
                      <a:srgbClr val="000000"/>
                    </a:outerShdw>
                  </a:effectLst>
                </a:rPr>
                <a:t>.025</a:t>
              </a:r>
            </a:p>
          </p:txBody>
        </p:sp>
        <p:sp>
          <p:nvSpPr>
            <p:cNvPr id="270386" name="Freeform 50"/>
            <p:cNvSpPr>
              <a:spLocks/>
            </p:cNvSpPr>
            <p:nvPr/>
          </p:nvSpPr>
          <p:spPr bwMode="auto">
            <a:xfrm>
              <a:off x="844" y="3316"/>
              <a:ext cx="134" cy="27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sp>
          <p:nvSpPr>
            <p:cNvPr id="270387" name="Freeform 51"/>
            <p:cNvSpPr>
              <a:spLocks/>
            </p:cNvSpPr>
            <p:nvPr/>
          </p:nvSpPr>
          <p:spPr bwMode="auto">
            <a:xfrm>
              <a:off x="1873" y="3304"/>
              <a:ext cx="294" cy="236"/>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sp>
          <p:nvSpPr>
            <p:cNvPr id="270388" name="Rectangle 52"/>
            <p:cNvSpPr>
              <a:spLocks noChangeArrowheads="1"/>
            </p:cNvSpPr>
            <p:nvPr/>
          </p:nvSpPr>
          <p:spPr bwMode="auto">
            <a:xfrm>
              <a:off x="537" y="2788"/>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lumMod val="85000"/>
                      <a:lumOff val="15000"/>
                    </a:schemeClr>
                  </a:solidFill>
                  <a:effectLst>
                    <a:outerShdw blurRad="38100" dist="38100" dir="2700000" algn="tl">
                      <a:srgbClr val="000000"/>
                    </a:outerShdw>
                  </a:effectLst>
                </a:rPr>
                <a:t>拒绝 </a:t>
              </a:r>
              <a:r>
                <a:rPr lang="en-US" altLang="zh-CN" sz="2000">
                  <a:solidFill>
                    <a:schemeClr val="bg2">
                      <a:lumMod val="85000"/>
                      <a:lumOff val="15000"/>
                    </a:schemeClr>
                  </a:solidFill>
                  <a:effectLst>
                    <a:outerShdw blurRad="38100" dist="38100" dir="2700000" algn="tl">
                      <a:srgbClr val="000000"/>
                    </a:outerShdw>
                  </a:effectLst>
                </a:rPr>
                <a:t>H</a:t>
              </a:r>
              <a:r>
                <a:rPr lang="en-US" altLang="zh-CN" sz="2000" baseline="-25000">
                  <a:solidFill>
                    <a:schemeClr val="bg2">
                      <a:lumMod val="85000"/>
                      <a:lumOff val="15000"/>
                    </a:schemeClr>
                  </a:solidFill>
                  <a:effectLst>
                    <a:outerShdw blurRad="38100" dist="38100" dir="2700000" algn="tl">
                      <a:srgbClr val="000000"/>
                    </a:outerShdw>
                  </a:effectLst>
                </a:rPr>
                <a:t>0</a:t>
              </a:r>
              <a:endParaRPr lang="en-US" altLang="zh-CN" sz="2000">
                <a:solidFill>
                  <a:schemeClr val="bg2">
                    <a:lumMod val="85000"/>
                    <a:lumOff val="15000"/>
                  </a:schemeClr>
                </a:solidFill>
                <a:effectLst>
                  <a:outerShdw blurRad="38100" dist="38100" dir="2700000" algn="tl">
                    <a:srgbClr val="000000"/>
                  </a:outerShdw>
                </a:effectLst>
              </a:endParaRPr>
            </a:p>
          </p:txBody>
        </p:sp>
        <p:sp>
          <p:nvSpPr>
            <p:cNvPr id="270389" name="Rectangle 53"/>
            <p:cNvSpPr>
              <a:spLocks noChangeArrowheads="1"/>
            </p:cNvSpPr>
            <p:nvPr/>
          </p:nvSpPr>
          <p:spPr bwMode="auto">
            <a:xfrm>
              <a:off x="1733" y="2788"/>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lumMod val="85000"/>
                      <a:lumOff val="15000"/>
                    </a:schemeClr>
                  </a:solidFill>
                  <a:effectLst>
                    <a:outerShdw blurRad="38100" dist="38100" dir="2700000" algn="tl">
                      <a:srgbClr val="000000"/>
                    </a:outerShdw>
                  </a:effectLst>
                </a:rPr>
                <a:t>拒绝 </a:t>
              </a:r>
              <a:r>
                <a:rPr lang="en-US" altLang="zh-CN" sz="2000">
                  <a:solidFill>
                    <a:schemeClr val="bg2">
                      <a:lumMod val="85000"/>
                      <a:lumOff val="15000"/>
                    </a:schemeClr>
                  </a:solidFill>
                  <a:effectLst>
                    <a:outerShdw blurRad="38100" dist="38100" dir="2700000" algn="tl">
                      <a:srgbClr val="000000"/>
                    </a:outerShdw>
                  </a:effectLst>
                </a:rPr>
                <a:t>H</a:t>
              </a:r>
              <a:r>
                <a:rPr lang="en-US" altLang="zh-CN" sz="2000" baseline="-25000">
                  <a:solidFill>
                    <a:schemeClr val="bg2">
                      <a:lumMod val="85000"/>
                      <a:lumOff val="15000"/>
                    </a:schemeClr>
                  </a:solidFill>
                  <a:effectLst>
                    <a:outerShdw blurRad="38100" dist="38100" dir="2700000" algn="tl">
                      <a:srgbClr val="000000"/>
                    </a:outerShdw>
                  </a:effectLst>
                </a:rPr>
                <a:t>0</a:t>
              </a:r>
              <a:endParaRPr lang="en-US" altLang="zh-CN" sz="2000">
                <a:solidFill>
                  <a:schemeClr val="bg2">
                    <a:lumMod val="85000"/>
                    <a:lumOff val="15000"/>
                  </a:schemeClr>
                </a:solidFill>
                <a:effectLst>
                  <a:outerShdw blurRad="38100" dist="38100" dir="2700000" algn="tl">
                    <a:srgbClr val="000000"/>
                  </a:outerShdw>
                </a:effectLst>
              </a:endParaRPr>
            </a:p>
          </p:txBody>
        </p:sp>
        <p:grpSp>
          <p:nvGrpSpPr>
            <p:cNvPr id="270390" name="Group 54"/>
            <p:cNvGrpSpPr>
              <a:grpSpLocks/>
            </p:cNvGrpSpPr>
            <p:nvPr/>
          </p:nvGrpSpPr>
          <p:grpSpPr bwMode="auto">
            <a:xfrm>
              <a:off x="794" y="3012"/>
              <a:ext cx="301" cy="670"/>
              <a:chOff x="758" y="3048"/>
              <a:chExt cx="301" cy="670"/>
            </a:xfrm>
          </p:grpSpPr>
          <p:sp>
            <p:nvSpPr>
              <p:cNvPr id="270391" name="Line 55"/>
              <p:cNvSpPr>
                <a:spLocks noChangeShapeType="1"/>
              </p:cNvSpPr>
              <p:nvPr/>
            </p:nvSpPr>
            <p:spPr bwMode="auto">
              <a:xfrm>
                <a:off x="758" y="3048"/>
                <a:ext cx="300" cy="1"/>
              </a:xfrm>
              <a:prstGeom prst="line">
                <a:avLst/>
              </a:prstGeom>
              <a:noFill/>
              <a:ln w="17463">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392" name="Line 56"/>
              <p:cNvSpPr>
                <a:spLocks noChangeShapeType="1"/>
              </p:cNvSpPr>
              <p:nvPr/>
            </p:nvSpPr>
            <p:spPr bwMode="auto">
              <a:xfrm flipV="1">
                <a:off x="1058" y="3048"/>
                <a:ext cx="1" cy="670"/>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grpSp>
        <p:grpSp>
          <p:nvGrpSpPr>
            <p:cNvPr id="270393" name="Group 57"/>
            <p:cNvGrpSpPr>
              <a:grpSpLocks/>
            </p:cNvGrpSpPr>
            <p:nvPr/>
          </p:nvGrpSpPr>
          <p:grpSpPr bwMode="auto">
            <a:xfrm>
              <a:off x="1757" y="3012"/>
              <a:ext cx="322" cy="676"/>
              <a:chOff x="1721" y="3048"/>
              <a:chExt cx="322" cy="676"/>
            </a:xfrm>
          </p:grpSpPr>
          <p:sp>
            <p:nvSpPr>
              <p:cNvPr id="270394" name="Line 58"/>
              <p:cNvSpPr>
                <a:spLocks noChangeShapeType="1"/>
              </p:cNvSpPr>
              <p:nvPr/>
            </p:nvSpPr>
            <p:spPr bwMode="auto">
              <a:xfrm flipH="1">
                <a:off x="1721" y="3048"/>
                <a:ext cx="322" cy="1"/>
              </a:xfrm>
              <a:prstGeom prst="line">
                <a:avLst/>
              </a:prstGeom>
              <a:noFill/>
              <a:ln w="17463">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395" name="Line 59"/>
              <p:cNvSpPr>
                <a:spLocks noChangeShapeType="1"/>
              </p:cNvSpPr>
              <p:nvPr/>
            </p:nvSpPr>
            <p:spPr bwMode="auto">
              <a:xfrm flipV="1">
                <a:off x="1721" y="3048"/>
                <a:ext cx="1" cy="676"/>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grpSp>
        <p:sp>
          <p:nvSpPr>
            <p:cNvPr id="270396" name="Rectangle 60"/>
            <p:cNvSpPr>
              <a:spLocks noChangeArrowheads="1"/>
            </p:cNvSpPr>
            <p:nvPr/>
          </p:nvSpPr>
          <p:spPr bwMode="auto">
            <a:xfrm>
              <a:off x="589" y="3134"/>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85000"/>
                      <a:lumOff val="15000"/>
                    </a:schemeClr>
                  </a:solidFill>
                  <a:effectLst>
                    <a:outerShdw blurRad="38100" dist="38100" dir="2700000" algn="tl">
                      <a:srgbClr val="000000"/>
                    </a:outerShdw>
                  </a:effectLst>
                </a:rPr>
                <a:t>.025</a:t>
              </a:r>
            </a:p>
          </p:txBody>
        </p:sp>
        <p:sp>
          <p:nvSpPr>
            <p:cNvPr id="270397" name="Line 61"/>
            <p:cNvSpPr>
              <a:spLocks noChangeShapeType="1"/>
            </p:cNvSpPr>
            <p:nvPr/>
          </p:nvSpPr>
          <p:spPr bwMode="auto">
            <a:xfrm>
              <a:off x="1428" y="2856"/>
              <a:ext cx="0" cy="828"/>
            </a:xfrm>
            <a:prstGeom prst="line">
              <a:avLst/>
            </a:prstGeom>
            <a:noFill/>
            <a:ln w="12700">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grpSp>
          <p:nvGrpSpPr>
            <p:cNvPr id="270398" name="Group 62"/>
            <p:cNvGrpSpPr>
              <a:grpSpLocks/>
            </p:cNvGrpSpPr>
            <p:nvPr/>
          </p:nvGrpSpPr>
          <p:grpSpPr bwMode="auto">
            <a:xfrm>
              <a:off x="485" y="3003"/>
              <a:ext cx="1865" cy="697"/>
              <a:chOff x="449" y="3003"/>
              <a:chExt cx="1865" cy="697"/>
            </a:xfrm>
          </p:grpSpPr>
          <p:sp>
            <p:nvSpPr>
              <p:cNvPr id="270399" name="Freeform 63"/>
              <p:cNvSpPr>
                <a:spLocks/>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19050" cmpd="sng">
                <a:solidFill>
                  <a:srgbClr val="F0F0F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grpSp>
            <p:nvGrpSpPr>
              <p:cNvPr id="270400" name="Group 64"/>
              <p:cNvGrpSpPr>
                <a:grpSpLocks/>
              </p:cNvGrpSpPr>
              <p:nvPr/>
            </p:nvGrpSpPr>
            <p:grpSpPr bwMode="auto">
              <a:xfrm>
                <a:off x="449" y="3003"/>
                <a:ext cx="209" cy="697"/>
                <a:chOff x="449" y="3003"/>
                <a:chExt cx="209" cy="697"/>
              </a:xfrm>
            </p:grpSpPr>
            <p:sp>
              <p:nvSpPr>
                <p:cNvPr id="270401" name="Line 65"/>
                <p:cNvSpPr>
                  <a:spLocks noChangeShapeType="1"/>
                </p:cNvSpPr>
                <p:nvPr/>
              </p:nvSpPr>
              <p:spPr bwMode="auto">
                <a:xfrm>
                  <a:off x="449" y="3003"/>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02" name="Line 66"/>
                <p:cNvSpPr>
                  <a:spLocks noChangeShapeType="1"/>
                </p:cNvSpPr>
                <p:nvPr/>
              </p:nvSpPr>
              <p:spPr bwMode="auto">
                <a:xfrm>
                  <a:off x="449" y="3072"/>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03" name="Line 67"/>
                <p:cNvSpPr>
                  <a:spLocks noChangeShapeType="1"/>
                </p:cNvSpPr>
                <p:nvPr/>
              </p:nvSpPr>
              <p:spPr bwMode="auto">
                <a:xfrm>
                  <a:off x="449" y="3142"/>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04" name="Line 68"/>
                <p:cNvSpPr>
                  <a:spLocks noChangeShapeType="1"/>
                </p:cNvSpPr>
                <p:nvPr/>
              </p:nvSpPr>
              <p:spPr bwMode="auto">
                <a:xfrm>
                  <a:off x="449" y="3210"/>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05" name="Line 69"/>
                <p:cNvSpPr>
                  <a:spLocks noChangeShapeType="1"/>
                </p:cNvSpPr>
                <p:nvPr/>
              </p:nvSpPr>
              <p:spPr bwMode="auto">
                <a:xfrm>
                  <a:off x="449" y="3279"/>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06" name="Line 70"/>
                <p:cNvSpPr>
                  <a:spLocks noChangeShapeType="1"/>
                </p:cNvSpPr>
                <p:nvPr/>
              </p:nvSpPr>
              <p:spPr bwMode="auto">
                <a:xfrm>
                  <a:off x="449" y="3347"/>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07" name="Line 71"/>
                <p:cNvSpPr>
                  <a:spLocks noChangeShapeType="1"/>
                </p:cNvSpPr>
                <p:nvPr/>
              </p:nvSpPr>
              <p:spPr bwMode="auto">
                <a:xfrm>
                  <a:off x="449" y="3417"/>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08" name="Line 72"/>
                <p:cNvSpPr>
                  <a:spLocks noChangeShapeType="1"/>
                </p:cNvSpPr>
                <p:nvPr/>
              </p:nvSpPr>
              <p:spPr bwMode="auto">
                <a:xfrm>
                  <a:off x="449" y="3485"/>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09" name="Line 73"/>
                <p:cNvSpPr>
                  <a:spLocks noChangeShapeType="1"/>
                </p:cNvSpPr>
                <p:nvPr/>
              </p:nvSpPr>
              <p:spPr bwMode="auto">
                <a:xfrm>
                  <a:off x="449" y="3554"/>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10" name="Line 74"/>
                <p:cNvSpPr>
                  <a:spLocks noChangeShapeType="1"/>
                </p:cNvSpPr>
                <p:nvPr/>
              </p:nvSpPr>
              <p:spPr bwMode="auto">
                <a:xfrm>
                  <a:off x="449" y="3623"/>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270411" name="Line 75"/>
                <p:cNvSpPr>
                  <a:spLocks noChangeShapeType="1"/>
                </p:cNvSpPr>
                <p:nvPr/>
              </p:nvSpPr>
              <p:spPr bwMode="auto">
                <a:xfrm>
                  <a:off x="657" y="3692"/>
                  <a:ext cx="1" cy="8"/>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grpSp>
        </p:grpSp>
      </p:grpSp>
      <p:sp>
        <p:nvSpPr>
          <p:cNvPr id="51" name="Rectangle 7">
            <a:extLst>
              <a:ext uri="{FF2B5EF4-FFF2-40B4-BE49-F238E27FC236}">
                <a16:creationId xmlns:a16="http://schemas.microsoft.com/office/drawing/2014/main" id="{EE527C52-3A4E-4019-AAF1-ECC755CC9C6D}"/>
              </a:ext>
            </a:extLst>
          </p:cNvPr>
          <p:cNvSpPr>
            <a:spLocks noChangeArrowheads="1"/>
          </p:cNvSpPr>
          <p:nvPr/>
        </p:nvSpPr>
        <p:spPr bwMode="auto">
          <a:xfrm>
            <a:off x="4346575" y="4823560"/>
            <a:ext cx="43402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600" dirty="0">
                <a:solidFill>
                  <a:schemeClr val="bg2">
                    <a:lumMod val="85000"/>
                    <a:lumOff val="15000"/>
                  </a:schemeClr>
                </a:solidFill>
                <a:effectLst>
                  <a:outerShdw blurRad="38100" dist="38100" dir="2700000" algn="tl">
                    <a:srgbClr val="000000"/>
                  </a:outerShdw>
                </a:effectLst>
              </a:rPr>
              <a:t>在 </a:t>
            </a:r>
            <a:r>
              <a:rPr lang="zh-CN" altLang="en-US" sz="2600" dirty="0">
                <a:solidFill>
                  <a:schemeClr val="bg2">
                    <a:lumMod val="85000"/>
                    <a:lumOff val="15000"/>
                  </a:schemeClr>
                </a:solidFill>
                <a:effectLst>
                  <a:outerShdw blurRad="38100" dist="38100" dir="2700000" algn="tl">
                    <a:srgbClr val="000000"/>
                  </a:outerShdw>
                </a:effectLst>
                <a:latin typeface="Symbol" panose="05050102010706020507" pitchFamily="18" charset="2"/>
              </a:rPr>
              <a:t></a:t>
            </a:r>
            <a:r>
              <a:rPr lang="zh-CN" altLang="en-US" sz="2600" dirty="0">
                <a:solidFill>
                  <a:schemeClr val="bg2">
                    <a:lumMod val="85000"/>
                    <a:lumOff val="15000"/>
                  </a:schemeClr>
                </a:solidFill>
                <a:effectLst>
                  <a:outerShdw blurRad="38100" dist="38100" dir="2700000" algn="tl">
                    <a:srgbClr val="000000"/>
                  </a:outerShdw>
                </a:effectLst>
              </a:rPr>
              <a:t> </a:t>
            </a:r>
            <a:r>
              <a:rPr lang="en-US" altLang="zh-CN" sz="2600" dirty="0">
                <a:solidFill>
                  <a:schemeClr val="bg2">
                    <a:lumMod val="85000"/>
                    <a:lumOff val="15000"/>
                  </a:schemeClr>
                </a:solidFill>
                <a:effectLst>
                  <a:outerShdw blurRad="38100" dist="38100" dir="2700000" algn="tl">
                    <a:srgbClr val="000000"/>
                  </a:outerShdw>
                </a:effectLst>
              </a:rPr>
              <a:t>= 0.05</a:t>
            </a:r>
            <a:r>
              <a:rPr lang="zh-CN" altLang="en-US" sz="2600" dirty="0">
                <a:solidFill>
                  <a:schemeClr val="bg2">
                    <a:lumMod val="85000"/>
                    <a:lumOff val="15000"/>
                  </a:schemeClr>
                </a:solidFill>
                <a:effectLst>
                  <a:outerShdw blurRad="38100" dist="38100" dir="2700000" algn="tl">
                    <a:srgbClr val="000000"/>
                  </a:outerShdw>
                </a:effectLst>
              </a:rPr>
              <a:t>的水平上拒绝</a:t>
            </a:r>
            <a:r>
              <a:rPr lang="en-US" altLang="zh-CN" sz="2600" dirty="0">
                <a:solidFill>
                  <a:schemeClr val="bg2">
                    <a:lumMod val="85000"/>
                    <a:lumOff val="15000"/>
                  </a:schemeClr>
                </a:solidFill>
                <a:effectLst>
                  <a:outerShdw blurRad="38100" dist="38100" dir="2700000" algn="tl">
                    <a:srgbClr val="000000"/>
                  </a:outerShdw>
                </a:effectLst>
              </a:rPr>
              <a:t>H</a:t>
            </a:r>
            <a:r>
              <a:rPr lang="en-US" altLang="zh-CN" sz="2600" baseline="-25000" dirty="0">
                <a:solidFill>
                  <a:schemeClr val="bg2">
                    <a:lumMod val="85000"/>
                    <a:lumOff val="15000"/>
                  </a:schemeClr>
                </a:solidFill>
                <a:effectLst>
                  <a:outerShdw blurRad="38100" dist="38100" dir="2700000" algn="tl">
                    <a:srgbClr val="000000"/>
                  </a:outerShdw>
                </a:effectLst>
              </a:rPr>
              <a:t>0</a:t>
            </a:r>
            <a:endParaRPr lang="en-US" altLang="zh-CN" sz="2600" dirty="0">
              <a:solidFill>
                <a:schemeClr val="bg2">
                  <a:lumMod val="85000"/>
                  <a:lumOff val="15000"/>
                </a:schemeClr>
              </a:solidFill>
              <a:effectLst>
                <a:outerShdw blurRad="38100" dist="38100" dir="2700000" algn="tl">
                  <a:srgbClr val="000000"/>
                </a:outerShdw>
              </a:effectLst>
            </a:endParaRPr>
          </a:p>
        </p:txBody>
      </p:sp>
      <p:sp>
        <p:nvSpPr>
          <p:cNvPr id="2" name="矩形 1">
            <a:extLst>
              <a:ext uri="{FF2B5EF4-FFF2-40B4-BE49-F238E27FC236}">
                <a16:creationId xmlns:a16="http://schemas.microsoft.com/office/drawing/2014/main" id="{62454A3A-F466-4971-969D-33E170048184}"/>
              </a:ext>
            </a:extLst>
          </p:cNvPr>
          <p:cNvSpPr/>
          <p:nvPr/>
        </p:nvSpPr>
        <p:spPr>
          <a:xfrm>
            <a:off x="4378324" y="5210004"/>
            <a:ext cx="2937664" cy="461665"/>
          </a:xfrm>
          <a:prstGeom prst="rect">
            <a:avLst/>
          </a:prstGeom>
        </p:spPr>
        <p:txBody>
          <a:bodyPr wrap="none">
            <a:spAutoFit/>
          </a:bodyPr>
          <a:lstStyle/>
          <a:p>
            <a:r>
              <a:rPr lang="en-US" altLang="zh-CN" b="1" dirty="0">
                <a:solidFill>
                  <a:schemeClr val="bg2">
                    <a:lumMod val="85000"/>
                    <a:lumOff val="15000"/>
                  </a:schemeClr>
                </a:solidFill>
                <a:effectLst>
                  <a:outerShdw blurRad="38100" dist="38100" dir="2700000" algn="tl">
                    <a:srgbClr val="000000"/>
                  </a:outerShdw>
                </a:effectLst>
              </a:rPr>
              <a:t>P</a:t>
            </a:r>
            <a:r>
              <a:rPr lang="zh-CN" altLang="en-US" b="1" dirty="0">
                <a:solidFill>
                  <a:schemeClr val="bg2">
                    <a:lumMod val="85000"/>
                    <a:lumOff val="15000"/>
                  </a:schemeClr>
                </a:solidFill>
                <a:effectLst>
                  <a:outerShdw blurRad="38100" dist="38100" dir="2700000" algn="tl">
                    <a:srgbClr val="000000"/>
                  </a:outerShdw>
                </a:effectLst>
              </a:rPr>
              <a:t>检验时，</a:t>
            </a:r>
            <a:r>
              <a:rPr lang="en-US" altLang="zh-CN" b="1" dirty="0">
                <a:solidFill>
                  <a:schemeClr val="bg2">
                    <a:lumMod val="85000"/>
                    <a:lumOff val="15000"/>
                  </a:schemeClr>
                </a:solidFill>
                <a:effectLst>
                  <a:outerShdw blurRad="38100" dist="38100" dir="2700000" algn="tl">
                    <a:srgbClr val="000000"/>
                  </a:outerShdw>
                </a:effectLst>
              </a:rPr>
              <a:t>P=0.0115</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left)">
                                      <p:cBhvr>
                                        <p:cTn id="7" dur="500"/>
                                        <p:tgtEl>
                                          <p:spTgt spid="270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0339">
                                            <p:txEl>
                                              <p:pRg st="1" end="1"/>
                                            </p:txEl>
                                          </p:spTgt>
                                        </p:tgtEl>
                                        <p:attrNameLst>
                                          <p:attrName>style.visibility</p:attrName>
                                        </p:attrNameLst>
                                      </p:cBhvr>
                                      <p:to>
                                        <p:strVal val="visible"/>
                                      </p:to>
                                    </p:set>
                                    <p:animEffect transition="in" filter="wipe(left)">
                                      <p:cBhvr>
                                        <p:cTn id="12" dur="500"/>
                                        <p:tgtEl>
                                          <p:spTgt spid="270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0339">
                                            <p:txEl>
                                              <p:pRg st="2" end="2"/>
                                            </p:txEl>
                                          </p:spTgt>
                                        </p:tgtEl>
                                        <p:attrNameLst>
                                          <p:attrName>style.visibility</p:attrName>
                                        </p:attrNameLst>
                                      </p:cBhvr>
                                      <p:to>
                                        <p:strVal val="visible"/>
                                      </p:to>
                                    </p:set>
                                    <p:animEffect transition="in" filter="wipe(left)">
                                      <p:cBhvr>
                                        <p:cTn id="17" dur="500"/>
                                        <p:tgtEl>
                                          <p:spTgt spid="270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0339">
                                            <p:txEl>
                                              <p:pRg st="3" end="3"/>
                                            </p:txEl>
                                          </p:spTgt>
                                        </p:tgtEl>
                                        <p:attrNameLst>
                                          <p:attrName>style.visibility</p:attrName>
                                        </p:attrNameLst>
                                      </p:cBhvr>
                                      <p:to>
                                        <p:strVal val="visible"/>
                                      </p:to>
                                    </p:set>
                                    <p:animEffect transition="in" filter="wipe(left)">
                                      <p:cBhvr>
                                        <p:cTn id="22" dur="500"/>
                                        <p:tgtEl>
                                          <p:spTgt spid="270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0339">
                                            <p:txEl>
                                              <p:pRg st="4" end="4"/>
                                            </p:txEl>
                                          </p:spTgt>
                                        </p:tgtEl>
                                        <p:attrNameLst>
                                          <p:attrName>style.visibility</p:attrName>
                                        </p:attrNameLst>
                                      </p:cBhvr>
                                      <p:to>
                                        <p:strVal val="visible"/>
                                      </p:to>
                                    </p:set>
                                    <p:animEffect transition="in" filter="wipe(left)">
                                      <p:cBhvr>
                                        <p:cTn id="27" dur="500"/>
                                        <p:tgtEl>
                                          <p:spTgt spid="270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270413"/>
                                        </p:tgtEl>
                                        <p:attrNameLst>
                                          <p:attrName>style.visibility</p:attrName>
                                        </p:attrNameLst>
                                      </p:cBhvr>
                                      <p:to>
                                        <p:strVal val="visible"/>
                                      </p:to>
                                    </p:set>
                                    <p:animEffect transition="in" filter="barn(outVertical)">
                                      <p:cBhvr>
                                        <p:cTn id="32" dur="500"/>
                                        <p:tgtEl>
                                          <p:spTgt spid="2704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0340">
                                            <p:txEl>
                                              <p:pRg st="0" end="0"/>
                                            </p:txEl>
                                          </p:spTgt>
                                        </p:tgtEl>
                                        <p:attrNameLst>
                                          <p:attrName>style.visibility</p:attrName>
                                        </p:attrNameLst>
                                      </p:cBhvr>
                                      <p:to>
                                        <p:strVal val="visible"/>
                                      </p:to>
                                    </p:set>
                                    <p:animEffect transition="in" filter="wipe(left)">
                                      <p:cBhvr>
                                        <p:cTn id="37" dur="500"/>
                                        <p:tgtEl>
                                          <p:spTgt spid="27034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0345">
                                            <p:txEl>
                                              <p:pRg st="0" end="0"/>
                                            </p:txEl>
                                          </p:spTgt>
                                        </p:tgtEl>
                                        <p:attrNameLst>
                                          <p:attrName>style.visibility</p:attrName>
                                        </p:attrNameLst>
                                      </p:cBhvr>
                                      <p:to>
                                        <p:strVal val="visible"/>
                                      </p:to>
                                    </p:set>
                                    <p:animEffect transition="in" filter="wipe(left)">
                                      <p:cBhvr>
                                        <p:cTn id="42" dur="500"/>
                                        <p:tgtEl>
                                          <p:spTgt spid="27034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0343">
                                            <p:txEl>
                                              <p:pRg st="0" end="0"/>
                                            </p:txEl>
                                          </p:spTgt>
                                        </p:tgtEl>
                                        <p:attrNameLst>
                                          <p:attrName>style.visibility</p:attrName>
                                        </p:attrNameLst>
                                      </p:cBhvr>
                                      <p:to>
                                        <p:strVal val="visible"/>
                                      </p:to>
                                    </p:set>
                                    <p:animEffect transition="in" filter="wipe(left)">
                                      <p:cBhvr>
                                        <p:cTn id="47" dur="500"/>
                                        <p:tgtEl>
                                          <p:spTgt spid="27034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0346">
                                            <p:txEl>
                                              <p:pRg st="0" end="0"/>
                                            </p:txEl>
                                          </p:spTgt>
                                        </p:tgtEl>
                                        <p:attrNameLst>
                                          <p:attrName>style.visibility</p:attrName>
                                        </p:attrNameLst>
                                      </p:cBhvr>
                                      <p:to>
                                        <p:strVal val="visible"/>
                                      </p:to>
                                    </p:set>
                                    <p:animEffect transition="in" filter="wipe(left)">
                                      <p:cBhvr>
                                        <p:cTn id="52" dur="500"/>
                                        <p:tgtEl>
                                          <p:spTgt spid="27034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0344">
                                            <p:txEl>
                                              <p:pRg st="0" end="0"/>
                                            </p:txEl>
                                          </p:spTgt>
                                        </p:tgtEl>
                                        <p:attrNameLst>
                                          <p:attrName>style.visibility</p:attrName>
                                        </p:attrNameLst>
                                      </p:cBhvr>
                                      <p:to>
                                        <p:strVal val="visible"/>
                                      </p:to>
                                    </p:set>
                                    <p:animEffect transition="in" filter="wipe(left)">
                                      <p:cBhvr>
                                        <p:cTn id="57" dur="500"/>
                                        <p:tgtEl>
                                          <p:spTgt spid="27034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1">
                                            <p:txEl>
                                              <p:pRg st="0" end="0"/>
                                            </p:txEl>
                                          </p:spTgt>
                                        </p:tgtEl>
                                        <p:attrNameLst>
                                          <p:attrName>style.visibility</p:attrName>
                                        </p:attrNameLst>
                                      </p:cBhvr>
                                      <p:to>
                                        <p:strVal val="visible"/>
                                      </p:to>
                                    </p:set>
                                    <p:animEffect transition="in" filter="wipe(left)">
                                      <p:cBhvr>
                                        <p:cTn id="62"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P spid="270340" grpId="0" build="p" autoUpdateAnimBg="0"/>
      <p:bldP spid="270343" grpId="0" build="p" autoUpdateAnimBg="0"/>
      <p:bldP spid="270344" grpId="0" build="p" autoUpdateAnimBg="0"/>
      <p:bldP spid="270345" grpId="0" build="p" autoUpdateAnimBg="0"/>
      <p:bldP spid="270346" grpId="0" build="p" autoUpdateAnimBg="0"/>
      <p:bldP spid="5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a:noFill/>
          <a:ln/>
        </p:spPr>
        <p:txBody>
          <a:bodyPr/>
          <a:lstStyle/>
          <a:p>
            <a:r>
              <a:rPr lang="en-US" altLang="zh-CN" sz="4000">
                <a:solidFill>
                  <a:schemeClr val="bg2">
                    <a:lumMod val="85000"/>
                    <a:lumOff val="15000"/>
                  </a:schemeClr>
                </a:solidFill>
                <a:latin typeface="Symbol" panose="05050102010706020507" pitchFamily="18" charset="2"/>
              </a:rPr>
              <a:t></a:t>
            </a:r>
            <a:r>
              <a:rPr lang="en-US" altLang="zh-CN" sz="4000" baseline="30000">
                <a:solidFill>
                  <a:schemeClr val="bg2">
                    <a:lumMod val="85000"/>
                    <a:lumOff val="15000"/>
                  </a:schemeClr>
                </a:solidFill>
                <a:latin typeface="Arial" panose="020B0604020202020204" pitchFamily="34" charset="0"/>
              </a:rPr>
              <a:t>2</a:t>
            </a:r>
            <a:r>
              <a:rPr lang="en-US" altLang="zh-CN" sz="4000">
                <a:solidFill>
                  <a:schemeClr val="bg2">
                    <a:lumMod val="85000"/>
                    <a:lumOff val="15000"/>
                  </a:schemeClr>
                </a:solidFill>
                <a:latin typeface="Arial" panose="020B0604020202020204" pitchFamily="34" charset="0"/>
              </a:rPr>
              <a:t> </a:t>
            </a:r>
            <a:r>
              <a:rPr lang="zh-CN" altLang="en-US" sz="4000">
                <a:solidFill>
                  <a:schemeClr val="bg2">
                    <a:lumMod val="85000"/>
                    <a:lumOff val="15000"/>
                  </a:schemeClr>
                </a:solidFill>
                <a:latin typeface="Arial" panose="020B0604020202020204" pitchFamily="34" charset="0"/>
              </a:rPr>
              <a:t>未知小样本均值的检验</a:t>
            </a:r>
            <a:br>
              <a:rPr lang="zh-CN" altLang="en-US" sz="4000">
                <a:solidFill>
                  <a:schemeClr val="bg2">
                    <a:lumMod val="85000"/>
                    <a:lumOff val="15000"/>
                  </a:schemeClr>
                </a:solidFill>
                <a:latin typeface="Arial" panose="020B0604020202020204" pitchFamily="34" charset="0"/>
              </a:rPr>
            </a:br>
            <a:r>
              <a:rPr lang="zh-CN" altLang="en-US" sz="4000">
                <a:solidFill>
                  <a:schemeClr val="bg2">
                    <a:lumMod val="85000"/>
                    <a:lumOff val="15000"/>
                  </a:schemeClr>
                </a:solidFill>
                <a:latin typeface="Arial" panose="020B0604020202020204" pitchFamily="34" charset="0"/>
              </a:rPr>
              <a:t> </a:t>
            </a:r>
            <a:r>
              <a:rPr lang="en-US" altLang="zh-CN" sz="3600">
                <a:solidFill>
                  <a:schemeClr val="bg2">
                    <a:lumMod val="85000"/>
                    <a:lumOff val="15000"/>
                  </a:schemeClr>
                </a:solidFill>
                <a:latin typeface="Arial" panose="020B0604020202020204" pitchFamily="34" charset="0"/>
              </a:rPr>
              <a:t>(</a:t>
            </a:r>
            <a:r>
              <a:rPr lang="en-US" altLang="zh-CN" sz="3600" i="1">
                <a:solidFill>
                  <a:schemeClr val="bg2">
                    <a:lumMod val="85000"/>
                    <a:lumOff val="15000"/>
                  </a:schemeClr>
                </a:solidFill>
                <a:latin typeface="Arial" panose="020B0604020202020204" pitchFamily="34" charset="0"/>
              </a:rPr>
              <a:t>P </a:t>
            </a:r>
            <a:r>
              <a:rPr lang="zh-CN" altLang="en-US" sz="3600">
                <a:solidFill>
                  <a:schemeClr val="bg2">
                    <a:lumMod val="85000"/>
                    <a:lumOff val="15000"/>
                  </a:schemeClr>
                </a:solidFill>
                <a:latin typeface="Arial" panose="020B0604020202020204" pitchFamily="34" charset="0"/>
              </a:rPr>
              <a:t>值的计算与应用</a:t>
            </a:r>
            <a:r>
              <a:rPr lang="en-US" altLang="zh-CN" sz="3600">
                <a:solidFill>
                  <a:schemeClr val="bg2">
                    <a:lumMod val="85000"/>
                    <a:lumOff val="15000"/>
                  </a:schemeClr>
                </a:solidFill>
                <a:latin typeface="Arial" panose="020B0604020202020204" pitchFamily="34" charset="0"/>
              </a:rPr>
              <a:t>)</a:t>
            </a:r>
          </a:p>
        </p:txBody>
      </p:sp>
      <p:sp>
        <p:nvSpPr>
          <p:cNvPr id="1068035" name="Rectangle 3"/>
          <p:cNvSpPr>
            <a:spLocks noGrp="1" noChangeArrowheads="1"/>
          </p:cNvSpPr>
          <p:nvPr>
            <p:ph type="body" sz="half" idx="1"/>
          </p:nvPr>
        </p:nvSpPr>
        <p:spPr>
          <a:xfrm>
            <a:off x="609600" y="1789113"/>
            <a:ext cx="8058150" cy="4281487"/>
          </a:xfrm>
          <a:noFill/>
          <a:ln/>
        </p:spPr>
        <p:txBody>
          <a:bodyPr/>
          <a:lstStyle/>
          <a:p>
            <a:pPr marL="0" indent="0" algn="just">
              <a:lnSpc>
                <a:spcPct val="90000"/>
              </a:lnSpc>
            </a:pPr>
            <a:r>
              <a:rPr lang="zh-CN" altLang="en-US" sz="2800" dirty="0">
                <a:solidFill>
                  <a:schemeClr val="bg2">
                    <a:lumMod val="85000"/>
                    <a:lumOff val="15000"/>
                  </a:schemeClr>
                </a:solidFill>
              </a:rPr>
              <a:t>第</a:t>
            </a:r>
            <a:r>
              <a:rPr lang="en-US" altLang="zh-CN" sz="2800" dirty="0">
                <a:solidFill>
                  <a:schemeClr val="bg2">
                    <a:lumMod val="85000"/>
                    <a:lumOff val="15000"/>
                  </a:schemeClr>
                </a:solidFill>
              </a:rPr>
              <a:t>1</a:t>
            </a:r>
            <a:r>
              <a:rPr lang="zh-CN" altLang="en-US" sz="2800" dirty="0">
                <a:solidFill>
                  <a:schemeClr val="bg2">
                    <a:lumMod val="85000"/>
                    <a:lumOff val="15000"/>
                  </a:schemeClr>
                </a:solidFill>
              </a:rPr>
              <a:t>步：进入</a:t>
            </a:r>
            <a:r>
              <a:rPr lang="en-US" altLang="zh-CN" sz="2800" dirty="0">
                <a:solidFill>
                  <a:schemeClr val="bg2">
                    <a:lumMod val="85000"/>
                    <a:lumOff val="15000"/>
                  </a:schemeClr>
                </a:solidFill>
                <a:cs typeface="Times New Roman" panose="02020603050405020304" pitchFamily="18" charset="0"/>
              </a:rPr>
              <a:t>Excel</a:t>
            </a:r>
            <a:r>
              <a:rPr lang="zh-CN" altLang="en-US" sz="2800" dirty="0">
                <a:solidFill>
                  <a:schemeClr val="bg2">
                    <a:lumMod val="85000"/>
                    <a:lumOff val="15000"/>
                  </a:schemeClr>
                </a:solidFill>
              </a:rPr>
              <a:t>表格界面，选择“插入”下拉菜单</a:t>
            </a:r>
            <a:endParaRPr lang="zh-CN" altLang="en-US" sz="2800" dirty="0">
              <a:solidFill>
                <a:schemeClr val="bg2">
                  <a:lumMod val="85000"/>
                  <a:lumOff val="15000"/>
                </a:schemeClr>
              </a:solidFill>
              <a:cs typeface="Times New Roman" panose="02020603050405020304" pitchFamily="18" charset="0"/>
            </a:endParaRPr>
          </a:p>
          <a:p>
            <a:pPr marL="0" indent="0" algn="just">
              <a:lnSpc>
                <a:spcPct val="90000"/>
              </a:lnSpc>
            </a:pPr>
            <a:r>
              <a:rPr lang="zh-CN" altLang="en-US" sz="2800" dirty="0">
                <a:solidFill>
                  <a:schemeClr val="bg2">
                    <a:lumMod val="85000"/>
                    <a:lumOff val="15000"/>
                  </a:schemeClr>
                </a:solidFill>
              </a:rPr>
              <a:t>第</a:t>
            </a:r>
            <a:r>
              <a:rPr lang="en-US" altLang="zh-CN" sz="2800" dirty="0">
                <a:solidFill>
                  <a:schemeClr val="bg2">
                    <a:lumMod val="85000"/>
                    <a:lumOff val="15000"/>
                  </a:schemeClr>
                </a:solidFill>
                <a:cs typeface="Times New Roman" panose="02020603050405020304" pitchFamily="18" charset="0"/>
              </a:rPr>
              <a:t>2</a:t>
            </a:r>
            <a:r>
              <a:rPr lang="zh-CN" altLang="en-US" sz="2800" dirty="0">
                <a:solidFill>
                  <a:schemeClr val="bg2">
                    <a:lumMod val="85000"/>
                    <a:lumOff val="15000"/>
                  </a:schemeClr>
                </a:solidFill>
              </a:rPr>
              <a:t>步：选择“函数”点击</a:t>
            </a:r>
            <a:r>
              <a:rPr lang="zh-CN" altLang="en-US" sz="2800" dirty="0">
                <a:solidFill>
                  <a:schemeClr val="bg2">
                    <a:lumMod val="85000"/>
                    <a:lumOff val="15000"/>
                  </a:schemeClr>
                </a:solidFill>
                <a:cs typeface="Times New Roman" panose="02020603050405020304" pitchFamily="18" charset="0"/>
              </a:rPr>
              <a:t>，并</a:t>
            </a:r>
            <a:r>
              <a:rPr lang="zh-CN" altLang="en-US" sz="2800" dirty="0">
                <a:solidFill>
                  <a:schemeClr val="bg2">
                    <a:lumMod val="85000"/>
                    <a:lumOff val="15000"/>
                  </a:schemeClr>
                </a:solidFill>
              </a:rPr>
              <a:t>在函数分类中点击“统</a:t>
            </a:r>
          </a:p>
          <a:p>
            <a:pPr marL="0" indent="0" algn="just">
              <a:lnSpc>
                <a:spcPct val="90000"/>
              </a:lnSpc>
            </a:pPr>
            <a:r>
              <a:rPr lang="zh-CN" altLang="en-US" sz="2800" dirty="0">
                <a:solidFill>
                  <a:schemeClr val="bg2">
                    <a:lumMod val="85000"/>
                    <a:lumOff val="15000"/>
                  </a:schemeClr>
                </a:solidFill>
              </a:rPr>
              <a:t>             计” ，然后，在函数名的菜单中选择字符</a:t>
            </a:r>
          </a:p>
          <a:p>
            <a:pPr marL="0" indent="0" algn="just">
              <a:lnSpc>
                <a:spcPct val="90000"/>
              </a:lnSpc>
            </a:pPr>
            <a:r>
              <a:rPr lang="zh-CN" altLang="en-US" sz="2800" dirty="0">
                <a:solidFill>
                  <a:schemeClr val="bg2">
                    <a:lumMod val="85000"/>
                    <a:lumOff val="15000"/>
                  </a:schemeClr>
                </a:solidFill>
              </a:rPr>
              <a:t>             “</a:t>
            </a:r>
            <a:r>
              <a:rPr lang="en-US" altLang="zh-CN" sz="2800" dirty="0">
                <a:solidFill>
                  <a:schemeClr val="bg2">
                    <a:lumMod val="85000"/>
                    <a:lumOff val="15000"/>
                  </a:schemeClr>
                </a:solidFill>
                <a:cs typeface="Times New Roman" panose="02020603050405020304" pitchFamily="18" charset="0"/>
              </a:rPr>
              <a:t>TDIST</a:t>
            </a:r>
            <a:r>
              <a:rPr lang="en-US" altLang="zh-CN" sz="2800" dirty="0">
                <a:solidFill>
                  <a:schemeClr val="bg2">
                    <a:lumMod val="85000"/>
                    <a:lumOff val="15000"/>
                  </a:schemeClr>
                </a:solidFill>
              </a:rPr>
              <a:t>”</a:t>
            </a:r>
            <a:r>
              <a:rPr lang="zh-CN" altLang="en-US" sz="2800" dirty="0">
                <a:solidFill>
                  <a:schemeClr val="bg2">
                    <a:lumMod val="85000"/>
                    <a:lumOff val="15000"/>
                  </a:schemeClr>
                </a:solidFill>
              </a:rPr>
              <a:t>，确定</a:t>
            </a:r>
            <a:endParaRPr lang="zh-CN" altLang="en-US" sz="2800" dirty="0">
              <a:solidFill>
                <a:schemeClr val="bg2">
                  <a:lumMod val="85000"/>
                  <a:lumOff val="15000"/>
                </a:schemeClr>
              </a:solidFill>
              <a:cs typeface="Times New Roman" panose="02020603050405020304" pitchFamily="18" charset="0"/>
            </a:endParaRPr>
          </a:p>
          <a:p>
            <a:pPr marL="0" indent="0" algn="just">
              <a:lnSpc>
                <a:spcPct val="90000"/>
              </a:lnSpc>
            </a:pPr>
            <a:r>
              <a:rPr lang="zh-CN" altLang="en-US" sz="2800" dirty="0">
                <a:solidFill>
                  <a:schemeClr val="bg2">
                    <a:lumMod val="85000"/>
                    <a:lumOff val="15000"/>
                  </a:schemeClr>
                </a:solidFill>
              </a:rPr>
              <a:t>第</a:t>
            </a:r>
            <a:r>
              <a:rPr lang="en-US" altLang="zh-CN" sz="2800" dirty="0">
                <a:solidFill>
                  <a:schemeClr val="bg2">
                    <a:lumMod val="85000"/>
                    <a:lumOff val="15000"/>
                  </a:schemeClr>
                </a:solidFill>
                <a:cs typeface="Times New Roman" panose="02020603050405020304" pitchFamily="18" charset="0"/>
              </a:rPr>
              <a:t>3</a:t>
            </a:r>
            <a:r>
              <a:rPr lang="zh-CN" altLang="en-US" sz="2800" dirty="0">
                <a:solidFill>
                  <a:schemeClr val="bg2">
                    <a:lumMod val="85000"/>
                    <a:lumOff val="15000"/>
                  </a:schemeClr>
                </a:solidFill>
              </a:rPr>
              <a:t>步：在弹出的</a:t>
            </a:r>
            <a:r>
              <a:rPr lang="en-US" altLang="zh-CN" sz="2800" dirty="0">
                <a:solidFill>
                  <a:schemeClr val="bg2">
                    <a:lumMod val="85000"/>
                    <a:lumOff val="15000"/>
                  </a:schemeClr>
                </a:solidFill>
                <a:latin typeface="Times New Roman" panose="02020603050405020304" pitchFamily="18" charset="0"/>
                <a:cs typeface="Times New Roman" panose="02020603050405020304" pitchFamily="18" charset="0"/>
              </a:rPr>
              <a:t>X</a:t>
            </a:r>
            <a:r>
              <a:rPr lang="zh-CN" altLang="en-US" sz="2800" dirty="0">
                <a:solidFill>
                  <a:schemeClr val="bg2">
                    <a:lumMod val="85000"/>
                    <a:lumOff val="15000"/>
                  </a:schemeClr>
                </a:solidFill>
              </a:rPr>
              <a:t>栏中录入计算出的</a:t>
            </a:r>
            <a:r>
              <a:rPr lang="en-US" altLang="zh-CN" sz="2800" i="1" dirty="0">
                <a:solidFill>
                  <a:schemeClr val="bg2">
                    <a:lumMod val="85000"/>
                    <a:lumOff val="15000"/>
                  </a:schemeClr>
                </a:solidFill>
                <a:cs typeface="Times New Roman" panose="02020603050405020304" pitchFamily="18" charset="0"/>
              </a:rPr>
              <a:t>t</a:t>
            </a:r>
            <a:r>
              <a:rPr lang="zh-CN" altLang="en-US" sz="2800" dirty="0">
                <a:solidFill>
                  <a:schemeClr val="bg2">
                    <a:lumMod val="85000"/>
                    <a:lumOff val="15000"/>
                  </a:schemeClr>
                </a:solidFill>
              </a:rPr>
              <a:t>值</a:t>
            </a:r>
            <a:r>
              <a:rPr lang="en-US" altLang="zh-CN" sz="2800" dirty="0">
                <a:solidFill>
                  <a:schemeClr val="bg2">
                    <a:lumMod val="85000"/>
                    <a:lumOff val="15000"/>
                  </a:schemeClr>
                </a:solidFill>
                <a:cs typeface="Times New Roman" panose="02020603050405020304" pitchFamily="18" charset="0"/>
              </a:rPr>
              <a:t>3.16      </a:t>
            </a:r>
          </a:p>
          <a:p>
            <a:pPr marL="0" indent="0" algn="just">
              <a:lnSpc>
                <a:spcPct val="90000"/>
              </a:lnSpc>
            </a:pPr>
            <a:r>
              <a:rPr lang="en-US" altLang="zh-CN" sz="2800" dirty="0">
                <a:solidFill>
                  <a:schemeClr val="bg2">
                    <a:lumMod val="85000"/>
                    <a:lumOff val="15000"/>
                  </a:schemeClr>
                </a:solidFill>
                <a:cs typeface="Times New Roman" panose="02020603050405020304" pitchFamily="18" charset="0"/>
              </a:rPr>
              <a:t>             </a:t>
            </a:r>
            <a:r>
              <a:rPr lang="zh-CN" altLang="en-US" sz="2800" dirty="0">
                <a:solidFill>
                  <a:schemeClr val="bg2">
                    <a:lumMod val="85000"/>
                    <a:lumOff val="15000"/>
                  </a:schemeClr>
                </a:solidFill>
              </a:rPr>
              <a:t>在自由度</a:t>
            </a:r>
            <a:r>
              <a:rPr lang="en-US" altLang="zh-CN" sz="2800" dirty="0">
                <a:solidFill>
                  <a:schemeClr val="bg2">
                    <a:lumMod val="85000"/>
                    <a:lumOff val="15000"/>
                  </a:schemeClr>
                </a:solidFill>
              </a:rPr>
              <a:t>(</a:t>
            </a:r>
            <a:r>
              <a:rPr lang="en-US" altLang="zh-CN" sz="2800" dirty="0">
                <a:solidFill>
                  <a:schemeClr val="bg2">
                    <a:lumMod val="85000"/>
                    <a:lumOff val="15000"/>
                  </a:schemeClr>
                </a:solidFill>
                <a:cs typeface="Times New Roman" panose="02020603050405020304" pitchFamily="18" charset="0"/>
              </a:rPr>
              <a:t>Deg-freedom</a:t>
            </a:r>
            <a:r>
              <a:rPr lang="en-US" altLang="zh-CN" sz="2800" dirty="0">
                <a:solidFill>
                  <a:schemeClr val="bg2">
                    <a:lumMod val="85000"/>
                    <a:lumOff val="15000"/>
                  </a:schemeClr>
                </a:solidFill>
              </a:rPr>
              <a:t>)</a:t>
            </a:r>
            <a:r>
              <a:rPr lang="zh-CN" altLang="en-US" sz="2800" dirty="0">
                <a:solidFill>
                  <a:schemeClr val="bg2">
                    <a:lumMod val="85000"/>
                    <a:lumOff val="15000"/>
                  </a:schemeClr>
                </a:solidFill>
              </a:rPr>
              <a:t>栏中录入</a:t>
            </a:r>
            <a:r>
              <a:rPr lang="en-US" altLang="zh-CN" sz="2800" dirty="0">
                <a:solidFill>
                  <a:schemeClr val="bg2">
                    <a:lumMod val="85000"/>
                    <a:lumOff val="15000"/>
                  </a:schemeClr>
                </a:solidFill>
                <a:cs typeface="Times New Roman" panose="02020603050405020304" pitchFamily="18" charset="0"/>
              </a:rPr>
              <a:t>9</a:t>
            </a:r>
          </a:p>
          <a:p>
            <a:pPr marL="0" indent="0" algn="just">
              <a:lnSpc>
                <a:spcPct val="90000"/>
              </a:lnSpc>
            </a:pPr>
            <a:r>
              <a:rPr lang="en-US" altLang="zh-CN" sz="2800" dirty="0">
                <a:solidFill>
                  <a:schemeClr val="bg2">
                    <a:lumMod val="85000"/>
                    <a:lumOff val="15000"/>
                  </a:schemeClr>
                </a:solidFill>
              </a:rPr>
              <a:t>             </a:t>
            </a:r>
            <a:r>
              <a:rPr lang="zh-CN" altLang="en-US" sz="2800" dirty="0">
                <a:solidFill>
                  <a:schemeClr val="bg2">
                    <a:lumMod val="85000"/>
                    <a:lumOff val="15000"/>
                  </a:schemeClr>
                </a:solidFill>
              </a:rPr>
              <a:t>在</a:t>
            </a:r>
            <a:r>
              <a:rPr lang="en-US" altLang="zh-CN" sz="2800" dirty="0">
                <a:solidFill>
                  <a:schemeClr val="bg2">
                    <a:lumMod val="85000"/>
                    <a:lumOff val="15000"/>
                  </a:schemeClr>
                </a:solidFill>
                <a:cs typeface="Times New Roman" panose="02020603050405020304" pitchFamily="18" charset="0"/>
              </a:rPr>
              <a:t>Tails</a:t>
            </a:r>
            <a:r>
              <a:rPr lang="zh-CN" altLang="en-US" sz="2800" dirty="0">
                <a:solidFill>
                  <a:schemeClr val="bg2">
                    <a:lumMod val="85000"/>
                    <a:lumOff val="15000"/>
                  </a:schemeClr>
                </a:solidFill>
              </a:rPr>
              <a:t>栏中录入</a:t>
            </a:r>
            <a:r>
              <a:rPr lang="en-US" altLang="zh-CN" sz="2800" dirty="0">
                <a:solidFill>
                  <a:schemeClr val="bg2">
                    <a:lumMod val="85000"/>
                    <a:lumOff val="15000"/>
                  </a:schemeClr>
                </a:solidFill>
                <a:cs typeface="Times New Roman" panose="02020603050405020304" pitchFamily="18" charset="0"/>
              </a:rPr>
              <a:t>2</a:t>
            </a:r>
            <a:r>
              <a:rPr lang="zh-CN" altLang="en-US" sz="2800" dirty="0">
                <a:solidFill>
                  <a:schemeClr val="bg2">
                    <a:lumMod val="85000"/>
                    <a:lumOff val="15000"/>
                  </a:schemeClr>
                </a:solidFill>
              </a:rPr>
              <a:t>，表明是双侧检验</a:t>
            </a:r>
            <a:r>
              <a:rPr lang="en-US" altLang="zh-CN" sz="2800" dirty="0">
                <a:solidFill>
                  <a:schemeClr val="bg2">
                    <a:lumMod val="85000"/>
                    <a:lumOff val="15000"/>
                  </a:schemeClr>
                </a:solidFill>
              </a:rPr>
              <a:t>(</a:t>
            </a:r>
            <a:r>
              <a:rPr lang="zh-CN" altLang="en-US" sz="2800" dirty="0">
                <a:solidFill>
                  <a:schemeClr val="bg2">
                    <a:lumMod val="85000"/>
                    <a:lumOff val="15000"/>
                  </a:schemeClr>
                </a:solidFill>
              </a:rPr>
              <a:t>单测</a:t>
            </a:r>
          </a:p>
          <a:p>
            <a:pPr marL="0" indent="0" algn="just">
              <a:lnSpc>
                <a:spcPct val="90000"/>
              </a:lnSpc>
            </a:pPr>
            <a:r>
              <a:rPr lang="zh-CN" altLang="en-US" sz="2800" dirty="0">
                <a:solidFill>
                  <a:schemeClr val="bg2">
                    <a:lumMod val="85000"/>
                    <a:lumOff val="15000"/>
                  </a:schemeClr>
                </a:solidFill>
              </a:rPr>
              <a:t>             检验则在该栏内录入</a:t>
            </a:r>
            <a:r>
              <a:rPr lang="en-US" altLang="zh-CN" sz="2800" dirty="0">
                <a:solidFill>
                  <a:schemeClr val="bg2">
                    <a:lumMod val="85000"/>
                    <a:lumOff val="15000"/>
                  </a:schemeClr>
                </a:solidFill>
                <a:cs typeface="Times New Roman" panose="02020603050405020304" pitchFamily="18" charset="0"/>
              </a:rPr>
              <a:t>1</a:t>
            </a:r>
            <a:r>
              <a:rPr lang="en-US" altLang="zh-CN" sz="2800" dirty="0">
                <a:solidFill>
                  <a:schemeClr val="bg2">
                    <a:lumMod val="85000"/>
                    <a:lumOff val="15000"/>
                  </a:schemeClr>
                </a:solidFill>
              </a:rPr>
              <a:t>)</a:t>
            </a:r>
            <a:endParaRPr lang="en-US" altLang="zh-CN" sz="2800" dirty="0">
              <a:solidFill>
                <a:schemeClr val="bg2">
                  <a:lumMod val="85000"/>
                  <a:lumOff val="15000"/>
                </a:schemeClr>
              </a:solidFill>
              <a:cs typeface="Times New Roman" panose="02020603050405020304" pitchFamily="18" charset="0"/>
            </a:endParaRPr>
          </a:p>
          <a:p>
            <a:pPr marL="0" indent="0" algn="just">
              <a:lnSpc>
                <a:spcPct val="90000"/>
              </a:lnSpc>
            </a:pPr>
            <a:r>
              <a:rPr lang="en-US" altLang="zh-CN" sz="2800" i="1" dirty="0">
                <a:solidFill>
                  <a:schemeClr val="bg2">
                    <a:lumMod val="85000"/>
                    <a:lumOff val="15000"/>
                  </a:schemeClr>
                </a:solidFill>
                <a:cs typeface="Times New Roman" panose="02020603050405020304" pitchFamily="18" charset="0"/>
              </a:rPr>
              <a:t>             P</a:t>
            </a:r>
            <a:r>
              <a:rPr lang="zh-CN" altLang="en-US" sz="2800" dirty="0">
                <a:solidFill>
                  <a:schemeClr val="bg2">
                    <a:lumMod val="85000"/>
                    <a:lumOff val="15000"/>
                  </a:schemeClr>
                </a:solidFill>
              </a:rPr>
              <a:t>值的结果为</a:t>
            </a:r>
            <a:r>
              <a:rPr lang="en-US" altLang="zh-CN" sz="2800" dirty="0">
                <a:solidFill>
                  <a:schemeClr val="bg2">
                    <a:lumMod val="85000"/>
                    <a:lumOff val="15000"/>
                  </a:schemeClr>
                </a:solidFill>
                <a:cs typeface="Times New Roman" panose="02020603050405020304" pitchFamily="18" charset="0"/>
              </a:rPr>
              <a:t>0.01155&lt;0.025</a:t>
            </a:r>
            <a:r>
              <a:rPr lang="zh-CN" altLang="en-US" sz="2800" dirty="0">
                <a:solidFill>
                  <a:schemeClr val="bg2">
                    <a:lumMod val="85000"/>
                    <a:lumOff val="15000"/>
                  </a:schemeClr>
                </a:solidFill>
                <a:cs typeface="Times New Roman" panose="02020603050405020304" pitchFamily="18" charset="0"/>
              </a:rPr>
              <a:t>，</a:t>
            </a:r>
            <a:r>
              <a:rPr lang="zh-CN" altLang="en-US" sz="2800" dirty="0">
                <a:solidFill>
                  <a:schemeClr val="bg2">
                    <a:lumMod val="85000"/>
                    <a:lumOff val="15000"/>
                  </a:schemeClr>
                </a:solidFill>
              </a:rPr>
              <a:t>拒绝</a:t>
            </a:r>
            <a:r>
              <a:rPr lang="en-US" altLang="zh-CN" sz="2800" dirty="0">
                <a:solidFill>
                  <a:schemeClr val="bg2">
                    <a:lumMod val="85000"/>
                    <a:lumOff val="15000"/>
                  </a:schemeClr>
                </a:solidFill>
              </a:rPr>
              <a:t>H</a:t>
            </a:r>
            <a:r>
              <a:rPr lang="en-US" altLang="zh-CN" sz="2800" baseline="-25000" dirty="0">
                <a:solidFill>
                  <a:schemeClr val="bg2">
                    <a:lumMod val="85000"/>
                    <a:lumOff val="15000"/>
                  </a:schemeClr>
                </a:solidFill>
              </a:rPr>
              <a:t>0</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7506" name="Rectangle 2"/>
          <p:cNvSpPr>
            <a:spLocks noGrp="1" noChangeArrowheads="1"/>
          </p:cNvSpPr>
          <p:nvPr>
            <p:ph type="ctrTitle"/>
          </p:nvPr>
        </p:nvSpPr>
        <p:spPr>
          <a:xfrm>
            <a:off x="685800" y="2286000"/>
            <a:ext cx="7772400" cy="1143000"/>
          </a:xfrm>
          <a:noFill/>
          <a:ln/>
        </p:spPr>
        <p:txBody>
          <a:bodyPr anchor="ctr" anchorCtr="0"/>
          <a:lstStyle/>
          <a:p>
            <a:r>
              <a:rPr lang="zh-CN" altLang="en-US" sz="4400" dirty="0">
                <a:solidFill>
                  <a:schemeClr val="bg2">
                    <a:lumMod val="85000"/>
                    <a:lumOff val="15000"/>
                  </a:schemeClr>
                </a:solidFill>
                <a:latin typeface="Arial" panose="020B0604020202020204" pitchFamily="34" charset="0"/>
              </a:rPr>
              <a:t>总体比例的检验</a:t>
            </a:r>
            <a:br>
              <a:rPr lang="zh-CN" altLang="en-US" sz="4400" dirty="0">
                <a:solidFill>
                  <a:schemeClr val="bg2">
                    <a:lumMod val="85000"/>
                    <a:lumOff val="15000"/>
                  </a:schemeClr>
                </a:solidFill>
                <a:latin typeface="Arial" panose="020B0604020202020204" pitchFamily="34" charset="0"/>
              </a:rPr>
            </a:br>
            <a:r>
              <a:rPr lang="en-US" altLang="zh-CN" sz="4000" dirty="0">
                <a:solidFill>
                  <a:schemeClr val="bg2">
                    <a:lumMod val="85000"/>
                    <a:lumOff val="15000"/>
                  </a:schemeClr>
                </a:solidFill>
                <a:latin typeface="Arial" panose="020B0604020202020204" pitchFamily="34" charset="0"/>
              </a:rPr>
              <a:t>(</a:t>
            </a:r>
            <a:r>
              <a:rPr lang="en-US" altLang="zh-CN" sz="4000" i="1" dirty="0">
                <a:solidFill>
                  <a:schemeClr val="bg2">
                    <a:lumMod val="85000"/>
                    <a:lumOff val="15000"/>
                  </a:schemeClr>
                </a:solidFill>
                <a:latin typeface="Arial" panose="020B0604020202020204" pitchFamily="34" charset="0"/>
              </a:rPr>
              <a:t>Z</a:t>
            </a:r>
            <a:r>
              <a:rPr lang="en-US" altLang="zh-CN" sz="4000" dirty="0">
                <a:solidFill>
                  <a:schemeClr val="bg2">
                    <a:lumMod val="85000"/>
                    <a:lumOff val="15000"/>
                  </a:schemeClr>
                </a:solidFill>
                <a:latin typeface="Arial" panose="020B0604020202020204" pitchFamily="34" charset="0"/>
              </a:rPr>
              <a:t> </a:t>
            </a:r>
            <a:r>
              <a:rPr lang="zh-CN" altLang="en-US" sz="4000" dirty="0">
                <a:solidFill>
                  <a:schemeClr val="bg2">
                    <a:lumMod val="85000"/>
                    <a:lumOff val="15000"/>
                  </a:schemeClr>
                </a:solidFill>
                <a:latin typeface="Arial" panose="020B0604020202020204" pitchFamily="34" charset="0"/>
              </a:rPr>
              <a:t>检验</a:t>
            </a:r>
            <a:r>
              <a:rPr lang="en-US" altLang="zh-CN" sz="4000" dirty="0">
                <a:solidFill>
                  <a:schemeClr val="bg2">
                    <a:lumMod val="85000"/>
                    <a:lumOff val="15000"/>
                  </a:schemeClr>
                </a:solidFill>
                <a:latin typeface="Arial" panose="020B0604020202020204" pitchFamily="34" charset="0"/>
              </a:rPr>
              <a:t>)</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noFill/>
          <a:ln/>
        </p:spPr>
        <p:txBody>
          <a:bodyPr/>
          <a:lstStyle/>
          <a:p>
            <a:r>
              <a:rPr lang="zh-CN" altLang="en-US" sz="4000">
                <a:solidFill>
                  <a:schemeClr val="bg2">
                    <a:lumMod val="95000"/>
                    <a:lumOff val="5000"/>
                  </a:schemeClr>
                </a:solidFill>
                <a:latin typeface="Arial" panose="020B0604020202020204" pitchFamily="34" charset="0"/>
              </a:rPr>
              <a:t>一个总体比例检验</a:t>
            </a:r>
          </a:p>
        </p:txBody>
      </p:sp>
      <p:sp>
        <p:nvSpPr>
          <p:cNvPr id="342019" name="Rectangle 3"/>
          <p:cNvSpPr>
            <a:spLocks noGrp="1" noChangeArrowheads="1"/>
          </p:cNvSpPr>
          <p:nvPr>
            <p:ph type="body" idx="1"/>
          </p:nvPr>
        </p:nvSpPr>
        <p:spPr>
          <a:xfrm>
            <a:off x="609600" y="1828800"/>
            <a:ext cx="8229600" cy="4114800"/>
          </a:xfrm>
          <a:noFill/>
          <a:ln/>
        </p:spPr>
        <p:txBody>
          <a:bodyPr/>
          <a:lstStyle/>
          <a:p>
            <a:pPr marL="609600" indent="-609600">
              <a:buFontTx/>
              <a:buAutoNum type="arabicPeriod"/>
            </a:pPr>
            <a:r>
              <a:rPr lang="zh-CN" altLang="en-US">
                <a:solidFill>
                  <a:schemeClr val="bg2">
                    <a:lumMod val="95000"/>
                    <a:lumOff val="5000"/>
                  </a:schemeClr>
                </a:solidFill>
              </a:rPr>
              <a:t>假定条件</a:t>
            </a:r>
          </a:p>
          <a:p>
            <a:pPr marL="1219200" lvl="1" indent="-533400"/>
            <a:r>
              <a:rPr lang="zh-CN" altLang="en-US">
                <a:solidFill>
                  <a:schemeClr val="bg2">
                    <a:lumMod val="95000"/>
                    <a:lumOff val="5000"/>
                  </a:schemeClr>
                </a:solidFill>
              </a:rPr>
              <a:t>有两类结果</a:t>
            </a:r>
          </a:p>
          <a:p>
            <a:pPr marL="1219200" lvl="1" indent="-533400"/>
            <a:r>
              <a:rPr lang="zh-CN" altLang="en-US">
                <a:solidFill>
                  <a:schemeClr val="bg2">
                    <a:lumMod val="95000"/>
                    <a:lumOff val="5000"/>
                  </a:schemeClr>
                </a:solidFill>
              </a:rPr>
              <a:t>总体服从二项分布</a:t>
            </a:r>
          </a:p>
          <a:p>
            <a:pPr marL="1219200" lvl="1" indent="-533400"/>
            <a:r>
              <a:rPr lang="zh-CN" altLang="en-US">
                <a:solidFill>
                  <a:schemeClr val="bg2">
                    <a:lumMod val="95000"/>
                    <a:lumOff val="5000"/>
                  </a:schemeClr>
                </a:solidFill>
              </a:rPr>
              <a:t>可用正态分布来近似</a:t>
            </a:r>
          </a:p>
          <a:p>
            <a:pPr marL="609600" indent="-609600">
              <a:buFontTx/>
              <a:buAutoNum type="arabicPeriod" startAt="2"/>
            </a:pPr>
            <a:r>
              <a:rPr lang="zh-CN" altLang="en-US">
                <a:solidFill>
                  <a:schemeClr val="bg2">
                    <a:lumMod val="95000"/>
                    <a:lumOff val="5000"/>
                  </a:schemeClr>
                </a:solidFill>
              </a:rPr>
              <a:t>比</a:t>
            </a:r>
            <a:r>
              <a:rPr lang="zh-CN" altLang="en-US">
                <a:solidFill>
                  <a:schemeClr val="bg2">
                    <a:lumMod val="95000"/>
                    <a:lumOff val="5000"/>
                  </a:schemeClr>
                </a:solidFill>
                <a:latin typeface="Times New Roman" panose="02020603050405020304" pitchFamily="18" charset="0"/>
              </a:rPr>
              <a:t>例检验的 </a:t>
            </a:r>
            <a:r>
              <a:rPr lang="en-US" altLang="zh-CN" i="1">
                <a:solidFill>
                  <a:schemeClr val="bg2">
                    <a:lumMod val="95000"/>
                    <a:lumOff val="5000"/>
                  </a:schemeClr>
                </a:solidFill>
                <a:latin typeface="Times New Roman" panose="02020603050405020304" pitchFamily="18" charset="0"/>
              </a:rPr>
              <a:t>Z </a:t>
            </a:r>
            <a:r>
              <a:rPr lang="zh-CN" altLang="en-US">
                <a:solidFill>
                  <a:schemeClr val="bg2">
                    <a:lumMod val="95000"/>
                    <a:lumOff val="5000"/>
                  </a:schemeClr>
                </a:solidFill>
                <a:latin typeface="Times New Roman" panose="02020603050405020304" pitchFamily="18" charset="0"/>
              </a:rPr>
              <a:t>统计量</a:t>
            </a:r>
          </a:p>
        </p:txBody>
      </p:sp>
      <p:sp>
        <p:nvSpPr>
          <p:cNvPr id="342023" name="Rectangle 7"/>
          <p:cNvSpPr>
            <a:spLocks noChangeArrowheads="1"/>
          </p:cNvSpPr>
          <p:nvPr/>
        </p:nvSpPr>
        <p:spPr bwMode="auto">
          <a:xfrm>
            <a:off x="5060950" y="5427663"/>
            <a:ext cx="34385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b="1">
                <a:solidFill>
                  <a:schemeClr val="bg2">
                    <a:lumMod val="95000"/>
                    <a:lumOff val="5000"/>
                  </a:schemeClr>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b="1" baseline="-25000">
                <a:solidFill>
                  <a:schemeClr val="bg2">
                    <a:lumMod val="95000"/>
                    <a:lumOff val="5000"/>
                  </a:schemeClr>
                </a:solidFill>
                <a:effectLst>
                  <a:outerShdw blurRad="38100" dist="38100" dir="2700000" algn="tl">
                    <a:srgbClr val="000000"/>
                  </a:outerShdw>
                </a:effectLst>
              </a:rPr>
              <a:t>0</a:t>
            </a:r>
            <a:r>
              <a:rPr lang="zh-CN" altLang="en-US" b="1">
                <a:solidFill>
                  <a:schemeClr val="bg2">
                    <a:lumMod val="95000"/>
                    <a:lumOff val="5000"/>
                  </a:schemeClr>
                </a:solidFill>
                <a:effectLst>
                  <a:outerShdw blurRad="38100" dist="38100" dir="2700000" algn="tl">
                    <a:srgbClr val="000000"/>
                  </a:outerShdw>
                </a:effectLst>
              </a:rPr>
              <a:t>为假设的总体比例</a:t>
            </a:r>
          </a:p>
        </p:txBody>
      </p:sp>
      <mc:AlternateContent xmlns:mc="http://schemas.openxmlformats.org/markup-compatibility/2006">
        <mc:Choice xmlns:a14="http://schemas.microsoft.com/office/drawing/2010/main" Requires="a14">
          <p:sp>
            <p:nvSpPr>
              <p:cNvPr id="342037" name="Object 21">
                <a:hlinkClick r:id="" action="ppaction://ole?verb=0"/>
              </p:cNvPr>
              <p:cNvSpPr txBox="1"/>
              <p:nvPr/>
            </p:nvSpPr>
            <p:spPr bwMode="auto">
              <a:xfrm>
                <a:off x="1011238" y="4537075"/>
                <a:ext cx="4532312" cy="1641475"/>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𝑍</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𝑃</m:t>
                          </m:r>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𝜋</m:t>
                              </m:r>
                            </m:e>
                            <m:sub>
                              <m:r>
                                <a:rPr lang="zh-CN" altLang="en-US" i="1">
                                  <a:solidFill>
                                    <a:schemeClr val="bg2">
                                      <a:lumMod val="95000"/>
                                      <a:lumOff val="5000"/>
                                    </a:schemeClr>
                                  </a:solidFill>
                                  <a:latin typeface="Cambria Math" panose="02040503050406030204" pitchFamily="18" charset="0"/>
                                </a:rPr>
                                <m:t>0</m:t>
                              </m:r>
                            </m:sub>
                          </m:sSub>
                        </m:num>
                        <m:den>
                          <m:rad>
                            <m:radPr>
                              <m:degHide m:val="on"/>
                              <m:ctrlPr>
                                <a:rPr lang="zh-CN" altLang="en-US" i="1">
                                  <a:solidFill>
                                    <a:schemeClr val="bg2">
                                      <a:lumMod val="95000"/>
                                      <a:lumOff val="5000"/>
                                    </a:schemeClr>
                                  </a:solidFill>
                                  <a:latin typeface="Cambria Math" panose="02040503050406030204" pitchFamily="18" charset="0"/>
                                </a:rPr>
                              </m:ctrlPr>
                            </m:radPr>
                            <m:deg/>
                            <m:e>
                              <m:f>
                                <m:fPr>
                                  <m:ctrlPr>
                                    <a:rPr lang="zh-CN" altLang="en-US" i="1">
                                      <a:solidFill>
                                        <a:schemeClr val="bg2">
                                          <a:lumMod val="95000"/>
                                          <a:lumOff val="5000"/>
                                        </a:schemeClr>
                                      </a:solidFill>
                                      <a:latin typeface="Cambria Math" panose="02040503050406030204" pitchFamily="18" charset="0"/>
                                    </a:rPr>
                                  </m:ctrlPr>
                                </m:fPr>
                                <m:num>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𝜋</m:t>
                                      </m:r>
                                    </m:e>
                                    <m:sub>
                                      <m:r>
                                        <a:rPr lang="zh-CN" altLang="en-US" i="1">
                                          <a:solidFill>
                                            <a:schemeClr val="bg2">
                                              <a:lumMod val="95000"/>
                                              <a:lumOff val="5000"/>
                                            </a:schemeClr>
                                          </a:solidFill>
                                          <a:latin typeface="Cambria Math" panose="02040503050406030204" pitchFamily="18" charset="0"/>
                                        </a:rPr>
                                        <m:t>0</m:t>
                                      </m:r>
                                    </m:sub>
                                  </m:sSub>
                                  <m:r>
                                    <a:rPr lang="zh-CN" altLang="en-US" i="1">
                                      <a:solidFill>
                                        <a:schemeClr val="bg2">
                                          <a:lumMod val="95000"/>
                                          <a:lumOff val="5000"/>
                                        </a:schemeClr>
                                      </a:solidFill>
                                      <a:latin typeface="Cambria Math" panose="02040503050406030204" pitchFamily="18" charset="0"/>
                                    </a:rPr>
                                    <m:t>(1−</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𝜋</m:t>
                                      </m:r>
                                    </m:e>
                                    <m:sub>
                                      <m:r>
                                        <a:rPr lang="zh-CN" altLang="en-US" i="1">
                                          <a:solidFill>
                                            <a:schemeClr val="bg2">
                                              <a:lumMod val="95000"/>
                                              <a:lumOff val="5000"/>
                                            </a:schemeClr>
                                          </a:solidFill>
                                          <a:latin typeface="Cambria Math" panose="02040503050406030204" pitchFamily="18" charset="0"/>
                                        </a:rPr>
                                        <m:t>0</m:t>
                                      </m:r>
                                    </m:sub>
                                  </m:sSub>
                                  <m:r>
                                    <a:rPr lang="zh-CN" altLang="en-US" i="1">
                                      <a:solidFill>
                                        <a:schemeClr val="bg2">
                                          <a:lumMod val="95000"/>
                                          <a:lumOff val="5000"/>
                                        </a:schemeClr>
                                      </a:solidFill>
                                      <a:latin typeface="Cambria Math" panose="02040503050406030204" pitchFamily="18" charset="0"/>
                                    </a:rPr>
                                    <m:t>)</m:t>
                                  </m:r>
                                </m:num>
                                <m:den>
                                  <m:r>
                                    <a:rPr lang="zh-CN" altLang="en-US" i="1">
                                      <a:solidFill>
                                        <a:schemeClr val="bg2">
                                          <a:lumMod val="95000"/>
                                          <a:lumOff val="5000"/>
                                        </a:schemeClr>
                                      </a:solidFill>
                                      <a:latin typeface="Cambria Math" panose="02040503050406030204" pitchFamily="18" charset="0"/>
                                    </a:rPr>
                                    <m:t>𝑛</m:t>
                                  </m:r>
                                </m:den>
                              </m:f>
                            </m:e>
                          </m:rad>
                        </m:den>
                      </m:f>
                      <m:r>
                        <a:rPr lang="zh-CN" altLang="en-US" i="1">
                          <a:solidFill>
                            <a:schemeClr val="bg2">
                              <a:lumMod val="95000"/>
                              <a:lumOff val="5000"/>
                            </a:schemeClr>
                          </a:solidFill>
                          <a:latin typeface="Cambria Math" panose="02040503050406030204" pitchFamily="18" charset="0"/>
                        </a:rPr>
                        <m:t>~</m:t>
                      </m:r>
                      <m:r>
                        <a:rPr lang="zh-CN" altLang="en-US" i="1">
                          <a:solidFill>
                            <a:schemeClr val="bg2">
                              <a:lumMod val="95000"/>
                              <a:lumOff val="5000"/>
                            </a:schemeClr>
                          </a:solidFill>
                          <a:latin typeface="Cambria Math" panose="02040503050406030204" pitchFamily="18" charset="0"/>
                        </a:rPr>
                        <m:t>𝑁</m:t>
                      </m:r>
                      <m:r>
                        <a:rPr lang="zh-CN" altLang="en-US" i="1">
                          <a:solidFill>
                            <a:schemeClr val="bg2">
                              <a:lumMod val="95000"/>
                              <a:lumOff val="5000"/>
                            </a:schemeClr>
                          </a:solidFill>
                          <a:latin typeface="Cambria Math" panose="02040503050406030204" pitchFamily="18" charset="0"/>
                        </a:rPr>
                        <m:t>(0,1)</m:t>
                      </m:r>
                    </m:oMath>
                  </m:oMathPara>
                </a14:m>
                <a:endParaRPr lang="zh-CN" altLang="en-US">
                  <a:solidFill>
                    <a:schemeClr val="bg2">
                      <a:lumMod val="95000"/>
                      <a:lumOff val="5000"/>
                    </a:schemeClr>
                  </a:solidFill>
                </a:endParaRPr>
              </a:p>
            </p:txBody>
          </p:sp>
        </mc:Choice>
        <mc:Fallback>
          <p:sp>
            <p:nvSpPr>
              <p:cNvPr id="342037" name="Object 21">
                <a:hlinkClick r:id="" action="ppaction://ole?verb=0"/>
              </p:cNvPr>
              <p:cNvSpPr txBox="1">
                <a:spLocks noRot="1" noChangeAspect="1" noMove="1" noResize="1" noEditPoints="1" noAdjustHandles="1" noChangeArrowheads="1" noChangeShapeType="1" noTextEdit="1"/>
              </p:cNvSpPr>
              <p:nvPr/>
            </p:nvSpPr>
            <p:spPr bwMode="auto">
              <a:xfrm>
                <a:off x="1011238" y="4537075"/>
                <a:ext cx="4532312" cy="1641475"/>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wipe(left)">
                                      <p:cBhvr>
                                        <p:cTn id="7" dur="500"/>
                                        <p:tgtEl>
                                          <p:spTgt spid="3420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2019">
                                            <p:txEl>
                                              <p:pRg st="1" end="1"/>
                                            </p:txEl>
                                          </p:spTgt>
                                        </p:tgtEl>
                                        <p:attrNameLst>
                                          <p:attrName>style.visibility</p:attrName>
                                        </p:attrNameLst>
                                      </p:cBhvr>
                                      <p:to>
                                        <p:strVal val="visible"/>
                                      </p:to>
                                    </p:set>
                                    <p:animEffect transition="in" filter="wipe(left)">
                                      <p:cBhvr>
                                        <p:cTn id="10" dur="500"/>
                                        <p:tgtEl>
                                          <p:spTgt spid="3420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2019">
                                            <p:txEl>
                                              <p:pRg st="2" end="2"/>
                                            </p:txEl>
                                          </p:spTgt>
                                        </p:tgtEl>
                                        <p:attrNameLst>
                                          <p:attrName>style.visibility</p:attrName>
                                        </p:attrNameLst>
                                      </p:cBhvr>
                                      <p:to>
                                        <p:strVal val="visible"/>
                                      </p:to>
                                    </p:set>
                                    <p:animEffect transition="in" filter="wipe(left)">
                                      <p:cBhvr>
                                        <p:cTn id="13" dur="500"/>
                                        <p:tgtEl>
                                          <p:spTgt spid="34201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2019">
                                            <p:txEl>
                                              <p:pRg st="3" end="3"/>
                                            </p:txEl>
                                          </p:spTgt>
                                        </p:tgtEl>
                                        <p:attrNameLst>
                                          <p:attrName>style.visibility</p:attrName>
                                        </p:attrNameLst>
                                      </p:cBhvr>
                                      <p:to>
                                        <p:strVal val="visible"/>
                                      </p:to>
                                    </p:set>
                                    <p:animEffect transition="in" filter="wipe(left)">
                                      <p:cBhvr>
                                        <p:cTn id="16" dur="500"/>
                                        <p:tgtEl>
                                          <p:spTgt spid="3420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2019">
                                            <p:txEl>
                                              <p:pRg st="4" end="4"/>
                                            </p:txEl>
                                          </p:spTgt>
                                        </p:tgtEl>
                                        <p:attrNameLst>
                                          <p:attrName>style.visibility</p:attrName>
                                        </p:attrNameLst>
                                      </p:cBhvr>
                                      <p:to>
                                        <p:strVal val="visible"/>
                                      </p:to>
                                    </p:set>
                                    <p:animEffect transition="in" filter="wipe(left)">
                                      <p:cBhvr>
                                        <p:cTn id="21" dur="500"/>
                                        <p:tgtEl>
                                          <p:spTgt spid="34201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42023"/>
                                        </p:tgtEl>
                                        <p:attrNameLst>
                                          <p:attrName>style.visibility</p:attrName>
                                        </p:attrNameLst>
                                      </p:cBhvr>
                                      <p:to>
                                        <p:strVal val="visible"/>
                                      </p:to>
                                    </p:set>
                                    <p:animEffect transition="in" filter="wipe(left)">
                                      <p:cBhvr>
                                        <p:cTn id="26" dur="500"/>
                                        <p:tgtEl>
                                          <p:spTgt spid="34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P spid="34202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459" name="Rectangle 347"/>
          <p:cNvSpPr>
            <a:spLocks noGrp="1" noChangeArrowheads="1"/>
          </p:cNvSpPr>
          <p:nvPr>
            <p:ph type="title"/>
          </p:nvPr>
        </p:nvSpPr>
        <p:spPr>
          <a:xfrm>
            <a:off x="1676400" y="152400"/>
            <a:ext cx="7239000" cy="1143000"/>
          </a:xfrm>
          <a:noFill/>
          <a:ln/>
        </p:spPr>
        <p:txBody>
          <a:bodyPr/>
          <a:lstStyle/>
          <a:p>
            <a:r>
              <a:rPr lang="zh-CN" altLang="en-US" sz="4000">
                <a:solidFill>
                  <a:schemeClr val="bg2">
                    <a:lumMod val="95000"/>
                    <a:lumOff val="5000"/>
                  </a:schemeClr>
                </a:solidFill>
              </a:rPr>
              <a:t>一个总体比例的检验</a:t>
            </a:r>
            <a:br>
              <a:rPr lang="zh-CN" altLang="en-US" sz="4000">
                <a:solidFill>
                  <a:schemeClr val="bg2">
                    <a:lumMod val="95000"/>
                    <a:lumOff val="5000"/>
                  </a:schemeClr>
                </a:solidFill>
              </a:rPr>
            </a:br>
            <a:r>
              <a:rPr lang="zh-CN" altLang="en-US" sz="4000">
                <a:solidFill>
                  <a:schemeClr val="bg2">
                    <a:lumMod val="95000"/>
                    <a:lumOff val="5000"/>
                  </a:schemeClr>
                </a:solidFill>
              </a:rPr>
              <a:t> </a:t>
            </a: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例题分析</a:t>
            </a:r>
            <a:r>
              <a:rPr lang="en-US" altLang="zh-CN" sz="3600">
                <a:solidFill>
                  <a:schemeClr val="bg2">
                    <a:lumMod val="95000"/>
                    <a:lumOff val="5000"/>
                  </a:schemeClr>
                </a:solidFill>
                <a:latin typeface="Arial" panose="020B0604020202020204" pitchFamily="34" charset="0"/>
              </a:rPr>
              <a:t>)</a:t>
            </a:r>
          </a:p>
        </p:txBody>
      </p:sp>
      <p:sp>
        <p:nvSpPr>
          <p:cNvPr id="346460" name="Rectangle 348"/>
          <p:cNvSpPr>
            <a:spLocks noGrp="1" noChangeArrowheads="1"/>
          </p:cNvSpPr>
          <p:nvPr>
            <p:ph type="body" sz="half" idx="1"/>
          </p:nvPr>
        </p:nvSpPr>
        <p:spPr>
          <a:xfrm>
            <a:off x="608013" y="1666875"/>
            <a:ext cx="4533900" cy="4533900"/>
          </a:xfrm>
          <a:noFill/>
          <a:ln/>
        </p:spPr>
        <p:txBody>
          <a:bodyPr/>
          <a:lstStyle/>
          <a:p>
            <a:pPr marL="0" indent="0" algn="just">
              <a:lnSpc>
                <a:spcPct val="110000"/>
              </a:lnSpc>
            </a:pPr>
            <a:r>
              <a:rPr lang="en-US" altLang="zh-CN" sz="2800" b="1" dirty="0">
                <a:solidFill>
                  <a:schemeClr val="bg2">
                    <a:lumMod val="95000"/>
                    <a:lumOff val="5000"/>
                  </a:schemeClr>
                </a:solidFill>
              </a:rPr>
              <a:t>【</a:t>
            </a:r>
            <a:r>
              <a:rPr lang="zh-CN" altLang="en-US" sz="2800" b="1" dirty="0">
                <a:solidFill>
                  <a:schemeClr val="bg2">
                    <a:lumMod val="95000"/>
                    <a:lumOff val="5000"/>
                  </a:schemeClr>
                </a:solidFill>
              </a:rPr>
              <a:t>例</a:t>
            </a:r>
            <a:r>
              <a:rPr lang="en-US" altLang="zh-CN" sz="2800" b="1" dirty="0">
                <a:solidFill>
                  <a:schemeClr val="bg2">
                    <a:lumMod val="95000"/>
                    <a:lumOff val="5000"/>
                  </a:schemeClr>
                </a:solidFill>
              </a:rPr>
              <a:t>】</a:t>
            </a:r>
            <a:r>
              <a:rPr lang="zh-CN" altLang="en-US" sz="2600" dirty="0">
                <a:solidFill>
                  <a:schemeClr val="bg2">
                    <a:lumMod val="95000"/>
                    <a:lumOff val="5000"/>
                  </a:schemeClr>
                </a:solidFill>
              </a:rPr>
              <a:t>一项统计结果声称，某市老年人口（年龄在</a:t>
            </a:r>
            <a:r>
              <a:rPr lang="en-US" altLang="zh-CN" sz="2600" dirty="0">
                <a:solidFill>
                  <a:schemeClr val="bg2">
                    <a:lumMod val="95000"/>
                    <a:lumOff val="5000"/>
                  </a:schemeClr>
                </a:solidFill>
                <a:cs typeface="Times New Roman" panose="02020603050405020304" pitchFamily="18" charset="0"/>
              </a:rPr>
              <a:t>65</a:t>
            </a:r>
            <a:r>
              <a:rPr lang="zh-CN" altLang="en-US" sz="2600" dirty="0">
                <a:solidFill>
                  <a:schemeClr val="bg2">
                    <a:lumMod val="95000"/>
                    <a:lumOff val="5000"/>
                  </a:schemeClr>
                </a:solidFill>
              </a:rPr>
              <a:t>岁以上）的比重为</a:t>
            </a:r>
            <a:r>
              <a:rPr lang="en-US" altLang="zh-CN" sz="2600" dirty="0">
                <a:solidFill>
                  <a:schemeClr val="bg2">
                    <a:lumMod val="95000"/>
                    <a:lumOff val="5000"/>
                  </a:schemeClr>
                </a:solidFill>
                <a:cs typeface="Times New Roman" panose="02020603050405020304" pitchFamily="18" charset="0"/>
              </a:rPr>
              <a:t>14.7%</a:t>
            </a:r>
            <a:r>
              <a:rPr lang="zh-CN" altLang="en-US" sz="2600" dirty="0">
                <a:solidFill>
                  <a:schemeClr val="bg2">
                    <a:lumMod val="95000"/>
                    <a:lumOff val="5000"/>
                  </a:schemeClr>
                </a:solidFill>
              </a:rPr>
              <a:t>，该市老年人口研究会为了检验该项统计是否可靠，随机抽选了</a:t>
            </a:r>
            <a:r>
              <a:rPr lang="en-US" altLang="zh-CN" sz="2600" dirty="0">
                <a:solidFill>
                  <a:schemeClr val="bg2">
                    <a:lumMod val="95000"/>
                    <a:lumOff val="5000"/>
                  </a:schemeClr>
                </a:solidFill>
                <a:cs typeface="Times New Roman" panose="02020603050405020304" pitchFamily="18" charset="0"/>
              </a:rPr>
              <a:t>400</a:t>
            </a:r>
            <a:r>
              <a:rPr lang="zh-CN" altLang="en-US" sz="2600" dirty="0">
                <a:solidFill>
                  <a:schemeClr val="bg2">
                    <a:lumMod val="95000"/>
                    <a:lumOff val="5000"/>
                  </a:schemeClr>
                </a:solidFill>
              </a:rPr>
              <a:t>名居民，发现其中有</a:t>
            </a:r>
            <a:r>
              <a:rPr lang="en-US" altLang="zh-CN" sz="2600" dirty="0">
                <a:solidFill>
                  <a:schemeClr val="bg2">
                    <a:lumMod val="95000"/>
                    <a:lumOff val="5000"/>
                  </a:schemeClr>
                </a:solidFill>
                <a:cs typeface="Times New Roman" panose="02020603050405020304" pitchFamily="18" charset="0"/>
              </a:rPr>
              <a:t>57</a:t>
            </a:r>
            <a:r>
              <a:rPr lang="zh-CN" altLang="en-US" sz="2600" dirty="0">
                <a:solidFill>
                  <a:schemeClr val="bg2">
                    <a:lumMod val="95000"/>
                    <a:lumOff val="5000"/>
                  </a:schemeClr>
                </a:solidFill>
              </a:rPr>
              <a:t>人年龄在</a:t>
            </a:r>
            <a:r>
              <a:rPr lang="en-US" altLang="zh-CN" sz="2600" dirty="0">
                <a:solidFill>
                  <a:schemeClr val="bg2">
                    <a:lumMod val="95000"/>
                    <a:lumOff val="5000"/>
                  </a:schemeClr>
                </a:solidFill>
                <a:cs typeface="Times New Roman" panose="02020603050405020304" pitchFamily="18" charset="0"/>
              </a:rPr>
              <a:t>65</a:t>
            </a:r>
            <a:r>
              <a:rPr lang="zh-CN" altLang="en-US" sz="2600" dirty="0">
                <a:solidFill>
                  <a:schemeClr val="bg2">
                    <a:lumMod val="95000"/>
                    <a:lumOff val="5000"/>
                  </a:schemeClr>
                </a:solidFill>
              </a:rPr>
              <a:t>岁以上。调查结果是否支持该市老年人口比重为</a:t>
            </a:r>
            <a:r>
              <a:rPr lang="en-US" altLang="zh-CN" sz="2600" dirty="0">
                <a:solidFill>
                  <a:schemeClr val="bg2">
                    <a:lumMod val="95000"/>
                    <a:lumOff val="5000"/>
                  </a:schemeClr>
                </a:solidFill>
                <a:cs typeface="Times New Roman" panose="02020603050405020304" pitchFamily="18" charset="0"/>
              </a:rPr>
              <a:t>14.7%</a:t>
            </a:r>
            <a:r>
              <a:rPr lang="zh-CN" altLang="en-US" sz="2600" dirty="0">
                <a:solidFill>
                  <a:schemeClr val="bg2">
                    <a:lumMod val="95000"/>
                    <a:lumOff val="5000"/>
                  </a:schemeClr>
                </a:solidFill>
              </a:rPr>
              <a:t>的看法？</a:t>
            </a:r>
            <a:r>
              <a:rPr lang="en-US" altLang="zh-CN" sz="2600" dirty="0">
                <a:solidFill>
                  <a:schemeClr val="bg2">
                    <a:lumMod val="95000"/>
                    <a:lumOff val="5000"/>
                  </a:schemeClr>
                </a:solidFill>
              </a:rPr>
              <a:t>(</a:t>
            </a:r>
            <a:r>
              <a:rPr lang="en-US" altLang="zh-CN" sz="2600" b="1" dirty="0">
                <a:solidFill>
                  <a:schemeClr val="bg2">
                    <a:lumMod val="95000"/>
                    <a:lumOff val="5000"/>
                  </a:schemeClr>
                </a:solidFill>
                <a:latin typeface="Symbol" panose="05050102010706020507" pitchFamily="18" charset="2"/>
              </a:rPr>
              <a:t></a:t>
            </a:r>
            <a:r>
              <a:rPr lang="en-US" altLang="zh-CN" sz="2600" dirty="0">
                <a:solidFill>
                  <a:schemeClr val="bg2">
                    <a:lumMod val="95000"/>
                    <a:lumOff val="5000"/>
                  </a:schemeClr>
                </a:solidFill>
              </a:rPr>
              <a:t>= </a:t>
            </a:r>
            <a:r>
              <a:rPr lang="en-US" altLang="zh-CN" sz="2600" b="1" dirty="0">
                <a:solidFill>
                  <a:schemeClr val="bg2">
                    <a:lumMod val="95000"/>
                    <a:lumOff val="5000"/>
                  </a:schemeClr>
                </a:solidFill>
              </a:rPr>
              <a:t>0.05</a:t>
            </a:r>
            <a:r>
              <a:rPr lang="en-US" altLang="zh-CN" sz="2600" dirty="0">
                <a:solidFill>
                  <a:schemeClr val="bg2">
                    <a:lumMod val="95000"/>
                    <a:lumOff val="5000"/>
                  </a:schemeClr>
                </a:solidFill>
              </a:rPr>
              <a:t>)</a:t>
            </a:r>
          </a:p>
        </p:txBody>
      </p:sp>
      <p:sp>
        <p:nvSpPr>
          <p:cNvPr id="346518" name="AutoShape 406"/>
          <p:cNvSpPr>
            <a:spLocks noChangeArrowheads="1"/>
          </p:cNvSpPr>
          <p:nvPr/>
        </p:nvSpPr>
        <p:spPr bwMode="auto">
          <a:xfrm>
            <a:off x="6081713" y="2114550"/>
            <a:ext cx="2490787" cy="830263"/>
          </a:xfrm>
          <a:prstGeom prst="cloudCallout">
            <a:avLst>
              <a:gd name="adj1" fmla="val -82759"/>
              <a:gd name="adj2" fmla="val 145028"/>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a:solidFill>
                  <a:schemeClr val="bg2">
                    <a:lumMod val="95000"/>
                    <a:lumOff val="5000"/>
                  </a:schemeClr>
                </a:solidFill>
                <a:effectLst>
                  <a:outerShdw blurRad="38100" dist="38100" dir="2700000" algn="tl">
                    <a:srgbClr val="000000"/>
                  </a:outerShdw>
                </a:effectLst>
              </a:rPr>
              <a:t>双侧检验</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noFill/>
          <a:ln/>
        </p:spPr>
        <p:txBody>
          <a:bodyPr/>
          <a:lstStyle/>
          <a:p>
            <a:r>
              <a:rPr lang="zh-CN" altLang="en-US" sz="4000">
                <a:solidFill>
                  <a:schemeClr val="bg2">
                    <a:lumMod val="95000"/>
                    <a:lumOff val="5000"/>
                  </a:schemeClr>
                </a:solidFill>
              </a:rPr>
              <a:t>一个总体比例的检验</a:t>
            </a:r>
            <a:br>
              <a:rPr lang="zh-CN" altLang="en-US" sz="4000">
                <a:solidFill>
                  <a:schemeClr val="bg2">
                    <a:lumMod val="95000"/>
                    <a:lumOff val="5000"/>
                  </a:schemeClr>
                </a:solidFill>
              </a:rPr>
            </a:br>
            <a:r>
              <a:rPr lang="zh-CN" altLang="en-US" sz="4000">
                <a:solidFill>
                  <a:schemeClr val="bg2">
                    <a:lumMod val="95000"/>
                    <a:lumOff val="5000"/>
                  </a:schemeClr>
                </a:solidFill>
              </a:rPr>
              <a:t> </a:t>
            </a: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例题分析</a:t>
            </a:r>
            <a:r>
              <a:rPr lang="en-US" altLang="zh-CN" sz="3600">
                <a:solidFill>
                  <a:schemeClr val="bg2">
                    <a:lumMod val="95000"/>
                    <a:lumOff val="5000"/>
                  </a:schemeClr>
                </a:solidFill>
                <a:latin typeface="Arial" panose="020B0604020202020204" pitchFamily="34" charset="0"/>
              </a:rPr>
              <a:t>)</a:t>
            </a:r>
          </a:p>
        </p:txBody>
      </p:sp>
      <p:sp>
        <p:nvSpPr>
          <p:cNvPr id="360451" name="Rectangle 3"/>
          <p:cNvSpPr>
            <a:spLocks noGrp="1" noChangeArrowheads="1"/>
          </p:cNvSpPr>
          <p:nvPr>
            <p:ph type="body" sz="half" idx="1"/>
          </p:nvPr>
        </p:nvSpPr>
        <p:spPr>
          <a:xfrm>
            <a:off x="723900" y="1695450"/>
            <a:ext cx="3352800" cy="4114800"/>
          </a:xfrm>
          <a:noFill/>
          <a:ln/>
        </p:spPr>
        <p:txBody>
          <a:bodyPr/>
          <a:lstStyle/>
          <a:p>
            <a:pPr marL="0" indent="0"/>
            <a:r>
              <a:rPr lang="en-US" altLang="zh-CN" sz="2800" b="1">
                <a:solidFill>
                  <a:schemeClr val="bg2">
                    <a:lumMod val="95000"/>
                    <a:lumOff val="5000"/>
                  </a:schemeClr>
                </a:solidFill>
              </a:rPr>
              <a:t>H</a:t>
            </a:r>
            <a:r>
              <a:rPr lang="en-US" altLang="zh-CN" sz="2000" b="1">
                <a:solidFill>
                  <a:schemeClr val="bg2">
                    <a:lumMod val="95000"/>
                    <a:lumOff val="5000"/>
                  </a:schemeClr>
                </a:solidFill>
              </a:rPr>
              <a:t>0</a:t>
            </a:r>
            <a:r>
              <a:rPr lang="en-US" altLang="zh-CN" sz="2800" b="1">
                <a:solidFill>
                  <a:schemeClr val="bg2">
                    <a:lumMod val="95000"/>
                    <a:lumOff val="5000"/>
                  </a:schemeClr>
                </a:solidFill>
              </a:rPr>
              <a:t>: </a:t>
            </a:r>
            <a:r>
              <a:rPr lang="en-US" altLang="zh-CN" sz="2800" b="1">
                <a:solidFill>
                  <a:schemeClr val="bg2">
                    <a:lumMod val="95000"/>
                    <a:lumOff val="5000"/>
                  </a:schemeClr>
                </a:solidFill>
                <a:sym typeface="Symbol" panose="05050102010706020507" pitchFamily="18" charset="2"/>
              </a:rPr>
              <a:t></a:t>
            </a:r>
            <a:r>
              <a:rPr lang="en-US" altLang="zh-CN" sz="2800" b="1">
                <a:solidFill>
                  <a:schemeClr val="bg2">
                    <a:lumMod val="95000"/>
                    <a:lumOff val="5000"/>
                  </a:schemeClr>
                </a:solidFill>
              </a:rPr>
              <a:t> = 14.7%</a:t>
            </a:r>
          </a:p>
          <a:p>
            <a:pPr marL="0" indent="0"/>
            <a:r>
              <a:rPr lang="en-US" altLang="zh-CN" sz="2800" b="1">
                <a:solidFill>
                  <a:schemeClr val="bg2">
                    <a:lumMod val="95000"/>
                    <a:lumOff val="5000"/>
                  </a:schemeClr>
                </a:solidFill>
              </a:rPr>
              <a:t>H</a:t>
            </a:r>
            <a:r>
              <a:rPr lang="en-US" altLang="zh-CN" sz="2000" b="1">
                <a:solidFill>
                  <a:schemeClr val="bg2">
                    <a:lumMod val="95000"/>
                    <a:lumOff val="5000"/>
                  </a:schemeClr>
                </a:solidFill>
              </a:rPr>
              <a:t>1</a:t>
            </a:r>
            <a:r>
              <a:rPr lang="en-US" altLang="zh-CN" sz="2800" b="1">
                <a:solidFill>
                  <a:schemeClr val="bg2">
                    <a:lumMod val="95000"/>
                    <a:lumOff val="5000"/>
                  </a:schemeClr>
                </a:solidFill>
              </a:rPr>
              <a:t>: </a:t>
            </a:r>
            <a:r>
              <a:rPr lang="en-US" altLang="zh-CN" sz="2800" b="1">
                <a:solidFill>
                  <a:schemeClr val="bg2">
                    <a:lumMod val="95000"/>
                    <a:lumOff val="5000"/>
                  </a:schemeClr>
                </a:solidFill>
                <a:sym typeface="Symbol" panose="05050102010706020507" pitchFamily="18" charset="2"/>
              </a:rPr>
              <a:t></a:t>
            </a:r>
            <a:r>
              <a:rPr lang="en-US" altLang="zh-CN" sz="2800" b="1">
                <a:solidFill>
                  <a:schemeClr val="bg2">
                    <a:lumMod val="95000"/>
                    <a:lumOff val="5000"/>
                  </a:schemeClr>
                </a:solidFill>
              </a:rPr>
              <a:t> </a:t>
            </a:r>
            <a:r>
              <a:rPr lang="en-US" altLang="zh-CN" sz="2800" b="1">
                <a:solidFill>
                  <a:schemeClr val="bg2">
                    <a:lumMod val="95000"/>
                    <a:lumOff val="5000"/>
                  </a:schemeClr>
                </a:solidFill>
                <a:sym typeface="Symbol" panose="05050102010706020507" pitchFamily="18" charset="2"/>
              </a:rPr>
              <a:t></a:t>
            </a:r>
            <a:r>
              <a:rPr lang="en-US" altLang="zh-CN" sz="2800" b="1">
                <a:solidFill>
                  <a:schemeClr val="bg2">
                    <a:lumMod val="95000"/>
                    <a:lumOff val="5000"/>
                  </a:schemeClr>
                </a:solidFill>
              </a:rPr>
              <a:t> 14.7%</a:t>
            </a:r>
          </a:p>
          <a:p>
            <a:pPr marL="0" indent="0"/>
            <a:r>
              <a:rPr lang="en-US" altLang="zh-CN" sz="2800" b="1">
                <a:solidFill>
                  <a:schemeClr val="bg2">
                    <a:lumMod val="95000"/>
                    <a:lumOff val="5000"/>
                  </a:schemeClr>
                </a:solidFill>
                <a:latin typeface="Symbol" panose="05050102010706020507" pitchFamily="18" charset="2"/>
              </a:rPr>
              <a:t></a:t>
            </a:r>
            <a:r>
              <a:rPr lang="en-US" altLang="zh-CN" sz="2800" b="1">
                <a:solidFill>
                  <a:schemeClr val="bg2">
                    <a:lumMod val="95000"/>
                    <a:lumOff val="5000"/>
                  </a:schemeClr>
                </a:solidFill>
              </a:rPr>
              <a:t> = 0.05</a:t>
            </a:r>
          </a:p>
          <a:p>
            <a:pPr marL="0" indent="0"/>
            <a:r>
              <a:rPr lang="en-US" altLang="zh-CN" sz="2800" b="1" i="1">
                <a:solidFill>
                  <a:schemeClr val="bg2">
                    <a:lumMod val="95000"/>
                    <a:lumOff val="5000"/>
                  </a:schemeClr>
                </a:solidFill>
                <a:latin typeface="Times New Roman" panose="02020603050405020304" pitchFamily="18" charset="0"/>
              </a:rPr>
              <a:t>n</a:t>
            </a:r>
            <a:r>
              <a:rPr lang="en-US" altLang="zh-CN" sz="2800" b="1">
                <a:solidFill>
                  <a:schemeClr val="bg2">
                    <a:lumMod val="95000"/>
                    <a:lumOff val="5000"/>
                  </a:schemeClr>
                </a:solidFill>
                <a:latin typeface="Times New Roman" panose="02020603050405020304" pitchFamily="18" charset="0"/>
              </a:rPr>
              <a:t> </a:t>
            </a:r>
            <a:r>
              <a:rPr lang="en-US" altLang="zh-CN" sz="2800" b="1">
                <a:solidFill>
                  <a:schemeClr val="bg2">
                    <a:lumMod val="95000"/>
                    <a:lumOff val="5000"/>
                  </a:schemeClr>
                </a:solidFill>
              </a:rPr>
              <a:t>= 400</a:t>
            </a:r>
          </a:p>
          <a:p>
            <a:pPr marL="0" indent="0"/>
            <a:r>
              <a:rPr lang="zh-CN" altLang="en-US" sz="2800" b="1">
                <a:solidFill>
                  <a:schemeClr val="bg2">
                    <a:lumMod val="95000"/>
                    <a:lumOff val="5000"/>
                  </a:schemeClr>
                </a:solidFill>
              </a:rPr>
              <a:t>临界值</a:t>
            </a:r>
            <a:r>
              <a:rPr lang="en-US" altLang="zh-CN" sz="2800" b="1">
                <a:solidFill>
                  <a:schemeClr val="bg2">
                    <a:lumMod val="95000"/>
                    <a:lumOff val="5000"/>
                  </a:schemeClr>
                </a:solidFill>
              </a:rPr>
              <a:t>(s):</a:t>
            </a:r>
          </a:p>
          <a:p>
            <a:pPr marL="0" indent="0"/>
            <a:endParaRPr lang="en-US" altLang="zh-CN" sz="2800" b="1">
              <a:solidFill>
                <a:schemeClr val="bg2">
                  <a:lumMod val="95000"/>
                  <a:lumOff val="5000"/>
                </a:schemeClr>
              </a:solidFill>
            </a:endParaRPr>
          </a:p>
        </p:txBody>
      </p:sp>
      <p:sp>
        <p:nvSpPr>
          <p:cNvPr id="360452" name="Rectangle 4"/>
          <p:cNvSpPr>
            <a:spLocks noChangeArrowheads="1"/>
          </p:cNvSpPr>
          <p:nvPr/>
        </p:nvSpPr>
        <p:spPr bwMode="auto">
          <a:xfrm>
            <a:off x="3965575" y="1716088"/>
            <a:ext cx="381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检验统计量</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p>
        </p:txBody>
      </p:sp>
      <p:sp>
        <p:nvSpPr>
          <p:cNvPr id="360454" name="Rectangle 6"/>
          <p:cNvSpPr>
            <a:spLocks noChangeArrowheads="1"/>
          </p:cNvSpPr>
          <p:nvPr/>
        </p:nvSpPr>
        <p:spPr bwMode="auto">
          <a:xfrm>
            <a:off x="4060825" y="4735513"/>
            <a:ext cx="4648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a:solidFill>
                  <a:schemeClr val="bg2">
                    <a:lumMod val="95000"/>
                    <a:lumOff val="5000"/>
                  </a:schemeClr>
                </a:solidFill>
                <a:effectLst>
                  <a:outerShdw blurRad="38100" dist="38100" dir="2700000" algn="tl">
                    <a:srgbClr val="000000"/>
                  </a:outerShdw>
                </a:effectLst>
              </a:rPr>
              <a:t>在</a:t>
            </a:r>
            <a:r>
              <a:rPr lang="zh-CN" altLang="en-US">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zh-CN" altLang="en-US">
                <a:solidFill>
                  <a:schemeClr val="bg2">
                    <a:lumMod val="95000"/>
                    <a:lumOff val="5000"/>
                  </a:schemeClr>
                </a:solidFill>
                <a:effectLst>
                  <a:outerShdw blurRad="38100" dist="38100" dir="2700000" algn="tl">
                    <a:srgbClr val="000000"/>
                  </a:outerShdw>
                </a:effectLst>
              </a:rPr>
              <a:t> </a:t>
            </a:r>
            <a:r>
              <a:rPr lang="en-US" altLang="zh-CN">
                <a:solidFill>
                  <a:schemeClr val="bg2">
                    <a:lumMod val="95000"/>
                    <a:lumOff val="5000"/>
                  </a:schemeClr>
                </a:solidFill>
                <a:effectLst>
                  <a:outerShdw blurRad="38100" dist="38100" dir="2700000" algn="tl">
                    <a:srgbClr val="000000"/>
                  </a:outerShdw>
                </a:effectLst>
              </a:rPr>
              <a:t>= 0.05</a:t>
            </a:r>
            <a:r>
              <a:rPr lang="zh-CN" altLang="en-US">
                <a:solidFill>
                  <a:schemeClr val="bg2">
                    <a:lumMod val="95000"/>
                    <a:lumOff val="5000"/>
                  </a:schemeClr>
                </a:solidFill>
                <a:effectLst>
                  <a:outerShdw blurRad="38100" dist="38100" dir="2700000" algn="tl">
                    <a:srgbClr val="000000"/>
                  </a:outerShdw>
                </a:effectLst>
              </a:rPr>
              <a:t>的水平上不拒绝</a:t>
            </a:r>
            <a:r>
              <a:rPr lang="en-US" altLang="zh-CN">
                <a:solidFill>
                  <a:schemeClr val="bg2">
                    <a:lumMod val="95000"/>
                    <a:lumOff val="5000"/>
                  </a:schemeClr>
                </a:solidFill>
                <a:effectLst>
                  <a:outerShdw blurRad="38100" dist="38100" dir="2700000" algn="tl">
                    <a:srgbClr val="000000"/>
                  </a:outerShdw>
                </a:effectLst>
              </a:rPr>
              <a:t>H</a:t>
            </a:r>
            <a:r>
              <a:rPr lang="en-US" altLang="zh-CN" baseline="-25000">
                <a:solidFill>
                  <a:schemeClr val="bg2">
                    <a:lumMod val="95000"/>
                    <a:lumOff val="5000"/>
                  </a:schemeClr>
                </a:solidFill>
                <a:effectLst>
                  <a:outerShdw blurRad="38100" dist="38100" dir="2700000" algn="tl">
                    <a:srgbClr val="000000"/>
                  </a:outerShdw>
                </a:effectLst>
              </a:rPr>
              <a:t>0</a:t>
            </a:r>
            <a:endParaRPr lang="en-US" altLang="zh-CN">
              <a:solidFill>
                <a:schemeClr val="bg2">
                  <a:lumMod val="95000"/>
                  <a:lumOff val="5000"/>
                </a:schemeClr>
              </a:solidFill>
              <a:effectLst>
                <a:outerShdw blurRad="38100" dist="38100" dir="2700000" algn="tl">
                  <a:srgbClr val="000000"/>
                </a:outerShdw>
              </a:effectLst>
            </a:endParaRPr>
          </a:p>
        </p:txBody>
      </p:sp>
      <p:sp>
        <p:nvSpPr>
          <p:cNvPr id="360455" name="Rectangle 7"/>
          <p:cNvSpPr>
            <a:spLocks noChangeArrowheads="1"/>
          </p:cNvSpPr>
          <p:nvPr/>
        </p:nvSpPr>
        <p:spPr bwMode="auto">
          <a:xfrm>
            <a:off x="3984625" y="5721350"/>
            <a:ext cx="46529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dirty="0">
                <a:solidFill>
                  <a:schemeClr val="bg2">
                    <a:lumMod val="95000"/>
                    <a:lumOff val="5000"/>
                  </a:schemeClr>
                </a:solidFill>
                <a:effectLst>
                  <a:outerShdw blurRad="38100" dist="38100" dir="2700000" algn="tl">
                    <a:srgbClr val="000000"/>
                  </a:outerShdw>
                </a:effectLst>
              </a:rPr>
              <a:t>该市老年人口比重为</a:t>
            </a:r>
            <a:r>
              <a:rPr lang="en-US" altLang="zh-CN" dirty="0">
                <a:solidFill>
                  <a:schemeClr val="bg2">
                    <a:lumMod val="95000"/>
                    <a:lumOff val="5000"/>
                  </a:schemeClr>
                </a:solidFill>
                <a:effectLst>
                  <a:outerShdw blurRad="38100" dist="38100" dir="2700000" algn="tl">
                    <a:srgbClr val="000000"/>
                  </a:outerShdw>
                </a:effectLst>
                <a:cs typeface="Times New Roman" panose="02020603050405020304" pitchFamily="18" charset="0"/>
              </a:rPr>
              <a:t>14.7%</a:t>
            </a:r>
            <a:endParaRPr lang="en-US" altLang="zh-CN" dirty="0">
              <a:solidFill>
                <a:schemeClr val="bg2">
                  <a:lumMod val="95000"/>
                  <a:lumOff val="5000"/>
                </a:schemeClr>
              </a:solidFill>
              <a:effectLst>
                <a:outerShdw blurRad="38100" dist="38100" dir="2700000" algn="tl">
                  <a:srgbClr val="000000"/>
                </a:outerShdw>
              </a:effectLst>
            </a:endParaRPr>
          </a:p>
        </p:txBody>
      </p:sp>
      <p:sp>
        <p:nvSpPr>
          <p:cNvPr id="360457" name="Text Box 9"/>
          <p:cNvSpPr txBox="1">
            <a:spLocks noChangeArrowheads="1"/>
          </p:cNvSpPr>
          <p:nvPr/>
        </p:nvSpPr>
        <p:spPr bwMode="auto">
          <a:xfrm>
            <a:off x="3984625" y="4278313"/>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2">
                    <a:lumMod val="95000"/>
                    <a:lumOff val="5000"/>
                  </a:schemeClr>
                </a:solidFill>
                <a:effectLst>
                  <a:outerShdw blurRad="38100" dist="38100" dir="2700000" algn="tl">
                    <a:srgbClr val="000000"/>
                  </a:outerShdw>
                </a:effectLst>
              </a:rPr>
              <a:t>决策</a:t>
            </a:r>
            <a:r>
              <a:rPr lang="en-US" altLang="zh-CN" sz="2800" b="1">
                <a:solidFill>
                  <a:schemeClr val="bg2">
                    <a:lumMod val="95000"/>
                    <a:lumOff val="5000"/>
                  </a:schemeClr>
                </a:solidFill>
                <a:effectLst>
                  <a:outerShdw blurRad="38100" dist="38100" dir="2700000" algn="tl">
                    <a:srgbClr val="000000"/>
                  </a:outerShdw>
                </a:effectLst>
              </a:rPr>
              <a:t>:</a:t>
            </a:r>
          </a:p>
        </p:txBody>
      </p:sp>
      <p:sp>
        <p:nvSpPr>
          <p:cNvPr id="360458" name="Text Box 10"/>
          <p:cNvSpPr txBox="1">
            <a:spLocks noChangeArrowheads="1"/>
          </p:cNvSpPr>
          <p:nvPr/>
        </p:nvSpPr>
        <p:spPr bwMode="auto">
          <a:xfrm>
            <a:off x="3984625" y="5192713"/>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2">
                    <a:lumMod val="95000"/>
                    <a:lumOff val="5000"/>
                  </a:schemeClr>
                </a:solidFill>
                <a:effectLst>
                  <a:outerShdw blurRad="38100" dist="38100" dir="2700000" algn="tl">
                    <a:srgbClr val="000000"/>
                  </a:outerShdw>
                </a:effectLst>
              </a:rPr>
              <a:t>结论</a:t>
            </a:r>
            <a:r>
              <a:rPr lang="en-US" altLang="zh-CN" sz="2800" b="1">
                <a:solidFill>
                  <a:schemeClr val="bg2">
                    <a:lumMod val="95000"/>
                    <a:lumOff val="5000"/>
                  </a:schemeClr>
                </a:solidFill>
                <a:effectLst>
                  <a:outerShdw blurRad="38100" dist="38100" dir="2700000" algn="tl">
                    <a:srgbClr val="000000"/>
                  </a:outerShdw>
                </a:effectLst>
              </a:rPr>
              <a:t>:</a:t>
            </a:r>
          </a:p>
        </p:txBody>
      </p:sp>
      <p:sp>
        <p:nvSpPr>
          <p:cNvPr id="360459" name="Text Box 11"/>
          <p:cNvSpPr txBox="1">
            <a:spLocks noChangeArrowheads="1"/>
          </p:cNvSpPr>
          <p:nvPr/>
        </p:nvSpPr>
        <p:spPr bwMode="auto">
          <a:xfrm>
            <a:off x="3619500" y="260985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solidFill>
                <a:schemeClr val="bg2">
                  <a:lumMod val="95000"/>
                  <a:lumOff val="5000"/>
                </a:schemeClr>
              </a:solidFill>
              <a:effectLst>
                <a:outerShdw blurRad="38100" dist="38100" dir="2700000" algn="tl">
                  <a:srgbClr val="000000"/>
                </a:outerShdw>
              </a:effectLst>
            </a:endParaRPr>
          </a:p>
        </p:txBody>
      </p:sp>
      <mc:AlternateContent xmlns:mc="http://schemas.openxmlformats.org/markup-compatibility/2006">
        <mc:Choice xmlns:a14="http://schemas.microsoft.com/office/drawing/2010/main" Requires="a14">
          <p:sp>
            <p:nvSpPr>
              <p:cNvPr id="360475" name="Object 27">
                <a:hlinkClick r:id="" action="ppaction://ole?verb=0"/>
              </p:cNvPr>
              <p:cNvSpPr txBox="1"/>
              <p:nvPr/>
            </p:nvSpPr>
            <p:spPr bwMode="auto">
              <a:xfrm>
                <a:off x="3843338" y="2547938"/>
                <a:ext cx="5164137" cy="1411287"/>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𝑧</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0.1425−0.147</m:t>
                          </m:r>
                        </m:num>
                        <m:den>
                          <m:rad>
                            <m:radPr>
                              <m:degHide m:val="on"/>
                              <m:ctrlPr>
                                <a:rPr lang="zh-CN" altLang="en-US" i="1">
                                  <a:solidFill>
                                    <a:schemeClr val="bg2">
                                      <a:lumMod val="95000"/>
                                      <a:lumOff val="5000"/>
                                    </a:schemeClr>
                                  </a:solidFill>
                                  <a:latin typeface="Cambria Math" panose="02040503050406030204" pitchFamily="18" charset="0"/>
                                </a:rPr>
                              </m:ctrlPr>
                            </m:radPr>
                            <m:deg/>
                            <m:e>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0.147×(1−0.147)</m:t>
                                  </m:r>
                                </m:num>
                                <m:den>
                                  <m:r>
                                    <a:rPr lang="zh-CN" altLang="en-US" i="1">
                                      <a:solidFill>
                                        <a:schemeClr val="bg2">
                                          <a:lumMod val="95000"/>
                                          <a:lumOff val="5000"/>
                                        </a:schemeClr>
                                      </a:solidFill>
                                      <a:latin typeface="Cambria Math" panose="02040503050406030204" pitchFamily="18" charset="0"/>
                                    </a:rPr>
                                    <m:t>400</m:t>
                                  </m:r>
                                </m:den>
                              </m:f>
                            </m:e>
                          </m:rad>
                        </m:den>
                      </m:f>
                      <m:r>
                        <a:rPr lang="zh-CN" altLang="en-US" i="1">
                          <a:solidFill>
                            <a:schemeClr val="bg2">
                              <a:lumMod val="95000"/>
                              <a:lumOff val="5000"/>
                            </a:schemeClr>
                          </a:solidFill>
                          <a:latin typeface="Cambria Math" panose="02040503050406030204" pitchFamily="18" charset="0"/>
                        </a:rPr>
                        <m:t>=−0.254</m:t>
                      </m:r>
                    </m:oMath>
                  </m:oMathPara>
                </a14:m>
                <a:endParaRPr lang="zh-CN" altLang="en-US">
                  <a:solidFill>
                    <a:schemeClr val="bg2">
                      <a:lumMod val="95000"/>
                      <a:lumOff val="5000"/>
                    </a:schemeClr>
                  </a:solidFill>
                </a:endParaRPr>
              </a:p>
            </p:txBody>
          </p:sp>
        </mc:Choice>
        <mc:Fallback>
          <p:sp>
            <p:nvSpPr>
              <p:cNvPr id="360475" name="Object 27">
                <a:hlinkClick r:id="" action="ppaction://ole?verb=0"/>
              </p:cNvPr>
              <p:cNvSpPr txBox="1">
                <a:spLocks noRot="1" noChangeAspect="1" noMove="1" noResize="1" noEditPoints="1" noAdjustHandles="1" noChangeArrowheads="1" noChangeShapeType="1" noTextEdit="1"/>
              </p:cNvSpPr>
              <p:nvPr/>
            </p:nvSpPr>
            <p:spPr bwMode="auto">
              <a:xfrm>
                <a:off x="3843338" y="2547938"/>
                <a:ext cx="5164137" cy="1411287"/>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360476" name="Group 28"/>
          <p:cNvGrpSpPr>
            <a:grpSpLocks/>
          </p:cNvGrpSpPr>
          <p:nvPr/>
        </p:nvGrpSpPr>
        <p:grpSpPr bwMode="auto">
          <a:xfrm>
            <a:off x="522288" y="4387850"/>
            <a:ext cx="2960687" cy="1836738"/>
            <a:chOff x="449" y="2824"/>
            <a:chExt cx="1865" cy="1157"/>
          </a:xfrm>
        </p:grpSpPr>
        <p:sp>
          <p:nvSpPr>
            <p:cNvPr id="360477" name="Line 29"/>
            <p:cNvSpPr>
              <a:spLocks noChangeShapeType="1"/>
            </p:cNvSpPr>
            <p:nvPr/>
          </p:nvSpPr>
          <p:spPr bwMode="auto">
            <a:xfrm>
              <a:off x="1376" y="2871"/>
              <a:ext cx="1" cy="848"/>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78" name="Freeform 30" descr="60%"/>
            <p:cNvSpPr>
              <a:spLocks/>
            </p:cNvSpPr>
            <p:nvPr/>
          </p:nvSpPr>
          <p:spPr bwMode="auto">
            <a:xfrm>
              <a:off x="575" y="3248"/>
              <a:ext cx="483" cy="484"/>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95000"/>
                    <a:lumOff val="5000"/>
                  </a:schemeClr>
                </a:solidFill>
              </a:endParaRPr>
            </a:p>
          </p:txBody>
        </p:sp>
        <p:sp>
          <p:nvSpPr>
            <p:cNvPr id="360479" name="Freeform 31" descr="60%"/>
            <p:cNvSpPr>
              <a:spLocks/>
            </p:cNvSpPr>
            <p:nvPr/>
          </p:nvSpPr>
          <p:spPr bwMode="auto">
            <a:xfrm>
              <a:off x="1721" y="3270"/>
              <a:ext cx="484" cy="46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95000"/>
                    <a:lumOff val="5000"/>
                  </a:schemeClr>
                </a:solidFill>
              </a:endParaRPr>
            </a:p>
          </p:txBody>
        </p:sp>
        <p:grpSp>
          <p:nvGrpSpPr>
            <p:cNvPr id="360480" name="Group 32"/>
            <p:cNvGrpSpPr>
              <a:grpSpLocks/>
            </p:cNvGrpSpPr>
            <p:nvPr/>
          </p:nvGrpSpPr>
          <p:grpSpPr bwMode="auto">
            <a:xfrm>
              <a:off x="472" y="2857"/>
              <a:ext cx="1808" cy="838"/>
              <a:chOff x="472" y="2857"/>
              <a:chExt cx="1808" cy="838"/>
            </a:xfrm>
          </p:grpSpPr>
          <p:sp>
            <p:nvSpPr>
              <p:cNvPr id="360481" name="Freeform 33"/>
              <p:cNvSpPr>
                <a:spLocks/>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360482" name="Freeform 34"/>
              <p:cNvSpPr>
                <a:spLocks/>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sp>
          <p:nvSpPr>
            <p:cNvPr id="360483" name="Line 35"/>
            <p:cNvSpPr>
              <a:spLocks noChangeShapeType="1"/>
            </p:cNvSpPr>
            <p:nvPr/>
          </p:nvSpPr>
          <p:spPr bwMode="auto">
            <a:xfrm>
              <a:off x="1946" y="3692"/>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84" name="Line 36"/>
            <p:cNvSpPr>
              <a:spLocks noChangeShapeType="1"/>
            </p:cNvSpPr>
            <p:nvPr/>
          </p:nvSpPr>
          <p:spPr bwMode="auto">
            <a:xfrm>
              <a:off x="1762" y="3692"/>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85" name="Line 37"/>
            <p:cNvSpPr>
              <a:spLocks noChangeShapeType="1"/>
            </p:cNvSpPr>
            <p:nvPr/>
          </p:nvSpPr>
          <p:spPr bwMode="auto">
            <a:xfrm>
              <a:off x="841" y="3692"/>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nvGrpSpPr>
            <p:cNvPr id="360486" name="Group 38"/>
            <p:cNvGrpSpPr>
              <a:grpSpLocks/>
            </p:cNvGrpSpPr>
            <p:nvPr/>
          </p:nvGrpSpPr>
          <p:grpSpPr bwMode="auto">
            <a:xfrm>
              <a:off x="449" y="3039"/>
              <a:ext cx="1865" cy="697"/>
              <a:chOff x="449" y="3003"/>
              <a:chExt cx="1865" cy="697"/>
            </a:xfrm>
          </p:grpSpPr>
          <p:sp>
            <p:nvSpPr>
              <p:cNvPr id="360487" name="Freeform 39"/>
              <p:cNvSpPr>
                <a:spLocks/>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19050" cmpd="sng">
                <a:solidFill>
                  <a:srgbClr val="F0F0F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nvGrpSpPr>
              <p:cNvPr id="360488" name="Group 40"/>
              <p:cNvGrpSpPr>
                <a:grpSpLocks/>
              </p:cNvGrpSpPr>
              <p:nvPr/>
            </p:nvGrpSpPr>
            <p:grpSpPr bwMode="auto">
              <a:xfrm>
                <a:off x="449" y="3003"/>
                <a:ext cx="209" cy="697"/>
                <a:chOff x="449" y="3003"/>
                <a:chExt cx="209" cy="697"/>
              </a:xfrm>
            </p:grpSpPr>
            <p:sp>
              <p:nvSpPr>
                <p:cNvPr id="360489" name="Line 41"/>
                <p:cNvSpPr>
                  <a:spLocks noChangeShapeType="1"/>
                </p:cNvSpPr>
                <p:nvPr/>
              </p:nvSpPr>
              <p:spPr bwMode="auto">
                <a:xfrm>
                  <a:off x="449" y="3003"/>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0" name="Line 42"/>
                <p:cNvSpPr>
                  <a:spLocks noChangeShapeType="1"/>
                </p:cNvSpPr>
                <p:nvPr/>
              </p:nvSpPr>
              <p:spPr bwMode="auto">
                <a:xfrm>
                  <a:off x="449" y="3072"/>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1" name="Line 43"/>
                <p:cNvSpPr>
                  <a:spLocks noChangeShapeType="1"/>
                </p:cNvSpPr>
                <p:nvPr/>
              </p:nvSpPr>
              <p:spPr bwMode="auto">
                <a:xfrm>
                  <a:off x="449" y="3142"/>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2" name="Line 44"/>
                <p:cNvSpPr>
                  <a:spLocks noChangeShapeType="1"/>
                </p:cNvSpPr>
                <p:nvPr/>
              </p:nvSpPr>
              <p:spPr bwMode="auto">
                <a:xfrm>
                  <a:off x="449" y="3210"/>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3" name="Line 45"/>
                <p:cNvSpPr>
                  <a:spLocks noChangeShapeType="1"/>
                </p:cNvSpPr>
                <p:nvPr/>
              </p:nvSpPr>
              <p:spPr bwMode="auto">
                <a:xfrm>
                  <a:off x="449" y="3279"/>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4" name="Line 46"/>
                <p:cNvSpPr>
                  <a:spLocks noChangeShapeType="1"/>
                </p:cNvSpPr>
                <p:nvPr/>
              </p:nvSpPr>
              <p:spPr bwMode="auto">
                <a:xfrm>
                  <a:off x="449" y="3347"/>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5" name="Line 47"/>
                <p:cNvSpPr>
                  <a:spLocks noChangeShapeType="1"/>
                </p:cNvSpPr>
                <p:nvPr/>
              </p:nvSpPr>
              <p:spPr bwMode="auto">
                <a:xfrm>
                  <a:off x="449" y="3417"/>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6" name="Line 48"/>
                <p:cNvSpPr>
                  <a:spLocks noChangeShapeType="1"/>
                </p:cNvSpPr>
                <p:nvPr/>
              </p:nvSpPr>
              <p:spPr bwMode="auto">
                <a:xfrm>
                  <a:off x="449" y="3485"/>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7" name="Line 49"/>
                <p:cNvSpPr>
                  <a:spLocks noChangeShapeType="1"/>
                </p:cNvSpPr>
                <p:nvPr/>
              </p:nvSpPr>
              <p:spPr bwMode="auto">
                <a:xfrm>
                  <a:off x="449" y="3554"/>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8" name="Line 50"/>
                <p:cNvSpPr>
                  <a:spLocks noChangeShapeType="1"/>
                </p:cNvSpPr>
                <p:nvPr/>
              </p:nvSpPr>
              <p:spPr bwMode="auto">
                <a:xfrm>
                  <a:off x="449" y="3623"/>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499" name="Line 51"/>
                <p:cNvSpPr>
                  <a:spLocks noChangeShapeType="1"/>
                </p:cNvSpPr>
                <p:nvPr/>
              </p:nvSpPr>
              <p:spPr bwMode="auto">
                <a:xfrm>
                  <a:off x="657" y="3692"/>
                  <a:ext cx="1" cy="8"/>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grpSp>
        <p:sp>
          <p:nvSpPr>
            <p:cNvPr id="360500" name="Rectangle 52"/>
            <p:cNvSpPr>
              <a:spLocks noChangeArrowheads="1"/>
            </p:cNvSpPr>
            <p:nvPr/>
          </p:nvSpPr>
          <p:spPr bwMode="auto">
            <a:xfrm>
              <a:off x="2167" y="372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95000"/>
                      <a:lumOff val="5000"/>
                    </a:schemeClr>
                  </a:solidFill>
                  <a:effectLst>
                    <a:outerShdw blurRad="38100" dist="38100" dir="2700000" algn="tl">
                      <a:srgbClr val="000000"/>
                    </a:outerShdw>
                  </a:effectLst>
                </a:rPr>
                <a:t>Z</a:t>
              </a:r>
            </a:p>
          </p:txBody>
        </p:sp>
        <p:sp>
          <p:nvSpPr>
            <p:cNvPr id="360501" name="Rectangle 53"/>
            <p:cNvSpPr>
              <a:spLocks noChangeArrowheads="1"/>
            </p:cNvSpPr>
            <p:nvPr/>
          </p:nvSpPr>
          <p:spPr bwMode="auto">
            <a:xfrm>
              <a:off x="1315" y="372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95000"/>
                      <a:lumOff val="5000"/>
                    </a:schemeClr>
                  </a:solidFill>
                  <a:effectLst>
                    <a:outerShdw blurRad="38100" dist="38100" dir="2700000" algn="tl">
                      <a:srgbClr val="000000"/>
                    </a:outerShdw>
                  </a:effectLst>
                </a:rPr>
                <a:t>0</a:t>
              </a:r>
            </a:p>
          </p:txBody>
        </p:sp>
        <p:sp>
          <p:nvSpPr>
            <p:cNvPr id="360502" name="Rectangle 54"/>
            <p:cNvSpPr>
              <a:spLocks noChangeArrowheads="1"/>
            </p:cNvSpPr>
            <p:nvPr/>
          </p:nvSpPr>
          <p:spPr bwMode="auto">
            <a:xfrm>
              <a:off x="1563" y="375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1.96</a:t>
              </a:r>
            </a:p>
          </p:txBody>
        </p:sp>
        <p:sp>
          <p:nvSpPr>
            <p:cNvPr id="360503" name="Rectangle 55"/>
            <p:cNvSpPr>
              <a:spLocks noChangeArrowheads="1"/>
            </p:cNvSpPr>
            <p:nvPr/>
          </p:nvSpPr>
          <p:spPr bwMode="auto">
            <a:xfrm>
              <a:off x="785" y="376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-1.96</a:t>
              </a:r>
            </a:p>
          </p:txBody>
        </p:sp>
        <p:sp>
          <p:nvSpPr>
            <p:cNvPr id="360504" name="Rectangle 56"/>
            <p:cNvSpPr>
              <a:spLocks noChangeArrowheads="1"/>
            </p:cNvSpPr>
            <p:nvPr/>
          </p:nvSpPr>
          <p:spPr bwMode="auto">
            <a:xfrm>
              <a:off x="1947"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.025</a:t>
              </a:r>
            </a:p>
          </p:txBody>
        </p:sp>
        <p:sp>
          <p:nvSpPr>
            <p:cNvPr id="360505" name="Freeform 57"/>
            <p:cNvSpPr>
              <a:spLocks/>
            </p:cNvSpPr>
            <p:nvPr/>
          </p:nvSpPr>
          <p:spPr bwMode="auto">
            <a:xfrm>
              <a:off x="808" y="3352"/>
              <a:ext cx="134" cy="27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360506" name="Freeform 58"/>
            <p:cNvSpPr>
              <a:spLocks/>
            </p:cNvSpPr>
            <p:nvPr/>
          </p:nvSpPr>
          <p:spPr bwMode="auto">
            <a:xfrm>
              <a:off x="1837" y="3340"/>
              <a:ext cx="294" cy="236"/>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360507" name="Rectangle 59"/>
            <p:cNvSpPr>
              <a:spLocks noChangeArrowheads="1"/>
            </p:cNvSpPr>
            <p:nvPr/>
          </p:nvSpPr>
          <p:spPr bwMode="auto">
            <a:xfrm>
              <a:off x="501"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lumMod val="95000"/>
                      <a:lumOff val="5000"/>
                    </a:schemeClr>
                  </a:solidFill>
                  <a:effectLst>
                    <a:outerShdw blurRad="38100" dist="38100" dir="2700000" algn="tl">
                      <a:srgbClr val="000000"/>
                    </a:outerShdw>
                  </a:effectLst>
                </a:rPr>
                <a:t>拒绝 </a:t>
              </a:r>
              <a:r>
                <a:rPr lang="en-US" altLang="zh-CN" sz="2000">
                  <a:solidFill>
                    <a:schemeClr val="bg2">
                      <a:lumMod val="95000"/>
                      <a:lumOff val="5000"/>
                    </a:schemeClr>
                  </a:solidFill>
                  <a:effectLst>
                    <a:outerShdw blurRad="38100" dist="38100" dir="2700000" algn="tl">
                      <a:srgbClr val="000000"/>
                    </a:outerShdw>
                  </a:effectLst>
                </a:rPr>
                <a:t>H</a:t>
              </a:r>
              <a:r>
                <a:rPr lang="en-US" altLang="zh-CN" sz="2000" baseline="-25000">
                  <a:solidFill>
                    <a:schemeClr val="bg2">
                      <a:lumMod val="95000"/>
                      <a:lumOff val="5000"/>
                    </a:schemeClr>
                  </a:solidFill>
                  <a:effectLst>
                    <a:outerShdw blurRad="38100" dist="38100" dir="2700000" algn="tl">
                      <a:srgbClr val="000000"/>
                    </a:outerShdw>
                  </a:effectLst>
                </a:rPr>
                <a:t>0</a:t>
              </a:r>
              <a:endParaRPr lang="en-US" altLang="zh-CN" sz="2000">
                <a:solidFill>
                  <a:schemeClr val="bg2">
                    <a:lumMod val="95000"/>
                    <a:lumOff val="5000"/>
                  </a:schemeClr>
                </a:solidFill>
                <a:effectLst>
                  <a:outerShdw blurRad="38100" dist="38100" dir="2700000" algn="tl">
                    <a:srgbClr val="000000"/>
                  </a:outerShdw>
                </a:effectLst>
              </a:endParaRPr>
            </a:p>
          </p:txBody>
        </p:sp>
        <p:sp>
          <p:nvSpPr>
            <p:cNvPr id="360508" name="Rectangle 60"/>
            <p:cNvSpPr>
              <a:spLocks noChangeArrowheads="1"/>
            </p:cNvSpPr>
            <p:nvPr/>
          </p:nvSpPr>
          <p:spPr bwMode="auto">
            <a:xfrm>
              <a:off x="1697"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lumMod val="95000"/>
                      <a:lumOff val="5000"/>
                    </a:schemeClr>
                  </a:solidFill>
                  <a:effectLst>
                    <a:outerShdw blurRad="38100" dist="38100" dir="2700000" algn="tl">
                      <a:srgbClr val="000000"/>
                    </a:outerShdw>
                  </a:effectLst>
                </a:rPr>
                <a:t>拒绝 </a:t>
              </a:r>
              <a:r>
                <a:rPr lang="en-US" altLang="zh-CN" sz="2000">
                  <a:solidFill>
                    <a:schemeClr val="bg2">
                      <a:lumMod val="95000"/>
                      <a:lumOff val="5000"/>
                    </a:schemeClr>
                  </a:solidFill>
                  <a:effectLst>
                    <a:outerShdw blurRad="38100" dist="38100" dir="2700000" algn="tl">
                      <a:srgbClr val="000000"/>
                    </a:outerShdw>
                  </a:effectLst>
                </a:rPr>
                <a:t>H</a:t>
              </a:r>
              <a:r>
                <a:rPr lang="en-US" altLang="zh-CN" sz="2000" baseline="-25000">
                  <a:solidFill>
                    <a:schemeClr val="bg2">
                      <a:lumMod val="95000"/>
                      <a:lumOff val="5000"/>
                    </a:schemeClr>
                  </a:solidFill>
                  <a:effectLst>
                    <a:outerShdw blurRad="38100" dist="38100" dir="2700000" algn="tl">
                      <a:srgbClr val="000000"/>
                    </a:outerShdw>
                  </a:effectLst>
                </a:rPr>
                <a:t>0</a:t>
              </a:r>
              <a:endParaRPr lang="en-US" altLang="zh-CN" sz="2000">
                <a:solidFill>
                  <a:schemeClr val="bg2">
                    <a:lumMod val="95000"/>
                    <a:lumOff val="5000"/>
                  </a:schemeClr>
                </a:solidFill>
                <a:effectLst>
                  <a:outerShdw blurRad="38100" dist="38100" dir="2700000" algn="tl">
                    <a:srgbClr val="000000"/>
                  </a:outerShdw>
                </a:effectLst>
              </a:endParaRPr>
            </a:p>
          </p:txBody>
        </p:sp>
        <p:grpSp>
          <p:nvGrpSpPr>
            <p:cNvPr id="360509" name="Group 61"/>
            <p:cNvGrpSpPr>
              <a:grpSpLocks/>
            </p:cNvGrpSpPr>
            <p:nvPr/>
          </p:nvGrpSpPr>
          <p:grpSpPr bwMode="auto">
            <a:xfrm>
              <a:off x="758" y="3048"/>
              <a:ext cx="301" cy="670"/>
              <a:chOff x="758" y="3048"/>
              <a:chExt cx="301" cy="670"/>
            </a:xfrm>
          </p:grpSpPr>
          <p:sp>
            <p:nvSpPr>
              <p:cNvPr id="360510" name="Line 62"/>
              <p:cNvSpPr>
                <a:spLocks noChangeShapeType="1"/>
              </p:cNvSpPr>
              <p:nvPr/>
            </p:nvSpPr>
            <p:spPr bwMode="auto">
              <a:xfrm>
                <a:off x="758" y="3048"/>
                <a:ext cx="300" cy="1"/>
              </a:xfrm>
              <a:prstGeom prst="line">
                <a:avLst/>
              </a:prstGeom>
              <a:noFill/>
              <a:ln w="17463">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511" name="Line 63"/>
              <p:cNvSpPr>
                <a:spLocks noChangeShapeType="1"/>
              </p:cNvSpPr>
              <p:nvPr/>
            </p:nvSpPr>
            <p:spPr bwMode="auto">
              <a:xfrm flipV="1">
                <a:off x="1058" y="3048"/>
                <a:ext cx="1" cy="670"/>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grpSp>
          <p:nvGrpSpPr>
            <p:cNvPr id="360512" name="Group 64"/>
            <p:cNvGrpSpPr>
              <a:grpSpLocks/>
            </p:cNvGrpSpPr>
            <p:nvPr/>
          </p:nvGrpSpPr>
          <p:grpSpPr bwMode="auto">
            <a:xfrm>
              <a:off x="1721" y="3048"/>
              <a:ext cx="322" cy="676"/>
              <a:chOff x="1721" y="3048"/>
              <a:chExt cx="322" cy="676"/>
            </a:xfrm>
          </p:grpSpPr>
          <p:sp>
            <p:nvSpPr>
              <p:cNvPr id="360513" name="Line 65"/>
              <p:cNvSpPr>
                <a:spLocks noChangeShapeType="1"/>
              </p:cNvSpPr>
              <p:nvPr/>
            </p:nvSpPr>
            <p:spPr bwMode="auto">
              <a:xfrm flipH="1">
                <a:off x="1721" y="3048"/>
                <a:ext cx="322" cy="1"/>
              </a:xfrm>
              <a:prstGeom prst="line">
                <a:avLst/>
              </a:prstGeom>
              <a:noFill/>
              <a:ln w="17463">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360514" name="Line 66"/>
              <p:cNvSpPr>
                <a:spLocks noChangeShapeType="1"/>
              </p:cNvSpPr>
              <p:nvPr/>
            </p:nvSpPr>
            <p:spPr bwMode="auto">
              <a:xfrm flipV="1">
                <a:off x="1721" y="3048"/>
                <a:ext cx="1" cy="676"/>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sp>
          <p:nvSpPr>
            <p:cNvPr id="360515" name="Rectangle 67"/>
            <p:cNvSpPr>
              <a:spLocks noChangeArrowheads="1"/>
            </p:cNvSpPr>
            <p:nvPr/>
          </p:nvSpPr>
          <p:spPr bwMode="auto">
            <a:xfrm>
              <a:off x="553"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.025</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wipe(left)">
                                      <p:cBhvr>
                                        <p:cTn id="7" dur="500"/>
                                        <p:tgtEl>
                                          <p:spTgt spid="360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451">
                                            <p:txEl>
                                              <p:pRg st="1" end="1"/>
                                            </p:txEl>
                                          </p:spTgt>
                                        </p:tgtEl>
                                        <p:attrNameLst>
                                          <p:attrName>style.visibility</p:attrName>
                                        </p:attrNameLst>
                                      </p:cBhvr>
                                      <p:to>
                                        <p:strVal val="visible"/>
                                      </p:to>
                                    </p:set>
                                    <p:animEffect transition="in" filter="wipe(left)">
                                      <p:cBhvr>
                                        <p:cTn id="12" dur="500"/>
                                        <p:tgtEl>
                                          <p:spTgt spid="360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1">
                                            <p:txEl>
                                              <p:pRg st="2" end="2"/>
                                            </p:txEl>
                                          </p:spTgt>
                                        </p:tgtEl>
                                        <p:attrNameLst>
                                          <p:attrName>style.visibility</p:attrName>
                                        </p:attrNameLst>
                                      </p:cBhvr>
                                      <p:to>
                                        <p:strVal val="visible"/>
                                      </p:to>
                                    </p:set>
                                    <p:animEffect transition="in" filter="wipe(left)">
                                      <p:cBhvr>
                                        <p:cTn id="17" dur="500"/>
                                        <p:tgtEl>
                                          <p:spTgt spid="360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0451">
                                            <p:txEl>
                                              <p:pRg st="3" end="3"/>
                                            </p:txEl>
                                          </p:spTgt>
                                        </p:tgtEl>
                                        <p:attrNameLst>
                                          <p:attrName>style.visibility</p:attrName>
                                        </p:attrNameLst>
                                      </p:cBhvr>
                                      <p:to>
                                        <p:strVal val="visible"/>
                                      </p:to>
                                    </p:set>
                                    <p:animEffect transition="in" filter="wipe(left)">
                                      <p:cBhvr>
                                        <p:cTn id="22" dur="500"/>
                                        <p:tgtEl>
                                          <p:spTgt spid="360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0451">
                                            <p:txEl>
                                              <p:pRg st="4" end="4"/>
                                            </p:txEl>
                                          </p:spTgt>
                                        </p:tgtEl>
                                        <p:attrNameLst>
                                          <p:attrName>style.visibility</p:attrName>
                                        </p:attrNameLst>
                                      </p:cBhvr>
                                      <p:to>
                                        <p:strVal val="visible"/>
                                      </p:to>
                                    </p:set>
                                    <p:animEffect transition="in" filter="wipe(left)">
                                      <p:cBhvr>
                                        <p:cTn id="27" dur="500"/>
                                        <p:tgtEl>
                                          <p:spTgt spid="3604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360476"/>
                                        </p:tgtEl>
                                        <p:attrNameLst>
                                          <p:attrName>style.visibility</p:attrName>
                                        </p:attrNameLst>
                                      </p:cBhvr>
                                      <p:to>
                                        <p:strVal val="visible"/>
                                      </p:to>
                                    </p:set>
                                    <p:animEffect transition="in" filter="barn(outVertical)">
                                      <p:cBhvr>
                                        <p:cTn id="32" dur="500"/>
                                        <p:tgtEl>
                                          <p:spTgt spid="3604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0452">
                                            <p:txEl>
                                              <p:pRg st="0" end="0"/>
                                            </p:txEl>
                                          </p:spTgt>
                                        </p:tgtEl>
                                        <p:attrNameLst>
                                          <p:attrName>style.visibility</p:attrName>
                                        </p:attrNameLst>
                                      </p:cBhvr>
                                      <p:to>
                                        <p:strVal val="visible"/>
                                      </p:to>
                                    </p:set>
                                    <p:animEffect transition="in" filter="wipe(left)">
                                      <p:cBhvr>
                                        <p:cTn id="37" dur="500"/>
                                        <p:tgtEl>
                                          <p:spTgt spid="36045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0457">
                                            <p:txEl>
                                              <p:pRg st="0" end="0"/>
                                            </p:txEl>
                                          </p:spTgt>
                                        </p:tgtEl>
                                        <p:attrNameLst>
                                          <p:attrName>style.visibility</p:attrName>
                                        </p:attrNameLst>
                                      </p:cBhvr>
                                      <p:to>
                                        <p:strVal val="visible"/>
                                      </p:to>
                                    </p:set>
                                    <p:animEffect transition="in" filter="wipe(left)">
                                      <p:cBhvr>
                                        <p:cTn id="42" dur="500"/>
                                        <p:tgtEl>
                                          <p:spTgt spid="36045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0454">
                                            <p:txEl>
                                              <p:pRg st="0" end="0"/>
                                            </p:txEl>
                                          </p:spTgt>
                                        </p:tgtEl>
                                        <p:attrNameLst>
                                          <p:attrName>style.visibility</p:attrName>
                                        </p:attrNameLst>
                                      </p:cBhvr>
                                      <p:to>
                                        <p:strVal val="visible"/>
                                      </p:to>
                                    </p:set>
                                    <p:animEffect transition="in" filter="wipe(left)">
                                      <p:cBhvr>
                                        <p:cTn id="47" dur="500"/>
                                        <p:tgtEl>
                                          <p:spTgt spid="36045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0458">
                                            <p:txEl>
                                              <p:pRg st="0" end="0"/>
                                            </p:txEl>
                                          </p:spTgt>
                                        </p:tgtEl>
                                        <p:attrNameLst>
                                          <p:attrName>style.visibility</p:attrName>
                                        </p:attrNameLst>
                                      </p:cBhvr>
                                      <p:to>
                                        <p:strVal val="visible"/>
                                      </p:to>
                                    </p:set>
                                    <p:animEffect transition="in" filter="wipe(left)">
                                      <p:cBhvr>
                                        <p:cTn id="52" dur="500"/>
                                        <p:tgtEl>
                                          <p:spTgt spid="36045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60455">
                                            <p:txEl>
                                              <p:pRg st="0" end="0"/>
                                            </p:txEl>
                                          </p:spTgt>
                                        </p:tgtEl>
                                        <p:attrNameLst>
                                          <p:attrName>style.visibility</p:attrName>
                                        </p:attrNameLst>
                                      </p:cBhvr>
                                      <p:to>
                                        <p:strVal val="visible"/>
                                      </p:to>
                                    </p:set>
                                    <p:animEffect transition="in" filter="wipe(left)">
                                      <p:cBhvr>
                                        <p:cTn id="57" dur="500"/>
                                        <p:tgtEl>
                                          <p:spTgt spid="3604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P spid="360452" grpId="0" build="p" autoUpdateAnimBg="0"/>
      <p:bldP spid="360454" grpId="0" build="p" autoUpdateAnimBg="0"/>
      <p:bldP spid="360455" grpId="0" build="p" autoUpdateAnimBg="0"/>
      <p:bldP spid="360457" grpId="0" build="p" autoUpdateAnimBg="0"/>
      <p:bldP spid="36045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9554" name="Rectangle 2"/>
          <p:cNvSpPr>
            <a:spLocks noGrp="1" noChangeArrowheads="1"/>
          </p:cNvSpPr>
          <p:nvPr>
            <p:ph type="ctrTitle"/>
          </p:nvPr>
        </p:nvSpPr>
        <p:spPr>
          <a:xfrm>
            <a:off x="685800" y="2286000"/>
            <a:ext cx="7772400" cy="1143000"/>
          </a:xfrm>
          <a:noFill/>
          <a:ln/>
        </p:spPr>
        <p:txBody>
          <a:bodyPr anchor="ctr" anchorCtr="0"/>
          <a:lstStyle/>
          <a:p>
            <a:r>
              <a:rPr lang="zh-CN" altLang="en-US" sz="4400">
                <a:solidFill>
                  <a:schemeClr val="bg2">
                    <a:lumMod val="95000"/>
                    <a:lumOff val="5000"/>
                  </a:schemeClr>
                </a:solidFill>
              </a:rPr>
              <a:t>总体方差的检验</a:t>
            </a:r>
            <a:br>
              <a:rPr lang="zh-CN" altLang="en-US" sz="4400">
                <a:solidFill>
                  <a:schemeClr val="bg2">
                    <a:lumMod val="95000"/>
                    <a:lumOff val="5000"/>
                  </a:schemeClr>
                </a:solidFill>
              </a:rPr>
            </a:br>
            <a:r>
              <a:rPr lang="en-US" altLang="zh-CN" sz="4400">
                <a:solidFill>
                  <a:schemeClr val="bg2">
                    <a:lumMod val="95000"/>
                    <a:lumOff val="5000"/>
                  </a:schemeClr>
                </a:solidFill>
              </a:rPr>
              <a:t>(</a:t>
            </a:r>
            <a:r>
              <a:rPr lang="en-US" altLang="zh-CN" sz="4400">
                <a:solidFill>
                  <a:schemeClr val="bg2">
                    <a:lumMod val="95000"/>
                    <a:lumOff val="5000"/>
                  </a:schemeClr>
                </a:solidFill>
                <a:latin typeface="Symbol" panose="05050102010706020507" pitchFamily="18" charset="2"/>
              </a:rPr>
              <a:t></a:t>
            </a:r>
            <a:r>
              <a:rPr lang="en-US" altLang="zh-CN" sz="4400" baseline="30000">
                <a:solidFill>
                  <a:schemeClr val="bg2">
                    <a:lumMod val="95000"/>
                    <a:lumOff val="5000"/>
                  </a:schemeClr>
                </a:solidFill>
              </a:rPr>
              <a:t>2 </a:t>
            </a:r>
            <a:r>
              <a:rPr lang="zh-CN" altLang="en-US" sz="4400">
                <a:solidFill>
                  <a:schemeClr val="bg2">
                    <a:lumMod val="95000"/>
                    <a:lumOff val="5000"/>
                  </a:schemeClr>
                </a:solidFill>
              </a:rPr>
              <a:t>检验</a:t>
            </a:r>
            <a:r>
              <a:rPr lang="en-US" altLang="zh-CN" sz="4400">
                <a:solidFill>
                  <a:schemeClr val="bg2">
                    <a:lumMod val="95000"/>
                    <a:lumOff val="5000"/>
                  </a:schemeClr>
                </a:solidFill>
              </a:rPr>
              <a:t>)</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noFill/>
          <a:ln/>
        </p:spPr>
        <p:txBody>
          <a:bodyPr/>
          <a:lstStyle/>
          <a:p>
            <a:r>
              <a:rPr lang="zh-CN" altLang="en-US" sz="4000">
                <a:solidFill>
                  <a:schemeClr val="bg2">
                    <a:lumMod val="95000"/>
                    <a:lumOff val="5000"/>
                  </a:schemeClr>
                </a:solidFill>
              </a:rPr>
              <a:t>方差的卡</a:t>
            </a:r>
            <a:r>
              <a:rPr lang="zh-CN" altLang="en-US" sz="4000">
                <a:solidFill>
                  <a:schemeClr val="bg2">
                    <a:lumMod val="95000"/>
                    <a:lumOff val="5000"/>
                  </a:schemeClr>
                </a:solidFill>
                <a:latin typeface="Arial" panose="020B0604020202020204" pitchFamily="34" charset="0"/>
              </a:rPr>
              <a:t>方 </a:t>
            </a:r>
            <a:r>
              <a:rPr lang="en-US" altLang="zh-CN" sz="4000">
                <a:solidFill>
                  <a:schemeClr val="bg2">
                    <a:lumMod val="95000"/>
                    <a:lumOff val="5000"/>
                  </a:schemeClr>
                </a:solidFill>
                <a:latin typeface="Arial" panose="020B0604020202020204" pitchFamily="34" charset="0"/>
              </a:rPr>
              <a:t>(</a:t>
            </a:r>
            <a:r>
              <a:rPr lang="en-US" altLang="zh-CN" sz="4000">
                <a:solidFill>
                  <a:schemeClr val="bg2">
                    <a:lumMod val="95000"/>
                    <a:lumOff val="5000"/>
                  </a:schemeClr>
                </a:solidFill>
                <a:latin typeface="Symbol" panose="05050102010706020507" pitchFamily="18" charset="2"/>
              </a:rPr>
              <a:t></a:t>
            </a:r>
            <a:r>
              <a:rPr lang="en-US" altLang="zh-CN" sz="4000" baseline="30000">
                <a:solidFill>
                  <a:schemeClr val="bg2">
                    <a:lumMod val="95000"/>
                    <a:lumOff val="5000"/>
                  </a:schemeClr>
                </a:solidFill>
              </a:rPr>
              <a:t>2</a:t>
            </a:r>
            <a:r>
              <a:rPr lang="en-US" altLang="zh-CN" sz="4000">
                <a:solidFill>
                  <a:schemeClr val="bg2">
                    <a:lumMod val="95000"/>
                    <a:lumOff val="5000"/>
                  </a:schemeClr>
                </a:solidFill>
                <a:latin typeface="Arial" panose="020B0604020202020204" pitchFamily="34" charset="0"/>
              </a:rPr>
              <a:t>)</a:t>
            </a:r>
            <a:r>
              <a:rPr lang="en-US" altLang="zh-CN" sz="4000">
                <a:solidFill>
                  <a:schemeClr val="bg2">
                    <a:lumMod val="95000"/>
                    <a:lumOff val="5000"/>
                  </a:schemeClr>
                </a:solidFill>
              </a:rPr>
              <a:t> </a:t>
            </a:r>
            <a:r>
              <a:rPr lang="zh-CN" altLang="en-US" sz="4000">
                <a:solidFill>
                  <a:schemeClr val="bg2">
                    <a:lumMod val="95000"/>
                    <a:lumOff val="5000"/>
                  </a:schemeClr>
                </a:solidFill>
              </a:rPr>
              <a:t>检验</a:t>
            </a:r>
            <a:endParaRPr lang="zh-CN" altLang="en-US">
              <a:solidFill>
                <a:schemeClr val="bg2">
                  <a:lumMod val="95000"/>
                  <a:lumOff val="5000"/>
                </a:schemeClr>
              </a:solidFill>
            </a:endParaRPr>
          </a:p>
        </p:txBody>
      </p:sp>
      <p:sp>
        <p:nvSpPr>
          <p:cNvPr id="382979" name="Rectangle 3"/>
          <p:cNvSpPr>
            <a:spLocks noGrp="1" noChangeArrowheads="1"/>
          </p:cNvSpPr>
          <p:nvPr>
            <p:ph type="body" idx="1"/>
          </p:nvPr>
        </p:nvSpPr>
        <p:spPr>
          <a:xfrm>
            <a:off x="609600" y="1889125"/>
            <a:ext cx="7848600" cy="4114800"/>
          </a:xfrm>
          <a:noFill/>
          <a:ln/>
        </p:spPr>
        <p:txBody>
          <a:bodyPr/>
          <a:lstStyle/>
          <a:p>
            <a:pPr marL="609600" indent="-609600">
              <a:buFontTx/>
              <a:buAutoNum type="arabicPeriod"/>
            </a:pPr>
            <a:r>
              <a:rPr lang="zh-CN" altLang="en-US">
                <a:solidFill>
                  <a:schemeClr val="bg2">
                    <a:lumMod val="95000"/>
                    <a:lumOff val="5000"/>
                  </a:schemeClr>
                </a:solidFill>
              </a:rPr>
              <a:t>检验一个总体的方差或标准差</a:t>
            </a:r>
          </a:p>
          <a:p>
            <a:pPr marL="609600" indent="-609600">
              <a:buFontTx/>
              <a:buAutoNum type="arabicPeriod"/>
            </a:pPr>
            <a:r>
              <a:rPr lang="zh-CN" altLang="en-US">
                <a:solidFill>
                  <a:schemeClr val="bg2">
                    <a:lumMod val="95000"/>
                    <a:lumOff val="5000"/>
                  </a:schemeClr>
                </a:solidFill>
              </a:rPr>
              <a:t>假设总体近似服从正态分布</a:t>
            </a:r>
          </a:p>
          <a:p>
            <a:pPr marL="609600" indent="-609600">
              <a:buFontTx/>
              <a:buAutoNum type="arabicPeriod"/>
            </a:pPr>
            <a:r>
              <a:rPr lang="zh-CN" altLang="en-US">
                <a:solidFill>
                  <a:schemeClr val="bg2">
                    <a:lumMod val="95000"/>
                    <a:lumOff val="5000"/>
                  </a:schemeClr>
                </a:solidFill>
              </a:rPr>
              <a:t>检验统计量</a:t>
            </a:r>
          </a:p>
        </p:txBody>
      </p:sp>
      <p:sp>
        <p:nvSpPr>
          <p:cNvPr id="382980" name="Text Box 4"/>
          <p:cNvSpPr txBox="1">
            <a:spLocks noChangeArrowheads="1"/>
          </p:cNvSpPr>
          <p:nvPr/>
        </p:nvSpPr>
        <p:spPr bwMode="auto">
          <a:xfrm>
            <a:off x="2362200" y="436245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solidFill>
                <a:schemeClr val="bg2">
                  <a:lumMod val="95000"/>
                  <a:lumOff val="5000"/>
                </a:schemeClr>
              </a:solidFill>
              <a:effectLst>
                <a:outerShdw blurRad="38100" dist="38100" dir="2700000" algn="tl">
                  <a:srgbClr val="000000"/>
                </a:outerShdw>
              </a:effectLst>
            </a:endParaRPr>
          </a:p>
        </p:txBody>
      </p:sp>
      <p:grpSp>
        <p:nvGrpSpPr>
          <p:cNvPr id="382991" name="Group 15"/>
          <p:cNvGrpSpPr>
            <a:grpSpLocks/>
          </p:cNvGrpSpPr>
          <p:nvPr/>
        </p:nvGrpSpPr>
        <p:grpSpPr bwMode="auto">
          <a:xfrm>
            <a:off x="3565525" y="3810000"/>
            <a:ext cx="3206750" cy="533400"/>
            <a:chOff x="2246" y="2580"/>
            <a:chExt cx="2020" cy="336"/>
          </a:xfrm>
        </p:grpSpPr>
        <p:sp>
          <p:nvSpPr>
            <p:cNvPr id="382982" name="Rectangle 6"/>
            <p:cNvSpPr>
              <a:spLocks noChangeArrowheads="1"/>
            </p:cNvSpPr>
            <p:nvPr/>
          </p:nvSpPr>
          <p:spPr bwMode="auto">
            <a:xfrm>
              <a:off x="3147" y="2580"/>
              <a:ext cx="111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200" b="1">
                  <a:solidFill>
                    <a:schemeClr val="bg2">
                      <a:lumMod val="95000"/>
                      <a:lumOff val="5000"/>
                    </a:schemeClr>
                  </a:solidFill>
                  <a:effectLst>
                    <a:outerShdw blurRad="38100" dist="38100" dir="2700000" algn="tl">
                      <a:srgbClr val="000000"/>
                    </a:outerShdw>
                  </a:effectLst>
                </a:rPr>
                <a:t>样本方差</a:t>
              </a:r>
              <a:endParaRPr lang="zh-CN" altLang="en-US" b="1">
                <a:solidFill>
                  <a:schemeClr val="bg2">
                    <a:lumMod val="95000"/>
                    <a:lumOff val="5000"/>
                  </a:schemeClr>
                </a:solidFill>
                <a:effectLst>
                  <a:outerShdw blurRad="38100" dist="38100" dir="2700000" algn="tl">
                    <a:srgbClr val="000000"/>
                  </a:outerShdw>
                </a:effectLst>
              </a:endParaRPr>
            </a:p>
          </p:txBody>
        </p:sp>
        <p:sp>
          <p:nvSpPr>
            <p:cNvPr id="382984" name="Line 8"/>
            <p:cNvSpPr>
              <a:spLocks noChangeShapeType="1"/>
            </p:cNvSpPr>
            <p:nvPr/>
          </p:nvSpPr>
          <p:spPr bwMode="auto">
            <a:xfrm flipV="1">
              <a:off x="2246" y="2724"/>
              <a:ext cx="941" cy="192"/>
            </a:xfrm>
            <a:prstGeom prst="line">
              <a:avLst/>
            </a:prstGeom>
            <a:noFill/>
            <a:ln w="12700">
              <a:solidFill>
                <a:srgbClr val="FF13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95000"/>
                    <a:lumOff val="5000"/>
                  </a:schemeClr>
                </a:solidFill>
              </a:endParaRPr>
            </a:p>
          </p:txBody>
        </p:sp>
      </p:grpSp>
      <p:grpSp>
        <p:nvGrpSpPr>
          <p:cNvPr id="382990" name="Group 14"/>
          <p:cNvGrpSpPr>
            <a:grpSpLocks/>
          </p:cNvGrpSpPr>
          <p:nvPr/>
        </p:nvGrpSpPr>
        <p:grpSpPr bwMode="auto">
          <a:xfrm>
            <a:off x="3186113" y="5210180"/>
            <a:ext cx="4738687" cy="512763"/>
            <a:chOff x="2007" y="3426"/>
            <a:chExt cx="2985" cy="323"/>
          </a:xfrm>
        </p:grpSpPr>
        <p:sp>
          <p:nvSpPr>
            <p:cNvPr id="382983" name="Rectangle 7"/>
            <p:cNvSpPr>
              <a:spLocks noChangeArrowheads="1"/>
            </p:cNvSpPr>
            <p:nvPr/>
          </p:nvSpPr>
          <p:spPr bwMode="auto">
            <a:xfrm>
              <a:off x="3154" y="3479"/>
              <a:ext cx="183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200" b="1">
                  <a:solidFill>
                    <a:schemeClr val="bg2">
                      <a:lumMod val="95000"/>
                      <a:lumOff val="5000"/>
                    </a:schemeClr>
                  </a:solidFill>
                  <a:effectLst>
                    <a:outerShdw blurRad="38100" dist="38100" dir="2700000" algn="tl">
                      <a:srgbClr val="000000"/>
                    </a:outerShdw>
                  </a:effectLst>
                </a:rPr>
                <a:t>假设的总体方差</a:t>
              </a:r>
            </a:p>
          </p:txBody>
        </p:sp>
        <p:sp>
          <p:nvSpPr>
            <p:cNvPr id="382985" name="Line 9"/>
            <p:cNvSpPr>
              <a:spLocks noChangeShapeType="1"/>
            </p:cNvSpPr>
            <p:nvPr/>
          </p:nvSpPr>
          <p:spPr bwMode="auto">
            <a:xfrm>
              <a:off x="2007" y="3426"/>
              <a:ext cx="1189" cy="204"/>
            </a:xfrm>
            <a:prstGeom prst="line">
              <a:avLst/>
            </a:prstGeom>
            <a:noFill/>
            <a:ln w="12700">
              <a:solidFill>
                <a:srgbClr val="FF13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95000"/>
                    <a:lumOff val="5000"/>
                  </a:schemeClr>
                </a:solidFill>
              </a:endParaRPr>
            </a:p>
          </p:txBody>
        </p:sp>
      </p:grpSp>
      <mc:AlternateContent xmlns:mc="http://schemas.openxmlformats.org/markup-compatibility/2006">
        <mc:Choice xmlns:a14="http://schemas.microsoft.com/office/drawing/2010/main" Requires="a14">
          <p:sp>
            <p:nvSpPr>
              <p:cNvPr id="382987" name="Object 11">
                <a:hlinkClick r:id="" action="ppaction://ole?verb=0"/>
              </p:cNvPr>
              <p:cNvSpPr txBox="1"/>
              <p:nvPr/>
            </p:nvSpPr>
            <p:spPr bwMode="auto">
              <a:xfrm>
                <a:off x="1397000" y="4029075"/>
                <a:ext cx="4105275" cy="1281113"/>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i="1" smtClean="0">
                              <a:solidFill>
                                <a:schemeClr val="bg2">
                                  <a:lumMod val="95000"/>
                                  <a:lumOff val="5000"/>
                                </a:schemeClr>
                              </a:solidFill>
                              <a:latin typeface="Cambria Math" panose="02040503050406030204" pitchFamily="18" charset="0"/>
                            </a:rPr>
                          </m:ctrlPr>
                        </m:sSupPr>
                        <m:e>
                          <m:r>
                            <a:rPr lang="zh-CN" altLang="en-US" i="1">
                              <a:solidFill>
                                <a:schemeClr val="bg2">
                                  <a:lumMod val="95000"/>
                                  <a:lumOff val="5000"/>
                                </a:schemeClr>
                              </a:solidFill>
                              <a:latin typeface="Cambria Math" panose="02040503050406030204" pitchFamily="18" charset="0"/>
                            </a:rPr>
                            <m:t>𝜒</m:t>
                          </m:r>
                        </m:e>
                        <m:sup>
                          <m:r>
                            <a:rPr lang="zh-CN" altLang="en-US" i="1">
                              <a:solidFill>
                                <a:schemeClr val="bg2">
                                  <a:lumMod val="95000"/>
                                  <a:lumOff val="5000"/>
                                </a:schemeClr>
                              </a:solidFill>
                              <a:latin typeface="Cambria Math" panose="02040503050406030204" pitchFamily="18" charset="0"/>
                            </a:rPr>
                            <m:t>2</m:t>
                          </m:r>
                        </m:sup>
                      </m:sSup>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m:t>
                          </m:r>
                          <m:r>
                            <a:rPr lang="zh-CN" altLang="en-US" i="1">
                              <a:solidFill>
                                <a:schemeClr val="bg2">
                                  <a:lumMod val="95000"/>
                                  <a:lumOff val="5000"/>
                                </a:schemeClr>
                              </a:solidFill>
                              <a:latin typeface="Cambria Math" panose="02040503050406030204" pitchFamily="18" charset="0"/>
                            </a:rPr>
                            <m:t>𝑛</m:t>
                          </m:r>
                          <m:r>
                            <a:rPr lang="zh-CN" altLang="en-US" i="1">
                              <a:solidFill>
                                <a:schemeClr val="bg2">
                                  <a:lumMod val="95000"/>
                                  <a:lumOff val="5000"/>
                                </a:schemeClr>
                              </a:solidFill>
                              <a:latin typeface="Cambria Math" panose="02040503050406030204" pitchFamily="18" charset="0"/>
                            </a:rPr>
                            <m:t>−1)</m:t>
                          </m:r>
                          <m:sSup>
                            <m:sSupPr>
                              <m:ctrlPr>
                                <a:rPr lang="zh-CN" altLang="en-US" i="1">
                                  <a:solidFill>
                                    <a:schemeClr val="bg2">
                                      <a:lumMod val="95000"/>
                                      <a:lumOff val="5000"/>
                                    </a:schemeClr>
                                  </a:solidFill>
                                  <a:latin typeface="Cambria Math" panose="02040503050406030204" pitchFamily="18" charset="0"/>
                                </a:rPr>
                              </m:ctrlPr>
                            </m:sSupPr>
                            <m:e>
                              <m:r>
                                <a:rPr lang="zh-CN" altLang="en-US" i="1">
                                  <a:solidFill>
                                    <a:schemeClr val="bg2">
                                      <a:lumMod val="95000"/>
                                      <a:lumOff val="5000"/>
                                    </a:schemeClr>
                                  </a:solidFill>
                                  <a:latin typeface="Cambria Math" panose="02040503050406030204" pitchFamily="18" charset="0"/>
                                </a:rPr>
                                <m:t>𝑆</m:t>
                              </m:r>
                            </m:e>
                            <m:sup>
                              <m:r>
                                <a:rPr lang="zh-CN" altLang="en-US" i="1">
                                  <a:solidFill>
                                    <a:schemeClr val="bg2">
                                      <a:lumMod val="95000"/>
                                      <a:lumOff val="5000"/>
                                    </a:schemeClr>
                                  </a:solidFill>
                                  <a:latin typeface="Cambria Math" panose="02040503050406030204" pitchFamily="18" charset="0"/>
                                </a:rPr>
                                <m:t>2</m:t>
                              </m:r>
                            </m:sup>
                          </m:sSup>
                        </m:num>
                        <m:den>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𝜎</m:t>
                              </m:r>
                            </m:e>
                            <m:sub>
                              <m:r>
                                <a:rPr lang="zh-CN" altLang="en-US" i="1">
                                  <a:solidFill>
                                    <a:schemeClr val="bg2">
                                      <a:lumMod val="95000"/>
                                      <a:lumOff val="5000"/>
                                    </a:schemeClr>
                                  </a:solidFill>
                                  <a:latin typeface="Cambria Math" panose="02040503050406030204" pitchFamily="18" charset="0"/>
                                </a:rPr>
                                <m:t>0</m:t>
                              </m:r>
                            </m:sub>
                            <m:sup>
                              <m:r>
                                <a:rPr lang="zh-CN" altLang="en-US" i="1">
                                  <a:solidFill>
                                    <a:schemeClr val="bg2">
                                      <a:lumMod val="95000"/>
                                      <a:lumOff val="5000"/>
                                    </a:schemeClr>
                                  </a:solidFill>
                                  <a:latin typeface="Cambria Math" panose="02040503050406030204" pitchFamily="18" charset="0"/>
                                </a:rPr>
                                <m:t>2</m:t>
                              </m:r>
                            </m:sup>
                          </m:sSubSup>
                        </m:den>
                      </m:f>
                      <m:r>
                        <a:rPr lang="zh-CN" altLang="en-US" i="1">
                          <a:solidFill>
                            <a:schemeClr val="bg2">
                              <a:lumMod val="95000"/>
                              <a:lumOff val="5000"/>
                            </a:schemeClr>
                          </a:solidFill>
                          <a:latin typeface="Cambria Math" panose="02040503050406030204" pitchFamily="18" charset="0"/>
                        </a:rPr>
                        <m:t>~</m:t>
                      </m:r>
                      <m:sSup>
                        <m:sSupPr>
                          <m:ctrlPr>
                            <a:rPr lang="zh-CN" altLang="en-US" i="1">
                              <a:solidFill>
                                <a:schemeClr val="bg2">
                                  <a:lumMod val="95000"/>
                                  <a:lumOff val="5000"/>
                                </a:schemeClr>
                              </a:solidFill>
                              <a:latin typeface="Cambria Math" panose="02040503050406030204" pitchFamily="18" charset="0"/>
                            </a:rPr>
                          </m:ctrlPr>
                        </m:sSupPr>
                        <m:e>
                          <m:r>
                            <a:rPr lang="zh-CN" altLang="en-US" i="1">
                              <a:solidFill>
                                <a:schemeClr val="bg2">
                                  <a:lumMod val="95000"/>
                                  <a:lumOff val="5000"/>
                                </a:schemeClr>
                              </a:solidFill>
                              <a:latin typeface="Cambria Math" panose="02040503050406030204" pitchFamily="18" charset="0"/>
                            </a:rPr>
                            <m:t>𝜒</m:t>
                          </m:r>
                        </m:e>
                        <m:sup>
                          <m:r>
                            <a:rPr lang="zh-CN" altLang="en-US" i="1">
                              <a:solidFill>
                                <a:schemeClr val="bg2">
                                  <a:lumMod val="95000"/>
                                  <a:lumOff val="5000"/>
                                </a:schemeClr>
                              </a:solidFill>
                              <a:latin typeface="Cambria Math" panose="02040503050406030204" pitchFamily="18" charset="0"/>
                            </a:rPr>
                            <m:t>2</m:t>
                          </m:r>
                        </m:sup>
                      </m:sSup>
                      <m:r>
                        <a:rPr lang="zh-CN" altLang="en-US" i="1">
                          <a:solidFill>
                            <a:schemeClr val="bg2">
                              <a:lumMod val="95000"/>
                              <a:lumOff val="5000"/>
                            </a:schemeClr>
                          </a:solidFill>
                          <a:latin typeface="Cambria Math" panose="02040503050406030204" pitchFamily="18" charset="0"/>
                        </a:rPr>
                        <m:t>(</m:t>
                      </m:r>
                      <m:r>
                        <a:rPr lang="zh-CN" altLang="en-US" i="1">
                          <a:solidFill>
                            <a:schemeClr val="bg2">
                              <a:lumMod val="95000"/>
                              <a:lumOff val="5000"/>
                            </a:schemeClr>
                          </a:solidFill>
                          <a:latin typeface="Cambria Math" panose="02040503050406030204" pitchFamily="18" charset="0"/>
                        </a:rPr>
                        <m:t>𝑛</m:t>
                      </m:r>
                      <m:r>
                        <a:rPr lang="zh-CN" altLang="en-US" i="1">
                          <a:solidFill>
                            <a:schemeClr val="bg2">
                              <a:lumMod val="95000"/>
                              <a:lumOff val="5000"/>
                            </a:schemeClr>
                          </a:solidFill>
                          <a:latin typeface="Cambria Math" panose="02040503050406030204" pitchFamily="18" charset="0"/>
                        </a:rPr>
                        <m:t>−1)</m:t>
                      </m:r>
                    </m:oMath>
                  </m:oMathPara>
                </a14:m>
                <a:endParaRPr lang="zh-CN" altLang="en-US" dirty="0">
                  <a:solidFill>
                    <a:schemeClr val="bg2">
                      <a:lumMod val="95000"/>
                      <a:lumOff val="5000"/>
                    </a:schemeClr>
                  </a:solidFill>
                </a:endParaRPr>
              </a:p>
            </p:txBody>
          </p:sp>
        </mc:Choice>
        <mc:Fallback>
          <p:sp>
            <p:nvSpPr>
              <p:cNvPr id="382987" name="Object 11">
                <a:hlinkClick r:id="" action="ppaction://ole?verb=0"/>
              </p:cNvPr>
              <p:cNvSpPr txBox="1">
                <a:spLocks noRot="1" noChangeAspect="1" noMove="1" noResize="1" noEditPoints="1" noAdjustHandles="1" noChangeArrowheads="1" noChangeShapeType="1" noTextEdit="1"/>
              </p:cNvSpPr>
              <p:nvPr/>
            </p:nvSpPr>
            <p:spPr bwMode="auto">
              <a:xfrm>
                <a:off x="1397000" y="4029075"/>
                <a:ext cx="4105275" cy="1281113"/>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wipe(left)">
                                      <p:cBhvr>
                                        <p:cTn id="7" dur="500"/>
                                        <p:tgtEl>
                                          <p:spTgt spid="382979">
                                            <p:txEl>
                                              <p:pRg st="0" end="0"/>
                                            </p:txEl>
                                          </p:spTgt>
                                        </p:tgtEl>
                                      </p:cBhvr>
                                    </p:animEffect>
                                  </p:childTnLst>
                                  <p:subTnLst>
                                    <p:animClr clrSpc="rgb" dir="cw">
                                      <p:cBhvr override="childStyle">
                                        <p:cTn dur="1" fill="hold" display="0" masterRel="nextClick" afterEffect="1"/>
                                        <p:tgtEl>
                                          <p:spTgt spid="38297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Effect transition="in" filter="wipe(left)">
                                      <p:cBhvr>
                                        <p:cTn id="12" dur="500"/>
                                        <p:tgtEl>
                                          <p:spTgt spid="382979">
                                            <p:txEl>
                                              <p:pRg st="1" end="1"/>
                                            </p:txEl>
                                          </p:spTgt>
                                        </p:tgtEl>
                                      </p:cBhvr>
                                    </p:animEffect>
                                  </p:childTnLst>
                                  <p:subTnLst>
                                    <p:animClr clrSpc="rgb" dir="cw">
                                      <p:cBhvr override="childStyle">
                                        <p:cTn dur="1" fill="hold" display="0" masterRel="nextClick" afterEffect="1"/>
                                        <p:tgtEl>
                                          <p:spTgt spid="38297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2979">
                                            <p:txEl>
                                              <p:pRg st="2" end="2"/>
                                            </p:txEl>
                                          </p:spTgt>
                                        </p:tgtEl>
                                        <p:attrNameLst>
                                          <p:attrName>style.visibility</p:attrName>
                                        </p:attrNameLst>
                                      </p:cBhvr>
                                      <p:to>
                                        <p:strVal val="visible"/>
                                      </p:to>
                                    </p:set>
                                    <p:animEffect transition="in" filter="wipe(left)">
                                      <p:cBhvr>
                                        <p:cTn id="17" dur="500"/>
                                        <p:tgtEl>
                                          <p:spTgt spid="382979">
                                            <p:txEl>
                                              <p:pRg st="2" end="2"/>
                                            </p:txEl>
                                          </p:spTgt>
                                        </p:tgtEl>
                                      </p:cBhvr>
                                    </p:animEffect>
                                  </p:childTnLst>
                                  <p:subTnLst>
                                    <p:animClr clrSpc="rgb" dir="cw">
                                      <p:cBhvr override="childStyle">
                                        <p:cTn dur="1" fill="hold" display="0" masterRel="nextClick" afterEffect="1"/>
                                        <p:tgtEl>
                                          <p:spTgt spid="382979">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82991"/>
                                        </p:tgtEl>
                                        <p:attrNameLst>
                                          <p:attrName>style.visibility</p:attrName>
                                        </p:attrNameLst>
                                      </p:cBhvr>
                                      <p:to>
                                        <p:strVal val="visible"/>
                                      </p:to>
                                    </p:set>
                                    <p:animEffect transition="in" filter="wipe(right)">
                                      <p:cBhvr>
                                        <p:cTn id="22" dur="500"/>
                                        <p:tgtEl>
                                          <p:spTgt spid="382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82990"/>
                                        </p:tgtEl>
                                        <p:attrNameLst>
                                          <p:attrName>style.visibility</p:attrName>
                                        </p:attrNameLst>
                                      </p:cBhvr>
                                      <p:to>
                                        <p:strVal val="visible"/>
                                      </p:to>
                                    </p:set>
                                    <p:animEffect transition="in" filter="wipe(right)">
                                      <p:cBhvr>
                                        <p:cTn id="27" dur="500"/>
                                        <p:tgtEl>
                                          <p:spTgt spid="382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676400" y="152400"/>
            <a:ext cx="7239000" cy="1143000"/>
          </a:xfrm>
          <a:noFill/>
          <a:ln/>
        </p:spPr>
        <p:txBody>
          <a:bodyPr/>
          <a:lstStyle/>
          <a:p>
            <a:r>
              <a:rPr lang="zh-CN" altLang="en-US" sz="4000" dirty="0">
                <a:solidFill>
                  <a:schemeClr val="bg2">
                    <a:lumMod val="95000"/>
                    <a:lumOff val="5000"/>
                  </a:schemeClr>
                </a:solidFill>
              </a:rPr>
              <a:t>方差的卡</a:t>
            </a:r>
            <a:r>
              <a:rPr lang="zh-CN" altLang="en-US" sz="4000" dirty="0">
                <a:solidFill>
                  <a:schemeClr val="bg2">
                    <a:lumMod val="95000"/>
                    <a:lumOff val="5000"/>
                  </a:schemeClr>
                </a:solidFill>
                <a:latin typeface="Arial" panose="020B0604020202020204" pitchFamily="34" charset="0"/>
              </a:rPr>
              <a:t>方 </a:t>
            </a:r>
            <a:r>
              <a:rPr lang="en-US" altLang="zh-CN" sz="4000" dirty="0">
                <a:solidFill>
                  <a:schemeClr val="bg2">
                    <a:lumMod val="95000"/>
                    <a:lumOff val="5000"/>
                  </a:schemeClr>
                </a:solidFill>
                <a:latin typeface="Arial" panose="020B0604020202020204" pitchFamily="34" charset="0"/>
              </a:rPr>
              <a:t>(</a:t>
            </a:r>
            <a:r>
              <a:rPr lang="en-US" altLang="zh-CN" sz="4000" dirty="0">
                <a:solidFill>
                  <a:schemeClr val="bg2">
                    <a:lumMod val="95000"/>
                    <a:lumOff val="5000"/>
                  </a:schemeClr>
                </a:solidFill>
                <a:latin typeface="Symbol" panose="05050102010706020507" pitchFamily="18" charset="2"/>
              </a:rPr>
              <a:t></a:t>
            </a:r>
            <a:r>
              <a:rPr lang="en-US" altLang="zh-CN" sz="4000" baseline="30000" dirty="0">
                <a:solidFill>
                  <a:schemeClr val="bg2">
                    <a:lumMod val="95000"/>
                    <a:lumOff val="5000"/>
                  </a:schemeClr>
                </a:solidFill>
              </a:rPr>
              <a:t>2</a:t>
            </a:r>
            <a:r>
              <a:rPr lang="en-US" altLang="zh-CN" sz="4000" dirty="0">
                <a:solidFill>
                  <a:schemeClr val="bg2">
                    <a:lumMod val="95000"/>
                    <a:lumOff val="5000"/>
                  </a:schemeClr>
                </a:solidFill>
                <a:latin typeface="Arial" panose="020B0604020202020204" pitchFamily="34" charset="0"/>
              </a:rPr>
              <a:t>)</a:t>
            </a:r>
            <a:r>
              <a:rPr lang="en-US" altLang="zh-CN" sz="4000" dirty="0">
                <a:solidFill>
                  <a:schemeClr val="bg2">
                    <a:lumMod val="95000"/>
                    <a:lumOff val="5000"/>
                  </a:schemeClr>
                </a:solidFill>
              </a:rPr>
              <a:t> </a:t>
            </a:r>
            <a:r>
              <a:rPr lang="zh-CN" altLang="en-US" sz="4000" dirty="0">
                <a:solidFill>
                  <a:schemeClr val="bg2">
                    <a:lumMod val="95000"/>
                    <a:lumOff val="5000"/>
                  </a:schemeClr>
                </a:solidFill>
              </a:rPr>
              <a:t>检验</a:t>
            </a:r>
            <a:br>
              <a:rPr lang="zh-CN" altLang="en-US" sz="4000" dirty="0">
                <a:solidFill>
                  <a:schemeClr val="bg2">
                    <a:lumMod val="95000"/>
                    <a:lumOff val="5000"/>
                  </a:schemeClr>
                </a:solidFill>
              </a:rPr>
            </a:br>
            <a:r>
              <a:rPr lang="en-US" altLang="zh-CN" sz="3600" dirty="0">
                <a:solidFill>
                  <a:schemeClr val="bg2">
                    <a:lumMod val="95000"/>
                    <a:lumOff val="5000"/>
                  </a:schemeClr>
                </a:solidFill>
                <a:latin typeface="Arial" panose="020B0604020202020204" pitchFamily="34" charset="0"/>
              </a:rPr>
              <a:t>(</a:t>
            </a:r>
            <a:r>
              <a:rPr lang="zh-CN" altLang="en-US" sz="3600" dirty="0">
                <a:solidFill>
                  <a:schemeClr val="bg2">
                    <a:lumMod val="95000"/>
                    <a:lumOff val="5000"/>
                  </a:schemeClr>
                </a:solidFill>
                <a:latin typeface="Arial" panose="020B0604020202020204" pitchFamily="34" charset="0"/>
              </a:rPr>
              <a:t>例题分析</a:t>
            </a:r>
            <a:r>
              <a:rPr lang="en-US" altLang="zh-CN" sz="3600" dirty="0">
                <a:solidFill>
                  <a:schemeClr val="bg2">
                    <a:lumMod val="95000"/>
                    <a:lumOff val="5000"/>
                  </a:schemeClr>
                </a:solidFill>
                <a:latin typeface="Arial" panose="020B0604020202020204" pitchFamily="34" charset="0"/>
              </a:rPr>
              <a:t>)</a:t>
            </a:r>
          </a:p>
        </p:txBody>
      </p:sp>
      <p:sp>
        <p:nvSpPr>
          <p:cNvPr id="428035" name="Rectangle 3"/>
          <p:cNvSpPr>
            <a:spLocks noGrp="1" noChangeArrowheads="1"/>
          </p:cNvSpPr>
          <p:nvPr>
            <p:ph type="body" sz="half" idx="1"/>
          </p:nvPr>
        </p:nvSpPr>
        <p:spPr>
          <a:xfrm>
            <a:off x="400050" y="1714500"/>
            <a:ext cx="4286250" cy="4381500"/>
          </a:xfrm>
          <a:noFill/>
          <a:ln/>
        </p:spPr>
        <p:txBody>
          <a:bodyPr/>
          <a:lstStyle/>
          <a:p>
            <a:pPr marL="0" indent="0" algn="just">
              <a:lnSpc>
                <a:spcPct val="110000"/>
              </a:lnSpc>
            </a:pPr>
            <a:r>
              <a:rPr lang="en-US" altLang="zh-CN" sz="2400" b="1" dirty="0">
                <a:solidFill>
                  <a:schemeClr val="bg2">
                    <a:lumMod val="95000"/>
                    <a:lumOff val="5000"/>
                  </a:schemeClr>
                </a:solidFill>
              </a:rPr>
              <a:t>【</a:t>
            </a:r>
            <a:r>
              <a:rPr lang="zh-CN" altLang="en-US" sz="2400" b="1" dirty="0">
                <a:solidFill>
                  <a:schemeClr val="bg2">
                    <a:lumMod val="95000"/>
                    <a:lumOff val="5000"/>
                  </a:schemeClr>
                </a:solidFill>
              </a:rPr>
              <a:t>例</a:t>
            </a:r>
            <a:r>
              <a:rPr lang="en-US" altLang="zh-CN" sz="2400" b="1" dirty="0">
                <a:solidFill>
                  <a:schemeClr val="bg2">
                    <a:lumMod val="95000"/>
                    <a:lumOff val="5000"/>
                  </a:schemeClr>
                </a:solidFill>
              </a:rPr>
              <a:t>】</a:t>
            </a:r>
            <a:r>
              <a:rPr lang="zh-CN" altLang="en-US" sz="2400" dirty="0">
                <a:solidFill>
                  <a:schemeClr val="bg2">
                    <a:lumMod val="95000"/>
                    <a:lumOff val="5000"/>
                  </a:schemeClr>
                </a:solidFill>
              </a:rPr>
              <a:t>某厂商生产出一种新型的饮料装瓶机器，按设计要求，该机器装一瓶一升</a:t>
            </a:r>
            <a:r>
              <a:rPr lang="en-US" altLang="zh-CN" sz="2400" dirty="0">
                <a:solidFill>
                  <a:schemeClr val="bg2">
                    <a:lumMod val="95000"/>
                    <a:lumOff val="5000"/>
                  </a:schemeClr>
                </a:solidFill>
              </a:rPr>
              <a:t>(</a:t>
            </a:r>
            <a:r>
              <a:rPr lang="en-US" altLang="zh-CN" sz="2400" dirty="0">
                <a:solidFill>
                  <a:schemeClr val="bg2">
                    <a:lumMod val="95000"/>
                    <a:lumOff val="5000"/>
                  </a:schemeClr>
                </a:solidFill>
                <a:cs typeface="Times New Roman" panose="02020603050405020304" pitchFamily="18" charset="0"/>
              </a:rPr>
              <a:t>1000cm</a:t>
            </a:r>
            <a:r>
              <a:rPr lang="en-US" altLang="zh-CN" sz="2400" baseline="30000" dirty="0">
                <a:solidFill>
                  <a:schemeClr val="bg2">
                    <a:lumMod val="95000"/>
                    <a:lumOff val="5000"/>
                  </a:schemeClr>
                </a:solidFill>
                <a:cs typeface="Times New Roman" panose="02020603050405020304" pitchFamily="18" charset="0"/>
              </a:rPr>
              <a:t>3</a:t>
            </a:r>
            <a:r>
              <a:rPr lang="en-US" altLang="zh-CN" sz="2400" dirty="0">
                <a:solidFill>
                  <a:schemeClr val="bg2">
                    <a:lumMod val="95000"/>
                    <a:lumOff val="5000"/>
                  </a:schemeClr>
                </a:solidFill>
              </a:rPr>
              <a:t>)</a:t>
            </a:r>
            <a:r>
              <a:rPr lang="zh-CN" altLang="en-US" sz="2400" dirty="0">
                <a:solidFill>
                  <a:schemeClr val="bg2">
                    <a:lumMod val="95000"/>
                    <a:lumOff val="5000"/>
                  </a:schemeClr>
                </a:solidFill>
              </a:rPr>
              <a:t>的饮料误差上下不超过</a:t>
            </a:r>
            <a:r>
              <a:rPr lang="en-US" altLang="zh-CN" sz="2400" dirty="0">
                <a:solidFill>
                  <a:schemeClr val="bg2">
                    <a:lumMod val="95000"/>
                    <a:lumOff val="5000"/>
                  </a:schemeClr>
                </a:solidFill>
                <a:cs typeface="Times New Roman" panose="02020603050405020304" pitchFamily="18" charset="0"/>
              </a:rPr>
              <a:t>1cm</a:t>
            </a:r>
            <a:r>
              <a:rPr lang="en-US" altLang="zh-CN" sz="2400" baseline="30000" dirty="0">
                <a:solidFill>
                  <a:schemeClr val="bg2">
                    <a:lumMod val="95000"/>
                    <a:lumOff val="5000"/>
                  </a:schemeClr>
                </a:solidFill>
                <a:cs typeface="Times New Roman" panose="02020603050405020304" pitchFamily="18" charset="0"/>
              </a:rPr>
              <a:t>3</a:t>
            </a:r>
            <a:r>
              <a:rPr lang="zh-CN" altLang="en-US" sz="2400" dirty="0">
                <a:solidFill>
                  <a:schemeClr val="bg2">
                    <a:lumMod val="95000"/>
                    <a:lumOff val="5000"/>
                  </a:schemeClr>
                </a:solidFill>
              </a:rPr>
              <a:t>。如果达到设计要求，表明机器的稳定性非常好。现从该机器装完的产品中随机抽取</a:t>
            </a:r>
            <a:r>
              <a:rPr lang="en-US" altLang="zh-CN" sz="2400" dirty="0">
                <a:solidFill>
                  <a:schemeClr val="bg2">
                    <a:lumMod val="95000"/>
                    <a:lumOff val="5000"/>
                  </a:schemeClr>
                </a:solidFill>
                <a:cs typeface="Times New Roman" panose="02020603050405020304" pitchFamily="18" charset="0"/>
              </a:rPr>
              <a:t>25</a:t>
            </a:r>
            <a:r>
              <a:rPr lang="zh-CN" altLang="en-US" sz="2400" dirty="0">
                <a:solidFill>
                  <a:schemeClr val="bg2">
                    <a:lumMod val="95000"/>
                    <a:lumOff val="5000"/>
                  </a:schemeClr>
                </a:solidFill>
              </a:rPr>
              <a:t>瓶，分别进行测定</a:t>
            </a:r>
            <a:r>
              <a:rPr lang="en-US" altLang="zh-CN" sz="2400" dirty="0">
                <a:solidFill>
                  <a:schemeClr val="bg2">
                    <a:lumMod val="95000"/>
                    <a:lumOff val="5000"/>
                  </a:schemeClr>
                </a:solidFill>
              </a:rPr>
              <a:t>(</a:t>
            </a:r>
            <a:r>
              <a:rPr lang="zh-CN" altLang="en-US" sz="2400" dirty="0">
                <a:solidFill>
                  <a:schemeClr val="bg2">
                    <a:lumMod val="95000"/>
                    <a:lumOff val="5000"/>
                  </a:schemeClr>
                </a:solidFill>
              </a:rPr>
              <a:t>用样本减</a:t>
            </a:r>
            <a:r>
              <a:rPr lang="en-US" altLang="zh-CN" sz="2400" dirty="0">
                <a:solidFill>
                  <a:schemeClr val="bg2">
                    <a:lumMod val="95000"/>
                    <a:lumOff val="5000"/>
                  </a:schemeClr>
                </a:solidFill>
                <a:cs typeface="Times New Roman" panose="02020603050405020304" pitchFamily="18" charset="0"/>
              </a:rPr>
              <a:t>1000cm</a:t>
            </a:r>
            <a:r>
              <a:rPr lang="en-US" altLang="zh-CN" sz="2400" baseline="30000" dirty="0">
                <a:solidFill>
                  <a:schemeClr val="bg2">
                    <a:lumMod val="95000"/>
                    <a:lumOff val="5000"/>
                  </a:schemeClr>
                </a:solidFill>
                <a:cs typeface="Times New Roman" panose="02020603050405020304" pitchFamily="18" charset="0"/>
              </a:rPr>
              <a:t>3</a:t>
            </a:r>
            <a:r>
              <a:rPr lang="en-US" altLang="zh-CN" sz="2400" dirty="0">
                <a:solidFill>
                  <a:schemeClr val="bg2">
                    <a:lumMod val="95000"/>
                    <a:lumOff val="5000"/>
                  </a:schemeClr>
                </a:solidFill>
              </a:rPr>
              <a:t>)</a:t>
            </a:r>
            <a:r>
              <a:rPr lang="zh-CN" altLang="en-US" sz="2400" dirty="0">
                <a:solidFill>
                  <a:schemeClr val="bg2">
                    <a:lumMod val="95000"/>
                    <a:lumOff val="5000"/>
                  </a:schemeClr>
                </a:solidFill>
              </a:rPr>
              <a:t>，得到如下结果。</a:t>
            </a:r>
            <a:r>
              <a:rPr lang="zh-CN" altLang="en-US" sz="2400" dirty="0">
                <a:solidFill>
                  <a:schemeClr val="bg2">
                    <a:lumMod val="95000"/>
                    <a:lumOff val="5000"/>
                  </a:schemeClr>
                </a:solidFill>
                <a:latin typeface="Times New Roman" panose="02020603050405020304" pitchFamily="18" charset="0"/>
              </a:rPr>
              <a:t>检验该机器的性能是否达到设计要求</a:t>
            </a:r>
            <a:r>
              <a:rPr lang="zh-CN" altLang="en-US" sz="2400" dirty="0">
                <a:solidFill>
                  <a:schemeClr val="bg2">
                    <a:lumMod val="95000"/>
                    <a:lumOff val="5000"/>
                  </a:schemeClr>
                </a:solidFill>
              </a:rPr>
              <a:t>  </a:t>
            </a:r>
            <a:r>
              <a:rPr lang="en-US" altLang="zh-CN" sz="2400" dirty="0">
                <a:solidFill>
                  <a:schemeClr val="bg2">
                    <a:lumMod val="95000"/>
                    <a:lumOff val="5000"/>
                  </a:schemeClr>
                </a:solidFill>
              </a:rPr>
              <a:t>(</a:t>
            </a:r>
            <a:r>
              <a:rPr lang="en-US" altLang="zh-CN" sz="2400" b="1" dirty="0">
                <a:solidFill>
                  <a:schemeClr val="bg2">
                    <a:lumMod val="95000"/>
                    <a:lumOff val="5000"/>
                  </a:schemeClr>
                </a:solidFill>
                <a:sym typeface="Symbol" panose="05050102010706020507" pitchFamily="18" charset="2"/>
              </a:rPr>
              <a:t></a:t>
            </a:r>
            <a:r>
              <a:rPr lang="en-US" altLang="zh-CN" sz="2400" b="1" dirty="0">
                <a:solidFill>
                  <a:schemeClr val="bg2">
                    <a:lumMod val="95000"/>
                    <a:lumOff val="5000"/>
                  </a:schemeClr>
                </a:solidFill>
              </a:rPr>
              <a:t>=0.05</a:t>
            </a:r>
            <a:r>
              <a:rPr lang="en-US" altLang="zh-CN" sz="2400" dirty="0">
                <a:solidFill>
                  <a:schemeClr val="bg2">
                    <a:lumMod val="95000"/>
                    <a:lumOff val="5000"/>
                  </a:schemeClr>
                </a:solidFill>
              </a:rPr>
              <a:t>)</a:t>
            </a:r>
          </a:p>
        </p:txBody>
      </p:sp>
      <p:graphicFrame>
        <p:nvGraphicFramePr>
          <p:cNvPr id="428220" name="Group 188"/>
          <p:cNvGraphicFramePr>
            <a:graphicFrameLocks noGrp="1"/>
          </p:cNvGraphicFramePr>
          <p:nvPr>
            <p:extLst>
              <p:ext uri="{D42A27DB-BD31-4B8C-83A1-F6EECF244321}">
                <p14:modId xmlns:p14="http://schemas.microsoft.com/office/powerpoint/2010/main" val="1581667462"/>
              </p:ext>
            </p:extLst>
          </p:nvPr>
        </p:nvGraphicFramePr>
        <p:xfrm>
          <a:off x="4857750" y="1866900"/>
          <a:ext cx="4000500" cy="243840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tblGrid>
              <a:tr h="179388">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0.3</a:t>
                      </a:r>
                      <a:endPar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-0.4</a:t>
                      </a:r>
                      <a:endPar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-0.7</a:t>
                      </a:r>
                      <a:endPar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1.4</a:t>
                      </a:r>
                      <a:endPar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-0.6</a:t>
                      </a:r>
                      <a:endPar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1138">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-1.5</a:t>
                      </a:r>
                      <a:endPar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-0.9</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1.3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9550">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-1.3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0.7</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1</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1138">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0.7</a:t>
                      </a:r>
                      <a:endPar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-1.5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-0.2</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-1.9</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238">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1</a:t>
                      </a:r>
                      <a:endPar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-0.2</a:t>
                      </a:r>
                      <a:endPar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0" i="0" u="none" strike="noStrike" cap="none" normalizeH="0" baseline="0" dirty="0">
                          <a:ln>
                            <a:noFill/>
                          </a:ln>
                          <a:solidFill>
                            <a:schemeClr val="bg2">
                              <a:lumMod val="95000"/>
                              <a:lumOff val="5000"/>
                            </a:schemeClr>
                          </a:solidFill>
                          <a:effectLst/>
                          <a:latin typeface="Arial" panose="020B0604020202020204" pitchFamily="34" charset="0"/>
                          <a:ea typeface="宋体" panose="02010600030101010101" pitchFamily="2" charset="-122"/>
                          <a:cs typeface="Times New Roman" panose="02020603050405020304" pitchFamily="18" charset="0"/>
                        </a:rPr>
                        <a:t>1.1</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28222" name="Group 190"/>
          <p:cNvGrpSpPr>
            <a:grpSpLocks/>
          </p:cNvGrpSpPr>
          <p:nvPr/>
        </p:nvGrpSpPr>
        <p:grpSpPr bwMode="auto">
          <a:xfrm>
            <a:off x="8132763" y="5211763"/>
            <a:ext cx="611187" cy="1147762"/>
            <a:chOff x="4608" y="2832"/>
            <a:chExt cx="676" cy="1052"/>
          </a:xfrm>
        </p:grpSpPr>
        <p:sp>
          <p:nvSpPr>
            <p:cNvPr id="428223" name="Freeform 191"/>
            <p:cNvSpPr>
              <a:spLocks/>
            </p:cNvSpPr>
            <p:nvPr/>
          </p:nvSpPr>
          <p:spPr bwMode="auto">
            <a:xfrm rot="94872">
              <a:off x="4612" y="2990"/>
              <a:ext cx="670" cy="368"/>
            </a:xfrm>
            <a:custGeom>
              <a:avLst/>
              <a:gdLst>
                <a:gd name="T0" fmla="*/ 328 w 573"/>
                <a:gd name="T1" fmla="*/ 507 h 508"/>
                <a:gd name="T2" fmla="*/ 367 w 573"/>
                <a:gd name="T3" fmla="*/ 484 h 508"/>
                <a:gd name="T4" fmla="*/ 403 w 573"/>
                <a:gd name="T5" fmla="*/ 461 h 508"/>
                <a:gd name="T6" fmla="*/ 435 w 573"/>
                <a:gd name="T7" fmla="*/ 433 h 508"/>
                <a:gd name="T8" fmla="*/ 464 w 573"/>
                <a:gd name="T9" fmla="*/ 404 h 508"/>
                <a:gd name="T10" fmla="*/ 487 w 573"/>
                <a:gd name="T11" fmla="*/ 376 h 508"/>
                <a:gd name="T12" fmla="*/ 509 w 573"/>
                <a:gd name="T13" fmla="*/ 344 h 508"/>
                <a:gd name="T14" fmla="*/ 526 w 573"/>
                <a:gd name="T15" fmla="*/ 312 h 508"/>
                <a:gd name="T16" fmla="*/ 541 w 573"/>
                <a:gd name="T17" fmla="*/ 278 h 508"/>
                <a:gd name="T18" fmla="*/ 552 w 573"/>
                <a:gd name="T19" fmla="*/ 244 h 508"/>
                <a:gd name="T20" fmla="*/ 561 w 573"/>
                <a:gd name="T21" fmla="*/ 210 h 508"/>
                <a:gd name="T22" fmla="*/ 567 w 573"/>
                <a:gd name="T23" fmla="*/ 174 h 508"/>
                <a:gd name="T24" fmla="*/ 571 w 573"/>
                <a:gd name="T25" fmla="*/ 138 h 508"/>
                <a:gd name="T26" fmla="*/ 569 w 573"/>
                <a:gd name="T27" fmla="*/ 104 h 508"/>
                <a:gd name="T28" fmla="*/ 569 w 573"/>
                <a:gd name="T29" fmla="*/ 68 h 508"/>
                <a:gd name="T30" fmla="*/ 572 w 573"/>
                <a:gd name="T31" fmla="*/ 34 h 508"/>
                <a:gd name="T32" fmla="*/ 569 w 573"/>
                <a:gd name="T33" fmla="*/ 0 h 508"/>
                <a:gd name="T34" fmla="*/ 568 w 573"/>
                <a:gd name="T35" fmla="*/ 0 h 508"/>
                <a:gd name="T36" fmla="*/ 6 w 573"/>
                <a:gd name="T37" fmla="*/ 0 h 508"/>
                <a:gd name="T38" fmla="*/ 4 w 573"/>
                <a:gd name="T39" fmla="*/ 0 h 508"/>
                <a:gd name="T40" fmla="*/ 2 w 573"/>
                <a:gd name="T41" fmla="*/ 34 h 508"/>
                <a:gd name="T42" fmla="*/ 0 w 573"/>
                <a:gd name="T43" fmla="*/ 68 h 508"/>
                <a:gd name="T44" fmla="*/ 0 w 573"/>
                <a:gd name="T45" fmla="*/ 104 h 508"/>
                <a:gd name="T46" fmla="*/ 3 w 573"/>
                <a:gd name="T47" fmla="*/ 138 h 508"/>
                <a:gd name="T48" fmla="*/ 6 w 573"/>
                <a:gd name="T49" fmla="*/ 174 h 508"/>
                <a:gd name="T50" fmla="*/ 13 w 573"/>
                <a:gd name="T51" fmla="*/ 210 h 508"/>
                <a:gd name="T52" fmla="*/ 23 w 573"/>
                <a:gd name="T53" fmla="*/ 244 h 508"/>
                <a:gd name="T54" fmla="*/ 34 w 573"/>
                <a:gd name="T55" fmla="*/ 278 h 508"/>
                <a:gd name="T56" fmla="*/ 48 w 573"/>
                <a:gd name="T57" fmla="*/ 312 h 508"/>
                <a:gd name="T58" fmla="*/ 66 w 573"/>
                <a:gd name="T59" fmla="*/ 344 h 508"/>
                <a:gd name="T60" fmla="*/ 87 w 573"/>
                <a:gd name="T61" fmla="*/ 376 h 508"/>
                <a:gd name="T62" fmla="*/ 112 w 573"/>
                <a:gd name="T63" fmla="*/ 404 h 508"/>
                <a:gd name="T64" fmla="*/ 139 w 573"/>
                <a:gd name="T65" fmla="*/ 433 h 508"/>
                <a:gd name="T66" fmla="*/ 170 w 573"/>
                <a:gd name="T67" fmla="*/ 461 h 508"/>
                <a:gd name="T68" fmla="*/ 207 w 573"/>
                <a:gd name="T69" fmla="*/ 484 h 508"/>
                <a:gd name="T70" fmla="*/ 247 w 573"/>
                <a:gd name="T71" fmla="*/ 507 h 508"/>
                <a:gd name="T72" fmla="*/ 261 w 573"/>
                <a:gd name="T73" fmla="*/ 505 h 508"/>
                <a:gd name="T74" fmla="*/ 275 w 573"/>
                <a:gd name="T75" fmla="*/ 504 h 508"/>
                <a:gd name="T76" fmla="*/ 289 w 573"/>
                <a:gd name="T77" fmla="*/ 504 h 508"/>
                <a:gd name="T78" fmla="*/ 302 w 573"/>
                <a:gd name="T79" fmla="*/ 504 h 508"/>
                <a:gd name="T80" fmla="*/ 312 w 573"/>
                <a:gd name="T81" fmla="*/ 505 h 508"/>
                <a:gd name="T82" fmla="*/ 321 w 573"/>
                <a:gd name="T83" fmla="*/ 506 h 508"/>
                <a:gd name="T84" fmla="*/ 326 w 573"/>
                <a:gd name="T85" fmla="*/ 507 h 508"/>
                <a:gd name="T86" fmla="*/ 328 w 573"/>
                <a:gd name="T87" fmla="*/ 50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3" h="508">
                  <a:moveTo>
                    <a:pt x="328" y="507"/>
                  </a:moveTo>
                  <a:lnTo>
                    <a:pt x="367" y="484"/>
                  </a:lnTo>
                  <a:lnTo>
                    <a:pt x="403" y="461"/>
                  </a:lnTo>
                  <a:lnTo>
                    <a:pt x="435" y="433"/>
                  </a:lnTo>
                  <a:lnTo>
                    <a:pt x="464" y="404"/>
                  </a:lnTo>
                  <a:lnTo>
                    <a:pt x="487" y="376"/>
                  </a:lnTo>
                  <a:lnTo>
                    <a:pt x="509" y="344"/>
                  </a:lnTo>
                  <a:lnTo>
                    <a:pt x="526" y="312"/>
                  </a:lnTo>
                  <a:lnTo>
                    <a:pt x="541" y="278"/>
                  </a:lnTo>
                  <a:lnTo>
                    <a:pt x="552" y="244"/>
                  </a:lnTo>
                  <a:lnTo>
                    <a:pt x="561" y="210"/>
                  </a:lnTo>
                  <a:lnTo>
                    <a:pt x="567" y="174"/>
                  </a:lnTo>
                  <a:lnTo>
                    <a:pt x="571" y="138"/>
                  </a:lnTo>
                  <a:lnTo>
                    <a:pt x="569" y="104"/>
                  </a:lnTo>
                  <a:lnTo>
                    <a:pt x="569" y="68"/>
                  </a:lnTo>
                  <a:lnTo>
                    <a:pt x="572" y="34"/>
                  </a:lnTo>
                  <a:lnTo>
                    <a:pt x="569" y="0"/>
                  </a:lnTo>
                  <a:lnTo>
                    <a:pt x="568" y="0"/>
                  </a:lnTo>
                  <a:lnTo>
                    <a:pt x="6" y="0"/>
                  </a:lnTo>
                  <a:lnTo>
                    <a:pt x="4" y="0"/>
                  </a:lnTo>
                  <a:lnTo>
                    <a:pt x="2" y="34"/>
                  </a:lnTo>
                  <a:lnTo>
                    <a:pt x="0" y="68"/>
                  </a:lnTo>
                  <a:lnTo>
                    <a:pt x="0" y="104"/>
                  </a:lnTo>
                  <a:lnTo>
                    <a:pt x="3" y="138"/>
                  </a:lnTo>
                  <a:lnTo>
                    <a:pt x="6" y="174"/>
                  </a:lnTo>
                  <a:lnTo>
                    <a:pt x="13" y="210"/>
                  </a:lnTo>
                  <a:lnTo>
                    <a:pt x="23" y="244"/>
                  </a:lnTo>
                  <a:lnTo>
                    <a:pt x="34" y="278"/>
                  </a:lnTo>
                  <a:lnTo>
                    <a:pt x="48" y="312"/>
                  </a:lnTo>
                  <a:lnTo>
                    <a:pt x="66" y="344"/>
                  </a:lnTo>
                  <a:lnTo>
                    <a:pt x="87" y="376"/>
                  </a:lnTo>
                  <a:lnTo>
                    <a:pt x="112" y="404"/>
                  </a:lnTo>
                  <a:lnTo>
                    <a:pt x="139" y="433"/>
                  </a:lnTo>
                  <a:lnTo>
                    <a:pt x="170" y="461"/>
                  </a:lnTo>
                  <a:lnTo>
                    <a:pt x="207" y="484"/>
                  </a:lnTo>
                  <a:lnTo>
                    <a:pt x="247" y="507"/>
                  </a:lnTo>
                  <a:lnTo>
                    <a:pt x="261" y="505"/>
                  </a:lnTo>
                  <a:lnTo>
                    <a:pt x="275" y="504"/>
                  </a:lnTo>
                  <a:lnTo>
                    <a:pt x="289" y="504"/>
                  </a:lnTo>
                  <a:lnTo>
                    <a:pt x="302" y="504"/>
                  </a:lnTo>
                  <a:lnTo>
                    <a:pt x="312" y="505"/>
                  </a:lnTo>
                  <a:lnTo>
                    <a:pt x="321" y="506"/>
                  </a:lnTo>
                  <a:lnTo>
                    <a:pt x="326" y="507"/>
                  </a:lnTo>
                  <a:lnTo>
                    <a:pt x="328" y="507"/>
                  </a:lnTo>
                </a:path>
              </a:pathLst>
            </a:custGeom>
            <a:solidFill>
              <a:srgbClr val="FF505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95000"/>
                    <a:lumOff val="5000"/>
                  </a:schemeClr>
                </a:solidFill>
              </a:endParaRPr>
            </a:p>
          </p:txBody>
        </p:sp>
        <p:sp>
          <p:nvSpPr>
            <p:cNvPr id="428224" name="Freeform 192"/>
            <p:cNvSpPr>
              <a:spLocks/>
            </p:cNvSpPr>
            <p:nvPr/>
          </p:nvSpPr>
          <p:spPr bwMode="auto">
            <a:xfrm rot="94872">
              <a:off x="4680" y="2841"/>
              <a:ext cx="557" cy="14"/>
            </a:xfrm>
            <a:custGeom>
              <a:avLst/>
              <a:gdLst>
                <a:gd name="T0" fmla="*/ 475 w 476"/>
                <a:gd name="T1" fmla="*/ 0 h 19"/>
                <a:gd name="T2" fmla="*/ 474 w 476"/>
                <a:gd name="T3" fmla="*/ 2 h 19"/>
                <a:gd name="T4" fmla="*/ 471 w 476"/>
                <a:gd name="T5" fmla="*/ 3 h 19"/>
                <a:gd name="T6" fmla="*/ 464 w 476"/>
                <a:gd name="T7" fmla="*/ 5 h 19"/>
                <a:gd name="T8" fmla="*/ 456 w 476"/>
                <a:gd name="T9" fmla="*/ 7 h 19"/>
                <a:gd name="T10" fmla="*/ 446 w 476"/>
                <a:gd name="T11" fmla="*/ 9 h 19"/>
                <a:gd name="T12" fmla="*/ 435 w 476"/>
                <a:gd name="T13" fmla="*/ 10 h 19"/>
                <a:gd name="T14" fmla="*/ 421 w 476"/>
                <a:gd name="T15" fmla="*/ 11 h 19"/>
                <a:gd name="T16" fmla="*/ 406 w 476"/>
                <a:gd name="T17" fmla="*/ 12 h 19"/>
                <a:gd name="T18" fmla="*/ 389 w 476"/>
                <a:gd name="T19" fmla="*/ 14 h 19"/>
                <a:gd name="T20" fmla="*/ 371 w 476"/>
                <a:gd name="T21" fmla="*/ 15 h 19"/>
                <a:gd name="T22" fmla="*/ 350 w 476"/>
                <a:gd name="T23" fmla="*/ 16 h 19"/>
                <a:gd name="T24" fmla="*/ 330 w 476"/>
                <a:gd name="T25" fmla="*/ 17 h 19"/>
                <a:gd name="T26" fmla="*/ 308 w 476"/>
                <a:gd name="T27" fmla="*/ 17 h 19"/>
                <a:gd name="T28" fmla="*/ 286 w 476"/>
                <a:gd name="T29" fmla="*/ 17 h 19"/>
                <a:gd name="T30" fmla="*/ 262 w 476"/>
                <a:gd name="T31" fmla="*/ 18 h 19"/>
                <a:gd name="T32" fmla="*/ 237 w 476"/>
                <a:gd name="T33" fmla="*/ 18 h 19"/>
                <a:gd name="T34" fmla="*/ 238 w 476"/>
                <a:gd name="T35" fmla="*/ 18 h 19"/>
                <a:gd name="T36" fmla="*/ 214 w 476"/>
                <a:gd name="T37" fmla="*/ 18 h 19"/>
                <a:gd name="T38" fmla="*/ 190 w 476"/>
                <a:gd name="T39" fmla="*/ 17 h 19"/>
                <a:gd name="T40" fmla="*/ 167 w 476"/>
                <a:gd name="T41" fmla="*/ 17 h 19"/>
                <a:gd name="T42" fmla="*/ 145 w 476"/>
                <a:gd name="T43" fmla="*/ 17 h 19"/>
                <a:gd name="T44" fmla="*/ 125 w 476"/>
                <a:gd name="T45" fmla="*/ 16 h 19"/>
                <a:gd name="T46" fmla="*/ 105 w 476"/>
                <a:gd name="T47" fmla="*/ 15 h 19"/>
                <a:gd name="T48" fmla="*/ 86 w 476"/>
                <a:gd name="T49" fmla="*/ 14 h 19"/>
                <a:gd name="T50" fmla="*/ 70 w 476"/>
                <a:gd name="T51" fmla="*/ 12 h 19"/>
                <a:gd name="T52" fmla="*/ 55 w 476"/>
                <a:gd name="T53" fmla="*/ 11 h 19"/>
                <a:gd name="T54" fmla="*/ 41 w 476"/>
                <a:gd name="T55" fmla="*/ 10 h 19"/>
                <a:gd name="T56" fmla="*/ 29 w 476"/>
                <a:gd name="T57" fmla="*/ 9 h 19"/>
                <a:gd name="T58" fmla="*/ 19 w 476"/>
                <a:gd name="T59" fmla="*/ 7 h 19"/>
                <a:gd name="T60" fmla="*/ 11 w 476"/>
                <a:gd name="T61" fmla="*/ 5 h 19"/>
                <a:gd name="T62" fmla="*/ 5 w 476"/>
                <a:gd name="T63" fmla="*/ 3 h 19"/>
                <a:gd name="T64" fmla="*/ 1 w 476"/>
                <a:gd name="T65" fmla="*/ 2 h 19"/>
                <a:gd name="T66" fmla="*/ 0 w 476"/>
                <a:gd name="T6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6" h="19">
                  <a:moveTo>
                    <a:pt x="475" y="0"/>
                  </a:moveTo>
                  <a:lnTo>
                    <a:pt x="474" y="2"/>
                  </a:lnTo>
                  <a:lnTo>
                    <a:pt x="471" y="3"/>
                  </a:lnTo>
                  <a:lnTo>
                    <a:pt x="464" y="5"/>
                  </a:lnTo>
                  <a:lnTo>
                    <a:pt x="456" y="7"/>
                  </a:lnTo>
                  <a:lnTo>
                    <a:pt x="446" y="9"/>
                  </a:lnTo>
                  <a:lnTo>
                    <a:pt x="435" y="10"/>
                  </a:lnTo>
                  <a:lnTo>
                    <a:pt x="421" y="11"/>
                  </a:lnTo>
                  <a:lnTo>
                    <a:pt x="406" y="12"/>
                  </a:lnTo>
                  <a:lnTo>
                    <a:pt x="389" y="14"/>
                  </a:lnTo>
                  <a:lnTo>
                    <a:pt x="371" y="15"/>
                  </a:lnTo>
                  <a:lnTo>
                    <a:pt x="350" y="16"/>
                  </a:lnTo>
                  <a:lnTo>
                    <a:pt x="330" y="17"/>
                  </a:lnTo>
                  <a:lnTo>
                    <a:pt x="308" y="17"/>
                  </a:lnTo>
                  <a:lnTo>
                    <a:pt x="286" y="17"/>
                  </a:lnTo>
                  <a:lnTo>
                    <a:pt x="262" y="18"/>
                  </a:lnTo>
                  <a:lnTo>
                    <a:pt x="237" y="18"/>
                  </a:lnTo>
                  <a:lnTo>
                    <a:pt x="238" y="18"/>
                  </a:lnTo>
                  <a:lnTo>
                    <a:pt x="214" y="18"/>
                  </a:lnTo>
                  <a:lnTo>
                    <a:pt x="190" y="17"/>
                  </a:lnTo>
                  <a:lnTo>
                    <a:pt x="167" y="17"/>
                  </a:lnTo>
                  <a:lnTo>
                    <a:pt x="145" y="17"/>
                  </a:lnTo>
                  <a:lnTo>
                    <a:pt x="125" y="16"/>
                  </a:lnTo>
                  <a:lnTo>
                    <a:pt x="105" y="15"/>
                  </a:lnTo>
                  <a:lnTo>
                    <a:pt x="86" y="14"/>
                  </a:lnTo>
                  <a:lnTo>
                    <a:pt x="70" y="12"/>
                  </a:lnTo>
                  <a:lnTo>
                    <a:pt x="55" y="11"/>
                  </a:lnTo>
                  <a:lnTo>
                    <a:pt x="41" y="10"/>
                  </a:lnTo>
                  <a:lnTo>
                    <a:pt x="29" y="9"/>
                  </a:lnTo>
                  <a:lnTo>
                    <a:pt x="19" y="7"/>
                  </a:lnTo>
                  <a:lnTo>
                    <a:pt x="11" y="5"/>
                  </a:lnTo>
                  <a:lnTo>
                    <a:pt x="5" y="3"/>
                  </a:lnTo>
                  <a:lnTo>
                    <a:pt x="1" y="2"/>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95000"/>
                    <a:lumOff val="5000"/>
                  </a:schemeClr>
                </a:solidFill>
              </a:endParaRPr>
            </a:p>
          </p:txBody>
        </p:sp>
        <p:sp>
          <p:nvSpPr>
            <p:cNvPr id="428225" name="Freeform 193"/>
            <p:cNvSpPr>
              <a:spLocks/>
            </p:cNvSpPr>
            <p:nvPr/>
          </p:nvSpPr>
          <p:spPr bwMode="auto">
            <a:xfrm rot="94872">
              <a:off x="4707" y="3194"/>
              <a:ext cx="123" cy="112"/>
            </a:xfrm>
            <a:custGeom>
              <a:avLst/>
              <a:gdLst>
                <a:gd name="T0" fmla="*/ 0 w 105"/>
                <a:gd name="T1" fmla="*/ 0 h 155"/>
                <a:gd name="T2" fmla="*/ 7 w 105"/>
                <a:gd name="T3" fmla="*/ 17 h 155"/>
                <a:gd name="T4" fmla="*/ 16 w 105"/>
                <a:gd name="T5" fmla="*/ 36 h 155"/>
                <a:gd name="T6" fmla="*/ 27 w 105"/>
                <a:gd name="T7" fmla="*/ 57 h 155"/>
                <a:gd name="T8" fmla="*/ 39 w 105"/>
                <a:gd name="T9" fmla="*/ 79 h 155"/>
                <a:gd name="T10" fmla="*/ 54 w 105"/>
                <a:gd name="T11" fmla="*/ 100 h 155"/>
                <a:gd name="T12" fmla="*/ 70 w 105"/>
                <a:gd name="T13" fmla="*/ 121 h 155"/>
                <a:gd name="T14" fmla="*/ 86 w 105"/>
                <a:gd name="T15" fmla="*/ 138 h 155"/>
                <a:gd name="T16" fmla="*/ 104 w 105"/>
                <a:gd name="T17" fmla="*/ 154 h 155"/>
                <a:gd name="T18" fmla="*/ 0 w 10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55">
                  <a:moveTo>
                    <a:pt x="0" y="0"/>
                  </a:moveTo>
                  <a:lnTo>
                    <a:pt x="7" y="17"/>
                  </a:lnTo>
                  <a:lnTo>
                    <a:pt x="16" y="36"/>
                  </a:lnTo>
                  <a:lnTo>
                    <a:pt x="27" y="57"/>
                  </a:lnTo>
                  <a:lnTo>
                    <a:pt x="39" y="79"/>
                  </a:lnTo>
                  <a:lnTo>
                    <a:pt x="54" y="100"/>
                  </a:lnTo>
                  <a:lnTo>
                    <a:pt x="70" y="121"/>
                  </a:lnTo>
                  <a:lnTo>
                    <a:pt x="86" y="138"/>
                  </a:lnTo>
                  <a:lnTo>
                    <a:pt x="104" y="154"/>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95000"/>
                    <a:lumOff val="5000"/>
                  </a:schemeClr>
                </a:solidFill>
              </a:endParaRPr>
            </a:p>
          </p:txBody>
        </p:sp>
        <p:sp>
          <p:nvSpPr>
            <p:cNvPr id="428226" name="Freeform 194"/>
            <p:cNvSpPr>
              <a:spLocks/>
            </p:cNvSpPr>
            <p:nvPr/>
          </p:nvSpPr>
          <p:spPr bwMode="auto">
            <a:xfrm rot="94872">
              <a:off x="4888" y="3343"/>
              <a:ext cx="121" cy="10"/>
            </a:xfrm>
            <a:custGeom>
              <a:avLst/>
              <a:gdLst>
                <a:gd name="T0" fmla="*/ 103 w 104"/>
                <a:gd name="T1" fmla="*/ 0 h 14"/>
                <a:gd name="T2" fmla="*/ 87 w 104"/>
                <a:gd name="T3" fmla="*/ 6 h 14"/>
                <a:gd name="T4" fmla="*/ 73 w 104"/>
                <a:gd name="T5" fmla="*/ 10 h 14"/>
                <a:gd name="T6" fmla="*/ 60 w 104"/>
                <a:gd name="T7" fmla="*/ 13 h 14"/>
                <a:gd name="T8" fmla="*/ 48 w 104"/>
                <a:gd name="T9" fmla="*/ 13 h 14"/>
                <a:gd name="T10" fmla="*/ 36 w 104"/>
                <a:gd name="T11" fmla="*/ 12 h 14"/>
                <a:gd name="T12" fmla="*/ 25 w 104"/>
                <a:gd name="T13" fmla="*/ 9 h 14"/>
                <a:gd name="T14" fmla="*/ 14 w 104"/>
                <a:gd name="T15" fmla="*/ 5 h 14"/>
                <a:gd name="T16" fmla="*/ 0 w 104"/>
                <a:gd name="T17" fmla="*/ 0 h 14"/>
                <a:gd name="T18" fmla="*/ 11 w 104"/>
                <a:gd name="T19" fmla="*/ 3 h 14"/>
                <a:gd name="T20" fmla="*/ 22 w 104"/>
                <a:gd name="T21" fmla="*/ 6 h 14"/>
                <a:gd name="T22" fmla="*/ 35 w 104"/>
                <a:gd name="T23" fmla="*/ 8 h 14"/>
                <a:gd name="T24" fmla="*/ 48 w 104"/>
                <a:gd name="T25" fmla="*/ 9 h 14"/>
                <a:gd name="T26" fmla="*/ 61 w 104"/>
                <a:gd name="T27" fmla="*/ 8 h 14"/>
                <a:gd name="T28" fmla="*/ 74 w 104"/>
                <a:gd name="T29" fmla="*/ 7 h 14"/>
                <a:gd name="T30" fmla="*/ 88 w 104"/>
                <a:gd name="T31" fmla="*/ 4 h 14"/>
                <a:gd name="T32" fmla="*/ 103 w 104"/>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4">
                  <a:moveTo>
                    <a:pt x="103" y="0"/>
                  </a:moveTo>
                  <a:lnTo>
                    <a:pt x="87" y="6"/>
                  </a:lnTo>
                  <a:lnTo>
                    <a:pt x="73" y="10"/>
                  </a:lnTo>
                  <a:lnTo>
                    <a:pt x="60" y="13"/>
                  </a:lnTo>
                  <a:lnTo>
                    <a:pt x="48" y="13"/>
                  </a:lnTo>
                  <a:lnTo>
                    <a:pt x="36" y="12"/>
                  </a:lnTo>
                  <a:lnTo>
                    <a:pt x="25" y="9"/>
                  </a:lnTo>
                  <a:lnTo>
                    <a:pt x="14" y="5"/>
                  </a:lnTo>
                  <a:lnTo>
                    <a:pt x="0" y="0"/>
                  </a:lnTo>
                  <a:lnTo>
                    <a:pt x="11" y="3"/>
                  </a:lnTo>
                  <a:lnTo>
                    <a:pt x="22" y="6"/>
                  </a:lnTo>
                  <a:lnTo>
                    <a:pt x="35" y="8"/>
                  </a:lnTo>
                  <a:lnTo>
                    <a:pt x="48" y="9"/>
                  </a:lnTo>
                  <a:lnTo>
                    <a:pt x="61" y="8"/>
                  </a:lnTo>
                  <a:lnTo>
                    <a:pt x="74" y="7"/>
                  </a:lnTo>
                  <a:lnTo>
                    <a:pt x="88" y="4"/>
                  </a:lnTo>
                  <a:lnTo>
                    <a:pt x="103" y="0"/>
                  </a:lnTo>
                </a:path>
              </a:pathLst>
            </a:custGeom>
            <a:solidFill>
              <a:srgbClr val="B8B8B8"/>
            </a:solidFill>
            <a:ln w="12700" cap="rnd" cmpd="sng">
              <a:solidFill>
                <a:srgbClr val="B8B8B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95000"/>
                    <a:lumOff val="5000"/>
                  </a:schemeClr>
                </a:solidFill>
              </a:endParaRPr>
            </a:p>
          </p:txBody>
        </p:sp>
        <p:sp>
          <p:nvSpPr>
            <p:cNvPr id="428227" name="Freeform 195"/>
            <p:cNvSpPr>
              <a:spLocks/>
            </p:cNvSpPr>
            <p:nvPr/>
          </p:nvSpPr>
          <p:spPr bwMode="auto">
            <a:xfrm rot="94872">
              <a:off x="4893" y="3360"/>
              <a:ext cx="99" cy="35"/>
            </a:xfrm>
            <a:custGeom>
              <a:avLst/>
              <a:gdLst>
                <a:gd name="T0" fmla="*/ 42 w 85"/>
                <a:gd name="T1" fmla="*/ 46 h 47"/>
                <a:gd name="T2" fmla="*/ 50 w 85"/>
                <a:gd name="T3" fmla="*/ 45 h 47"/>
                <a:gd name="T4" fmla="*/ 58 w 85"/>
                <a:gd name="T5" fmla="*/ 44 h 47"/>
                <a:gd name="T6" fmla="*/ 65 w 85"/>
                <a:gd name="T7" fmla="*/ 42 h 47"/>
                <a:gd name="T8" fmla="*/ 71 w 85"/>
                <a:gd name="T9" fmla="*/ 39 h 47"/>
                <a:gd name="T10" fmla="*/ 77 w 85"/>
                <a:gd name="T11" fmla="*/ 35 h 47"/>
                <a:gd name="T12" fmla="*/ 80 w 85"/>
                <a:gd name="T13" fmla="*/ 31 h 47"/>
                <a:gd name="T14" fmla="*/ 83 w 85"/>
                <a:gd name="T15" fmla="*/ 27 h 47"/>
                <a:gd name="T16" fmla="*/ 84 w 85"/>
                <a:gd name="T17" fmla="*/ 23 h 47"/>
                <a:gd name="T18" fmla="*/ 83 w 85"/>
                <a:gd name="T19" fmla="*/ 18 h 47"/>
                <a:gd name="T20" fmla="*/ 80 w 85"/>
                <a:gd name="T21" fmla="*/ 14 h 47"/>
                <a:gd name="T22" fmla="*/ 77 w 85"/>
                <a:gd name="T23" fmla="*/ 11 h 47"/>
                <a:gd name="T24" fmla="*/ 71 w 85"/>
                <a:gd name="T25" fmla="*/ 6 h 47"/>
                <a:gd name="T26" fmla="*/ 65 w 85"/>
                <a:gd name="T27" fmla="*/ 4 h 47"/>
                <a:gd name="T28" fmla="*/ 58 w 85"/>
                <a:gd name="T29" fmla="*/ 2 h 47"/>
                <a:gd name="T30" fmla="*/ 50 w 85"/>
                <a:gd name="T31" fmla="*/ 1 h 47"/>
                <a:gd name="T32" fmla="*/ 42 w 85"/>
                <a:gd name="T33" fmla="*/ 0 h 47"/>
                <a:gd name="T34" fmla="*/ 34 w 85"/>
                <a:gd name="T35" fmla="*/ 1 h 47"/>
                <a:gd name="T36" fmla="*/ 25 w 85"/>
                <a:gd name="T37" fmla="*/ 2 h 47"/>
                <a:gd name="T38" fmla="*/ 19 w 85"/>
                <a:gd name="T39" fmla="*/ 4 h 47"/>
                <a:gd name="T40" fmla="*/ 12 w 85"/>
                <a:gd name="T41" fmla="*/ 6 h 47"/>
                <a:gd name="T42" fmla="*/ 7 w 85"/>
                <a:gd name="T43" fmla="*/ 11 h 47"/>
                <a:gd name="T44" fmla="*/ 4 w 85"/>
                <a:gd name="T45" fmla="*/ 14 h 47"/>
                <a:gd name="T46" fmla="*/ 1 w 85"/>
                <a:gd name="T47" fmla="*/ 18 h 47"/>
                <a:gd name="T48" fmla="*/ 0 w 85"/>
                <a:gd name="T49" fmla="*/ 23 h 47"/>
                <a:gd name="T50" fmla="*/ 1 w 85"/>
                <a:gd name="T51" fmla="*/ 27 h 47"/>
                <a:gd name="T52" fmla="*/ 4 w 85"/>
                <a:gd name="T53" fmla="*/ 31 h 47"/>
                <a:gd name="T54" fmla="*/ 7 w 85"/>
                <a:gd name="T55" fmla="*/ 35 h 47"/>
                <a:gd name="T56" fmla="*/ 12 w 85"/>
                <a:gd name="T57" fmla="*/ 39 h 47"/>
                <a:gd name="T58" fmla="*/ 19 w 85"/>
                <a:gd name="T59" fmla="*/ 42 h 47"/>
                <a:gd name="T60" fmla="*/ 25 w 85"/>
                <a:gd name="T61" fmla="*/ 44 h 47"/>
                <a:gd name="T62" fmla="*/ 34 w 85"/>
                <a:gd name="T63" fmla="*/ 45 h 47"/>
                <a:gd name="T64" fmla="*/ 42 w 85"/>
                <a:gd name="T65"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 h="47">
                  <a:moveTo>
                    <a:pt x="42" y="46"/>
                  </a:moveTo>
                  <a:lnTo>
                    <a:pt x="50" y="45"/>
                  </a:lnTo>
                  <a:lnTo>
                    <a:pt x="58" y="44"/>
                  </a:lnTo>
                  <a:lnTo>
                    <a:pt x="65" y="42"/>
                  </a:lnTo>
                  <a:lnTo>
                    <a:pt x="71" y="39"/>
                  </a:lnTo>
                  <a:lnTo>
                    <a:pt x="77" y="35"/>
                  </a:lnTo>
                  <a:lnTo>
                    <a:pt x="80" y="31"/>
                  </a:lnTo>
                  <a:lnTo>
                    <a:pt x="83" y="27"/>
                  </a:lnTo>
                  <a:lnTo>
                    <a:pt x="84" y="23"/>
                  </a:lnTo>
                  <a:lnTo>
                    <a:pt x="83" y="18"/>
                  </a:lnTo>
                  <a:lnTo>
                    <a:pt x="80" y="14"/>
                  </a:lnTo>
                  <a:lnTo>
                    <a:pt x="77" y="11"/>
                  </a:lnTo>
                  <a:lnTo>
                    <a:pt x="71" y="6"/>
                  </a:lnTo>
                  <a:lnTo>
                    <a:pt x="65" y="4"/>
                  </a:lnTo>
                  <a:lnTo>
                    <a:pt x="58" y="2"/>
                  </a:lnTo>
                  <a:lnTo>
                    <a:pt x="50" y="1"/>
                  </a:lnTo>
                  <a:lnTo>
                    <a:pt x="42" y="0"/>
                  </a:lnTo>
                  <a:lnTo>
                    <a:pt x="34" y="1"/>
                  </a:lnTo>
                  <a:lnTo>
                    <a:pt x="25" y="2"/>
                  </a:lnTo>
                  <a:lnTo>
                    <a:pt x="19" y="4"/>
                  </a:lnTo>
                  <a:lnTo>
                    <a:pt x="12" y="6"/>
                  </a:lnTo>
                  <a:lnTo>
                    <a:pt x="7" y="11"/>
                  </a:lnTo>
                  <a:lnTo>
                    <a:pt x="4" y="14"/>
                  </a:lnTo>
                  <a:lnTo>
                    <a:pt x="1" y="18"/>
                  </a:lnTo>
                  <a:lnTo>
                    <a:pt x="0" y="23"/>
                  </a:lnTo>
                  <a:lnTo>
                    <a:pt x="1" y="27"/>
                  </a:lnTo>
                  <a:lnTo>
                    <a:pt x="4" y="31"/>
                  </a:lnTo>
                  <a:lnTo>
                    <a:pt x="7" y="35"/>
                  </a:lnTo>
                  <a:lnTo>
                    <a:pt x="12" y="39"/>
                  </a:lnTo>
                  <a:lnTo>
                    <a:pt x="19" y="42"/>
                  </a:lnTo>
                  <a:lnTo>
                    <a:pt x="25" y="44"/>
                  </a:lnTo>
                  <a:lnTo>
                    <a:pt x="34" y="45"/>
                  </a:lnTo>
                  <a:lnTo>
                    <a:pt x="42" y="46"/>
                  </a:lnTo>
                </a:path>
              </a:pathLst>
            </a:custGeom>
            <a:solidFill>
              <a:srgbClr val="B6B6B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95000"/>
                    <a:lumOff val="5000"/>
                  </a:schemeClr>
                </a:solidFill>
              </a:endParaRPr>
            </a:p>
          </p:txBody>
        </p:sp>
        <p:sp>
          <p:nvSpPr>
            <p:cNvPr id="428228" name="Freeform 196"/>
            <p:cNvSpPr>
              <a:spLocks/>
            </p:cNvSpPr>
            <p:nvPr/>
          </p:nvSpPr>
          <p:spPr bwMode="auto">
            <a:xfrm rot="94872">
              <a:off x="4943" y="3398"/>
              <a:ext cx="42" cy="379"/>
            </a:xfrm>
            <a:custGeom>
              <a:avLst/>
              <a:gdLst>
                <a:gd name="T0" fmla="*/ 21 w 36"/>
                <a:gd name="T1" fmla="*/ 0 h 521"/>
                <a:gd name="T2" fmla="*/ 19 w 36"/>
                <a:gd name="T3" fmla="*/ 1 h 521"/>
                <a:gd name="T4" fmla="*/ 18 w 36"/>
                <a:gd name="T5" fmla="*/ 2 h 521"/>
                <a:gd name="T6" fmla="*/ 17 w 36"/>
                <a:gd name="T7" fmla="*/ 2 h 521"/>
                <a:gd name="T8" fmla="*/ 16 w 36"/>
                <a:gd name="T9" fmla="*/ 2 h 521"/>
                <a:gd name="T10" fmla="*/ 16 w 36"/>
                <a:gd name="T11" fmla="*/ 3 h 521"/>
                <a:gd name="T12" fmla="*/ 15 w 36"/>
                <a:gd name="T13" fmla="*/ 10 h 521"/>
                <a:gd name="T14" fmla="*/ 14 w 36"/>
                <a:gd name="T15" fmla="*/ 23 h 521"/>
                <a:gd name="T16" fmla="*/ 4 w 36"/>
                <a:gd name="T17" fmla="*/ 134 h 521"/>
                <a:gd name="T18" fmla="*/ 1 w 36"/>
                <a:gd name="T19" fmla="*/ 289 h 521"/>
                <a:gd name="T20" fmla="*/ 0 w 36"/>
                <a:gd name="T21" fmla="*/ 431 h 521"/>
                <a:gd name="T22" fmla="*/ 0 w 36"/>
                <a:gd name="T23" fmla="*/ 509 h 521"/>
                <a:gd name="T24" fmla="*/ 4 w 36"/>
                <a:gd name="T25" fmla="*/ 509 h 521"/>
                <a:gd name="T26" fmla="*/ 9 w 36"/>
                <a:gd name="T27" fmla="*/ 509 h 521"/>
                <a:gd name="T28" fmla="*/ 13 w 36"/>
                <a:gd name="T29" fmla="*/ 510 h 521"/>
                <a:gd name="T30" fmla="*/ 17 w 36"/>
                <a:gd name="T31" fmla="*/ 511 h 521"/>
                <a:gd name="T32" fmla="*/ 21 w 36"/>
                <a:gd name="T33" fmla="*/ 513 h 521"/>
                <a:gd name="T34" fmla="*/ 26 w 36"/>
                <a:gd name="T35" fmla="*/ 514 h 521"/>
                <a:gd name="T36" fmla="*/ 30 w 36"/>
                <a:gd name="T37" fmla="*/ 517 h 521"/>
                <a:gd name="T38" fmla="*/ 35 w 36"/>
                <a:gd name="T39" fmla="*/ 520 h 521"/>
                <a:gd name="T40" fmla="*/ 33 w 36"/>
                <a:gd name="T41" fmla="*/ 500 h 521"/>
                <a:gd name="T42" fmla="*/ 31 w 36"/>
                <a:gd name="T43" fmla="*/ 476 h 521"/>
                <a:gd name="T44" fmla="*/ 28 w 36"/>
                <a:gd name="T45" fmla="*/ 453 h 521"/>
                <a:gd name="T46" fmla="*/ 28 w 36"/>
                <a:gd name="T47" fmla="*/ 443 h 521"/>
                <a:gd name="T48" fmla="*/ 16 w 36"/>
                <a:gd name="T49" fmla="*/ 429 h 521"/>
                <a:gd name="T50" fmla="*/ 13 w 36"/>
                <a:gd name="T51" fmla="*/ 334 h 521"/>
                <a:gd name="T52" fmla="*/ 11 w 36"/>
                <a:gd name="T53" fmla="*/ 210 h 521"/>
                <a:gd name="T54" fmla="*/ 13 w 36"/>
                <a:gd name="T55" fmla="*/ 89 h 521"/>
                <a:gd name="T56" fmla="*/ 21 w 36"/>
                <a:gd name="T5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521">
                  <a:moveTo>
                    <a:pt x="21" y="0"/>
                  </a:moveTo>
                  <a:lnTo>
                    <a:pt x="19" y="1"/>
                  </a:lnTo>
                  <a:lnTo>
                    <a:pt x="18" y="2"/>
                  </a:lnTo>
                  <a:lnTo>
                    <a:pt x="17" y="2"/>
                  </a:lnTo>
                  <a:lnTo>
                    <a:pt x="16" y="2"/>
                  </a:lnTo>
                  <a:lnTo>
                    <a:pt x="16" y="3"/>
                  </a:lnTo>
                  <a:lnTo>
                    <a:pt x="15" y="10"/>
                  </a:lnTo>
                  <a:lnTo>
                    <a:pt x="14" y="23"/>
                  </a:lnTo>
                  <a:lnTo>
                    <a:pt x="4" y="134"/>
                  </a:lnTo>
                  <a:lnTo>
                    <a:pt x="1" y="289"/>
                  </a:lnTo>
                  <a:lnTo>
                    <a:pt x="0" y="431"/>
                  </a:lnTo>
                  <a:lnTo>
                    <a:pt x="0" y="509"/>
                  </a:lnTo>
                  <a:lnTo>
                    <a:pt x="4" y="509"/>
                  </a:lnTo>
                  <a:lnTo>
                    <a:pt x="9" y="509"/>
                  </a:lnTo>
                  <a:lnTo>
                    <a:pt x="13" y="510"/>
                  </a:lnTo>
                  <a:lnTo>
                    <a:pt x="17" y="511"/>
                  </a:lnTo>
                  <a:lnTo>
                    <a:pt x="21" y="513"/>
                  </a:lnTo>
                  <a:lnTo>
                    <a:pt x="26" y="514"/>
                  </a:lnTo>
                  <a:lnTo>
                    <a:pt x="30" y="517"/>
                  </a:lnTo>
                  <a:lnTo>
                    <a:pt x="35" y="520"/>
                  </a:lnTo>
                  <a:lnTo>
                    <a:pt x="33" y="500"/>
                  </a:lnTo>
                  <a:lnTo>
                    <a:pt x="31" y="476"/>
                  </a:lnTo>
                  <a:lnTo>
                    <a:pt x="28" y="453"/>
                  </a:lnTo>
                  <a:lnTo>
                    <a:pt x="28" y="443"/>
                  </a:lnTo>
                  <a:lnTo>
                    <a:pt x="16" y="429"/>
                  </a:lnTo>
                  <a:lnTo>
                    <a:pt x="13" y="334"/>
                  </a:lnTo>
                  <a:lnTo>
                    <a:pt x="11" y="210"/>
                  </a:lnTo>
                  <a:lnTo>
                    <a:pt x="13" y="89"/>
                  </a:lnTo>
                  <a:lnTo>
                    <a:pt x="21" y="0"/>
                  </a:lnTo>
                </a:path>
              </a:pathLst>
            </a:custGeom>
            <a:solidFill>
              <a:srgbClr val="B6B6B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95000"/>
                    <a:lumOff val="5000"/>
                  </a:schemeClr>
                </a:solidFill>
              </a:endParaRPr>
            </a:p>
          </p:txBody>
        </p:sp>
        <p:sp>
          <p:nvSpPr>
            <p:cNvPr id="428229" name="Freeform 197"/>
            <p:cNvSpPr>
              <a:spLocks/>
            </p:cNvSpPr>
            <p:nvPr/>
          </p:nvSpPr>
          <p:spPr bwMode="auto">
            <a:xfrm rot="94872">
              <a:off x="4746" y="3813"/>
              <a:ext cx="360" cy="43"/>
            </a:xfrm>
            <a:custGeom>
              <a:avLst/>
              <a:gdLst>
                <a:gd name="T0" fmla="*/ 154 w 307"/>
                <a:gd name="T1" fmla="*/ 59 h 60"/>
                <a:gd name="T2" fmla="*/ 130 w 307"/>
                <a:gd name="T3" fmla="*/ 58 h 60"/>
                <a:gd name="T4" fmla="*/ 109 w 307"/>
                <a:gd name="T5" fmla="*/ 56 h 60"/>
                <a:gd name="T6" fmla="*/ 89 w 307"/>
                <a:gd name="T7" fmla="*/ 54 h 60"/>
                <a:gd name="T8" fmla="*/ 71 w 307"/>
                <a:gd name="T9" fmla="*/ 53 h 60"/>
                <a:gd name="T10" fmla="*/ 55 w 307"/>
                <a:gd name="T11" fmla="*/ 51 h 60"/>
                <a:gd name="T12" fmla="*/ 41 w 307"/>
                <a:gd name="T13" fmla="*/ 48 h 60"/>
                <a:gd name="T14" fmla="*/ 28 w 307"/>
                <a:gd name="T15" fmla="*/ 45 h 60"/>
                <a:gd name="T16" fmla="*/ 19 w 307"/>
                <a:gd name="T17" fmla="*/ 43 h 60"/>
                <a:gd name="T18" fmla="*/ 11 w 307"/>
                <a:gd name="T19" fmla="*/ 40 h 60"/>
                <a:gd name="T20" fmla="*/ 5 w 307"/>
                <a:gd name="T21" fmla="*/ 36 h 60"/>
                <a:gd name="T22" fmla="*/ 1 w 307"/>
                <a:gd name="T23" fmla="*/ 34 h 60"/>
                <a:gd name="T24" fmla="*/ 0 w 307"/>
                <a:gd name="T25" fmla="*/ 31 h 60"/>
                <a:gd name="T26" fmla="*/ 2 w 307"/>
                <a:gd name="T27" fmla="*/ 27 h 60"/>
                <a:gd name="T28" fmla="*/ 6 w 307"/>
                <a:gd name="T29" fmla="*/ 25 h 60"/>
                <a:gd name="T30" fmla="*/ 13 w 307"/>
                <a:gd name="T31" fmla="*/ 21 h 60"/>
                <a:gd name="T32" fmla="*/ 21 w 307"/>
                <a:gd name="T33" fmla="*/ 19 h 60"/>
                <a:gd name="T34" fmla="*/ 109 w 307"/>
                <a:gd name="T35" fmla="*/ 0 h 60"/>
                <a:gd name="T36" fmla="*/ 105 w 307"/>
                <a:gd name="T37" fmla="*/ 1 h 60"/>
                <a:gd name="T38" fmla="*/ 105 w 307"/>
                <a:gd name="T39" fmla="*/ 3 h 60"/>
                <a:gd name="T40" fmla="*/ 107 w 307"/>
                <a:gd name="T41" fmla="*/ 5 h 60"/>
                <a:gd name="T42" fmla="*/ 113 w 307"/>
                <a:gd name="T43" fmla="*/ 6 h 60"/>
                <a:gd name="T44" fmla="*/ 119 w 307"/>
                <a:gd name="T45" fmla="*/ 7 h 60"/>
                <a:gd name="T46" fmla="*/ 128 w 307"/>
                <a:gd name="T47" fmla="*/ 8 h 60"/>
                <a:gd name="T48" fmla="*/ 140 w 307"/>
                <a:gd name="T49" fmla="*/ 9 h 60"/>
                <a:gd name="T50" fmla="*/ 154 w 307"/>
                <a:gd name="T51" fmla="*/ 9 h 60"/>
                <a:gd name="T52" fmla="*/ 167 w 307"/>
                <a:gd name="T53" fmla="*/ 9 h 60"/>
                <a:gd name="T54" fmla="*/ 179 w 307"/>
                <a:gd name="T55" fmla="*/ 8 h 60"/>
                <a:gd name="T56" fmla="*/ 188 w 307"/>
                <a:gd name="T57" fmla="*/ 7 h 60"/>
                <a:gd name="T58" fmla="*/ 195 w 307"/>
                <a:gd name="T59" fmla="*/ 6 h 60"/>
                <a:gd name="T60" fmla="*/ 200 w 307"/>
                <a:gd name="T61" fmla="*/ 5 h 60"/>
                <a:gd name="T62" fmla="*/ 203 w 307"/>
                <a:gd name="T63" fmla="*/ 3 h 60"/>
                <a:gd name="T64" fmla="*/ 203 w 307"/>
                <a:gd name="T65" fmla="*/ 1 h 60"/>
                <a:gd name="T66" fmla="*/ 199 w 307"/>
                <a:gd name="T67" fmla="*/ 0 h 60"/>
                <a:gd name="T68" fmla="*/ 286 w 307"/>
                <a:gd name="T69" fmla="*/ 19 h 60"/>
                <a:gd name="T70" fmla="*/ 295 w 307"/>
                <a:gd name="T71" fmla="*/ 21 h 60"/>
                <a:gd name="T72" fmla="*/ 301 w 307"/>
                <a:gd name="T73" fmla="*/ 25 h 60"/>
                <a:gd name="T74" fmla="*/ 305 w 307"/>
                <a:gd name="T75" fmla="*/ 27 h 60"/>
                <a:gd name="T76" fmla="*/ 306 w 307"/>
                <a:gd name="T77" fmla="*/ 31 h 60"/>
                <a:gd name="T78" fmla="*/ 305 w 307"/>
                <a:gd name="T79" fmla="*/ 34 h 60"/>
                <a:gd name="T80" fmla="*/ 301 w 307"/>
                <a:gd name="T81" fmla="*/ 36 h 60"/>
                <a:gd name="T82" fmla="*/ 295 w 307"/>
                <a:gd name="T83" fmla="*/ 40 h 60"/>
                <a:gd name="T84" fmla="*/ 287 w 307"/>
                <a:gd name="T85" fmla="*/ 43 h 60"/>
                <a:gd name="T86" fmla="*/ 278 w 307"/>
                <a:gd name="T87" fmla="*/ 45 h 60"/>
                <a:gd name="T88" fmla="*/ 266 w 307"/>
                <a:gd name="T89" fmla="*/ 48 h 60"/>
                <a:gd name="T90" fmla="*/ 252 w 307"/>
                <a:gd name="T91" fmla="*/ 51 h 60"/>
                <a:gd name="T92" fmla="*/ 235 w 307"/>
                <a:gd name="T93" fmla="*/ 53 h 60"/>
                <a:gd name="T94" fmla="*/ 218 w 307"/>
                <a:gd name="T95" fmla="*/ 54 h 60"/>
                <a:gd name="T96" fmla="*/ 198 w 307"/>
                <a:gd name="T97" fmla="*/ 56 h 60"/>
                <a:gd name="T98" fmla="*/ 177 w 307"/>
                <a:gd name="T99" fmla="*/ 58 h 60"/>
                <a:gd name="T100" fmla="*/ 154 w 307"/>
                <a:gd name="T101"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7" h="60">
                  <a:moveTo>
                    <a:pt x="154" y="59"/>
                  </a:moveTo>
                  <a:lnTo>
                    <a:pt x="130" y="58"/>
                  </a:lnTo>
                  <a:lnTo>
                    <a:pt x="109" y="56"/>
                  </a:lnTo>
                  <a:lnTo>
                    <a:pt x="89" y="54"/>
                  </a:lnTo>
                  <a:lnTo>
                    <a:pt x="71" y="53"/>
                  </a:lnTo>
                  <a:lnTo>
                    <a:pt x="55" y="51"/>
                  </a:lnTo>
                  <a:lnTo>
                    <a:pt x="41" y="48"/>
                  </a:lnTo>
                  <a:lnTo>
                    <a:pt x="28" y="45"/>
                  </a:lnTo>
                  <a:lnTo>
                    <a:pt x="19" y="43"/>
                  </a:lnTo>
                  <a:lnTo>
                    <a:pt x="11" y="40"/>
                  </a:lnTo>
                  <a:lnTo>
                    <a:pt x="5" y="36"/>
                  </a:lnTo>
                  <a:lnTo>
                    <a:pt x="1" y="34"/>
                  </a:lnTo>
                  <a:lnTo>
                    <a:pt x="0" y="31"/>
                  </a:lnTo>
                  <a:lnTo>
                    <a:pt x="2" y="27"/>
                  </a:lnTo>
                  <a:lnTo>
                    <a:pt x="6" y="25"/>
                  </a:lnTo>
                  <a:lnTo>
                    <a:pt x="13" y="21"/>
                  </a:lnTo>
                  <a:lnTo>
                    <a:pt x="21" y="19"/>
                  </a:lnTo>
                  <a:lnTo>
                    <a:pt x="109" y="0"/>
                  </a:lnTo>
                  <a:lnTo>
                    <a:pt x="105" y="1"/>
                  </a:lnTo>
                  <a:lnTo>
                    <a:pt x="105" y="3"/>
                  </a:lnTo>
                  <a:lnTo>
                    <a:pt x="107" y="5"/>
                  </a:lnTo>
                  <a:lnTo>
                    <a:pt x="113" y="6"/>
                  </a:lnTo>
                  <a:lnTo>
                    <a:pt x="119" y="7"/>
                  </a:lnTo>
                  <a:lnTo>
                    <a:pt x="128" y="8"/>
                  </a:lnTo>
                  <a:lnTo>
                    <a:pt x="140" y="9"/>
                  </a:lnTo>
                  <a:lnTo>
                    <a:pt x="154" y="9"/>
                  </a:lnTo>
                  <a:lnTo>
                    <a:pt x="167" y="9"/>
                  </a:lnTo>
                  <a:lnTo>
                    <a:pt x="179" y="8"/>
                  </a:lnTo>
                  <a:lnTo>
                    <a:pt x="188" y="7"/>
                  </a:lnTo>
                  <a:lnTo>
                    <a:pt x="195" y="6"/>
                  </a:lnTo>
                  <a:lnTo>
                    <a:pt x="200" y="5"/>
                  </a:lnTo>
                  <a:lnTo>
                    <a:pt x="203" y="3"/>
                  </a:lnTo>
                  <a:lnTo>
                    <a:pt x="203" y="1"/>
                  </a:lnTo>
                  <a:lnTo>
                    <a:pt x="199" y="0"/>
                  </a:lnTo>
                  <a:lnTo>
                    <a:pt x="286" y="19"/>
                  </a:lnTo>
                  <a:lnTo>
                    <a:pt x="295" y="21"/>
                  </a:lnTo>
                  <a:lnTo>
                    <a:pt x="301" y="25"/>
                  </a:lnTo>
                  <a:lnTo>
                    <a:pt x="305" y="27"/>
                  </a:lnTo>
                  <a:lnTo>
                    <a:pt x="306" y="31"/>
                  </a:lnTo>
                  <a:lnTo>
                    <a:pt x="305" y="34"/>
                  </a:lnTo>
                  <a:lnTo>
                    <a:pt x="301" y="36"/>
                  </a:lnTo>
                  <a:lnTo>
                    <a:pt x="295" y="40"/>
                  </a:lnTo>
                  <a:lnTo>
                    <a:pt x="287" y="43"/>
                  </a:lnTo>
                  <a:lnTo>
                    <a:pt x="278" y="45"/>
                  </a:lnTo>
                  <a:lnTo>
                    <a:pt x="266" y="48"/>
                  </a:lnTo>
                  <a:lnTo>
                    <a:pt x="252" y="51"/>
                  </a:lnTo>
                  <a:lnTo>
                    <a:pt x="235" y="53"/>
                  </a:lnTo>
                  <a:lnTo>
                    <a:pt x="218" y="54"/>
                  </a:lnTo>
                  <a:lnTo>
                    <a:pt x="198" y="56"/>
                  </a:lnTo>
                  <a:lnTo>
                    <a:pt x="177" y="58"/>
                  </a:lnTo>
                  <a:lnTo>
                    <a:pt x="154" y="59"/>
                  </a:lnTo>
                </a:path>
              </a:pathLst>
            </a:custGeom>
            <a:solidFill>
              <a:srgbClr val="B6B6B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95000"/>
                    <a:lumOff val="5000"/>
                  </a:schemeClr>
                </a:solidFill>
              </a:endParaRPr>
            </a:p>
          </p:txBody>
        </p:sp>
        <p:sp>
          <p:nvSpPr>
            <p:cNvPr id="428230" name="Freeform 198"/>
            <p:cNvSpPr>
              <a:spLocks/>
            </p:cNvSpPr>
            <p:nvPr/>
          </p:nvSpPr>
          <p:spPr bwMode="auto">
            <a:xfrm rot="94872">
              <a:off x="4608" y="2832"/>
              <a:ext cx="676" cy="1052"/>
            </a:xfrm>
            <a:custGeom>
              <a:avLst/>
              <a:gdLst>
                <a:gd name="T0" fmla="*/ 345 w 578"/>
                <a:gd name="T1" fmla="*/ 1447 h 1448"/>
                <a:gd name="T2" fmla="*/ 421 w 578"/>
                <a:gd name="T3" fmla="*/ 1443 h 1448"/>
                <a:gd name="T4" fmla="*/ 484 w 578"/>
                <a:gd name="T5" fmla="*/ 1437 h 1448"/>
                <a:gd name="T6" fmla="*/ 530 w 578"/>
                <a:gd name="T7" fmla="*/ 1427 h 1448"/>
                <a:gd name="T8" fmla="*/ 557 w 578"/>
                <a:gd name="T9" fmla="*/ 1416 h 1448"/>
                <a:gd name="T10" fmla="*/ 562 w 578"/>
                <a:gd name="T11" fmla="*/ 1402 h 1448"/>
                <a:gd name="T12" fmla="*/ 526 w 578"/>
                <a:gd name="T13" fmla="*/ 1388 h 1448"/>
                <a:gd name="T14" fmla="*/ 459 w 578"/>
                <a:gd name="T15" fmla="*/ 1376 h 1448"/>
                <a:gd name="T16" fmla="*/ 335 w 578"/>
                <a:gd name="T17" fmla="*/ 1351 h 1448"/>
                <a:gd name="T18" fmla="*/ 335 w 578"/>
                <a:gd name="T19" fmla="*/ 1314 h 1448"/>
                <a:gd name="T20" fmla="*/ 312 w 578"/>
                <a:gd name="T21" fmla="*/ 1004 h 1448"/>
                <a:gd name="T22" fmla="*/ 322 w 578"/>
                <a:gd name="T23" fmla="*/ 785 h 1448"/>
                <a:gd name="T24" fmla="*/ 325 w 578"/>
                <a:gd name="T25" fmla="*/ 781 h 1448"/>
                <a:gd name="T26" fmla="*/ 344 w 578"/>
                <a:gd name="T27" fmla="*/ 764 h 1448"/>
                <a:gd name="T28" fmla="*/ 343 w 578"/>
                <a:gd name="T29" fmla="*/ 749 h 1448"/>
                <a:gd name="T30" fmla="*/ 338 w 578"/>
                <a:gd name="T31" fmla="*/ 742 h 1448"/>
                <a:gd name="T32" fmla="*/ 338 w 578"/>
                <a:gd name="T33" fmla="*/ 729 h 1448"/>
                <a:gd name="T34" fmla="*/ 355 w 578"/>
                <a:gd name="T35" fmla="*/ 716 h 1448"/>
                <a:gd name="T36" fmla="*/ 418 w 578"/>
                <a:gd name="T37" fmla="*/ 675 h 1448"/>
                <a:gd name="T38" fmla="*/ 521 w 578"/>
                <a:gd name="T39" fmla="*/ 553 h 1448"/>
                <a:gd name="T40" fmla="*/ 569 w 578"/>
                <a:gd name="T41" fmla="*/ 412 h 1448"/>
                <a:gd name="T42" fmla="*/ 576 w 578"/>
                <a:gd name="T43" fmla="*/ 267 h 1448"/>
                <a:gd name="T44" fmla="*/ 557 w 578"/>
                <a:gd name="T45" fmla="*/ 132 h 1448"/>
                <a:gd name="T46" fmla="*/ 526 w 578"/>
                <a:gd name="T47" fmla="*/ 18 h 1448"/>
                <a:gd name="T48" fmla="*/ 516 w 578"/>
                <a:gd name="T49" fmla="*/ 13 h 1448"/>
                <a:gd name="T50" fmla="*/ 486 w 578"/>
                <a:gd name="T51" fmla="*/ 8 h 1448"/>
                <a:gd name="T52" fmla="*/ 440 w 578"/>
                <a:gd name="T53" fmla="*/ 4 h 1448"/>
                <a:gd name="T54" fmla="*/ 382 w 578"/>
                <a:gd name="T55" fmla="*/ 2 h 1448"/>
                <a:gd name="T56" fmla="*/ 313 w 578"/>
                <a:gd name="T57" fmla="*/ 0 h 1448"/>
                <a:gd name="T58" fmla="*/ 241 w 578"/>
                <a:gd name="T59" fmla="*/ 0 h 1448"/>
                <a:gd name="T60" fmla="*/ 176 w 578"/>
                <a:gd name="T61" fmla="*/ 2 h 1448"/>
                <a:gd name="T62" fmla="*/ 121 w 578"/>
                <a:gd name="T63" fmla="*/ 5 h 1448"/>
                <a:gd name="T64" fmla="*/ 81 w 578"/>
                <a:gd name="T65" fmla="*/ 9 h 1448"/>
                <a:gd name="T66" fmla="*/ 56 w 578"/>
                <a:gd name="T67" fmla="*/ 15 h 1448"/>
                <a:gd name="T68" fmla="*/ 41 w 578"/>
                <a:gd name="T69" fmla="*/ 52 h 1448"/>
                <a:gd name="T70" fmla="*/ 12 w 578"/>
                <a:gd name="T71" fmla="*/ 174 h 1448"/>
                <a:gd name="T72" fmla="*/ 0 w 578"/>
                <a:gd name="T73" fmla="*/ 315 h 1448"/>
                <a:gd name="T74" fmla="*/ 20 w 578"/>
                <a:gd name="T75" fmla="*/ 460 h 1448"/>
                <a:gd name="T76" fmla="*/ 85 w 578"/>
                <a:gd name="T77" fmla="*/ 596 h 1448"/>
                <a:gd name="T78" fmla="*/ 210 w 578"/>
                <a:gd name="T79" fmla="*/ 709 h 1448"/>
                <a:gd name="T80" fmla="*/ 229 w 578"/>
                <a:gd name="T81" fmla="*/ 720 h 1448"/>
                <a:gd name="T82" fmla="*/ 243 w 578"/>
                <a:gd name="T83" fmla="*/ 734 h 1448"/>
                <a:gd name="T84" fmla="*/ 240 w 578"/>
                <a:gd name="T85" fmla="*/ 741 h 1448"/>
                <a:gd name="T86" fmla="*/ 233 w 578"/>
                <a:gd name="T87" fmla="*/ 753 h 1448"/>
                <a:gd name="T88" fmla="*/ 238 w 578"/>
                <a:gd name="T89" fmla="*/ 770 h 1448"/>
                <a:gd name="T90" fmla="*/ 254 w 578"/>
                <a:gd name="T91" fmla="*/ 782 h 1448"/>
                <a:gd name="T92" fmla="*/ 256 w 578"/>
                <a:gd name="T93" fmla="*/ 788 h 1448"/>
                <a:gd name="T94" fmla="*/ 260 w 578"/>
                <a:gd name="T95" fmla="*/ 1144 h 1448"/>
                <a:gd name="T96" fmla="*/ 238 w 578"/>
                <a:gd name="T97" fmla="*/ 1326 h 1448"/>
                <a:gd name="T98" fmla="*/ 147 w 578"/>
                <a:gd name="T99" fmla="*/ 1373 h 1448"/>
                <a:gd name="T100" fmla="*/ 94 w 578"/>
                <a:gd name="T101" fmla="*/ 1380 h 1448"/>
                <a:gd name="T102" fmla="*/ 36 w 578"/>
                <a:gd name="T103" fmla="*/ 1393 h 1448"/>
                <a:gd name="T104" fmla="*/ 15 w 578"/>
                <a:gd name="T105" fmla="*/ 1408 h 1448"/>
                <a:gd name="T106" fmla="*/ 28 w 578"/>
                <a:gd name="T107" fmla="*/ 1420 h 1448"/>
                <a:gd name="T108" fmla="*/ 62 w 578"/>
                <a:gd name="T109" fmla="*/ 1431 h 1448"/>
                <a:gd name="T110" fmla="*/ 114 w 578"/>
                <a:gd name="T111" fmla="*/ 1439 h 1448"/>
                <a:gd name="T112" fmla="*/ 181 w 578"/>
                <a:gd name="T113" fmla="*/ 1445 h 1448"/>
                <a:gd name="T114" fmla="*/ 260 w 578"/>
                <a:gd name="T115" fmla="*/ 1447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8" h="1448">
                  <a:moveTo>
                    <a:pt x="289" y="1447"/>
                  </a:moveTo>
                  <a:lnTo>
                    <a:pt x="318" y="1447"/>
                  </a:lnTo>
                  <a:lnTo>
                    <a:pt x="345" y="1447"/>
                  </a:lnTo>
                  <a:lnTo>
                    <a:pt x="372" y="1446"/>
                  </a:lnTo>
                  <a:lnTo>
                    <a:pt x="398" y="1445"/>
                  </a:lnTo>
                  <a:lnTo>
                    <a:pt x="421" y="1443"/>
                  </a:lnTo>
                  <a:lnTo>
                    <a:pt x="443" y="1441"/>
                  </a:lnTo>
                  <a:lnTo>
                    <a:pt x="464" y="1439"/>
                  </a:lnTo>
                  <a:lnTo>
                    <a:pt x="484" y="1437"/>
                  </a:lnTo>
                  <a:lnTo>
                    <a:pt x="501" y="1433"/>
                  </a:lnTo>
                  <a:lnTo>
                    <a:pt x="517" y="1431"/>
                  </a:lnTo>
                  <a:lnTo>
                    <a:pt x="530" y="1427"/>
                  </a:lnTo>
                  <a:lnTo>
                    <a:pt x="541" y="1423"/>
                  </a:lnTo>
                  <a:lnTo>
                    <a:pt x="550" y="1420"/>
                  </a:lnTo>
                  <a:lnTo>
                    <a:pt x="557" y="1416"/>
                  </a:lnTo>
                  <a:lnTo>
                    <a:pt x="562" y="1412"/>
                  </a:lnTo>
                  <a:lnTo>
                    <a:pt x="563" y="1408"/>
                  </a:lnTo>
                  <a:lnTo>
                    <a:pt x="562" y="1402"/>
                  </a:lnTo>
                  <a:lnTo>
                    <a:pt x="554" y="1398"/>
                  </a:lnTo>
                  <a:lnTo>
                    <a:pt x="542" y="1393"/>
                  </a:lnTo>
                  <a:lnTo>
                    <a:pt x="526" y="1388"/>
                  </a:lnTo>
                  <a:lnTo>
                    <a:pt x="506" y="1384"/>
                  </a:lnTo>
                  <a:lnTo>
                    <a:pt x="484" y="1380"/>
                  </a:lnTo>
                  <a:lnTo>
                    <a:pt x="459" y="1376"/>
                  </a:lnTo>
                  <a:lnTo>
                    <a:pt x="433" y="1373"/>
                  </a:lnTo>
                  <a:lnTo>
                    <a:pt x="432" y="1373"/>
                  </a:lnTo>
                  <a:lnTo>
                    <a:pt x="335" y="1351"/>
                  </a:lnTo>
                  <a:lnTo>
                    <a:pt x="341" y="1337"/>
                  </a:lnTo>
                  <a:lnTo>
                    <a:pt x="340" y="1326"/>
                  </a:lnTo>
                  <a:lnTo>
                    <a:pt x="335" y="1314"/>
                  </a:lnTo>
                  <a:lnTo>
                    <a:pt x="332" y="1294"/>
                  </a:lnTo>
                  <a:lnTo>
                    <a:pt x="318" y="1144"/>
                  </a:lnTo>
                  <a:lnTo>
                    <a:pt x="312" y="1004"/>
                  </a:lnTo>
                  <a:lnTo>
                    <a:pt x="313" y="881"/>
                  </a:lnTo>
                  <a:lnTo>
                    <a:pt x="322" y="788"/>
                  </a:lnTo>
                  <a:lnTo>
                    <a:pt x="322" y="785"/>
                  </a:lnTo>
                  <a:lnTo>
                    <a:pt x="323" y="784"/>
                  </a:lnTo>
                  <a:lnTo>
                    <a:pt x="324" y="782"/>
                  </a:lnTo>
                  <a:lnTo>
                    <a:pt x="325" y="781"/>
                  </a:lnTo>
                  <a:lnTo>
                    <a:pt x="334" y="777"/>
                  </a:lnTo>
                  <a:lnTo>
                    <a:pt x="340" y="770"/>
                  </a:lnTo>
                  <a:lnTo>
                    <a:pt x="344" y="764"/>
                  </a:lnTo>
                  <a:lnTo>
                    <a:pt x="346" y="757"/>
                  </a:lnTo>
                  <a:lnTo>
                    <a:pt x="345" y="753"/>
                  </a:lnTo>
                  <a:lnTo>
                    <a:pt x="343" y="749"/>
                  </a:lnTo>
                  <a:lnTo>
                    <a:pt x="341" y="745"/>
                  </a:lnTo>
                  <a:lnTo>
                    <a:pt x="338" y="741"/>
                  </a:lnTo>
                  <a:lnTo>
                    <a:pt x="338" y="742"/>
                  </a:lnTo>
                  <a:lnTo>
                    <a:pt x="335" y="738"/>
                  </a:lnTo>
                  <a:lnTo>
                    <a:pt x="335" y="734"/>
                  </a:lnTo>
                  <a:lnTo>
                    <a:pt x="338" y="729"/>
                  </a:lnTo>
                  <a:lnTo>
                    <a:pt x="343" y="725"/>
                  </a:lnTo>
                  <a:lnTo>
                    <a:pt x="349" y="720"/>
                  </a:lnTo>
                  <a:lnTo>
                    <a:pt x="355" y="716"/>
                  </a:lnTo>
                  <a:lnTo>
                    <a:pt x="362" y="713"/>
                  </a:lnTo>
                  <a:lnTo>
                    <a:pt x="368" y="709"/>
                  </a:lnTo>
                  <a:lnTo>
                    <a:pt x="418" y="675"/>
                  </a:lnTo>
                  <a:lnTo>
                    <a:pt x="459" y="637"/>
                  </a:lnTo>
                  <a:lnTo>
                    <a:pt x="493" y="596"/>
                  </a:lnTo>
                  <a:lnTo>
                    <a:pt x="521" y="553"/>
                  </a:lnTo>
                  <a:lnTo>
                    <a:pt x="542" y="507"/>
                  </a:lnTo>
                  <a:lnTo>
                    <a:pt x="558" y="460"/>
                  </a:lnTo>
                  <a:lnTo>
                    <a:pt x="569" y="412"/>
                  </a:lnTo>
                  <a:lnTo>
                    <a:pt x="576" y="363"/>
                  </a:lnTo>
                  <a:lnTo>
                    <a:pt x="577" y="315"/>
                  </a:lnTo>
                  <a:lnTo>
                    <a:pt x="576" y="267"/>
                  </a:lnTo>
                  <a:lnTo>
                    <a:pt x="572" y="219"/>
                  </a:lnTo>
                  <a:lnTo>
                    <a:pt x="566" y="174"/>
                  </a:lnTo>
                  <a:lnTo>
                    <a:pt x="557" y="132"/>
                  </a:lnTo>
                  <a:lnTo>
                    <a:pt x="548" y="91"/>
                  </a:lnTo>
                  <a:lnTo>
                    <a:pt x="537" y="52"/>
                  </a:lnTo>
                  <a:lnTo>
                    <a:pt x="526" y="18"/>
                  </a:lnTo>
                  <a:lnTo>
                    <a:pt x="526" y="16"/>
                  </a:lnTo>
                  <a:lnTo>
                    <a:pt x="522" y="15"/>
                  </a:lnTo>
                  <a:lnTo>
                    <a:pt x="516" y="13"/>
                  </a:lnTo>
                  <a:lnTo>
                    <a:pt x="508" y="11"/>
                  </a:lnTo>
                  <a:lnTo>
                    <a:pt x="498" y="9"/>
                  </a:lnTo>
                  <a:lnTo>
                    <a:pt x="486" y="8"/>
                  </a:lnTo>
                  <a:lnTo>
                    <a:pt x="472" y="7"/>
                  </a:lnTo>
                  <a:lnTo>
                    <a:pt x="457" y="5"/>
                  </a:lnTo>
                  <a:lnTo>
                    <a:pt x="440" y="4"/>
                  </a:lnTo>
                  <a:lnTo>
                    <a:pt x="422" y="3"/>
                  </a:lnTo>
                  <a:lnTo>
                    <a:pt x="402" y="2"/>
                  </a:lnTo>
                  <a:lnTo>
                    <a:pt x="382" y="2"/>
                  </a:lnTo>
                  <a:lnTo>
                    <a:pt x="360" y="1"/>
                  </a:lnTo>
                  <a:lnTo>
                    <a:pt x="337" y="0"/>
                  </a:lnTo>
                  <a:lnTo>
                    <a:pt x="313" y="0"/>
                  </a:lnTo>
                  <a:lnTo>
                    <a:pt x="289" y="0"/>
                  </a:lnTo>
                  <a:lnTo>
                    <a:pt x="264" y="0"/>
                  </a:lnTo>
                  <a:lnTo>
                    <a:pt x="241" y="0"/>
                  </a:lnTo>
                  <a:lnTo>
                    <a:pt x="218" y="1"/>
                  </a:lnTo>
                  <a:lnTo>
                    <a:pt x="197" y="2"/>
                  </a:lnTo>
                  <a:lnTo>
                    <a:pt x="176" y="2"/>
                  </a:lnTo>
                  <a:lnTo>
                    <a:pt x="156" y="3"/>
                  </a:lnTo>
                  <a:lnTo>
                    <a:pt x="138" y="4"/>
                  </a:lnTo>
                  <a:lnTo>
                    <a:pt x="121" y="5"/>
                  </a:lnTo>
                  <a:lnTo>
                    <a:pt x="106" y="7"/>
                  </a:lnTo>
                  <a:lnTo>
                    <a:pt x="92" y="8"/>
                  </a:lnTo>
                  <a:lnTo>
                    <a:pt x="81" y="9"/>
                  </a:lnTo>
                  <a:lnTo>
                    <a:pt x="70" y="11"/>
                  </a:lnTo>
                  <a:lnTo>
                    <a:pt x="62" y="13"/>
                  </a:lnTo>
                  <a:lnTo>
                    <a:pt x="56" y="15"/>
                  </a:lnTo>
                  <a:lnTo>
                    <a:pt x="53" y="16"/>
                  </a:lnTo>
                  <a:lnTo>
                    <a:pt x="52" y="18"/>
                  </a:lnTo>
                  <a:lnTo>
                    <a:pt x="41" y="52"/>
                  </a:lnTo>
                  <a:lnTo>
                    <a:pt x="31" y="91"/>
                  </a:lnTo>
                  <a:lnTo>
                    <a:pt x="20" y="132"/>
                  </a:lnTo>
                  <a:lnTo>
                    <a:pt x="12" y="174"/>
                  </a:lnTo>
                  <a:lnTo>
                    <a:pt x="5" y="219"/>
                  </a:lnTo>
                  <a:lnTo>
                    <a:pt x="2" y="267"/>
                  </a:lnTo>
                  <a:lnTo>
                    <a:pt x="0" y="315"/>
                  </a:lnTo>
                  <a:lnTo>
                    <a:pt x="3" y="363"/>
                  </a:lnTo>
                  <a:lnTo>
                    <a:pt x="9" y="412"/>
                  </a:lnTo>
                  <a:lnTo>
                    <a:pt x="20" y="460"/>
                  </a:lnTo>
                  <a:lnTo>
                    <a:pt x="36" y="507"/>
                  </a:lnTo>
                  <a:lnTo>
                    <a:pt x="57" y="553"/>
                  </a:lnTo>
                  <a:lnTo>
                    <a:pt x="85" y="596"/>
                  </a:lnTo>
                  <a:lnTo>
                    <a:pt x="119" y="637"/>
                  </a:lnTo>
                  <a:lnTo>
                    <a:pt x="161" y="675"/>
                  </a:lnTo>
                  <a:lnTo>
                    <a:pt x="210" y="709"/>
                  </a:lnTo>
                  <a:lnTo>
                    <a:pt x="216" y="713"/>
                  </a:lnTo>
                  <a:lnTo>
                    <a:pt x="223" y="716"/>
                  </a:lnTo>
                  <a:lnTo>
                    <a:pt x="229" y="720"/>
                  </a:lnTo>
                  <a:lnTo>
                    <a:pt x="235" y="725"/>
                  </a:lnTo>
                  <a:lnTo>
                    <a:pt x="240" y="729"/>
                  </a:lnTo>
                  <a:lnTo>
                    <a:pt x="243" y="734"/>
                  </a:lnTo>
                  <a:lnTo>
                    <a:pt x="243" y="738"/>
                  </a:lnTo>
                  <a:lnTo>
                    <a:pt x="240" y="742"/>
                  </a:lnTo>
                  <a:lnTo>
                    <a:pt x="240" y="741"/>
                  </a:lnTo>
                  <a:lnTo>
                    <a:pt x="237" y="745"/>
                  </a:lnTo>
                  <a:lnTo>
                    <a:pt x="234" y="749"/>
                  </a:lnTo>
                  <a:lnTo>
                    <a:pt x="233" y="753"/>
                  </a:lnTo>
                  <a:lnTo>
                    <a:pt x="233" y="757"/>
                  </a:lnTo>
                  <a:lnTo>
                    <a:pt x="234" y="764"/>
                  </a:lnTo>
                  <a:lnTo>
                    <a:pt x="238" y="770"/>
                  </a:lnTo>
                  <a:lnTo>
                    <a:pt x="245" y="777"/>
                  </a:lnTo>
                  <a:lnTo>
                    <a:pt x="253" y="781"/>
                  </a:lnTo>
                  <a:lnTo>
                    <a:pt x="254" y="782"/>
                  </a:lnTo>
                  <a:lnTo>
                    <a:pt x="255" y="784"/>
                  </a:lnTo>
                  <a:lnTo>
                    <a:pt x="256" y="785"/>
                  </a:lnTo>
                  <a:lnTo>
                    <a:pt x="256" y="788"/>
                  </a:lnTo>
                  <a:lnTo>
                    <a:pt x="264" y="881"/>
                  </a:lnTo>
                  <a:lnTo>
                    <a:pt x="266" y="1004"/>
                  </a:lnTo>
                  <a:lnTo>
                    <a:pt x="260" y="1144"/>
                  </a:lnTo>
                  <a:lnTo>
                    <a:pt x="247" y="1294"/>
                  </a:lnTo>
                  <a:lnTo>
                    <a:pt x="243" y="1314"/>
                  </a:lnTo>
                  <a:lnTo>
                    <a:pt x="238" y="1326"/>
                  </a:lnTo>
                  <a:lnTo>
                    <a:pt x="237" y="1337"/>
                  </a:lnTo>
                  <a:lnTo>
                    <a:pt x="242" y="1351"/>
                  </a:lnTo>
                  <a:lnTo>
                    <a:pt x="147" y="1373"/>
                  </a:lnTo>
                  <a:lnTo>
                    <a:pt x="146" y="1373"/>
                  </a:lnTo>
                  <a:lnTo>
                    <a:pt x="119" y="1376"/>
                  </a:lnTo>
                  <a:lnTo>
                    <a:pt x="94" y="1380"/>
                  </a:lnTo>
                  <a:lnTo>
                    <a:pt x="72" y="1384"/>
                  </a:lnTo>
                  <a:lnTo>
                    <a:pt x="52" y="1388"/>
                  </a:lnTo>
                  <a:lnTo>
                    <a:pt x="36" y="1393"/>
                  </a:lnTo>
                  <a:lnTo>
                    <a:pt x="24" y="1398"/>
                  </a:lnTo>
                  <a:lnTo>
                    <a:pt x="17" y="1402"/>
                  </a:lnTo>
                  <a:lnTo>
                    <a:pt x="15" y="1408"/>
                  </a:lnTo>
                  <a:lnTo>
                    <a:pt x="17" y="1412"/>
                  </a:lnTo>
                  <a:lnTo>
                    <a:pt x="21" y="1416"/>
                  </a:lnTo>
                  <a:lnTo>
                    <a:pt x="28" y="1420"/>
                  </a:lnTo>
                  <a:lnTo>
                    <a:pt x="37" y="1423"/>
                  </a:lnTo>
                  <a:lnTo>
                    <a:pt x="48" y="1427"/>
                  </a:lnTo>
                  <a:lnTo>
                    <a:pt x="62" y="1431"/>
                  </a:lnTo>
                  <a:lnTo>
                    <a:pt x="77" y="1433"/>
                  </a:lnTo>
                  <a:lnTo>
                    <a:pt x="95" y="1437"/>
                  </a:lnTo>
                  <a:lnTo>
                    <a:pt x="114" y="1439"/>
                  </a:lnTo>
                  <a:lnTo>
                    <a:pt x="134" y="1441"/>
                  </a:lnTo>
                  <a:lnTo>
                    <a:pt x="157" y="1443"/>
                  </a:lnTo>
                  <a:lnTo>
                    <a:pt x="181" y="1445"/>
                  </a:lnTo>
                  <a:lnTo>
                    <a:pt x="206" y="1446"/>
                  </a:lnTo>
                  <a:lnTo>
                    <a:pt x="233" y="1447"/>
                  </a:lnTo>
                  <a:lnTo>
                    <a:pt x="260" y="1447"/>
                  </a:lnTo>
                  <a:lnTo>
                    <a:pt x="289" y="144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95000"/>
                    <a:lumOff val="5000"/>
                  </a:schemeClr>
                </a:solidFill>
              </a:endParaRPr>
            </a:p>
          </p:txBody>
        </p:sp>
      </p:grpSp>
      <p:grpSp>
        <p:nvGrpSpPr>
          <p:cNvPr id="428231" name="Group 199"/>
          <p:cNvGrpSpPr>
            <a:grpSpLocks/>
          </p:cNvGrpSpPr>
          <p:nvPr/>
        </p:nvGrpSpPr>
        <p:grpSpPr bwMode="auto">
          <a:xfrm>
            <a:off x="7124700" y="4533900"/>
            <a:ext cx="873125" cy="1552575"/>
            <a:chOff x="3902" y="308"/>
            <a:chExt cx="1189" cy="2298"/>
          </a:xfrm>
        </p:grpSpPr>
        <p:graphicFrame>
          <p:nvGraphicFramePr>
            <p:cNvPr id="428232" name="Object 200">
              <a:hlinkClick r:id="" action="ppaction://ole?verb=0"/>
            </p:cNvPr>
            <p:cNvGraphicFramePr>
              <a:graphicFrameLocks/>
            </p:cNvGraphicFramePr>
            <p:nvPr/>
          </p:nvGraphicFramePr>
          <p:xfrm>
            <a:off x="3902" y="308"/>
            <a:ext cx="1189" cy="2298"/>
          </p:xfrm>
          <a:graphic>
            <a:graphicData uri="http://schemas.openxmlformats.org/presentationml/2006/ole">
              <mc:AlternateContent xmlns:mc="http://schemas.openxmlformats.org/markup-compatibility/2006">
                <mc:Choice xmlns:v="urn:schemas-microsoft-com:vml" Requires="v">
                  <p:oleObj spid="_x0000_s428270" name="ClipArt" r:id="rId4" imgW="1896840" imgH="3657600" progId="MS_ClipArt_Gallery.2">
                    <p:embed/>
                  </p:oleObj>
                </mc:Choice>
                <mc:Fallback>
                  <p:oleObj name="ClipArt" r:id="rId4" imgW="1896840" imgH="3657600" progId="MS_ClipArt_Gallery.2">
                    <p:embed/>
                    <p:pic>
                      <p:nvPicPr>
                        <p:cNvPr id="0" name="Object 2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 y="308"/>
                          <a:ext cx="1189" cy="229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428233" name="Oval 201"/>
            <p:cNvSpPr>
              <a:spLocks noChangeArrowheads="1"/>
            </p:cNvSpPr>
            <p:nvPr/>
          </p:nvSpPr>
          <p:spPr bwMode="auto">
            <a:xfrm>
              <a:off x="4224" y="1056"/>
              <a:ext cx="690" cy="92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altLang="en-US" sz="1600" b="1" i="1">
                  <a:solidFill>
                    <a:schemeClr val="bg2">
                      <a:lumMod val="95000"/>
                      <a:lumOff val="5000"/>
                    </a:schemeClr>
                  </a:solidFill>
                  <a:effectLst>
                    <a:outerShdw blurRad="38100" dist="38100" dir="2700000" algn="tl">
                      <a:srgbClr val="000000"/>
                    </a:outerShdw>
                  </a:effectLst>
                </a:rPr>
                <a:t>绿色</a:t>
              </a:r>
            </a:p>
            <a:p>
              <a:pPr algn="ctr"/>
              <a:r>
                <a:rPr lang="zh-CN" altLang="en-US" sz="1400" b="1" i="1">
                  <a:solidFill>
                    <a:schemeClr val="bg2">
                      <a:lumMod val="95000"/>
                      <a:lumOff val="5000"/>
                    </a:schemeClr>
                  </a:solidFill>
                  <a:effectLst>
                    <a:outerShdw blurRad="38100" dist="38100" dir="2700000" algn="tl">
                      <a:srgbClr val="000000"/>
                    </a:outerShdw>
                  </a:effectLst>
                </a:rPr>
                <a:t>健康饮品</a:t>
              </a:r>
            </a:p>
          </p:txBody>
        </p:sp>
      </p:grpSp>
      <p:grpSp>
        <p:nvGrpSpPr>
          <p:cNvPr id="428237" name="Group 205"/>
          <p:cNvGrpSpPr>
            <a:grpSpLocks/>
          </p:cNvGrpSpPr>
          <p:nvPr/>
        </p:nvGrpSpPr>
        <p:grpSpPr bwMode="auto">
          <a:xfrm>
            <a:off x="6153150" y="4705350"/>
            <a:ext cx="873125" cy="1552575"/>
            <a:chOff x="3902" y="308"/>
            <a:chExt cx="1189" cy="2298"/>
          </a:xfrm>
        </p:grpSpPr>
        <p:graphicFrame>
          <p:nvGraphicFramePr>
            <p:cNvPr id="428238" name="Object 206">
              <a:hlinkClick r:id="" action="ppaction://ole?verb=0"/>
            </p:cNvPr>
            <p:cNvGraphicFramePr>
              <a:graphicFrameLocks/>
            </p:cNvGraphicFramePr>
            <p:nvPr/>
          </p:nvGraphicFramePr>
          <p:xfrm>
            <a:off x="3902" y="308"/>
            <a:ext cx="1189" cy="2298"/>
          </p:xfrm>
          <a:graphic>
            <a:graphicData uri="http://schemas.openxmlformats.org/presentationml/2006/ole">
              <mc:AlternateContent xmlns:mc="http://schemas.openxmlformats.org/markup-compatibility/2006">
                <mc:Choice xmlns:v="urn:schemas-microsoft-com:vml" Requires="v">
                  <p:oleObj spid="_x0000_s428271" name="ClipArt" r:id="rId6" imgW="1896840" imgH="3657600" progId="MS_ClipArt_Gallery.2">
                    <p:embed/>
                  </p:oleObj>
                </mc:Choice>
                <mc:Fallback>
                  <p:oleObj name="ClipArt" r:id="rId6" imgW="1896840" imgH="3657600" progId="MS_ClipArt_Gallery.2">
                    <p:embed/>
                    <p:pic>
                      <p:nvPicPr>
                        <p:cNvPr id="0" name="Object 20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 y="308"/>
                          <a:ext cx="1189" cy="229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428239" name="Oval 207"/>
            <p:cNvSpPr>
              <a:spLocks noChangeArrowheads="1"/>
            </p:cNvSpPr>
            <p:nvPr/>
          </p:nvSpPr>
          <p:spPr bwMode="auto">
            <a:xfrm>
              <a:off x="4224" y="1056"/>
              <a:ext cx="690" cy="92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zh-CN" altLang="en-US" sz="1600" b="1" i="1">
                  <a:solidFill>
                    <a:schemeClr val="bg2">
                      <a:lumMod val="95000"/>
                      <a:lumOff val="5000"/>
                    </a:schemeClr>
                  </a:solidFill>
                  <a:effectLst>
                    <a:outerShdw blurRad="38100" dist="38100" dir="2700000" algn="tl">
                      <a:srgbClr val="000000"/>
                    </a:outerShdw>
                  </a:effectLst>
                </a:rPr>
                <a:t>绿色</a:t>
              </a:r>
            </a:p>
            <a:p>
              <a:pPr algn="ctr"/>
              <a:r>
                <a:rPr lang="zh-CN" altLang="en-US" sz="1400" b="1" i="1">
                  <a:solidFill>
                    <a:schemeClr val="bg2">
                      <a:lumMod val="95000"/>
                      <a:lumOff val="5000"/>
                    </a:schemeClr>
                  </a:solidFill>
                  <a:effectLst>
                    <a:outerShdw blurRad="38100" dist="38100" dir="2700000" algn="tl">
                      <a:srgbClr val="000000"/>
                    </a:outerShdw>
                  </a:effectLst>
                </a:rPr>
                <a:t>健康饮品</a:t>
              </a:r>
            </a:p>
          </p:txBody>
        </p:sp>
      </p:grpSp>
      <p:sp>
        <p:nvSpPr>
          <p:cNvPr id="428247" name="AutoShape 215"/>
          <p:cNvSpPr>
            <a:spLocks noChangeArrowheads="1"/>
          </p:cNvSpPr>
          <p:nvPr/>
        </p:nvSpPr>
        <p:spPr bwMode="auto">
          <a:xfrm>
            <a:off x="4214813" y="5818188"/>
            <a:ext cx="1957387" cy="715962"/>
          </a:xfrm>
          <a:prstGeom prst="cloudCallout">
            <a:avLst>
              <a:gd name="adj1" fmla="val -97528"/>
              <a:gd name="adj2" fmla="val -27162"/>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a:solidFill>
                  <a:schemeClr val="bg2">
                    <a:lumMod val="95000"/>
                    <a:lumOff val="5000"/>
                  </a:schemeClr>
                </a:solidFill>
                <a:effectLst>
                  <a:outerShdw blurRad="38100" dist="38100" dir="2700000" algn="tl">
                    <a:srgbClr val="000000"/>
                  </a:outerShdw>
                </a:effectLst>
              </a:rPr>
              <a:t>双侧检验</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4450" name="Rectangle 34"/>
          <p:cNvSpPr>
            <a:spLocks noGrp="1" noChangeArrowheads="1"/>
          </p:cNvSpPr>
          <p:nvPr>
            <p:ph type="title"/>
          </p:nvPr>
        </p:nvSpPr>
        <p:spPr>
          <a:noFill/>
          <a:ln/>
        </p:spPr>
        <p:txBody>
          <a:bodyPr/>
          <a:lstStyle/>
          <a:p>
            <a:r>
              <a:rPr lang="zh-CN" altLang="en-US" sz="4000">
                <a:solidFill>
                  <a:schemeClr val="bg2">
                    <a:lumMod val="95000"/>
                    <a:lumOff val="5000"/>
                  </a:schemeClr>
                </a:solidFill>
              </a:rPr>
              <a:t>方差的卡</a:t>
            </a:r>
            <a:r>
              <a:rPr lang="zh-CN" altLang="en-US" sz="4000">
                <a:solidFill>
                  <a:schemeClr val="bg2">
                    <a:lumMod val="95000"/>
                    <a:lumOff val="5000"/>
                  </a:schemeClr>
                </a:solidFill>
                <a:latin typeface="Arial" panose="020B0604020202020204" pitchFamily="34" charset="0"/>
              </a:rPr>
              <a:t>方 </a:t>
            </a:r>
            <a:r>
              <a:rPr lang="en-US" altLang="zh-CN" sz="4000">
                <a:solidFill>
                  <a:schemeClr val="bg2">
                    <a:lumMod val="95000"/>
                    <a:lumOff val="5000"/>
                  </a:schemeClr>
                </a:solidFill>
                <a:latin typeface="Arial" panose="020B0604020202020204" pitchFamily="34" charset="0"/>
              </a:rPr>
              <a:t>(</a:t>
            </a:r>
            <a:r>
              <a:rPr lang="en-US" altLang="zh-CN" sz="4000">
                <a:solidFill>
                  <a:schemeClr val="bg2">
                    <a:lumMod val="95000"/>
                    <a:lumOff val="5000"/>
                  </a:schemeClr>
                </a:solidFill>
                <a:latin typeface="Symbol" panose="05050102010706020507" pitchFamily="18" charset="2"/>
              </a:rPr>
              <a:t></a:t>
            </a:r>
            <a:r>
              <a:rPr lang="en-US" altLang="zh-CN" sz="4000" baseline="30000">
                <a:solidFill>
                  <a:schemeClr val="bg2">
                    <a:lumMod val="95000"/>
                    <a:lumOff val="5000"/>
                  </a:schemeClr>
                </a:solidFill>
              </a:rPr>
              <a:t>2</a:t>
            </a:r>
            <a:r>
              <a:rPr lang="en-US" altLang="zh-CN" sz="4000">
                <a:solidFill>
                  <a:schemeClr val="bg2">
                    <a:lumMod val="95000"/>
                    <a:lumOff val="5000"/>
                  </a:schemeClr>
                </a:solidFill>
                <a:latin typeface="Arial" panose="020B0604020202020204" pitchFamily="34" charset="0"/>
              </a:rPr>
              <a:t>)</a:t>
            </a:r>
            <a:r>
              <a:rPr lang="en-US" altLang="zh-CN" sz="4000">
                <a:solidFill>
                  <a:schemeClr val="bg2">
                    <a:lumMod val="95000"/>
                    <a:lumOff val="5000"/>
                  </a:schemeClr>
                </a:solidFill>
              </a:rPr>
              <a:t> </a:t>
            </a:r>
            <a:r>
              <a:rPr lang="zh-CN" altLang="en-US" sz="4000">
                <a:solidFill>
                  <a:schemeClr val="bg2">
                    <a:lumMod val="95000"/>
                    <a:lumOff val="5000"/>
                  </a:schemeClr>
                </a:solidFill>
              </a:rPr>
              <a:t>检验</a:t>
            </a:r>
            <a:br>
              <a:rPr lang="zh-CN" altLang="en-US" sz="4000">
                <a:solidFill>
                  <a:schemeClr val="bg2">
                    <a:lumMod val="95000"/>
                    <a:lumOff val="5000"/>
                  </a:schemeClr>
                </a:solidFill>
              </a:rPr>
            </a:b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例题分析</a:t>
            </a:r>
            <a:r>
              <a:rPr lang="en-US" altLang="zh-CN" sz="3600">
                <a:solidFill>
                  <a:schemeClr val="bg2">
                    <a:lumMod val="95000"/>
                    <a:lumOff val="5000"/>
                  </a:schemeClr>
                </a:solidFill>
                <a:latin typeface="Arial" panose="020B0604020202020204" pitchFamily="34" charset="0"/>
              </a:rPr>
              <a:t>)</a:t>
            </a:r>
          </a:p>
        </p:txBody>
      </p:sp>
      <p:sp>
        <p:nvSpPr>
          <p:cNvPr id="444451" name="Rectangle 35"/>
          <p:cNvSpPr>
            <a:spLocks noGrp="1" noChangeArrowheads="1"/>
          </p:cNvSpPr>
          <p:nvPr>
            <p:ph type="body" sz="half" idx="1"/>
          </p:nvPr>
        </p:nvSpPr>
        <p:spPr>
          <a:xfrm>
            <a:off x="590550" y="1733550"/>
            <a:ext cx="3848100" cy="4114800"/>
          </a:xfrm>
          <a:noFill/>
          <a:ln/>
        </p:spPr>
        <p:txBody>
          <a:bodyPr/>
          <a:lstStyle/>
          <a:p>
            <a:pPr marL="0" indent="0"/>
            <a:r>
              <a:rPr lang="en-US" altLang="zh-CN" sz="2800" b="1">
                <a:solidFill>
                  <a:schemeClr val="bg2">
                    <a:lumMod val="95000"/>
                    <a:lumOff val="5000"/>
                  </a:schemeClr>
                </a:solidFill>
              </a:rPr>
              <a:t>H</a:t>
            </a:r>
            <a:r>
              <a:rPr lang="en-US" altLang="zh-CN" sz="2000" b="1">
                <a:solidFill>
                  <a:schemeClr val="bg2">
                    <a:lumMod val="95000"/>
                    <a:lumOff val="5000"/>
                  </a:schemeClr>
                </a:solidFill>
              </a:rPr>
              <a:t>0</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30000">
                <a:solidFill>
                  <a:schemeClr val="bg2">
                    <a:lumMod val="95000"/>
                    <a:lumOff val="5000"/>
                  </a:schemeClr>
                </a:solidFill>
              </a:rPr>
              <a:t>2</a:t>
            </a:r>
            <a:r>
              <a:rPr lang="en-US" altLang="zh-CN" sz="2800" b="1">
                <a:solidFill>
                  <a:schemeClr val="bg2">
                    <a:lumMod val="95000"/>
                    <a:lumOff val="5000"/>
                  </a:schemeClr>
                </a:solidFill>
              </a:rPr>
              <a:t> = 1</a:t>
            </a:r>
          </a:p>
          <a:p>
            <a:pPr marL="0" indent="0"/>
            <a:r>
              <a:rPr lang="en-US" altLang="zh-CN" sz="2800" b="1">
                <a:solidFill>
                  <a:schemeClr val="bg2">
                    <a:lumMod val="95000"/>
                    <a:lumOff val="5000"/>
                  </a:schemeClr>
                </a:solidFill>
              </a:rPr>
              <a:t>H</a:t>
            </a:r>
            <a:r>
              <a:rPr lang="en-US" altLang="zh-CN" sz="2000" b="1">
                <a:solidFill>
                  <a:schemeClr val="bg2">
                    <a:lumMod val="95000"/>
                    <a:lumOff val="5000"/>
                  </a:schemeClr>
                </a:solidFill>
              </a:rPr>
              <a:t>1</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30000">
                <a:solidFill>
                  <a:schemeClr val="bg2">
                    <a:lumMod val="95000"/>
                    <a:lumOff val="5000"/>
                  </a:schemeClr>
                </a:solidFill>
              </a:rPr>
              <a:t>2</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a:solidFill>
                  <a:schemeClr val="bg2">
                    <a:lumMod val="95000"/>
                    <a:lumOff val="5000"/>
                  </a:schemeClr>
                </a:solidFill>
              </a:rPr>
              <a:t> 1</a:t>
            </a:r>
          </a:p>
          <a:p>
            <a:pPr marL="0" indent="0"/>
            <a:r>
              <a:rPr lang="en-US" altLang="zh-CN" sz="2800" b="1">
                <a:solidFill>
                  <a:schemeClr val="bg2">
                    <a:lumMod val="95000"/>
                    <a:lumOff val="5000"/>
                  </a:schemeClr>
                </a:solidFill>
                <a:latin typeface="Symbol" panose="05050102010706020507" pitchFamily="18" charset="2"/>
              </a:rPr>
              <a:t></a:t>
            </a:r>
            <a:r>
              <a:rPr lang="en-US" altLang="zh-CN" sz="2800" b="1">
                <a:solidFill>
                  <a:schemeClr val="bg2">
                    <a:lumMod val="95000"/>
                    <a:lumOff val="5000"/>
                  </a:schemeClr>
                </a:solidFill>
              </a:rPr>
              <a:t> = 0.05</a:t>
            </a:r>
          </a:p>
          <a:p>
            <a:pPr marL="0" indent="0"/>
            <a:r>
              <a:rPr lang="en-US" altLang="zh-CN" sz="2800" b="1">
                <a:solidFill>
                  <a:schemeClr val="bg2">
                    <a:lumMod val="95000"/>
                    <a:lumOff val="5000"/>
                  </a:schemeClr>
                </a:solidFill>
              </a:rPr>
              <a:t>df = 25 - 1 = 24</a:t>
            </a:r>
          </a:p>
          <a:p>
            <a:pPr marL="0" indent="0"/>
            <a:r>
              <a:rPr lang="zh-CN" altLang="en-US" sz="2800" b="1">
                <a:solidFill>
                  <a:schemeClr val="bg2">
                    <a:lumMod val="95000"/>
                    <a:lumOff val="5000"/>
                  </a:schemeClr>
                </a:solidFill>
              </a:rPr>
              <a:t>临界值</a:t>
            </a:r>
            <a:r>
              <a:rPr lang="en-US" altLang="zh-CN" sz="2800" b="1">
                <a:solidFill>
                  <a:schemeClr val="bg2">
                    <a:lumMod val="95000"/>
                    <a:lumOff val="5000"/>
                  </a:schemeClr>
                </a:solidFill>
              </a:rPr>
              <a:t>(s):</a:t>
            </a:r>
          </a:p>
          <a:p>
            <a:pPr marL="0" indent="0"/>
            <a:endParaRPr lang="en-US" altLang="zh-CN" sz="2800" b="1">
              <a:solidFill>
                <a:schemeClr val="bg2">
                  <a:lumMod val="95000"/>
                  <a:lumOff val="5000"/>
                </a:schemeClr>
              </a:solidFill>
            </a:endParaRPr>
          </a:p>
        </p:txBody>
      </p:sp>
      <p:sp>
        <p:nvSpPr>
          <p:cNvPr id="444452" name="Rectangle 36"/>
          <p:cNvSpPr>
            <a:spLocks noChangeArrowheads="1"/>
          </p:cNvSpPr>
          <p:nvPr/>
        </p:nvSpPr>
        <p:spPr bwMode="auto">
          <a:xfrm>
            <a:off x="4210050" y="1828800"/>
            <a:ext cx="2514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统计量</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p>
        </p:txBody>
      </p:sp>
      <p:sp>
        <p:nvSpPr>
          <p:cNvPr id="444453" name="Rectangle 37"/>
          <p:cNvSpPr>
            <a:spLocks noChangeArrowheads="1"/>
          </p:cNvSpPr>
          <p:nvPr/>
        </p:nvSpPr>
        <p:spPr bwMode="auto">
          <a:xfrm>
            <a:off x="4210050" y="4343400"/>
            <a:ext cx="46196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2800" dirty="0">
                <a:solidFill>
                  <a:schemeClr val="bg2">
                    <a:lumMod val="95000"/>
                    <a:lumOff val="5000"/>
                  </a:schemeClr>
                </a:solidFill>
                <a:effectLst>
                  <a:outerShdw blurRad="38100" dist="38100" dir="2700000" algn="tl">
                    <a:srgbClr val="000000"/>
                  </a:outerShdw>
                </a:effectLst>
              </a:rPr>
              <a:t> </a:t>
            </a:r>
            <a:r>
              <a:rPr lang="zh-CN" altLang="en-US" dirty="0">
                <a:solidFill>
                  <a:schemeClr val="bg2">
                    <a:lumMod val="95000"/>
                    <a:lumOff val="5000"/>
                  </a:schemeClr>
                </a:solidFill>
                <a:effectLst>
                  <a:outerShdw blurRad="38100" dist="38100" dir="2700000" algn="tl">
                    <a:srgbClr val="000000"/>
                  </a:outerShdw>
                </a:effectLst>
              </a:rPr>
              <a:t>在 </a:t>
            </a:r>
            <a:r>
              <a:rPr lang="zh-CN" altLang="en-US" dirty="0">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zh-CN" altLang="en-US" dirty="0">
                <a:solidFill>
                  <a:schemeClr val="bg2">
                    <a:lumMod val="95000"/>
                    <a:lumOff val="5000"/>
                  </a:schemeClr>
                </a:solidFill>
                <a:effectLst>
                  <a:outerShdw blurRad="38100" dist="38100" dir="2700000" algn="tl">
                    <a:srgbClr val="000000"/>
                  </a:outerShdw>
                </a:effectLst>
              </a:rPr>
              <a:t> </a:t>
            </a:r>
            <a:r>
              <a:rPr lang="en-US" altLang="zh-CN" dirty="0">
                <a:solidFill>
                  <a:schemeClr val="bg2">
                    <a:lumMod val="95000"/>
                    <a:lumOff val="5000"/>
                  </a:schemeClr>
                </a:solidFill>
                <a:effectLst>
                  <a:outerShdw blurRad="38100" dist="38100" dir="2700000" algn="tl">
                    <a:srgbClr val="000000"/>
                  </a:outerShdw>
                </a:effectLst>
              </a:rPr>
              <a:t>= 0.05</a:t>
            </a:r>
            <a:r>
              <a:rPr lang="zh-CN" altLang="en-US" dirty="0">
                <a:solidFill>
                  <a:schemeClr val="bg2">
                    <a:lumMod val="95000"/>
                    <a:lumOff val="5000"/>
                  </a:schemeClr>
                </a:solidFill>
                <a:effectLst>
                  <a:outerShdw blurRad="38100" dist="38100" dir="2700000" algn="tl">
                    <a:srgbClr val="000000"/>
                  </a:outerShdw>
                </a:effectLst>
              </a:rPr>
              <a:t>的水平上不拒绝</a:t>
            </a:r>
            <a:r>
              <a:rPr lang="en-US" altLang="zh-CN" dirty="0">
                <a:solidFill>
                  <a:schemeClr val="bg2">
                    <a:lumMod val="95000"/>
                    <a:lumOff val="5000"/>
                  </a:schemeClr>
                </a:solidFill>
                <a:effectLst>
                  <a:outerShdw blurRad="38100" dist="38100" dir="2700000" algn="tl">
                    <a:srgbClr val="000000"/>
                  </a:outerShdw>
                </a:effectLst>
              </a:rPr>
              <a:t>H</a:t>
            </a:r>
            <a:r>
              <a:rPr lang="en-US" altLang="zh-CN" baseline="-25000" dirty="0">
                <a:solidFill>
                  <a:schemeClr val="bg2">
                    <a:lumMod val="95000"/>
                    <a:lumOff val="5000"/>
                  </a:schemeClr>
                </a:solidFill>
                <a:effectLst>
                  <a:outerShdw blurRad="38100" dist="38100" dir="2700000" algn="tl">
                    <a:srgbClr val="000000"/>
                  </a:outerShdw>
                </a:effectLst>
              </a:rPr>
              <a:t>0</a:t>
            </a:r>
            <a:endParaRPr lang="en-US" altLang="zh-CN" dirty="0">
              <a:solidFill>
                <a:schemeClr val="bg2">
                  <a:lumMod val="95000"/>
                  <a:lumOff val="5000"/>
                </a:schemeClr>
              </a:solidFill>
              <a:effectLst>
                <a:outerShdw blurRad="38100" dist="38100" dir="2700000" algn="tl">
                  <a:srgbClr val="000000"/>
                </a:outerShdw>
              </a:effectLst>
            </a:endParaRPr>
          </a:p>
        </p:txBody>
      </p:sp>
      <p:sp>
        <p:nvSpPr>
          <p:cNvPr id="444454" name="Rectangle 38"/>
          <p:cNvSpPr>
            <a:spLocks noChangeArrowheads="1"/>
          </p:cNvSpPr>
          <p:nvPr/>
        </p:nvSpPr>
        <p:spPr bwMode="auto">
          <a:xfrm>
            <a:off x="4286250" y="5410200"/>
            <a:ext cx="4352925"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dirty="0">
                <a:solidFill>
                  <a:schemeClr val="bg2">
                    <a:lumMod val="95000"/>
                    <a:lumOff val="5000"/>
                  </a:schemeClr>
                </a:solidFill>
                <a:effectLst>
                  <a:outerShdw blurRad="38100" dist="38100" dir="2700000" algn="tl">
                    <a:srgbClr val="000000"/>
                  </a:outerShdw>
                </a:effectLst>
                <a:latin typeface="Times New Roman" panose="02020603050405020304" pitchFamily="18" charset="0"/>
              </a:rPr>
              <a:t>认为该机器的性能达到设计要求</a:t>
            </a:r>
            <a:r>
              <a:rPr lang="zh-CN" altLang="en-US" dirty="0">
                <a:solidFill>
                  <a:schemeClr val="bg2">
                    <a:lumMod val="95000"/>
                    <a:lumOff val="5000"/>
                  </a:schemeClr>
                </a:solidFill>
                <a:effectLst>
                  <a:outerShdw blurRad="38100" dist="38100" dir="2700000" algn="tl">
                    <a:srgbClr val="000000"/>
                  </a:outerShdw>
                </a:effectLst>
              </a:rPr>
              <a:t> 。</a:t>
            </a:r>
          </a:p>
        </p:txBody>
      </p:sp>
      <p:grpSp>
        <p:nvGrpSpPr>
          <p:cNvPr id="444500" name="Group 84"/>
          <p:cNvGrpSpPr>
            <a:grpSpLocks/>
          </p:cNvGrpSpPr>
          <p:nvPr/>
        </p:nvGrpSpPr>
        <p:grpSpPr bwMode="auto">
          <a:xfrm>
            <a:off x="617538" y="4275137"/>
            <a:ext cx="3425825" cy="2027119"/>
            <a:chOff x="389" y="2669"/>
            <a:chExt cx="2158" cy="1301"/>
          </a:xfrm>
        </p:grpSpPr>
        <p:sp>
          <p:nvSpPr>
            <p:cNvPr id="444418" name="Freeform 2" descr="60%"/>
            <p:cNvSpPr>
              <a:spLocks/>
            </p:cNvSpPr>
            <p:nvPr/>
          </p:nvSpPr>
          <p:spPr bwMode="auto">
            <a:xfrm>
              <a:off x="531" y="3247"/>
              <a:ext cx="208" cy="387"/>
            </a:xfrm>
            <a:custGeom>
              <a:avLst/>
              <a:gdLst>
                <a:gd name="T0" fmla="*/ 0 w 208"/>
                <a:gd name="T1" fmla="*/ 378 h 387"/>
                <a:gd name="T2" fmla="*/ 69 w 208"/>
                <a:gd name="T3" fmla="*/ 325 h 387"/>
                <a:gd name="T4" fmla="*/ 113 w 208"/>
                <a:gd name="T5" fmla="*/ 261 h 387"/>
                <a:gd name="T6" fmla="*/ 148 w 208"/>
                <a:gd name="T7" fmla="*/ 181 h 387"/>
                <a:gd name="T8" fmla="*/ 182 w 208"/>
                <a:gd name="T9" fmla="*/ 71 h 387"/>
                <a:gd name="T10" fmla="*/ 207 w 208"/>
                <a:gd name="T11" fmla="*/ 0 h 387"/>
                <a:gd name="T12" fmla="*/ 207 w 208"/>
                <a:gd name="T13" fmla="*/ 386 h 387"/>
                <a:gd name="T14" fmla="*/ 0 w 208"/>
                <a:gd name="T15" fmla="*/ 386 h 387"/>
                <a:gd name="T16" fmla="*/ 0 w 208"/>
                <a:gd name="T17" fmla="*/ 37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87">
                  <a:moveTo>
                    <a:pt x="0" y="378"/>
                  </a:moveTo>
                  <a:lnTo>
                    <a:pt x="69" y="325"/>
                  </a:lnTo>
                  <a:lnTo>
                    <a:pt x="113" y="261"/>
                  </a:lnTo>
                  <a:lnTo>
                    <a:pt x="148" y="181"/>
                  </a:lnTo>
                  <a:lnTo>
                    <a:pt x="182" y="71"/>
                  </a:lnTo>
                  <a:lnTo>
                    <a:pt x="207" y="0"/>
                  </a:lnTo>
                  <a:lnTo>
                    <a:pt x="207" y="386"/>
                  </a:lnTo>
                  <a:lnTo>
                    <a:pt x="0" y="386"/>
                  </a:lnTo>
                  <a:lnTo>
                    <a:pt x="0" y="378"/>
                  </a:lnTo>
                </a:path>
              </a:pathLst>
            </a:custGeom>
            <a:pattFill prst="pct60">
              <a:fgClr>
                <a:schemeClr val="hlink"/>
              </a:fgClr>
              <a:bgClr>
                <a:srgbClr val="FFFFFF"/>
              </a:bgClr>
            </a:pattFill>
            <a:ln w="12700" cap="rnd" cmpd="sng">
              <a:solidFill>
                <a:srgbClr val="000000"/>
              </a:solidFill>
              <a:prstDash val="solid"/>
              <a:round/>
              <a:headEnd type="none" w="med" len="med"/>
              <a:tailEnd type="none" w="med" len="med"/>
            </a:ln>
            <a:effectLst>
              <a:outerShdw dist="35921" dir="2700000" algn="ctr" rotWithShape="0">
                <a:schemeClr val="bg2"/>
              </a:outerShdw>
            </a:effectLst>
          </p:spPr>
          <p:txBody>
            <a:bodyPr/>
            <a:lstStyle/>
            <a:p>
              <a:endParaRPr lang="zh-CN" altLang="en-US">
                <a:solidFill>
                  <a:schemeClr val="bg2">
                    <a:lumMod val="95000"/>
                    <a:lumOff val="5000"/>
                  </a:schemeClr>
                </a:solidFill>
              </a:endParaRPr>
            </a:p>
          </p:txBody>
        </p:sp>
        <p:sp>
          <p:nvSpPr>
            <p:cNvPr id="444419" name="Freeform 3" descr="60%"/>
            <p:cNvSpPr>
              <a:spLocks/>
            </p:cNvSpPr>
            <p:nvPr/>
          </p:nvSpPr>
          <p:spPr bwMode="auto">
            <a:xfrm>
              <a:off x="1692" y="3430"/>
              <a:ext cx="472" cy="204"/>
            </a:xfrm>
            <a:custGeom>
              <a:avLst/>
              <a:gdLst>
                <a:gd name="T0" fmla="*/ 423 w 424"/>
                <a:gd name="T1" fmla="*/ 204 h 216"/>
                <a:gd name="T2" fmla="*/ 279 w 424"/>
                <a:gd name="T3" fmla="*/ 154 h 216"/>
                <a:gd name="T4" fmla="*/ 244 w 424"/>
                <a:gd name="T5" fmla="*/ 140 h 216"/>
                <a:gd name="T6" fmla="*/ 212 w 424"/>
                <a:gd name="T7" fmla="*/ 125 h 216"/>
                <a:gd name="T8" fmla="*/ 181 w 424"/>
                <a:gd name="T9" fmla="*/ 108 h 216"/>
                <a:gd name="T10" fmla="*/ 98 w 424"/>
                <a:gd name="T11" fmla="*/ 71 h 216"/>
                <a:gd name="T12" fmla="*/ 54 w 424"/>
                <a:gd name="T13" fmla="*/ 42 h 216"/>
                <a:gd name="T14" fmla="*/ 0 w 424"/>
                <a:gd name="T15" fmla="*/ 0 h 216"/>
                <a:gd name="T16" fmla="*/ 0 w 424"/>
                <a:gd name="T17" fmla="*/ 215 h 216"/>
                <a:gd name="T18" fmla="*/ 423 w 424"/>
                <a:gd name="T19" fmla="*/ 209 h 216"/>
                <a:gd name="T20" fmla="*/ 423 w 424"/>
                <a:gd name="T2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216">
                  <a:moveTo>
                    <a:pt x="423" y="204"/>
                  </a:moveTo>
                  <a:lnTo>
                    <a:pt x="279" y="154"/>
                  </a:lnTo>
                  <a:lnTo>
                    <a:pt x="244" y="140"/>
                  </a:lnTo>
                  <a:lnTo>
                    <a:pt x="212" y="125"/>
                  </a:lnTo>
                  <a:lnTo>
                    <a:pt x="181" y="108"/>
                  </a:lnTo>
                  <a:lnTo>
                    <a:pt x="98" y="71"/>
                  </a:lnTo>
                  <a:lnTo>
                    <a:pt x="54" y="42"/>
                  </a:lnTo>
                  <a:lnTo>
                    <a:pt x="0" y="0"/>
                  </a:lnTo>
                  <a:lnTo>
                    <a:pt x="0" y="215"/>
                  </a:lnTo>
                  <a:lnTo>
                    <a:pt x="423" y="209"/>
                  </a:lnTo>
                  <a:lnTo>
                    <a:pt x="423" y="204"/>
                  </a:lnTo>
                </a:path>
              </a:pathLst>
            </a:custGeom>
            <a:pattFill prst="pct60">
              <a:fgClr>
                <a:schemeClr val="hlink"/>
              </a:fgClr>
              <a:bgClr>
                <a:srgbClr val="FFFFFF"/>
              </a:bgClr>
            </a:pattFill>
            <a:ln w="12700" cap="rnd" cmpd="sng">
              <a:solidFill>
                <a:srgbClr val="000000"/>
              </a:solidFill>
              <a:prstDash val="solid"/>
              <a:round/>
              <a:headEnd type="none" w="med" len="med"/>
              <a:tailEnd type="none" w="med" len="med"/>
            </a:ln>
            <a:effectLst>
              <a:outerShdw dist="35921" dir="2700000" algn="ctr" rotWithShape="0">
                <a:schemeClr val="bg2"/>
              </a:outerShdw>
            </a:effectLst>
          </p:spPr>
          <p:txBody>
            <a:bodyPr/>
            <a:lstStyle/>
            <a:p>
              <a:endParaRPr lang="zh-CN" altLang="en-US">
                <a:solidFill>
                  <a:schemeClr val="bg2">
                    <a:lumMod val="95000"/>
                    <a:lumOff val="5000"/>
                  </a:schemeClr>
                </a:solidFill>
              </a:endParaRPr>
            </a:p>
          </p:txBody>
        </p:sp>
        <p:sp>
          <p:nvSpPr>
            <p:cNvPr id="444420" name="Freeform 4"/>
            <p:cNvSpPr>
              <a:spLocks/>
            </p:cNvSpPr>
            <p:nvPr/>
          </p:nvSpPr>
          <p:spPr bwMode="auto">
            <a:xfrm>
              <a:off x="892" y="2733"/>
              <a:ext cx="1481" cy="901"/>
            </a:xfrm>
            <a:custGeom>
              <a:avLst/>
              <a:gdLst>
                <a:gd name="T0" fmla="*/ 1480 w 1481"/>
                <a:gd name="T1" fmla="*/ 900 h 901"/>
                <a:gd name="T2" fmla="*/ 1325 w 1481"/>
                <a:gd name="T3" fmla="*/ 891 h 901"/>
                <a:gd name="T4" fmla="*/ 1246 w 1481"/>
                <a:gd name="T5" fmla="*/ 879 h 901"/>
                <a:gd name="T6" fmla="*/ 1169 w 1481"/>
                <a:gd name="T7" fmla="*/ 866 h 901"/>
                <a:gd name="T8" fmla="*/ 1090 w 1481"/>
                <a:gd name="T9" fmla="*/ 844 h 901"/>
                <a:gd name="T10" fmla="*/ 1013 w 1481"/>
                <a:gd name="T11" fmla="*/ 816 h 901"/>
                <a:gd name="T12" fmla="*/ 935 w 1481"/>
                <a:gd name="T13" fmla="*/ 779 h 901"/>
                <a:gd name="T14" fmla="*/ 779 w 1481"/>
                <a:gd name="T15" fmla="*/ 676 h 901"/>
                <a:gd name="T16" fmla="*/ 624 w 1481"/>
                <a:gd name="T17" fmla="*/ 528 h 901"/>
                <a:gd name="T18" fmla="*/ 466 w 1481"/>
                <a:gd name="T19" fmla="*/ 351 h 901"/>
                <a:gd name="T20" fmla="*/ 389 w 1481"/>
                <a:gd name="T21" fmla="*/ 261 h 901"/>
                <a:gd name="T22" fmla="*/ 311 w 1481"/>
                <a:gd name="T23" fmla="*/ 178 h 901"/>
                <a:gd name="T24" fmla="*/ 234 w 1481"/>
                <a:gd name="T25" fmla="*/ 105 h 901"/>
                <a:gd name="T26" fmla="*/ 155 w 1481"/>
                <a:gd name="T27" fmla="*/ 48 h 901"/>
                <a:gd name="T28" fmla="*/ 76 w 1481"/>
                <a:gd name="T29" fmla="*/ 11 h 901"/>
                <a:gd name="T30" fmla="*/ 0 w 1481"/>
                <a:gd name="T31"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1" h="901">
                  <a:moveTo>
                    <a:pt x="1480" y="900"/>
                  </a:moveTo>
                  <a:lnTo>
                    <a:pt x="1325" y="891"/>
                  </a:lnTo>
                  <a:lnTo>
                    <a:pt x="1246" y="879"/>
                  </a:lnTo>
                  <a:lnTo>
                    <a:pt x="1169" y="866"/>
                  </a:lnTo>
                  <a:lnTo>
                    <a:pt x="1090" y="844"/>
                  </a:lnTo>
                  <a:lnTo>
                    <a:pt x="1013" y="816"/>
                  </a:lnTo>
                  <a:lnTo>
                    <a:pt x="935" y="779"/>
                  </a:lnTo>
                  <a:lnTo>
                    <a:pt x="779" y="676"/>
                  </a:lnTo>
                  <a:lnTo>
                    <a:pt x="624" y="528"/>
                  </a:lnTo>
                  <a:lnTo>
                    <a:pt x="466" y="351"/>
                  </a:lnTo>
                  <a:lnTo>
                    <a:pt x="389" y="261"/>
                  </a:lnTo>
                  <a:lnTo>
                    <a:pt x="311" y="178"/>
                  </a:lnTo>
                  <a:lnTo>
                    <a:pt x="234" y="105"/>
                  </a:lnTo>
                  <a:lnTo>
                    <a:pt x="155" y="48"/>
                  </a:lnTo>
                  <a:lnTo>
                    <a:pt x="76" y="11"/>
                  </a:lnTo>
                  <a:lnTo>
                    <a:pt x="0" y="0"/>
                  </a:lnTo>
                </a:path>
              </a:pathLst>
            </a:custGeom>
            <a:noFill/>
            <a:ln w="50800" cap="rnd" cmpd="sng">
              <a:solidFill>
                <a:srgbClr val="FF0000"/>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solidFill>
                  <a:schemeClr val="bg2">
                    <a:lumMod val="95000"/>
                    <a:lumOff val="5000"/>
                  </a:schemeClr>
                </a:solidFill>
              </a:endParaRPr>
            </a:p>
          </p:txBody>
        </p:sp>
        <p:sp>
          <p:nvSpPr>
            <p:cNvPr id="444421" name="Freeform 5"/>
            <p:cNvSpPr>
              <a:spLocks/>
            </p:cNvSpPr>
            <p:nvPr/>
          </p:nvSpPr>
          <p:spPr bwMode="auto">
            <a:xfrm>
              <a:off x="500" y="2733"/>
              <a:ext cx="393" cy="901"/>
            </a:xfrm>
            <a:custGeom>
              <a:avLst/>
              <a:gdLst>
                <a:gd name="T0" fmla="*/ 0 w 393"/>
                <a:gd name="T1" fmla="*/ 900 h 901"/>
                <a:gd name="T2" fmla="*/ 42 w 393"/>
                <a:gd name="T3" fmla="*/ 891 h 901"/>
                <a:gd name="T4" fmla="*/ 61 w 393"/>
                <a:gd name="T5" fmla="*/ 879 h 901"/>
                <a:gd name="T6" fmla="*/ 82 w 393"/>
                <a:gd name="T7" fmla="*/ 866 h 901"/>
                <a:gd name="T8" fmla="*/ 104 w 393"/>
                <a:gd name="T9" fmla="*/ 844 h 901"/>
                <a:gd name="T10" fmla="*/ 123 w 393"/>
                <a:gd name="T11" fmla="*/ 816 h 901"/>
                <a:gd name="T12" fmla="*/ 144 w 393"/>
                <a:gd name="T13" fmla="*/ 779 h 901"/>
                <a:gd name="T14" fmla="*/ 186 w 393"/>
                <a:gd name="T15" fmla="*/ 676 h 901"/>
                <a:gd name="T16" fmla="*/ 227 w 393"/>
                <a:gd name="T17" fmla="*/ 528 h 901"/>
                <a:gd name="T18" fmla="*/ 267 w 393"/>
                <a:gd name="T19" fmla="*/ 351 h 901"/>
                <a:gd name="T20" fmla="*/ 288 w 393"/>
                <a:gd name="T21" fmla="*/ 261 h 901"/>
                <a:gd name="T22" fmla="*/ 309 w 393"/>
                <a:gd name="T23" fmla="*/ 178 h 901"/>
                <a:gd name="T24" fmla="*/ 330 w 393"/>
                <a:gd name="T25" fmla="*/ 105 h 901"/>
                <a:gd name="T26" fmla="*/ 349 w 393"/>
                <a:gd name="T27" fmla="*/ 48 h 901"/>
                <a:gd name="T28" fmla="*/ 371 w 393"/>
                <a:gd name="T29" fmla="*/ 11 h 901"/>
                <a:gd name="T30" fmla="*/ 392 w 393"/>
                <a:gd name="T31"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3" h="901">
                  <a:moveTo>
                    <a:pt x="0" y="900"/>
                  </a:moveTo>
                  <a:lnTo>
                    <a:pt x="42" y="891"/>
                  </a:lnTo>
                  <a:lnTo>
                    <a:pt x="61" y="879"/>
                  </a:lnTo>
                  <a:lnTo>
                    <a:pt x="82" y="866"/>
                  </a:lnTo>
                  <a:lnTo>
                    <a:pt x="104" y="844"/>
                  </a:lnTo>
                  <a:lnTo>
                    <a:pt x="123" y="816"/>
                  </a:lnTo>
                  <a:lnTo>
                    <a:pt x="144" y="779"/>
                  </a:lnTo>
                  <a:lnTo>
                    <a:pt x="186" y="676"/>
                  </a:lnTo>
                  <a:lnTo>
                    <a:pt x="227" y="528"/>
                  </a:lnTo>
                  <a:lnTo>
                    <a:pt x="267" y="351"/>
                  </a:lnTo>
                  <a:lnTo>
                    <a:pt x="288" y="261"/>
                  </a:lnTo>
                  <a:lnTo>
                    <a:pt x="309" y="178"/>
                  </a:lnTo>
                  <a:lnTo>
                    <a:pt x="330" y="105"/>
                  </a:lnTo>
                  <a:lnTo>
                    <a:pt x="349" y="48"/>
                  </a:lnTo>
                  <a:lnTo>
                    <a:pt x="371" y="11"/>
                  </a:lnTo>
                  <a:lnTo>
                    <a:pt x="392" y="0"/>
                  </a:lnTo>
                </a:path>
              </a:pathLst>
            </a:custGeom>
            <a:noFill/>
            <a:ln w="50800" cap="rnd" cmpd="sng">
              <a:solidFill>
                <a:srgbClr val="FF0000"/>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solidFill>
                  <a:schemeClr val="bg2">
                    <a:lumMod val="95000"/>
                    <a:lumOff val="5000"/>
                  </a:schemeClr>
                </a:solidFill>
              </a:endParaRPr>
            </a:p>
          </p:txBody>
        </p:sp>
        <p:sp>
          <p:nvSpPr>
            <p:cNvPr id="444422" name="Freeform 6"/>
            <p:cNvSpPr>
              <a:spLocks/>
            </p:cNvSpPr>
            <p:nvPr/>
          </p:nvSpPr>
          <p:spPr bwMode="auto">
            <a:xfrm>
              <a:off x="500" y="2669"/>
              <a:ext cx="1873" cy="965"/>
            </a:xfrm>
            <a:custGeom>
              <a:avLst/>
              <a:gdLst>
                <a:gd name="T0" fmla="*/ 0 w 1873"/>
                <a:gd name="T1" fmla="*/ 0 h 965"/>
                <a:gd name="T2" fmla="*/ 0 w 1873"/>
                <a:gd name="T3" fmla="*/ 964 h 965"/>
                <a:gd name="T4" fmla="*/ 1872 w 1873"/>
                <a:gd name="T5" fmla="*/ 964 h 965"/>
              </a:gdLst>
              <a:ahLst/>
              <a:cxnLst>
                <a:cxn ang="0">
                  <a:pos x="T0" y="T1"/>
                </a:cxn>
                <a:cxn ang="0">
                  <a:pos x="T2" y="T3"/>
                </a:cxn>
                <a:cxn ang="0">
                  <a:pos x="T4" y="T5"/>
                </a:cxn>
              </a:cxnLst>
              <a:rect l="0" t="0" r="r" b="b"/>
              <a:pathLst>
                <a:path w="1873" h="965">
                  <a:moveTo>
                    <a:pt x="0" y="0"/>
                  </a:moveTo>
                  <a:lnTo>
                    <a:pt x="0" y="964"/>
                  </a:lnTo>
                  <a:lnTo>
                    <a:pt x="1872" y="964"/>
                  </a:lnTo>
                </a:path>
              </a:pathLst>
            </a:custGeom>
            <a:noFill/>
            <a:ln w="25400" cap="rnd" cmpd="sng">
              <a:solidFill>
                <a:schemeClr val="tx1"/>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solidFill>
                  <a:schemeClr val="bg2">
                    <a:lumMod val="95000"/>
                    <a:lumOff val="5000"/>
                  </a:schemeClr>
                </a:solidFill>
              </a:endParaRPr>
            </a:p>
          </p:txBody>
        </p:sp>
        <p:sp>
          <p:nvSpPr>
            <p:cNvPr id="444433" name="Line 17"/>
            <p:cNvSpPr>
              <a:spLocks noChangeShapeType="1"/>
            </p:cNvSpPr>
            <p:nvPr/>
          </p:nvSpPr>
          <p:spPr bwMode="auto">
            <a:xfrm>
              <a:off x="2372"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34" name="Line 18"/>
            <p:cNvSpPr>
              <a:spLocks noChangeShapeType="1"/>
            </p:cNvSpPr>
            <p:nvPr/>
          </p:nvSpPr>
          <p:spPr bwMode="auto">
            <a:xfrm>
              <a:off x="2186"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35" name="Line 19"/>
            <p:cNvSpPr>
              <a:spLocks noChangeShapeType="1"/>
            </p:cNvSpPr>
            <p:nvPr/>
          </p:nvSpPr>
          <p:spPr bwMode="auto">
            <a:xfrm>
              <a:off x="1998"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36" name="Line 20"/>
            <p:cNvSpPr>
              <a:spLocks noChangeShapeType="1"/>
            </p:cNvSpPr>
            <p:nvPr/>
          </p:nvSpPr>
          <p:spPr bwMode="auto">
            <a:xfrm>
              <a:off x="1811"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37" name="Line 21"/>
            <p:cNvSpPr>
              <a:spLocks noChangeShapeType="1"/>
            </p:cNvSpPr>
            <p:nvPr/>
          </p:nvSpPr>
          <p:spPr bwMode="auto">
            <a:xfrm>
              <a:off x="1623"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38" name="Line 22"/>
            <p:cNvSpPr>
              <a:spLocks noChangeShapeType="1"/>
            </p:cNvSpPr>
            <p:nvPr/>
          </p:nvSpPr>
          <p:spPr bwMode="auto">
            <a:xfrm>
              <a:off x="1437"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39" name="Line 23"/>
            <p:cNvSpPr>
              <a:spLocks noChangeShapeType="1"/>
            </p:cNvSpPr>
            <p:nvPr/>
          </p:nvSpPr>
          <p:spPr bwMode="auto">
            <a:xfrm>
              <a:off x="1249"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40" name="Line 24"/>
            <p:cNvSpPr>
              <a:spLocks noChangeShapeType="1"/>
            </p:cNvSpPr>
            <p:nvPr/>
          </p:nvSpPr>
          <p:spPr bwMode="auto">
            <a:xfrm>
              <a:off x="1063"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41" name="Line 25"/>
            <p:cNvSpPr>
              <a:spLocks noChangeShapeType="1"/>
            </p:cNvSpPr>
            <p:nvPr/>
          </p:nvSpPr>
          <p:spPr bwMode="auto">
            <a:xfrm>
              <a:off x="874"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grpSp>
          <p:nvGrpSpPr>
            <p:cNvPr id="444499" name="Group 83"/>
            <p:cNvGrpSpPr>
              <a:grpSpLocks/>
            </p:cNvGrpSpPr>
            <p:nvPr/>
          </p:nvGrpSpPr>
          <p:grpSpPr bwMode="auto">
            <a:xfrm>
              <a:off x="485" y="2669"/>
              <a:ext cx="203" cy="978"/>
              <a:chOff x="485" y="2669"/>
              <a:chExt cx="203" cy="978"/>
            </a:xfrm>
          </p:grpSpPr>
          <p:sp>
            <p:nvSpPr>
              <p:cNvPr id="444423" name="Line 7"/>
              <p:cNvSpPr>
                <a:spLocks noChangeShapeType="1"/>
              </p:cNvSpPr>
              <p:nvPr/>
            </p:nvSpPr>
            <p:spPr bwMode="auto">
              <a:xfrm>
                <a:off x="485" y="2669"/>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24" name="Line 8"/>
              <p:cNvSpPr>
                <a:spLocks noChangeShapeType="1"/>
              </p:cNvSpPr>
              <p:nvPr/>
            </p:nvSpPr>
            <p:spPr bwMode="auto">
              <a:xfrm>
                <a:off x="485" y="2765"/>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25" name="Line 9"/>
              <p:cNvSpPr>
                <a:spLocks noChangeShapeType="1"/>
              </p:cNvSpPr>
              <p:nvPr/>
            </p:nvSpPr>
            <p:spPr bwMode="auto">
              <a:xfrm>
                <a:off x="485" y="2861"/>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26" name="Line 10"/>
              <p:cNvSpPr>
                <a:spLocks noChangeShapeType="1"/>
              </p:cNvSpPr>
              <p:nvPr/>
            </p:nvSpPr>
            <p:spPr bwMode="auto">
              <a:xfrm>
                <a:off x="485" y="2957"/>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27" name="Line 11"/>
              <p:cNvSpPr>
                <a:spLocks noChangeShapeType="1"/>
              </p:cNvSpPr>
              <p:nvPr/>
            </p:nvSpPr>
            <p:spPr bwMode="auto">
              <a:xfrm>
                <a:off x="485" y="3055"/>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28" name="Line 12"/>
              <p:cNvSpPr>
                <a:spLocks noChangeShapeType="1"/>
              </p:cNvSpPr>
              <p:nvPr/>
            </p:nvSpPr>
            <p:spPr bwMode="auto">
              <a:xfrm>
                <a:off x="485" y="3151"/>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29" name="Line 13"/>
              <p:cNvSpPr>
                <a:spLocks noChangeShapeType="1"/>
              </p:cNvSpPr>
              <p:nvPr/>
            </p:nvSpPr>
            <p:spPr bwMode="auto">
              <a:xfrm>
                <a:off x="485" y="3247"/>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30" name="Line 14"/>
              <p:cNvSpPr>
                <a:spLocks noChangeShapeType="1"/>
              </p:cNvSpPr>
              <p:nvPr/>
            </p:nvSpPr>
            <p:spPr bwMode="auto">
              <a:xfrm>
                <a:off x="485" y="3345"/>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31" name="Line 15"/>
              <p:cNvSpPr>
                <a:spLocks noChangeShapeType="1"/>
              </p:cNvSpPr>
              <p:nvPr/>
            </p:nvSpPr>
            <p:spPr bwMode="auto">
              <a:xfrm>
                <a:off x="485" y="3441"/>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32" name="Line 16"/>
              <p:cNvSpPr>
                <a:spLocks noChangeShapeType="1"/>
              </p:cNvSpPr>
              <p:nvPr/>
            </p:nvSpPr>
            <p:spPr bwMode="auto">
              <a:xfrm>
                <a:off x="485" y="3537"/>
                <a:ext cx="7" cy="0"/>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42" name="Line 26"/>
              <p:cNvSpPr>
                <a:spLocks noChangeShapeType="1"/>
              </p:cNvSpPr>
              <p:nvPr/>
            </p:nvSpPr>
            <p:spPr bwMode="auto">
              <a:xfrm>
                <a:off x="688" y="3633"/>
                <a:ext cx="0" cy="14"/>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grpSp>
        <p:sp>
          <p:nvSpPr>
            <p:cNvPr id="444444" name="Rectangle 28"/>
            <p:cNvSpPr>
              <a:spLocks noChangeArrowheads="1"/>
            </p:cNvSpPr>
            <p:nvPr/>
          </p:nvSpPr>
          <p:spPr bwMode="auto">
            <a:xfrm>
              <a:off x="2088" y="3616"/>
              <a:ext cx="248" cy="35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spcBef>
                  <a:spcPct val="0"/>
                </a:spcBef>
              </a:pPr>
              <a:r>
                <a:rPr lang="en-US" altLang="zh-CN" sz="3000" b="1">
                  <a:solidFill>
                    <a:schemeClr val="bg2">
                      <a:lumMod val="95000"/>
                      <a:lumOff val="5000"/>
                    </a:schemeClr>
                  </a:solidFill>
                  <a:effectLst>
                    <a:outerShdw blurRad="38100" dist="38100" dir="2700000" algn="tl">
                      <a:srgbClr val="000000"/>
                    </a:outerShdw>
                  </a:effectLst>
                  <a:latin typeface="Symbol" panose="05050102010706020507" pitchFamily="18" charset="2"/>
                </a:rPr>
                <a:t></a:t>
              </a:r>
            </a:p>
          </p:txBody>
        </p:sp>
        <p:sp>
          <p:nvSpPr>
            <p:cNvPr id="444445" name="Rectangle 29"/>
            <p:cNvSpPr>
              <a:spLocks noChangeArrowheads="1"/>
            </p:cNvSpPr>
            <p:nvPr/>
          </p:nvSpPr>
          <p:spPr bwMode="auto">
            <a:xfrm>
              <a:off x="2223" y="3609"/>
              <a:ext cx="20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spcBef>
                  <a:spcPct val="0"/>
                </a:spcBef>
              </a:pPr>
              <a:r>
                <a:rPr lang="en-US" altLang="zh-CN" sz="2000" b="1">
                  <a:solidFill>
                    <a:schemeClr val="bg2">
                      <a:lumMod val="95000"/>
                      <a:lumOff val="5000"/>
                    </a:schemeClr>
                  </a:solidFill>
                  <a:effectLst>
                    <a:outerShdw blurRad="38100" dist="38100" dir="2700000" algn="tl">
                      <a:srgbClr val="000000"/>
                    </a:outerShdw>
                  </a:effectLst>
                </a:rPr>
                <a:t>2</a:t>
              </a:r>
            </a:p>
          </p:txBody>
        </p:sp>
        <p:sp>
          <p:nvSpPr>
            <p:cNvPr id="444446" name="Rectangle 30"/>
            <p:cNvSpPr>
              <a:spLocks noChangeArrowheads="1"/>
            </p:cNvSpPr>
            <p:nvPr/>
          </p:nvSpPr>
          <p:spPr bwMode="auto">
            <a:xfrm>
              <a:off x="2314" y="3756"/>
              <a:ext cx="116"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95000"/>
                    <a:lumOff val="5000"/>
                  </a:schemeClr>
                </a:solidFill>
              </a:endParaRPr>
            </a:p>
          </p:txBody>
        </p:sp>
        <p:sp>
          <p:nvSpPr>
            <p:cNvPr id="444447" name="Rectangle 31"/>
            <p:cNvSpPr>
              <a:spLocks noChangeArrowheads="1"/>
            </p:cNvSpPr>
            <p:nvPr/>
          </p:nvSpPr>
          <p:spPr bwMode="auto">
            <a:xfrm>
              <a:off x="389" y="3657"/>
              <a:ext cx="223" cy="2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spcBef>
                  <a:spcPct val="0"/>
                </a:spcBef>
              </a:pPr>
              <a:r>
                <a:rPr lang="en-US" altLang="zh-CN" b="1">
                  <a:solidFill>
                    <a:schemeClr val="bg2">
                      <a:lumMod val="95000"/>
                      <a:lumOff val="5000"/>
                    </a:schemeClr>
                  </a:solidFill>
                  <a:effectLst>
                    <a:outerShdw blurRad="38100" dist="38100" dir="2700000" algn="tl">
                      <a:srgbClr val="000000"/>
                    </a:outerShdw>
                  </a:effectLst>
                </a:rPr>
                <a:t>0</a:t>
              </a:r>
            </a:p>
          </p:txBody>
        </p:sp>
        <p:sp>
          <p:nvSpPr>
            <p:cNvPr id="444448" name="Rectangle 32"/>
            <p:cNvSpPr>
              <a:spLocks noChangeArrowheads="1"/>
            </p:cNvSpPr>
            <p:nvPr/>
          </p:nvSpPr>
          <p:spPr bwMode="auto">
            <a:xfrm>
              <a:off x="1345" y="3657"/>
              <a:ext cx="601" cy="2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spcBef>
                  <a:spcPct val="0"/>
                </a:spcBef>
              </a:pPr>
              <a:r>
                <a:rPr lang="en-US" altLang="zh-CN" b="1">
                  <a:solidFill>
                    <a:schemeClr val="bg2">
                      <a:lumMod val="95000"/>
                      <a:lumOff val="5000"/>
                    </a:schemeClr>
                  </a:solidFill>
                  <a:effectLst>
                    <a:outerShdw blurRad="38100" dist="38100" dir="2700000" algn="tl">
                      <a:srgbClr val="000000"/>
                    </a:outerShdw>
                  </a:effectLst>
                </a:rPr>
                <a:t>39.36</a:t>
              </a:r>
            </a:p>
          </p:txBody>
        </p:sp>
        <p:sp>
          <p:nvSpPr>
            <p:cNvPr id="444449" name="Rectangle 33"/>
            <p:cNvSpPr>
              <a:spLocks noChangeArrowheads="1"/>
            </p:cNvSpPr>
            <p:nvPr/>
          </p:nvSpPr>
          <p:spPr bwMode="auto">
            <a:xfrm>
              <a:off x="606" y="3657"/>
              <a:ext cx="601" cy="2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spcBef>
                  <a:spcPct val="0"/>
                </a:spcBef>
              </a:pPr>
              <a:r>
                <a:rPr lang="en-US" altLang="zh-CN" b="1">
                  <a:solidFill>
                    <a:schemeClr val="bg2">
                      <a:lumMod val="95000"/>
                      <a:lumOff val="5000"/>
                    </a:schemeClr>
                  </a:solidFill>
                  <a:effectLst>
                    <a:outerShdw blurRad="38100" dist="38100" dir="2700000" algn="tl">
                      <a:srgbClr val="000000"/>
                    </a:outerShdw>
                  </a:effectLst>
                </a:rPr>
                <a:t>12.40</a:t>
              </a:r>
            </a:p>
          </p:txBody>
        </p:sp>
        <p:sp>
          <p:nvSpPr>
            <p:cNvPr id="444455" name="Rectangle 39"/>
            <p:cNvSpPr>
              <a:spLocks noChangeArrowheads="1"/>
            </p:cNvSpPr>
            <p:nvPr/>
          </p:nvSpPr>
          <p:spPr bwMode="auto">
            <a:xfrm>
              <a:off x="1415" y="2749"/>
              <a:ext cx="1132" cy="2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ltLang="zh-CN" b="1" dirty="0">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en-US" altLang="zh-CN" b="1" dirty="0">
                  <a:solidFill>
                    <a:schemeClr val="bg2">
                      <a:lumMod val="95000"/>
                      <a:lumOff val="5000"/>
                    </a:schemeClr>
                  </a:solidFill>
                  <a:effectLst>
                    <a:outerShdw blurRad="38100" dist="38100" dir="2700000" algn="tl">
                      <a:srgbClr val="000000"/>
                    </a:outerShdw>
                  </a:effectLst>
                </a:rPr>
                <a:t> /2 =0.05</a:t>
              </a:r>
            </a:p>
          </p:txBody>
        </p:sp>
        <p:sp>
          <p:nvSpPr>
            <p:cNvPr id="444456" name="Line 40"/>
            <p:cNvSpPr>
              <a:spLocks noChangeShapeType="1"/>
            </p:cNvSpPr>
            <p:nvPr/>
          </p:nvSpPr>
          <p:spPr bwMode="auto">
            <a:xfrm>
              <a:off x="1758" y="3023"/>
              <a:ext cx="62" cy="561"/>
            </a:xfrm>
            <a:prstGeom prst="line">
              <a:avLst/>
            </a:prstGeom>
            <a:noFill/>
            <a:ln w="12700">
              <a:solidFill>
                <a:schemeClr val="folHlink"/>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sp>
          <p:nvSpPr>
            <p:cNvPr id="444457" name="Line 41"/>
            <p:cNvSpPr>
              <a:spLocks noChangeShapeType="1"/>
            </p:cNvSpPr>
            <p:nvPr/>
          </p:nvSpPr>
          <p:spPr bwMode="auto">
            <a:xfrm flipH="1">
              <a:off x="764" y="3023"/>
              <a:ext cx="706" cy="417"/>
            </a:xfrm>
            <a:prstGeom prst="line">
              <a:avLst/>
            </a:prstGeom>
            <a:noFill/>
            <a:ln w="12700">
              <a:solidFill>
                <a:schemeClr val="folHlink"/>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lumMod val="95000"/>
                    <a:lumOff val="5000"/>
                  </a:schemeClr>
                </a:solidFill>
              </a:endParaRPr>
            </a:p>
          </p:txBody>
        </p:sp>
      </p:grpSp>
      <p:sp>
        <p:nvSpPr>
          <p:cNvPr id="444493" name="Text Box 77"/>
          <p:cNvSpPr txBox="1">
            <a:spLocks noChangeArrowheads="1"/>
          </p:cNvSpPr>
          <p:nvPr/>
        </p:nvSpPr>
        <p:spPr bwMode="auto">
          <a:xfrm>
            <a:off x="4286250" y="3810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2">
                    <a:lumMod val="95000"/>
                    <a:lumOff val="5000"/>
                  </a:schemeClr>
                </a:solidFill>
                <a:effectLst>
                  <a:outerShdw blurRad="38100" dist="38100" dir="2700000" algn="tl">
                    <a:srgbClr val="000000"/>
                  </a:outerShdw>
                </a:effectLst>
              </a:rPr>
              <a:t>决策</a:t>
            </a:r>
            <a:r>
              <a:rPr lang="en-US" altLang="zh-CN" sz="2800" b="1">
                <a:solidFill>
                  <a:schemeClr val="bg2">
                    <a:lumMod val="95000"/>
                    <a:lumOff val="5000"/>
                  </a:schemeClr>
                </a:solidFill>
                <a:effectLst>
                  <a:outerShdw blurRad="38100" dist="38100" dir="2700000" algn="tl">
                    <a:srgbClr val="000000"/>
                  </a:outerShdw>
                </a:effectLst>
              </a:rPr>
              <a:t>:</a:t>
            </a:r>
          </a:p>
        </p:txBody>
      </p:sp>
      <p:sp>
        <p:nvSpPr>
          <p:cNvPr id="444494" name="Text Box 78"/>
          <p:cNvSpPr txBox="1">
            <a:spLocks noChangeArrowheads="1"/>
          </p:cNvSpPr>
          <p:nvPr/>
        </p:nvSpPr>
        <p:spPr bwMode="auto">
          <a:xfrm>
            <a:off x="4286250" y="48768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2">
                    <a:lumMod val="95000"/>
                    <a:lumOff val="5000"/>
                  </a:schemeClr>
                </a:solidFill>
                <a:effectLst>
                  <a:outerShdw blurRad="38100" dist="38100" dir="2700000" algn="tl">
                    <a:srgbClr val="000000"/>
                  </a:outerShdw>
                </a:effectLst>
              </a:rPr>
              <a:t>结论</a:t>
            </a:r>
            <a:r>
              <a:rPr lang="en-US" altLang="zh-CN" sz="2800" b="1">
                <a:solidFill>
                  <a:schemeClr val="bg2">
                    <a:lumMod val="95000"/>
                    <a:lumOff val="5000"/>
                  </a:schemeClr>
                </a:solidFill>
                <a:effectLst>
                  <a:outerShdw blurRad="38100" dist="38100" dir="2700000" algn="tl">
                    <a:srgbClr val="000000"/>
                  </a:outerShdw>
                </a:effectLst>
              </a:rPr>
              <a:t>:</a:t>
            </a:r>
          </a:p>
        </p:txBody>
      </p:sp>
      <p:sp>
        <p:nvSpPr>
          <p:cNvPr id="444495" name="Text Box 79"/>
          <p:cNvSpPr txBox="1">
            <a:spLocks noChangeArrowheads="1"/>
          </p:cNvSpPr>
          <p:nvPr/>
        </p:nvSpPr>
        <p:spPr bwMode="auto">
          <a:xfrm>
            <a:off x="3981450" y="2514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solidFill>
                <a:schemeClr val="bg2">
                  <a:lumMod val="95000"/>
                  <a:lumOff val="5000"/>
                </a:schemeClr>
              </a:solidFill>
              <a:effectLst>
                <a:outerShdw blurRad="38100" dist="38100" dir="2700000" algn="tl">
                  <a:srgbClr val="000000"/>
                </a:outerShdw>
              </a:effectLst>
            </a:endParaRPr>
          </a:p>
        </p:txBody>
      </p:sp>
      <mc:AlternateContent xmlns:mc="http://schemas.openxmlformats.org/markup-compatibility/2006">
        <mc:Choice xmlns:a14="http://schemas.microsoft.com/office/drawing/2010/main" Requires="a14">
          <p:sp>
            <p:nvSpPr>
              <p:cNvPr id="444498" name="Object 82">
                <a:hlinkClick r:id="" action="ppaction://ole?verb=0"/>
              </p:cNvPr>
              <p:cNvSpPr txBox="1"/>
              <p:nvPr/>
            </p:nvSpPr>
            <p:spPr bwMode="auto">
              <a:xfrm>
                <a:off x="4464049" y="2179639"/>
                <a:ext cx="4365625" cy="1757572"/>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i="1" smtClean="0">
                              <a:solidFill>
                                <a:schemeClr val="bg2">
                                  <a:lumMod val="95000"/>
                                  <a:lumOff val="5000"/>
                                </a:schemeClr>
                              </a:solidFill>
                              <a:latin typeface="Cambria Math" panose="02040503050406030204" pitchFamily="18" charset="0"/>
                            </a:rPr>
                          </m:ctrlPr>
                        </m:sSupPr>
                        <m:e>
                          <m:r>
                            <a:rPr lang="zh-CN" altLang="en-US" i="1">
                              <a:solidFill>
                                <a:schemeClr val="bg2">
                                  <a:lumMod val="95000"/>
                                  <a:lumOff val="5000"/>
                                </a:schemeClr>
                              </a:solidFill>
                              <a:latin typeface="Cambria Math" panose="02040503050406030204" pitchFamily="18" charset="0"/>
                            </a:rPr>
                            <m:t>𝜒</m:t>
                          </m:r>
                        </m:e>
                        <m:sup>
                          <m:r>
                            <a:rPr lang="zh-CN" altLang="en-US" i="1">
                              <a:solidFill>
                                <a:schemeClr val="bg2">
                                  <a:lumMod val="95000"/>
                                  <a:lumOff val="5000"/>
                                </a:schemeClr>
                              </a:solidFill>
                              <a:latin typeface="Cambria Math" panose="02040503050406030204" pitchFamily="18" charset="0"/>
                            </a:rPr>
                            <m:t>2</m:t>
                          </m:r>
                        </m:sup>
                      </m:sSup>
                      <m:r>
                        <m:rPr>
                          <m:aln/>
                        </m:rP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m:t>
                          </m:r>
                          <m:r>
                            <a:rPr lang="zh-CN" altLang="en-US" i="1">
                              <a:solidFill>
                                <a:schemeClr val="bg2">
                                  <a:lumMod val="95000"/>
                                  <a:lumOff val="5000"/>
                                </a:schemeClr>
                              </a:solidFill>
                              <a:latin typeface="Cambria Math" panose="02040503050406030204" pitchFamily="18" charset="0"/>
                            </a:rPr>
                            <m:t>𝑛</m:t>
                          </m:r>
                          <m:r>
                            <a:rPr lang="zh-CN" altLang="en-US" i="1">
                              <a:solidFill>
                                <a:schemeClr val="bg2">
                                  <a:lumMod val="95000"/>
                                  <a:lumOff val="5000"/>
                                </a:schemeClr>
                              </a:solidFill>
                              <a:latin typeface="Cambria Math" panose="02040503050406030204" pitchFamily="18" charset="0"/>
                            </a:rPr>
                            <m:t>−1)</m:t>
                          </m:r>
                          <m:sSup>
                            <m:sSupPr>
                              <m:ctrlPr>
                                <a:rPr lang="zh-CN" altLang="en-US" i="1">
                                  <a:solidFill>
                                    <a:schemeClr val="bg2">
                                      <a:lumMod val="95000"/>
                                      <a:lumOff val="5000"/>
                                    </a:schemeClr>
                                  </a:solidFill>
                                  <a:latin typeface="Cambria Math" panose="02040503050406030204" pitchFamily="18" charset="0"/>
                                </a:rPr>
                              </m:ctrlPr>
                            </m:sSupPr>
                            <m:e>
                              <m:r>
                                <a:rPr lang="zh-CN" altLang="en-US" i="1">
                                  <a:solidFill>
                                    <a:schemeClr val="bg2">
                                      <a:lumMod val="95000"/>
                                      <a:lumOff val="5000"/>
                                    </a:schemeClr>
                                  </a:solidFill>
                                  <a:latin typeface="Cambria Math" panose="02040503050406030204" pitchFamily="18" charset="0"/>
                                </a:rPr>
                                <m:t>𝑠</m:t>
                              </m:r>
                            </m:e>
                            <m:sup>
                              <m:r>
                                <a:rPr lang="zh-CN" altLang="en-US" i="1">
                                  <a:solidFill>
                                    <a:schemeClr val="bg2">
                                      <a:lumMod val="95000"/>
                                      <a:lumOff val="5000"/>
                                    </a:schemeClr>
                                  </a:solidFill>
                                  <a:latin typeface="Cambria Math" panose="02040503050406030204" pitchFamily="18" charset="0"/>
                                </a:rPr>
                                <m:t>2</m:t>
                              </m:r>
                            </m:sup>
                          </m:sSup>
                        </m:num>
                        <m:den>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𝜎</m:t>
                              </m:r>
                            </m:e>
                            <m:sub>
                              <m:r>
                                <a:rPr lang="zh-CN" altLang="en-US" i="1">
                                  <a:solidFill>
                                    <a:schemeClr val="bg2">
                                      <a:lumMod val="95000"/>
                                      <a:lumOff val="5000"/>
                                    </a:schemeClr>
                                  </a:solidFill>
                                  <a:latin typeface="Cambria Math" panose="02040503050406030204" pitchFamily="18" charset="0"/>
                                </a:rPr>
                                <m:t>0</m:t>
                              </m:r>
                            </m:sub>
                            <m:sup>
                              <m:r>
                                <a:rPr lang="zh-CN" altLang="en-US" i="1">
                                  <a:solidFill>
                                    <a:schemeClr val="bg2">
                                      <a:lumMod val="95000"/>
                                      <a:lumOff val="5000"/>
                                    </a:schemeClr>
                                  </a:solidFill>
                                  <a:latin typeface="Cambria Math" panose="02040503050406030204" pitchFamily="18" charset="0"/>
                                </a:rPr>
                                <m:t>2</m:t>
                              </m:r>
                            </m:sup>
                          </m:sSubSup>
                        </m:den>
                      </m:f>
                    </m:oMath>
                    <m:oMath xmlns:m="http://schemas.openxmlformats.org/officeDocument/2006/math">
                      <m:r>
                        <m:rPr>
                          <m:aln/>
                        </m:rP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(25−1)0.866</m:t>
                          </m:r>
                        </m:num>
                        <m:den>
                          <m:r>
                            <a:rPr lang="zh-CN" altLang="en-US" i="1">
                              <a:solidFill>
                                <a:schemeClr val="bg2">
                                  <a:lumMod val="95000"/>
                                  <a:lumOff val="5000"/>
                                </a:schemeClr>
                              </a:solidFill>
                              <a:latin typeface="Cambria Math" panose="02040503050406030204" pitchFamily="18" charset="0"/>
                            </a:rPr>
                            <m:t>1</m:t>
                          </m:r>
                        </m:den>
                      </m:f>
                      <m:r>
                        <a:rPr lang="zh-CN" altLang="en-US" i="1">
                          <a:solidFill>
                            <a:schemeClr val="bg2">
                              <a:lumMod val="95000"/>
                              <a:lumOff val="5000"/>
                            </a:schemeClr>
                          </a:solidFill>
                          <a:latin typeface="Cambria Math" panose="02040503050406030204" pitchFamily="18" charset="0"/>
                        </a:rPr>
                        <m:t>=20.8</m:t>
                      </m:r>
                    </m:oMath>
                  </m:oMathPara>
                </a14:m>
                <a:endParaRPr lang="zh-CN" altLang="en-US" dirty="0">
                  <a:solidFill>
                    <a:schemeClr val="bg2">
                      <a:lumMod val="95000"/>
                      <a:lumOff val="5000"/>
                    </a:schemeClr>
                  </a:solidFill>
                </a:endParaRPr>
              </a:p>
            </p:txBody>
          </p:sp>
        </mc:Choice>
        <mc:Fallback>
          <p:sp>
            <p:nvSpPr>
              <p:cNvPr id="444498" name="Object 82">
                <a:hlinkClick r:id="" action="ppaction://ole?verb=0"/>
              </p:cNvPr>
              <p:cNvSpPr txBox="1">
                <a:spLocks noRot="1" noChangeAspect="1" noMove="1" noResize="1" noEditPoints="1" noAdjustHandles="1" noChangeArrowheads="1" noChangeShapeType="1" noTextEdit="1"/>
              </p:cNvSpPr>
              <p:nvPr/>
            </p:nvSpPr>
            <p:spPr bwMode="auto">
              <a:xfrm>
                <a:off x="4464049" y="2179639"/>
                <a:ext cx="4365625" cy="1757572"/>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4451">
                                            <p:txEl>
                                              <p:pRg st="0" end="0"/>
                                            </p:txEl>
                                          </p:spTgt>
                                        </p:tgtEl>
                                        <p:attrNameLst>
                                          <p:attrName>style.visibility</p:attrName>
                                        </p:attrNameLst>
                                      </p:cBhvr>
                                      <p:to>
                                        <p:strVal val="visible"/>
                                      </p:to>
                                    </p:set>
                                    <p:animEffect transition="in" filter="wipe(left)">
                                      <p:cBhvr>
                                        <p:cTn id="7" dur="500"/>
                                        <p:tgtEl>
                                          <p:spTgt spid="44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4451">
                                            <p:txEl>
                                              <p:pRg st="1" end="1"/>
                                            </p:txEl>
                                          </p:spTgt>
                                        </p:tgtEl>
                                        <p:attrNameLst>
                                          <p:attrName>style.visibility</p:attrName>
                                        </p:attrNameLst>
                                      </p:cBhvr>
                                      <p:to>
                                        <p:strVal val="visible"/>
                                      </p:to>
                                    </p:set>
                                    <p:animEffect transition="in" filter="wipe(left)">
                                      <p:cBhvr>
                                        <p:cTn id="12" dur="500"/>
                                        <p:tgtEl>
                                          <p:spTgt spid="44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4451">
                                            <p:txEl>
                                              <p:pRg st="2" end="2"/>
                                            </p:txEl>
                                          </p:spTgt>
                                        </p:tgtEl>
                                        <p:attrNameLst>
                                          <p:attrName>style.visibility</p:attrName>
                                        </p:attrNameLst>
                                      </p:cBhvr>
                                      <p:to>
                                        <p:strVal val="visible"/>
                                      </p:to>
                                    </p:set>
                                    <p:animEffect transition="in" filter="wipe(left)">
                                      <p:cBhvr>
                                        <p:cTn id="17" dur="500"/>
                                        <p:tgtEl>
                                          <p:spTgt spid="444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4451">
                                            <p:txEl>
                                              <p:pRg st="3" end="3"/>
                                            </p:txEl>
                                          </p:spTgt>
                                        </p:tgtEl>
                                        <p:attrNameLst>
                                          <p:attrName>style.visibility</p:attrName>
                                        </p:attrNameLst>
                                      </p:cBhvr>
                                      <p:to>
                                        <p:strVal val="visible"/>
                                      </p:to>
                                    </p:set>
                                    <p:animEffect transition="in" filter="wipe(left)">
                                      <p:cBhvr>
                                        <p:cTn id="22" dur="500"/>
                                        <p:tgtEl>
                                          <p:spTgt spid="444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4451">
                                            <p:txEl>
                                              <p:pRg st="4" end="4"/>
                                            </p:txEl>
                                          </p:spTgt>
                                        </p:tgtEl>
                                        <p:attrNameLst>
                                          <p:attrName>style.visibility</p:attrName>
                                        </p:attrNameLst>
                                      </p:cBhvr>
                                      <p:to>
                                        <p:strVal val="visible"/>
                                      </p:to>
                                    </p:set>
                                    <p:animEffect transition="in" filter="wipe(left)">
                                      <p:cBhvr>
                                        <p:cTn id="27" dur="500"/>
                                        <p:tgtEl>
                                          <p:spTgt spid="4444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44500"/>
                                        </p:tgtEl>
                                        <p:attrNameLst>
                                          <p:attrName>style.visibility</p:attrName>
                                        </p:attrNameLst>
                                      </p:cBhvr>
                                      <p:to>
                                        <p:strVal val="visible"/>
                                      </p:to>
                                    </p:set>
                                    <p:animEffect transition="in" filter="dissolve">
                                      <p:cBhvr>
                                        <p:cTn id="32" dur="500"/>
                                        <p:tgtEl>
                                          <p:spTgt spid="4445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4452">
                                            <p:txEl>
                                              <p:pRg st="0" end="0"/>
                                            </p:txEl>
                                          </p:spTgt>
                                        </p:tgtEl>
                                        <p:attrNameLst>
                                          <p:attrName>style.visibility</p:attrName>
                                        </p:attrNameLst>
                                      </p:cBhvr>
                                      <p:to>
                                        <p:strVal val="visible"/>
                                      </p:to>
                                    </p:set>
                                    <p:animEffect transition="in" filter="wipe(left)">
                                      <p:cBhvr>
                                        <p:cTn id="37" dur="500"/>
                                        <p:tgtEl>
                                          <p:spTgt spid="44445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4493">
                                            <p:txEl>
                                              <p:pRg st="0" end="0"/>
                                            </p:txEl>
                                          </p:spTgt>
                                        </p:tgtEl>
                                        <p:attrNameLst>
                                          <p:attrName>style.visibility</p:attrName>
                                        </p:attrNameLst>
                                      </p:cBhvr>
                                      <p:to>
                                        <p:strVal val="visible"/>
                                      </p:to>
                                    </p:set>
                                    <p:animEffect transition="in" filter="wipe(left)">
                                      <p:cBhvr>
                                        <p:cTn id="42" dur="500"/>
                                        <p:tgtEl>
                                          <p:spTgt spid="44449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4453">
                                            <p:txEl>
                                              <p:pRg st="0" end="0"/>
                                            </p:txEl>
                                          </p:spTgt>
                                        </p:tgtEl>
                                        <p:attrNameLst>
                                          <p:attrName>style.visibility</p:attrName>
                                        </p:attrNameLst>
                                      </p:cBhvr>
                                      <p:to>
                                        <p:strVal val="visible"/>
                                      </p:to>
                                    </p:set>
                                    <p:animEffect transition="in" filter="wipe(left)">
                                      <p:cBhvr>
                                        <p:cTn id="47" dur="500"/>
                                        <p:tgtEl>
                                          <p:spTgt spid="44445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44494">
                                            <p:txEl>
                                              <p:pRg st="0" end="0"/>
                                            </p:txEl>
                                          </p:spTgt>
                                        </p:tgtEl>
                                        <p:attrNameLst>
                                          <p:attrName>style.visibility</p:attrName>
                                        </p:attrNameLst>
                                      </p:cBhvr>
                                      <p:to>
                                        <p:strVal val="visible"/>
                                      </p:to>
                                    </p:set>
                                    <p:animEffect transition="in" filter="wipe(left)">
                                      <p:cBhvr>
                                        <p:cTn id="52" dur="500"/>
                                        <p:tgtEl>
                                          <p:spTgt spid="444494">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44454">
                                            <p:txEl>
                                              <p:pRg st="0" end="0"/>
                                            </p:txEl>
                                          </p:spTgt>
                                        </p:tgtEl>
                                        <p:attrNameLst>
                                          <p:attrName>style.visibility</p:attrName>
                                        </p:attrNameLst>
                                      </p:cBhvr>
                                      <p:to>
                                        <p:strVal val="visible"/>
                                      </p:to>
                                    </p:set>
                                    <p:animEffect transition="in" filter="wipe(left)">
                                      <p:cBhvr>
                                        <p:cTn id="57" dur="500"/>
                                        <p:tgtEl>
                                          <p:spTgt spid="4444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51" grpId="0" build="p" autoUpdateAnimBg="0"/>
      <p:bldP spid="444452" grpId="0" build="p" autoUpdateAnimBg="0"/>
      <p:bldP spid="444453" grpId="0" build="p" autoUpdateAnimBg="0"/>
      <p:bldP spid="444454" grpId="0" build="p" autoUpdateAnimBg="0"/>
      <p:bldP spid="444493" grpId="0" build="p" autoUpdateAnimBg="0"/>
      <p:bldP spid="44449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9074" name="Rectangle 2"/>
          <p:cNvSpPr>
            <a:spLocks noGrp="1" noChangeArrowheads="1"/>
          </p:cNvSpPr>
          <p:nvPr>
            <p:ph type="ctrTitle"/>
          </p:nvPr>
        </p:nvSpPr>
        <p:spPr>
          <a:xfrm>
            <a:off x="685800" y="2286000"/>
            <a:ext cx="7772400" cy="1143000"/>
          </a:xfrm>
          <a:noFill/>
          <a:ln/>
        </p:spPr>
        <p:txBody>
          <a:bodyPr anchor="ctr" anchorCtr="0"/>
          <a:lstStyle/>
          <a:p>
            <a:r>
              <a:rPr lang="zh-CN" altLang="en-US" sz="4400">
                <a:solidFill>
                  <a:schemeClr val="bg2"/>
                </a:solidFill>
              </a:rPr>
              <a:t>假设问题的提出</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833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95000"/>
                  <a:lumOff val="5000"/>
                </a:schemeClr>
              </a:solidFill>
            </a:endParaRPr>
          </a:p>
        </p:txBody>
      </p:sp>
      <p:sp>
        <p:nvSpPr>
          <p:cNvPr id="1038339" name="Rectangle 3"/>
          <p:cNvSpPr>
            <a:spLocks noChangeArrowheads="1"/>
          </p:cNvSpPr>
          <p:nvPr/>
        </p:nvSpPr>
        <p:spPr bwMode="auto">
          <a:xfrm>
            <a:off x="1905000" y="228600"/>
            <a:ext cx="6915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spcBef>
                <a:spcPct val="0"/>
              </a:spcBef>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r>
              <a:rPr lang="en-US" altLang="zh-CN" sz="3600">
                <a:solidFill>
                  <a:schemeClr val="bg2">
                    <a:lumMod val="95000"/>
                    <a:lumOff val="5000"/>
                  </a:schemeClr>
                </a:solidFill>
                <a:latin typeface="Arial" panose="020B0604020202020204" pitchFamily="34" charset="0"/>
                <a:cs typeface="Arial" panose="020B0604020202020204" pitchFamily="34" charset="0"/>
              </a:rPr>
              <a:t>8.3  </a:t>
            </a:r>
            <a:r>
              <a:rPr lang="zh-CN" altLang="en-US" sz="3600">
                <a:solidFill>
                  <a:schemeClr val="bg2">
                    <a:lumMod val="95000"/>
                    <a:lumOff val="5000"/>
                  </a:schemeClr>
                </a:solidFill>
              </a:rPr>
              <a:t>两个总体参数的检验</a:t>
            </a:r>
          </a:p>
        </p:txBody>
      </p:sp>
      <p:sp>
        <p:nvSpPr>
          <p:cNvPr id="1038340" name="Rectangle 4"/>
          <p:cNvSpPr>
            <a:spLocks noChangeArrowheads="1"/>
          </p:cNvSpPr>
          <p:nvPr/>
        </p:nvSpPr>
        <p:spPr bwMode="auto">
          <a:xfrm>
            <a:off x="669925" y="1981200"/>
            <a:ext cx="803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spcBef>
                <a:spcPct val="24000"/>
              </a:spcBef>
            </a:pPr>
            <a:r>
              <a:rPr lang="en-US" altLang="zh-CN" b="1">
                <a:solidFill>
                  <a:schemeClr val="bg2">
                    <a:lumMod val="95000"/>
                    <a:lumOff val="5000"/>
                  </a:schemeClr>
                </a:solidFill>
              </a:rPr>
              <a:t>8.3.1  </a:t>
            </a:r>
            <a:r>
              <a:rPr lang="zh-CN" altLang="en-US" b="1">
                <a:solidFill>
                  <a:schemeClr val="bg2">
                    <a:lumMod val="95000"/>
                    <a:lumOff val="5000"/>
                  </a:schemeClr>
                </a:solidFill>
              </a:rPr>
              <a:t>检验统计量的确定</a:t>
            </a:r>
          </a:p>
          <a:p>
            <a:pPr algn="l">
              <a:spcBef>
                <a:spcPct val="24000"/>
              </a:spcBef>
            </a:pPr>
            <a:r>
              <a:rPr lang="en-US" altLang="zh-CN" b="1">
                <a:solidFill>
                  <a:schemeClr val="bg2">
                    <a:lumMod val="95000"/>
                    <a:lumOff val="5000"/>
                  </a:schemeClr>
                </a:solidFill>
              </a:rPr>
              <a:t>8.3.2  </a:t>
            </a:r>
            <a:r>
              <a:rPr lang="zh-CN" altLang="en-US" b="1">
                <a:solidFill>
                  <a:schemeClr val="bg2">
                    <a:lumMod val="95000"/>
                    <a:lumOff val="5000"/>
                  </a:schemeClr>
                </a:solidFill>
              </a:rPr>
              <a:t>两个总体均值之差的检验</a:t>
            </a:r>
          </a:p>
          <a:p>
            <a:pPr algn="l">
              <a:spcBef>
                <a:spcPct val="24000"/>
              </a:spcBef>
            </a:pPr>
            <a:r>
              <a:rPr lang="en-US" altLang="zh-CN" b="1">
                <a:solidFill>
                  <a:schemeClr val="bg2">
                    <a:lumMod val="95000"/>
                    <a:lumOff val="5000"/>
                  </a:schemeClr>
                </a:solidFill>
              </a:rPr>
              <a:t>8.3.3  </a:t>
            </a:r>
            <a:r>
              <a:rPr lang="zh-CN" altLang="en-US" b="1">
                <a:solidFill>
                  <a:schemeClr val="bg2">
                    <a:lumMod val="95000"/>
                    <a:lumOff val="5000"/>
                  </a:schemeClr>
                </a:solidFill>
              </a:rPr>
              <a:t>两个总体比例之差的检验</a:t>
            </a:r>
          </a:p>
          <a:p>
            <a:pPr algn="l">
              <a:spcBef>
                <a:spcPct val="24000"/>
              </a:spcBef>
            </a:pPr>
            <a:r>
              <a:rPr lang="en-US" altLang="zh-CN" b="1">
                <a:solidFill>
                  <a:schemeClr val="bg2">
                    <a:lumMod val="95000"/>
                    <a:lumOff val="5000"/>
                  </a:schemeClr>
                </a:solidFill>
              </a:rPr>
              <a:t>8.3.4  </a:t>
            </a:r>
            <a:r>
              <a:rPr lang="zh-CN" altLang="en-US" b="1">
                <a:solidFill>
                  <a:schemeClr val="bg2">
                    <a:lumMod val="95000"/>
                    <a:lumOff val="5000"/>
                  </a:schemeClr>
                </a:solidFill>
              </a:rPr>
              <a:t>两个总体方差比的检验</a:t>
            </a:r>
          </a:p>
          <a:p>
            <a:pPr algn="l">
              <a:spcBef>
                <a:spcPct val="24000"/>
              </a:spcBef>
            </a:pPr>
            <a:r>
              <a:rPr lang="en-US" altLang="zh-CN" b="1">
                <a:solidFill>
                  <a:schemeClr val="bg2">
                    <a:lumMod val="95000"/>
                    <a:lumOff val="5000"/>
                  </a:schemeClr>
                </a:solidFill>
              </a:rPr>
              <a:t>8.3.5  </a:t>
            </a:r>
            <a:r>
              <a:rPr lang="zh-CN" altLang="en-US" b="1">
                <a:solidFill>
                  <a:schemeClr val="bg2">
                    <a:lumMod val="95000"/>
                    <a:lumOff val="5000"/>
                  </a:schemeClr>
                </a:solidFill>
              </a:rPr>
              <a:t>检验中的匹配样本</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noFill/>
          <a:ln/>
        </p:spPr>
        <p:txBody>
          <a:bodyPr/>
          <a:lstStyle/>
          <a:p>
            <a:r>
              <a:rPr lang="zh-CN" altLang="en-US" sz="4000">
                <a:solidFill>
                  <a:schemeClr val="bg2">
                    <a:lumMod val="95000"/>
                    <a:lumOff val="5000"/>
                  </a:schemeClr>
                </a:solidFill>
              </a:rPr>
              <a:t>两个正态总体参数的检验</a:t>
            </a:r>
          </a:p>
        </p:txBody>
      </p:sp>
      <p:grpSp>
        <p:nvGrpSpPr>
          <p:cNvPr id="806952" name="Group 40"/>
          <p:cNvGrpSpPr>
            <a:grpSpLocks/>
          </p:cNvGrpSpPr>
          <p:nvPr/>
        </p:nvGrpSpPr>
        <p:grpSpPr bwMode="auto">
          <a:xfrm>
            <a:off x="539750" y="2000250"/>
            <a:ext cx="7962900" cy="3775075"/>
            <a:chOff x="340" y="1260"/>
            <a:chExt cx="5016" cy="2378"/>
          </a:xfrm>
        </p:grpSpPr>
        <p:sp>
          <p:nvSpPr>
            <p:cNvPr id="806917" name="Text Box 5"/>
            <p:cNvSpPr txBox="1">
              <a:spLocks noChangeArrowheads="1"/>
            </p:cNvSpPr>
            <p:nvPr/>
          </p:nvSpPr>
          <p:spPr bwMode="auto">
            <a:xfrm>
              <a:off x="2080" y="1260"/>
              <a:ext cx="1956" cy="373"/>
            </a:xfrm>
            <a:prstGeom prst="rect">
              <a:avLst/>
            </a:prstGeom>
            <a:solidFill>
              <a:schemeClr val="accent2"/>
            </a:solidFill>
            <a:ln w="12700">
              <a:solidFill>
                <a:schemeClr val="bg2"/>
              </a:solidFill>
              <a:miter lim="800000"/>
              <a:headEnd/>
              <a:tailEnd/>
            </a:ln>
            <a:effectLst>
              <a:outerShdw dist="53882" dir="2700000" algn="ctr" rotWithShape="0">
                <a:schemeClr val="bg2"/>
              </a:outerShdw>
            </a:effectLst>
          </p:spPr>
          <p:txBody>
            <a:bodyPr>
              <a:spAutoFit/>
            </a:bodyPr>
            <a:lstStyle/>
            <a:p>
              <a:pPr algn="ctr"/>
              <a:r>
                <a:rPr lang="zh-CN" altLang="en-US" sz="3200" b="1">
                  <a:solidFill>
                    <a:schemeClr val="bg2">
                      <a:lumMod val="95000"/>
                      <a:lumOff val="5000"/>
                    </a:schemeClr>
                  </a:solidFill>
                  <a:effectLst/>
                </a:rPr>
                <a:t>两个总体的检验</a:t>
              </a:r>
            </a:p>
          </p:txBody>
        </p:sp>
        <p:sp>
          <p:nvSpPr>
            <p:cNvPr id="806923" name="Text Box 11"/>
            <p:cNvSpPr txBox="1">
              <a:spLocks noChangeArrowheads="1"/>
            </p:cNvSpPr>
            <p:nvPr/>
          </p:nvSpPr>
          <p:spPr bwMode="auto">
            <a:xfrm>
              <a:off x="340" y="2992"/>
              <a:ext cx="816" cy="633"/>
            </a:xfrm>
            <a:prstGeom prst="rect">
              <a:avLst/>
            </a:prstGeom>
            <a:solidFill>
              <a:schemeClr val="accent2"/>
            </a:solidFill>
            <a:ln w="12700">
              <a:solidFill>
                <a:schemeClr val="bg2"/>
              </a:solidFill>
              <a:miter lim="800000"/>
              <a:headEnd/>
              <a:tailEnd/>
            </a:ln>
            <a:effectLst>
              <a:outerShdw dist="35921" dir="2700000" algn="ctr" rotWithShape="0">
                <a:schemeClr val="bg2"/>
              </a:outerShdw>
            </a:effectLst>
          </p:spPr>
          <p:txBody>
            <a:bodyPr>
              <a:spAutoFit/>
            </a:bodyPr>
            <a:lstStyle/>
            <a:p>
              <a:pPr algn="ctr"/>
              <a:r>
                <a:rPr lang="en-US" altLang="zh-CN" sz="2600" b="1" i="1">
                  <a:solidFill>
                    <a:schemeClr val="bg2">
                      <a:lumMod val="95000"/>
                      <a:lumOff val="5000"/>
                    </a:schemeClr>
                  </a:solidFill>
                  <a:effectLst/>
                </a:rPr>
                <a:t>Z</a:t>
              </a:r>
              <a:r>
                <a:rPr lang="en-US" altLang="zh-CN" sz="2600" b="1">
                  <a:solidFill>
                    <a:schemeClr val="bg2">
                      <a:lumMod val="95000"/>
                      <a:lumOff val="5000"/>
                    </a:schemeClr>
                  </a:solidFill>
                  <a:effectLst/>
                </a:rPr>
                <a:t> </a:t>
              </a:r>
              <a:r>
                <a:rPr lang="zh-CN" altLang="en-US" sz="2600" b="1">
                  <a:solidFill>
                    <a:schemeClr val="bg2">
                      <a:lumMod val="95000"/>
                      <a:lumOff val="5000"/>
                    </a:schemeClr>
                  </a:solidFill>
                  <a:effectLst/>
                </a:rPr>
                <a:t>检验</a:t>
              </a:r>
            </a:p>
            <a:p>
              <a:pPr algn="ctr"/>
              <a:r>
                <a:rPr lang="en-US" altLang="zh-CN" sz="2200" b="1">
                  <a:solidFill>
                    <a:schemeClr val="bg2">
                      <a:lumMod val="95000"/>
                      <a:lumOff val="5000"/>
                    </a:schemeClr>
                  </a:solidFill>
                  <a:effectLst/>
                </a:rPr>
                <a:t>(</a:t>
              </a:r>
              <a:r>
                <a:rPr lang="zh-CN" altLang="en-US" sz="2200" b="1">
                  <a:solidFill>
                    <a:schemeClr val="bg2">
                      <a:lumMod val="95000"/>
                      <a:lumOff val="5000"/>
                    </a:schemeClr>
                  </a:solidFill>
                  <a:effectLst/>
                </a:rPr>
                <a:t>大样本</a:t>
              </a:r>
              <a:r>
                <a:rPr lang="en-US" altLang="zh-CN" sz="2200" b="1">
                  <a:solidFill>
                    <a:schemeClr val="bg2">
                      <a:lumMod val="95000"/>
                      <a:lumOff val="5000"/>
                    </a:schemeClr>
                  </a:solidFill>
                  <a:effectLst/>
                </a:rPr>
                <a:t>)</a:t>
              </a:r>
            </a:p>
          </p:txBody>
        </p:sp>
        <p:sp>
          <p:nvSpPr>
            <p:cNvPr id="806924" name="Text Box 12"/>
            <p:cNvSpPr txBox="1">
              <a:spLocks noChangeArrowheads="1"/>
            </p:cNvSpPr>
            <p:nvPr/>
          </p:nvSpPr>
          <p:spPr bwMode="auto">
            <a:xfrm>
              <a:off x="1228" y="2992"/>
              <a:ext cx="780" cy="633"/>
            </a:xfrm>
            <a:prstGeom prst="rect">
              <a:avLst/>
            </a:prstGeom>
            <a:solidFill>
              <a:schemeClr val="accent2"/>
            </a:solidFill>
            <a:ln w="12700">
              <a:solidFill>
                <a:schemeClr val="bg2"/>
              </a:solidFill>
              <a:miter lim="800000"/>
              <a:headEnd/>
              <a:tailEnd/>
            </a:ln>
            <a:effectLst>
              <a:outerShdw dist="35921" dir="2700000" algn="ctr" rotWithShape="0">
                <a:schemeClr val="bg2"/>
              </a:outerShdw>
            </a:effectLst>
          </p:spPr>
          <p:txBody>
            <a:bodyPr>
              <a:spAutoFit/>
            </a:bodyPr>
            <a:lstStyle/>
            <a:p>
              <a:pPr algn="ctr"/>
              <a:r>
                <a:rPr lang="en-US" altLang="zh-CN" sz="2600" b="1" i="1">
                  <a:solidFill>
                    <a:schemeClr val="bg2">
                      <a:lumMod val="95000"/>
                      <a:lumOff val="5000"/>
                    </a:schemeClr>
                  </a:solidFill>
                  <a:effectLst/>
                </a:rPr>
                <a:t>t</a:t>
              </a:r>
              <a:r>
                <a:rPr lang="en-US" altLang="zh-CN" sz="2600" b="1">
                  <a:solidFill>
                    <a:schemeClr val="bg2">
                      <a:lumMod val="95000"/>
                      <a:lumOff val="5000"/>
                    </a:schemeClr>
                  </a:solidFill>
                  <a:effectLst/>
                </a:rPr>
                <a:t> </a:t>
              </a:r>
              <a:r>
                <a:rPr lang="zh-CN" altLang="en-US" sz="2600" b="1">
                  <a:solidFill>
                    <a:schemeClr val="bg2">
                      <a:lumMod val="95000"/>
                      <a:lumOff val="5000"/>
                    </a:schemeClr>
                  </a:solidFill>
                  <a:effectLst/>
                </a:rPr>
                <a:t>检验</a:t>
              </a:r>
            </a:p>
            <a:p>
              <a:pPr algn="ctr"/>
              <a:r>
                <a:rPr lang="en-US" altLang="zh-CN" sz="2200" b="1">
                  <a:solidFill>
                    <a:schemeClr val="bg2">
                      <a:lumMod val="95000"/>
                      <a:lumOff val="5000"/>
                    </a:schemeClr>
                  </a:solidFill>
                  <a:effectLst/>
                </a:rPr>
                <a:t>(</a:t>
              </a:r>
              <a:r>
                <a:rPr lang="zh-CN" altLang="en-US" sz="2200" b="1">
                  <a:solidFill>
                    <a:schemeClr val="bg2">
                      <a:lumMod val="95000"/>
                      <a:lumOff val="5000"/>
                    </a:schemeClr>
                  </a:solidFill>
                  <a:effectLst/>
                </a:rPr>
                <a:t>小样本</a:t>
              </a:r>
              <a:r>
                <a:rPr lang="en-US" altLang="zh-CN" sz="2200" b="1">
                  <a:solidFill>
                    <a:schemeClr val="bg2">
                      <a:lumMod val="95000"/>
                      <a:lumOff val="5000"/>
                    </a:schemeClr>
                  </a:solidFill>
                  <a:effectLst/>
                </a:rPr>
                <a:t>)</a:t>
              </a:r>
            </a:p>
          </p:txBody>
        </p:sp>
        <p:sp>
          <p:nvSpPr>
            <p:cNvPr id="806925" name="Text Box 13"/>
            <p:cNvSpPr txBox="1">
              <a:spLocks noChangeArrowheads="1"/>
            </p:cNvSpPr>
            <p:nvPr/>
          </p:nvSpPr>
          <p:spPr bwMode="auto">
            <a:xfrm>
              <a:off x="2092" y="2992"/>
              <a:ext cx="804" cy="633"/>
            </a:xfrm>
            <a:prstGeom prst="rect">
              <a:avLst/>
            </a:prstGeom>
            <a:solidFill>
              <a:schemeClr val="accent2"/>
            </a:solidFill>
            <a:ln w="12700">
              <a:solidFill>
                <a:schemeClr val="bg2"/>
              </a:solidFill>
              <a:miter lim="800000"/>
              <a:headEnd/>
              <a:tailEnd/>
            </a:ln>
            <a:effectLst>
              <a:outerShdw dist="35921" dir="2700000" algn="ctr" rotWithShape="0">
                <a:schemeClr val="bg2"/>
              </a:outerShdw>
            </a:effectLst>
          </p:spPr>
          <p:txBody>
            <a:bodyPr>
              <a:spAutoFit/>
            </a:bodyPr>
            <a:lstStyle/>
            <a:p>
              <a:pPr algn="ctr"/>
              <a:r>
                <a:rPr lang="en-US" altLang="zh-CN" sz="2600" b="1" i="1">
                  <a:solidFill>
                    <a:schemeClr val="bg2">
                      <a:lumMod val="95000"/>
                      <a:lumOff val="5000"/>
                    </a:schemeClr>
                  </a:solidFill>
                  <a:effectLst/>
                </a:rPr>
                <a:t>t</a:t>
              </a:r>
              <a:r>
                <a:rPr lang="en-US" altLang="zh-CN" sz="2600" b="1">
                  <a:solidFill>
                    <a:schemeClr val="bg2">
                      <a:lumMod val="95000"/>
                      <a:lumOff val="5000"/>
                    </a:schemeClr>
                  </a:solidFill>
                  <a:effectLst/>
                </a:rPr>
                <a:t> </a:t>
              </a:r>
              <a:r>
                <a:rPr lang="zh-CN" altLang="en-US" sz="2600" b="1">
                  <a:solidFill>
                    <a:schemeClr val="bg2">
                      <a:lumMod val="95000"/>
                      <a:lumOff val="5000"/>
                    </a:schemeClr>
                  </a:solidFill>
                  <a:effectLst/>
                </a:rPr>
                <a:t>检验</a:t>
              </a:r>
            </a:p>
            <a:p>
              <a:pPr algn="ctr"/>
              <a:r>
                <a:rPr lang="en-US" altLang="zh-CN" sz="2200" b="1">
                  <a:solidFill>
                    <a:schemeClr val="bg2">
                      <a:lumMod val="95000"/>
                      <a:lumOff val="5000"/>
                    </a:schemeClr>
                  </a:solidFill>
                  <a:effectLst/>
                </a:rPr>
                <a:t>(</a:t>
              </a:r>
              <a:r>
                <a:rPr lang="zh-CN" altLang="en-US" sz="2200" b="1">
                  <a:solidFill>
                    <a:schemeClr val="bg2">
                      <a:lumMod val="95000"/>
                      <a:lumOff val="5000"/>
                    </a:schemeClr>
                  </a:solidFill>
                  <a:effectLst/>
                </a:rPr>
                <a:t>小样本</a:t>
              </a:r>
              <a:r>
                <a:rPr lang="en-US" altLang="zh-CN" sz="2200" b="1">
                  <a:solidFill>
                    <a:schemeClr val="bg2">
                      <a:lumMod val="95000"/>
                      <a:lumOff val="5000"/>
                    </a:schemeClr>
                  </a:solidFill>
                  <a:effectLst/>
                </a:rPr>
                <a:t>)</a:t>
              </a:r>
            </a:p>
          </p:txBody>
        </p:sp>
        <p:sp>
          <p:nvSpPr>
            <p:cNvPr id="806926" name="Text Box 14"/>
            <p:cNvSpPr txBox="1">
              <a:spLocks noChangeArrowheads="1"/>
            </p:cNvSpPr>
            <p:nvPr/>
          </p:nvSpPr>
          <p:spPr bwMode="auto">
            <a:xfrm>
              <a:off x="3136" y="3003"/>
              <a:ext cx="828" cy="634"/>
            </a:xfrm>
            <a:prstGeom prst="rect">
              <a:avLst/>
            </a:prstGeom>
            <a:solidFill>
              <a:schemeClr val="accent2"/>
            </a:solidFill>
            <a:ln w="12700">
              <a:solidFill>
                <a:schemeClr val="bg2"/>
              </a:solidFill>
              <a:miter lim="800000"/>
              <a:headEnd/>
              <a:tailEnd/>
            </a:ln>
            <a:effectLst>
              <a:outerShdw dist="35921" dir="2700000" algn="ctr" rotWithShape="0">
                <a:schemeClr val="bg2"/>
              </a:outerShdw>
            </a:effectLst>
          </p:spPr>
          <p:txBody>
            <a:bodyPr>
              <a:spAutoFit/>
            </a:bodyPr>
            <a:lstStyle/>
            <a:p>
              <a:pPr algn="ctr"/>
              <a:endParaRPr lang="en-US" altLang="zh-CN" sz="800" b="1">
                <a:solidFill>
                  <a:schemeClr val="bg2">
                    <a:lumMod val="95000"/>
                    <a:lumOff val="5000"/>
                  </a:schemeClr>
                </a:solidFill>
                <a:effectLst/>
              </a:endParaRPr>
            </a:p>
            <a:p>
              <a:pPr algn="ctr"/>
              <a:r>
                <a:rPr lang="en-US" altLang="zh-CN" sz="2600" b="1" i="1">
                  <a:solidFill>
                    <a:schemeClr val="bg2">
                      <a:lumMod val="95000"/>
                      <a:lumOff val="5000"/>
                    </a:schemeClr>
                  </a:solidFill>
                  <a:effectLst/>
                </a:rPr>
                <a:t>Z </a:t>
              </a:r>
              <a:r>
                <a:rPr lang="zh-CN" altLang="en-US" sz="2600" b="1">
                  <a:solidFill>
                    <a:schemeClr val="bg2">
                      <a:lumMod val="95000"/>
                      <a:lumOff val="5000"/>
                    </a:schemeClr>
                  </a:solidFill>
                  <a:effectLst/>
                </a:rPr>
                <a:t>检验</a:t>
              </a:r>
            </a:p>
            <a:p>
              <a:pPr algn="ctr"/>
              <a:endParaRPr lang="en-US" altLang="zh-CN" sz="800" b="1">
                <a:solidFill>
                  <a:schemeClr val="bg2">
                    <a:lumMod val="95000"/>
                    <a:lumOff val="5000"/>
                  </a:schemeClr>
                </a:solidFill>
                <a:effectLst/>
              </a:endParaRPr>
            </a:p>
          </p:txBody>
        </p:sp>
        <p:sp>
          <p:nvSpPr>
            <p:cNvPr id="806929" name="Line 17"/>
            <p:cNvSpPr>
              <a:spLocks noChangeShapeType="1"/>
            </p:cNvSpPr>
            <p:nvPr/>
          </p:nvSpPr>
          <p:spPr bwMode="auto">
            <a:xfrm flipV="1">
              <a:off x="1636" y="1800"/>
              <a:ext cx="3300" cy="0"/>
            </a:xfrm>
            <a:prstGeom prst="line">
              <a:avLst/>
            </a:prstGeom>
            <a:noFill/>
            <a:ln w="38100">
              <a:solidFill>
                <a:schemeClr val="tx1"/>
              </a:solidFill>
              <a:round/>
              <a:headEnd/>
              <a:tailEn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30" name="Line 18"/>
            <p:cNvSpPr>
              <a:spLocks noChangeShapeType="1"/>
            </p:cNvSpPr>
            <p:nvPr/>
          </p:nvSpPr>
          <p:spPr bwMode="auto">
            <a:xfrm>
              <a:off x="1636" y="1800"/>
              <a:ext cx="0" cy="157"/>
            </a:xfrm>
            <a:prstGeom prst="line">
              <a:avLst/>
            </a:prstGeom>
            <a:noFill/>
            <a:ln w="38100">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32" name="Line 20"/>
            <p:cNvSpPr>
              <a:spLocks noChangeShapeType="1"/>
            </p:cNvSpPr>
            <p:nvPr/>
          </p:nvSpPr>
          <p:spPr bwMode="auto">
            <a:xfrm>
              <a:off x="4936" y="1800"/>
              <a:ext cx="0" cy="157"/>
            </a:xfrm>
            <a:prstGeom prst="line">
              <a:avLst/>
            </a:prstGeom>
            <a:noFill/>
            <a:ln w="38100">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34" name="Line 22"/>
            <p:cNvSpPr>
              <a:spLocks noChangeShapeType="1"/>
            </p:cNvSpPr>
            <p:nvPr/>
          </p:nvSpPr>
          <p:spPr bwMode="auto">
            <a:xfrm>
              <a:off x="2992" y="1645"/>
              <a:ext cx="0" cy="166"/>
            </a:xfrm>
            <a:prstGeom prst="line">
              <a:avLst/>
            </a:prstGeom>
            <a:noFill/>
            <a:ln w="38100">
              <a:solidFill>
                <a:schemeClr val="tx1"/>
              </a:solidFill>
              <a:round/>
              <a:headEnd/>
              <a:tailEn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35" name="Line 23"/>
            <p:cNvSpPr>
              <a:spLocks noChangeShapeType="1"/>
            </p:cNvSpPr>
            <p:nvPr/>
          </p:nvSpPr>
          <p:spPr bwMode="auto">
            <a:xfrm>
              <a:off x="3532" y="1811"/>
              <a:ext cx="0" cy="184"/>
            </a:xfrm>
            <a:prstGeom prst="line">
              <a:avLst/>
            </a:prstGeom>
            <a:noFill/>
            <a:ln w="38100">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36" name="Line 24"/>
            <p:cNvSpPr>
              <a:spLocks noChangeShapeType="1"/>
            </p:cNvSpPr>
            <p:nvPr/>
          </p:nvSpPr>
          <p:spPr bwMode="auto">
            <a:xfrm flipH="1">
              <a:off x="1636" y="2295"/>
              <a:ext cx="0" cy="697"/>
            </a:xfrm>
            <a:prstGeom prst="line">
              <a:avLst/>
            </a:prstGeom>
            <a:noFill/>
            <a:ln w="38100">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37" name="Line 25"/>
            <p:cNvSpPr>
              <a:spLocks noChangeShapeType="1"/>
            </p:cNvSpPr>
            <p:nvPr/>
          </p:nvSpPr>
          <p:spPr bwMode="auto">
            <a:xfrm>
              <a:off x="724" y="2666"/>
              <a:ext cx="1776" cy="0"/>
            </a:xfrm>
            <a:prstGeom prst="line">
              <a:avLst/>
            </a:prstGeom>
            <a:noFill/>
            <a:ln w="38100">
              <a:solidFill>
                <a:schemeClr val="tx1"/>
              </a:solidFill>
              <a:round/>
              <a:headEnd/>
              <a:tailEn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38" name="Line 26"/>
            <p:cNvSpPr>
              <a:spLocks noChangeShapeType="1"/>
            </p:cNvSpPr>
            <p:nvPr/>
          </p:nvSpPr>
          <p:spPr bwMode="auto">
            <a:xfrm flipH="1">
              <a:off x="736" y="2666"/>
              <a:ext cx="0" cy="337"/>
            </a:xfrm>
            <a:prstGeom prst="line">
              <a:avLst/>
            </a:prstGeom>
            <a:noFill/>
            <a:ln w="38100">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39" name="Line 27"/>
            <p:cNvSpPr>
              <a:spLocks noChangeShapeType="1"/>
            </p:cNvSpPr>
            <p:nvPr/>
          </p:nvSpPr>
          <p:spPr bwMode="auto">
            <a:xfrm flipH="1">
              <a:off x="2488" y="2666"/>
              <a:ext cx="0" cy="337"/>
            </a:xfrm>
            <a:prstGeom prst="line">
              <a:avLst/>
            </a:prstGeom>
            <a:noFill/>
            <a:ln w="38100">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40" name="Text Box 28"/>
            <p:cNvSpPr txBox="1">
              <a:spLocks noChangeArrowheads="1"/>
            </p:cNvSpPr>
            <p:nvPr/>
          </p:nvSpPr>
          <p:spPr bwMode="auto">
            <a:xfrm>
              <a:off x="4528" y="3003"/>
              <a:ext cx="828" cy="635"/>
            </a:xfrm>
            <a:prstGeom prst="rect">
              <a:avLst/>
            </a:prstGeom>
            <a:solidFill>
              <a:schemeClr val="accent2"/>
            </a:solidFill>
            <a:ln w="12700">
              <a:solidFill>
                <a:schemeClr val="bg2"/>
              </a:solidFill>
              <a:miter lim="800000"/>
              <a:headEnd/>
              <a:tailEnd/>
            </a:ln>
            <a:effectLst>
              <a:outerShdw dist="35921" dir="2700000" algn="ctr" rotWithShape="0">
                <a:schemeClr val="bg2"/>
              </a:outerShdw>
            </a:effectLst>
          </p:spPr>
          <p:txBody>
            <a:bodyPr>
              <a:spAutoFit/>
            </a:bodyPr>
            <a:lstStyle/>
            <a:p>
              <a:pPr algn="ctr"/>
              <a:endParaRPr lang="en-US" altLang="zh-CN" sz="800" b="1">
                <a:solidFill>
                  <a:schemeClr val="bg2">
                    <a:lumMod val="95000"/>
                    <a:lumOff val="5000"/>
                  </a:schemeClr>
                </a:solidFill>
                <a:effectLst/>
              </a:endParaRPr>
            </a:p>
            <a:p>
              <a:pPr algn="ctr"/>
              <a:r>
                <a:rPr lang="en-US" altLang="zh-CN" sz="2600" b="1" i="1">
                  <a:solidFill>
                    <a:schemeClr val="bg2">
                      <a:lumMod val="95000"/>
                      <a:lumOff val="5000"/>
                    </a:schemeClr>
                  </a:solidFill>
                  <a:effectLst/>
                </a:rPr>
                <a:t>F</a:t>
              </a:r>
              <a:r>
                <a:rPr lang="en-US" altLang="zh-CN" sz="2600" b="1">
                  <a:solidFill>
                    <a:schemeClr val="bg2">
                      <a:lumMod val="95000"/>
                      <a:lumOff val="5000"/>
                    </a:schemeClr>
                  </a:solidFill>
                  <a:effectLst/>
                </a:rPr>
                <a:t> </a:t>
              </a:r>
              <a:r>
                <a:rPr lang="zh-CN" altLang="en-US" sz="2600" b="1">
                  <a:solidFill>
                    <a:schemeClr val="bg2">
                      <a:lumMod val="95000"/>
                      <a:lumOff val="5000"/>
                    </a:schemeClr>
                  </a:solidFill>
                  <a:effectLst/>
                </a:rPr>
                <a:t>检验</a:t>
              </a:r>
            </a:p>
            <a:p>
              <a:pPr algn="ctr"/>
              <a:endParaRPr lang="en-US" altLang="zh-CN" sz="800" b="1">
                <a:solidFill>
                  <a:schemeClr val="bg2">
                    <a:lumMod val="95000"/>
                    <a:lumOff val="5000"/>
                  </a:schemeClr>
                </a:solidFill>
                <a:effectLst/>
              </a:endParaRPr>
            </a:p>
          </p:txBody>
        </p:sp>
        <p:sp>
          <p:nvSpPr>
            <p:cNvPr id="806941" name="Line 29"/>
            <p:cNvSpPr>
              <a:spLocks noChangeShapeType="1"/>
            </p:cNvSpPr>
            <p:nvPr/>
          </p:nvSpPr>
          <p:spPr bwMode="auto">
            <a:xfrm flipH="1">
              <a:off x="3508" y="2340"/>
              <a:ext cx="0" cy="678"/>
            </a:xfrm>
            <a:prstGeom prst="line">
              <a:avLst/>
            </a:prstGeom>
            <a:noFill/>
            <a:ln w="38100">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42" name="Line 30"/>
            <p:cNvSpPr>
              <a:spLocks noChangeShapeType="1"/>
            </p:cNvSpPr>
            <p:nvPr/>
          </p:nvSpPr>
          <p:spPr bwMode="auto">
            <a:xfrm flipH="1">
              <a:off x="4936" y="2329"/>
              <a:ext cx="0" cy="689"/>
            </a:xfrm>
            <a:prstGeom prst="line">
              <a:avLst/>
            </a:prstGeom>
            <a:noFill/>
            <a:ln w="38100">
              <a:solidFill>
                <a:schemeClr val="tx1"/>
              </a:solidFill>
              <a:round/>
              <a:headE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806943" name="Text Box 31"/>
            <p:cNvSpPr txBox="1">
              <a:spLocks noChangeArrowheads="1"/>
            </p:cNvSpPr>
            <p:nvPr/>
          </p:nvSpPr>
          <p:spPr bwMode="auto">
            <a:xfrm>
              <a:off x="700" y="2396"/>
              <a:ext cx="888" cy="269"/>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sz="2200">
                  <a:solidFill>
                    <a:schemeClr val="bg2">
                      <a:lumMod val="95000"/>
                      <a:lumOff val="5000"/>
                    </a:schemeClr>
                  </a:solidFill>
                  <a:effectLst>
                    <a:outerShdw blurRad="38100" dist="38100" dir="2700000" algn="tl">
                      <a:srgbClr val="000000"/>
                    </a:outerShdw>
                  </a:effectLst>
                </a:rPr>
                <a:t>独立样本</a:t>
              </a:r>
            </a:p>
          </p:txBody>
        </p:sp>
        <p:sp>
          <p:nvSpPr>
            <p:cNvPr id="806944" name="Text Box 32"/>
            <p:cNvSpPr txBox="1">
              <a:spLocks noChangeArrowheads="1"/>
            </p:cNvSpPr>
            <p:nvPr/>
          </p:nvSpPr>
          <p:spPr bwMode="auto">
            <a:xfrm>
              <a:off x="1660" y="2385"/>
              <a:ext cx="888" cy="269"/>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r>
                <a:rPr lang="zh-CN" altLang="en-US" sz="2200">
                  <a:solidFill>
                    <a:schemeClr val="bg2">
                      <a:lumMod val="95000"/>
                      <a:lumOff val="5000"/>
                    </a:schemeClr>
                  </a:solidFill>
                  <a:effectLst>
                    <a:outerShdw blurRad="38100" dist="38100" dir="2700000" algn="tl">
                      <a:srgbClr val="000000"/>
                    </a:outerShdw>
                  </a:effectLst>
                </a:rPr>
                <a:t>配对样本</a:t>
              </a:r>
            </a:p>
          </p:txBody>
        </p:sp>
        <p:sp>
          <p:nvSpPr>
            <p:cNvPr id="806947" name="Text Box 35"/>
            <p:cNvSpPr txBox="1">
              <a:spLocks noChangeArrowheads="1"/>
            </p:cNvSpPr>
            <p:nvPr/>
          </p:nvSpPr>
          <p:spPr bwMode="auto">
            <a:xfrm>
              <a:off x="1216" y="1957"/>
              <a:ext cx="852" cy="373"/>
            </a:xfrm>
            <a:prstGeom prst="rect">
              <a:avLst/>
            </a:prstGeom>
            <a:solidFill>
              <a:schemeClr val="accent2"/>
            </a:solidFill>
            <a:ln w="12700">
              <a:solidFill>
                <a:schemeClr val="bg2"/>
              </a:solidFill>
              <a:miter lim="800000"/>
              <a:headEnd/>
              <a:tailEnd/>
            </a:ln>
            <a:effectLst>
              <a:outerShdw dist="35921" dir="2700000" algn="ctr" rotWithShape="0">
                <a:schemeClr val="bg2"/>
              </a:outerShdw>
            </a:effectLst>
          </p:spPr>
          <p:txBody>
            <a:bodyPr>
              <a:spAutoFit/>
            </a:bodyPr>
            <a:lstStyle/>
            <a:p>
              <a:pPr algn="ctr"/>
              <a:r>
                <a:rPr lang="zh-CN" altLang="en-US" sz="3200" b="1">
                  <a:solidFill>
                    <a:schemeClr val="bg2">
                      <a:lumMod val="95000"/>
                      <a:lumOff val="5000"/>
                    </a:schemeClr>
                  </a:solidFill>
                  <a:effectLst/>
                </a:rPr>
                <a:t>均值</a:t>
              </a:r>
            </a:p>
          </p:txBody>
        </p:sp>
        <p:sp>
          <p:nvSpPr>
            <p:cNvPr id="806948" name="Text Box 36"/>
            <p:cNvSpPr txBox="1">
              <a:spLocks noChangeArrowheads="1"/>
            </p:cNvSpPr>
            <p:nvPr/>
          </p:nvSpPr>
          <p:spPr bwMode="auto">
            <a:xfrm>
              <a:off x="3100" y="1980"/>
              <a:ext cx="852" cy="373"/>
            </a:xfrm>
            <a:prstGeom prst="rect">
              <a:avLst/>
            </a:prstGeom>
            <a:solidFill>
              <a:schemeClr val="accent2"/>
            </a:solidFill>
            <a:ln w="12700">
              <a:solidFill>
                <a:schemeClr val="bg2"/>
              </a:solidFill>
              <a:miter lim="800000"/>
              <a:headEnd/>
              <a:tailEnd/>
            </a:ln>
            <a:effectLst>
              <a:outerShdw dist="35921" dir="2700000" algn="ctr" rotWithShape="0">
                <a:schemeClr val="bg2"/>
              </a:outerShdw>
            </a:effectLst>
          </p:spPr>
          <p:txBody>
            <a:bodyPr>
              <a:spAutoFit/>
            </a:bodyPr>
            <a:lstStyle/>
            <a:p>
              <a:pPr algn="ctr"/>
              <a:r>
                <a:rPr lang="zh-CN" altLang="en-US" sz="3200" b="1">
                  <a:solidFill>
                    <a:schemeClr val="bg2">
                      <a:lumMod val="95000"/>
                      <a:lumOff val="5000"/>
                    </a:schemeClr>
                  </a:solidFill>
                  <a:effectLst/>
                </a:rPr>
                <a:t>比例</a:t>
              </a:r>
            </a:p>
          </p:txBody>
        </p:sp>
        <p:sp>
          <p:nvSpPr>
            <p:cNvPr id="806949" name="Text Box 37"/>
            <p:cNvSpPr txBox="1">
              <a:spLocks noChangeArrowheads="1"/>
            </p:cNvSpPr>
            <p:nvPr/>
          </p:nvSpPr>
          <p:spPr bwMode="auto">
            <a:xfrm>
              <a:off x="4540" y="1969"/>
              <a:ext cx="816" cy="373"/>
            </a:xfrm>
            <a:prstGeom prst="rect">
              <a:avLst/>
            </a:prstGeom>
            <a:solidFill>
              <a:schemeClr val="accent2"/>
            </a:solidFill>
            <a:ln w="12700">
              <a:solidFill>
                <a:schemeClr val="bg2"/>
              </a:solidFill>
              <a:miter lim="800000"/>
              <a:headEnd/>
              <a:tailEnd/>
            </a:ln>
            <a:effectLst>
              <a:outerShdw dist="35921" dir="2700000" algn="ctr" rotWithShape="0">
                <a:schemeClr val="bg2"/>
              </a:outerShdw>
            </a:effectLst>
          </p:spPr>
          <p:txBody>
            <a:bodyPr>
              <a:spAutoFit/>
            </a:bodyPr>
            <a:lstStyle/>
            <a:p>
              <a:pPr algn="ctr"/>
              <a:r>
                <a:rPr lang="zh-CN" altLang="en-US" sz="3200" b="1">
                  <a:solidFill>
                    <a:schemeClr val="bg2">
                      <a:lumMod val="95000"/>
                      <a:lumOff val="5000"/>
                    </a:schemeClr>
                  </a:solidFill>
                  <a:effectLst/>
                </a:rPr>
                <a:t>方差</a:t>
              </a:r>
            </a:p>
          </p:txBody>
        </p:sp>
      </p:gr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02" name="Rectangle 2"/>
          <p:cNvSpPr>
            <a:spLocks noGrp="1" noChangeArrowheads="1"/>
          </p:cNvSpPr>
          <p:nvPr>
            <p:ph type="ctrTitle"/>
          </p:nvPr>
        </p:nvSpPr>
        <p:spPr>
          <a:xfrm>
            <a:off x="685800" y="2286000"/>
            <a:ext cx="7772400" cy="1143000"/>
          </a:xfrm>
          <a:noFill/>
          <a:ln/>
        </p:spPr>
        <p:txBody>
          <a:bodyPr anchor="ctr" anchorCtr="0"/>
          <a:lstStyle/>
          <a:p>
            <a:r>
              <a:rPr lang="zh-CN" altLang="en-US" sz="4400">
                <a:solidFill>
                  <a:schemeClr val="bg2">
                    <a:lumMod val="95000"/>
                    <a:lumOff val="5000"/>
                  </a:schemeClr>
                </a:solidFill>
              </a:rPr>
              <a:t>独立样本总体均值之差的检验</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noFill/>
          <a:ln/>
        </p:spPr>
        <p:txBody>
          <a:bodyPr/>
          <a:lstStyle/>
          <a:p>
            <a:r>
              <a:rPr lang="zh-CN" altLang="en-US" sz="4000">
                <a:solidFill>
                  <a:schemeClr val="bg2">
                    <a:lumMod val="95000"/>
                    <a:lumOff val="5000"/>
                  </a:schemeClr>
                </a:solidFill>
              </a:rPr>
              <a:t>两个总体均值之差的</a:t>
            </a:r>
            <a:r>
              <a:rPr lang="zh-CN" altLang="en-US" sz="4000">
                <a:solidFill>
                  <a:schemeClr val="bg2">
                    <a:lumMod val="95000"/>
                    <a:lumOff val="5000"/>
                  </a:schemeClr>
                </a:solidFill>
                <a:latin typeface="Arial" panose="020B0604020202020204" pitchFamily="34" charset="0"/>
              </a:rPr>
              <a:t>检验</a:t>
            </a:r>
            <a:br>
              <a:rPr lang="zh-CN" altLang="en-US" sz="4000">
                <a:solidFill>
                  <a:schemeClr val="bg2">
                    <a:lumMod val="95000"/>
                    <a:lumOff val="5000"/>
                  </a:schemeClr>
                </a:solidFill>
                <a:latin typeface="Arial" panose="020B0604020202020204" pitchFamily="34" charset="0"/>
              </a:rPr>
            </a:br>
            <a:r>
              <a:rPr lang="zh-CN" altLang="en-US" sz="4000">
                <a:solidFill>
                  <a:schemeClr val="bg2">
                    <a:lumMod val="95000"/>
                    <a:lumOff val="5000"/>
                  </a:schemeClr>
                </a:solidFill>
                <a:latin typeface="Arial" panose="020B0604020202020204" pitchFamily="34" charset="0"/>
              </a:rPr>
              <a:t> </a:t>
            </a:r>
            <a:r>
              <a:rPr lang="en-US" altLang="zh-CN" sz="4000">
                <a:solidFill>
                  <a:schemeClr val="bg2">
                    <a:lumMod val="95000"/>
                    <a:lumOff val="5000"/>
                  </a:schemeClr>
                </a:solidFill>
                <a:latin typeface="Arial" panose="020B0604020202020204" pitchFamily="34" charset="0"/>
              </a:rPr>
              <a:t>(</a:t>
            </a:r>
            <a:r>
              <a:rPr lang="en-US" altLang="zh-CN" sz="4000">
                <a:solidFill>
                  <a:schemeClr val="bg2">
                    <a:lumMod val="95000"/>
                    <a:lumOff val="5000"/>
                  </a:schemeClr>
                </a:solidFill>
                <a:latin typeface="Symbol" panose="05050102010706020507" pitchFamily="18" charset="2"/>
              </a:rPr>
              <a:t></a:t>
            </a:r>
            <a:r>
              <a:rPr lang="en-US" altLang="zh-CN" sz="4000" baseline="-25000">
                <a:solidFill>
                  <a:schemeClr val="bg2">
                    <a:lumMod val="95000"/>
                    <a:lumOff val="5000"/>
                  </a:schemeClr>
                </a:solidFill>
                <a:latin typeface="Arial" panose="020B0604020202020204" pitchFamily="34" charset="0"/>
              </a:rPr>
              <a:t>1</a:t>
            </a:r>
            <a:r>
              <a:rPr lang="en-US" altLang="zh-CN" sz="4000" baseline="30000">
                <a:solidFill>
                  <a:schemeClr val="bg2">
                    <a:lumMod val="95000"/>
                    <a:lumOff val="5000"/>
                  </a:schemeClr>
                </a:solidFill>
                <a:latin typeface="Arial" panose="020B0604020202020204" pitchFamily="34" charset="0"/>
              </a:rPr>
              <a:t>2</a:t>
            </a:r>
            <a:r>
              <a:rPr lang="zh-CN" altLang="en-US" sz="4000">
                <a:solidFill>
                  <a:schemeClr val="bg2">
                    <a:lumMod val="95000"/>
                    <a:lumOff val="5000"/>
                  </a:schemeClr>
                </a:solidFill>
                <a:latin typeface="Arial" panose="020B0604020202020204" pitchFamily="34" charset="0"/>
              </a:rPr>
              <a:t>、</a:t>
            </a:r>
            <a:r>
              <a:rPr lang="zh-CN" altLang="en-US" sz="4000">
                <a:solidFill>
                  <a:schemeClr val="bg2">
                    <a:lumMod val="95000"/>
                    <a:lumOff val="5000"/>
                  </a:schemeClr>
                </a:solidFill>
                <a:latin typeface="Symbol" panose="05050102010706020507" pitchFamily="18" charset="2"/>
              </a:rPr>
              <a:t> </a:t>
            </a:r>
            <a:r>
              <a:rPr lang="en-US" altLang="zh-CN" sz="4000" baseline="-25000">
                <a:solidFill>
                  <a:schemeClr val="bg2">
                    <a:lumMod val="95000"/>
                    <a:lumOff val="5000"/>
                  </a:schemeClr>
                </a:solidFill>
                <a:latin typeface="Arial" panose="020B0604020202020204" pitchFamily="34" charset="0"/>
              </a:rPr>
              <a:t>2</a:t>
            </a:r>
            <a:r>
              <a:rPr lang="en-US" altLang="zh-CN" sz="4000" baseline="30000">
                <a:solidFill>
                  <a:schemeClr val="bg2">
                    <a:lumMod val="95000"/>
                    <a:lumOff val="5000"/>
                  </a:schemeClr>
                </a:solidFill>
                <a:latin typeface="Arial" panose="020B0604020202020204" pitchFamily="34" charset="0"/>
              </a:rPr>
              <a:t>2</a:t>
            </a:r>
            <a:r>
              <a:rPr lang="en-US" altLang="zh-CN" sz="4000">
                <a:solidFill>
                  <a:schemeClr val="bg2">
                    <a:lumMod val="95000"/>
                    <a:lumOff val="5000"/>
                  </a:schemeClr>
                </a:solidFill>
                <a:latin typeface="Arial" panose="020B0604020202020204" pitchFamily="34" charset="0"/>
              </a:rPr>
              <a:t> </a:t>
            </a:r>
            <a:r>
              <a:rPr lang="zh-CN" altLang="en-US" sz="4000">
                <a:solidFill>
                  <a:schemeClr val="bg2">
                    <a:lumMod val="95000"/>
                    <a:lumOff val="5000"/>
                  </a:schemeClr>
                </a:solidFill>
                <a:latin typeface="Arial" panose="020B0604020202020204" pitchFamily="34" charset="0"/>
              </a:rPr>
              <a:t>已知</a:t>
            </a:r>
            <a:r>
              <a:rPr lang="en-US" altLang="zh-CN" sz="4000">
                <a:solidFill>
                  <a:schemeClr val="bg2">
                    <a:lumMod val="95000"/>
                    <a:lumOff val="5000"/>
                  </a:schemeClr>
                </a:solidFill>
                <a:latin typeface="Arial" panose="020B0604020202020204" pitchFamily="34" charset="0"/>
              </a:rPr>
              <a:t>)</a:t>
            </a:r>
          </a:p>
        </p:txBody>
      </p:sp>
      <p:sp>
        <p:nvSpPr>
          <p:cNvPr id="745475" name="Rectangle 3"/>
          <p:cNvSpPr>
            <a:spLocks noGrp="1" noChangeArrowheads="1"/>
          </p:cNvSpPr>
          <p:nvPr>
            <p:ph type="body" idx="1"/>
          </p:nvPr>
        </p:nvSpPr>
        <p:spPr>
          <a:xfrm>
            <a:off x="725488" y="1751013"/>
            <a:ext cx="7826375" cy="4552950"/>
          </a:xfrm>
          <a:noFill/>
          <a:ln/>
        </p:spPr>
        <p:txBody>
          <a:bodyPr/>
          <a:lstStyle/>
          <a:p>
            <a:pPr marL="609600" indent="-609600"/>
            <a:r>
              <a:rPr lang="en-US" altLang="zh-CN" sz="2800" dirty="0">
                <a:solidFill>
                  <a:schemeClr val="bg2">
                    <a:lumMod val="95000"/>
                    <a:lumOff val="5000"/>
                  </a:schemeClr>
                </a:solidFill>
              </a:rPr>
              <a:t>1.	</a:t>
            </a:r>
            <a:r>
              <a:rPr lang="zh-CN" altLang="en-US" sz="2800" dirty="0">
                <a:solidFill>
                  <a:schemeClr val="bg2">
                    <a:lumMod val="95000"/>
                    <a:lumOff val="5000"/>
                  </a:schemeClr>
                </a:solidFill>
              </a:rPr>
              <a:t>假定条件</a:t>
            </a:r>
          </a:p>
          <a:p>
            <a:pPr marL="1219200" lvl="1" indent="-533400"/>
            <a:r>
              <a:rPr lang="zh-CN" altLang="en-US" sz="2400" dirty="0">
                <a:solidFill>
                  <a:schemeClr val="bg2">
                    <a:lumMod val="95000"/>
                    <a:lumOff val="5000"/>
                  </a:schemeClr>
                </a:solidFill>
                <a:sym typeface="Wingdings" panose="05000000000000000000" pitchFamily="2" charset="2"/>
              </a:rPr>
              <a:t>两个样本是独立的随机样本</a:t>
            </a:r>
            <a:endParaRPr lang="zh-CN" altLang="en-US" sz="2400" dirty="0">
              <a:solidFill>
                <a:schemeClr val="bg2">
                  <a:lumMod val="95000"/>
                  <a:lumOff val="5000"/>
                </a:schemeClr>
              </a:solidFill>
            </a:endParaRPr>
          </a:p>
          <a:p>
            <a:pPr marL="1219200" lvl="1" indent="-533400"/>
            <a:r>
              <a:rPr lang="zh-CN" altLang="en-US" sz="2400" dirty="0">
                <a:solidFill>
                  <a:schemeClr val="bg2">
                    <a:lumMod val="95000"/>
                    <a:lumOff val="5000"/>
                  </a:schemeClr>
                </a:solidFill>
                <a:sym typeface="Wingdings" panose="05000000000000000000" pitchFamily="2" charset="2"/>
              </a:rPr>
              <a:t>两个</a:t>
            </a:r>
            <a:r>
              <a:rPr lang="zh-CN" altLang="en-US" sz="2400" dirty="0">
                <a:solidFill>
                  <a:schemeClr val="bg2">
                    <a:lumMod val="95000"/>
                    <a:lumOff val="5000"/>
                  </a:schemeClr>
                </a:solidFill>
              </a:rPr>
              <a:t>总体都是正态分布</a:t>
            </a:r>
          </a:p>
          <a:p>
            <a:pPr marL="1219200" lvl="1" indent="-533400"/>
            <a:r>
              <a:rPr lang="zh-CN" altLang="en-US" sz="2400" dirty="0">
                <a:solidFill>
                  <a:schemeClr val="bg2">
                    <a:lumMod val="95000"/>
                    <a:lumOff val="5000"/>
                  </a:schemeClr>
                </a:solidFill>
              </a:rPr>
              <a:t>若不是正态分布</a:t>
            </a:r>
            <a:r>
              <a:rPr lang="en-US" altLang="zh-CN" sz="2400" dirty="0">
                <a:solidFill>
                  <a:schemeClr val="bg2">
                    <a:lumMod val="95000"/>
                    <a:lumOff val="5000"/>
                  </a:schemeClr>
                </a:solidFill>
              </a:rPr>
              <a:t>, </a:t>
            </a:r>
            <a:r>
              <a:rPr lang="zh-CN" altLang="en-US" sz="2400" dirty="0">
                <a:solidFill>
                  <a:schemeClr val="bg2">
                    <a:lumMod val="95000"/>
                    <a:lumOff val="5000"/>
                  </a:schemeClr>
                </a:solidFill>
              </a:rPr>
              <a:t>可以用正态分布来近似</a:t>
            </a:r>
            <a:r>
              <a:rPr lang="en-US" altLang="zh-CN" sz="2400" dirty="0">
                <a:solidFill>
                  <a:schemeClr val="bg2">
                    <a:lumMod val="95000"/>
                    <a:lumOff val="5000"/>
                  </a:schemeClr>
                </a:solidFill>
              </a:rPr>
              <a:t>(</a:t>
            </a:r>
            <a:r>
              <a:rPr lang="en-US" altLang="zh-CN" sz="2400" i="1" dirty="0">
                <a:solidFill>
                  <a:schemeClr val="bg2">
                    <a:lumMod val="95000"/>
                    <a:lumOff val="5000"/>
                  </a:schemeClr>
                </a:solidFill>
              </a:rPr>
              <a:t>n</a:t>
            </a:r>
            <a:r>
              <a:rPr lang="en-US" altLang="zh-CN" sz="2400" baseline="-25000" dirty="0">
                <a:solidFill>
                  <a:schemeClr val="bg2">
                    <a:lumMod val="95000"/>
                    <a:lumOff val="5000"/>
                  </a:schemeClr>
                </a:solidFill>
              </a:rPr>
              <a:t>1</a:t>
            </a:r>
            <a:r>
              <a:rPr lang="en-US" altLang="zh-CN" sz="2400" dirty="0">
                <a:solidFill>
                  <a:schemeClr val="bg2">
                    <a:lumMod val="95000"/>
                    <a:lumOff val="5000"/>
                  </a:schemeClr>
                </a:solidFill>
                <a:sym typeface="Symbol" panose="05050102010706020507" pitchFamily="18" charset="2"/>
              </a:rPr>
              <a:t></a:t>
            </a:r>
            <a:r>
              <a:rPr lang="en-US" altLang="zh-CN" sz="2400" dirty="0">
                <a:solidFill>
                  <a:schemeClr val="bg2">
                    <a:lumMod val="95000"/>
                    <a:lumOff val="5000"/>
                  </a:schemeClr>
                </a:solidFill>
              </a:rPr>
              <a:t>30</a:t>
            </a:r>
            <a:r>
              <a:rPr lang="zh-CN" altLang="en-US" sz="2400" dirty="0">
                <a:solidFill>
                  <a:schemeClr val="bg2">
                    <a:lumMod val="95000"/>
                    <a:lumOff val="5000"/>
                  </a:schemeClr>
                </a:solidFill>
              </a:rPr>
              <a:t>和 </a:t>
            </a:r>
            <a:r>
              <a:rPr lang="en-US" altLang="zh-CN" sz="2400" i="1" dirty="0">
                <a:solidFill>
                  <a:schemeClr val="bg2">
                    <a:lumMod val="95000"/>
                    <a:lumOff val="5000"/>
                  </a:schemeClr>
                </a:solidFill>
              </a:rPr>
              <a:t>n</a:t>
            </a:r>
            <a:r>
              <a:rPr lang="en-US" altLang="zh-CN" sz="2400" baseline="-25000" dirty="0">
                <a:solidFill>
                  <a:schemeClr val="bg2">
                    <a:lumMod val="95000"/>
                    <a:lumOff val="5000"/>
                  </a:schemeClr>
                </a:solidFill>
              </a:rPr>
              <a:t>2</a:t>
            </a:r>
            <a:r>
              <a:rPr lang="en-US" altLang="zh-CN" sz="2400" dirty="0">
                <a:solidFill>
                  <a:schemeClr val="bg2">
                    <a:lumMod val="95000"/>
                    <a:lumOff val="5000"/>
                  </a:schemeClr>
                </a:solidFill>
                <a:sym typeface="Symbol" panose="05050102010706020507" pitchFamily="18" charset="2"/>
              </a:rPr>
              <a:t></a:t>
            </a:r>
            <a:r>
              <a:rPr lang="en-US" altLang="zh-CN" sz="2400" dirty="0">
                <a:solidFill>
                  <a:schemeClr val="bg2">
                    <a:lumMod val="95000"/>
                    <a:lumOff val="5000"/>
                  </a:schemeClr>
                </a:solidFill>
              </a:rPr>
              <a:t>30)</a:t>
            </a:r>
          </a:p>
          <a:p>
            <a:pPr marL="609600" indent="-609600">
              <a:buFontTx/>
              <a:buAutoNum type="arabicPeriod" startAt="2"/>
            </a:pPr>
            <a:r>
              <a:rPr lang="zh-CN" altLang="en-US" sz="2800" dirty="0">
                <a:solidFill>
                  <a:schemeClr val="bg2">
                    <a:lumMod val="95000"/>
                    <a:lumOff val="5000"/>
                  </a:schemeClr>
                </a:solidFill>
              </a:rPr>
              <a:t>检验统计量为</a:t>
            </a:r>
          </a:p>
        </p:txBody>
      </p:sp>
      <mc:AlternateContent xmlns:mc="http://schemas.openxmlformats.org/markup-compatibility/2006">
        <mc:Choice xmlns:a14="http://schemas.microsoft.com/office/drawing/2010/main" Requires="a14">
          <p:sp>
            <p:nvSpPr>
              <p:cNvPr id="745479" name="Object 7">
                <a:hlinkClick r:id="" action="ppaction://ole?verb=0"/>
              </p:cNvPr>
              <p:cNvSpPr txBox="1"/>
              <p:nvPr/>
            </p:nvSpPr>
            <p:spPr bwMode="auto">
              <a:xfrm>
                <a:off x="1576388" y="4595813"/>
                <a:ext cx="5486400" cy="1773237"/>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𝑍</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acc>
                                <m:accPr>
                                  <m:chr m:val="̄"/>
                                  <m:ctrlPr>
                                    <a:rPr lang="zh-CN" altLang="en-US" i="1">
                                      <a:solidFill>
                                        <a:schemeClr val="bg2">
                                          <a:lumMod val="95000"/>
                                          <a:lumOff val="5000"/>
                                        </a:schemeClr>
                                      </a:solidFill>
                                      <a:latin typeface="Cambria Math" panose="02040503050406030204" pitchFamily="18" charset="0"/>
                                    </a:rPr>
                                  </m:ctrlPr>
                                </m:accPr>
                                <m:e>
                                  <m:r>
                                    <a:rPr lang="zh-CN" altLang="en-US" i="1">
                                      <a:solidFill>
                                        <a:schemeClr val="bg2">
                                          <a:lumMod val="95000"/>
                                          <a:lumOff val="5000"/>
                                        </a:schemeClr>
                                      </a:solidFill>
                                      <a:latin typeface="Cambria Math" panose="02040503050406030204" pitchFamily="18" charset="0"/>
                                    </a:rPr>
                                    <m:t>𝑋</m:t>
                                  </m:r>
                                </m:e>
                              </m:acc>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acc>
                                <m:accPr>
                                  <m:chr m:val="̄"/>
                                  <m:ctrlPr>
                                    <a:rPr lang="zh-CN" altLang="en-US" i="1">
                                      <a:solidFill>
                                        <a:schemeClr val="bg2">
                                          <a:lumMod val="95000"/>
                                          <a:lumOff val="5000"/>
                                        </a:schemeClr>
                                      </a:solidFill>
                                      <a:latin typeface="Cambria Math" panose="02040503050406030204" pitchFamily="18" charset="0"/>
                                    </a:rPr>
                                  </m:ctrlPr>
                                </m:accPr>
                                <m:e>
                                  <m:r>
                                    <a:rPr lang="zh-CN" altLang="en-US" i="1">
                                      <a:solidFill>
                                        <a:schemeClr val="bg2">
                                          <a:lumMod val="95000"/>
                                          <a:lumOff val="5000"/>
                                        </a:schemeClr>
                                      </a:solidFill>
                                      <a:latin typeface="Cambria Math" panose="02040503050406030204" pitchFamily="18" charset="0"/>
                                    </a:rPr>
                                    <m:t>𝑋</m:t>
                                  </m:r>
                                </m:e>
                              </m:acc>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𝜇</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𝜇</m:t>
                              </m:r>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num>
                        <m:den>
                          <m:rad>
                            <m:radPr>
                              <m:degHide m:val="on"/>
                              <m:ctrlPr>
                                <a:rPr lang="zh-CN" altLang="en-US" i="1">
                                  <a:solidFill>
                                    <a:schemeClr val="bg2">
                                      <a:lumMod val="95000"/>
                                      <a:lumOff val="5000"/>
                                    </a:schemeClr>
                                  </a:solidFill>
                                  <a:latin typeface="Cambria Math" panose="02040503050406030204" pitchFamily="18" charset="0"/>
                                </a:rPr>
                              </m:ctrlPr>
                            </m:radPr>
                            <m:deg/>
                            <m:e>
                              <m:f>
                                <m:fPr>
                                  <m:ctrlPr>
                                    <a:rPr lang="zh-CN" altLang="en-US" i="1">
                                      <a:solidFill>
                                        <a:schemeClr val="bg2">
                                          <a:lumMod val="95000"/>
                                          <a:lumOff val="5000"/>
                                        </a:schemeClr>
                                      </a:solidFill>
                                      <a:latin typeface="Cambria Math" panose="02040503050406030204" pitchFamily="18" charset="0"/>
                                    </a:rPr>
                                  </m:ctrlPr>
                                </m:fPr>
                                <m:num>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𝜎</m:t>
                                      </m:r>
                                    </m:e>
                                    <m:sub>
                                      <m:r>
                                        <a:rPr lang="zh-CN" altLang="en-US" i="1">
                                          <a:solidFill>
                                            <a:schemeClr val="bg2">
                                              <a:lumMod val="95000"/>
                                              <a:lumOff val="5000"/>
                                            </a:schemeClr>
                                          </a:solidFill>
                                          <a:latin typeface="Cambria Math" panose="02040503050406030204" pitchFamily="18" charset="0"/>
                                        </a:rPr>
                                        <m:t>1</m:t>
                                      </m:r>
                                    </m:sub>
                                    <m:sup>
                                      <m:r>
                                        <a:rPr lang="zh-CN" altLang="en-US" i="1">
                                          <a:solidFill>
                                            <a:schemeClr val="bg2">
                                              <a:lumMod val="95000"/>
                                              <a:lumOff val="5000"/>
                                            </a:schemeClr>
                                          </a:solidFill>
                                          <a:latin typeface="Cambria Math" panose="02040503050406030204" pitchFamily="18" charset="0"/>
                                        </a:rPr>
                                        <m:t>2</m:t>
                                      </m:r>
                                    </m:sup>
                                  </m:sSubSup>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𝜎</m:t>
                                      </m:r>
                                    </m:e>
                                    <m:sub>
                                      <m:r>
                                        <a:rPr lang="zh-CN" altLang="en-US" i="1">
                                          <a:solidFill>
                                            <a:schemeClr val="bg2">
                                              <a:lumMod val="95000"/>
                                              <a:lumOff val="5000"/>
                                            </a:schemeClr>
                                          </a:solidFill>
                                          <a:latin typeface="Cambria Math" panose="02040503050406030204" pitchFamily="18" charset="0"/>
                                        </a:rPr>
                                        <m:t>2</m:t>
                                      </m:r>
                                    </m:sub>
                                    <m:sup>
                                      <m:r>
                                        <a:rPr lang="zh-CN" altLang="en-US" i="1">
                                          <a:solidFill>
                                            <a:schemeClr val="bg2">
                                              <a:lumMod val="95000"/>
                                              <a:lumOff val="5000"/>
                                            </a:schemeClr>
                                          </a:solidFill>
                                          <a:latin typeface="Cambria Math" panose="02040503050406030204" pitchFamily="18" charset="0"/>
                                        </a:rPr>
                                        <m:t>2</m:t>
                                      </m:r>
                                    </m:sup>
                                  </m:sSubSup>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den>
                              </m:f>
                            </m:e>
                          </m:rad>
                        </m:den>
                      </m:f>
                      <m:r>
                        <a:rPr lang="zh-CN" altLang="en-US" i="1">
                          <a:solidFill>
                            <a:schemeClr val="bg2">
                              <a:lumMod val="95000"/>
                              <a:lumOff val="5000"/>
                            </a:schemeClr>
                          </a:solidFill>
                          <a:latin typeface="Cambria Math" panose="02040503050406030204" pitchFamily="18" charset="0"/>
                        </a:rPr>
                        <m:t>~</m:t>
                      </m:r>
                      <m:r>
                        <a:rPr lang="zh-CN" altLang="en-US" i="1">
                          <a:solidFill>
                            <a:schemeClr val="bg2">
                              <a:lumMod val="95000"/>
                              <a:lumOff val="5000"/>
                            </a:schemeClr>
                          </a:solidFill>
                          <a:latin typeface="Cambria Math" panose="02040503050406030204" pitchFamily="18" charset="0"/>
                        </a:rPr>
                        <m:t>𝑁</m:t>
                      </m:r>
                      <m:r>
                        <a:rPr lang="zh-CN" altLang="en-US" i="1">
                          <a:solidFill>
                            <a:schemeClr val="bg2">
                              <a:lumMod val="95000"/>
                              <a:lumOff val="5000"/>
                            </a:schemeClr>
                          </a:solidFill>
                          <a:latin typeface="Cambria Math" panose="02040503050406030204" pitchFamily="18" charset="0"/>
                        </a:rPr>
                        <m:t>(0,1)</m:t>
                      </m:r>
                    </m:oMath>
                  </m:oMathPara>
                </a14:m>
                <a:endParaRPr lang="zh-CN" altLang="en-US" dirty="0">
                  <a:solidFill>
                    <a:schemeClr val="bg2">
                      <a:lumMod val="95000"/>
                      <a:lumOff val="5000"/>
                    </a:schemeClr>
                  </a:solidFill>
                </a:endParaRPr>
              </a:p>
            </p:txBody>
          </p:sp>
        </mc:Choice>
        <mc:Fallback>
          <p:sp>
            <p:nvSpPr>
              <p:cNvPr id="745479" name="Object 7">
                <a:hlinkClick r:id="" action="ppaction://ole?verb=0"/>
              </p:cNvPr>
              <p:cNvSpPr txBox="1">
                <a:spLocks noRot="1" noChangeAspect="1" noMove="1" noResize="1" noEditPoints="1" noAdjustHandles="1" noChangeArrowheads="1" noChangeShapeType="1" noTextEdit="1"/>
              </p:cNvSpPr>
              <p:nvPr/>
            </p:nvSpPr>
            <p:spPr bwMode="auto">
              <a:xfrm>
                <a:off x="1576388" y="4595813"/>
                <a:ext cx="5486400" cy="1773237"/>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wipe(left)">
                                      <p:cBhvr>
                                        <p:cTn id="7" dur="500"/>
                                        <p:tgtEl>
                                          <p:spTgt spid="745475">
                                            <p:txEl>
                                              <p:pRg st="0" end="0"/>
                                            </p:txEl>
                                          </p:spTgt>
                                        </p:tgtEl>
                                      </p:cBhvr>
                                    </p:animEffect>
                                  </p:childTnLst>
                                  <p:subTnLst>
                                    <p:animClr clrSpc="rgb" dir="cw">
                                      <p:cBhvr override="childStyle">
                                        <p:cTn dur="1" fill="hold" display="0" masterRel="nextClick" afterEffect="1"/>
                                        <p:tgtEl>
                                          <p:spTgt spid="74547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745475">
                                            <p:txEl>
                                              <p:pRg st="1" end="1"/>
                                            </p:txEl>
                                          </p:spTgt>
                                        </p:tgtEl>
                                        <p:attrNameLst>
                                          <p:attrName>style.visibility</p:attrName>
                                        </p:attrNameLst>
                                      </p:cBhvr>
                                      <p:to>
                                        <p:strVal val="visible"/>
                                      </p:to>
                                    </p:set>
                                    <p:animEffect transition="in" filter="wipe(left)">
                                      <p:cBhvr>
                                        <p:cTn id="10" dur="500"/>
                                        <p:tgtEl>
                                          <p:spTgt spid="745475">
                                            <p:txEl>
                                              <p:pRg st="1" end="1"/>
                                            </p:txEl>
                                          </p:spTgt>
                                        </p:tgtEl>
                                      </p:cBhvr>
                                    </p:animEffect>
                                  </p:childTnLst>
                                  <p:subTnLst>
                                    <p:animClr clrSpc="rgb" dir="cw">
                                      <p:cBhvr override="childStyle">
                                        <p:cTn dur="1" fill="hold" display="0" masterRel="nextClick" afterEffect="1"/>
                                        <p:tgtEl>
                                          <p:spTgt spid="745475">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745475">
                                            <p:txEl>
                                              <p:pRg st="2" end="2"/>
                                            </p:txEl>
                                          </p:spTgt>
                                        </p:tgtEl>
                                        <p:attrNameLst>
                                          <p:attrName>style.visibility</p:attrName>
                                        </p:attrNameLst>
                                      </p:cBhvr>
                                      <p:to>
                                        <p:strVal val="visible"/>
                                      </p:to>
                                    </p:set>
                                    <p:animEffect transition="in" filter="wipe(left)">
                                      <p:cBhvr>
                                        <p:cTn id="13" dur="500"/>
                                        <p:tgtEl>
                                          <p:spTgt spid="745475">
                                            <p:txEl>
                                              <p:pRg st="2" end="2"/>
                                            </p:txEl>
                                          </p:spTgt>
                                        </p:tgtEl>
                                      </p:cBhvr>
                                    </p:animEffect>
                                  </p:childTnLst>
                                  <p:subTnLst>
                                    <p:animClr clrSpc="rgb" dir="cw">
                                      <p:cBhvr override="childStyle">
                                        <p:cTn dur="1" fill="hold" display="0" masterRel="nextClick" afterEffect="1"/>
                                        <p:tgtEl>
                                          <p:spTgt spid="745475">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745475">
                                            <p:txEl>
                                              <p:pRg st="3" end="3"/>
                                            </p:txEl>
                                          </p:spTgt>
                                        </p:tgtEl>
                                        <p:attrNameLst>
                                          <p:attrName>style.visibility</p:attrName>
                                        </p:attrNameLst>
                                      </p:cBhvr>
                                      <p:to>
                                        <p:strVal val="visible"/>
                                      </p:to>
                                    </p:set>
                                    <p:animEffect transition="in" filter="wipe(left)">
                                      <p:cBhvr>
                                        <p:cTn id="16" dur="500"/>
                                        <p:tgtEl>
                                          <p:spTgt spid="745475">
                                            <p:txEl>
                                              <p:pRg st="3" end="3"/>
                                            </p:txEl>
                                          </p:spTgt>
                                        </p:tgtEl>
                                      </p:cBhvr>
                                    </p:animEffect>
                                  </p:childTnLst>
                                  <p:subTnLst>
                                    <p:animClr clrSpc="rgb" dir="cw">
                                      <p:cBhvr override="childStyle">
                                        <p:cTn dur="1" fill="hold" display="0" masterRel="nextClick" afterEffect="1"/>
                                        <p:tgtEl>
                                          <p:spTgt spid="745475">
                                            <p:txEl>
                                              <p:pRg st="3" end="3"/>
                                            </p:txEl>
                                          </p:spTgt>
                                        </p:tgtEl>
                                        <p:attrNameLst>
                                          <p:attrName>ppt_c</p:attrName>
                                        </p:attrNameLst>
                                      </p:cBhvr>
                                      <p:to>
                                        <a:schemeClr val="folHlink"/>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45475">
                                            <p:txEl>
                                              <p:pRg st="4" end="4"/>
                                            </p:txEl>
                                          </p:spTgt>
                                        </p:tgtEl>
                                        <p:attrNameLst>
                                          <p:attrName>style.visibility</p:attrName>
                                        </p:attrNameLst>
                                      </p:cBhvr>
                                      <p:to>
                                        <p:strVal val="visible"/>
                                      </p:to>
                                    </p:set>
                                    <p:animEffect transition="in" filter="wipe(left)">
                                      <p:cBhvr>
                                        <p:cTn id="21" dur="500"/>
                                        <p:tgtEl>
                                          <p:spTgt spid="745475">
                                            <p:txEl>
                                              <p:pRg st="4" end="4"/>
                                            </p:txEl>
                                          </p:spTgt>
                                        </p:tgtEl>
                                      </p:cBhvr>
                                    </p:animEffect>
                                  </p:childTnLst>
                                  <p:subTnLst>
                                    <p:animClr clrSpc="rgb" dir="cw">
                                      <p:cBhvr override="childStyle">
                                        <p:cTn dur="1" fill="hold" display="0" masterRel="nextClick" afterEffect="1"/>
                                        <p:tgtEl>
                                          <p:spTgt spid="74547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a:noFill/>
          <a:ln/>
        </p:spPr>
        <p:txBody>
          <a:bodyPr/>
          <a:lstStyle/>
          <a:p>
            <a:r>
              <a:rPr lang="zh-CN" altLang="en-US" sz="4000" dirty="0">
                <a:solidFill>
                  <a:schemeClr val="bg2">
                    <a:lumMod val="95000"/>
                    <a:lumOff val="5000"/>
                  </a:schemeClr>
                </a:solidFill>
                <a:latin typeface="Arial" panose="020B0604020202020204" pitchFamily="34" charset="0"/>
              </a:rPr>
              <a:t>两个总体均值之差的检验</a:t>
            </a:r>
            <a:br>
              <a:rPr lang="zh-CN" altLang="en-US" sz="4000" dirty="0">
                <a:solidFill>
                  <a:schemeClr val="bg2">
                    <a:lumMod val="95000"/>
                    <a:lumOff val="5000"/>
                  </a:schemeClr>
                </a:solidFill>
                <a:latin typeface="Arial" panose="020B0604020202020204" pitchFamily="34" charset="0"/>
              </a:rPr>
            </a:br>
            <a:r>
              <a:rPr lang="zh-CN" altLang="en-US" sz="4000" dirty="0">
                <a:solidFill>
                  <a:schemeClr val="bg2">
                    <a:lumMod val="95000"/>
                    <a:lumOff val="5000"/>
                  </a:schemeClr>
                </a:solidFill>
                <a:latin typeface="Arial" panose="020B0604020202020204" pitchFamily="34" charset="0"/>
              </a:rPr>
              <a:t> </a:t>
            </a:r>
            <a:r>
              <a:rPr lang="en-US" altLang="zh-CN" sz="4000" dirty="0">
                <a:solidFill>
                  <a:schemeClr val="bg2">
                    <a:lumMod val="95000"/>
                    <a:lumOff val="5000"/>
                  </a:schemeClr>
                </a:solidFill>
                <a:latin typeface="Arial" panose="020B0604020202020204" pitchFamily="34" charset="0"/>
              </a:rPr>
              <a:t>(</a:t>
            </a:r>
            <a:r>
              <a:rPr lang="zh-CN" altLang="en-US" sz="4000" dirty="0">
                <a:solidFill>
                  <a:schemeClr val="bg2">
                    <a:lumMod val="95000"/>
                    <a:lumOff val="5000"/>
                  </a:schemeClr>
                </a:solidFill>
                <a:latin typeface="Arial" panose="020B0604020202020204" pitchFamily="34" charset="0"/>
              </a:rPr>
              <a:t>假设的形式</a:t>
            </a:r>
            <a:r>
              <a:rPr lang="en-US" altLang="zh-CN" sz="4000" dirty="0">
                <a:solidFill>
                  <a:schemeClr val="bg2">
                    <a:lumMod val="95000"/>
                    <a:lumOff val="5000"/>
                  </a:schemeClr>
                </a:solidFill>
                <a:latin typeface="Arial" panose="020B0604020202020204" pitchFamily="34" charset="0"/>
              </a:rPr>
              <a:t>)</a:t>
            </a:r>
          </a:p>
        </p:txBody>
      </p:sp>
      <p:graphicFrame>
        <p:nvGraphicFramePr>
          <p:cNvPr id="890995" name="Group 115"/>
          <p:cNvGraphicFramePr>
            <a:graphicFrameLocks noGrp="1"/>
          </p:cNvGraphicFramePr>
          <p:nvPr/>
        </p:nvGraphicFramePr>
        <p:xfrm>
          <a:off x="444500" y="2228850"/>
          <a:ext cx="8262938" cy="3254375"/>
        </p:xfrm>
        <a:graphic>
          <a:graphicData uri="http://schemas.openxmlformats.org/drawingml/2006/table">
            <a:tbl>
              <a:tblPr/>
              <a:tblGrid>
                <a:gridCol w="1730375">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2281238">
                  <a:extLst>
                    <a:ext uri="{9D8B030D-6E8A-4147-A177-3AD203B41FA5}">
                      <a16:colId xmlns:a16="http://schemas.microsoft.com/office/drawing/2014/main" val="20002"/>
                    </a:ext>
                  </a:extLst>
                </a:gridCol>
                <a:gridCol w="2222500">
                  <a:extLst>
                    <a:ext uri="{9D8B030D-6E8A-4147-A177-3AD203B41FA5}">
                      <a16:colId xmlns:a16="http://schemas.microsoft.com/office/drawing/2014/main" val="20003"/>
                    </a:ext>
                  </a:extLst>
                </a:gridCol>
              </a:tblGrid>
              <a:tr h="552450">
                <a:tc rowSpan="2">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bg2"/>
                          </a:solidFill>
                          <a:effectLst/>
                          <a:latin typeface="Arial" panose="020B0604020202020204" pitchFamily="34" charset="0"/>
                          <a:ea typeface="宋体" panose="02010600030101010101" pitchFamily="2" charset="-122"/>
                        </a:rPr>
                        <a:t>假设</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gridSpan="3">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研究的问题</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955675">
                <a:tc vMerge="1">
                  <a:txBody>
                    <a:bodyPr/>
                    <a:lstStyle/>
                    <a:p>
                      <a:endParaRPr lang="zh-CN" altLang="en-US"/>
                    </a:p>
                  </a:txBody>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没有差异</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有差异</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均值</a:t>
                      </a:r>
                      <a:r>
                        <a:rPr kumimoji="1" lang="en-US" altLang="zh-CN" sz="2400" b="1" i="0" u="none" strike="noStrike" cap="none" normalizeH="0" baseline="-25000">
                          <a:ln>
                            <a:noFill/>
                          </a:ln>
                          <a:solidFill>
                            <a:schemeClr val="bg2"/>
                          </a:solidFill>
                          <a:effectLst/>
                          <a:latin typeface="宋体" panose="02010600030101010101" pitchFamily="2" charset="-122"/>
                          <a:ea typeface="宋体" panose="02010600030101010101" pitchFamily="2" charset="-122"/>
                        </a:rPr>
                        <a:t>1 </a:t>
                      </a:r>
                      <a:r>
                        <a:rPr kumimoji="1" lang="en-US" altLang="zh-CN" sz="2400" b="1" i="0" u="none" strike="noStrike" cap="none" normalizeH="0" baseline="0">
                          <a:ln>
                            <a:noFill/>
                          </a:ln>
                          <a:solidFill>
                            <a:schemeClr val="bg2"/>
                          </a:solidFill>
                          <a:effectLst/>
                          <a:latin typeface="宋体" panose="02010600030101010101" pitchFamily="2" charset="-122"/>
                          <a:ea typeface="宋体" panose="02010600030101010101" pitchFamily="2" charset="-122"/>
                          <a:sym typeface="Symbol" panose="05050102010706020507" pitchFamily="18" charset="2"/>
                        </a:rPr>
                        <a:t> </a:t>
                      </a: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均值</a:t>
                      </a:r>
                      <a:r>
                        <a:rPr kumimoji="1" lang="en-US" altLang="zh-CN" sz="2400" b="1" i="0" u="none" strike="noStrike" cap="none" normalizeH="0" baseline="-25000">
                          <a:ln>
                            <a:noFill/>
                          </a:ln>
                          <a:solidFill>
                            <a:schemeClr val="bg2"/>
                          </a:solidFill>
                          <a:effectLst/>
                          <a:latin typeface="宋体" panose="02010600030101010101" pitchFamily="2" charset="-122"/>
                          <a:ea typeface="宋体" panose="02010600030101010101" pitchFamily="2" charset="-122"/>
                        </a:rPr>
                        <a:t>2</a:t>
                      </a:r>
                      <a:endParaRPr kumimoji="1" lang="en-US" altLang="zh-CN" sz="2400" b="1" i="0" u="none" strike="noStrike" cap="none" normalizeH="0" baseline="0">
                        <a:ln>
                          <a:noFill/>
                        </a:ln>
                        <a:solidFill>
                          <a:schemeClr val="bg2"/>
                        </a:solidFill>
                        <a:effectLst/>
                        <a:latin typeface="宋体" panose="02010600030101010101" pitchFamily="2" charset="-122"/>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均值</a:t>
                      </a:r>
                      <a:r>
                        <a:rPr kumimoji="1" lang="en-US" altLang="zh-CN" sz="2400" b="1" i="0" u="none" strike="noStrike" cap="none" normalizeH="0" baseline="-25000">
                          <a:ln>
                            <a:noFill/>
                          </a:ln>
                          <a:solidFill>
                            <a:schemeClr val="bg2"/>
                          </a:solidFill>
                          <a:effectLst/>
                          <a:latin typeface="宋体" panose="02010600030101010101" pitchFamily="2" charset="-122"/>
                          <a:ea typeface="宋体" panose="02010600030101010101" pitchFamily="2" charset="-122"/>
                        </a:rPr>
                        <a:t>1 </a:t>
                      </a:r>
                      <a:r>
                        <a:rPr kumimoji="1" lang="en-US" altLang="zh-CN" sz="2400" b="1" i="0" u="none" strike="noStrike" cap="none" normalizeH="0" baseline="0">
                          <a:ln>
                            <a:noFill/>
                          </a:ln>
                          <a:solidFill>
                            <a:schemeClr val="bg2"/>
                          </a:solidFill>
                          <a:effectLst/>
                          <a:latin typeface="Arial" panose="020B0604020202020204" pitchFamily="34" charset="0"/>
                          <a:ea typeface="宋体" panose="02010600030101010101" pitchFamily="2" charset="-122"/>
                        </a:rPr>
                        <a:t>&lt; </a:t>
                      </a: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均值</a:t>
                      </a:r>
                      <a:r>
                        <a:rPr kumimoji="1" lang="en-US" altLang="zh-CN" sz="2400" b="1" i="0" u="none" strike="noStrike" cap="none" normalizeH="0" baseline="-25000">
                          <a:ln>
                            <a:noFill/>
                          </a:ln>
                          <a:solidFill>
                            <a:schemeClr val="bg2"/>
                          </a:solidFill>
                          <a:effectLst/>
                          <a:latin typeface="宋体" panose="02010600030101010101" pitchFamily="2" charset="-122"/>
                          <a:ea typeface="宋体" panose="02010600030101010101" pitchFamily="2"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均值</a:t>
                      </a:r>
                      <a:r>
                        <a:rPr kumimoji="1" lang="en-US" altLang="zh-CN" sz="2400" b="1" i="0" u="none" strike="noStrike" cap="none" normalizeH="0" baseline="-25000">
                          <a:ln>
                            <a:noFill/>
                          </a:ln>
                          <a:solidFill>
                            <a:schemeClr val="bg2"/>
                          </a:solidFill>
                          <a:effectLst/>
                          <a:latin typeface="宋体" panose="02010600030101010101" pitchFamily="2" charset="-122"/>
                          <a:ea typeface="宋体" panose="02010600030101010101" pitchFamily="2" charset="-122"/>
                        </a:rPr>
                        <a:t>1 </a:t>
                      </a:r>
                      <a:r>
                        <a:rPr kumimoji="1" lang="en-US" altLang="zh-CN" sz="2400" b="1" i="0" u="none" strike="noStrike" cap="none" normalizeH="0" baseline="0">
                          <a:ln>
                            <a:noFill/>
                          </a:ln>
                          <a:solidFill>
                            <a:schemeClr val="bg2"/>
                          </a:solidFill>
                          <a:effectLst/>
                          <a:latin typeface="宋体" panose="02010600030101010101" pitchFamily="2" charset="-122"/>
                          <a:ea typeface="宋体" panose="02010600030101010101" pitchFamily="2" charset="-122"/>
                          <a:sym typeface="Symbol" panose="05050102010706020507" pitchFamily="18" charset="2"/>
                        </a:rPr>
                        <a:t> </a:t>
                      </a: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均值</a:t>
                      </a:r>
                      <a:r>
                        <a:rPr kumimoji="1" lang="en-US" altLang="zh-CN" sz="2400" b="1" i="0" u="none" strike="noStrike" cap="none" normalizeH="0" baseline="-25000">
                          <a:ln>
                            <a:noFill/>
                          </a:ln>
                          <a:solidFill>
                            <a:schemeClr val="bg2"/>
                          </a:solidFill>
                          <a:effectLst/>
                          <a:latin typeface="宋体" panose="02010600030101010101" pitchFamily="2" charset="-122"/>
                          <a:ea typeface="宋体" panose="02010600030101010101" pitchFamily="2" charset="-122"/>
                        </a:rPr>
                        <a:t>2</a:t>
                      </a:r>
                      <a:endParaRPr kumimoji="1" lang="en-US" altLang="zh-CN" sz="2400" b="1" i="0" u="none" strike="noStrike" cap="none" normalizeH="0" baseline="0">
                        <a:ln>
                          <a:noFill/>
                        </a:ln>
                        <a:solidFill>
                          <a:schemeClr val="bg2"/>
                        </a:solidFill>
                        <a:effectLst/>
                        <a:latin typeface="宋体" panose="02010600030101010101" pitchFamily="2" charset="-122"/>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均值</a:t>
                      </a:r>
                      <a:r>
                        <a:rPr kumimoji="1" lang="en-US" altLang="zh-CN" sz="2400" b="1" i="0" u="none" strike="noStrike" cap="none" normalizeH="0" baseline="-25000">
                          <a:ln>
                            <a:noFill/>
                          </a:ln>
                          <a:solidFill>
                            <a:schemeClr val="bg2"/>
                          </a:solidFill>
                          <a:effectLst/>
                          <a:latin typeface="宋体" panose="02010600030101010101" pitchFamily="2" charset="-122"/>
                          <a:ea typeface="宋体" panose="02010600030101010101" pitchFamily="2" charset="-122"/>
                        </a:rPr>
                        <a:t>1 </a:t>
                      </a:r>
                      <a:r>
                        <a:rPr kumimoji="1" lang="en-US" altLang="zh-CN" sz="2400" b="1" i="0" u="none" strike="noStrike" cap="none" normalizeH="0" baseline="0">
                          <a:ln>
                            <a:noFill/>
                          </a:ln>
                          <a:solidFill>
                            <a:schemeClr val="bg2"/>
                          </a:solidFill>
                          <a:effectLst/>
                          <a:latin typeface="Arial" panose="020B0604020202020204" pitchFamily="34" charset="0"/>
                          <a:ea typeface="宋体" panose="02010600030101010101" pitchFamily="2" charset="-122"/>
                        </a:rPr>
                        <a:t>&gt; </a:t>
                      </a: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均值</a:t>
                      </a:r>
                      <a:r>
                        <a:rPr kumimoji="1" lang="en-US" altLang="zh-CN" sz="2400" b="1" i="0" u="none" strike="noStrike" cap="none" normalizeH="0" baseline="-25000">
                          <a:ln>
                            <a:noFill/>
                          </a:ln>
                          <a:solidFill>
                            <a:schemeClr val="bg2"/>
                          </a:solidFill>
                          <a:effectLst/>
                          <a:latin typeface="宋体" panose="02010600030101010101" pitchFamily="2" charset="-122"/>
                          <a:ea typeface="宋体" panose="02010600030101010101" pitchFamily="2"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889000">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chemeClr val="bg2"/>
                          </a:solidFill>
                          <a:effectLst/>
                          <a:latin typeface="Arial" panose="020B0604020202020204" pitchFamily="34" charset="0"/>
                          <a:ea typeface="宋体" panose="02010600030101010101" pitchFamily="2" charset="-122"/>
                        </a:rPr>
                        <a:t>H</a:t>
                      </a:r>
                      <a:r>
                        <a:rPr kumimoji="1" lang="en-US" altLang="zh-CN" sz="2700" b="1" i="0" u="none" strike="noStrike" cap="none" normalizeH="0" baseline="-25000">
                          <a:ln>
                            <a:noFill/>
                          </a:ln>
                          <a:solidFill>
                            <a:schemeClr val="bg2"/>
                          </a:solidFill>
                          <a:effectLst/>
                          <a:latin typeface="Arial" panose="020B0604020202020204" pitchFamily="34" charset="0"/>
                          <a:ea typeface="宋体" panose="02010600030101010101" pitchFamily="2" charset="-122"/>
                        </a:rPr>
                        <a:t>0</a:t>
                      </a:r>
                      <a:endParaRPr kumimoji="1" lang="en-US" altLang="zh-CN" sz="27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2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2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2 </a:t>
                      </a:r>
                      <a:r>
                        <a:rPr kumimoji="1" lang="en-US" altLang="zh-CN" sz="2800" b="1" i="0" u="none" strike="noStrike" cap="none" normalizeH="0" baseline="0">
                          <a:ln>
                            <a:noFill/>
                          </a:ln>
                          <a:solidFill>
                            <a:srgbClr val="FF6600"/>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857250">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chemeClr val="bg2"/>
                          </a:solidFill>
                          <a:effectLst/>
                          <a:latin typeface="Arial" panose="020B0604020202020204" pitchFamily="34" charset="0"/>
                          <a:ea typeface="宋体" panose="02010600030101010101" pitchFamily="2" charset="-122"/>
                        </a:rPr>
                        <a:t>H</a:t>
                      </a:r>
                      <a:r>
                        <a:rPr kumimoji="1" lang="en-US" altLang="zh-CN" sz="2700" b="1" i="0" u="none" strike="noStrike" cap="none" normalizeH="0" baseline="-25000">
                          <a:ln>
                            <a:noFill/>
                          </a:ln>
                          <a:solidFill>
                            <a:schemeClr val="bg2"/>
                          </a:solidFill>
                          <a:effectLst/>
                          <a:latin typeface="Arial" panose="020B0604020202020204" pitchFamily="34" charset="0"/>
                          <a:ea typeface="宋体" panose="02010600030101010101" pitchFamily="2" charset="-122"/>
                        </a:rPr>
                        <a:t>1</a:t>
                      </a:r>
                      <a:endParaRPr kumimoji="1" lang="en-US" altLang="zh-CN" sz="2700" b="1" i="1"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2</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2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&lt;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1</a:t>
                      </a:r>
                      <a:r>
                        <a:rPr kumimoji="1" lang="en-US" altLang="zh-CN" sz="2700" b="1" i="1"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 –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1" lang="en-US" altLang="zh-CN" sz="2700" b="1" i="0" u="none" strike="noStrike" cap="none" normalizeH="0" baseline="-2500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2 </a:t>
                      </a:r>
                      <a:r>
                        <a:rPr kumimoji="1" lang="en-US" altLang="zh-CN" sz="2700" b="1" i="0" u="none" strike="noStrike" cap="none" normalizeH="0" baseline="0">
                          <a:ln>
                            <a:noFill/>
                          </a:ln>
                          <a:solidFill>
                            <a:srgbClr val="FF2323"/>
                          </a:solidFill>
                          <a:effectLst>
                            <a:outerShdw blurRad="38100" dist="38100" dir="2700000" algn="tl">
                              <a:srgbClr val="000000"/>
                            </a:outerShdw>
                          </a:effectLst>
                          <a:latin typeface="Arial" panose="020B0604020202020204" pitchFamily="34" charset="0"/>
                          <a:ea typeface="宋体" panose="02010600030101010101" pitchFamily="2" charset="-122"/>
                        </a:rPr>
                        <a:t>&gt;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noFill/>
          <a:ln/>
        </p:spPr>
        <p:txBody>
          <a:bodyPr/>
          <a:lstStyle/>
          <a:p>
            <a:r>
              <a:rPr lang="zh-CN" altLang="en-US" sz="4000" dirty="0">
                <a:solidFill>
                  <a:schemeClr val="bg2">
                    <a:lumMod val="95000"/>
                    <a:lumOff val="5000"/>
                  </a:schemeClr>
                </a:solidFill>
                <a:latin typeface="Arial" panose="020B0604020202020204" pitchFamily="34" charset="0"/>
              </a:rPr>
              <a:t>两个总体均值之差的检验</a:t>
            </a:r>
            <a:br>
              <a:rPr lang="zh-CN" altLang="en-US" sz="4000" dirty="0">
                <a:solidFill>
                  <a:schemeClr val="bg2">
                    <a:lumMod val="95000"/>
                    <a:lumOff val="5000"/>
                  </a:schemeClr>
                </a:solidFill>
                <a:latin typeface="Arial" panose="020B0604020202020204" pitchFamily="34" charset="0"/>
              </a:rPr>
            </a:br>
            <a:r>
              <a:rPr lang="zh-CN" altLang="en-US" sz="4000" dirty="0">
                <a:solidFill>
                  <a:schemeClr val="bg2">
                    <a:lumMod val="95000"/>
                    <a:lumOff val="5000"/>
                  </a:schemeClr>
                </a:solidFill>
                <a:latin typeface="Arial" panose="020B0604020202020204" pitchFamily="34" charset="0"/>
              </a:rPr>
              <a:t> </a:t>
            </a:r>
            <a:r>
              <a:rPr lang="en-US" altLang="zh-CN" sz="3600" dirty="0">
                <a:solidFill>
                  <a:schemeClr val="bg2">
                    <a:lumMod val="95000"/>
                    <a:lumOff val="5000"/>
                  </a:schemeClr>
                </a:solidFill>
                <a:latin typeface="Arial" panose="020B0604020202020204" pitchFamily="34" charset="0"/>
              </a:rPr>
              <a:t>(</a:t>
            </a:r>
            <a:r>
              <a:rPr lang="zh-CN" altLang="en-US" sz="3600" dirty="0">
                <a:solidFill>
                  <a:schemeClr val="bg2">
                    <a:lumMod val="95000"/>
                    <a:lumOff val="5000"/>
                  </a:schemeClr>
                </a:solidFill>
                <a:latin typeface="Arial" panose="020B0604020202020204" pitchFamily="34" charset="0"/>
              </a:rPr>
              <a:t>例题分析</a:t>
            </a:r>
            <a:r>
              <a:rPr lang="en-US" altLang="zh-CN" sz="3600" dirty="0">
                <a:solidFill>
                  <a:schemeClr val="bg2">
                    <a:lumMod val="95000"/>
                    <a:lumOff val="5000"/>
                  </a:schemeClr>
                </a:solidFill>
                <a:latin typeface="Arial" panose="020B0604020202020204" pitchFamily="34" charset="0"/>
              </a:rPr>
              <a:t>)</a:t>
            </a:r>
          </a:p>
        </p:txBody>
      </p:sp>
      <p:sp>
        <p:nvSpPr>
          <p:cNvPr id="763907" name="Rectangle 3"/>
          <p:cNvSpPr>
            <a:spLocks noGrp="1" noChangeArrowheads="1"/>
          </p:cNvSpPr>
          <p:nvPr>
            <p:ph type="body" idx="1"/>
          </p:nvPr>
        </p:nvSpPr>
        <p:spPr>
          <a:xfrm>
            <a:off x="365125" y="1849438"/>
            <a:ext cx="5937250" cy="4495800"/>
          </a:xfrm>
          <a:noFill/>
          <a:ln/>
        </p:spPr>
        <p:txBody>
          <a:bodyPr/>
          <a:lstStyle/>
          <a:p>
            <a:pPr marL="609600" indent="-609600" algn="just"/>
            <a:r>
              <a:rPr lang="en-US" altLang="zh-CN" sz="3000">
                <a:solidFill>
                  <a:schemeClr val="bg2">
                    <a:lumMod val="95000"/>
                    <a:lumOff val="5000"/>
                  </a:schemeClr>
                </a:solidFill>
              </a:rPr>
              <a:t>      </a:t>
            </a:r>
            <a:endParaRPr lang="en-US" altLang="zh-CN" sz="3800" b="1">
              <a:solidFill>
                <a:schemeClr val="bg2">
                  <a:lumMod val="95000"/>
                  <a:lumOff val="5000"/>
                </a:schemeClr>
              </a:solidFill>
            </a:endParaRPr>
          </a:p>
        </p:txBody>
      </p:sp>
      <p:grpSp>
        <p:nvGrpSpPr>
          <p:cNvPr id="763911" name="Group 7"/>
          <p:cNvGrpSpPr>
            <a:grpSpLocks/>
          </p:cNvGrpSpPr>
          <p:nvPr/>
        </p:nvGrpSpPr>
        <p:grpSpPr bwMode="auto">
          <a:xfrm>
            <a:off x="5668963" y="3260725"/>
            <a:ext cx="3149600" cy="3124200"/>
            <a:chOff x="3408" y="1440"/>
            <a:chExt cx="1984" cy="1968"/>
          </a:xfrm>
        </p:grpSpPr>
        <p:sp>
          <p:nvSpPr>
            <p:cNvPr id="763912" name="Freeform 8"/>
            <p:cNvSpPr>
              <a:spLocks/>
            </p:cNvSpPr>
            <p:nvPr/>
          </p:nvSpPr>
          <p:spPr bwMode="auto">
            <a:xfrm>
              <a:off x="3408" y="1440"/>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rgbClr val="FF139F"/>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solidFill>
                  <a:schemeClr val="bg2">
                    <a:lumMod val="95000"/>
                    <a:lumOff val="5000"/>
                  </a:schemeClr>
                </a:solidFill>
              </a:endParaRPr>
            </a:p>
          </p:txBody>
        </p:sp>
        <p:sp>
          <p:nvSpPr>
            <p:cNvPr id="763913" name="Freeform 9"/>
            <p:cNvSpPr>
              <a:spLocks/>
            </p:cNvSpPr>
            <p:nvPr/>
          </p:nvSpPr>
          <p:spPr bwMode="auto">
            <a:xfrm>
              <a:off x="3504" y="1536"/>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chemeClr val="hlink"/>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solidFill>
                  <a:schemeClr val="bg2">
                    <a:lumMod val="95000"/>
                    <a:lumOff val="5000"/>
                  </a:schemeClr>
                </a:solidFill>
              </a:endParaRPr>
            </a:p>
          </p:txBody>
        </p:sp>
        <p:sp>
          <p:nvSpPr>
            <p:cNvPr id="763914" name="Freeform 10"/>
            <p:cNvSpPr>
              <a:spLocks/>
            </p:cNvSpPr>
            <p:nvPr/>
          </p:nvSpPr>
          <p:spPr bwMode="auto">
            <a:xfrm>
              <a:off x="3600" y="1632"/>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rgbClr val="27E7DE"/>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solidFill>
                  <a:schemeClr val="bg2">
                    <a:lumMod val="95000"/>
                    <a:lumOff val="5000"/>
                  </a:schemeClr>
                </a:solidFill>
              </a:endParaRPr>
            </a:p>
          </p:txBody>
        </p:sp>
        <p:sp>
          <p:nvSpPr>
            <p:cNvPr id="763915" name="Freeform 11"/>
            <p:cNvSpPr>
              <a:spLocks/>
            </p:cNvSpPr>
            <p:nvPr/>
          </p:nvSpPr>
          <p:spPr bwMode="auto">
            <a:xfrm>
              <a:off x="3696" y="1728"/>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chemeClr val="tx2"/>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solidFill>
                  <a:schemeClr val="bg2">
                    <a:lumMod val="95000"/>
                    <a:lumOff val="5000"/>
                  </a:schemeClr>
                </a:solidFill>
              </a:endParaRPr>
            </a:p>
          </p:txBody>
        </p:sp>
        <p:sp>
          <p:nvSpPr>
            <p:cNvPr id="763916" name="Freeform 12"/>
            <p:cNvSpPr>
              <a:spLocks/>
            </p:cNvSpPr>
            <p:nvPr/>
          </p:nvSpPr>
          <p:spPr bwMode="auto">
            <a:xfrm>
              <a:off x="3792" y="1824"/>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chemeClr val="accent1"/>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solidFill>
                  <a:schemeClr val="bg2">
                    <a:lumMod val="95000"/>
                    <a:lumOff val="5000"/>
                  </a:schemeClr>
                </a:solidFill>
              </a:endParaRPr>
            </a:p>
          </p:txBody>
        </p:sp>
      </p:grpSp>
      <p:sp>
        <p:nvSpPr>
          <p:cNvPr id="763918" name="AutoShape 14"/>
          <p:cNvSpPr>
            <a:spLocks noChangeArrowheads="1"/>
          </p:cNvSpPr>
          <p:nvPr/>
        </p:nvSpPr>
        <p:spPr bwMode="auto">
          <a:xfrm>
            <a:off x="6364288" y="2058988"/>
            <a:ext cx="2205037" cy="982662"/>
          </a:xfrm>
          <a:prstGeom prst="cloudCallout">
            <a:avLst>
              <a:gd name="adj1" fmla="val -55903"/>
              <a:gd name="adj2" fmla="val 167125"/>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dirty="0">
                <a:solidFill>
                  <a:schemeClr val="bg2">
                    <a:lumMod val="95000"/>
                    <a:lumOff val="5000"/>
                  </a:schemeClr>
                </a:solidFill>
                <a:effectLst>
                  <a:outerShdw blurRad="38100" dist="38100" dir="2700000" algn="tl">
                    <a:srgbClr val="000000"/>
                  </a:outerShdw>
                </a:effectLst>
              </a:rPr>
              <a:t>双侧检验</a:t>
            </a:r>
          </a:p>
        </p:txBody>
      </p:sp>
      <p:sp>
        <p:nvSpPr>
          <p:cNvPr id="763920" name="Rectangle 16"/>
          <p:cNvSpPr>
            <a:spLocks noChangeArrowheads="1"/>
          </p:cNvSpPr>
          <p:nvPr/>
        </p:nvSpPr>
        <p:spPr bwMode="auto">
          <a:xfrm>
            <a:off x="365125" y="1822450"/>
            <a:ext cx="56356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600" b="1" dirty="0">
                <a:solidFill>
                  <a:schemeClr val="bg2">
                    <a:lumMod val="95000"/>
                    <a:lumOff val="5000"/>
                  </a:schemeClr>
                </a:solidFill>
                <a:effectLst>
                  <a:outerShdw blurRad="38100" dist="38100" dir="2700000" algn="tl">
                    <a:srgbClr val="000000"/>
                  </a:outerShdw>
                </a:effectLst>
              </a:rPr>
              <a:t>【</a:t>
            </a:r>
            <a:r>
              <a:rPr lang="zh-CN" altLang="en-US" sz="2600" b="1" dirty="0">
                <a:solidFill>
                  <a:schemeClr val="bg2">
                    <a:lumMod val="95000"/>
                    <a:lumOff val="5000"/>
                  </a:schemeClr>
                </a:solidFill>
                <a:effectLst>
                  <a:outerShdw blurRad="38100" dist="38100" dir="2700000" algn="tl">
                    <a:srgbClr val="000000"/>
                  </a:outerShdw>
                </a:effectLst>
              </a:rPr>
              <a:t>例</a:t>
            </a:r>
            <a:r>
              <a:rPr lang="en-US" altLang="zh-CN" sz="2600" b="1" dirty="0">
                <a:solidFill>
                  <a:schemeClr val="bg2">
                    <a:lumMod val="95000"/>
                    <a:lumOff val="5000"/>
                  </a:schemeClr>
                </a:solidFill>
                <a:effectLst>
                  <a:outerShdw blurRad="38100" dist="38100" dir="2700000" algn="tl">
                    <a:srgbClr val="000000"/>
                  </a:outerShdw>
                </a:effectLst>
              </a:rPr>
              <a:t>】</a:t>
            </a:r>
            <a:r>
              <a:rPr lang="zh-CN" altLang="en-US" sz="2600" dirty="0">
                <a:solidFill>
                  <a:schemeClr val="bg2">
                    <a:lumMod val="95000"/>
                    <a:lumOff val="5000"/>
                  </a:schemeClr>
                </a:solidFill>
                <a:effectLst>
                  <a:outerShdw blurRad="38100" dist="38100" dir="2700000" algn="tl">
                    <a:srgbClr val="000000"/>
                  </a:outerShdw>
                </a:effectLst>
              </a:rPr>
              <a:t>有两种方法可用于制造某种以抗拉强度为重要特征的产品。根据以往的资料得知，第一种方法生产出的产品其抗拉强度的标准差为</a:t>
            </a:r>
            <a:r>
              <a:rPr lang="en-US" altLang="zh-CN" sz="2600" b="1" dirty="0">
                <a:solidFill>
                  <a:schemeClr val="bg2">
                    <a:lumMod val="95000"/>
                    <a:lumOff val="5000"/>
                  </a:schemeClr>
                </a:solidFill>
                <a:effectLst>
                  <a:outerShdw blurRad="38100" dist="38100" dir="2700000" algn="tl">
                    <a:srgbClr val="000000"/>
                  </a:outerShdw>
                </a:effectLst>
              </a:rPr>
              <a:t>8</a:t>
            </a:r>
            <a:r>
              <a:rPr lang="zh-CN" altLang="en-US" sz="2600" dirty="0">
                <a:solidFill>
                  <a:schemeClr val="bg2">
                    <a:lumMod val="95000"/>
                    <a:lumOff val="5000"/>
                  </a:schemeClr>
                </a:solidFill>
                <a:effectLst>
                  <a:outerShdw blurRad="38100" dist="38100" dir="2700000" algn="tl">
                    <a:srgbClr val="000000"/>
                  </a:outerShdw>
                </a:effectLst>
              </a:rPr>
              <a:t>公斤，第二种方法的标准差为</a:t>
            </a:r>
            <a:r>
              <a:rPr lang="en-US" altLang="zh-CN" sz="2600" b="1" dirty="0">
                <a:solidFill>
                  <a:schemeClr val="bg2">
                    <a:lumMod val="95000"/>
                    <a:lumOff val="5000"/>
                  </a:schemeClr>
                </a:solidFill>
                <a:effectLst>
                  <a:outerShdw blurRad="38100" dist="38100" dir="2700000" algn="tl">
                    <a:srgbClr val="000000"/>
                  </a:outerShdw>
                </a:effectLst>
              </a:rPr>
              <a:t>10</a:t>
            </a:r>
            <a:r>
              <a:rPr lang="zh-CN" altLang="en-US" sz="2600" dirty="0">
                <a:solidFill>
                  <a:schemeClr val="bg2">
                    <a:lumMod val="95000"/>
                    <a:lumOff val="5000"/>
                  </a:schemeClr>
                </a:solidFill>
                <a:effectLst>
                  <a:outerShdw blurRad="38100" dist="38100" dir="2700000" algn="tl">
                    <a:srgbClr val="000000"/>
                  </a:outerShdw>
                </a:effectLst>
              </a:rPr>
              <a:t>公斤。从两种方法生产的产品中各抽取一个随机样本，样本量分别为</a:t>
            </a:r>
            <a:r>
              <a:rPr lang="en-US" altLang="zh-CN" sz="2600" b="1" i="1" dirty="0">
                <a:solidFill>
                  <a:schemeClr val="bg2">
                    <a:lumMod val="95000"/>
                    <a:lumOff val="5000"/>
                  </a:schemeClr>
                </a:solidFill>
                <a:effectLst>
                  <a:outerShdw blurRad="38100" dist="38100" dir="2700000" algn="tl">
                    <a:srgbClr val="000000"/>
                  </a:outerShdw>
                </a:effectLst>
                <a:latin typeface="Times New Roman" panose="02020603050405020304" pitchFamily="18" charset="0"/>
              </a:rPr>
              <a:t>n</a:t>
            </a:r>
            <a:r>
              <a:rPr lang="en-US" altLang="zh-CN" sz="2600" b="1" baseline="-25000" dirty="0">
                <a:solidFill>
                  <a:schemeClr val="bg2">
                    <a:lumMod val="95000"/>
                    <a:lumOff val="5000"/>
                  </a:schemeClr>
                </a:solidFill>
                <a:effectLst>
                  <a:outerShdw blurRad="38100" dist="38100" dir="2700000" algn="tl">
                    <a:srgbClr val="000000"/>
                  </a:outerShdw>
                </a:effectLst>
              </a:rPr>
              <a:t>1</a:t>
            </a:r>
            <a:r>
              <a:rPr lang="en-US" altLang="zh-CN" sz="2600" b="1" dirty="0">
                <a:solidFill>
                  <a:schemeClr val="bg2">
                    <a:lumMod val="95000"/>
                    <a:lumOff val="5000"/>
                  </a:schemeClr>
                </a:solidFill>
                <a:effectLst>
                  <a:outerShdw blurRad="38100" dist="38100" dir="2700000" algn="tl">
                    <a:srgbClr val="000000"/>
                  </a:outerShdw>
                </a:effectLst>
              </a:rPr>
              <a:t>=32</a:t>
            </a:r>
            <a:r>
              <a:rPr lang="zh-CN" altLang="en-US" sz="2600" dirty="0">
                <a:solidFill>
                  <a:schemeClr val="bg2">
                    <a:lumMod val="95000"/>
                    <a:lumOff val="5000"/>
                  </a:schemeClr>
                </a:solidFill>
                <a:effectLst>
                  <a:outerShdw blurRad="38100" dist="38100" dir="2700000" algn="tl">
                    <a:srgbClr val="000000"/>
                  </a:outerShdw>
                </a:effectLst>
              </a:rPr>
              <a:t>，</a:t>
            </a:r>
            <a:r>
              <a:rPr lang="en-US" altLang="zh-CN" sz="2600" b="1" i="1" dirty="0">
                <a:solidFill>
                  <a:schemeClr val="bg2">
                    <a:lumMod val="95000"/>
                    <a:lumOff val="5000"/>
                  </a:schemeClr>
                </a:solidFill>
                <a:effectLst>
                  <a:outerShdw blurRad="38100" dist="38100" dir="2700000" algn="tl">
                    <a:srgbClr val="000000"/>
                  </a:outerShdw>
                </a:effectLst>
                <a:latin typeface="Times New Roman" panose="02020603050405020304" pitchFamily="18" charset="0"/>
              </a:rPr>
              <a:t>n</a:t>
            </a:r>
            <a:r>
              <a:rPr lang="en-US" altLang="zh-CN" sz="2600" b="1" baseline="-25000" dirty="0">
                <a:solidFill>
                  <a:schemeClr val="bg2">
                    <a:lumMod val="95000"/>
                    <a:lumOff val="5000"/>
                  </a:schemeClr>
                </a:solidFill>
                <a:effectLst>
                  <a:outerShdw blurRad="38100" dist="38100" dir="2700000" algn="tl">
                    <a:srgbClr val="000000"/>
                  </a:outerShdw>
                </a:effectLst>
              </a:rPr>
              <a:t>2</a:t>
            </a:r>
            <a:r>
              <a:rPr lang="en-US" altLang="zh-CN" sz="2600" b="1" dirty="0">
                <a:solidFill>
                  <a:schemeClr val="bg2">
                    <a:lumMod val="95000"/>
                    <a:lumOff val="5000"/>
                  </a:schemeClr>
                </a:solidFill>
                <a:effectLst>
                  <a:outerShdw blurRad="38100" dist="38100" dir="2700000" algn="tl">
                    <a:srgbClr val="000000"/>
                  </a:outerShdw>
                </a:effectLst>
              </a:rPr>
              <a:t>=40</a:t>
            </a:r>
            <a:r>
              <a:rPr lang="zh-CN" altLang="en-US" sz="2600" dirty="0">
                <a:solidFill>
                  <a:schemeClr val="bg2">
                    <a:lumMod val="95000"/>
                    <a:lumOff val="5000"/>
                  </a:schemeClr>
                </a:solidFill>
                <a:effectLst>
                  <a:outerShdw blurRad="38100" dist="38100" dir="2700000" algn="tl">
                    <a:srgbClr val="000000"/>
                  </a:outerShdw>
                </a:effectLst>
              </a:rPr>
              <a:t>，测得</a:t>
            </a:r>
            <a:r>
              <a:rPr lang="zh-CN" altLang="en-US" sz="2600" dirty="0">
                <a:solidFill>
                  <a:schemeClr val="bg2">
                    <a:lumMod val="95000"/>
                    <a:lumOff val="5000"/>
                  </a:schemeClr>
                </a:solidFill>
                <a:effectLst>
                  <a:outerShdw blurRad="38100" dist="38100" dir="2700000" algn="tl">
                    <a:srgbClr val="000000"/>
                  </a:outerShdw>
                </a:effectLst>
                <a:sym typeface="Symbol" panose="05050102010706020507" pitchFamily="18" charset="2"/>
              </a:rPr>
              <a:t></a:t>
            </a:r>
            <a:r>
              <a:rPr lang="en-US" altLang="zh-CN" sz="2600" i="1" dirty="0">
                <a:solidFill>
                  <a:schemeClr val="bg2">
                    <a:lumMod val="95000"/>
                    <a:lumOff val="5000"/>
                  </a:schemeClr>
                </a:solidFill>
                <a:effectLst>
                  <a:outerShdw blurRad="38100" dist="38100" dir="2700000" algn="tl">
                    <a:srgbClr val="000000"/>
                  </a:outerShdw>
                </a:effectLst>
                <a:latin typeface="Times New Roman" panose="02020603050405020304" pitchFamily="18" charset="0"/>
              </a:rPr>
              <a:t>x</a:t>
            </a:r>
            <a:r>
              <a:rPr lang="en-US" altLang="zh-CN" sz="2600" baseline="-25000" dirty="0">
                <a:solidFill>
                  <a:schemeClr val="bg2">
                    <a:lumMod val="95000"/>
                    <a:lumOff val="5000"/>
                  </a:schemeClr>
                </a:solidFill>
                <a:effectLst>
                  <a:outerShdw blurRad="38100" dist="38100" dir="2700000" algn="tl">
                    <a:srgbClr val="000000"/>
                  </a:outerShdw>
                </a:effectLst>
                <a:latin typeface="Times New Roman" panose="02020603050405020304" pitchFamily="18" charset="0"/>
              </a:rPr>
              <a:t>1</a:t>
            </a:r>
            <a:r>
              <a:rPr lang="en-US" altLang="zh-CN" sz="2600" dirty="0">
                <a:solidFill>
                  <a:schemeClr val="bg2">
                    <a:lumMod val="95000"/>
                    <a:lumOff val="5000"/>
                  </a:schemeClr>
                </a:solidFill>
                <a:effectLst>
                  <a:outerShdw blurRad="38100" dist="38100" dir="2700000" algn="tl">
                    <a:srgbClr val="000000"/>
                  </a:outerShdw>
                </a:effectLst>
                <a:latin typeface="Monotype Corsiva" panose="03010101010201010101" pitchFamily="66" charset="0"/>
              </a:rPr>
              <a:t>= </a:t>
            </a:r>
            <a:r>
              <a:rPr lang="en-US" altLang="zh-CN" sz="2600" b="1" dirty="0">
                <a:solidFill>
                  <a:schemeClr val="bg2">
                    <a:lumMod val="95000"/>
                    <a:lumOff val="5000"/>
                  </a:schemeClr>
                </a:solidFill>
                <a:effectLst>
                  <a:outerShdw blurRad="38100" dist="38100" dir="2700000" algn="tl">
                    <a:srgbClr val="000000"/>
                  </a:outerShdw>
                </a:effectLst>
              </a:rPr>
              <a:t>50</a:t>
            </a:r>
            <a:r>
              <a:rPr lang="zh-CN" altLang="en-US" sz="2600" dirty="0">
                <a:solidFill>
                  <a:schemeClr val="bg2">
                    <a:lumMod val="95000"/>
                    <a:lumOff val="5000"/>
                  </a:schemeClr>
                </a:solidFill>
                <a:effectLst>
                  <a:outerShdw blurRad="38100" dist="38100" dir="2700000" algn="tl">
                    <a:srgbClr val="000000"/>
                  </a:outerShdw>
                </a:effectLst>
                <a:latin typeface="Monotype Corsiva" panose="03010101010201010101" pitchFamily="66" charset="0"/>
              </a:rPr>
              <a:t>公斤，</a:t>
            </a:r>
            <a:r>
              <a:rPr lang="zh-CN" altLang="en-US" sz="2600" dirty="0">
                <a:solidFill>
                  <a:schemeClr val="bg2">
                    <a:lumMod val="95000"/>
                    <a:lumOff val="5000"/>
                  </a:schemeClr>
                </a:solidFill>
                <a:effectLst>
                  <a:outerShdw blurRad="38100" dist="38100" dir="2700000" algn="tl">
                    <a:srgbClr val="000000"/>
                  </a:outerShdw>
                </a:effectLst>
                <a:latin typeface="Monotype Corsiva" panose="03010101010201010101" pitchFamily="66" charset="0"/>
                <a:sym typeface="Symbol" panose="05050102010706020507" pitchFamily="18" charset="2"/>
              </a:rPr>
              <a:t></a:t>
            </a:r>
            <a:r>
              <a:rPr lang="en-US" altLang="zh-CN" sz="2600" i="1" dirty="0">
                <a:solidFill>
                  <a:schemeClr val="bg2">
                    <a:lumMod val="95000"/>
                    <a:lumOff val="5000"/>
                  </a:schemeClr>
                </a:solidFill>
                <a:effectLst>
                  <a:outerShdw blurRad="38100" dist="38100" dir="2700000" algn="tl">
                    <a:srgbClr val="000000"/>
                  </a:outerShdw>
                </a:effectLst>
                <a:latin typeface="Times New Roman" panose="02020603050405020304" pitchFamily="18" charset="0"/>
              </a:rPr>
              <a:t>x</a:t>
            </a:r>
            <a:r>
              <a:rPr lang="en-US" altLang="zh-CN" sz="2600" baseline="-25000" dirty="0">
                <a:solidFill>
                  <a:schemeClr val="bg2">
                    <a:lumMod val="95000"/>
                    <a:lumOff val="5000"/>
                  </a:schemeClr>
                </a:solidFill>
                <a:effectLst>
                  <a:outerShdw blurRad="38100" dist="38100" dir="2700000" algn="tl">
                    <a:srgbClr val="000000"/>
                  </a:outerShdw>
                </a:effectLst>
                <a:latin typeface="Times New Roman" panose="02020603050405020304" pitchFamily="18" charset="0"/>
              </a:rPr>
              <a:t>2</a:t>
            </a:r>
            <a:r>
              <a:rPr lang="en-US" altLang="zh-CN" sz="2600" dirty="0">
                <a:solidFill>
                  <a:schemeClr val="bg2">
                    <a:lumMod val="95000"/>
                    <a:lumOff val="5000"/>
                  </a:schemeClr>
                </a:solidFill>
                <a:effectLst>
                  <a:outerShdw blurRad="38100" dist="38100" dir="2700000" algn="tl">
                    <a:srgbClr val="000000"/>
                  </a:outerShdw>
                </a:effectLst>
                <a:latin typeface="Monotype Corsiva" panose="03010101010201010101" pitchFamily="66" charset="0"/>
              </a:rPr>
              <a:t>= </a:t>
            </a:r>
            <a:r>
              <a:rPr lang="en-US" altLang="zh-CN" sz="2600" b="1" dirty="0">
                <a:solidFill>
                  <a:schemeClr val="bg2">
                    <a:lumMod val="95000"/>
                    <a:lumOff val="5000"/>
                  </a:schemeClr>
                </a:solidFill>
                <a:effectLst>
                  <a:outerShdw blurRad="38100" dist="38100" dir="2700000" algn="tl">
                    <a:srgbClr val="000000"/>
                  </a:outerShdw>
                </a:effectLst>
              </a:rPr>
              <a:t>44</a:t>
            </a:r>
            <a:r>
              <a:rPr lang="zh-CN" altLang="en-US" sz="2600" dirty="0">
                <a:solidFill>
                  <a:schemeClr val="bg2">
                    <a:lumMod val="95000"/>
                    <a:lumOff val="5000"/>
                  </a:schemeClr>
                </a:solidFill>
                <a:effectLst>
                  <a:outerShdw blurRad="38100" dist="38100" dir="2700000" algn="tl">
                    <a:srgbClr val="000000"/>
                  </a:outerShdw>
                </a:effectLst>
                <a:latin typeface="Monotype Corsiva" panose="03010101010201010101" pitchFamily="66" charset="0"/>
              </a:rPr>
              <a:t>公斤。问这两种方法生产的产品平均抗拉强度是否有显著差别？ </a:t>
            </a:r>
            <a:r>
              <a:rPr lang="en-US" altLang="zh-CN" sz="2600" b="1" dirty="0">
                <a:solidFill>
                  <a:schemeClr val="bg2">
                    <a:lumMod val="95000"/>
                    <a:lumOff val="5000"/>
                  </a:schemeClr>
                </a:solidFill>
                <a:effectLst>
                  <a:outerShdw blurRad="38100" dist="38100" dir="2700000" algn="tl">
                    <a:srgbClr val="000000"/>
                  </a:outerShdw>
                </a:effectLst>
              </a:rPr>
              <a:t>(</a:t>
            </a:r>
            <a:r>
              <a:rPr lang="en-US" altLang="zh-CN" sz="2600" b="1" i="1" dirty="0">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en-US" altLang="zh-CN" sz="2600" b="1" dirty="0">
                <a:solidFill>
                  <a:schemeClr val="bg2">
                    <a:lumMod val="95000"/>
                    <a:lumOff val="5000"/>
                  </a:schemeClr>
                </a:solidFill>
                <a:effectLst>
                  <a:outerShdw blurRad="38100" dist="38100" dir="2700000" algn="tl">
                    <a:srgbClr val="000000"/>
                  </a:outerShdw>
                </a:effectLst>
              </a:rPr>
              <a:t> = 0.05)</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noFill/>
          <a:ln/>
        </p:spPr>
        <p:txBody>
          <a:bodyPr/>
          <a:lstStyle/>
          <a:p>
            <a:r>
              <a:rPr lang="zh-CN" altLang="en-US" sz="4000" dirty="0">
                <a:solidFill>
                  <a:schemeClr val="bg2">
                    <a:lumMod val="95000"/>
                    <a:lumOff val="5000"/>
                  </a:schemeClr>
                </a:solidFill>
              </a:rPr>
              <a:t>两个总体均值之差的检验</a:t>
            </a:r>
            <a:br>
              <a:rPr lang="zh-CN" altLang="en-US" sz="4000" dirty="0">
                <a:solidFill>
                  <a:schemeClr val="bg2">
                    <a:lumMod val="95000"/>
                    <a:lumOff val="5000"/>
                  </a:schemeClr>
                </a:solidFill>
              </a:rPr>
            </a:br>
            <a:r>
              <a:rPr lang="zh-CN" altLang="en-US" sz="4000" dirty="0">
                <a:solidFill>
                  <a:schemeClr val="bg2">
                    <a:lumMod val="95000"/>
                    <a:lumOff val="5000"/>
                  </a:schemeClr>
                </a:solidFill>
              </a:rPr>
              <a:t> </a:t>
            </a:r>
            <a:r>
              <a:rPr lang="en-US" altLang="zh-CN" sz="3600" dirty="0">
                <a:solidFill>
                  <a:schemeClr val="bg2">
                    <a:lumMod val="95000"/>
                    <a:lumOff val="5000"/>
                  </a:schemeClr>
                </a:solidFill>
                <a:latin typeface="Arial" panose="020B0604020202020204" pitchFamily="34" charset="0"/>
              </a:rPr>
              <a:t>(</a:t>
            </a:r>
            <a:r>
              <a:rPr lang="zh-CN" altLang="en-US" sz="3600" dirty="0">
                <a:solidFill>
                  <a:schemeClr val="bg2">
                    <a:lumMod val="95000"/>
                    <a:lumOff val="5000"/>
                  </a:schemeClr>
                </a:solidFill>
                <a:latin typeface="Arial" panose="020B0604020202020204" pitchFamily="34" charset="0"/>
              </a:rPr>
              <a:t>例题分析</a:t>
            </a:r>
            <a:r>
              <a:rPr lang="en-US" altLang="zh-CN" sz="3600" dirty="0">
                <a:solidFill>
                  <a:schemeClr val="bg2">
                    <a:lumMod val="95000"/>
                    <a:lumOff val="5000"/>
                  </a:schemeClr>
                </a:solidFill>
                <a:latin typeface="Arial" panose="020B0604020202020204" pitchFamily="34" charset="0"/>
              </a:rPr>
              <a:t>)</a:t>
            </a:r>
          </a:p>
        </p:txBody>
      </p:sp>
      <p:sp>
        <p:nvSpPr>
          <p:cNvPr id="768003" name="Rectangle 3"/>
          <p:cNvSpPr>
            <a:spLocks noGrp="1" noChangeArrowheads="1"/>
          </p:cNvSpPr>
          <p:nvPr>
            <p:ph type="body" sz="half" idx="1"/>
          </p:nvPr>
        </p:nvSpPr>
        <p:spPr>
          <a:xfrm>
            <a:off x="609600" y="1708150"/>
            <a:ext cx="3848100" cy="4114800"/>
          </a:xfrm>
          <a:noFill/>
          <a:ln/>
        </p:spPr>
        <p:txBody>
          <a:bodyPr/>
          <a:lstStyle/>
          <a:p>
            <a:pPr marL="0" indent="0"/>
            <a:r>
              <a:rPr lang="en-US" altLang="zh-CN" sz="2800" b="1">
                <a:solidFill>
                  <a:schemeClr val="bg2">
                    <a:lumMod val="95000"/>
                    <a:lumOff val="5000"/>
                  </a:schemeClr>
                </a:solidFill>
              </a:rPr>
              <a:t>H</a:t>
            </a:r>
            <a:r>
              <a:rPr lang="en-US" altLang="zh-CN" sz="2000" b="1">
                <a:solidFill>
                  <a:schemeClr val="bg2">
                    <a:lumMod val="95000"/>
                    <a:lumOff val="5000"/>
                  </a:schemeClr>
                </a:solidFill>
              </a:rPr>
              <a:t>0</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25000">
                <a:solidFill>
                  <a:schemeClr val="bg2">
                    <a:lumMod val="95000"/>
                    <a:lumOff val="5000"/>
                  </a:schemeClr>
                </a:solidFill>
                <a:latin typeface="Symbol" panose="05050102010706020507" pitchFamily="18" charset="2"/>
              </a:rPr>
              <a:t>1</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25000">
                <a:solidFill>
                  <a:schemeClr val="bg2">
                    <a:lumMod val="95000"/>
                    <a:lumOff val="5000"/>
                  </a:schemeClr>
                </a:solidFill>
                <a:latin typeface="Symbol" panose="05050102010706020507" pitchFamily="18" charset="2"/>
              </a:rPr>
              <a:t>2</a:t>
            </a:r>
            <a:r>
              <a:rPr lang="en-US" altLang="zh-CN" sz="2800" b="1">
                <a:solidFill>
                  <a:schemeClr val="bg2">
                    <a:lumMod val="95000"/>
                    <a:lumOff val="5000"/>
                  </a:schemeClr>
                </a:solidFill>
              </a:rPr>
              <a:t> = 0</a:t>
            </a:r>
          </a:p>
          <a:p>
            <a:pPr marL="0" indent="0"/>
            <a:r>
              <a:rPr lang="en-US" altLang="zh-CN" sz="2800" b="1">
                <a:solidFill>
                  <a:schemeClr val="bg2">
                    <a:lumMod val="95000"/>
                    <a:lumOff val="5000"/>
                  </a:schemeClr>
                </a:solidFill>
              </a:rPr>
              <a:t>H</a:t>
            </a:r>
            <a:r>
              <a:rPr lang="en-US" altLang="zh-CN" sz="2000" b="1">
                <a:solidFill>
                  <a:schemeClr val="bg2">
                    <a:lumMod val="95000"/>
                    <a:lumOff val="5000"/>
                  </a:schemeClr>
                </a:solidFill>
              </a:rPr>
              <a:t>1</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25000">
                <a:solidFill>
                  <a:schemeClr val="bg2">
                    <a:lumMod val="95000"/>
                    <a:lumOff val="5000"/>
                  </a:schemeClr>
                </a:solidFill>
                <a:latin typeface="Symbol" panose="05050102010706020507" pitchFamily="18" charset="2"/>
              </a:rPr>
              <a:t>1</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25000">
                <a:solidFill>
                  <a:schemeClr val="bg2">
                    <a:lumMod val="95000"/>
                    <a:lumOff val="5000"/>
                  </a:schemeClr>
                </a:solidFill>
                <a:latin typeface="Symbol" panose="05050102010706020507" pitchFamily="18" charset="2"/>
              </a:rPr>
              <a:t>2</a:t>
            </a:r>
            <a:r>
              <a:rPr lang="en-US" altLang="zh-CN" sz="2800" b="1">
                <a:solidFill>
                  <a:schemeClr val="bg2">
                    <a:lumMod val="95000"/>
                    <a:lumOff val="5000"/>
                  </a:schemeClr>
                </a:solidFill>
              </a:rPr>
              <a:t> </a:t>
            </a:r>
            <a:r>
              <a:rPr lang="en-US" altLang="zh-CN" sz="2800" b="1">
                <a:solidFill>
                  <a:schemeClr val="bg2">
                    <a:lumMod val="95000"/>
                    <a:lumOff val="5000"/>
                  </a:schemeClr>
                </a:solidFill>
                <a:sym typeface="Symbol" panose="05050102010706020507" pitchFamily="18" charset="2"/>
              </a:rPr>
              <a:t> </a:t>
            </a:r>
            <a:r>
              <a:rPr lang="en-US" altLang="zh-CN" sz="2800" b="1">
                <a:solidFill>
                  <a:schemeClr val="bg2">
                    <a:lumMod val="95000"/>
                    <a:lumOff val="5000"/>
                  </a:schemeClr>
                </a:solidFill>
              </a:rPr>
              <a:t>0</a:t>
            </a:r>
          </a:p>
          <a:p>
            <a:pPr marL="0" indent="0"/>
            <a:r>
              <a:rPr lang="en-US" altLang="zh-CN" sz="2800" b="1">
                <a:solidFill>
                  <a:schemeClr val="bg2">
                    <a:lumMod val="95000"/>
                    <a:lumOff val="5000"/>
                  </a:schemeClr>
                </a:solidFill>
                <a:latin typeface="Symbol" panose="05050102010706020507" pitchFamily="18" charset="2"/>
              </a:rPr>
              <a:t></a:t>
            </a:r>
            <a:r>
              <a:rPr lang="en-US" altLang="zh-CN" sz="2800" b="1">
                <a:solidFill>
                  <a:schemeClr val="bg2">
                    <a:lumMod val="95000"/>
                    <a:lumOff val="5000"/>
                  </a:schemeClr>
                </a:solidFill>
              </a:rPr>
              <a:t> = 0.05</a:t>
            </a:r>
          </a:p>
          <a:p>
            <a:pPr marL="0" indent="0"/>
            <a:r>
              <a:rPr lang="en-US" altLang="zh-CN" sz="2800" b="1" i="1">
                <a:solidFill>
                  <a:schemeClr val="bg2">
                    <a:lumMod val="95000"/>
                    <a:lumOff val="5000"/>
                  </a:schemeClr>
                </a:solidFill>
                <a:latin typeface="Times New Roman" panose="02020603050405020304" pitchFamily="18" charset="0"/>
              </a:rPr>
              <a:t>n</a:t>
            </a:r>
            <a:r>
              <a:rPr lang="en-US" altLang="zh-CN" sz="2400" b="1" baseline="-25000">
                <a:solidFill>
                  <a:schemeClr val="bg2">
                    <a:lumMod val="95000"/>
                    <a:lumOff val="5000"/>
                  </a:schemeClr>
                </a:solidFill>
              </a:rPr>
              <a:t>1</a:t>
            </a:r>
            <a:r>
              <a:rPr lang="en-US" altLang="zh-CN" sz="2800" b="1">
                <a:solidFill>
                  <a:schemeClr val="bg2">
                    <a:lumMod val="95000"/>
                    <a:lumOff val="5000"/>
                  </a:schemeClr>
                </a:solidFill>
              </a:rPr>
              <a:t> = 32</a:t>
            </a:r>
            <a:r>
              <a:rPr lang="zh-CN" altLang="en-US" sz="2800" b="1">
                <a:solidFill>
                  <a:schemeClr val="bg2">
                    <a:lumMod val="95000"/>
                    <a:lumOff val="5000"/>
                  </a:schemeClr>
                </a:solidFill>
              </a:rPr>
              <a:t>，</a:t>
            </a:r>
            <a:r>
              <a:rPr lang="en-US" altLang="zh-CN" sz="2800" b="1" i="1">
                <a:solidFill>
                  <a:schemeClr val="bg2">
                    <a:lumMod val="95000"/>
                    <a:lumOff val="5000"/>
                  </a:schemeClr>
                </a:solidFill>
                <a:latin typeface="Times New Roman" panose="02020603050405020304" pitchFamily="18" charset="0"/>
              </a:rPr>
              <a:t>n</a:t>
            </a:r>
            <a:r>
              <a:rPr lang="en-US" altLang="zh-CN" sz="2400" b="1" baseline="-25000">
                <a:solidFill>
                  <a:schemeClr val="bg2">
                    <a:lumMod val="95000"/>
                    <a:lumOff val="5000"/>
                  </a:schemeClr>
                </a:solidFill>
              </a:rPr>
              <a:t>2</a:t>
            </a:r>
            <a:r>
              <a:rPr lang="en-US" altLang="zh-CN" sz="2400" b="1">
                <a:solidFill>
                  <a:schemeClr val="bg2">
                    <a:lumMod val="95000"/>
                    <a:lumOff val="5000"/>
                  </a:schemeClr>
                </a:solidFill>
              </a:rPr>
              <a:t> </a:t>
            </a:r>
            <a:r>
              <a:rPr lang="en-US" altLang="zh-CN" sz="2800" b="1">
                <a:solidFill>
                  <a:schemeClr val="bg2">
                    <a:lumMod val="95000"/>
                    <a:lumOff val="5000"/>
                  </a:schemeClr>
                </a:solidFill>
              </a:rPr>
              <a:t>= 40</a:t>
            </a:r>
          </a:p>
          <a:p>
            <a:pPr marL="0" indent="0">
              <a:spcBef>
                <a:spcPct val="24000"/>
              </a:spcBef>
            </a:pPr>
            <a:r>
              <a:rPr lang="zh-CN" altLang="en-US" sz="2800" b="1">
                <a:solidFill>
                  <a:schemeClr val="bg2">
                    <a:lumMod val="95000"/>
                    <a:lumOff val="5000"/>
                  </a:schemeClr>
                </a:solidFill>
              </a:rPr>
              <a:t>临界值</a:t>
            </a:r>
            <a:r>
              <a:rPr lang="en-US" altLang="zh-CN" sz="2800" b="1">
                <a:solidFill>
                  <a:schemeClr val="bg2">
                    <a:lumMod val="95000"/>
                    <a:lumOff val="5000"/>
                  </a:schemeClr>
                </a:solidFill>
              </a:rPr>
              <a:t>(s):</a:t>
            </a:r>
          </a:p>
          <a:p>
            <a:pPr marL="0" indent="0"/>
            <a:endParaRPr lang="en-US" altLang="zh-CN" sz="2800" b="1">
              <a:solidFill>
                <a:schemeClr val="bg2">
                  <a:lumMod val="95000"/>
                  <a:lumOff val="5000"/>
                </a:schemeClr>
              </a:solidFill>
            </a:endParaRPr>
          </a:p>
        </p:txBody>
      </p:sp>
      <p:sp>
        <p:nvSpPr>
          <p:cNvPr id="768004" name="Rectangle 4"/>
          <p:cNvSpPr>
            <a:spLocks noChangeArrowheads="1"/>
          </p:cNvSpPr>
          <p:nvPr/>
        </p:nvSpPr>
        <p:spPr bwMode="auto">
          <a:xfrm>
            <a:off x="4114800" y="1738313"/>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检验统计量</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p>
        </p:txBody>
      </p:sp>
      <p:sp>
        <p:nvSpPr>
          <p:cNvPr id="768010" name="Rectangle 10"/>
          <p:cNvSpPr>
            <a:spLocks noChangeArrowheads="1"/>
          </p:cNvSpPr>
          <p:nvPr/>
        </p:nvSpPr>
        <p:spPr bwMode="auto">
          <a:xfrm>
            <a:off x="4191000" y="3657600"/>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决策</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p>
        </p:txBody>
      </p:sp>
      <p:sp>
        <p:nvSpPr>
          <p:cNvPr id="768011" name="Rectangle 11"/>
          <p:cNvSpPr>
            <a:spLocks noChangeArrowheads="1"/>
          </p:cNvSpPr>
          <p:nvPr/>
        </p:nvSpPr>
        <p:spPr bwMode="auto">
          <a:xfrm>
            <a:off x="4191000" y="472440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结论</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r>
              <a:rPr lang="en-US" altLang="zh-CN" b="1">
                <a:solidFill>
                  <a:schemeClr val="bg2">
                    <a:lumMod val="95000"/>
                    <a:lumOff val="5000"/>
                  </a:schemeClr>
                </a:solidFill>
                <a:effectLst>
                  <a:outerShdw blurRad="38100" dist="38100" dir="2700000" algn="tl">
                    <a:srgbClr val="000000"/>
                  </a:outerShdw>
                </a:effectLst>
                <a:latin typeface="Arial" panose="020B0604020202020204" pitchFamily="34" charset="0"/>
              </a:rPr>
              <a:t> </a:t>
            </a:r>
          </a:p>
        </p:txBody>
      </p:sp>
      <p:sp>
        <p:nvSpPr>
          <p:cNvPr id="768012" name="Text Box 12"/>
          <p:cNvSpPr txBox="1">
            <a:spLocks noChangeArrowheads="1"/>
          </p:cNvSpPr>
          <p:nvPr/>
        </p:nvSpPr>
        <p:spPr bwMode="auto">
          <a:xfrm>
            <a:off x="4267200" y="4191000"/>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bg2">
                    <a:lumMod val="95000"/>
                    <a:lumOff val="5000"/>
                  </a:schemeClr>
                </a:solidFill>
                <a:effectLst>
                  <a:outerShdw blurRad="38100" dist="38100" dir="2700000" algn="tl">
                    <a:srgbClr val="000000"/>
                  </a:outerShdw>
                </a:effectLst>
              </a:rPr>
              <a:t>在 </a:t>
            </a:r>
            <a:r>
              <a:rPr lang="zh-CN" altLang="en-US">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zh-CN" altLang="en-US">
                <a:solidFill>
                  <a:schemeClr val="bg2">
                    <a:lumMod val="95000"/>
                    <a:lumOff val="5000"/>
                  </a:schemeClr>
                </a:solidFill>
                <a:effectLst>
                  <a:outerShdw blurRad="38100" dist="38100" dir="2700000" algn="tl">
                    <a:srgbClr val="000000"/>
                  </a:outerShdw>
                </a:effectLst>
              </a:rPr>
              <a:t> </a:t>
            </a:r>
            <a:r>
              <a:rPr lang="en-US" altLang="zh-CN">
                <a:solidFill>
                  <a:schemeClr val="bg2">
                    <a:lumMod val="95000"/>
                    <a:lumOff val="5000"/>
                  </a:schemeClr>
                </a:solidFill>
                <a:effectLst>
                  <a:outerShdw blurRad="38100" dist="38100" dir="2700000" algn="tl">
                    <a:srgbClr val="000000"/>
                  </a:outerShdw>
                </a:effectLst>
              </a:rPr>
              <a:t>= 0.05</a:t>
            </a:r>
            <a:r>
              <a:rPr lang="zh-CN" altLang="en-US">
                <a:solidFill>
                  <a:schemeClr val="bg2">
                    <a:lumMod val="95000"/>
                    <a:lumOff val="5000"/>
                  </a:schemeClr>
                </a:solidFill>
                <a:effectLst>
                  <a:outerShdw blurRad="38100" dist="38100" dir="2700000" algn="tl">
                    <a:srgbClr val="000000"/>
                  </a:outerShdw>
                </a:effectLst>
              </a:rPr>
              <a:t>的水平上拒绝</a:t>
            </a:r>
            <a:r>
              <a:rPr lang="en-US" altLang="zh-CN">
                <a:solidFill>
                  <a:schemeClr val="bg2">
                    <a:lumMod val="95000"/>
                    <a:lumOff val="5000"/>
                  </a:schemeClr>
                </a:solidFill>
                <a:effectLst>
                  <a:outerShdw blurRad="38100" dist="38100" dir="2700000" algn="tl">
                    <a:srgbClr val="000000"/>
                  </a:outerShdw>
                </a:effectLst>
              </a:rPr>
              <a:t>H</a:t>
            </a:r>
            <a:r>
              <a:rPr lang="en-US" altLang="zh-CN" baseline="-25000">
                <a:solidFill>
                  <a:schemeClr val="bg2">
                    <a:lumMod val="95000"/>
                    <a:lumOff val="5000"/>
                  </a:schemeClr>
                </a:solidFill>
                <a:effectLst>
                  <a:outerShdw blurRad="38100" dist="38100" dir="2700000" algn="tl">
                    <a:srgbClr val="000000"/>
                  </a:outerShdw>
                </a:effectLst>
              </a:rPr>
              <a:t>0</a:t>
            </a:r>
          </a:p>
        </p:txBody>
      </p:sp>
      <p:sp>
        <p:nvSpPr>
          <p:cNvPr id="768013" name="Text Box 13"/>
          <p:cNvSpPr txBox="1">
            <a:spLocks noChangeArrowheads="1"/>
          </p:cNvSpPr>
          <p:nvPr/>
        </p:nvSpPr>
        <p:spPr bwMode="auto">
          <a:xfrm>
            <a:off x="4267200" y="5297488"/>
            <a:ext cx="441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chemeClr val="bg2">
                    <a:lumMod val="95000"/>
                    <a:lumOff val="5000"/>
                  </a:schemeClr>
                </a:solidFill>
                <a:effectLst>
                  <a:outerShdw blurRad="38100" dist="38100" dir="2700000" algn="tl">
                    <a:srgbClr val="000000"/>
                  </a:outerShdw>
                </a:effectLst>
              </a:rPr>
              <a:t>有证据表明两种方法生产的产品其抗拉强度有显著差异</a:t>
            </a:r>
          </a:p>
        </p:txBody>
      </p:sp>
      <mc:AlternateContent xmlns:mc="http://schemas.openxmlformats.org/markup-compatibility/2006">
        <mc:Choice xmlns:a14="http://schemas.microsoft.com/office/drawing/2010/main" Requires="a14">
          <p:sp>
            <p:nvSpPr>
              <p:cNvPr id="768016" name="Object 16">
                <a:hlinkClick r:id="" action="ppaction://ole?verb=0"/>
              </p:cNvPr>
              <p:cNvSpPr txBox="1"/>
              <p:nvPr/>
            </p:nvSpPr>
            <p:spPr bwMode="auto">
              <a:xfrm>
                <a:off x="4200525" y="2284413"/>
                <a:ext cx="4487863" cy="1287462"/>
              </a:xfrm>
              <a:prstGeom prst="rect">
                <a:avLst/>
              </a:prstGeom>
              <a:noFill/>
              <a:ln>
                <a:noFill/>
              </a:ln>
              <a:effectLst>
                <a:outerShdw dist="17961" dir="2700000" algn="ctr" rotWithShape="0">
                  <a:schemeClr val="bg2"/>
                </a:outerShdw>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𝑧</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acc>
                                <m:accPr>
                                  <m:chr m:val="̄"/>
                                  <m:ctrlPr>
                                    <a:rPr lang="zh-CN" altLang="en-US" i="1">
                                      <a:solidFill>
                                        <a:schemeClr val="bg2">
                                          <a:lumMod val="95000"/>
                                          <a:lumOff val="5000"/>
                                        </a:schemeClr>
                                      </a:solidFill>
                                      <a:latin typeface="Cambria Math" panose="02040503050406030204" pitchFamily="18" charset="0"/>
                                    </a:rPr>
                                  </m:ctrlPr>
                                </m:accPr>
                                <m:e>
                                  <m:r>
                                    <a:rPr lang="zh-CN" altLang="en-US" i="1">
                                      <a:solidFill>
                                        <a:schemeClr val="bg2">
                                          <a:lumMod val="95000"/>
                                          <a:lumOff val="5000"/>
                                        </a:schemeClr>
                                      </a:solidFill>
                                      <a:latin typeface="Cambria Math" panose="02040503050406030204" pitchFamily="18" charset="0"/>
                                    </a:rPr>
                                    <m:t>𝑥</m:t>
                                  </m:r>
                                </m:e>
                              </m:acc>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acc>
                                <m:accPr>
                                  <m:chr m:val="̄"/>
                                  <m:ctrlPr>
                                    <a:rPr lang="zh-CN" altLang="en-US" i="1">
                                      <a:solidFill>
                                        <a:schemeClr val="bg2">
                                          <a:lumMod val="95000"/>
                                          <a:lumOff val="5000"/>
                                        </a:schemeClr>
                                      </a:solidFill>
                                      <a:latin typeface="Cambria Math" panose="02040503050406030204" pitchFamily="18" charset="0"/>
                                    </a:rPr>
                                  </m:ctrlPr>
                                </m:accPr>
                                <m:e>
                                  <m:r>
                                    <a:rPr lang="zh-CN" altLang="en-US" i="1">
                                      <a:solidFill>
                                        <a:schemeClr val="bg2">
                                          <a:lumMod val="95000"/>
                                          <a:lumOff val="5000"/>
                                        </a:schemeClr>
                                      </a:solidFill>
                                      <a:latin typeface="Cambria Math" panose="02040503050406030204" pitchFamily="18" charset="0"/>
                                    </a:rPr>
                                    <m:t>𝑥</m:t>
                                  </m:r>
                                </m:e>
                              </m:acc>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𝜇</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𝜇</m:t>
                              </m:r>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num>
                        <m:den>
                          <m:rad>
                            <m:radPr>
                              <m:degHide m:val="on"/>
                              <m:ctrlPr>
                                <a:rPr lang="zh-CN" altLang="en-US" i="1">
                                  <a:solidFill>
                                    <a:schemeClr val="bg2">
                                      <a:lumMod val="95000"/>
                                      <a:lumOff val="5000"/>
                                    </a:schemeClr>
                                  </a:solidFill>
                                  <a:latin typeface="Cambria Math" panose="02040503050406030204" pitchFamily="18" charset="0"/>
                                </a:rPr>
                              </m:ctrlPr>
                            </m:radPr>
                            <m:deg/>
                            <m:e>
                              <m:f>
                                <m:fPr>
                                  <m:ctrlPr>
                                    <a:rPr lang="zh-CN" altLang="en-US" i="1">
                                      <a:solidFill>
                                        <a:schemeClr val="bg2">
                                          <a:lumMod val="95000"/>
                                          <a:lumOff val="5000"/>
                                        </a:schemeClr>
                                      </a:solidFill>
                                      <a:latin typeface="Cambria Math" panose="02040503050406030204" pitchFamily="18" charset="0"/>
                                    </a:rPr>
                                  </m:ctrlPr>
                                </m:fPr>
                                <m:num>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𝜎</m:t>
                                      </m:r>
                                    </m:e>
                                    <m:sub>
                                      <m:r>
                                        <a:rPr lang="zh-CN" altLang="en-US" i="1">
                                          <a:solidFill>
                                            <a:schemeClr val="bg2">
                                              <a:lumMod val="95000"/>
                                              <a:lumOff val="5000"/>
                                            </a:schemeClr>
                                          </a:solidFill>
                                          <a:latin typeface="Cambria Math" panose="02040503050406030204" pitchFamily="18" charset="0"/>
                                        </a:rPr>
                                        <m:t>1</m:t>
                                      </m:r>
                                    </m:sub>
                                    <m:sup>
                                      <m:r>
                                        <a:rPr lang="zh-CN" altLang="en-US" i="1">
                                          <a:solidFill>
                                            <a:schemeClr val="bg2">
                                              <a:lumMod val="95000"/>
                                              <a:lumOff val="5000"/>
                                            </a:schemeClr>
                                          </a:solidFill>
                                          <a:latin typeface="Cambria Math" panose="02040503050406030204" pitchFamily="18" charset="0"/>
                                        </a:rPr>
                                        <m:t>2</m:t>
                                      </m:r>
                                    </m:sup>
                                  </m:sSubSup>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𝜎</m:t>
                                      </m:r>
                                    </m:e>
                                    <m:sub>
                                      <m:r>
                                        <a:rPr lang="zh-CN" altLang="en-US" i="1">
                                          <a:solidFill>
                                            <a:schemeClr val="bg2">
                                              <a:lumMod val="95000"/>
                                              <a:lumOff val="5000"/>
                                            </a:schemeClr>
                                          </a:solidFill>
                                          <a:latin typeface="Cambria Math" panose="02040503050406030204" pitchFamily="18" charset="0"/>
                                        </a:rPr>
                                        <m:t>2</m:t>
                                      </m:r>
                                    </m:sub>
                                    <m:sup>
                                      <m:r>
                                        <a:rPr lang="zh-CN" altLang="en-US" i="1">
                                          <a:solidFill>
                                            <a:schemeClr val="bg2">
                                              <a:lumMod val="95000"/>
                                              <a:lumOff val="5000"/>
                                            </a:schemeClr>
                                          </a:solidFill>
                                          <a:latin typeface="Cambria Math" panose="02040503050406030204" pitchFamily="18" charset="0"/>
                                        </a:rPr>
                                        <m:t>2</m:t>
                                      </m:r>
                                    </m:sup>
                                  </m:sSubSup>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den>
                              </m:f>
                            </m:e>
                          </m:rad>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50−44−0</m:t>
                          </m:r>
                        </m:num>
                        <m:den>
                          <m:rad>
                            <m:radPr>
                              <m:degHide m:val="on"/>
                              <m:ctrlPr>
                                <a:rPr lang="zh-CN" altLang="en-US" i="1">
                                  <a:solidFill>
                                    <a:schemeClr val="bg2">
                                      <a:lumMod val="95000"/>
                                      <a:lumOff val="5000"/>
                                    </a:schemeClr>
                                  </a:solidFill>
                                  <a:latin typeface="Cambria Math" panose="02040503050406030204" pitchFamily="18" charset="0"/>
                                </a:rPr>
                              </m:ctrlPr>
                            </m:radPr>
                            <m:deg/>
                            <m:e>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64</m:t>
                                  </m:r>
                                </m:num>
                                <m:den>
                                  <m:r>
                                    <a:rPr lang="zh-CN" altLang="en-US" i="1">
                                      <a:solidFill>
                                        <a:schemeClr val="bg2">
                                          <a:lumMod val="95000"/>
                                          <a:lumOff val="5000"/>
                                        </a:schemeClr>
                                      </a:solidFill>
                                      <a:latin typeface="Cambria Math" panose="02040503050406030204" pitchFamily="18" charset="0"/>
                                    </a:rPr>
                                    <m:t>32</m:t>
                                  </m:r>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100</m:t>
                                  </m:r>
                                </m:num>
                                <m:den>
                                  <m:r>
                                    <a:rPr lang="zh-CN" altLang="en-US" i="1">
                                      <a:solidFill>
                                        <a:schemeClr val="bg2">
                                          <a:lumMod val="95000"/>
                                          <a:lumOff val="5000"/>
                                        </a:schemeClr>
                                      </a:solidFill>
                                      <a:latin typeface="Cambria Math" panose="02040503050406030204" pitchFamily="18" charset="0"/>
                                    </a:rPr>
                                    <m:t>40</m:t>
                                  </m:r>
                                </m:den>
                              </m:f>
                            </m:e>
                          </m:rad>
                        </m:den>
                      </m:f>
                      <m:r>
                        <a:rPr lang="zh-CN" altLang="en-US" i="1">
                          <a:solidFill>
                            <a:schemeClr val="bg2">
                              <a:lumMod val="95000"/>
                              <a:lumOff val="5000"/>
                            </a:schemeClr>
                          </a:solidFill>
                          <a:latin typeface="Cambria Math" panose="02040503050406030204" pitchFamily="18" charset="0"/>
                        </a:rPr>
                        <m:t>=2.83</m:t>
                      </m:r>
                    </m:oMath>
                  </m:oMathPara>
                </a14:m>
                <a:endParaRPr lang="zh-CN" altLang="en-US">
                  <a:solidFill>
                    <a:schemeClr val="bg2">
                      <a:lumMod val="95000"/>
                      <a:lumOff val="5000"/>
                    </a:schemeClr>
                  </a:solidFill>
                </a:endParaRPr>
              </a:p>
            </p:txBody>
          </p:sp>
        </mc:Choice>
        <mc:Fallback>
          <p:sp>
            <p:nvSpPr>
              <p:cNvPr id="768016" name="Object 16">
                <a:hlinkClick r:id="" action="ppaction://ole?verb=0"/>
              </p:cNvPr>
              <p:cNvSpPr txBox="1">
                <a:spLocks noRot="1" noChangeAspect="1" noMove="1" noResize="1" noEditPoints="1" noAdjustHandles="1" noChangeArrowheads="1" noChangeShapeType="1" noTextEdit="1"/>
              </p:cNvSpPr>
              <p:nvPr/>
            </p:nvSpPr>
            <p:spPr bwMode="auto">
              <a:xfrm>
                <a:off x="4200525" y="2284413"/>
                <a:ext cx="4487863" cy="1287462"/>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768017" name="Group 17"/>
          <p:cNvGrpSpPr>
            <a:grpSpLocks/>
          </p:cNvGrpSpPr>
          <p:nvPr/>
        </p:nvGrpSpPr>
        <p:grpSpPr bwMode="auto">
          <a:xfrm>
            <a:off x="617538" y="4368800"/>
            <a:ext cx="2960687" cy="1836738"/>
            <a:chOff x="449" y="2824"/>
            <a:chExt cx="1865" cy="1157"/>
          </a:xfrm>
        </p:grpSpPr>
        <p:sp>
          <p:nvSpPr>
            <p:cNvPr id="768018" name="Line 18"/>
            <p:cNvSpPr>
              <a:spLocks noChangeShapeType="1"/>
            </p:cNvSpPr>
            <p:nvPr/>
          </p:nvSpPr>
          <p:spPr bwMode="auto">
            <a:xfrm>
              <a:off x="1376" y="2871"/>
              <a:ext cx="1" cy="848"/>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19" name="Freeform 19" descr="60%"/>
            <p:cNvSpPr>
              <a:spLocks/>
            </p:cNvSpPr>
            <p:nvPr/>
          </p:nvSpPr>
          <p:spPr bwMode="auto">
            <a:xfrm>
              <a:off x="575" y="3248"/>
              <a:ext cx="483" cy="484"/>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95000"/>
                    <a:lumOff val="5000"/>
                  </a:schemeClr>
                </a:solidFill>
              </a:endParaRPr>
            </a:p>
          </p:txBody>
        </p:sp>
        <p:sp>
          <p:nvSpPr>
            <p:cNvPr id="768020" name="Freeform 20" descr="60%"/>
            <p:cNvSpPr>
              <a:spLocks/>
            </p:cNvSpPr>
            <p:nvPr/>
          </p:nvSpPr>
          <p:spPr bwMode="auto">
            <a:xfrm>
              <a:off x="1721" y="3270"/>
              <a:ext cx="484" cy="46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95000"/>
                    <a:lumOff val="5000"/>
                  </a:schemeClr>
                </a:solidFill>
              </a:endParaRPr>
            </a:p>
          </p:txBody>
        </p:sp>
        <p:grpSp>
          <p:nvGrpSpPr>
            <p:cNvPr id="768021" name="Group 21"/>
            <p:cNvGrpSpPr>
              <a:grpSpLocks/>
            </p:cNvGrpSpPr>
            <p:nvPr/>
          </p:nvGrpSpPr>
          <p:grpSpPr bwMode="auto">
            <a:xfrm>
              <a:off x="472" y="2857"/>
              <a:ext cx="1808" cy="838"/>
              <a:chOff x="472" y="2857"/>
              <a:chExt cx="1808" cy="838"/>
            </a:xfrm>
          </p:grpSpPr>
          <p:sp>
            <p:nvSpPr>
              <p:cNvPr id="768022" name="Freeform 22"/>
              <p:cNvSpPr>
                <a:spLocks/>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768023" name="Freeform 23"/>
              <p:cNvSpPr>
                <a:spLocks/>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sp>
          <p:nvSpPr>
            <p:cNvPr id="768024" name="Line 24"/>
            <p:cNvSpPr>
              <a:spLocks noChangeShapeType="1"/>
            </p:cNvSpPr>
            <p:nvPr/>
          </p:nvSpPr>
          <p:spPr bwMode="auto">
            <a:xfrm>
              <a:off x="1946" y="3692"/>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25" name="Line 25"/>
            <p:cNvSpPr>
              <a:spLocks noChangeShapeType="1"/>
            </p:cNvSpPr>
            <p:nvPr/>
          </p:nvSpPr>
          <p:spPr bwMode="auto">
            <a:xfrm>
              <a:off x="1762" y="3692"/>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26" name="Line 26"/>
            <p:cNvSpPr>
              <a:spLocks noChangeShapeType="1"/>
            </p:cNvSpPr>
            <p:nvPr/>
          </p:nvSpPr>
          <p:spPr bwMode="auto">
            <a:xfrm>
              <a:off x="841" y="3692"/>
              <a:ext cx="1"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nvGrpSpPr>
            <p:cNvPr id="768027" name="Group 27"/>
            <p:cNvGrpSpPr>
              <a:grpSpLocks/>
            </p:cNvGrpSpPr>
            <p:nvPr/>
          </p:nvGrpSpPr>
          <p:grpSpPr bwMode="auto">
            <a:xfrm>
              <a:off x="449" y="3039"/>
              <a:ext cx="1865" cy="697"/>
              <a:chOff x="449" y="3003"/>
              <a:chExt cx="1865" cy="697"/>
            </a:xfrm>
          </p:grpSpPr>
          <p:sp>
            <p:nvSpPr>
              <p:cNvPr id="768028" name="Freeform 28"/>
              <p:cNvSpPr>
                <a:spLocks/>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19050" cmpd="sng">
                <a:solidFill>
                  <a:srgbClr val="F0F0F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nvGrpSpPr>
              <p:cNvPr id="768029" name="Group 29"/>
              <p:cNvGrpSpPr>
                <a:grpSpLocks/>
              </p:cNvGrpSpPr>
              <p:nvPr/>
            </p:nvGrpSpPr>
            <p:grpSpPr bwMode="auto">
              <a:xfrm>
                <a:off x="449" y="3003"/>
                <a:ext cx="209" cy="697"/>
                <a:chOff x="449" y="3003"/>
                <a:chExt cx="209" cy="697"/>
              </a:xfrm>
            </p:grpSpPr>
            <p:sp>
              <p:nvSpPr>
                <p:cNvPr id="768030" name="Line 30"/>
                <p:cNvSpPr>
                  <a:spLocks noChangeShapeType="1"/>
                </p:cNvSpPr>
                <p:nvPr/>
              </p:nvSpPr>
              <p:spPr bwMode="auto">
                <a:xfrm>
                  <a:off x="449" y="3003"/>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31" name="Line 31"/>
                <p:cNvSpPr>
                  <a:spLocks noChangeShapeType="1"/>
                </p:cNvSpPr>
                <p:nvPr/>
              </p:nvSpPr>
              <p:spPr bwMode="auto">
                <a:xfrm>
                  <a:off x="449" y="3072"/>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32" name="Line 32"/>
                <p:cNvSpPr>
                  <a:spLocks noChangeShapeType="1"/>
                </p:cNvSpPr>
                <p:nvPr/>
              </p:nvSpPr>
              <p:spPr bwMode="auto">
                <a:xfrm>
                  <a:off x="449" y="3142"/>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33" name="Line 33"/>
                <p:cNvSpPr>
                  <a:spLocks noChangeShapeType="1"/>
                </p:cNvSpPr>
                <p:nvPr/>
              </p:nvSpPr>
              <p:spPr bwMode="auto">
                <a:xfrm>
                  <a:off x="449" y="3210"/>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34" name="Line 34"/>
                <p:cNvSpPr>
                  <a:spLocks noChangeShapeType="1"/>
                </p:cNvSpPr>
                <p:nvPr/>
              </p:nvSpPr>
              <p:spPr bwMode="auto">
                <a:xfrm>
                  <a:off x="449" y="3279"/>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35" name="Line 35"/>
                <p:cNvSpPr>
                  <a:spLocks noChangeShapeType="1"/>
                </p:cNvSpPr>
                <p:nvPr/>
              </p:nvSpPr>
              <p:spPr bwMode="auto">
                <a:xfrm>
                  <a:off x="449" y="3347"/>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36" name="Line 36"/>
                <p:cNvSpPr>
                  <a:spLocks noChangeShapeType="1"/>
                </p:cNvSpPr>
                <p:nvPr/>
              </p:nvSpPr>
              <p:spPr bwMode="auto">
                <a:xfrm>
                  <a:off x="449" y="3417"/>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37" name="Line 37"/>
                <p:cNvSpPr>
                  <a:spLocks noChangeShapeType="1"/>
                </p:cNvSpPr>
                <p:nvPr/>
              </p:nvSpPr>
              <p:spPr bwMode="auto">
                <a:xfrm>
                  <a:off x="449" y="3485"/>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38" name="Line 38"/>
                <p:cNvSpPr>
                  <a:spLocks noChangeShapeType="1"/>
                </p:cNvSpPr>
                <p:nvPr/>
              </p:nvSpPr>
              <p:spPr bwMode="auto">
                <a:xfrm>
                  <a:off x="449" y="3554"/>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39" name="Line 39"/>
                <p:cNvSpPr>
                  <a:spLocks noChangeShapeType="1"/>
                </p:cNvSpPr>
                <p:nvPr/>
              </p:nvSpPr>
              <p:spPr bwMode="auto">
                <a:xfrm>
                  <a:off x="449" y="3623"/>
                  <a:ext cx="23" cy="1"/>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40" name="Line 40"/>
                <p:cNvSpPr>
                  <a:spLocks noChangeShapeType="1"/>
                </p:cNvSpPr>
                <p:nvPr/>
              </p:nvSpPr>
              <p:spPr bwMode="auto">
                <a:xfrm>
                  <a:off x="657" y="3692"/>
                  <a:ext cx="1" cy="8"/>
                </a:xfrm>
                <a:prstGeom prst="line">
                  <a:avLst/>
                </a:prstGeom>
                <a:noFill/>
                <a:ln w="19050">
                  <a:solidFill>
                    <a:srgbClr val="F0F0F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grpSp>
        <p:sp>
          <p:nvSpPr>
            <p:cNvPr id="768041" name="Rectangle 41"/>
            <p:cNvSpPr>
              <a:spLocks noChangeArrowheads="1"/>
            </p:cNvSpPr>
            <p:nvPr/>
          </p:nvSpPr>
          <p:spPr bwMode="auto">
            <a:xfrm>
              <a:off x="2167" y="372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95000"/>
                      <a:lumOff val="5000"/>
                    </a:schemeClr>
                  </a:solidFill>
                  <a:effectLst>
                    <a:outerShdw blurRad="38100" dist="38100" dir="2700000" algn="tl">
                      <a:srgbClr val="000000"/>
                    </a:outerShdw>
                  </a:effectLst>
                </a:rPr>
                <a:t>Z</a:t>
              </a:r>
            </a:p>
          </p:txBody>
        </p:sp>
        <p:sp>
          <p:nvSpPr>
            <p:cNvPr id="768042" name="Rectangle 42"/>
            <p:cNvSpPr>
              <a:spLocks noChangeArrowheads="1"/>
            </p:cNvSpPr>
            <p:nvPr/>
          </p:nvSpPr>
          <p:spPr bwMode="auto">
            <a:xfrm>
              <a:off x="1315" y="372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95000"/>
                      <a:lumOff val="5000"/>
                    </a:schemeClr>
                  </a:solidFill>
                  <a:effectLst>
                    <a:outerShdw blurRad="38100" dist="38100" dir="2700000" algn="tl">
                      <a:srgbClr val="000000"/>
                    </a:outerShdw>
                  </a:effectLst>
                </a:rPr>
                <a:t>0</a:t>
              </a:r>
            </a:p>
          </p:txBody>
        </p:sp>
        <p:sp>
          <p:nvSpPr>
            <p:cNvPr id="768043" name="Rectangle 43"/>
            <p:cNvSpPr>
              <a:spLocks noChangeArrowheads="1"/>
            </p:cNvSpPr>
            <p:nvPr/>
          </p:nvSpPr>
          <p:spPr bwMode="auto">
            <a:xfrm>
              <a:off x="1563" y="375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1.96</a:t>
              </a:r>
            </a:p>
          </p:txBody>
        </p:sp>
        <p:sp>
          <p:nvSpPr>
            <p:cNvPr id="768044" name="Rectangle 44"/>
            <p:cNvSpPr>
              <a:spLocks noChangeArrowheads="1"/>
            </p:cNvSpPr>
            <p:nvPr/>
          </p:nvSpPr>
          <p:spPr bwMode="auto">
            <a:xfrm>
              <a:off x="785" y="376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-1.96</a:t>
              </a:r>
            </a:p>
          </p:txBody>
        </p:sp>
        <p:sp>
          <p:nvSpPr>
            <p:cNvPr id="768045" name="Rectangle 45"/>
            <p:cNvSpPr>
              <a:spLocks noChangeArrowheads="1"/>
            </p:cNvSpPr>
            <p:nvPr/>
          </p:nvSpPr>
          <p:spPr bwMode="auto">
            <a:xfrm>
              <a:off x="1947"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.025</a:t>
              </a:r>
            </a:p>
          </p:txBody>
        </p:sp>
        <p:sp>
          <p:nvSpPr>
            <p:cNvPr id="768046" name="Freeform 46"/>
            <p:cNvSpPr>
              <a:spLocks/>
            </p:cNvSpPr>
            <p:nvPr/>
          </p:nvSpPr>
          <p:spPr bwMode="auto">
            <a:xfrm>
              <a:off x="808" y="3352"/>
              <a:ext cx="134" cy="27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768047" name="Freeform 47"/>
            <p:cNvSpPr>
              <a:spLocks/>
            </p:cNvSpPr>
            <p:nvPr/>
          </p:nvSpPr>
          <p:spPr bwMode="auto">
            <a:xfrm>
              <a:off x="1837" y="3340"/>
              <a:ext cx="294" cy="236"/>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768048" name="Rectangle 48"/>
            <p:cNvSpPr>
              <a:spLocks noChangeArrowheads="1"/>
            </p:cNvSpPr>
            <p:nvPr/>
          </p:nvSpPr>
          <p:spPr bwMode="auto">
            <a:xfrm>
              <a:off x="501"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lumMod val="95000"/>
                      <a:lumOff val="5000"/>
                    </a:schemeClr>
                  </a:solidFill>
                  <a:effectLst>
                    <a:outerShdw blurRad="38100" dist="38100" dir="2700000" algn="tl">
                      <a:srgbClr val="000000"/>
                    </a:outerShdw>
                  </a:effectLst>
                </a:rPr>
                <a:t>拒绝 </a:t>
              </a:r>
              <a:r>
                <a:rPr lang="en-US" altLang="zh-CN" sz="2000">
                  <a:solidFill>
                    <a:schemeClr val="bg2">
                      <a:lumMod val="95000"/>
                      <a:lumOff val="5000"/>
                    </a:schemeClr>
                  </a:solidFill>
                  <a:effectLst>
                    <a:outerShdw blurRad="38100" dist="38100" dir="2700000" algn="tl">
                      <a:srgbClr val="000000"/>
                    </a:outerShdw>
                  </a:effectLst>
                </a:rPr>
                <a:t>H</a:t>
              </a:r>
              <a:r>
                <a:rPr lang="en-US" altLang="zh-CN" sz="2000" baseline="-25000">
                  <a:solidFill>
                    <a:schemeClr val="bg2">
                      <a:lumMod val="95000"/>
                      <a:lumOff val="5000"/>
                    </a:schemeClr>
                  </a:solidFill>
                  <a:effectLst>
                    <a:outerShdw blurRad="38100" dist="38100" dir="2700000" algn="tl">
                      <a:srgbClr val="000000"/>
                    </a:outerShdw>
                  </a:effectLst>
                </a:rPr>
                <a:t>0</a:t>
              </a:r>
              <a:endParaRPr lang="en-US" altLang="zh-CN" sz="2000">
                <a:solidFill>
                  <a:schemeClr val="bg2">
                    <a:lumMod val="95000"/>
                    <a:lumOff val="5000"/>
                  </a:schemeClr>
                </a:solidFill>
                <a:effectLst>
                  <a:outerShdw blurRad="38100" dist="38100" dir="2700000" algn="tl">
                    <a:srgbClr val="000000"/>
                  </a:outerShdw>
                </a:effectLst>
              </a:endParaRPr>
            </a:p>
          </p:txBody>
        </p:sp>
        <p:sp>
          <p:nvSpPr>
            <p:cNvPr id="768049" name="Rectangle 49"/>
            <p:cNvSpPr>
              <a:spLocks noChangeArrowheads="1"/>
            </p:cNvSpPr>
            <p:nvPr/>
          </p:nvSpPr>
          <p:spPr bwMode="auto">
            <a:xfrm>
              <a:off x="1697"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lumMod val="95000"/>
                      <a:lumOff val="5000"/>
                    </a:schemeClr>
                  </a:solidFill>
                  <a:effectLst>
                    <a:outerShdw blurRad="38100" dist="38100" dir="2700000" algn="tl">
                      <a:srgbClr val="000000"/>
                    </a:outerShdw>
                  </a:effectLst>
                </a:rPr>
                <a:t>拒绝 </a:t>
              </a:r>
              <a:r>
                <a:rPr lang="en-US" altLang="zh-CN" sz="2000">
                  <a:solidFill>
                    <a:schemeClr val="bg2">
                      <a:lumMod val="95000"/>
                      <a:lumOff val="5000"/>
                    </a:schemeClr>
                  </a:solidFill>
                  <a:effectLst>
                    <a:outerShdw blurRad="38100" dist="38100" dir="2700000" algn="tl">
                      <a:srgbClr val="000000"/>
                    </a:outerShdw>
                  </a:effectLst>
                </a:rPr>
                <a:t>H</a:t>
              </a:r>
              <a:r>
                <a:rPr lang="en-US" altLang="zh-CN" sz="2000" baseline="-25000">
                  <a:solidFill>
                    <a:schemeClr val="bg2">
                      <a:lumMod val="95000"/>
                      <a:lumOff val="5000"/>
                    </a:schemeClr>
                  </a:solidFill>
                  <a:effectLst>
                    <a:outerShdw blurRad="38100" dist="38100" dir="2700000" algn="tl">
                      <a:srgbClr val="000000"/>
                    </a:outerShdw>
                  </a:effectLst>
                </a:rPr>
                <a:t>0</a:t>
              </a:r>
              <a:endParaRPr lang="en-US" altLang="zh-CN" sz="2000">
                <a:solidFill>
                  <a:schemeClr val="bg2">
                    <a:lumMod val="95000"/>
                    <a:lumOff val="5000"/>
                  </a:schemeClr>
                </a:solidFill>
                <a:effectLst>
                  <a:outerShdw blurRad="38100" dist="38100" dir="2700000" algn="tl">
                    <a:srgbClr val="000000"/>
                  </a:outerShdw>
                </a:effectLst>
              </a:endParaRPr>
            </a:p>
          </p:txBody>
        </p:sp>
        <p:grpSp>
          <p:nvGrpSpPr>
            <p:cNvPr id="768050" name="Group 50"/>
            <p:cNvGrpSpPr>
              <a:grpSpLocks/>
            </p:cNvGrpSpPr>
            <p:nvPr/>
          </p:nvGrpSpPr>
          <p:grpSpPr bwMode="auto">
            <a:xfrm>
              <a:off x="758" y="3048"/>
              <a:ext cx="301" cy="670"/>
              <a:chOff x="758" y="3048"/>
              <a:chExt cx="301" cy="670"/>
            </a:xfrm>
          </p:grpSpPr>
          <p:sp>
            <p:nvSpPr>
              <p:cNvPr id="768051" name="Line 51"/>
              <p:cNvSpPr>
                <a:spLocks noChangeShapeType="1"/>
              </p:cNvSpPr>
              <p:nvPr/>
            </p:nvSpPr>
            <p:spPr bwMode="auto">
              <a:xfrm>
                <a:off x="758" y="3048"/>
                <a:ext cx="300" cy="1"/>
              </a:xfrm>
              <a:prstGeom prst="line">
                <a:avLst/>
              </a:prstGeom>
              <a:noFill/>
              <a:ln w="17463">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52" name="Line 52"/>
              <p:cNvSpPr>
                <a:spLocks noChangeShapeType="1"/>
              </p:cNvSpPr>
              <p:nvPr/>
            </p:nvSpPr>
            <p:spPr bwMode="auto">
              <a:xfrm flipV="1">
                <a:off x="1058" y="3048"/>
                <a:ext cx="1" cy="670"/>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grpSp>
          <p:nvGrpSpPr>
            <p:cNvPr id="768053" name="Group 53"/>
            <p:cNvGrpSpPr>
              <a:grpSpLocks/>
            </p:cNvGrpSpPr>
            <p:nvPr/>
          </p:nvGrpSpPr>
          <p:grpSpPr bwMode="auto">
            <a:xfrm>
              <a:off x="1721" y="3048"/>
              <a:ext cx="322" cy="676"/>
              <a:chOff x="1721" y="3048"/>
              <a:chExt cx="322" cy="676"/>
            </a:xfrm>
          </p:grpSpPr>
          <p:sp>
            <p:nvSpPr>
              <p:cNvPr id="768054" name="Line 54"/>
              <p:cNvSpPr>
                <a:spLocks noChangeShapeType="1"/>
              </p:cNvSpPr>
              <p:nvPr/>
            </p:nvSpPr>
            <p:spPr bwMode="auto">
              <a:xfrm flipH="1">
                <a:off x="1721" y="3048"/>
                <a:ext cx="322" cy="1"/>
              </a:xfrm>
              <a:prstGeom prst="line">
                <a:avLst/>
              </a:prstGeom>
              <a:noFill/>
              <a:ln w="17463">
                <a:solidFill>
                  <a:schemeClr val="tx1"/>
                </a:solidFill>
                <a:round/>
                <a:headEnd type="triangle" w="med" len="me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68055" name="Line 55"/>
              <p:cNvSpPr>
                <a:spLocks noChangeShapeType="1"/>
              </p:cNvSpPr>
              <p:nvPr/>
            </p:nvSpPr>
            <p:spPr bwMode="auto">
              <a:xfrm flipV="1">
                <a:off x="1721" y="3048"/>
                <a:ext cx="1" cy="676"/>
              </a:xfrm>
              <a:prstGeom prst="line">
                <a:avLst/>
              </a:prstGeom>
              <a:noFill/>
              <a:ln w="17463">
                <a:solidFill>
                  <a:schemeClr val="tx1"/>
                </a:solidFill>
                <a:round/>
                <a:headEnd/>
                <a:tailE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sp>
          <p:nvSpPr>
            <p:cNvPr id="768056" name="Rectangle 56"/>
            <p:cNvSpPr>
              <a:spLocks noChangeArrowheads="1"/>
            </p:cNvSpPr>
            <p:nvPr/>
          </p:nvSpPr>
          <p:spPr bwMode="auto">
            <a:xfrm>
              <a:off x="553"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.025</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03">
                                            <p:txEl>
                                              <p:pRg st="0" end="0"/>
                                            </p:txEl>
                                          </p:spTgt>
                                        </p:tgtEl>
                                        <p:attrNameLst>
                                          <p:attrName>style.visibility</p:attrName>
                                        </p:attrNameLst>
                                      </p:cBhvr>
                                      <p:to>
                                        <p:strVal val="visible"/>
                                      </p:to>
                                    </p:set>
                                    <p:animEffect transition="in" filter="wipe(left)">
                                      <p:cBhvr>
                                        <p:cTn id="7" dur="500"/>
                                        <p:tgtEl>
                                          <p:spTgt spid="76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03">
                                            <p:txEl>
                                              <p:pRg st="1" end="1"/>
                                            </p:txEl>
                                          </p:spTgt>
                                        </p:tgtEl>
                                        <p:attrNameLst>
                                          <p:attrName>style.visibility</p:attrName>
                                        </p:attrNameLst>
                                      </p:cBhvr>
                                      <p:to>
                                        <p:strVal val="visible"/>
                                      </p:to>
                                    </p:set>
                                    <p:animEffect transition="in" filter="wipe(left)">
                                      <p:cBhvr>
                                        <p:cTn id="12" dur="500"/>
                                        <p:tgtEl>
                                          <p:spTgt spid="76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03">
                                            <p:txEl>
                                              <p:pRg st="2" end="2"/>
                                            </p:txEl>
                                          </p:spTgt>
                                        </p:tgtEl>
                                        <p:attrNameLst>
                                          <p:attrName>style.visibility</p:attrName>
                                        </p:attrNameLst>
                                      </p:cBhvr>
                                      <p:to>
                                        <p:strVal val="visible"/>
                                      </p:to>
                                    </p:set>
                                    <p:animEffect transition="in" filter="wipe(left)">
                                      <p:cBhvr>
                                        <p:cTn id="17" dur="500"/>
                                        <p:tgtEl>
                                          <p:spTgt spid="76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03">
                                            <p:txEl>
                                              <p:pRg st="3" end="3"/>
                                            </p:txEl>
                                          </p:spTgt>
                                        </p:tgtEl>
                                        <p:attrNameLst>
                                          <p:attrName>style.visibility</p:attrName>
                                        </p:attrNameLst>
                                      </p:cBhvr>
                                      <p:to>
                                        <p:strVal val="visible"/>
                                      </p:to>
                                    </p:set>
                                    <p:animEffect transition="in" filter="wipe(left)">
                                      <p:cBhvr>
                                        <p:cTn id="22" dur="500"/>
                                        <p:tgtEl>
                                          <p:spTgt spid="768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03">
                                            <p:txEl>
                                              <p:pRg st="4" end="4"/>
                                            </p:txEl>
                                          </p:spTgt>
                                        </p:tgtEl>
                                        <p:attrNameLst>
                                          <p:attrName>style.visibility</p:attrName>
                                        </p:attrNameLst>
                                      </p:cBhvr>
                                      <p:to>
                                        <p:strVal val="visible"/>
                                      </p:to>
                                    </p:set>
                                    <p:animEffect transition="in" filter="wipe(left)">
                                      <p:cBhvr>
                                        <p:cTn id="27" dur="500"/>
                                        <p:tgtEl>
                                          <p:spTgt spid="7680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768017"/>
                                        </p:tgtEl>
                                        <p:attrNameLst>
                                          <p:attrName>style.visibility</p:attrName>
                                        </p:attrNameLst>
                                      </p:cBhvr>
                                      <p:to>
                                        <p:strVal val="visible"/>
                                      </p:to>
                                    </p:set>
                                    <p:animEffect transition="in" filter="barn(outVertical)">
                                      <p:cBhvr>
                                        <p:cTn id="32" dur="500"/>
                                        <p:tgtEl>
                                          <p:spTgt spid="7680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004">
                                            <p:txEl>
                                              <p:pRg st="0" end="0"/>
                                            </p:txEl>
                                          </p:spTgt>
                                        </p:tgtEl>
                                        <p:attrNameLst>
                                          <p:attrName>style.visibility</p:attrName>
                                        </p:attrNameLst>
                                      </p:cBhvr>
                                      <p:to>
                                        <p:strVal val="visible"/>
                                      </p:to>
                                    </p:set>
                                    <p:animEffect transition="in" filter="wipe(left)">
                                      <p:cBhvr>
                                        <p:cTn id="37" dur="500"/>
                                        <p:tgtEl>
                                          <p:spTgt spid="76800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010">
                                            <p:txEl>
                                              <p:pRg st="0" end="0"/>
                                            </p:txEl>
                                          </p:spTgt>
                                        </p:tgtEl>
                                        <p:attrNameLst>
                                          <p:attrName>style.visibility</p:attrName>
                                        </p:attrNameLst>
                                      </p:cBhvr>
                                      <p:to>
                                        <p:strVal val="visible"/>
                                      </p:to>
                                    </p:set>
                                    <p:animEffect transition="in" filter="wipe(left)">
                                      <p:cBhvr>
                                        <p:cTn id="42" dur="500"/>
                                        <p:tgtEl>
                                          <p:spTgt spid="76801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8012">
                                            <p:txEl>
                                              <p:pRg st="0" end="0"/>
                                            </p:txEl>
                                          </p:spTgt>
                                        </p:tgtEl>
                                        <p:attrNameLst>
                                          <p:attrName>style.visibility</p:attrName>
                                        </p:attrNameLst>
                                      </p:cBhvr>
                                      <p:to>
                                        <p:strVal val="visible"/>
                                      </p:to>
                                    </p:set>
                                    <p:animEffect transition="in" filter="wipe(left)">
                                      <p:cBhvr>
                                        <p:cTn id="47" dur="500"/>
                                        <p:tgtEl>
                                          <p:spTgt spid="76801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8011">
                                            <p:txEl>
                                              <p:pRg st="0" end="0"/>
                                            </p:txEl>
                                          </p:spTgt>
                                        </p:tgtEl>
                                        <p:attrNameLst>
                                          <p:attrName>style.visibility</p:attrName>
                                        </p:attrNameLst>
                                      </p:cBhvr>
                                      <p:to>
                                        <p:strVal val="visible"/>
                                      </p:to>
                                    </p:set>
                                    <p:animEffect transition="in" filter="wipe(left)">
                                      <p:cBhvr>
                                        <p:cTn id="52" dur="500"/>
                                        <p:tgtEl>
                                          <p:spTgt spid="76801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68013">
                                            <p:txEl>
                                              <p:pRg st="0" end="0"/>
                                            </p:txEl>
                                          </p:spTgt>
                                        </p:tgtEl>
                                        <p:attrNameLst>
                                          <p:attrName>style.visibility</p:attrName>
                                        </p:attrNameLst>
                                      </p:cBhvr>
                                      <p:to>
                                        <p:strVal val="visible"/>
                                      </p:to>
                                    </p:set>
                                    <p:animEffect transition="in" filter="wipe(left)">
                                      <p:cBhvr>
                                        <p:cTn id="57" dur="500"/>
                                        <p:tgtEl>
                                          <p:spTgt spid="7680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3" grpId="0" build="p" autoUpdateAnimBg="0"/>
      <p:bldP spid="768004" grpId="0" build="p" autoUpdateAnimBg="0"/>
      <p:bldP spid="768010" grpId="0" build="p" autoUpdateAnimBg="0"/>
      <p:bldP spid="768011" grpId="0" build="p" autoUpdateAnimBg="0"/>
      <p:bldP spid="768012" grpId="0" build="p" autoUpdateAnimBg="0"/>
      <p:bldP spid="76801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1809750" y="228600"/>
            <a:ext cx="7086600" cy="1143000"/>
          </a:xfrm>
          <a:noFill/>
          <a:ln/>
        </p:spPr>
        <p:txBody>
          <a:bodyPr/>
          <a:lstStyle/>
          <a:p>
            <a:r>
              <a:rPr lang="zh-CN" altLang="en-US" sz="4000">
                <a:solidFill>
                  <a:schemeClr val="bg2">
                    <a:lumMod val="95000"/>
                    <a:lumOff val="5000"/>
                  </a:schemeClr>
                </a:solidFill>
              </a:rPr>
              <a:t>两个总体均值之差的</a:t>
            </a:r>
            <a:r>
              <a:rPr lang="zh-CN" altLang="en-US" sz="4000">
                <a:solidFill>
                  <a:schemeClr val="bg2">
                    <a:lumMod val="95000"/>
                    <a:lumOff val="5000"/>
                  </a:schemeClr>
                </a:solidFill>
                <a:latin typeface="Arial" panose="020B0604020202020204" pitchFamily="34" charset="0"/>
              </a:rPr>
              <a:t>检验</a:t>
            </a:r>
            <a:br>
              <a:rPr lang="zh-CN" altLang="en-US" sz="4000">
                <a:solidFill>
                  <a:schemeClr val="bg2">
                    <a:lumMod val="95000"/>
                    <a:lumOff val="5000"/>
                  </a:schemeClr>
                </a:solidFill>
                <a:latin typeface="Arial" panose="020B0604020202020204" pitchFamily="34" charset="0"/>
              </a:rPr>
            </a:br>
            <a:r>
              <a:rPr lang="zh-CN" altLang="en-US" sz="4000">
                <a:solidFill>
                  <a:schemeClr val="bg2">
                    <a:lumMod val="95000"/>
                    <a:lumOff val="5000"/>
                  </a:schemeClr>
                </a:solidFill>
                <a:latin typeface="Arial" panose="020B0604020202020204" pitchFamily="34" charset="0"/>
              </a:rPr>
              <a:t> </a:t>
            </a:r>
            <a:r>
              <a:rPr lang="en-US" altLang="zh-CN" sz="3600">
                <a:solidFill>
                  <a:schemeClr val="bg2">
                    <a:lumMod val="95000"/>
                    <a:lumOff val="5000"/>
                  </a:schemeClr>
                </a:solidFill>
                <a:latin typeface="Arial" panose="020B0604020202020204" pitchFamily="34" charset="0"/>
              </a:rPr>
              <a:t>(</a:t>
            </a:r>
            <a:r>
              <a:rPr lang="en-US" altLang="zh-CN" sz="3600">
                <a:solidFill>
                  <a:schemeClr val="bg2">
                    <a:lumMod val="95000"/>
                    <a:lumOff val="5000"/>
                  </a:schemeClr>
                </a:solidFill>
                <a:latin typeface="Symbol" panose="05050102010706020507" pitchFamily="18" charset="2"/>
              </a:rPr>
              <a:t></a:t>
            </a:r>
            <a:r>
              <a:rPr lang="en-US" altLang="zh-CN" sz="3600" baseline="-25000">
                <a:solidFill>
                  <a:schemeClr val="bg2">
                    <a:lumMod val="95000"/>
                    <a:lumOff val="5000"/>
                  </a:schemeClr>
                </a:solidFill>
                <a:latin typeface="Arial" panose="020B0604020202020204" pitchFamily="34" charset="0"/>
              </a:rPr>
              <a:t>1</a:t>
            </a:r>
            <a:r>
              <a:rPr lang="en-US" altLang="zh-CN" sz="3600" baseline="30000">
                <a:solidFill>
                  <a:schemeClr val="bg2">
                    <a:lumMod val="95000"/>
                    <a:lumOff val="5000"/>
                  </a:schemeClr>
                </a:solidFill>
                <a:latin typeface="Arial" panose="020B0604020202020204" pitchFamily="34" charset="0"/>
              </a:rPr>
              <a:t>2</a:t>
            </a:r>
            <a:r>
              <a:rPr lang="zh-CN" altLang="en-US"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Symbol" panose="05050102010706020507" pitchFamily="18" charset="2"/>
              </a:rPr>
              <a:t> </a:t>
            </a:r>
            <a:r>
              <a:rPr lang="en-US" altLang="zh-CN" sz="3600" baseline="-25000">
                <a:solidFill>
                  <a:schemeClr val="bg2">
                    <a:lumMod val="95000"/>
                    <a:lumOff val="5000"/>
                  </a:schemeClr>
                </a:solidFill>
                <a:latin typeface="Arial" panose="020B0604020202020204" pitchFamily="34" charset="0"/>
              </a:rPr>
              <a:t>2</a:t>
            </a:r>
            <a:r>
              <a:rPr lang="en-US" altLang="zh-CN" sz="3600" baseline="30000">
                <a:solidFill>
                  <a:schemeClr val="bg2">
                    <a:lumMod val="95000"/>
                    <a:lumOff val="5000"/>
                  </a:schemeClr>
                </a:solidFill>
                <a:latin typeface="Arial" panose="020B0604020202020204" pitchFamily="34" charset="0"/>
              </a:rPr>
              <a:t>2</a:t>
            </a:r>
            <a:r>
              <a:rPr lang="en-US" altLang="zh-CN" sz="3600">
                <a:solidFill>
                  <a:schemeClr val="bg2">
                    <a:lumMod val="95000"/>
                    <a:lumOff val="5000"/>
                  </a:schemeClr>
                </a:solidFill>
                <a:latin typeface="Arial" panose="020B0604020202020204" pitchFamily="34" charset="0"/>
              </a:rPr>
              <a:t> </a:t>
            </a:r>
            <a:r>
              <a:rPr lang="zh-CN" altLang="en-US" sz="3600">
                <a:solidFill>
                  <a:schemeClr val="bg2">
                    <a:lumMod val="95000"/>
                    <a:lumOff val="5000"/>
                  </a:schemeClr>
                </a:solidFill>
                <a:latin typeface="Arial" panose="020B0604020202020204" pitchFamily="34" charset="0"/>
              </a:rPr>
              <a:t>未知且不相等</a:t>
            </a: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小样本</a:t>
            </a:r>
            <a:r>
              <a:rPr lang="en-US" altLang="zh-CN" sz="3600">
                <a:solidFill>
                  <a:schemeClr val="bg2">
                    <a:lumMod val="95000"/>
                    <a:lumOff val="5000"/>
                  </a:schemeClr>
                </a:solidFill>
                <a:latin typeface="Arial" panose="020B0604020202020204" pitchFamily="34" charset="0"/>
              </a:rPr>
              <a:t>)</a:t>
            </a:r>
          </a:p>
        </p:txBody>
      </p:sp>
      <p:sp>
        <p:nvSpPr>
          <p:cNvPr id="751619" name="Rectangle 3"/>
          <p:cNvSpPr>
            <a:spLocks noGrp="1" noChangeArrowheads="1"/>
          </p:cNvSpPr>
          <p:nvPr>
            <p:ph type="body" idx="1"/>
          </p:nvPr>
        </p:nvSpPr>
        <p:spPr>
          <a:xfrm>
            <a:off x="381000" y="1752600"/>
            <a:ext cx="8477250" cy="4495800"/>
          </a:xfrm>
          <a:noFill/>
          <a:ln/>
        </p:spPr>
        <p:txBody>
          <a:bodyPr/>
          <a:lstStyle/>
          <a:p>
            <a:pPr marL="609600" indent="-609600">
              <a:buFontTx/>
              <a:buAutoNum type="arabicPeriod"/>
            </a:pPr>
            <a:r>
              <a:rPr lang="zh-CN" altLang="en-US" sz="2800" dirty="0">
                <a:solidFill>
                  <a:schemeClr val="bg2">
                    <a:lumMod val="95000"/>
                    <a:lumOff val="5000"/>
                  </a:schemeClr>
                </a:solidFill>
              </a:rPr>
              <a:t>检验具有不等方差的两个总体的均值</a:t>
            </a:r>
          </a:p>
          <a:p>
            <a:pPr marL="609600" indent="-609600">
              <a:buFontTx/>
              <a:buAutoNum type="arabicPeriod"/>
            </a:pPr>
            <a:r>
              <a:rPr lang="zh-CN" altLang="en-US" sz="2800" dirty="0">
                <a:solidFill>
                  <a:schemeClr val="bg2">
                    <a:lumMod val="95000"/>
                    <a:lumOff val="5000"/>
                  </a:schemeClr>
                </a:solidFill>
              </a:rPr>
              <a:t>假定</a:t>
            </a:r>
            <a:r>
              <a:rPr lang="zh-CN" altLang="en-US" sz="2800" dirty="0">
                <a:solidFill>
                  <a:schemeClr val="bg2">
                    <a:lumMod val="95000"/>
                    <a:lumOff val="5000"/>
                  </a:schemeClr>
                </a:solidFill>
                <a:latin typeface="Times New Roman" panose="02020603050405020304" pitchFamily="18" charset="0"/>
              </a:rPr>
              <a:t>条件</a:t>
            </a:r>
          </a:p>
          <a:p>
            <a:pPr marL="1219200" lvl="1" indent="-533400"/>
            <a:r>
              <a:rPr lang="zh-CN" altLang="en-US" sz="2400" dirty="0">
                <a:solidFill>
                  <a:schemeClr val="bg2">
                    <a:lumMod val="95000"/>
                    <a:lumOff val="5000"/>
                  </a:schemeClr>
                </a:solidFill>
                <a:latin typeface="宋体" panose="02010600030101010101" pitchFamily="2" charset="-122"/>
                <a:sym typeface="Wingdings" panose="05000000000000000000" pitchFamily="2" charset="2"/>
              </a:rPr>
              <a:t>两个样本是独立的随机样本</a:t>
            </a:r>
            <a:endParaRPr lang="zh-CN" altLang="en-US" sz="2400" dirty="0">
              <a:solidFill>
                <a:schemeClr val="bg2">
                  <a:lumMod val="95000"/>
                  <a:lumOff val="5000"/>
                </a:schemeClr>
              </a:solidFill>
              <a:latin typeface="宋体" panose="02010600030101010101" pitchFamily="2" charset="-122"/>
            </a:endParaRPr>
          </a:p>
          <a:p>
            <a:pPr marL="1219200" lvl="1" indent="-533400"/>
            <a:r>
              <a:rPr lang="zh-CN" altLang="en-US" sz="2400" dirty="0">
                <a:solidFill>
                  <a:schemeClr val="bg2">
                    <a:lumMod val="95000"/>
                    <a:lumOff val="5000"/>
                  </a:schemeClr>
                </a:solidFill>
                <a:latin typeface="宋体" panose="02010600030101010101" pitchFamily="2" charset="-122"/>
                <a:sym typeface="Wingdings" panose="05000000000000000000" pitchFamily="2" charset="2"/>
              </a:rPr>
              <a:t>两个</a:t>
            </a:r>
            <a:r>
              <a:rPr lang="zh-CN" altLang="en-US" sz="2400" dirty="0">
                <a:solidFill>
                  <a:schemeClr val="bg2">
                    <a:lumMod val="95000"/>
                    <a:lumOff val="5000"/>
                  </a:schemeClr>
                </a:solidFill>
                <a:latin typeface="宋体" panose="02010600030101010101" pitchFamily="2" charset="-122"/>
              </a:rPr>
              <a:t>总体都是正态分布</a:t>
            </a:r>
          </a:p>
          <a:p>
            <a:pPr marL="1219200" lvl="1" indent="-533400"/>
            <a:r>
              <a:rPr lang="zh-CN" altLang="en-US" sz="2400" dirty="0">
                <a:solidFill>
                  <a:schemeClr val="bg2">
                    <a:lumMod val="95000"/>
                    <a:lumOff val="5000"/>
                  </a:schemeClr>
                </a:solidFill>
                <a:latin typeface="宋体" panose="02010600030101010101" pitchFamily="2" charset="-122"/>
                <a:sym typeface="Wingdings" panose="05000000000000000000" pitchFamily="2" charset="2"/>
              </a:rPr>
              <a:t>两个总体方差未知且不相等</a:t>
            </a:r>
            <a:r>
              <a:rPr lang="zh-CN" altLang="en-US" sz="2400" dirty="0">
                <a:solidFill>
                  <a:schemeClr val="bg2">
                    <a:lumMod val="95000"/>
                    <a:lumOff val="5000"/>
                  </a:schemeClr>
                </a:solidFill>
                <a:latin typeface="Symbol" panose="05050102010706020507" pitchFamily="18" charset="2"/>
              </a:rPr>
              <a:t></a:t>
            </a:r>
            <a:r>
              <a:rPr lang="en-US" altLang="zh-CN" sz="2400" baseline="-25000" dirty="0">
                <a:solidFill>
                  <a:schemeClr val="bg2">
                    <a:lumMod val="95000"/>
                    <a:lumOff val="5000"/>
                  </a:schemeClr>
                </a:solidFill>
                <a:latin typeface="Symbol" panose="05050102010706020507" pitchFamily="18" charset="2"/>
              </a:rPr>
              <a:t>1</a:t>
            </a:r>
            <a:r>
              <a:rPr lang="en-US" altLang="zh-CN" sz="2400" baseline="30000" dirty="0">
                <a:solidFill>
                  <a:schemeClr val="bg2">
                    <a:lumMod val="95000"/>
                    <a:lumOff val="5000"/>
                  </a:schemeClr>
                </a:solidFill>
                <a:latin typeface="Symbol" panose="05050102010706020507" pitchFamily="18" charset="2"/>
              </a:rPr>
              <a:t>2 </a:t>
            </a:r>
            <a:r>
              <a:rPr lang="en-US" altLang="zh-CN" sz="2400" dirty="0">
                <a:solidFill>
                  <a:schemeClr val="bg2">
                    <a:lumMod val="95000"/>
                    <a:lumOff val="5000"/>
                  </a:schemeClr>
                </a:solidFill>
                <a:latin typeface="Symbol" panose="05050102010706020507" pitchFamily="18" charset="2"/>
                <a:sym typeface="Symbol" panose="05050102010706020507" pitchFamily="18" charset="2"/>
              </a:rPr>
              <a:t>=</a:t>
            </a:r>
            <a:r>
              <a:rPr lang="en-US" altLang="zh-CN" sz="2400" dirty="0">
                <a:solidFill>
                  <a:schemeClr val="bg2">
                    <a:lumMod val="95000"/>
                    <a:lumOff val="5000"/>
                  </a:schemeClr>
                </a:solidFill>
                <a:latin typeface="Symbol" panose="05050102010706020507" pitchFamily="18" charset="2"/>
              </a:rPr>
              <a:t> </a:t>
            </a:r>
            <a:r>
              <a:rPr lang="en-US" altLang="zh-CN" sz="2400" baseline="-25000" dirty="0">
                <a:solidFill>
                  <a:schemeClr val="bg2">
                    <a:lumMod val="95000"/>
                    <a:lumOff val="5000"/>
                  </a:schemeClr>
                </a:solidFill>
                <a:latin typeface="Symbol" panose="05050102010706020507" pitchFamily="18" charset="2"/>
              </a:rPr>
              <a:t>2</a:t>
            </a:r>
            <a:r>
              <a:rPr lang="en-US" altLang="zh-CN" sz="2400" baseline="30000" dirty="0">
                <a:solidFill>
                  <a:schemeClr val="bg2">
                    <a:lumMod val="95000"/>
                    <a:lumOff val="5000"/>
                  </a:schemeClr>
                </a:solidFill>
                <a:latin typeface="Symbol" panose="05050102010706020507" pitchFamily="18" charset="2"/>
              </a:rPr>
              <a:t>2</a:t>
            </a:r>
            <a:endParaRPr lang="en-US" altLang="zh-CN" sz="2400" dirty="0">
              <a:solidFill>
                <a:schemeClr val="bg2">
                  <a:lumMod val="95000"/>
                  <a:lumOff val="5000"/>
                </a:schemeClr>
              </a:solidFill>
              <a:latin typeface="宋体" panose="02010600030101010101" pitchFamily="2" charset="-122"/>
            </a:endParaRPr>
          </a:p>
          <a:p>
            <a:pPr marL="609600" indent="-609600">
              <a:buFontTx/>
              <a:buAutoNum type="arabicPeriod"/>
            </a:pPr>
            <a:r>
              <a:rPr lang="zh-CN" altLang="en-US" sz="2800" dirty="0">
                <a:solidFill>
                  <a:schemeClr val="bg2">
                    <a:lumMod val="95000"/>
                    <a:lumOff val="5000"/>
                  </a:schemeClr>
                </a:solidFill>
              </a:rPr>
              <a:t>检验</a:t>
            </a:r>
            <a:r>
              <a:rPr lang="zh-CN" altLang="en-US" sz="2800" dirty="0">
                <a:solidFill>
                  <a:schemeClr val="bg2">
                    <a:lumMod val="95000"/>
                    <a:lumOff val="5000"/>
                  </a:schemeClr>
                </a:solidFill>
                <a:latin typeface="Times New Roman" panose="02020603050405020304" pitchFamily="18" charset="0"/>
              </a:rPr>
              <a:t>统计量</a:t>
            </a:r>
          </a:p>
        </p:txBody>
      </p:sp>
      <mc:AlternateContent xmlns:mc="http://schemas.openxmlformats.org/markup-compatibility/2006">
        <mc:Choice xmlns:a14="http://schemas.microsoft.com/office/drawing/2010/main" Requires="a14">
          <p:sp>
            <p:nvSpPr>
              <p:cNvPr id="751631" name="Object 15">
                <a:hlinkClick r:id="" action="ppaction://ole?verb=0"/>
              </p:cNvPr>
              <p:cNvSpPr txBox="1"/>
              <p:nvPr/>
            </p:nvSpPr>
            <p:spPr bwMode="auto">
              <a:xfrm>
                <a:off x="974725" y="4654550"/>
                <a:ext cx="3482975" cy="1543050"/>
              </a:xfrm>
              <a:prstGeom prst="rect">
                <a:avLst/>
              </a:prstGeom>
              <a:noFill/>
              <a:ln>
                <a:noFill/>
              </a:ln>
              <a:effectLst>
                <a:outerShdw dist="17961" dir="2700000" algn="ctr" rotWithShape="0">
                  <a:schemeClr val="bg2"/>
                </a:outerShdw>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𝑡</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acc>
                                <m:accPr>
                                  <m:chr m:val="̄"/>
                                  <m:ctrlPr>
                                    <a:rPr lang="zh-CN" altLang="en-US" i="1">
                                      <a:solidFill>
                                        <a:schemeClr val="bg2">
                                          <a:lumMod val="95000"/>
                                          <a:lumOff val="5000"/>
                                        </a:schemeClr>
                                      </a:solidFill>
                                      <a:latin typeface="Cambria Math" panose="02040503050406030204" pitchFamily="18" charset="0"/>
                                    </a:rPr>
                                  </m:ctrlPr>
                                </m:accPr>
                                <m:e>
                                  <m:r>
                                    <a:rPr lang="zh-CN" altLang="en-US" i="1">
                                      <a:solidFill>
                                        <a:schemeClr val="bg2">
                                          <a:lumMod val="95000"/>
                                          <a:lumOff val="5000"/>
                                        </a:schemeClr>
                                      </a:solidFill>
                                      <a:latin typeface="Cambria Math" panose="02040503050406030204" pitchFamily="18" charset="0"/>
                                    </a:rPr>
                                    <m:t>𝑋</m:t>
                                  </m:r>
                                </m:e>
                              </m:acc>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acc>
                                <m:accPr>
                                  <m:chr m:val="̄"/>
                                  <m:ctrlPr>
                                    <a:rPr lang="zh-CN" altLang="en-US" i="1">
                                      <a:solidFill>
                                        <a:schemeClr val="bg2">
                                          <a:lumMod val="95000"/>
                                          <a:lumOff val="5000"/>
                                        </a:schemeClr>
                                      </a:solidFill>
                                      <a:latin typeface="Cambria Math" panose="02040503050406030204" pitchFamily="18" charset="0"/>
                                    </a:rPr>
                                  </m:ctrlPr>
                                </m:accPr>
                                <m:e>
                                  <m:r>
                                    <a:rPr lang="zh-CN" altLang="en-US" i="1">
                                      <a:solidFill>
                                        <a:schemeClr val="bg2">
                                          <a:lumMod val="95000"/>
                                          <a:lumOff val="5000"/>
                                        </a:schemeClr>
                                      </a:solidFill>
                                      <a:latin typeface="Cambria Math" panose="02040503050406030204" pitchFamily="18" charset="0"/>
                                    </a:rPr>
                                    <m:t>𝑋</m:t>
                                  </m:r>
                                </m:e>
                              </m:acc>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𝜇</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𝜇</m:t>
                              </m:r>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𝑆</m:t>
                              </m:r>
                            </m:e>
                            <m:sub>
                              <m:r>
                                <a:rPr lang="zh-CN" altLang="en-US" i="1">
                                  <a:solidFill>
                                    <a:schemeClr val="bg2">
                                      <a:lumMod val="95000"/>
                                      <a:lumOff val="5000"/>
                                    </a:schemeClr>
                                  </a:solidFill>
                                  <a:latin typeface="Cambria Math" panose="02040503050406030204" pitchFamily="18" charset="0"/>
                                </a:rPr>
                                <m:t>𝑝</m:t>
                              </m:r>
                            </m:sub>
                          </m:sSub>
                          <m:rad>
                            <m:radPr>
                              <m:degHide m:val="on"/>
                              <m:ctrlPr>
                                <a:rPr lang="zh-CN" altLang="en-US" i="1">
                                  <a:solidFill>
                                    <a:schemeClr val="bg2">
                                      <a:lumMod val="95000"/>
                                      <a:lumOff val="5000"/>
                                    </a:schemeClr>
                                  </a:solidFill>
                                  <a:latin typeface="Cambria Math" panose="02040503050406030204" pitchFamily="18" charset="0"/>
                                </a:rPr>
                              </m:ctrlPr>
                            </m:radPr>
                            <m:deg/>
                            <m:e>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1</m:t>
                                  </m:r>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1</m:t>
                                  </m:r>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den>
                              </m:f>
                            </m:e>
                          </m:rad>
                        </m:den>
                      </m:f>
                    </m:oMath>
                  </m:oMathPara>
                </a14:m>
                <a:endParaRPr lang="zh-CN" altLang="en-US">
                  <a:solidFill>
                    <a:schemeClr val="bg2">
                      <a:lumMod val="95000"/>
                      <a:lumOff val="5000"/>
                    </a:schemeClr>
                  </a:solidFill>
                </a:endParaRPr>
              </a:p>
            </p:txBody>
          </p:sp>
        </mc:Choice>
        <mc:Fallback>
          <p:sp>
            <p:nvSpPr>
              <p:cNvPr id="751631" name="Object 15">
                <a:hlinkClick r:id="" action="ppaction://ole?verb=0"/>
              </p:cNvPr>
              <p:cNvSpPr txBox="1">
                <a:spLocks noRot="1" noChangeAspect="1" noMove="1" noResize="1" noEditPoints="1" noAdjustHandles="1" noChangeArrowheads="1" noChangeShapeType="1" noTextEdit="1"/>
              </p:cNvSpPr>
              <p:nvPr/>
            </p:nvSpPr>
            <p:spPr bwMode="auto">
              <a:xfrm>
                <a:off x="974725" y="4654550"/>
                <a:ext cx="3482975" cy="154305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751635" name="Group 19"/>
          <p:cNvGrpSpPr>
            <a:grpSpLocks/>
          </p:cNvGrpSpPr>
          <p:nvPr/>
        </p:nvGrpSpPr>
        <p:grpSpPr bwMode="auto">
          <a:xfrm>
            <a:off x="4419600" y="4964113"/>
            <a:ext cx="4286250" cy="987425"/>
            <a:chOff x="2784" y="3127"/>
            <a:chExt cx="2700" cy="622"/>
          </a:xfrm>
        </p:grpSpPr>
        <p:sp>
          <p:nvSpPr>
            <p:cNvPr id="751626" name="Text Box 10"/>
            <p:cNvSpPr txBox="1">
              <a:spLocks noChangeArrowheads="1"/>
            </p:cNvSpPr>
            <p:nvPr/>
          </p:nvSpPr>
          <p:spPr bwMode="auto">
            <a:xfrm>
              <a:off x="2784" y="3308"/>
              <a:ext cx="695"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r>
                <a:rPr lang="zh-CN" altLang="en-US">
                  <a:solidFill>
                    <a:schemeClr val="bg2">
                      <a:lumMod val="95000"/>
                      <a:lumOff val="5000"/>
                    </a:schemeClr>
                  </a:solidFill>
                  <a:effectLst>
                    <a:outerShdw blurRad="38100" dist="38100" dir="2700000" algn="tl">
                      <a:srgbClr val="000000"/>
                    </a:outerShdw>
                  </a:effectLst>
                </a:rPr>
                <a:t>其中：</a:t>
              </a:r>
            </a:p>
          </p:txBody>
        </p:sp>
        <mc:AlternateContent xmlns:mc="http://schemas.openxmlformats.org/markup-compatibility/2006" xmlns:a14="http://schemas.microsoft.com/office/drawing/2010/main">
          <mc:Choice Requires="a14">
            <p:sp>
              <p:nvSpPr>
                <p:cNvPr id="751632" name="Object 16">
                  <a:hlinkClick r:id="" action="ppaction://ole?verb=0"/>
                </p:cNvPr>
                <p:cNvSpPr txBox="1"/>
                <p:nvPr/>
              </p:nvSpPr>
              <p:spPr bwMode="auto">
                <a:xfrm>
                  <a:off x="3379" y="3127"/>
                  <a:ext cx="2105" cy="622"/>
                </a:xfrm>
                <a:prstGeom prst="rect">
                  <a:avLst/>
                </a:prstGeom>
                <a:noFill/>
                <a:ln>
                  <a:noFill/>
                </a:ln>
                <a:effectLst>
                  <a:outerShdw dist="17961" dir="2700000" algn="ctr" rotWithShape="0">
                    <a:schemeClr val="bg2"/>
                  </a:outerShdw>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smtClean="0">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𝑆</m:t>
                            </m:r>
                          </m:e>
                          <m:sub>
                            <m:r>
                              <a:rPr lang="zh-CN" altLang="en-US" i="1">
                                <a:solidFill>
                                  <a:schemeClr val="bg2">
                                    <a:lumMod val="95000"/>
                                    <a:lumOff val="5000"/>
                                  </a:schemeClr>
                                </a:solidFill>
                                <a:latin typeface="Cambria Math" panose="02040503050406030204" pitchFamily="18" charset="0"/>
                              </a:rPr>
                              <m:t>𝑝</m:t>
                            </m:r>
                          </m:sub>
                          <m:sup>
                            <m:r>
                              <a:rPr lang="zh-CN" altLang="en-US" i="1">
                                <a:solidFill>
                                  <a:schemeClr val="bg2">
                                    <a:lumMod val="95000"/>
                                    <a:lumOff val="5000"/>
                                  </a:schemeClr>
                                </a:solidFill>
                                <a:latin typeface="Cambria Math" panose="02040503050406030204" pitchFamily="18" charset="0"/>
                              </a:rPr>
                              <m:t>2</m:t>
                            </m:r>
                          </m:sup>
                        </m:sSubSup>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−1)</m:t>
                            </m:r>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𝑆</m:t>
                                </m:r>
                              </m:e>
                              <m:sub>
                                <m:r>
                                  <a:rPr lang="zh-CN" altLang="en-US" i="1">
                                    <a:solidFill>
                                      <a:schemeClr val="bg2">
                                        <a:lumMod val="95000"/>
                                        <a:lumOff val="5000"/>
                                      </a:schemeClr>
                                    </a:solidFill>
                                    <a:latin typeface="Cambria Math" panose="02040503050406030204" pitchFamily="18" charset="0"/>
                                  </a:rPr>
                                  <m:t>1</m:t>
                                </m:r>
                              </m:sub>
                              <m:sup>
                                <m:r>
                                  <a:rPr lang="zh-CN" altLang="en-US" i="1">
                                    <a:solidFill>
                                      <a:schemeClr val="bg2">
                                        <a:lumMod val="95000"/>
                                        <a:lumOff val="5000"/>
                                      </a:schemeClr>
                                    </a:solidFill>
                                    <a:latin typeface="Cambria Math" panose="02040503050406030204" pitchFamily="18" charset="0"/>
                                  </a:rPr>
                                  <m:t>2</m:t>
                                </m:r>
                              </m:sup>
                            </m:sSubSup>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−1)</m:t>
                            </m:r>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𝑆</m:t>
                                </m:r>
                              </m:e>
                              <m:sub>
                                <m:r>
                                  <a:rPr lang="zh-CN" altLang="en-US" i="1">
                                    <a:solidFill>
                                      <a:schemeClr val="bg2">
                                        <a:lumMod val="95000"/>
                                        <a:lumOff val="5000"/>
                                      </a:schemeClr>
                                    </a:solidFill>
                                    <a:latin typeface="Cambria Math" panose="02040503050406030204" pitchFamily="18" charset="0"/>
                                  </a:rPr>
                                  <m:t>2</m:t>
                                </m:r>
                              </m:sub>
                              <m:sup>
                                <m:r>
                                  <a:rPr lang="zh-CN" altLang="en-US" i="1">
                                    <a:solidFill>
                                      <a:schemeClr val="bg2">
                                        <a:lumMod val="95000"/>
                                        <a:lumOff val="5000"/>
                                      </a:schemeClr>
                                    </a:solidFill>
                                    <a:latin typeface="Cambria Math" panose="02040503050406030204" pitchFamily="18" charset="0"/>
                                  </a:rPr>
                                  <m:t>2</m:t>
                                </m:r>
                              </m:sup>
                            </m:sSubSup>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−2</m:t>
                            </m:r>
                          </m:den>
                        </m:f>
                      </m:oMath>
                    </m:oMathPara>
                  </a14:m>
                  <a:endParaRPr lang="zh-CN" altLang="en-US">
                    <a:solidFill>
                      <a:schemeClr val="bg2">
                        <a:lumMod val="95000"/>
                        <a:lumOff val="5000"/>
                      </a:schemeClr>
                    </a:solidFill>
                  </a:endParaRPr>
                </a:p>
              </p:txBody>
            </p:sp>
          </mc:Choice>
          <mc:Fallback xmlns="">
            <p:sp>
              <p:nvSpPr>
                <p:cNvPr id="751632" name="Object 16">
                  <a:hlinkClick r:id="" action="ppaction://ole?verb=0"/>
                </p:cNvPr>
                <p:cNvSpPr txBox="1">
                  <a:spLocks noRot="1" noChangeAspect="1" noMove="1" noResize="1" noEditPoints="1" noAdjustHandles="1" noChangeArrowheads="1" noChangeShapeType="1" noTextEdit="1"/>
                </p:cNvSpPr>
                <p:nvPr/>
              </p:nvSpPr>
              <p:spPr bwMode="auto">
                <a:xfrm>
                  <a:off x="3379" y="3127"/>
                  <a:ext cx="2105" cy="622"/>
                </a:xfrm>
                <a:prstGeom prst="rect">
                  <a:avLst/>
                </a:prstGeom>
                <a:blipFill>
                  <a:blip r:embed="rId4"/>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wipe(left)">
                                      <p:cBhvr>
                                        <p:cTn id="7" dur="500"/>
                                        <p:tgtEl>
                                          <p:spTgt spid="751619">
                                            <p:txEl>
                                              <p:pRg st="0" end="0"/>
                                            </p:txEl>
                                          </p:spTgt>
                                        </p:tgtEl>
                                      </p:cBhvr>
                                    </p:animEffect>
                                  </p:childTnLst>
                                  <p:subTnLst>
                                    <p:animClr clrSpc="rgb" dir="cw">
                                      <p:cBhvr override="childStyle">
                                        <p:cTn dur="1" fill="hold" display="0" masterRel="nextClick" afterEffect="1"/>
                                        <p:tgtEl>
                                          <p:spTgt spid="75161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wipe(left)">
                                      <p:cBhvr>
                                        <p:cTn id="12" dur="500"/>
                                        <p:tgtEl>
                                          <p:spTgt spid="751619">
                                            <p:txEl>
                                              <p:pRg st="1" end="1"/>
                                            </p:txEl>
                                          </p:spTgt>
                                        </p:tgtEl>
                                      </p:cBhvr>
                                    </p:animEffect>
                                  </p:childTnLst>
                                  <p:subTnLst>
                                    <p:animClr clrSpc="rgb" dir="cw">
                                      <p:cBhvr override="childStyle">
                                        <p:cTn dur="1" fill="hold" display="0" masterRel="nextClick" afterEffect="1"/>
                                        <p:tgtEl>
                                          <p:spTgt spid="751619">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751619">
                                            <p:txEl>
                                              <p:pRg st="2" end="2"/>
                                            </p:txEl>
                                          </p:spTgt>
                                        </p:tgtEl>
                                        <p:attrNameLst>
                                          <p:attrName>style.visibility</p:attrName>
                                        </p:attrNameLst>
                                      </p:cBhvr>
                                      <p:to>
                                        <p:strVal val="visible"/>
                                      </p:to>
                                    </p:set>
                                    <p:animEffect transition="in" filter="wipe(left)">
                                      <p:cBhvr>
                                        <p:cTn id="15" dur="500"/>
                                        <p:tgtEl>
                                          <p:spTgt spid="751619">
                                            <p:txEl>
                                              <p:pRg st="2" end="2"/>
                                            </p:txEl>
                                          </p:spTgt>
                                        </p:tgtEl>
                                      </p:cBhvr>
                                    </p:animEffect>
                                  </p:childTnLst>
                                  <p:subTnLst>
                                    <p:animClr clrSpc="rgb" dir="cw">
                                      <p:cBhvr override="childStyle">
                                        <p:cTn dur="1" fill="hold" display="0" masterRel="nextClick" afterEffect="1"/>
                                        <p:tgtEl>
                                          <p:spTgt spid="751619">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751619">
                                            <p:txEl>
                                              <p:pRg st="3" end="3"/>
                                            </p:txEl>
                                          </p:spTgt>
                                        </p:tgtEl>
                                        <p:attrNameLst>
                                          <p:attrName>style.visibility</p:attrName>
                                        </p:attrNameLst>
                                      </p:cBhvr>
                                      <p:to>
                                        <p:strVal val="visible"/>
                                      </p:to>
                                    </p:set>
                                    <p:animEffect transition="in" filter="wipe(left)">
                                      <p:cBhvr>
                                        <p:cTn id="18" dur="500"/>
                                        <p:tgtEl>
                                          <p:spTgt spid="751619">
                                            <p:txEl>
                                              <p:pRg st="3" end="3"/>
                                            </p:txEl>
                                          </p:spTgt>
                                        </p:tgtEl>
                                      </p:cBhvr>
                                    </p:animEffect>
                                  </p:childTnLst>
                                  <p:subTnLst>
                                    <p:animClr clrSpc="rgb" dir="cw">
                                      <p:cBhvr override="childStyle">
                                        <p:cTn dur="1" fill="hold" display="0" masterRel="nextClick" afterEffect="1"/>
                                        <p:tgtEl>
                                          <p:spTgt spid="751619">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751619">
                                            <p:txEl>
                                              <p:pRg st="4" end="4"/>
                                            </p:txEl>
                                          </p:spTgt>
                                        </p:tgtEl>
                                        <p:attrNameLst>
                                          <p:attrName>style.visibility</p:attrName>
                                        </p:attrNameLst>
                                      </p:cBhvr>
                                      <p:to>
                                        <p:strVal val="visible"/>
                                      </p:to>
                                    </p:set>
                                    <p:animEffect transition="in" filter="wipe(left)">
                                      <p:cBhvr>
                                        <p:cTn id="21" dur="500"/>
                                        <p:tgtEl>
                                          <p:spTgt spid="751619">
                                            <p:txEl>
                                              <p:pRg st="4" end="4"/>
                                            </p:txEl>
                                          </p:spTgt>
                                        </p:tgtEl>
                                      </p:cBhvr>
                                    </p:animEffect>
                                  </p:childTnLst>
                                  <p:subTnLst>
                                    <p:animClr clrSpc="rgb" dir="cw">
                                      <p:cBhvr override="childStyle">
                                        <p:cTn dur="1" fill="hold" display="0" masterRel="nextClick" afterEffect="1"/>
                                        <p:tgtEl>
                                          <p:spTgt spid="751619">
                                            <p:txEl>
                                              <p:pRg st="4" end="4"/>
                                            </p:txEl>
                                          </p:spTgt>
                                        </p:tgtEl>
                                        <p:attrNameLst>
                                          <p:attrName>ppt_c</p:attrName>
                                        </p:attrNameLst>
                                      </p:cBhvr>
                                      <p:to>
                                        <a:schemeClr val="folHlink"/>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51619">
                                            <p:txEl>
                                              <p:pRg st="5" end="5"/>
                                            </p:txEl>
                                          </p:spTgt>
                                        </p:tgtEl>
                                        <p:attrNameLst>
                                          <p:attrName>style.visibility</p:attrName>
                                        </p:attrNameLst>
                                      </p:cBhvr>
                                      <p:to>
                                        <p:strVal val="visible"/>
                                      </p:to>
                                    </p:set>
                                    <p:animEffect transition="in" filter="wipe(left)">
                                      <p:cBhvr>
                                        <p:cTn id="26" dur="500"/>
                                        <p:tgtEl>
                                          <p:spTgt spid="751619">
                                            <p:txEl>
                                              <p:pRg st="5" end="5"/>
                                            </p:txEl>
                                          </p:spTgt>
                                        </p:tgtEl>
                                      </p:cBhvr>
                                    </p:animEffect>
                                  </p:childTnLst>
                                  <p:subTnLst>
                                    <p:animClr clrSpc="rgb" dir="cw">
                                      <p:cBhvr override="childStyle">
                                        <p:cTn dur="1" fill="hold" display="0" masterRel="nextClick" afterEffect="1"/>
                                        <p:tgtEl>
                                          <p:spTgt spid="751619">
                                            <p:txEl>
                                              <p:pRg st="5" end="5"/>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51635"/>
                                        </p:tgtEl>
                                        <p:attrNameLst>
                                          <p:attrName>style.visibility</p:attrName>
                                        </p:attrNameLst>
                                      </p:cBhvr>
                                      <p:to>
                                        <p:strVal val="visible"/>
                                      </p:to>
                                    </p:set>
                                    <p:animEffect transition="in" filter="wipe(left)">
                                      <p:cBhvr>
                                        <p:cTn id="31" dur="500"/>
                                        <p:tgtEl>
                                          <p:spTgt spid="751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noFill/>
          <a:ln/>
        </p:spPr>
        <p:txBody>
          <a:bodyPr/>
          <a:lstStyle/>
          <a:p>
            <a:r>
              <a:rPr lang="zh-CN" altLang="en-US" sz="4000">
                <a:solidFill>
                  <a:schemeClr val="bg2">
                    <a:lumMod val="95000"/>
                    <a:lumOff val="5000"/>
                  </a:schemeClr>
                </a:solidFill>
              </a:rPr>
              <a:t>两个总体均值之差的</a:t>
            </a:r>
            <a:r>
              <a:rPr lang="zh-CN" altLang="en-US" sz="4000">
                <a:solidFill>
                  <a:schemeClr val="bg2">
                    <a:lumMod val="95000"/>
                    <a:lumOff val="5000"/>
                  </a:schemeClr>
                </a:solidFill>
                <a:latin typeface="Arial" panose="020B0604020202020204" pitchFamily="34" charset="0"/>
              </a:rPr>
              <a:t>检验</a:t>
            </a:r>
            <a:br>
              <a:rPr lang="zh-CN" altLang="en-US" sz="4000">
                <a:solidFill>
                  <a:schemeClr val="bg2">
                    <a:lumMod val="95000"/>
                    <a:lumOff val="5000"/>
                  </a:schemeClr>
                </a:solidFill>
                <a:latin typeface="Arial" panose="020B0604020202020204" pitchFamily="34" charset="0"/>
              </a:rPr>
            </a:br>
            <a:r>
              <a:rPr lang="zh-CN" altLang="en-US" sz="4000">
                <a:solidFill>
                  <a:schemeClr val="bg2">
                    <a:lumMod val="95000"/>
                    <a:lumOff val="5000"/>
                  </a:schemeClr>
                </a:solidFill>
                <a:latin typeface="Arial" panose="020B0604020202020204" pitchFamily="34" charset="0"/>
              </a:rPr>
              <a:t> </a:t>
            </a:r>
            <a:r>
              <a:rPr lang="en-US" altLang="zh-CN" sz="3600">
                <a:solidFill>
                  <a:schemeClr val="bg2">
                    <a:lumMod val="95000"/>
                    <a:lumOff val="5000"/>
                  </a:schemeClr>
                </a:solidFill>
                <a:latin typeface="Arial" panose="020B0604020202020204" pitchFamily="34" charset="0"/>
              </a:rPr>
              <a:t>(</a:t>
            </a:r>
            <a:r>
              <a:rPr lang="en-US" altLang="zh-CN" sz="3600">
                <a:solidFill>
                  <a:schemeClr val="bg2">
                    <a:lumMod val="95000"/>
                    <a:lumOff val="5000"/>
                  </a:schemeClr>
                </a:solidFill>
                <a:latin typeface="Symbol" panose="05050102010706020507" pitchFamily="18" charset="2"/>
              </a:rPr>
              <a:t></a:t>
            </a:r>
            <a:r>
              <a:rPr lang="en-US" altLang="zh-CN" sz="3600" baseline="-25000">
                <a:solidFill>
                  <a:schemeClr val="bg2">
                    <a:lumMod val="95000"/>
                    <a:lumOff val="5000"/>
                  </a:schemeClr>
                </a:solidFill>
                <a:latin typeface="Arial" panose="020B0604020202020204" pitchFamily="34" charset="0"/>
              </a:rPr>
              <a:t>1</a:t>
            </a:r>
            <a:r>
              <a:rPr lang="en-US" altLang="zh-CN" sz="3600" baseline="30000">
                <a:solidFill>
                  <a:schemeClr val="bg2">
                    <a:lumMod val="95000"/>
                    <a:lumOff val="5000"/>
                  </a:schemeClr>
                </a:solidFill>
                <a:latin typeface="Arial" panose="020B0604020202020204" pitchFamily="34" charset="0"/>
              </a:rPr>
              <a:t>2</a:t>
            </a:r>
            <a:r>
              <a:rPr lang="zh-CN" altLang="en-US"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Symbol" panose="05050102010706020507" pitchFamily="18" charset="2"/>
              </a:rPr>
              <a:t> </a:t>
            </a:r>
            <a:r>
              <a:rPr lang="en-US" altLang="zh-CN" sz="3600" baseline="-25000">
                <a:solidFill>
                  <a:schemeClr val="bg2">
                    <a:lumMod val="95000"/>
                    <a:lumOff val="5000"/>
                  </a:schemeClr>
                </a:solidFill>
                <a:latin typeface="Arial" panose="020B0604020202020204" pitchFamily="34" charset="0"/>
              </a:rPr>
              <a:t>2</a:t>
            </a:r>
            <a:r>
              <a:rPr lang="en-US" altLang="zh-CN" sz="3600" baseline="30000">
                <a:solidFill>
                  <a:schemeClr val="bg2">
                    <a:lumMod val="95000"/>
                    <a:lumOff val="5000"/>
                  </a:schemeClr>
                </a:solidFill>
                <a:latin typeface="Arial" panose="020B0604020202020204" pitchFamily="34" charset="0"/>
              </a:rPr>
              <a:t>2</a:t>
            </a:r>
            <a:r>
              <a:rPr lang="en-US" altLang="zh-CN" sz="3600">
                <a:solidFill>
                  <a:schemeClr val="bg2">
                    <a:lumMod val="95000"/>
                    <a:lumOff val="5000"/>
                  </a:schemeClr>
                </a:solidFill>
                <a:latin typeface="Arial" panose="020B0604020202020204" pitchFamily="34" charset="0"/>
              </a:rPr>
              <a:t> </a:t>
            </a:r>
            <a:r>
              <a:rPr lang="zh-CN" altLang="en-US" sz="3600">
                <a:solidFill>
                  <a:schemeClr val="bg2">
                    <a:lumMod val="95000"/>
                    <a:lumOff val="5000"/>
                  </a:schemeClr>
                </a:solidFill>
                <a:latin typeface="Arial" panose="020B0604020202020204" pitchFamily="34" charset="0"/>
              </a:rPr>
              <a:t>未知但相等</a:t>
            </a: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小样本</a:t>
            </a:r>
            <a:r>
              <a:rPr lang="en-US" altLang="zh-CN" sz="3600">
                <a:solidFill>
                  <a:schemeClr val="bg2">
                    <a:lumMod val="95000"/>
                    <a:lumOff val="5000"/>
                  </a:schemeClr>
                </a:solidFill>
                <a:latin typeface="Arial" panose="020B0604020202020204" pitchFamily="34" charset="0"/>
              </a:rPr>
              <a:t>)</a:t>
            </a:r>
          </a:p>
        </p:txBody>
      </p:sp>
      <p:sp>
        <p:nvSpPr>
          <p:cNvPr id="1076227" name="Rectangle 3"/>
          <p:cNvSpPr>
            <a:spLocks noGrp="1" noChangeArrowheads="1"/>
          </p:cNvSpPr>
          <p:nvPr>
            <p:ph type="body" idx="1"/>
          </p:nvPr>
        </p:nvSpPr>
        <p:spPr>
          <a:xfrm>
            <a:off x="381000" y="1752600"/>
            <a:ext cx="8477250" cy="4495800"/>
          </a:xfrm>
          <a:noFill/>
          <a:ln/>
        </p:spPr>
        <p:txBody>
          <a:bodyPr/>
          <a:lstStyle/>
          <a:p>
            <a:pPr marL="609600" indent="-609600">
              <a:buFontTx/>
              <a:buAutoNum type="arabicPeriod"/>
            </a:pPr>
            <a:r>
              <a:rPr lang="zh-CN" altLang="en-US" sz="2800" dirty="0">
                <a:solidFill>
                  <a:schemeClr val="bg2">
                    <a:lumMod val="95000"/>
                    <a:lumOff val="5000"/>
                  </a:schemeClr>
                </a:solidFill>
              </a:rPr>
              <a:t>检验具有等方差的两个总体的均值</a:t>
            </a:r>
          </a:p>
          <a:p>
            <a:pPr marL="609600" indent="-609600">
              <a:buFontTx/>
              <a:buAutoNum type="arabicPeriod"/>
            </a:pPr>
            <a:r>
              <a:rPr lang="zh-CN" altLang="en-US" sz="2800" dirty="0">
                <a:solidFill>
                  <a:schemeClr val="bg2">
                    <a:lumMod val="95000"/>
                    <a:lumOff val="5000"/>
                  </a:schemeClr>
                </a:solidFill>
              </a:rPr>
              <a:t>假定</a:t>
            </a:r>
            <a:r>
              <a:rPr lang="zh-CN" altLang="en-US" sz="2800" dirty="0">
                <a:solidFill>
                  <a:schemeClr val="bg2">
                    <a:lumMod val="95000"/>
                    <a:lumOff val="5000"/>
                  </a:schemeClr>
                </a:solidFill>
                <a:latin typeface="Times New Roman" panose="02020603050405020304" pitchFamily="18" charset="0"/>
              </a:rPr>
              <a:t>条件</a:t>
            </a:r>
          </a:p>
          <a:p>
            <a:pPr marL="1219200" lvl="1" indent="-533400"/>
            <a:r>
              <a:rPr lang="zh-CN" altLang="en-US" sz="2400" dirty="0">
                <a:solidFill>
                  <a:schemeClr val="bg2">
                    <a:lumMod val="95000"/>
                    <a:lumOff val="5000"/>
                  </a:schemeClr>
                </a:solidFill>
                <a:latin typeface="宋体" panose="02010600030101010101" pitchFamily="2" charset="-122"/>
                <a:sym typeface="Wingdings" panose="05000000000000000000" pitchFamily="2" charset="2"/>
              </a:rPr>
              <a:t>两个样本是独立的随机样本</a:t>
            </a:r>
            <a:endParaRPr lang="zh-CN" altLang="en-US" sz="2400" dirty="0">
              <a:solidFill>
                <a:schemeClr val="bg2">
                  <a:lumMod val="95000"/>
                  <a:lumOff val="5000"/>
                </a:schemeClr>
              </a:solidFill>
              <a:latin typeface="宋体" panose="02010600030101010101" pitchFamily="2" charset="-122"/>
            </a:endParaRPr>
          </a:p>
          <a:p>
            <a:pPr marL="1219200" lvl="1" indent="-533400"/>
            <a:r>
              <a:rPr lang="zh-CN" altLang="en-US" sz="2400" dirty="0">
                <a:solidFill>
                  <a:schemeClr val="bg2">
                    <a:lumMod val="95000"/>
                    <a:lumOff val="5000"/>
                  </a:schemeClr>
                </a:solidFill>
                <a:latin typeface="宋体" panose="02010600030101010101" pitchFamily="2" charset="-122"/>
                <a:sym typeface="Wingdings" panose="05000000000000000000" pitchFamily="2" charset="2"/>
              </a:rPr>
              <a:t>两个</a:t>
            </a:r>
            <a:r>
              <a:rPr lang="zh-CN" altLang="en-US" sz="2400" dirty="0">
                <a:solidFill>
                  <a:schemeClr val="bg2">
                    <a:lumMod val="95000"/>
                    <a:lumOff val="5000"/>
                  </a:schemeClr>
                </a:solidFill>
                <a:latin typeface="宋体" panose="02010600030101010101" pitchFamily="2" charset="-122"/>
              </a:rPr>
              <a:t>总体都是正态分布</a:t>
            </a:r>
          </a:p>
          <a:p>
            <a:pPr marL="1219200" lvl="1" indent="-533400"/>
            <a:r>
              <a:rPr lang="zh-CN" altLang="en-US" sz="2400" dirty="0">
                <a:solidFill>
                  <a:schemeClr val="bg2">
                    <a:lumMod val="95000"/>
                    <a:lumOff val="5000"/>
                  </a:schemeClr>
                </a:solidFill>
                <a:latin typeface="宋体" panose="02010600030101010101" pitchFamily="2" charset="-122"/>
                <a:sym typeface="Wingdings" panose="05000000000000000000" pitchFamily="2" charset="2"/>
              </a:rPr>
              <a:t>两个总体方差未知但相等</a:t>
            </a:r>
            <a:r>
              <a:rPr lang="zh-CN" altLang="en-US" sz="2400" dirty="0">
                <a:solidFill>
                  <a:schemeClr val="bg2">
                    <a:lumMod val="95000"/>
                    <a:lumOff val="5000"/>
                  </a:schemeClr>
                </a:solidFill>
                <a:latin typeface="Symbol" panose="05050102010706020507" pitchFamily="18" charset="2"/>
              </a:rPr>
              <a:t></a:t>
            </a:r>
            <a:r>
              <a:rPr lang="en-US" altLang="zh-CN" sz="2400" baseline="-25000" dirty="0">
                <a:solidFill>
                  <a:schemeClr val="bg2">
                    <a:lumMod val="95000"/>
                    <a:lumOff val="5000"/>
                  </a:schemeClr>
                </a:solidFill>
                <a:latin typeface="Symbol" panose="05050102010706020507" pitchFamily="18" charset="2"/>
              </a:rPr>
              <a:t>1</a:t>
            </a:r>
            <a:r>
              <a:rPr lang="en-US" altLang="zh-CN" sz="2400" baseline="30000" dirty="0">
                <a:solidFill>
                  <a:schemeClr val="bg2">
                    <a:lumMod val="95000"/>
                    <a:lumOff val="5000"/>
                  </a:schemeClr>
                </a:solidFill>
                <a:latin typeface="Symbol" panose="05050102010706020507" pitchFamily="18" charset="2"/>
              </a:rPr>
              <a:t>2 </a:t>
            </a:r>
            <a:r>
              <a:rPr lang="en-US" altLang="zh-CN" sz="2400" dirty="0">
                <a:solidFill>
                  <a:schemeClr val="bg2">
                    <a:lumMod val="95000"/>
                    <a:lumOff val="5000"/>
                  </a:schemeClr>
                </a:solidFill>
                <a:latin typeface="Symbol" panose="05050102010706020507" pitchFamily="18" charset="2"/>
                <a:sym typeface="Symbol" panose="05050102010706020507" pitchFamily="18" charset="2"/>
              </a:rPr>
              <a:t></a:t>
            </a:r>
            <a:r>
              <a:rPr lang="en-US" altLang="zh-CN" sz="2400" dirty="0">
                <a:solidFill>
                  <a:schemeClr val="bg2">
                    <a:lumMod val="95000"/>
                    <a:lumOff val="5000"/>
                  </a:schemeClr>
                </a:solidFill>
                <a:latin typeface="Symbol" panose="05050102010706020507" pitchFamily="18" charset="2"/>
              </a:rPr>
              <a:t></a:t>
            </a:r>
            <a:r>
              <a:rPr lang="en-US" altLang="zh-CN" sz="2400" baseline="-25000" dirty="0">
                <a:solidFill>
                  <a:schemeClr val="bg2">
                    <a:lumMod val="95000"/>
                    <a:lumOff val="5000"/>
                  </a:schemeClr>
                </a:solidFill>
                <a:latin typeface="Symbol" panose="05050102010706020507" pitchFamily="18" charset="2"/>
              </a:rPr>
              <a:t>2</a:t>
            </a:r>
            <a:r>
              <a:rPr lang="en-US" altLang="zh-CN" sz="2400" baseline="30000" dirty="0">
                <a:solidFill>
                  <a:schemeClr val="bg2">
                    <a:lumMod val="95000"/>
                    <a:lumOff val="5000"/>
                  </a:schemeClr>
                </a:solidFill>
                <a:latin typeface="Symbol" panose="05050102010706020507" pitchFamily="18" charset="2"/>
              </a:rPr>
              <a:t>2</a:t>
            </a:r>
            <a:endParaRPr lang="en-US" altLang="zh-CN" sz="2400" dirty="0">
              <a:solidFill>
                <a:schemeClr val="bg2">
                  <a:lumMod val="95000"/>
                  <a:lumOff val="5000"/>
                </a:schemeClr>
              </a:solidFill>
              <a:latin typeface="宋体" panose="02010600030101010101" pitchFamily="2" charset="-122"/>
            </a:endParaRPr>
          </a:p>
          <a:p>
            <a:pPr marL="609600" indent="-609600">
              <a:buFontTx/>
              <a:buAutoNum type="arabicPeriod"/>
            </a:pPr>
            <a:r>
              <a:rPr lang="zh-CN" altLang="en-US" sz="2800" dirty="0">
                <a:solidFill>
                  <a:schemeClr val="bg2">
                    <a:lumMod val="95000"/>
                    <a:lumOff val="5000"/>
                  </a:schemeClr>
                </a:solidFill>
              </a:rPr>
              <a:t>检验</a:t>
            </a:r>
            <a:r>
              <a:rPr lang="zh-CN" altLang="en-US" sz="2800" dirty="0">
                <a:solidFill>
                  <a:schemeClr val="bg2">
                    <a:lumMod val="95000"/>
                    <a:lumOff val="5000"/>
                  </a:schemeClr>
                </a:solidFill>
                <a:latin typeface="Times New Roman" panose="02020603050405020304" pitchFamily="18" charset="0"/>
              </a:rPr>
              <a:t>统计量</a:t>
            </a:r>
          </a:p>
        </p:txBody>
      </p:sp>
      <mc:AlternateContent xmlns:mc="http://schemas.openxmlformats.org/markup-compatibility/2006">
        <mc:Choice xmlns:a14="http://schemas.microsoft.com/office/drawing/2010/main" Requires="a14">
          <p:sp>
            <p:nvSpPr>
              <p:cNvPr id="1076228" name="Object 4">
                <a:hlinkClick r:id="" action="ppaction://ole?verb=0"/>
              </p:cNvPr>
              <p:cNvSpPr txBox="1"/>
              <p:nvPr/>
            </p:nvSpPr>
            <p:spPr bwMode="auto">
              <a:xfrm>
                <a:off x="1533525" y="4570413"/>
                <a:ext cx="3906838" cy="1655762"/>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𝑡</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acc>
                                <m:accPr>
                                  <m:chr m:val="̄"/>
                                  <m:ctrlPr>
                                    <a:rPr lang="zh-CN" altLang="en-US" i="1">
                                      <a:solidFill>
                                        <a:schemeClr val="bg2">
                                          <a:lumMod val="95000"/>
                                          <a:lumOff val="5000"/>
                                        </a:schemeClr>
                                      </a:solidFill>
                                      <a:latin typeface="Cambria Math" panose="02040503050406030204" pitchFamily="18" charset="0"/>
                                    </a:rPr>
                                  </m:ctrlPr>
                                </m:accPr>
                                <m:e>
                                  <m:r>
                                    <a:rPr lang="zh-CN" altLang="en-US" i="1">
                                      <a:solidFill>
                                        <a:schemeClr val="bg2">
                                          <a:lumMod val="95000"/>
                                          <a:lumOff val="5000"/>
                                        </a:schemeClr>
                                      </a:solidFill>
                                      <a:latin typeface="Cambria Math" panose="02040503050406030204" pitchFamily="18" charset="0"/>
                                    </a:rPr>
                                    <m:t>𝑋</m:t>
                                  </m:r>
                                </m:e>
                              </m:acc>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acc>
                                <m:accPr>
                                  <m:chr m:val="̄"/>
                                  <m:ctrlPr>
                                    <a:rPr lang="zh-CN" altLang="en-US" i="1">
                                      <a:solidFill>
                                        <a:schemeClr val="bg2">
                                          <a:lumMod val="95000"/>
                                          <a:lumOff val="5000"/>
                                        </a:schemeClr>
                                      </a:solidFill>
                                      <a:latin typeface="Cambria Math" panose="02040503050406030204" pitchFamily="18" charset="0"/>
                                    </a:rPr>
                                  </m:ctrlPr>
                                </m:accPr>
                                <m:e>
                                  <m:r>
                                    <a:rPr lang="zh-CN" altLang="en-US" i="1">
                                      <a:solidFill>
                                        <a:schemeClr val="bg2">
                                          <a:lumMod val="95000"/>
                                          <a:lumOff val="5000"/>
                                        </a:schemeClr>
                                      </a:solidFill>
                                      <a:latin typeface="Cambria Math" panose="02040503050406030204" pitchFamily="18" charset="0"/>
                                    </a:rPr>
                                    <m:t>𝑋</m:t>
                                  </m:r>
                                </m:e>
                              </m:acc>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𝜇</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𝜇</m:t>
                              </m:r>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num>
                        <m:den>
                          <m:rad>
                            <m:radPr>
                              <m:degHide m:val="on"/>
                              <m:ctrlPr>
                                <a:rPr lang="zh-CN" altLang="en-US" i="1">
                                  <a:solidFill>
                                    <a:schemeClr val="bg2">
                                      <a:lumMod val="95000"/>
                                      <a:lumOff val="5000"/>
                                    </a:schemeClr>
                                  </a:solidFill>
                                  <a:latin typeface="Cambria Math" panose="02040503050406030204" pitchFamily="18" charset="0"/>
                                </a:rPr>
                              </m:ctrlPr>
                            </m:radPr>
                            <m:deg/>
                            <m:e>
                              <m:f>
                                <m:fPr>
                                  <m:ctrlPr>
                                    <a:rPr lang="zh-CN" altLang="en-US" i="1">
                                      <a:solidFill>
                                        <a:schemeClr val="bg2">
                                          <a:lumMod val="95000"/>
                                          <a:lumOff val="5000"/>
                                        </a:schemeClr>
                                      </a:solidFill>
                                      <a:latin typeface="Cambria Math" panose="02040503050406030204" pitchFamily="18" charset="0"/>
                                    </a:rPr>
                                  </m:ctrlPr>
                                </m:fPr>
                                <m:num>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𝑆</m:t>
                                      </m:r>
                                    </m:e>
                                    <m:sub>
                                      <m:r>
                                        <a:rPr lang="zh-CN" altLang="en-US" i="1">
                                          <a:solidFill>
                                            <a:schemeClr val="bg2">
                                              <a:lumMod val="95000"/>
                                              <a:lumOff val="5000"/>
                                            </a:schemeClr>
                                          </a:solidFill>
                                          <a:latin typeface="Cambria Math" panose="02040503050406030204" pitchFamily="18" charset="0"/>
                                        </a:rPr>
                                        <m:t>1</m:t>
                                      </m:r>
                                    </m:sub>
                                    <m:sup>
                                      <m:r>
                                        <a:rPr lang="zh-CN" altLang="en-US" i="1">
                                          <a:solidFill>
                                            <a:schemeClr val="bg2">
                                              <a:lumMod val="95000"/>
                                              <a:lumOff val="5000"/>
                                            </a:schemeClr>
                                          </a:solidFill>
                                          <a:latin typeface="Cambria Math" panose="02040503050406030204" pitchFamily="18" charset="0"/>
                                        </a:rPr>
                                        <m:t>2</m:t>
                                      </m:r>
                                    </m:sup>
                                  </m:sSubSup>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𝑆</m:t>
                                      </m:r>
                                    </m:e>
                                    <m:sub>
                                      <m:r>
                                        <a:rPr lang="zh-CN" altLang="en-US" i="1">
                                          <a:solidFill>
                                            <a:schemeClr val="bg2">
                                              <a:lumMod val="95000"/>
                                              <a:lumOff val="5000"/>
                                            </a:schemeClr>
                                          </a:solidFill>
                                          <a:latin typeface="Cambria Math" panose="02040503050406030204" pitchFamily="18" charset="0"/>
                                        </a:rPr>
                                        <m:t>2</m:t>
                                      </m:r>
                                    </m:sub>
                                    <m:sup>
                                      <m:r>
                                        <a:rPr lang="zh-CN" altLang="en-US" i="1">
                                          <a:solidFill>
                                            <a:schemeClr val="bg2">
                                              <a:lumMod val="95000"/>
                                              <a:lumOff val="5000"/>
                                            </a:schemeClr>
                                          </a:solidFill>
                                          <a:latin typeface="Cambria Math" panose="02040503050406030204" pitchFamily="18" charset="0"/>
                                        </a:rPr>
                                        <m:t>2</m:t>
                                      </m:r>
                                    </m:sup>
                                  </m:sSubSup>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den>
                              </m:f>
                            </m:e>
                          </m:rad>
                        </m:den>
                      </m:f>
                    </m:oMath>
                  </m:oMathPara>
                </a14:m>
                <a:endParaRPr lang="zh-CN" altLang="en-US" dirty="0">
                  <a:solidFill>
                    <a:schemeClr val="bg2">
                      <a:lumMod val="95000"/>
                      <a:lumOff val="5000"/>
                    </a:schemeClr>
                  </a:solidFill>
                </a:endParaRPr>
              </a:p>
            </p:txBody>
          </p:sp>
        </mc:Choice>
        <mc:Fallback>
          <p:sp>
            <p:nvSpPr>
              <p:cNvPr id="1076228" name="Object 4">
                <a:hlinkClick r:id="" action="ppaction://ole?verb=0"/>
              </p:cNvPr>
              <p:cNvSpPr txBox="1">
                <a:spLocks noRot="1" noChangeAspect="1" noMove="1" noResize="1" noEditPoints="1" noAdjustHandles="1" noChangeArrowheads="1" noChangeShapeType="1" noTextEdit="1"/>
              </p:cNvSpPr>
              <p:nvPr/>
            </p:nvSpPr>
            <p:spPr bwMode="auto">
              <a:xfrm>
                <a:off x="1533525" y="4570413"/>
                <a:ext cx="3906838" cy="1655762"/>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6227">
                                            <p:txEl>
                                              <p:pRg st="0" end="0"/>
                                            </p:txEl>
                                          </p:spTgt>
                                        </p:tgtEl>
                                        <p:attrNameLst>
                                          <p:attrName>style.visibility</p:attrName>
                                        </p:attrNameLst>
                                      </p:cBhvr>
                                      <p:to>
                                        <p:strVal val="visible"/>
                                      </p:to>
                                    </p:set>
                                    <p:animEffect transition="in" filter="wipe(left)">
                                      <p:cBhvr>
                                        <p:cTn id="7" dur="500"/>
                                        <p:tgtEl>
                                          <p:spTgt spid="1076227">
                                            <p:txEl>
                                              <p:pRg st="0" end="0"/>
                                            </p:txEl>
                                          </p:spTgt>
                                        </p:tgtEl>
                                      </p:cBhvr>
                                    </p:animEffect>
                                  </p:childTnLst>
                                  <p:subTnLst>
                                    <p:animClr clrSpc="rgb" dir="cw">
                                      <p:cBhvr override="childStyle">
                                        <p:cTn dur="1" fill="hold" display="0" masterRel="nextClick" afterEffect="1"/>
                                        <p:tgtEl>
                                          <p:spTgt spid="107622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6227">
                                            <p:txEl>
                                              <p:pRg st="1" end="1"/>
                                            </p:txEl>
                                          </p:spTgt>
                                        </p:tgtEl>
                                        <p:attrNameLst>
                                          <p:attrName>style.visibility</p:attrName>
                                        </p:attrNameLst>
                                      </p:cBhvr>
                                      <p:to>
                                        <p:strVal val="visible"/>
                                      </p:to>
                                    </p:set>
                                    <p:animEffect transition="in" filter="wipe(left)">
                                      <p:cBhvr>
                                        <p:cTn id="12" dur="500"/>
                                        <p:tgtEl>
                                          <p:spTgt spid="1076227">
                                            <p:txEl>
                                              <p:pRg st="1" end="1"/>
                                            </p:txEl>
                                          </p:spTgt>
                                        </p:tgtEl>
                                      </p:cBhvr>
                                    </p:animEffect>
                                  </p:childTnLst>
                                  <p:subTnLst>
                                    <p:animClr clrSpc="rgb" dir="cw">
                                      <p:cBhvr override="childStyle">
                                        <p:cTn dur="1" fill="hold" display="0" masterRel="nextClick" afterEffect="1"/>
                                        <p:tgtEl>
                                          <p:spTgt spid="1076227">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1076227">
                                            <p:txEl>
                                              <p:pRg st="2" end="2"/>
                                            </p:txEl>
                                          </p:spTgt>
                                        </p:tgtEl>
                                        <p:attrNameLst>
                                          <p:attrName>style.visibility</p:attrName>
                                        </p:attrNameLst>
                                      </p:cBhvr>
                                      <p:to>
                                        <p:strVal val="visible"/>
                                      </p:to>
                                    </p:set>
                                    <p:animEffect transition="in" filter="wipe(left)">
                                      <p:cBhvr>
                                        <p:cTn id="15" dur="500"/>
                                        <p:tgtEl>
                                          <p:spTgt spid="1076227">
                                            <p:txEl>
                                              <p:pRg st="2" end="2"/>
                                            </p:txEl>
                                          </p:spTgt>
                                        </p:tgtEl>
                                      </p:cBhvr>
                                    </p:animEffect>
                                  </p:childTnLst>
                                  <p:subTnLst>
                                    <p:animClr clrSpc="rgb" dir="cw">
                                      <p:cBhvr override="childStyle">
                                        <p:cTn dur="1" fill="hold" display="0" masterRel="nextClick" afterEffect="1"/>
                                        <p:tgtEl>
                                          <p:spTgt spid="1076227">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1076227">
                                            <p:txEl>
                                              <p:pRg st="3" end="3"/>
                                            </p:txEl>
                                          </p:spTgt>
                                        </p:tgtEl>
                                        <p:attrNameLst>
                                          <p:attrName>style.visibility</p:attrName>
                                        </p:attrNameLst>
                                      </p:cBhvr>
                                      <p:to>
                                        <p:strVal val="visible"/>
                                      </p:to>
                                    </p:set>
                                    <p:animEffect transition="in" filter="wipe(left)">
                                      <p:cBhvr>
                                        <p:cTn id="18" dur="500"/>
                                        <p:tgtEl>
                                          <p:spTgt spid="1076227">
                                            <p:txEl>
                                              <p:pRg st="3" end="3"/>
                                            </p:txEl>
                                          </p:spTgt>
                                        </p:tgtEl>
                                      </p:cBhvr>
                                    </p:animEffect>
                                  </p:childTnLst>
                                  <p:subTnLst>
                                    <p:animClr clrSpc="rgb" dir="cw">
                                      <p:cBhvr override="childStyle">
                                        <p:cTn dur="1" fill="hold" display="0" masterRel="nextClick" afterEffect="1"/>
                                        <p:tgtEl>
                                          <p:spTgt spid="1076227">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076227">
                                            <p:txEl>
                                              <p:pRg st="4" end="4"/>
                                            </p:txEl>
                                          </p:spTgt>
                                        </p:tgtEl>
                                        <p:attrNameLst>
                                          <p:attrName>style.visibility</p:attrName>
                                        </p:attrNameLst>
                                      </p:cBhvr>
                                      <p:to>
                                        <p:strVal val="visible"/>
                                      </p:to>
                                    </p:set>
                                    <p:animEffect transition="in" filter="wipe(left)">
                                      <p:cBhvr>
                                        <p:cTn id="21" dur="500"/>
                                        <p:tgtEl>
                                          <p:spTgt spid="1076227">
                                            <p:txEl>
                                              <p:pRg st="4" end="4"/>
                                            </p:txEl>
                                          </p:spTgt>
                                        </p:tgtEl>
                                      </p:cBhvr>
                                    </p:animEffect>
                                  </p:childTnLst>
                                  <p:subTnLst>
                                    <p:animClr clrSpc="rgb" dir="cw">
                                      <p:cBhvr override="childStyle">
                                        <p:cTn dur="1" fill="hold" display="0" masterRel="nextClick" afterEffect="1"/>
                                        <p:tgtEl>
                                          <p:spTgt spid="1076227">
                                            <p:txEl>
                                              <p:pRg st="4" end="4"/>
                                            </p:txEl>
                                          </p:spTgt>
                                        </p:tgtEl>
                                        <p:attrNameLst>
                                          <p:attrName>ppt_c</p:attrName>
                                        </p:attrNameLst>
                                      </p:cBhvr>
                                      <p:to>
                                        <a:schemeClr val="folHlink"/>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76227">
                                            <p:txEl>
                                              <p:pRg st="5" end="5"/>
                                            </p:txEl>
                                          </p:spTgt>
                                        </p:tgtEl>
                                        <p:attrNameLst>
                                          <p:attrName>style.visibility</p:attrName>
                                        </p:attrNameLst>
                                      </p:cBhvr>
                                      <p:to>
                                        <p:strVal val="visible"/>
                                      </p:to>
                                    </p:set>
                                    <p:animEffect transition="in" filter="wipe(left)">
                                      <p:cBhvr>
                                        <p:cTn id="26" dur="500"/>
                                        <p:tgtEl>
                                          <p:spTgt spid="1076227">
                                            <p:txEl>
                                              <p:pRg st="5" end="5"/>
                                            </p:txEl>
                                          </p:spTgt>
                                        </p:tgtEl>
                                      </p:cBhvr>
                                    </p:animEffect>
                                  </p:childTnLst>
                                  <p:subTnLst>
                                    <p:animClr clrSpc="rgb" dir="cw">
                                      <p:cBhvr override="childStyle">
                                        <p:cTn dur="1" fill="hold" display="0" masterRel="nextClick" afterEffect="1"/>
                                        <p:tgtEl>
                                          <p:spTgt spid="1076227">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2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noFill/>
          <a:ln/>
        </p:spPr>
        <p:txBody>
          <a:bodyPr/>
          <a:lstStyle/>
          <a:p>
            <a:r>
              <a:rPr lang="zh-CN" altLang="en-US" sz="4000">
                <a:solidFill>
                  <a:schemeClr val="bg2">
                    <a:lumMod val="95000"/>
                    <a:lumOff val="5000"/>
                  </a:schemeClr>
                </a:solidFill>
              </a:rPr>
              <a:t>两个总体均值之差的检验</a:t>
            </a:r>
            <a:br>
              <a:rPr lang="zh-CN" altLang="en-US" sz="4000">
                <a:solidFill>
                  <a:schemeClr val="bg2">
                    <a:lumMod val="95000"/>
                    <a:lumOff val="5000"/>
                  </a:schemeClr>
                </a:solidFill>
              </a:rPr>
            </a:br>
            <a:r>
              <a:rPr lang="zh-CN" altLang="en-US" sz="4000">
                <a:solidFill>
                  <a:schemeClr val="bg2">
                    <a:lumMod val="95000"/>
                    <a:lumOff val="5000"/>
                  </a:schemeClr>
                </a:solidFill>
              </a:rPr>
              <a:t> </a:t>
            </a: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例题分析</a:t>
            </a:r>
            <a:r>
              <a:rPr lang="en-US" altLang="zh-CN" sz="3600">
                <a:solidFill>
                  <a:schemeClr val="bg2">
                    <a:lumMod val="95000"/>
                    <a:lumOff val="5000"/>
                  </a:schemeClr>
                </a:solidFill>
                <a:latin typeface="Arial" panose="020B0604020202020204" pitchFamily="34" charset="0"/>
              </a:rPr>
              <a:t>)</a:t>
            </a:r>
          </a:p>
        </p:txBody>
      </p:sp>
      <p:sp>
        <p:nvSpPr>
          <p:cNvPr id="772112" name="AutoShape 16"/>
          <p:cNvSpPr>
            <a:spLocks noChangeArrowheads="1"/>
          </p:cNvSpPr>
          <p:nvPr/>
        </p:nvSpPr>
        <p:spPr bwMode="auto">
          <a:xfrm>
            <a:off x="6051550" y="1905000"/>
            <a:ext cx="2490788" cy="715963"/>
          </a:xfrm>
          <a:prstGeom prst="cloudCallout">
            <a:avLst>
              <a:gd name="adj1" fmla="val -59051"/>
              <a:gd name="adj2" fmla="val 162861"/>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lumMod val="95000"/>
                    <a:lumOff val="5000"/>
                  </a:schemeClr>
                </a:solidFill>
                <a:effectLst>
                  <a:outerShdw blurRad="38100" dist="38100" dir="2700000" algn="tl">
                    <a:srgbClr val="000000"/>
                  </a:outerShdw>
                </a:effectLst>
              </a:rPr>
              <a:t>单侧检验</a:t>
            </a:r>
          </a:p>
        </p:txBody>
      </p:sp>
      <p:sp>
        <p:nvSpPr>
          <p:cNvPr id="772114" name="Rectangle 18"/>
          <p:cNvSpPr>
            <a:spLocks noChangeArrowheads="1"/>
          </p:cNvSpPr>
          <p:nvPr/>
        </p:nvSpPr>
        <p:spPr bwMode="auto">
          <a:xfrm>
            <a:off x="484188" y="1754188"/>
            <a:ext cx="5249862"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pPr>
            <a:r>
              <a:rPr lang="en-US" altLang="zh-CN" sz="2800" dirty="0">
                <a:solidFill>
                  <a:schemeClr val="bg2">
                    <a:lumMod val="95000"/>
                    <a:lumOff val="5000"/>
                  </a:schemeClr>
                </a:solidFill>
                <a:effectLst>
                  <a:outerShdw blurRad="38100" dist="38100" dir="2700000" algn="tl">
                    <a:srgbClr val="000000"/>
                  </a:outerShdw>
                </a:effectLst>
              </a:rPr>
              <a:t> 【</a:t>
            </a:r>
            <a:r>
              <a:rPr lang="zh-CN" altLang="en-US" sz="2800" dirty="0">
                <a:solidFill>
                  <a:schemeClr val="bg2">
                    <a:lumMod val="95000"/>
                    <a:lumOff val="5000"/>
                  </a:schemeClr>
                </a:solidFill>
                <a:effectLst>
                  <a:outerShdw blurRad="38100" dist="38100" dir="2700000" algn="tl">
                    <a:srgbClr val="000000"/>
                  </a:outerShdw>
                </a:effectLst>
              </a:rPr>
              <a:t>例</a:t>
            </a:r>
            <a:r>
              <a:rPr lang="en-US" altLang="zh-CN" sz="2800" dirty="0">
                <a:solidFill>
                  <a:schemeClr val="bg2">
                    <a:lumMod val="95000"/>
                    <a:lumOff val="5000"/>
                  </a:schemeClr>
                </a:solidFill>
                <a:effectLst>
                  <a:outerShdw blurRad="38100" dist="38100" dir="2700000" algn="tl">
                    <a:srgbClr val="000000"/>
                  </a:outerShdw>
                </a:effectLst>
              </a:rPr>
              <a:t>】 “</a:t>
            </a:r>
            <a:r>
              <a:rPr lang="zh-CN" altLang="en-US" sz="2800" dirty="0">
                <a:solidFill>
                  <a:schemeClr val="bg2">
                    <a:lumMod val="95000"/>
                    <a:lumOff val="5000"/>
                  </a:schemeClr>
                </a:solidFill>
                <a:effectLst>
                  <a:outerShdw blurRad="38100" dist="38100" dir="2700000" algn="tl">
                    <a:srgbClr val="000000"/>
                  </a:outerShdw>
                </a:effectLst>
              </a:rPr>
              <a:t>多吃谷物，将有助于减肥。”为了验证这个假设，随机抽取了</a:t>
            </a:r>
            <a:r>
              <a:rPr lang="en-US" altLang="zh-CN" sz="2800" dirty="0">
                <a:solidFill>
                  <a:schemeClr val="bg2">
                    <a:lumMod val="95000"/>
                    <a:lumOff val="5000"/>
                  </a:schemeClr>
                </a:solidFill>
                <a:effectLst>
                  <a:outerShdw blurRad="38100" dist="38100" dir="2700000" algn="tl">
                    <a:srgbClr val="000000"/>
                  </a:outerShdw>
                </a:effectLst>
                <a:cs typeface="Times New Roman" panose="02020603050405020304" pitchFamily="18" charset="0"/>
              </a:rPr>
              <a:t>35</a:t>
            </a:r>
            <a:r>
              <a:rPr lang="zh-CN" altLang="en-US" sz="2800" dirty="0">
                <a:solidFill>
                  <a:schemeClr val="bg2">
                    <a:lumMod val="95000"/>
                    <a:lumOff val="5000"/>
                  </a:schemeClr>
                </a:solidFill>
                <a:effectLst>
                  <a:outerShdw blurRad="38100" dist="38100" dir="2700000" algn="tl">
                    <a:srgbClr val="000000"/>
                  </a:outerShdw>
                </a:effectLst>
              </a:rPr>
              <a:t>人，询问他们早餐和午餐的通常食谱，根据他们的食谱，将其分为二类，一类为经常的谷类食用者</a:t>
            </a:r>
            <a:r>
              <a:rPr lang="en-US" altLang="zh-CN" sz="2800" dirty="0">
                <a:solidFill>
                  <a:schemeClr val="bg2">
                    <a:lumMod val="95000"/>
                    <a:lumOff val="5000"/>
                  </a:schemeClr>
                </a:solidFill>
                <a:effectLst>
                  <a:outerShdw blurRad="38100" dist="38100" dir="2700000" algn="tl">
                    <a:srgbClr val="000000"/>
                  </a:outerShdw>
                </a:effectLst>
              </a:rPr>
              <a:t>(</a:t>
            </a:r>
            <a:r>
              <a:rPr lang="zh-CN" altLang="en-US" sz="2800" dirty="0">
                <a:solidFill>
                  <a:schemeClr val="bg2">
                    <a:lumMod val="95000"/>
                    <a:lumOff val="5000"/>
                  </a:schemeClr>
                </a:solidFill>
                <a:effectLst>
                  <a:outerShdw blurRad="38100" dist="38100" dir="2700000" algn="tl">
                    <a:srgbClr val="000000"/>
                  </a:outerShdw>
                </a:effectLst>
              </a:rPr>
              <a:t>总体</a:t>
            </a:r>
            <a:r>
              <a:rPr lang="en-US" altLang="zh-CN" sz="2800" dirty="0">
                <a:solidFill>
                  <a:schemeClr val="bg2">
                    <a:lumMod val="95000"/>
                    <a:lumOff val="5000"/>
                  </a:schemeClr>
                </a:solidFill>
                <a:effectLst>
                  <a:outerShdw blurRad="38100" dist="38100" dir="2700000" algn="tl">
                    <a:srgbClr val="000000"/>
                  </a:outerShdw>
                </a:effectLst>
                <a:cs typeface="Times New Roman" panose="02020603050405020304" pitchFamily="18" charset="0"/>
              </a:rPr>
              <a:t>1</a:t>
            </a:r>
            <a:r>
              <a:rPr lang="en-US" altLang="zh-CN" sz="2800" dirty="0">
                <a:solidFill>
                  <a:schemeClr val="bg2">
                    <a:lumMod val="95000"/>
                    <a:lumOff val="5000"/>
                  </a:schemeClr>
                </a:solidFill>
                <a:effectLst>
                  <a:outerShdw blurRad="38100" dist="38100" dir="2700000" algn="tl">
                    <a:srgbClr val="000000"/>
                  </a:outerShdw>
                </a:effectLst>
              </a:rPr>
              <a:t>)</a:t>
            </a:r>
            <a:r>
              <a:rPr lang="zh-CN" altLang="en-US" sz="2800" dirty="0">
                <a:solidFill>
                  <a:schemeClr val="bg2">
                    <a:lumMod val="95000"/>
                    <a:lumOff val="5000"/>
                  </a:schemeClr>
                </a:solidFill>
                <a:effectLst>
                  <a:outerShdw blurRad="38100" dist="38100" dir="2700000" algn="tl">
                    <a:srgbClr val="000000"/>
                  </a:outerShdw>
                </a:effectLst>
              </a:rPr>
              <a:t>，一类为非经常谷类食用者</a:t>
            </a:r>
            <a:r>
              <a:rPr lang="en-US" altLang="zh-CN" sz="2800" dirty="0">
                <a:solidFill>
                  <a:schemeClr val="bg2">
                    <a:lumMod val="95000"/>
                    <a:lumOff val="5000"/>
                  </a:schemeClr>
                </a:solidFill>
                <a:effectLst>
                  <a:outerShdw blurRad="38100" dist="38100" dir="2700000" algn="tl">
                    <a:srgbClr val="000000"/>
                  </a:outerShdw>
                </a:effectLst>
              </a:rPr>
              <a:t>(</a:t>
            </a:r>
            <a:r>
              <a:rPr lang="zh-CN" altLang="en-US" sz="2800" dirty="0">
                <a:solidFill>
                  <a:schemeClr val="bg2">
                    <a:lumMod val="95000"/>
                    <a:lumOff val="5000"/>
                  </a:schemeClr>
                </a:solidFill>
                <a:effectLst>
                  <a:outerShdw blurRad="38100" dist="38100" dir="2700000" algn="tl">
                    <a:srgbClr val="000000"/>
                  </a:outerShdw>
                </a:effectLst>
              </a:rPr>
              <a:t>总体</a:t>
            </a:r>
            <a:r>
              <a:rPr lang="en-US" altLang="zh-CN" sz="2800" dirty="0">
                <a:solidFill>
                  <a:schemeClr val="bg2">
                    <a:lumMod val="95000"/>
                    <a:lumOff val="5000"/>
                  </a:schemeClr>
                </a:solidFill>
                <a:effectLst>
                  <a:outerShdw blurRad="38100" dist="38100" dir="2700000" algn="tl">
                    <a:srgbClr val="000000"/>
                  </a:outerShdw>
                </a:effectLst>
                <a:cs typeface="Times New Roman" panose="02020603050405020304" pitchFamily="18" charset="0"/>
              </a:rPr>
              <a:t>2</a:t>
            </a:r>
            <a:r>
              <a:rPr lang="en-US" altLang="zh-CN" sz="2800" dirty="0">
                <a:solidFill>
                  <a:schemeClr val="bg2">
                    <a:lumMod val="95000"/>
                    <a:lumOff val="5000"/>
                  </a:schemeClr>
                </a:solidFill>
                <a:effectLst>
                  <a:outerShdw blurRad="38100" dist="38100" dir="2700000" algn="tl">
                    <a:srgbClr val="000000"/>
                  </a:outerShdw>
                </a:effectLst>
              </a:rPr>
              <a:t>)</a:t>
            </a:r>
            <a:r>
              <a:rPr lang="zh-CN" altLang="en-US" sz="2800" dirty="0">
                <a:solidFill>
                  <a:schemeClr val="bg2">
                    <a:lumMod val="95000"/>
                    <a:lumOff val="5000"/>
                  </a:schemeClr>
                </a:solidFill>
                <a:effectLst>
                  <a:outerShdw blurRad="38100" dist="38100" dir="2700000" algn="tl">
                    <a:srgbClr val="000000"/>
                  </a:outerShdw>
                </a:effectLst>
              </a:rPr>
              <a:t>。然后测度每人午餐的大卡摄取量。经过一段时间的实验，得到如下结果：检验该假设 </a:t>
            </a:r>
            <a:r>
              <a:rPr lang="en-US" altLang="zh-CN" sz="2800" dirty="0">
                <a:solidFill>
                  <a:schemeClr val="bg2">
                    <a:lumMod val="95000"/>
                    <a:lumOff val="5000"/>
                  </a:schemeClr>
                </a:solidFill>
                <a:effectLst>
                  <a:outerShdw blurRad="38100" dist="38100" dir="2700000" algn="tl">
                    <a:srgbClr val="000000"/>
                  </a:outerShdw>
                </a:effectLst>
              </a:rPr>
              <a:t>(</a:t>
            </a:r>
            <a:r>
              <a:rPr lang="en-US" altLang="zh-CN" sz="2800" dirty="0">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en-US" altLang="zh-CN" sz="2800" dirty="0">
                <a:solidFill>
                  <a:schemeClr val="bg2">
                    <a:lumMod val="95000"/>
                    <a:lumOff val="5000"/>
                  </a:schemeClr>
                </a:solidFill>
                <a:effectLst>
                  <a:outerShdw blurRad="38100" dist="38100" dir="2700000" algn="tl">
                    <a:srgbClr val="000000"/>
                  </a:outerShdw>
                </a:effectLst>
              </a:rPr>
              <a:t> = 0.05)</a:t>
            </a:r>
          </a:p>
        </p:txBody>
      </p:sp>
      <p:graphicFrame>
        <p:nvGraphicFramePr>
          <p:cNvPr id="772118" name="Object 22">
            <a:hlinkClick r:id="" action="ppaction://ole?verb=0"/>
            <a:hlinkHover r:id="" action="ppaction://noaction" highlightClick="1"/>
          </p:cNvPr>
          <p:cNvGraphicFramePr>
            <a:graphicFrameLocks/>
          </p:cNvGraphicFramePr>
          <p:nvPr>
            <p:extLst>
              <p:ext uri="{D42A27DB-BD31-4B8C-83A1-F6EECF244321}">
                <p14:modId xmlns:p14="http://schemas.microsoft.com/office/powerpoint/2010/main" val="2011996490"/>
              </p:ext>
            </p:extLst>
          </p:nvPr>
        </p:nvGraphicFramePr>
        <p:xfrm>
          <a:off x="6140450" y="2933700"/>
          <a:ext cx="2700338" cy="3400425"/>
        </p:xfrm>
        <a:graphic>
          <a:graphicData uri="http://schemas.openxmlformats.org/presentationml/2006/ole">
            <mc:AlternateContent xmlns:mc="http://schemas.openxmlformats.org/markup-compatibility/2006">
              <mc:Choice xmlns:v="urn:schemas-microsoft-com:vml" Requires="v">
                <p:oleObj spid="_x0000_s772130" name="ClipArt" r:id="rId4" imgW="6827760" imgH="8321400" progId="MS_ClipArt_Gallery.2">
                  <p:embed/>
                </p:oleObj>
              </mc:Choice>
              <mc:Fallback>
                <p:oleObj name="ClipArt" r:id="rId4" imgW="6827760" imgH="8321400" progId="MS_ClipArt_Gallery.2">
                  <p:embed/>
                  <p:pic>
                    <p:nvPicPr>
                      <p:cNvPr id="0" name="Object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0450" y="2933700"/>
                        <a:ext cx="2700338"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81100" y="182880"/>
            <a:ext cx="6781800" cy="1143000"/>
          </a:xfrm>
          <a:noFill/>
          <a:ln/>
        </p:spPr>
        <p:txBody>
          <a:bodyPr/>
          <a:lstStyle/>
          <a:p>
            <a:r>
              <a:rPr lang="zh-CN" altLang="en-US" sz="4000" dirty="0">
                <a:solidFill>
                  <a:schemeClr val="bg2"/>
                </a:solidFill>
                <a:latin typeface="Arial" panose="020B0604020202020204" pitchFamily="34" charset="0"/>
              </a:rPr>
              <a:t>什么是假设</a:t>
            </a:r>
            <a:r>
              <a:rPr lang="en-US" altLang="zh-CN" sz="40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hypothesis</a:t>
            </a:r>
            <a:r>
              <a:rPr lang="en-US" altLang="zh-CN" sz="3600" dirty="0">
                <a:solidFill>
                  <a:schemeClr val="bg2"/>
                </a:solidFill>
                <a:latin typeface="Arial" panose="020B0604020202020204" pitchFamily="34" charset="0"/>
              </a:rPr>
              <a:t>)</a:t>
            </a:r>
          </a:p>
        </p:txBody>
      </p:sp>
      <p:sp>
        <p:nvSpPr>
          <p:cNvPr id="22531" name="Rectangle 3"/>
          <p:cNvSpPr>
            <a:spLocks noGrp="1" noChangeArrowheads="1"/>
          </p:cNvSpPr>
          <p:nvPr>
            <p:ph type="body" sz="half" idx="1"/>
          </p:nvPr>
        </p:nvSpPr>
        <p:spPr>
          <a:xfrm>
            <a:off x="320040" y="1272540"/>
            <a:ext cx="7977188" cy="4114800"/>
          </a:xfrm>
          <a:noFill/>
          <a:ln/>
        </p:spPr>
        <p:txBody>
          <a:bodyPr/>
          <a:lstStyle/>
          <a:p>
            <a:pPr marL="0" indent="0" algn="just"/>
            <a:r>
              <a:rPr lang="en-US" altLang="zh-CN" dirty="0">
                <a:solidFill>
                  <a:schemeClr val="bg2"/>
                </a:solidFill>
                <a:sym typeface="Wingdings 3" panose="05040102010807070707" pitchFamily="18" charset="2"/>
              </a:rPr>
              <a:t> </a:t>
            </a:r>
            <a:r>
              <a:rPr lang="zh-CN" altLang="en-US" dirty="0">
                <a:solidFill>
                  <a:schemeClr val="bg2"/>
                </a:solidFill>
              </a:rPr>
              <a:t>对</a:t>
            </a:r>
            <a:r>
              <a:rPr lang="zh-CN" altLang="en-US" dirty="0">
                <a:solidFill>
                  <a:srgbClr val="FF0000"/>
                </a:solidFill>
              </a:rPr>
              <a:t>总体参数</a:t>
            </a:r>
            <a:r>
              <a:rPr lang="zh-CN" altLang="en-US" dirty="0">
                <a:solidFill>
                  <a:schemeClr val="bg2"/>
                </a:solidFill>
              </a:rPr>
              <a:t>的数值所作的一种陈述</a:t>
            </a:r>
          </a:p>
          <a:p>
            <a:pPr lvl="1" algn="just">
              <a:spcBef>
                <a:spcPct val="40000"/>
              </a:spcBef>
            </a:pPr>
            <a:r>
              <a:rPr lang="zh-CN" altLang="en-US" dirty="0">
                <a:solidFill>
                  <a:schemeClr val="bg2"/>
                </a:solidFill>
              </a:rPr>
              <a:t>总体参数包括</a:t>
            </a:r>
            <a:r>
              <a:rPr lang="zh-CN" altLang="en-US" b="1" dirty="0">
                <a:solidFill>
                  <a:schemeClr val="bg2"/>
                </a:solidFill>
              </a:rPr>
              <a:t>总体均值</a:t>
            </a:r>
            <a:r>
              <a:rPr lang="zh-CN" altLang="en-US" dirty="0">
                <a:solidFill>
                  <a:schemeClr val="bg2"/>
                </a:solidFill>
              </a:rPr>
              <a:t>、</a:t>
            </a:r>
            <a:r>
              <a:rPr lang="zh-CN" altLang="en-US" b="1" dirty="0">
                <a:solidFill>
                  <a:schemeClr val="bg2"/>
                </a:solidFill>
              </a:rPr>
              <a:t>比例</a:t>
            </a:r>
            <a:r>
              <a:rPr lang="zh-CN" altLang="en-US" dirty="0">
                <a:solidFill>
                  <a:schemeClr val="bg2"/>
                </a:solidFill>
              </a:rPr>
              <a:t>、</a:t>
            </a:r>
            <a:r>
              <a:rPr lang="zh-CN" altLang="en-US" b="1" dirty="0">
                <a:solidFill>
                  <a:schemeClr val="bg2"/>
                </a:solidFill>
              </a:rPr>
              <a:t>方差</a:t>
            </a:r>
            <a:r>
              <a:rPr lang="zh-CN" altLang="en-US" dirty="0">
                <a:solidFill>
                  <a:schemeClr val="bg2"/>
                </a:solidFill>
              </a:rPr>
              <a:t>等</a:t>
            </a:r>
          </a:p>
          <a:p>
            <a:pPr lvl="1" algn="just">
              <a:spcBef>
                <a:spcPct val="40000"/>
              </a:spcBef>
            </a:pPr>
            <a:r>
              <a:rPr lang="zh-CN" altLang="en-US" dirty="0">
                <a:solidFill>
                  <a:schemeClr val="bg2"/>
                </a:solidFill>
              </a:rPr>
              <a:t>分析</a:t>
            </a:r>
            <a:r>
              <a:rPr lang="zh-CN" altLang="en-US" b="1" dirty="0">
                <a:solidFill>
                  <a:schemeClr val="bg2"/>
                </a:solidFill>
              </a:rPr>
              <a:t>之前</a:t>
            </a:r>
            <a:r>
              <a:rPr lang="zh-CN" altLang="en-US" dirty="0">
                <a:solidFill>
                  <a:schemeClr val="bg2"/>
                </a:solidFill>
              </a:rPr>
              <a:t>必需陈述</a:t>
            </a:r>
            <a:endParaRPr lang="en-US" altLang="zh-CN" dirty="0">
              <a:solidFill>
                <a:schemeClr val="bg2"/>
              </a:solidFill>
            </a:endParaRPr>
          </a:p>
          <a:p>
            <a:pPr marL="685800" lvl="1" indent="0" algn="just">
              <a:spcBef>
                <a:spcPct val="40000"/>
              </a:spcBef>
              <a:buNone/>
            </a:pPr>
            <a:endParaRPr lang="en-US" altLang="zh-CN" dirty="0">
              <a:solidFill>
                <a:schemeClr val="bg2"/>
              </a:solidFill>
            </a:endParaRP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noFill/>
          <a:ln/>
        </p:spPr>
        <p:txBody>
          <a:bodyPr/>
          <a:lstStyle/>
          <a:p>
            <a:r>
              <a:rPr lang="zh-CN" altLang="en-US" sz="4000">
                <a:solidFill>
                  <a:schemeClr val="bg2">
                    <a:lumMod val="95000"/>
                    <a:lumOff val="5000"/>
                  </a:schemeClr>
                </a:solidFill>
              </a:rPr>
              <a:t>两个总体均值之差的检验</a:t>
            </a:r>
            <a:br>
              <a:rPr lang="zh-CN" altLang="en-US" sz="4000">
                <a:solidFill>
                  <a:schemeClr val="bg2">
                    <a:lumMod val="95000"/>
                    <a:lumOff val="5000"/>
                  </a:schemeClr>
                </a:solidFill>
              </a:rPr>
            </a:br>
            <a:r>
              <a:rPr lang="zh-CN" altLang="en-US" sz="4000">
                <a:solidFill>
                  <a:schemeClr val="bg2">
                    <a:lumMod val="95000"/>
                    <a:lumOff val="5000"/>
                  </a:schemeClr>
                </a:solidFill>
              </a:rPr>
              <a:t> </a:t>
            </a: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例题分析</a:t>
            </a: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用统计量进行检验</a:t>
            </a:r>
            <a:r>
              <a:rPr lang="en-US" altLang="zh-CN" sz="3600">
                <a:solidFill>
                  <a:schemeClr val="bg2">
                    <a:lumMod val="95000"/>
                    <a:lumOff val="5000"/>
                  </a:schemeClr>
                </a:solidFill>
                <a:latin typeface="Arial" panose="020B0604020202020204" pitchFamily="34" charset="0"/>
              </a:rPr>
              <a:t>)</a:t>
            </a:r>
          </a:p>
        </p:txBody>
      </p:sp>
      <p:sp>
        <p:nvSpPr>
          <p:cNvPr id="770051" name="Rectangle 3"/>
          <p:cNvSpPr>
            <a:spLocks noGrp="1" noChangeArrowheads="1"/>
          </p:cNvSpPr>
          <p:nvPr>
            <p:ph type="body" sz="half" idx="1"/>
          </p:nvPr>
        </p:nvSpPr>
        <p:spPr>
          <a:xfrm>
            <a:off x="609600" y="1803400"/>
            <a:ext cx="3848100" cy="4019550"/>
          </a:xfrm>
          <a:noFill/>
          <a:ln/>
        </p:spPr>
        <p:txBody>
          <a:bodyPr/>
          <a:lstStyle/>
          <a:p>
            <a:pPr marL="0" indent="0"/>
            <a:r>
              <a:rPr lang="en-US" altLang="zh-CN" sz="2800" b="1">
                <a:solidFill>
                  <a:schemeClr val="bg2">
                    <a:lumMod val="95000"/>
                    <a:lumOff val="5000"/>
                  </a:schemeClr>
                </a:solidFill>
              </a:rPr>
              <a:t>H</a:t>
            </a:r>
            <a:r>
              <a:rPr lang="en-US" altLang="zh-CN" sz="2000" b="1">
                <a:solidFill>
                  <a:schemeClr val="bg2">
                    <a:lumMod val="95000"/>
                    <a:lumOff val="5000"/>
                  </a:schemeClr>
                </a:solidFill>
              </a:rPr>
              <a:t>0</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25000">
                <a:solidFill>
                  <a:schemeClr val="bg2">
                    <a:lumMod val="95000"/>
                    <a:lumOff val="5000"/>
                  </a:schemeClr>
                </a:solidFill>
                <a:latin typeface="Symbol" panose="05050102010706020507" pitchFamily="18" charset="2"/>
              </a:rPr>
              <a:t>1</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25000">
                <a:solidFill>
                  <a:schemeClr val="bg2">
                    <a:lumMod val="95000"/>
                    <a:lumOff val="5000"/>
                  </a:schemeClr>
                </a:solidFill>
                <a:latin typeface="Symbol" panose="05050102010706020507" pitchFamily="18" charset="2"/>
              </a:rPr>
              <a:t>2</a:t>
            </a:r>
            <a:r>
              <a:rPr lang="en-US" altLang="zh-CN" sz="2800" b="1">
                <a:solidFill>
                  <a:schemeClr val="bg2">
                    <a:lumMod val="95000"/>
                    <a:lumOff val="5000"/>
                  </a:schemeClr>
                </a:solidFill>
              </a:rPr>
              <a:t> </a:t>
            </a:r>
            <a:r>
              <a:rPr lang="en-US" altLang="zh-CN" sz="2800" b="1">
                <a:solidFill>
                  <a:schemeClr val="bg2">
                    <a:lumMod val="95000"/>
                    <a:lumOff val="5000"/>
                  </a:schemeClr>
                </a:solidFill>
                <a:sym typeface="Symbol" panose="05050102010706020507" pitchFamily="18" charset="2"/>
              </a:rPr>
              <a:t> </a:t>
            </a:r>
            <a:r>
              <a:rPr lang="en-US" altLang="zh-CN" sz="2800" b="1">
                <a:solidFill>
                  <a:schemeClr val="bg2">
                    <a:lumMod val="95000"/>
                    <a:lumOff val="5000"/>
                  </a:schemeClr>
                </a:solidFill>
              </a:rPr>
              <a:t>0</a:t>
            </a:r>
          </a:p>
          <a:p>
            <a:pPr marL="0" indent="0"/>
            <a:r>
              <a:rPr lang="en-US" altLang="zh-CN" sz="2800" b="1">
                <a:solidFill>
                  <a:schemeClr val="bg2">
                    <a:lumMod val="95000"/>
                    <a:lumOff val="5000"/>
                  </a:schemeClr>
                </a:solidFill>
              </a:rPr>
              <a:t>H</a:t>
            </a:r>
            <a:r>
              <a:rPr lang="en-US" altLang="zh-CN" sz="2000" b="1">
                <a:solidFill>
                  <a:schemeClr val="bg2">
                    <a:lumMod val="95000"/>
                    <a:lumOff val="5000"/>
                  </a:schemeClr>
                </a:solidFill>
              </a:rPr>
              <a:t>1</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25000">
                <a:solidFill>
                  <a:schemeClr val="bg2">
                    <a:lumMod val="95000"/>
                    <a:lumOff val="5000"/>
                  </a:schemeClr>
                </a:solidFill>
                <a:latin typeface="Symbol" panose="05050102010706020507" pitchFamily="18" charset="2"/>
              </a:rPr>
              <a:t>1</a:t>
            </a:r>
            <a:r>
              <a:rPr lang="en-US" altLang="zh-CN" sz="2800" b="1">
                <a:solidFill>
                  <a:schemeClr val="bg2">
                    <a:lumMod val="95000"/>
                    <a:lumOff val="5000"/>
                  </a:schemeClr>
                </a:solidFill>
              </a:rPr>
              <a:t>- </a:t>
            </a:r>
            <a:r>
              <a:rPr lang="en-US" altLang="zh-CN" sz="2800" b="1">
                <a:solidFill>
                  <a:schemeClr val="bg2">
                    <a:lumMod val="95000"/>
                    <a:lumOff val="5000"/>
                  </a:schemeClr>
                </a:solidFill>
                <a:latin typeface="Symbol" panose="05050102010706020507" pitchFamily="18" charset="2"/>
              </a:rPr>
              <a:t></a:t>
            </a:r>
            <a:r>
              <a:rPr lang="en-US" altLang="zh-CN" sz="2800" b="1" baseline="-25000">
                <a:solidFill>
                  <a:schemeClr val="bg2">
                    <a:lumMod val="95000"/>
                    <a:lumOff val="5000"/>
                  </a:schemeClr>
                </a:solidFill>
                <a:latin typeface="Symbol" panose="05050102010706020507" pitchFamily="18" charset="2"/>
              </a:rPr>
              <a:t>2</a:t>
            </a:r>
            <a:r>
              <a:rPr lang="en-US" altLang="zh-CN" sz="2800" b="1">
                <a:solidFill>
                  <a:schemeClr val="bg2">
                    <a:lumMod val="95000"/>
                    <a:lumOff val="5000"/>
                  </a:schemeClr>
                </a:solidFill>
              </a:rPr>
              <a:t> &lt; 0</a:t>
            </a:r>
          </a:p>
          <a:p>
            <a:pPr marL="0" indent="0"/>
            <a:r>
              <a:rPr lang="en-US" altLang="zh-CN" sz="2800" b="1">
                <a:solidFill>
                  <a:schemeClr val="bg2">
                    <a:lumMod val="95000"/>
                    <a:lumOff val="5000"/>
                  </a:schemeClr>
                </a:solidFill>
                <a:latin typeface="Symbol" panose="05050102010706020507" pitchFamily="18" charset="2"/>
              </a:rPr>
              <a:t></a:t>
            </a:r>
            <a:r>
              <a:rPr lang="en-US" altLang="zh-CN" sz="2800" b="1">
                <a:solidFill>
                  <a:schemeClr val="bg2">
                    <a:lumMod val="95000"/>
                    <a:lumOff val="5000"/>
                  </a:schemeClr>
                </a:solidFill>
              </a:rPr>
              <a:t> = 0.05</a:t>
            </a:r>
          </a:p>
          <a:p>
            <a:pPr marL="0" indent="0"/>
            <a:r>
              <a:rPr lang="en-US" altLang="zh-CN" sz="2800" b="1" i="1">
                <a:solidFill>
                  <a:schemeClr val="bg2">
                    <a:lumMod val="95000"/>
                    <a:lumOff val="5000"/>
                  </a:schemeClr>
                </a:solidFill>
              </a:rPr>
              <a:t>n</a:t>
            </a:r>
            <a:r>
              <a:rPr lang="en-US" altLang="zh-CN" sz="2400" b="1" baseline="-25000">
                <a:solidFill>
                  <a:schemeClr val="bg2">
                    <a:lumMod val="95000"/>
                    <a:lumOff val="5000"/>
                  </a:schemeClr>
                </a:solidFill>
              </a:rPr>
              <a:t>1</a:t>
            </a:r>
            <a:r>
              <a:rPr lang="en-US" altLang="zh-CN" sz="2800" b="1">
                <a:solidFill>
                  <a:schemeClr val="bg2">
                    <a:lumMod val="95000"/>
                    <a:lumOff val="5000"/>
                  </a:schemeClr>
                </a:solidFill>
              </a:rPr>
              <a:t> = 15</a:t>
            </a:r>
            <a:r>
              <a:rPr lang="zh-CN" altLang="en-US" sz="2800" b="1">
                <a:solidFill>
                  <a:schemeClr val="bg2">
                    <a:lumMod val="95000"/>
                    <a:lumOff val="5000"/>
                  </a:schemeClr>
                </a:solidFill>
              </a:rPr>
              <a:t>，</a:t>
            </a:r>
            <a:r>
              <a:rPr lang="en-US" altLang="zh-CN" sz="2800" b="1" i="1">
                <a:solidFill>
                  <a:schemeClr val="bg2">
                    <a:lumMod val="95000"/>
                    <a:lumOff val="5000"/>
                  </a:schemeClr>
                </a:solidFill>
              </a:rPr>
              <a:t>n</a:t>
            </a:r>
            <a:r>
              <a:rPr lang="en-US" altLang="zh-CN" sz="2400" b="1" baseline="-25000">
                <a:solidFill>
                  <a:schemeClr val="bg2">
                    <a:lumMod val="95000"/>
                    <a:lumOff val="5000"/>
                  </a:schemeClr>
                </a:solidFill>
              </a:rPr>
              <a:t>2</a:t>
            </a:r>
            <a:r>
              <a:rPr lang="en-US" altLang="zh-CN" sz="2400" b="1">
                <a:solidFill>
                  <a:schemeClr val="bg2">
                    <a:lumMod val="95000"/>
                    <a:lumOff val="5000"/>
                  </a:schemeClr>
                </a:solidFill>
              </a:rPr>
              <a:t> </a:t>
            </a:r>
            <a:r>
              <a:rPr lang="en-US" altLang="zh-CN" sz="2800" b="1">
                <a:solidFill>
                  <a:schemeClr val="bg2">
                    <a:lumMod val="95000"/>
                    <a:lumOff val="5000"/>
                  </a:schemeClr>
                </a:solidFill>
              </a:rPr>
              <a:t>= 20</a:t>
            </a:r>
          </a:p>
          <a:p>
            <a:pPr marL="0" indent="0">
              <a:spcBef>
                <a:spcPct val="24000"/>
              </a:spcBef>
            </a:pPr>
            <a:r>
              <a:rPr lang="zh-CN" altLang="en-US" sz="2800" b="1">
                <a:solidFill>
                  <a:schemeClr val="bg2">
                    <a:lumMod val="95000"/>
                    <a:lumOff val="5000"/>
                  </a:schemeClr>
                </a:solidFill>
              </a:rPr>
              <a:t>临界值</a:t>
            </a:r>
            <a:r>
              <a:rPr lang="en-US" altLang="zh-CN" sz="2800" b="1">
                <a:solidFill>
                  <a:schemeClr val="bg2">
                    <a:lumMod val="95000"/>
                    <a:lumOff val="5000"/>
                  </a:schemeClr>
                </a:solidFill>
              </a:rPr>
              <a:t>(s):</a:t>
            </a:r>
          </a:p>
          <a:p>
            <a:pPr marL="0" indent="0"/>
            <a:endParaRPr lang="en-US" altLang="zh-CN" sz="2800" b="1">
              <a:solidFill>
                <a:schemeClr val="bg2">
                  <a:lumMod val="95000"/>
                  <a:lumOff val="5000"/>
                </a:schemeClr>
              </a:solidFill>
            </a:endParaRPr>
          </a:p>
        </p:txBody>
      </p:sp>
      <p:sp>
        <p:nvSpPr>
          <p:cNvPr id="770052" name="Rectangle 4"/>
          <p:cNvSpPr>
            <a:spLocks noChangeArrowheads="1"/>
          </p:cNvSpPr>
          <p:nvPr/>
        </p:nvSpPr>
        <p:spPr bwMode="auto">
          <a:xfrm>
            <a:off x="3992563" y="1798638"/>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检验统计量</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p>
        </p:txBody>
      </p:sp>
      <p:sp>
        <p:nvSpPr>
          <p:cNvPr id="770057" name="Rectangle 9"/>
          <p:cNvSpPr>
            <a:spLocks noChangeArrowheads="1"/>
          </p:cNvSpPr>
          <p:nvPr/>
        </p:nvSpPr>
        <p:spPr bwMode="auto">
          <a:xfrm>
            <a:off x="4049713" y="3738563"/>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决策</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p>
        </p:txBody>
      </p:sp>
      <p:sp>
        <p:nvSpPr>
          <p:cNvPr id="770058" name="Rectangle 10"/>
          <p:cNvSpPr>
            <a:spLocks noChangeArrowheads="1"/>
          </p:cNvSpPr>
          <p:nvPr/>
        </p:nvSpPr>
        <p:spPr bwMode="auto">
          <a:xfrm>
            <a:off x="4049713" y="4805363"/>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结论</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r>
              <a:rPr lang="en-US" altLang="zh-CN" b="1">
                <a:solidFill>
                  <a:schemeClr val="bg2">
                    <a:lumMod val="95000"/>
                    <a:lumOff val="5000"/>
                  </a:schemeClr>
                </a:solidFill>
                <a:effectLst>
                  <a:outerShdw blurRad="38100" dist="38100" dir="2700000" algn="tl">
                    <a:srgbClr val="000000"/>
                  </a:outerShdw>
                </a:effectLst>
                <a:latin typeface="Arial" panose="020B0604020202020204" pitchFamily="34" charset="0"/>
              </a:rPr>
              <a:t> </a:t>
            </a:r>
          </a:p>
        </p:txBody>
      </p:sp>
      <p:sp>
        <p:nvSpPr>
          <p:cNvPr id="770059" name="Text Box 11"/>
          <p:cNvSpPr txBox="1">
            <a:spLocks noChangeArrowheads="1"/>
          </p:cNvSpPr>
          <p:nvPr/>
        </p:nvSpPr>
        <p:spPr bwMode="auto">
          <a:xfrm>
            <a:off x="4125913" y="4271963"/>
            <a:ext cx="432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bg2">
                    <a:lumMod val="95000"/>
                    <a:lumOff val="5000"/>
                  </a:schemeClr>
                </a:solidFill>
                <a:effectLst>
                  <a:outerShdw blurRad="38100" dist="38100" dir="2700000" algn="tl">
                    <a:srgbClr val="000000"/>
                  </a:outerShdw>
                </a:effectLst>
              </a:rPr>
              <a:t>在 </a:t>
            </a:r>
            <a:r>
              <a:rPr lang="zh-CN" altLang="en-US">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zh-CN" altLang="en-US">
                <a:solidFill>
                  <a:schemeClr val="bg2">
                    <a:lumMod val="95000"/>
                    <a:lumOff val="5000"/>
                  </a:schemeClr>
                </a:solidFill>
                <a:effectLst>
                  <a:outerShdw blurRad="38100" dist="38100" dir="2700000" algn="tl">
                    <a:srgbClr val="000000"/>
                  </a:outerShdw>
                </a:effectLst>
              </a:rPr>
              <a:t> </a:t>
            </a:r>
            <a:r>
              <a:rPr lang="en-US" altLang="zh-CN">
                <a:solidFill>
                  <a:schemeClr val="bg2">
                    <a:lumMod val="95000"/>
                    <a:lumOff val="5000"/>
                  </a:schemeClr>
                </a:solidFill>
                <a:effectLst>
                  <a:outerShdw blurRad="38100" dist="38100" dir="2700000" algn="tl">
                    <a:srgbClr val="000000"/>
                  </a:outerShdw>
                </a:effectLst>
              </a:rPr>
              <a:t>= 0.05</a:t>
            </a:r>
            <a:r>
              <a:rPr lang="zh-CN" altLang="en-US">
                <a:solidFill>
                  <a:schemeClr val="bg2">
                    <a:lumMod val="95000"/>
                    <a:lumOff val="5000"/>
                  </a:schemeClr>
                </a:solidFill>
                <a:effectLst>
                  <a:outerShdw blurRad="38100" dist="38100" dir="2700000" algn="tl">
                    <a:srgbClr val="000000"/>
                  </a:outerShdw>
                </a:effectLst>
              </a:rPr>
              <a:t>的水平上拒绝</a:t>
            </a:r>
            <a:r>
              <a:rPr lang="en-US" altLang="zh-CN">
                <a:solidFill>
                  <a:schemeClr val="bg2">
                    <a:lumMod val="95000"/>
                    <a:lumOff val="5000"/>
                  </a:schemeClr>
                </a:solidFill>
                <a:effectLst>
                  <a:outerShdw blurRad="38100" dist="38100" dir="2700000" algn="tl">
                    <a:srgbClr val="000000"/>
                  </a:outerShdw>
                </a:effectLst>
              </a:rPr>
              <a:t>H</a:t>
            </a:r>
            <a:r>
              <a:rPr lang="en-US" altLang="zh-CN" baseline="-25000">
                <a:solidFill>
                  <a:schemeClr val="bg2">
                    <a:lumMod val="95000"/>
                    <a:lumOff val="5000"/>
                  </a:schemeClr>
                </a:solidFill>
                <a:effectLst>
                  <a:outerShdw blurRad="38100" dist="38100" dir="2700000" algn="tl">
                    <a:srgbClr val="000000"/>
                  </a:outerShdw>
                </a:effectLst>
              </a:rPr>
              <a:t>0</a:t>
            </a:r>
          </a:p>
        </p:txBody>
      </p:sp>
      <p:sp>
        <p:nvSpPr>
          <p:cNvPr id="770060" name="Text Box 12"/>
          <p:cNvSpPr txBox="1">
            <a:spLocks noChangeArrowheads="1"/>
          </p:cNvSpPr>
          <p:nvPr/>
        </p:nvSpPr>
        <p:spPr bwMode="auto">
          <a:xfrm>
            <a:off x="4086225" y="5357813"/>
            <a:ext cx="441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chemeClr val="bg2">
                    <a:lumMod val="95000"/>
                    <a:lumOff val="5000"/>
                  </a:schemeClr>
                </a:solidFill>
                <a:effectLst>
                  <a:outerShdw blurRad="38100" dist="38100" dir="2700000" algn="tl">
                    <a:srgbClr val="000000"/>
                  </a:outerShdw>
                </a:effectLst>
              </a:rPr>
              <a:t>没有证据表明多吃谷物将有助于减肥</a:t>
            </a:r>
          </a:p>
        </p:txBody>
      </p:sp>
      <mc:AlternateContent xmlns:mc="http://schemas.openxmlformats.org/markup-compatibility/2006">
        <mc:Choice xmlns:a14="http://schemas.microsoft.com/office/drawing/2010/main" Requires="a14">
          <p:sp>
            <p:nvSpPr>
              <p:cNvPr id="770069" name="Object 21">
                <a:hlinkClick r:id="" action="ppaction://ole?verb=0"/>
              </p:cNvPr>
              <p:cNvSpPr txBox="1"/>
              <p:nvPr/>
            </p:nvSpPr>
            <p:spPr bwMode="auto">
              <a:xfrm>
                <a:off x="3933825" y="2387600"/>
                <a:ext cx="5113338" cy="1319213"/>
              </a:xfrm>
              <a:prstGeom prst="rect">
                <a:avLst/>
              </a:prstGeom>
              <a:solidFill>
                <a:schemeClr val="tx1"/>
              </a:solidFill>
              <a:ln>
                <a:noFill/>
              </a:ln>
              <a:effectLst>
                <a:outerShdw dist="17961" dir="2700000" algn="ctr" rotWithShape="0">
                  <a:schemeClr val="bg2"/>
                </a:outerShdw>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𝑡</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589.67−629.25</m:t>
                          </m:r>
                        </m:num>
                        <m:den>
                          <m:rad>
                            <m:radPr>
                              <m:degHide m:val="on"/>
                              <m:ctrlPr>
                                <a:rPr lang="zh-CN" altLang="en-US" i="1">
                                  <a:solidFill>
                                    <a:schemeClr val="bg2">
                                      <a:lumMod val="95000"/>
                                      <a:lumOff val="5000"/>
                                    </a:schemeClr>
                                  </a:solidFill>
                                  <a:latin typeface="Cambria Math" panose="02040503050406030204" pitchFamily="18" charset="0"/>
                                </a:rPr>
                              </m:ctrlPr>
                            </m:radPr>
                            <m:deg/>
                            <m:e>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2431.429</m:t>
                                  </m:r>
                                </m:num>
                                <m:den>
                                  <m:r>
                                    <a:rPr lang="zh-CN" altLang="en-US" i="1">
                                      <a:solidFill>
                                        <a:schemeClr val="bg2">
                                          <a:lumMod val="95000"/>
                                          <a:lumOff val="5000"/>
                                        </a:schemeClr>
                                      </a:solidFill>
                                      <a:latin typeface="Cambria Math" panose="02040503050406030204" pitchFamily="18" charset="0"/>
                                    </a:rPr>
                                    <m:t>15</m:t>
                                  </m:r>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3675.461</m:t>
                                  </m:r>
                                </m:num>
                                <m:den>
                                  <m:r>
                                    <a:rPr lang="zh-CN" altLang="en-US" i="1">
                                      <a:solidFill>
                                        <a:schemeClr val="bg2">
                                          <a:lumMod val="95000"/>
                                          <a:lumOff val="5000"/>
                                        </a:schemeClr>
                                      </a:solidFill>
                                      <a:latin typeface="Cambria Math" panose="02040503050406030204" pitchFamily="18" charset="0"/>
                                    </a:rPr>
                                    <m:t>20</m:t>
                                  </m:r>
                                </m:den>
                              </m:f>
                            </m:e>
                          </m:rad>
                        </m:den>
                      </m:f>
                      <m:r>
                        <a:rPr lang="zh-CN" altLang="en-US" i="1">
                          <a:solidFill>
                            <a:schemeClr val="bg2">
                              <a:lumMod val="95000"/>
                              <a:lumOff val="5000"/>
                            </a:schemeClr>
                          </a:solidFill>
                          <a:latin typeface="Cambria Math" panose="02040503050406030204" pitchFamily="18" charset="0"/>
                        </a:rPr>
                        <m:t>=−2.128</m:t>
                      </m:r>
                    </m:oMath>
                  </m:oMathPara>
                </a14:m>
                <a:endParaRPr lang="zh-CN" altLang="en-US" dirty="0">
                  <a:solidFill>
                    <a:schemeClr val="bg2">
                      <a:lumMod val="95000"/>
                      <a:lumOff val="5000"/>
                    </a:schemeClr>
                  </a:solidFill>
                </a:endParaRPr>
              </a:p>
            </p:txBody>
          </p:sp>
        </mc:Choice>
        <mc:Fallback>
          <p:sp>
            <p:nvSpPr>
              <p:cNvPr id="770069" name="Object 21">
                <a:hlinkClick r:id="" action="ppaction://ole?verb=0"/>
              </p:cNvPr>
              <p:cNvSpPr txBox="1">
                <a:spLocks noRot="1" noChangeAspect="1" noMove="1" noResize="1" noEditPoints="1" noAdjustHandles="1" noChangeArrowheads="1" noChangeShapeType="1" noTextEdit="1"/>
              </p:cNvSpPr>
              <p:nvPr/>
            </p:nvSpPr>
            <p:spPr bwMode="auto">
              <a:xfrm>
                <a:off x="3933825" y="2387600"/>
                <a:ext cx="5113338" cy="1319213"/>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770136" name="Group 88"/>
          <p:cNvGrpSpPr>
            <a:grpSpLocks/>
          </p:cNvGrpSpPr>
          <p:nvPr/>
        </p:nvGrpSpPr>
        <p:grpSpPr bwMode="auto">
          <a:xfrm>
            <a:off x="693738" y="4398963"/>
            <a:ext cx="2922587" cy="1871662"/>
            <a:chOff x="461" y="2735"/>
            <a:chExt cx="1841" cy="1179"/>
          </a:xfrm>
        </p:grpSpPr>
        <p:sp>
          <p:nvSpPr>
            <p:cNvPr id="770137" name="Text Box 89"/>
            <p:cNvSpPr txBox="1">
              <a:spLocks noChangeArrowheads="1"/>
            </p:cNvSpPr>
            <p:nvPr/>
          </p:nvSpPr>
          <p:spPr bwMode="auto">
            <a:xfrm>
              <a:off x="670" y="3642"/>
              <a:ext cx="6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bg2">
                      <a:lumMod val="95000"/>
                      <a:lumOff val="5000"/>
                    </a:schemeClr>
                  </a:solidFill>
                  <a:effectLst>
                    <a:outerShdw blurRad="38100" dist="38100" dir="2700000" algn="tl">
                      <a:srgbClr val="000000"/>
                    </a:outerShdw>
                  </a:effectLst>
                </a:rPr>
                <a:t>-1.694</a:t>
              </a:r>
            </a:p>
          </p:txBody>
        </p:sp>
        <p:sp>
          <p:nvSpPr>
            <p:cNvPr id="770138" name="Line 90"/>
            <p:cNvSpPr>
              <a:spLocks noChangeShapeType="1"/>
            </p:cNvSpPr>
            <p:nvPr/>
          </p:nvSpPr>
          <p:spPr bwMode="auto">
            <a:xfrm>
              <a:off x="1377" y="2796"/>
              <a:ext cx="0" cy="855"/>
            </a:xfrm>
            <a:prstGeom prst="line">
              <a:avLst/>
            </a:prstGeom>
            <a:noFill/>
            <a:ln w="17463">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39" name="Freeform 91" descr="60%"/>
            <p:cNvSpPr>
              <a:spLocks/>
            </p:cNvSpPr>
            <p:nvPr/>
          </p:nvSpPr>
          <p:spPr bwMode="auto">
            <a:xfrm>
              <a:off x="510" y="3213"/>
              <a:ext cx="552" cy="451"/>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95000"/>
                    <a:lumOff val="5000"/>
                  </a:schemeClr>
                </a:solidFill>
              </a:endParaRPr>
            </a:p>
          </p:txBody>
        </p:sp>
        <p:grpSp>
          <p:nvGrpSpPr>
            <p:cNvPr id="770140" name="Group 92"/>
            <p:cNvGrpSpPr>
              <a:grpSpLocks/>
            </p:cNvGrpSpPr>
            <p:nvPr/>
          </p:nvGrpSpPr>
          <p:grpSpPr bwMode="auto">
            <a:xfrm>
              <a:off x="484" y="2782"/>
              <a:ext cx="1784" cy="844"/>
              <a:chOff x="472" y="2857"/>
              <a:chExt cx="1808" cy="838"/>
            </a:xfrm>
          </p:grpSpPr>
          <p:sp>
            <p:nvSpPr>
              <p:cNvPr id="770141" name="Freeform 93"/>
              <p:cNvSpPr>
                <a:spLocks/>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770142" name="Freeform 94"/>
              <p:cNvSpPr>
                <a:spLocks/>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sp>
          <p:nvSpPr>
            <p:cNvPr id="770143" name="Line 95"/>
            <p:cNvSpPr>
              <a:spLocks noChangeShapeType="1"/>
            </p:cNvSpPr>
            <p:nvPr/>
          </p:nvSpPr>
          <p:spPr bwMode="auto">
            <a:xfrm>
              <a:off x="847" y="3624"/>
              <a:ext cx="2"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44" name="Rectangle 96"/>
            <p:cNvSpPr>
              <a:spLocks noChangeArrowheads="1"/>
            </p:cNvSpPr>
            <p:nvPr/>
          </p:nvSpPr>
          <p:spPr bwMode="auto">
            <a:xfrm>
              <a:off x="2157" y="3662"/>
              <a:ext cx="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a:solidFill>
                    <a:schemeClr val="bg2">
                      <a:lumMod val="95000"/>
                      <a:lumOff val="5000"/>
                    </a:schemeClr>
                  </a:solidFill>
                  <a:effectLst>
                    <a:outerShdw blurRad="38100" dist="38100" dir="2700000" algn="tl">
                      <a:srgbClr val="000000"/>
                    </a:outerShdw>
                  </a:effectLst>
                </a:rPr>
                <a:t>t</a:t>
              </a:r>
            </a:p>
          </p:txBody>
        </p:sp>
        <p:sp>
          <p:nvSpPr>
            <p:cNvPr id="770145" name="Rectangle 97"/>
            <p:cNvSpPr>
              <a:spLocks noChangeArrowheads="1"/>
            </p:cNvSpPr>
            <p:nvPr/>
          </p:nvSpPr>
          <p:spPr bwMode="auto">
            <a:xfrm>
              <a:off x="1315" y="365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95000"/>
                      <a:lumOff val="5000"/>
                    </a:schemeClr>
                  </a:solidFill>
                  <a:effectLst>
                    <a:outerShdw blurRad="38100" dist="38100" dir="2700000" algn="tl">
                      <a:srgbClr val="000000"/>
                    </a:outerShdw>
                  </a:effectLst>
                </a:rPr>
                <a:t>0</a:t>
              </a:r>
            </a:p>
          </p:txBody>
        </p:sp>
        <p:sp>
          <p:nvSpPr>
            <p:cNvPr id="770146" name="Freeform 98"/>
            <p:cNvSpPr>
              <a:spLocks/>
            </p:cNvSpPr>
            <p:nvPr/>
          </p:nvSpPr>
          <p:spPr bwMode="auto">
            <a:xfrm>
              <a:off x="749" y="3272"/>
              <a:ext cx="199" cy="28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770147" name="Rectangle 99"/>
            <p:cNvSpPr>
              <a:spLocks noChangeArrowheads="1"/>
            </p:cNvSpPr>
            <p:nvPr/>
          </p:nvSpPr>
          <p:spPr bwMode="auto">
            <a:xfrm>
              <a:off x="611" y="273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lumMod val="95000"/>
                      <a:lumOff val="5000"/>
                    </a:schemeClr>
                  </a:solidFill>
                  <a:effectLst>
                    <a:outerShdw blurRad="38100" dist="38100" dir="2700000" algn="tl">
                      <a:srgbClr val="000000"/>
                    </a:outerShdw>
                  </a:effectLst>
                </a:rPr>
                <a:t>拒绝域</a:t>
              </a:r>
            </a:p>
          </p:txBody>
        </p:sp>
        <p:sp>
          <p:nvSpPr>
            <p:cNvPr id="770148" name="Line 100"/>
            <p:cNvSpPr>
              <a:spLocks noChangeShapeType="1"/>
            </p:cNvSpPr>
            <p:nvPr/>
          </p:nvSpPr>
          <p:spPr bwMode="auto">
            <a:xfrm>
              <a:off x="766" y="2975"/>
              <a:ext cx="296" cy="1"/>
            </a:xfrm>
            <a:prstGeom prst="line">
              <a:avLst/>
            </a:prstGeom>
            <a:noFill/>
            <a:ln w="17463">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49" name="Rectangle 101"/>
            <p:cNvSpPr>
              <a:spLocks noChangeArrowheads="1"/>
            </p:cNvSpPr>
            <p:nvPr/>
          </p:nvSpPr>
          <p:spPr bwMode="auto">
            <a:xfrm>
              <a:off x="611" y="3067"/>
              <a:ext cx="2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a:solidFill>
                    <a:schemeClr val="bg2">
                      <a:lumMod val="95000"/>
                      <a:lumOff val="5000"/>
                    </a:schemeClr>
                  </a:solidFill>
                  <a:effectLst>
                    <a:outerShdw blurRad="38100" dist="38100" dir="2700000" algn="tl">
                      <a:srgbClr val="000000"/>
                    </a:outerShdw>
                  </a:effectLst>
                  <a:sym typeface="Symbol" panose="05050102010706020507" pitchFamily="18" charset="2"/>
                </a:rPr>
                <a:t>.05</a:t>
              </a:r>
              <a:endParaRPr lang="en-US" altLang="zh-CN" sz="2000">
                <a:solidFill>
                  <a:schemeClr val="bg2">
                    <a:lumMod val="95000"/>
                    <a:lumOff val="5000"/>
                  </a:schemeClr>
                </a:solidFill>
                <a:effectLst>
                  <a:outerShdw blurRad="38100" dist="38100" dir="2700000" algn="tl">
                    <a:srgbClr val="000000"/>
                  </a:outerShdw>
                </a:effectLst>
              </a:endParaRPr>
            </a:p>
          </p:txBody>
        </p:sp>
        <p:sp>
          <p:nvSpPr>
            <p:cNvPr id="770150" name="Line 102"/>
            <p:cNvSpPr>
              <a:spLocks noChangeShapeType="1"/>
            </p:cNvSpPr>
            <p:nvPr/>
          </p:nvSpPr>
          <p:spPr bwMode="auto">
            <a:xfrm flipH="1">
              <a:off x="1056" y="2976"/>
              <a:ext cx="0" cy="672"/>
            </a:xfrm>
            <a:prstGeom prst="line">
              <a:avLst/>
            </a:prstGeom>
            <a:noFill/>
            <a:ln w="19050">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nvGrpSpPr>
            <p:cNvPr id="770151" name="Group 103"/>
            <p:cNvGrpSpPr>
              <a:grpSpLocks/>
            </p:cNvGrpSpPr>
            <p:nvPr/>
          </p:nvGrpSpPr>
          <p:grpSpPr bwMode="auto">
            <a:xfrm>
              <a:off x="461" y="2966"/>
              <a:ext cx="1841" cy="702"/>
              <a:chOff x="449" y="3003"/>
              <a:chExt cx="1865" cy="697"/>
            </a:xfrm>
          </p:grpSpPr>
          <p:sp>
            <p:nvSpPr>
              <p:cNvPr id="770152" name="Freeform 104"/>
              <p:cNvSpPr>
                <a:spLocks/>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nvGrpSpPr>
              <p:cNvPr id="770153" name="Group 105"/>
              <p:cNvGrpSpPr>
                <a:grpSpLocks/>
              </p:cNvGrpSpPr>
              <p:nvPr/>
            </p:nvGrpSpPr>
            <p:grpSpPr bwMode="auto">
              <a:xfrm>
                <a:off x="449" y="3003"/>
                <a:ext cx="209" cy="697"/>
                <a:chOff x="449" y="3003"/>
                <a:chExt cx="209" cy="697"/>
              </a:xfrm>
            </p:grpSpPr>
            <p:sp>
              <p:nvSpPr>
                <p:cNvPr id="770154" name="Line 106"/>
                <p:cNvSpPr>
                  <a:spLocks noChangeShapeType="1"/>
                </p:cNvSpPr>
                <p:nvPr/>
              </p:nvSpPr>
              <p:spPr bwMode="auto">
                <a:xfrm>
                  <a:off x="449" y="3003"/>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55" name="Line 107"/>
                <p:cNvSpPr>
                  <a:spLocks noChangeShapeType="1"/>
                </p:cNvSpPr>
                <p:nvPr/>
              </p:nvSpPr>
              <p:spPr bwMode="auto">
                <a:xfrm>
                  <a:off x="449" y="3072"/>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56" name="Line 108"/>
                <p:cNvSpPr>
                  <a:spLocks noChangeShapeType="1"/>
                </p:cNvSpPr>
                <p:nvPr/>
              </p:nvSpPr>
              <p:spPr bwMode="auto">
                <a:xfrm>
                  <a:off x="449" y="3142"/>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57" name="Line 109"/>
                <p:cNvSpPr>
                  <a:spLocks noChangeShapeType="1"/>
                </p:cNvSpPr>
                <p:nvPr/>
              </p:nvSpPr>
              <p:spPr bwMode="auto">
                <a:xfrm>
                  <a:off x="449" y="3210"/>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58" name="Line 110"/>
                <p:cNvSpPr>
                  <a:spLocks noChangeShapeType="1"/>
                </p:cNvSpPr>
                <p:nvPr/>
              </p:nvSpPr>
              <p:spPr bwMode="auto">
                <a:xfrm>
                  <a:off x="449" y="3279"/>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59" name="Line 111"/>
                <p:cNvSpPr>
                  <a:spLocks noChangeShapeType="1"/>
                </p:cNvSpPr>
                <p:nvPr/>
              </p:nvSpPr>
              <p:spPr bwMode="auto">
                <a:xfrm>
                  <a:off x="449" y="3347"/>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60" name="Line 112"/>
                <p:cNvSpPr>
                  <a:spLocks noChangeShapeType="1"/>
                </p:cNvSpPr>
                <p:nvPr/>
              </p:nvSpPr>
              <p:spPr bwMode="auto">
                <a:xfrm>
                  <a:off x="449" y="3417"/>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61" name="Line 113"/>
                <p:cNvSpPr>
                  <a:spLocks noChangeShapeType="1"/>
                </p:cNvSpPr>
                <p:nvPr/>
              </p:nvSpPr>
              <p:spPr bwMode="auto">
                <a:xfrm>
                  <a:off x="449" y="3485"/>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62" name="Line 114"/>
                <p:cNvSpPr>
                  <a:spLocks noChangeShapeType="1"/>
                </p:cNvSpPr>
                <p:nvPr/>
              </p:nvSpPr>
              <p:spPr bwMode="auto">
                <a:xfrm>
                  <a:off x="449" y="3554"/>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63" name="Line 115"/>
                <p:cNvSpPr>
                  <a:spLocks noChangeShapeType="1"/>
                </p:cNvSpPr>
                <p:nvPr/>
              </p:nvSpPr>
              <p:spPr bwMode="auto">
                <a:xfrm>
                  <a:off x="449" y="3623"/>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770164" name="Line 116"/>
                <p:cNvSpPr>
                  <a:spLocks noChangeShapeType="1"/>
                </p:cNvSpPr>
                <p:nvPr/>
              </p:nvSpPr>
              <p:spPr bwMode="auto">
                <a:xfrm>
                  <a:off x="657" y="3692"/>
                  <a:ext cx="1" cy="8"/>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Effect transition="in" filter="wipe(left)">
                                      <p:cBhvr>
                                        <p:cTn id="7" dur="500"/>
                                        <p:tgtEl>
                                          <p:spTgt spid="77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0051">
                                            <p:txEl>
                                              <p:pRg st="1" end="1"/>
                                            </p:txEl>
                                          </p:spTgt>
                                        </p:tgtEl>
                                        <p:attrNameLst>
                                          <p:attrName>style.visibility</p:attrName>
                                        </p:attrNameLst>
                                      </p:cBhvr>
                                      <p:to>
                                        <p:strVal val="visible"/>
                                      </p:to>
                                    </p:set>
                                    <p:animEffect transition="in" filter="wipe(left)">
                                      <p:cBhvr>
                                        <p:cTn id="12" dur="500"/>
                                        <p:tgtEl>
                                          <p:spTgt spid="77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0051">
                                            <p:txEl>
                                              <p:pRg st="2" end="2"/>
                                            </p:txEl>
                                          </p:spTgt>
                                        </p:tgtEl>
                                        <p:attrNameLst>
                                          <p:attrName>style.visibility</p:attrName>
                                        </p:attrNameLst>
                                      </p:cBhvr>
                                      <p:to>
                                        <p:strVal val="visible"/>
                                      </p:to>
                                    </p:set>
                                    <p:animEffect transition="in" filter="wipe(left)">
                                      <p:cBhvr>
                                        <p:cTn id="17" dur="500"/>
                                        <p:tgtEl>
                                          <p:spTgt spid="770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0051">
                                            <p:txEl>
                                              <p:pRg st="3" end="3"/>
                                            </p:txEl>
                                          </p:spTgt>
                                        </p:tgtEl>
                                        <p:attrNameLst>
                                          <p:attrName>style.visibility</p:attrName>
                                        </p:attrNameLst>
                                      </p:cBhvr>
                                      <p:to>
                                        <p:strVal val="visible"/>
                                      </p:to>
                                    </p:set>
                                    <p:animEffect transition="in" filter="wipe(left)">
                                      <p:cBhvr>
                                        <p:cTn id="22" dur="500"/>
                                        <p:tgtEl>
                                          <p:spTgt spid="770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0051">
                                            <p:txEl>
                                              <p:pRg st="4" end="4"/>
                                            </p:txEl>
                                          </p:spTgt>
                                        </p:tgtEl>
                                        <p:attrNameLst>
                                          <p:attrName>style.visibility</p:attrName>
                                        </p:attrNameLst>
                                      </p:cBhvr>
                                      <p:to>
                                        <p:strVal val="visible"/>
                                      </p:to>
                                    </p:set>
                                    <p:animEffect transition="in" filter="wipe(left)">
                                      <p:cBhvr>
                                        <p:cTn id="27" dur="500"/>
                                        <p:tgtEl>
                                          <p:spTgt spid="770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770136"/>
                                        </p:tgtEl>
                                        <p:attrNameLst>
                                          <p:attrName>style.visibility</p:attrName>
                                        </p:attrNameLst>
                                      </p:cBhvr>
                                      <p:to>
                                        <p:strVal val="visible"/>
                                      </p:to>
                                    </p:set>
                                    <p:animEffect transition="in" filter="barn(outVertical)">
                                      <p:cBhvr>
                                        <p:cTn id="32" dur="500"/>
                                        <p:tgtEl>
                                          <p:spTgt spid="7701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70052">
                                            <p:txEl>
                                              <p:pRg st="0" end="0"/>
                                            </p:txEl>
                                          </p:spTgt>
                                        </p:tgtEl>
                                        <p:attrNameLst>
                                          <p:attrName>style.visibility</p:attrName>
                                        </p:attrNameLst>
                                      </p:cBhvr>
                                      <p:to>
                                        <p:strVal val="visible"/>
                                      </p:to>
                                    </p:set>
                                    <p:animEffect transition="in" filter="wipe(left)">
                                      <p:cBhvr>
                                        <p:cTn id="37" dur="500"/>
                                        <p:tgtEl>
                                          <p:spTgt spid="77005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70057">
                                            <p:txEl>
                                              <p:pRg st="0" end="0"/>
                                            </p:txEl>
                                          </p:spTgt>
                                        </p:tgtEl>
                                        <p:attrNameLst>
                                          <p:attrName>style.visibility</p:attrName>
                                        </p:attrNameLst>
                                      </p:cBhvr>
                                      <p:to>
                                        <p:strVal val="visible"/>
                                      </p:to>
                                    </p:set>
                                    <p:animEffect transition="in" filter="wipe(left)">
                                      <p:cBhvr>
                                        <p:cTn id="42" dur="500"/>
                                        <p:tgtEl>
                                          <p:spTgt spid="77005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0059">
                                            <p:txEl>
                                              <p:pRg st="0" end="0"/>
                                            </p:txEl>
                                          </p:spTgt>
                                        </p:tgtEl>
                                        <p:attrNameLst>
                                          <p:attrName>style.visibility</p:attrName>
                                        </p:attrNameLst>
                                      </p:cBhvr>
                                      <p:to>
                                        <p:strVal val="visible"/>
                                      </p:to>
                                    </p:set>
                                    <p:animEffect transition="in" filter="wipe(left)">
                                      <p:cBhvr>
                                        <p:cTn id="47" dur="500"/>
                                        <p:tgtEl>
                                          <p:spTgt spid="77005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0058">
                                            <p:txEl>
                                              <p:pRg st="0" end="0"/>
                                            </p:txEl>
                                          </p:spTgt>
                                        </p:tgtEl>
                                        <p:attrNameLst>
                                          <p:attrName>style.visibility</p:attrName>
                                        </p:attrNameLst>
                                      </p:cBhvr>
                                      <p:to>
                                        <p:strVal val="visible"/>
                                      </p:to>
                                    </p:set>
                                    <p:animEffect transition="in" filter="wipe(left)">
                                      <p:cBhvr>
                                        <p:cTn id="52" dur="500"/>
                                        <p:tgtEl>
                                          <p:spTgt spid="77005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0060">
                                            <p:txEl>
                                              <p:pRg st="0" end="0"/>
                                            </p:txEl>
                                          </p:spTgt>
                                        </p:tgtEl>
                                        <p:attrNameLst>
                                          <p:attrName>style.visibility</p:attrName>
                                        </p:attrNameLst>
                                      </p:cBhvr>
                                      <p:to>
                                        <p:strVal val="visible"/>
                                      </p:to>
                                    </p:set>
                                    <p:animEffect transition="in" filter="wipe(left)">
                                      <p:cBhvr>
                                        <p:cTn id="57" dur="500"/>
                                        <p:tgtEl>
                                          <p:spTgt spid="7700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autoUpdateAnimBg="0"/>
      <p:bldP spid="770052" grpId="0" build="p" autoUpdateAnimBg="0"/>
      <p:bldP spid="770057" grpId="0" build="p" autoUpdateAnimBg="0"/>
      <p:bldP spid="770058" grpId="0" build="p" autoUpdateAnimBg="0"/>
      <p:bldP spid="770059" grpId="0" build="p" autoUpdateAnimBg="0"/>
      <p:bldP spid="770060"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noFill/>
          <a:ln/>
        </p:spPr>
        <p:txBody>
          <a:bodyPr/>
          <a:lstStyle/>
          <a:p>
            <a:r>
              <a:rPr lang="zh-CN" altLang="en-US" sz="4000"/>
              <a:t>两个总体均值之差的检验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用</a:t>
            </a:r>
            <a:r>
              <a:rPr lang="en-US" altLang="zh-CN" sz="3600">
                <a:solidFill>
                  <a:schemeClr val="hlink"/>
                </a:solidFill>
                <a:latin typeface="Arial" panose="020B0604020202020204" pitchFamily="34" charset="0"/>
              </a:rPr>
              <a:t>Excel</a:t>
            </a:r>
            <a:r>
              <a:rPr lang="zh-CN" altLang="en-US" sz="3600">
                <a:solidFill>
                  <a:schemeClr val="hlink"/>
                </a:solidFill>
                <a:latin typeface="Arial" panose="020B0604020202020204" pitchFamily="34" charset="0"/>
              </a:rPr>
              <a:t>进行检验</a:t>
            </a:r>
            <a:r>
              <a:rPr lang="en-US" altLang="zh-CN" sz="3600">
                <a:solidFill>
                  <a:schemeClr val="hlink"/>
                </a:solidFill>
                <a:latin typeface="Arial" panose="020B0604020202020204" pitchFamily="34" charset="0"/>
              </a:rPr>
              <a:t>)</a:t>
            </a:r>
          </a:p>
        </p:txBody>
      </p:sp>
      <p:sp>
        <p:nvSpPr>
          <p:cNvPr id="1074179" name="Rectangle 3"/>
          <p:cNvSpPr>
            <a:spLocks noGrp="1" noChangeArrowheads="1"/>
          </p:cNvSpPr>
          <p:nvPr>
            <p:ph type="body" sz="half" idx="1"/>
          </p:nvPr>
        </p:nvSpPr>
        <p:spPr>
          <a:xfrm>
            <a:off x="514350" y="1789113"/>
            <a:ext cx="8153400" cy="4281487"/>
          </a:xfrm>
          <a:noFill/>
          <a:ln/>
        </p:spPr>
        <p:txBody>
          <a:bodyPr/>
          <a:lstStyle/>
          <a:p>
            <a:pPr marL="0" indent="0" algn="just">
              <a:lnSpc>
                <a:spcPct val="90000"/>
              </a:lnSpc>
            </a:pPr>
            <a:r>
              <a:rPr lang="zh-CN" altLang="en-US" sz="2600">
                <a:solidFill>
                  <a:srgbClr val="FFFF99"/>
                </a:solidFill>
              </a:rPr>
              <a:t>第</a:t>
            </a:r>
            <a:r>
              <a:rPr lang="en-US" altLang="zh-CN" sz="2600">
                <a:solidFill>
                  <a:srgbClr val="FFFF99"/>
                </a:solidFill>
              </a:rPr>
              <a:t>1</a:t>
            </a:r>
            <a:r>
              <a:rPr lang="zh-CN" altLang="en-US" sz="2600">
                <a:solidFill>
                  <a:srgbClr val="FFFF99"/>
                </a:solidFill>
              </a:rPr>
              <a:t>步：</a:t>
            </a:r>
            <a:r>
              <a:rPr lang="zh-CN" altLang="en-US" sz="2600"/>
              <a:t>选择“工具”下拉菜单</a:t>
            </a:r>
            <a:r>
              <a:rPr lang="zh-CN" altLang="en-US" sz="2600">
                <a:cs typeface="Times New Roman" panose="02020603050405020304" pitchFamily="18" charset="0"/>
              </a:rPr>
              <a:t>，并</a:t>
            </a:r>
            <a:r>
              <a:rPr lang="zh-CN" altLang="en-US" sz="2600"/>
              <a:t>选择“数据分析”选项</a:t>
            </a:r>
          </a:p>
          <a:p>
            <a:pPr marL="0" indent="0" algn="just">
              <a:lnSpc>
                <a:spcPct val="90000"/>
              </a:lnSpc>
            </a:pPr>
            <a:r>
              <a:rPr lang="zh-CN" altLang="en-US" sz="2600">
                <a:solidFill>
                  <a:srgbClr val="FFFF99"/>
                </a:solidFill>
              </a:rPr>
              <a:t>第</a:t>
            </a:r>
            <a:r>
              <a:rPr lang="en-US" altLang="zh-CN" sz="2600">
                <a:solidFill>
                  <a:srgbClr val="FFFF99"/>
                </a:solidFill>
              </a:rPr>
              <a:t>2</a:t>
            </a:r>
            <a:r>
              <a:rPr lang="zh-CN" altLang="en-US" sz="2600">
                <a:solidFill>
                  <a:srgbClr val="FFFF99"/>
                </a:solidFill>
              </a:rPr>
              <a:t>步：</a:t>
            </a:r>
            <a:r>
              <a:rPr lang="zh-CN" altLang="en-US" sz="2600"/>
              <a:t>选择“</a:t>
            </a:r>
            <a:r>
              <a:rPr lang="en-US" altLang="zh-CN" sz="2600" b="1">
                <a:solidFill>
                  <a:srgbClr val="7BFFF2"/>
                </a:solidFill>
                <a:cs typeface="Times New Roman" panose="02020603050405020304" pitchFamily="18" charset="0"/>
              </a:rPr>
              <a:t>t</a:t>
            </a:r>
            <a:r>
              <a:rPr lang="zh-CN" altLang="en-US" sz="2600" b="1">
                <a:solidFill>
                  <a:srgbClr val="7BFFF2"/>
                </a:solidFill>
              </a:rPr>
              <a:t>检验，双样本异方差假设</a:t>
            </a:r>
            <a:r>
              <a:rPr lang="zh-CN" altLang="en-US" sz="2600"/>
              <a:t>”</a:t>
            </a:r>
          </a:p>
          <a:p>
            <a:pPr marL="0" indent="0" algn="just">
              <a:lnSpc>
                <a:spcPct val="90000"/>
              </a:lnSpc>
            </a:pPr>
            <a:r>
              <a:rPr lang="zh-CN" altLang="en-US" sz="2600">
                <a:solidFill>
                  <a:srgbClr val="FFFF99"/>
                </a:solidFill>
              </a:rPr>
              <a:t>第</a:t>
            </a:r>
            <a:r>
              <a:rPr lang="en-US" altLang="zh-CN" sz="2600">
                <a:solidFill>
                  <a:srgbClr val="FFFF99"/>
                </a:solidFill>
                <a:cs typeface="Times New Roman" panose="02020603050405020304" pitchFamily="18" charset="0"/>
              </a:rPr>
              <a:t>3</a:t>
            </a:r>
            <a:r>
              <a:rPr lang="zh-CN" altLang="en-US" sz="2600">
                <a:solidFill>
                  <a:srgbClr val="FFFF99"/>
                </a:solidFill>
              </a:rPr>
              <a:t>步：</a:t>
            </a:r>
            <a:r>
              <a:rPr lang="zh-CN" altLang="en-US" sz="2600"/>
              <a:t>当出现对话框后</a:t>
            </a:r>
            <a:endParaRPr lang="zh-CN" altLang="en-US" sz="2600">
              <a:cs typeface="Times New Roman" panose="02020603050405020304" pitchFamily="18" charset="0"/>
            </a:endParaRPr>
          </a:p>
          <a:p>
            <a:pPr marL="0" indent="0" algn="just">
              <a:lnSpc>
                <a:spcPct val="90000"/>
              </a:lnSpc>
            </a:pPr>
            <a:r>
              <a:rPr lang="zh-CN" altLang="en-US" sz="2600">
                <a:cs typeface="Times New Roman" panose="02020603050405020304" pitchFamily="18" charset="0"/>
              </a:rPr>
              <a:t>           </a:t>
            </a:r>
            <a:r>
              <a:rPr lang="zh-CN" altLang="en-US" sz="2600"/>
              <a:t>在“变量</a:t>
            </a:r>
            <a:r>
              <a:rPr lang="en-US" altLang="zh-CN" sz="2600">
                <a:cs typeface="Times New Roman" panose="02020603050405020304" pitchFamily="18" charset="0"/>
              </a:rPr>
              <a:t>1</a:t>
            </a:r>
            <a:r>
              <a:rPr lang="zh-CN" altLang="en-US" sz="2600"/>
              <a:t>的区域”方框内键入</a:t>
            </a:r>
            <a:r>
              <a:rPr lang="zh-CN" altLang="en-US" sz="2600">
                <a:cs typeface="Times New Roman" panose="02020603050405020304" pitchFamily="18" charset="0"/>
              </a:rPr>
              <a:t>数据区域</a:t>
            </a:r>
          </a:p>
          <a:p>
            <a:pPr marL="0" indent="0" algn="just">
              <a:lnSpc>
                <a:spcPct val="90000"/>
              </a:lnSpc>
            </a:pPr>
            <a:r>
              <a:rPr lang="zh-CN" altLang="en-US" sz="2600">
                <a:cs typeface="Times New Roman" panose="02020603050405020304" pitchFamily="18" charset="0"/>
              </a:rPr>
              <a:t>           </a:t>
            </a:r>
            <a:r>
              <a:rPr lang="zh-CN" altLang="en-US" sz="2600"/>
              <a:t>在“变量</a:t>
            </a:r>
            <a:r>
              <a:rPr lang="en-US" altLang="zh-CN" sz="2600">
                <a:cs typeface="Times New Roman" panose="02020603050405020304" pitchFamily="18" charset="0"/>
              </a:rPr>
              <a:t>2</a:t>
            </a:r>
            <a:r>
              <a:rPr lang="zh-CN" altLang="en-US" sz="2600"/>
              <a:t>的区域”方框内键入</a:t>
            </a:r>
            <a:r>
              <a:rPr lang="zh-CN" altLang="en-US" sz="2600">
                <a:cs typeface="Times New Roman" panose="02020603050405020304" pitchFamily="18" charset="0"/>
              </a:rPr>
              <a:t>数据区域</a:t>
            </a:r>
          </a:p>
          <a:p>
            <a:pPr marL="0" indent="0" algn="just">
              <a:lnSpc>
                <a:spcPct val="90000"/>
              </a:lnSpc>
            </a:pPr>
            <a:r>
              <a:rPr lang="zh-CN" altLang="en-US" sz="2600">
                <a:cs typeface="Times New Roman" panose="02020603050405020304" pitchFamily="18" charset="0"/>
              </a:rPr>
              <a:t>                     </a:t>
            </a:r>
            <a:r>
              <a:rPr lang="zh-CN" altLang="en-US" sz="2600"/>
              <a:t>在“假设平均差”的方框内键入</a:t>
            </a:r>
            <a:r>
              <a:rPr lang="en-US" altLang="zh-CN" sz="2600">
                <a:cs typeface="Times New Roman" panose="02020603050405020304" pitchFamily="18" charset="0"/>
              </a:rPr>
              <a:t>0</a:t>
            </a:r>
          </a:p>
          <a:p>
            <a:pPr marL="0" indent="0" algn="just">
              <a:lnSpc>
                <a:spcPct val="90000"/>
              </a:lnSpc>
            </a:pPr>
            <a:r>
              <a:rPr lang="en-US" altLang="zh-CN" sz="2600">
                <a:cs typeface="Times New Roman" panose="02020603050405020304" pitchFamily="18" charset="0"/>
              </a:rPr>
              <a:t>                     </a:t>
            </a:r>
            <a:r>
              <a:rPr lang="zh-CN" altLang="en-US" sz="2600"/>
              <a:t>在“</a:t>
            </a:r>
            <a:r>
              <a:rPr lang="el-GR" altLang="zh-CN" sz="2600">
                <a:solidFill>
                  <a:schemeClr val="hlink"/>
                </a:solidFill>
                <a:cs typeface="Arial" panose="020B0604020202020204" pitchFamily="34" charset="0"/>
              </a:rPr>
              <a:t>α</a:t>
            </a:r>
            <a:r>
              <a:rPr lang="en-US" altLang="zh-CN" sz="2600">
                <a:solidFill>
                  <a:schemeClr val="hlink"/>
                </a:solidFill>
                <a:cs typeface="Arial" panose="020B0604020202020204" pitchFamily="34" charset="0"/>
              </a:rPr>
              <a:t>(A)</a:t>
            </a:r>
            <a:r>
              <a:rPr lang="en-US" altLang="zh-CN" sz="2600"/>
              <a:t>”</a:t>
            </a:r>
            <a:r>
              <a:rPr lang="zh-CN" altLang="en-US" sz="2600"/>
              <a:t>框内键入</a:t>
            </a:r>
            <a:r>
              <a:rPr lang="en-US" altLang="zh-CN" sz="2600">
                <a:cs typeface="Times New Roman" panose="02020603050405020304" pitchFamily="18" charset="0"/>
              </a:rPr>
              <a:t>0.05</a:t>
            </a:r>
          </a:p>
          <a:p>
            <a:pPr marL="0" indent="0" algn="just">
              <a:lnSpc>
                <a:spcPct val="90000"/>
              </a:lnSpc>
            </a:pPr>
            <a:r>
              <a:rPr lang="en-US" altLang="zh-CN" sz="2600">
                <a:cs typeface="Times New Roman" panose="02020603050405020304" pitchFamily="18" charset="0"/>
              </a:rPr>
              <a:t>                     </a:t>
            </a:r>
            <a:r>
              <a:rPr lang="zh-CN" altLang="en-US" sz="2600"/>
              <a:t>在“输出选项”中选择输出区域</a:t>
            </a:r>
            <a:endParaRPr lang="zh-CN" altLang="en-US" sz="2600">
              <a:cs typeface="Times New Roman" panose="02020603050405020304" pitchFamily="18" charset="0"/>
            </a:endParaRPr>
          </a:p>
          <a:p>
            <a:pPr marL="0" indent="0" algn="just">
              <a:lnSpc>
                <a:spcPct val="90000"/>
              </a:lnSpc>
            </a:pPr>
            <a:r>
              <a:rPr lang="zh-CN" altLang="en-US" sz="2600">
                <a:cs typeface="Times New Roman" panose="02020603050405020304" pitchFamily="18" charset="0"/>
              </a:rPr>
              <a:t>            </a:t>
            </a:r>
            <a:r>
              <a:rPr lang="zh-CN" altLang="en-US" sz="2600"/>
              <a:t>选择</a:t>
            </a:r>
            <a:r>
              <a:rPr lang="zh-CN" altLang="en-US" sz="2600">
                <a:solidFill>
                  <a:schemeClr val="hlink"/>
                </a:solidFill>
              </a:rPr>
              <a:t>“</a:t>
            </a:r>
            <a:r>
              <a:rPr lang="zh-CN" altLang="en-US" sz="2600"/>
              <a:t>确定</a:t>
            </a:r>
            <a:r>
              <a:rPr lang="zh-CN" altLang="en-US" sz="2600">
                <a:solidFill>
                  <a:schemeClr val="hlink"/>
                </a:solidFill>
              </a:rPr>
              <a:t>”</a:t>
            </a: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8274" name="Rectangle 2"/>
          <p:cNvSpPr>
            <a:spLocks noGrp="1" noChangeArrowheads="1"/>
          </p:cNvSpPr>
          <p:nvPr>
            <p:ph type="ctrTitle"/>
          </p:nvPr>
        </p:nvSpPr>
        <p:spPr>
          <a:xfrm>
            <a:off x="685800" y="2286000"/>
            <a:ext cx="7772400" cy="1143000"/>
          </a:xfrm>
          <a:noFill/>
          <a:ln/>
        </p:spPr>
        <p:txBody>
          <a:bodyPr anchor="ctr" anchorCtr="0"/>
          <a:lstStyle/>
          <a:p>
            <a:r>
              <a:rPr lang="zh-CN" altLang="en-US" sz="4400" dirty="0">
                <a:solidFill>
                  <a:schemeClr val="bg2">
                    <a:lumMod val="95000"/>
                    <a:lumOff val="5000"/>
                  </a:schemeClr>
                </a:solidFill>
              </a:rPr>
              <a:t>两个总体比例之差的检验</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 name="日期占位符 3"/>
          <p:cNvSpPr>
            <a:spLocks noGrp="1"/>
          </p:cNvSpPr>
          <p:nvPr>
            <p:ph type="dt" sz="quarter" idx="4294967295"/>
          </p:nvPr>
        </p:nvSpPr>
        <p:spPr>
          <a:xfrm>
            <a:off x="7019925" y="6381750"/>
            <a:ext cx="1655763" cy="331788"/>
          </a:xfrm>
          <a:prstGeom prst="rect">
            <a:avLst/>
          </a:prstGeom>
        </p:spPr>
        <p:txBody>
          <a:bodyPr/>
          <a:lstStyle/>
          <a:p>
            <a:pPr>
              <a:defRPr/>
            </a:pPr>
            <a:fld id="{8DA2C1A0-6143-401F-9032-A260CA8D1783}" type="datetimeyyyy-M-d">
              <a:rPr lang="en-US" altLang="zh-CN">
                <a:solidFill>
                  <a:schemeClr val="bg2">
                    <a:lumMod val="95000"/>
                    <a:lumOff val="5000"/>
                  </a:schemeClr>
                </a:solidFill>
              </a:rPr>
              <a:pPr>
                <a:defRPr/>
              </a:pPr>
              <a:t>2020-4-13</a:t>
            </a:fld>
            <a:endParaRPr lang="en-US" altLang="zh-CN" dirty="0">
              <a:solidFill>
                <a:schemeClr val="bg2">
                  <a:lumMod val="95000"/>
                  <a:lumOff val="5000"/>
                </a:schemeClr>
              </a:solidFill>
            </a:endParaRPr>
          </a:p>
        </p:txBody>
      </p:sp>
      <p:sp>
        <p:nvSpPr>
          <p:cNvPr id="2051074" name="Rectangle 2"/>
          <p:cNvSpPr>
            <a:spLocks noGrp="1" noChangeArrowheads="1"/>
          </p:cNvSpPr>
          <p:nvPr>
            <p:ph type="body" idx="1"/>
          </p:nvPr>
        </p:nvSpPr>
        <p:spPr>
          <a:xfrm>
            <a:off x="468313" y="1557338"/>
            <a:ext cx="8074025" cy="44577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eaLnBrk="1" hangingPunct="1">
              <a:defRPr/>
            </a:pPr>
            <a:r>
              <a:rPr lang="en-US" altLang="zh-CN" sz="3000" dirty="0">
                <a:solidFill>
                  <a:schemeClr val="bg2">
                    <a:lumMod val="95000"/>
                    <a:lumOff val="5000"/>
                  </a:schemeClr>
                </a:solidFill>
              </a:rPr>
              <a:t>1.	</a:t>
            </a:r>
            <a:r>
              <a:rPr lang="zh-CN" altLang="en-US" sz="3000" dirty="0">
                <a:solidFill>
                  <a:schemeClr val="bg2">
                    <a:lumMod val="95000"/>
                    <a:lumOff val="5000"/>
                  </a:schemeClr>
                </a:solidFill>
              </a:rPr>
              <a:t>假定条件</a:t>
            </a:r>
          </a:p>
          <a:p>
            <a:pPr marL="1219200" lvl="1" indent="-533400" eaLnBrk="1" hangingPunct="1">
              <a:buSzPct val="80000"/>
              <a:defRPr/>
            </a:pPr>
            <a:r>
              <a:rPr lang="zh-CN" altLang="en-US" sz="2600" dirty="0">
                <a:solidFill>
                  <a:schemeClr val="bg2">
                    <a:lumMod val="95000"/>
                    <a:lumOff val="5000"/>
                  </a:schemeClr>
                </a:solidFill>
                <a:sym typeface="Wingdings" pitchFamily="2" charset="2"/>
              </a:rPr>
              <a:t>两个</a:t>
            </a:r>
            <a:r>
              <a:rPr lang="zh-CN" altLang="en-US" sz="2600" dirty="0">
                <a:solidFill>
                  <a:schemeClr val="bg2">
                    <a:lumMod val="95000"/>
                    <a:lumOff val="5000"/>
                  </a:schemeClr>
                </a:solidFill>
              </a:rPr>
              <a:t>总体都服从二项分布</a:t>
            </a:r>
          </a:p>
          <a:p>
            <a:pPr marL="1219200" lvl="1" indent="-533400" eaLnBrk="1" hangingPunct="1">
              <a:buSzPct val="80000"/>
              <a:defRPr/>
            </a:pPr>
            <a:r>
              <a:rPr lang="zh-CN" altLang="en-US" sz="2600" dirty="0">
                <a:solidFill>
                  <a:schemeClr val="bg2">
                    <a:lumMod val="95000"/>
                    <a:lumOff val="5000"/>
                  </a:schemeClr>
                </a:solidFill>
              </a:rPr>
              <a:t>可以用正态分布来近似</a:t>
            </a:r>
          </a:p>
          <a:p>
            <a:pPr marL="609600" indent="-609600" eaLnBrk="1" hangingPunct="1">
              <a:buFontTx/>
              <a:buAutoNum type="arabicPeriod" startAt="2"/>
              <a:defRPr/>
            </a:pPr>
            <a:r>
              <a:rPr lang="zh-CN" altLang="en-US" sz="3000" dirty="0">
                <a:solidFill>
                  <a:schemeClr val="bg2">
                    <a:lumMod val="95000"/>
                    <a:lumOff val="5000"/>
                  </a:schemeClr>
                </a:solidFill>
              </a:rPr>
              <a:t>检验统计量</a:t>
            </a:r>
          </a:p>
          <a:p>
            <a:pPr marL="1219200" lvl="1" indent="-533400" eaLnBrk="1" hangingPunct="1">
              <a:buSzPct val="80000"/>
              <a:defRPr/>
            </a:pPr>
            <a:r>
              <a:rPr lang="zh-CN" altLang="en-US" sz="2600" dirty="0">
                <a:solidFill>
                  <a:schemeClr val="bg2">
                    <a:lumMod val="95000"/>
                    <a:lumOff val="5000"/>
                  </a:schemeClr>
                </a:solidFill>
              </a:rPr>
              <a:t>检验</a:t>
            </a:r>
            <a:r>
              <a:rPr lang="en-US" altLang="zh-CN" sz="2600" i="1" dirty="0">
                <a:solidFill>
                  <a:schemeClr val="bg2">
                    <a:lumMod val="95000"/>
                    <a:lumOff val="5000"/>
                  </a:schemeClr>
                </a:solidFill>
              </a:rPr>
              <a:t>H</a:t>
            </a:r>
            <a:r>
              <a:rPr lang="en-US" altLang="zh-CN" sz="2600" baseline="-25000" dirty="0">
                <a:solidFill>
                  <a:schemeClr val="bg2">
                    <a:lumMod val="95000"/>
                    <a:lumOff val="5000"/>
                  </a:schemeClr>
                </a:solidFill>
              </a:rPr>
              <a:t>0</a:t>
            </a:r>
            <a:r>
              <a:rPr lang="zh-CN" altLang="en-US" sz="2600" dirty="0">
                <a:solidFill>
                  <a:schemeClr val="bg2">
                    <a:lumMod val="95000"/>
                    <a:lumOff val="5000"/>
                  </a:schemeClr>
                </a:solidFill>
              </a:rPr>
              <a:t>：</a:t>
            </a:r>
            <a:r>
              <a:rPr lang="zh-CN" altLang="en-US" sz="2600" i="1" dirty="0">
                <a:solidFill>
                  <a:schemeClr val="bg2">
                    <a:lumMod val="95000"/>
                    <a:lumOff val="5000"/>
                  </a:schemeClr>
                </a:solidFill>
                <a:sym typeface="Symbol" pitchFamily="18" charset="2"/>
              </a:rPr>
              <a:t></a:t>
            </a:r>
            <a:r>
              <a:rPr lang="en-US" altLang="zh-CN" sz="2600" baseline="-25000" dirty="0">
                <a:solidFill>
                  <a:schemeClr val="bg2">
                    <a:lumMod val="95000"/>
                    <a:lumOff val="5000"/>
                  </a:schemeClr>
                </a:solidFill>
                <a:sym typeface="Symbol" pitchFamily="18" charset="2"/>
              </a:rPr>
              <a:t>1</a:t>
            </a:r>
            <a:r>
              <a:rPr lang="en-US" altLang="zh-CN" sz="2600" dirty="0">
                <a:solidFill>
                  <a:schemeClr val="bg2">
                    <a:lumMod val="95000"/>
                    <a:lumOff val="5000"/>
                  </a:schemeClr>
                </a:solidFill>
              </a:rPr>
              <a:t>-</a:t>
            </a:r>
            <a:r>
              <a:rPr lang="en-US" altLang="zh-CN" sz="2600" i="1" dirty="0">
                <a:solidFill>
                  <a:schemeClr val="bg2">
                    <a:lumMod val="95000"/>
                    <a:lumOff val="5000"/>
                  </a:schemeClr>
                </a:solidFill>
                <a:sym typeface="Symbol" pitchFamily="18" charset="2"/>
              </a:rPr>
              <a:t></a:t>
            </a:r>
            <a:r>
              <a:rPr lang="en-US" altLang="zh-CN" sz="2600" baseline="-25000" dirty="0">
                <a:solidFill>
                  <a:schemeClr val="bg2">
                    <a:lumMod val="95000"/>
                    <a:lumOff val="5000"/>
                  </a:schemeClr>
                </a:solidFill>
                <a:sym typeface="Symbol" pitchFamily="18" charset="2"/>
              </a:rPr>
              <a:t>2</a:t>
            </a:r>
            <a:r>
              <a:rPr lang="en-US" altLang="zh-CN" sz="2600" dirty="0">
                <a:solidFill>
                  <a:schemeClr val="bg2">
                    <a:lumMod val="95000"/>
                    <a:lumOff val="5000"/>
                  </a:schemeClr>
                </a:solidFill>
                <a:sym typeface="Symbol" pitchFamily="18" charset="2"/>
              </a:rPr>
              <a:t>=0</a:t>
            </a:r>
          </a:p>
          <a:p>
            <a:pPr marL="1219200" lvl="1" indent="-533400" eaLnBrk="1" hangingPunct="1">
              <a:buSzPct val="80000"/>
              <a:defRPr/>
            </a:pPr>
            <a:endParaRPr lang="en-US" altLang="zh-CN" sz="2600" dirty="0">
              <a:solidFill>
                <a:schemeClr val="bg2">
                  <a:lumMod val="95000"/>
                  <a:lumOff val="5000"/>
                </a:schemeClr>
              </a:solidFill>
              <a:sym typeface="Symbol" pitchFamily="18" charset="2"/>
            </a:endParaRPr>
          </a:p>
          <a:p>
            <a:pPr marL="1219200" lvl="1" indent="-533400" eaLnBrk="1" hangingPunct="1">
              <a:buSzPct val="80000"/>
              <a:defRPr/>
            </a:pPr>
            <a:endParaRPr lang="en-US" altLang="zh-CN" sz="3000" dirty="0">
              <a:solidFill>
                <a:schemeClr val="bg2">
                  <a:lumMod val="95000"/>
                  <a:lumOff val="5000"/>
                </a:schemeClr>
              </a:solidFill>
              <a:sym typeface="Symbol" pitchFamily="18" charset="2"/>
            </a:endParaRPr>
          </a:p>
          <a:p>
            <a:pPr marL="1219200" lvl="1" indent="-533400" eaLnBrk="1" hangingPunct="1">
              <a:buSzPct val="80000"/>
              <a:defRPr/>
            </a:pPr>
            <a:r>
              <a:rPr lang="zh-CN" altLang="en-US" sz="2600" dirty="0">
                <a:solidFill>
                  <a:schemeClr val="bg2">
                    <a:lumMod val="95000"/>
                    <a:lumOff val="5000"/>
                  </a:schemeClr>
                </a:solidFill>
              </a:rPr>
              <a:t>检验</a:t>
            </a:r>
            <a:r>
              <a:rPr lang="en-US" altLang="zh-CN" sz="2600" i="1" dirty="0">
                <a:solidFill>
                  <a:schemeClr val="bg2">
                    <a:lumMod val="95000"/>
                    <a:lumOff val="5000"/>
                  </a:schemeClr>
                </a:solidFill>
              </a:rPr>
              <a:t>H</a:t>
            </a:r>
            <a:r>
              <a:rPr lang="en-US" altLang="zh-CN" sz="2600" baseline="-25000" dirty="0">
                <a:solidFill>
                  <a:schemeClr val="bg2">
                    <a:lumMod val="95000"/>
                    <a:lumOff val="5000"/>
                  </a:schemeClr>
                </a:solidFill>
              </a:rPr>
              <a:t>0</a:t>
            </a:r>
            <a:r>
              <a:rPr lang="zh-CN" altLang="en-US" sz="2600" dirty="0">
                <a:solidFill>
                  <a:schemeClr val="bg2">
                    <a:lumMod val="95000"/>
                    <a:lumOff val="5000"/>
                  </a:schemeClr>
                </a:solidFill>
              </a:rPr>
              <a:t>：</a:t>
            </a:r>
            <a:r>
              <a:rPr lang="zh-CN" altLang="en-US" sz="2600" i="1" dirty="0">
                <a:solidFill>
                  <a:schemeClr val="bg2">
                    <a:lumMod val="95000"/>
                    <a:lumOff val="5000"/>
                  </a:schemeClr>
                </a:solidFill>
                <a:sym typeface="Symbol" pitchFamily="18" charset="2"/>
              </a:rPr>
              <a:t></a:t>
            </a:r>
            <a:r>
              <a:rPr lang="en-US" altLang="zh-CN" sz="2600" baseline="-25000" dirty="0">
                <a:solidFill>
                  <a:schemeClr val="bg2">
                    <a:lumMod val="95000"/>
                    <a:lumOff val="5000"/>
                  </a:schemeClr>
                </a:solidFill>
                <a:sym typeface="Symbol" pitchFamily="18" charset="2"/>
              </a:rPr>
              <a:t>1</a:t>
            </a:r>
            <a:r>
              <a:rPr lang="en-US" altLang="zh-CN" sz="2600" dirty="0">
                <a:solidFill>
                  <a:schemeClr val="bg2">
                    <a:lumMod val="95000"/>
                    <a:lumOff val="5000"/>
                  </a:schemeClr>
                </a:solidFill>
              </a:rPr>
              <a:t>-</a:t>
            </a:r>
            <a:r>
              <a:rPr lang="en-US" altLang="zh-CN" sz="2600" i="1" dirty="0">
                <a:solidFill>
                  <a:schemeClr val="bg2">
                    <a:lumMod val="95000"/>
                    <a:lumOff val="5000"/>
                  </a:schemeClr>
                </a:solidFill>
                <a:sym typeface="Symbol" pitchFamily="18" charset="2"/>
              </a:rPr>
              <a:t></a:t>
            </a:r>
            <a:r>
              <a:rPr lang="en-US" altLang="zh-CN" sz="2600" baseline="-25000" dirty="0">
                <a:solidFill>
                  <a:schemeClr val="bg2">
                    <a:lumMod val="95000"/>
                    <a:lumOff val="5000"/>
                  </a:schemeClr>
                </a:solidFill>
                <a:sym typeface="Symbol" pitchFamily="18" charset="2"/>
              </a:rPr>
              <a:t>2</a:t>
            </a:r>
            <a:r>
              <a:rPr lang="en-US" altLang="zh-CN" sz="2600" dirty="0">
                <a:solidFill>
                  <a:schemeClr val="bg2">
                    <a:lumMod val="95000"/>
                    <a:lumOff val="5000"/>
                  </a:schemeClr>
                </a:solidFill>
                <a:sym typeface="Symbol" pitchFamily="18" charset="2"/>
              </a:rPr>
              <a:t>=</a:t>
            </a:r>
            <a:r>
              <a:rPr lang="en-US" altLang="zh-CN" sz="2600" i="1" dirty="0">
                <a:solidFill>
                  <a:schemeClr val="bg2">
                    <a:lumMod val="95000"/>
                    <a:lumOff val="5000"/>
                  </a:schemeClr>
                </a:solidFill>
                <a:sym typeface="Symbol" pitchFamily="18" charset="2"/>
              </a:rPr>
              <a:t>d</a:t>
            </a:r>
            <a:r>
              <a:rPr lang="en-US" altLang="zh-CN" sz="2600" baseline="-25000" dirty="0">
                <a:solidFill>
                  <a:schemeClr val="bg2">
                    <a:lumMod val="95000"/>
                    <a:lumOff val="5000"/>
                  </a:schemeClr>
                </a:solidFill>
                <a:sym typeface="Symbol" pitchFamily="18" charset="2"/>
              </a:rPr>
              <a:t>0</a:t>
            </a:r>
            <a:endParaRPr lang="en-US" altLang="zh-CN" sz="2600" dirty="0">
              <a:solidFill>
                <a:schemeClr val="bg2">
                  <a:lumMod val="95000"/>
                  <a:lumOff val="5000"/>
                </a:schemeClr>
              </a:solidFill>
              <a:sym typeface="Symbol" pitchFamily="18" charset="2"/>
            </a:endParaRPr>
          </a:p>
          <a:p>
            <a:pPr marL="1219200" lvl="1" indent="-533400" eaLnBrk="1" hangingPunct="1">
              <a:defRPr/>
            </a:pPr>
            <a:endParaRPr lang="en-US" altLang="zh-CN" sz="2600" baseline="-25000" dirty="0">
              <a:solidFill>
                <a:schemeClr val="bg2">
                  <a:lumMod val="95000"/>
                  <a:lumOff val="5000"/>
                </a:schemeClr>
              </a:solidFill>
              <a:sym typeface="Symbol" pitchFamily="18" charset="2"/>
            </a:endParaRPr>
          </a:p>
        </p:txBody>
      </p:sp>
      <p:sp>
        <p:nvSpPr>
          <p:cNvPr id="2051075" name="Rectangle 3"/>
          <p:cNvSpPr>
            <a:spLocks noGrp="1" noChangeArrowheads="1"/>
          </p:cNvSpPr>
          <p:nvPr>
            <p:ph type="title"/>
          </p:nvPr>
        </p:nvSpPr>
        <p:spPr>
          <a:xfrm>
            <a:off x="2092325" y="274638"/>
            <a:ext cx="6594475" cy="1143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pPr eaLnBrk="1" hangingPunct="1">
              <a:defRPr/>
            </a:pPr>
            <a:r>
              <a:rPr lang="zh-CN" altLang="en-US" sz="3600">
                <a:solidFill>
                  <a:schemeClr val="bg2">
                    <a:lumMod val="95000"/>
                    <a:lumOff val="5000"/>
                  </a:schemeClr>
                </a:solidFill>
              </a:rPr>
              <a:t>两个总体比例之差的检验</a:t>
            </a:r>
          </a:p>
        </p:txBody>
      </p:sp>
      <mc:AlternateContent xmlns:mc="http://schemas.openxmlformats.org/markup-compatibility/2006">
        <mc:Choice xmlns:a14="http://schemas.microsoft.com/office/drawing/2010/main" Requires="a14">
          <p:sp>
            <p:nvSpPr>
              <p:cNvPr id="99334" name="Object 4"/>
              <p:cNvSpPr txBox="1"/>
              <p:nvPr/>
            </p:nvSpPr>
            <p:spPr bwMode="auto">
              <a:xfrm>
                <a:off x="4471988" y="3552825"/>
                <a:ext cx="3597275" cy="1311275"/>
              </a:xfrm>
              <a:prstGeom prst="rect">
                <a:avLst/>
              </a:prstGeom>
              <a:noFill/>
              <a:ln>
                <a:noFill/>
              </a:ln>
              <a:effectLst>
                <a:outerShdw dist="17961" dir="2700000" algn="ctr" rotWithShape="0">
                  <a:schemeClr val="tx1"/>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𝑧</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2</m:t>
                              </m:r>
                            </m:sub>
                          </m:sSub>
                        </m:num>
                        <m:den>
                          <m:rad>
                            <m:radPr>
                              <m:degHide m:val="on"/>
                              <m:ctrlPr>
                                <a:rPr lang="zh-CN" altLang="en-US" i="1">
                                  <a:solidFill>
                                    <a:schemeClr val="bg2">
                                      <a:lumMod val="95000"/>
                                      <a:lumOff val="5000"/>
                                    </a:schemeClr>
                                  </a:solidFill>
                                  <a:latin typeface="Cambria Math" panose="02040503050406030204" pitchFamily="18" charset="0"/>
                                </a:rPr>
                              </m:ctrlPr>
                            </m:radPr>
                            <m:deg/>
                            <m:e>
                              <m:r>
                                <a:rPr lang="zh-CN" altLang="en-US" i="1">
                                  <a:solidFill>
                                    <a:schemeClr val="bg2">
                                      <a:lumMod val="95000"/>
                                      <a:lumOff val="5000"/>
                                    </a:schemeClr>
                                  </a:solidFill>
                                  <a:latin typeface="Cambria Math" panose="02040503050406030204" pitchFamily="18" charset="0"/>
                                </a:rPr>
                                <m:t>𝑝</m:t>
                              </m:r>
                              <m:r>
                                <a:rPr lang="zh-CN" altLang="en-US" i="1">
                                  <a:solidFill>
                                    <a:schemeClr val="bg2">
                                      <a:lumMod val="95000"/>
                                      <a:lumOff val="5000"/>
                                    </a:schemeClr>
                                  </a:solidFill>
                                  <a:latin typeface="Cambria Math" panose="02040503050406030204" pitchFamily="18" charset="0"/>
                                </a:rPr>
                                <m:t>(1−</m:t>
                              </m:r>
                              <m:r>
                                <a:rPr lang="zh-CN" altLang="en-US" i="1">
                                  <a:solidFill>
                                    <a:schemeClr val="bg2">
                                      <a:lumMod val="95000"/>
                                      <a:lumOff val="5000"/>
                                    </a:schemeClr>
                                  </a:solidFill>
                                  <a:latin typeface="Cambria Math" panose="02040503050406030204" pitchFamily="18" charset="0"/>
                                </a:rPr>
                                <m:t>𝑝</m:t>
                              </m:r>
                              <m:r>
                                <a:rPr lang="zh-CN" altLang="en-US" i="1">
                                  <a:solidFill>
                                    <a:schemeClr val="bg2">
                                      <a:lumMod val="95000"/>
                                      <a:lumOff val="5000"/>
                                    </a:schemeClr>
                                  </a:solidFill>
                                  <a:latin typeface="Cambria Math" panose="02040503050406030204" pitchFamily="18" charset="0"/>
                                </a:rPr>
                                <m:t>)</m:t>
                              </m:r>
                              <m:d>
                                <m:dPr>
                                  <m:ctrlPr>
                                    <a:rPr lang="zh-CN" altLang="en-US" i="1">
                                      <a:solidFill>
                                        <a:schemeClr val="bg2">
                                          <a:lumMod val="95000"/>
                                          <a:lumOff val="5000"/>
                                        </a:schemeClr>
                                      </a:solidFill>
                                      <a:latin typeface="Cambria Math" panose="02040503050406030204" pitchFamily="18" charset="0"/>
                                    </a:rPr>
                                  </m:ctrlPr>
                                </m:dPr>
                                <m:e>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1</m:t>
                                      </m:r>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1</m:t>
                                      </m:r>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den>
                                  </m:f>
                                </m:e>
                              </m:d>
                            </m:e>
                          </m:rad>
                        </m:den>
                      </m:f>
                    </m:oMath>
                  </m:oMathPara>
                </a14:m>
                <a:endParaRPr lang="zh-CN" altLang="en-US" dirty="0">
                  <a:solidFill>
                    <a:schemeClr val="bg2">
                      <a:lumMod val="95000"/>
                      <a:lumOff val="5000"/>
                    </a:schemeClr>
                  </a:solidFill>
                </a:endParaRPr>
              </a:p>
            </p:txBody>
          </p:sp>
        </mc:Choice>
        <mc:Fallback>
          <p:sp>
            <p:nvSpPr>
              <p:cNvPr id="99334" name="Object 4"/>
              <p:cNvSpPr txBox="1">
                <a:spLocks noRot="1" noChangeAspect="1" noMove="1" noResize="1" noEditPoints="1" noAdjustHandles="1" noChangeArrowheads="1" noChangeShapeType="1" noTextEdit="1"/>
              </p:cNvSpPr>
              <p:nvPr/>
            </p:nvSpPr>
            <p:spPr bwMode="auto">
              <a:xfrm>
                <a:off x="4471988" y="3552825"/>
                <a:ext cx="3597275" cy="1311275"/>
              </a:xfrm>
              <a:prstGeom prst="rect">
                <a:avLst/>
              </a:prstGeom>
              <a:blipFill>
                <a:blip r:embed="rId3"/>
                <a:stretch>
                  <a:fillRect/>
                </a:stretch>
              </a:blipFill>
              <a:ln>
                <a:noFill/>
              </a:ln>
              <a:effectLst>
                <a:outerShdw dist="17961" dir="2700000" algn="ctr" rotWithShape="0">
                  <a:schemeClr val="tx1"/>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9335" name="Object 5"/>
              <p:cNvSpPr txBox="1"/>
              <p:nvPr/>
            </p:nvSpPr>
            <p:spPr bwMode="auto">
              <a:xfrm>
                <a:off x="4430713" y="5053013"/>
                <a:ext cx="3597275" cy="1311275"/>
              </a:xfrm>
              <a:prstGeom prst="rect">
                <a:avLst/>
              </a:prstGeom>
              <a:noFill/>
              <a:ln>
                <a:noFill/>
              </a:ln>
              <a:effectLst>
                <a:outerShdw dist="17961" dir="2700000" algn="ctr" rotWithShape="0">
                  <a:schemeClr val="tx1"/>
                </a:outerShdw>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𝑧</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𝑑</m:t>
                              </m:r>
                            </m:e>
                            <m:sub>
                              <m:r>
                                <a:rPr lang="zh-CN" altLang="en-US" i="1">
                                  <a:solidFill>
                                    <a:schemeClr val="bg2">
                                      <a:lumMod val="95000"/>
                                      <a:lumOff val="5000"/>
                                    </a:schemeClr>
                                  </a:solidFill>
                                  <a:latin typeface="Cambria Math" panose="02040503050406030204" pitchFamily="18" charset="0"/>
                                </a:rPr>
                                <m:t>0</m:t>
                              </m:r>
                            </m:sub>
                          </m:sSub>
                        </m:num>
                        <m:den>
                          <m:rad>
                            <m:radPr>
                              <m:degHide m:val="on"/>
                              <m:ctrlPr>
                                <a:rPr lang="zh-CN" altLang="en-US" i="1">
                                  <a:solidFill>
                                    <a:schemeClr val="bg2">
                                      <a:lumMod val="95000"/>
                                      <a:lumOff val="5000"/>
                                    </a:schemeClr>
                                  </a:solidFill>
                                  <a:latin typeface="Cambria Math" panose="02040503050406030204" pitchFamily="18" charset="0"/>
                                </a:rPr>
                              </m:ctrlPr>
                            </m:radPr>
                            <m:deg/>
                            <m:e>
                              <m:f>
                                <m:fPr>
                                  <m:ctrlPr>
                                    <a:rPr lang="zh-CN" altLang="en-US" i="1">
                                      <a:solidFill>
                                        <a:schemeClr val="bg2">
                                          <a:lumMod val="95000"/>
                                          <a:lumOff val="5000"/>
                                        </a:schemeClr>
                                      </a:solidFill>
                                      <a:latin typeface="Cambria Math" panose="02040503050406030204" pitchFamily="18" charset="0"/>
                                    </a:rPr>
                                  </m:ctrlPr>
                                </m:fPr>
                                <m:num>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(1−</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(1−</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2</m:t>
                                      </m:r>
                                    </m:sub>
                                  </m:sSub>
                                  <m:r>
                                    <a:rPr lang="zh-CN" altLang="en-US" i="1">
                                      <a:solidFill>
                                        <a:schemeClr val="bg2">
                                          <a:lumMod val="95000"/>
                                          <a:lumOff val="5000"/>
                                        </a:schemeClr>
                                      </a:solidFill>
                                      <a:latin typeface="Cambria Math" panose="02040503050406030204" pitchFamily="18" charset="0"/>
                                    </a:rPr>
                                    <m:t>)</m:t>
                                  </m:r>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den>
                              </m:f>
                            </m:e>
                          </m:rad>
                        </m:den>
                      </m:f>
                    </m:oMath>
                  </m:oMathPara>
                </a14:m>
                <a:endParaRPr lang="zh-CN" altLang="en-US" dirty="0">
                  <a:solidFill>
                    <a:schemeClr val="bg2">
                      <a:lumMod val="95000"/>
                      <a:lumOff val="5000"/>
                    </a:schemeClr>
                  </a:solidFill>
                </a:endParaRPr>
              </a:p>
            </p:txBody>
          </p:sp>
        </mc:Choice>
        <mc:Fallback>
          <p:sp>
            <p:nvSpPr>
              <p:cNvPr id="99335" name="Object 5"/>
              <p:cNvSpPr txBox="1">
                <a:spLocks noRot="1" noChangeAspect="1" noMove="1" noResize="1" noEditPoints="1" noAdjustHandles="1" noChangeArrowheads="1" noChangeShapeType="1" noTextEdit="1"/>
              </p:cNvSpPr>
              <p:nvPr/>
            </p:nvSpPr>
            <p:spPr bwMode="auto">
              <a:xfrm>
                <a:off x="4430713" y="5053013"/>
                <a:ext cx="3597275" cy="1311275"/>
              </a:xfrm>
              <a:prstGeom prst="rect">
                <a:avLst/>
              </a:prstGeom>
              <a:blipFill>
                <a:blip r:embed="rId4"/>
                <a:stretch>
                  <a:fillRect/>
                </a:stretch>
              </a:blipFill>
              <a:ln>
                <a:noFill/>
              </a:ln>
              <a:effectLst>
                <a:outerShdw dist="17961" dir="2700000" algn="ctr" rotWithShape="0">
                  <a:schemeClr val="tx1"/>
                </a:outerShdw>
              </a:effectLst>
            </p:spPr>
            <p:txBody>
              <a:bodyPr/>
              <a:lstStyle/>
              <a:p>
                <a:r>
                  <a:rPr lang="zh-CN" altLang="en-US">
                    <a:noFill/>
                  </a:rPr>
                  <a:t> </a:t>
                </a:r>
              </a:p>
            </p:txBody>
          </p:sp>
        </mc:Fallback>
      </mc:AlternateContent>
      <p:grpSp>
        <p:nvGrpSpPr>
          <p:cNvPr id="2051078" name="Group 6"/>
          <p:cNvGrpSpPr>
            <a:grpSpLocks/>
          </p:cNvGrpSpPr>
          <p:nvPr/>
        </p:nvGrpSpPr>
        <p:grpSpPr bwMode="auto">
          <a:xfrm>
            <a:off x="5471318" y="2539999"/>
            <a:ext cx="3097213" cy="1647825"/>
            <a:chOff x="3396" y="1689"/>
            <a:chExt cx="2110" cy="1083"/>
          </a:xfrm>
        </p:grpSpPr>
        <mc:AlternateContent xmlns:mc="http://schemas.openxmlformats.org/markup-compatibility/2006" xmlns:a14="http://schemas.microsoft.com/office/drawing/2010/main">
          <mc:Choice Requires="a14">
            <p:sp>
              <p:nvSpPr>
                <p:cNvPr id="99337" name="Object 7"/>
                <p:cNvSpPr txBox="1"/>
                <p:nvPr/>
              </p:nvSpPr>
              <p:spPr bwMode="auto">
                <a:xfrm>
                  <a:off x="3507" y="1689"/>
                  <a:ext cx="1999" cy="608"/>
                </a:xfrm>
                <a:prstGeom prst="rect">
                  <a:avLst/>
                </a:prstGeom>
                <a:noFill/>
                <a:ln>
                  <a:noFill/>
                </a:ln>
                <a:effectLst>
                  <a:outerShdw dist="17961" dir="2700000" algn="ctr" rotWithShape="0">
                    <a:schemeClr val="tx1"/>
                  </a:outerShdw>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𝑝</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𝑥</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𝑥</m:t>
                                </m:r>
                              </m:e>
                              <m:sub>
                                <m:r>
                                  <a:rPr lang="zh-CN" altLang="en-US" i="1">
                                    <a:solidFill>
                                      <a:schemeClr val="bg2">
                                        <a:lumMod val="95000"/>
                                        <a:lumOff val="5000"/>
                                      </a:schemeClr>
                                    </a:solidFill>
                                    <a:latin typeface="Cambria Math" panose="02040503050406030204" pitchFamily="18" charset="0"/>
                                  </a:rPr>
                                  <m:t>2</m:t>
                                </m:r>
                              </m:sub>
                            </m:sSub>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1</m:t>
                                </m:r>
                              </m:sub>
                            </m:sSub>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𝑝</m:t>
                                </m:r>
                              </m:e>
                              <m:sub>
                                <m:r>
                                  <a:rPr lang="zh-CN" altLang="en-US" i="1">
                                    <a:solidFill>
                                      <a:schemeClr val="bg2">
                                        <a:lumMod val="95000"/>
                                        <a:lumOff val="5000"/>
                                      </a:schemeClr>
                                    </a:solidFill>
                                    <a:latin typeface="Cambria Math" panose="02040503050406030204" pitchFamily="18" charset="0"/>
                                  </a:rPr>
                                  <m:t>2</m:t>
                                </m:r>
                              </m:sub>
                            </m:sSub>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num>
                          <m:den>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1</m:t>
                                </m:r>
                              </m:sub>
                            </m:sSub>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𝑛</m:t>
                                </m:r>
                              </m:e>
                              <m:sub>
                                <m:r>
                                  <a:rPr lang="zh-CN" altLang="en-US" i="1">
                                    <a:solidFill>
                                      <a:schemeClr val="bg2">
                                        <a:lumMod val="95000"/>
                                        <a:lumOff val="5000"/>
                                      </a:schemeClr>
                                    </a:solidFill>
                                    <a:latin typeface="Cambria Math" panose="02040503050406030204" pitchFamily="18" charset="0"/>
                                  </a:rPr>
                                  <m:t>2</m:t>
                                </m:r>
                              </m:sub>
                            </m:sSub>
                          </m:den>
                        </m:f>
                      </m:oMath>
                    </m:oMathPara>
                  </a14:m>
                  <a:endParaRPr lang="zh-CN" altLang="en-US">
                    <a:solidFill>
                      <a:schemeClr val="bg2">
                        <a:lumMod val="95000"/>
                        <a:lumOff val="5000"/>
                      </a:schemeClr>
                    </a:solidFill>
                  </a:endParaRPr>
                </a:p>
              </p:txBody>
            </p:sp>
          </mc:Choice>
          <mc:Fallback xmlns="">
            <p:sp>
              <p:nvSpPr>
                <p:cNvPr id="99337" name="Object 7"/>
                <p:cNvSpPr txBox="1">
                  <a:spLocks noRot="1" noChangeAspect="1" noMove="1" noResize="1" noEditPoints="1" noAdjustHandles="1" noChangeArrowheads="1" noChangeShapeType="1" noTextEdit="1"/>
                </p:cNvSpPr>
                <p:nvPr/>
              </p:nvSpPr>
              <p:spPr bwMode="auto">
                <a:xfrm>
                  <a:off x="3507" y="1689"/>
                  <a:ext cx="1999" cy="608"/>
                </a:xfrm>
                <a:prstGeom prst="rect">
                  <a:avLst/>
                </a:prstGeom>
                <a:blipFill>
                  <a:blip r:embed="rId5"/>
                  <a:stretch>
                    <a:fillRect/>
                  </a:stretch>
                </a:blipFill>
                <a:ln>
                  <a:noFill/>
                </a:ln>
                <a:effectLst>
                  <a:outerShdw dist="17961" dir="2700000" algn="ctr" rotWithShape="0">
                    <a:schemeClr val="tx1"/>
                  </a:outerShdw>
                </a:effectLst>
              </p:spPr>
              <p:txBody>
                <a:bodyPr/>
                <a:lstStyle/>
                <a:p>
                  <a:r>
                    <a:rPr lang="zh-CN" altLang="en-US">
                      <a:noFill/>
                    </a:rPr>
                    <a:t> </a:t>
                  </a:r>
                </a:p>
              </p:txBody>
            </p:sp>
          </mc:Fallback>
        </mc:AlternateContent>
        <p:sp>
          <p:nvSpPr>
            <p:cNvPr id="2051080" name="Line 8"/>
            <p:cNvSpPr>
              <a:spLocks noChangeShapeType="1"/>
            </p:cNvSpPr>
            <p:nvPr/>
          </p:nvSpPr>
          <p:spPr bwMode="auto">
            <a:xfrm flipH="1">
              <a:off x="3396" y="2076"/>
              <a:ext cx="132" cy="696"/>
            </a:xfrm>
            <a:prstGeom prst="line">
              <a:avLst/>
            </a:prstGeom>
            <a:noFill/>
            <a:ln w="12700">
              <a:solidFill>
                <a:srgbClr val="FFFF99"/>
              </a:solidFill>
              <a:round/>
              <a:headEnd/>
              <a:tailEnd type="triangle" w="med" len="med"/>
            </a:ln>
            <a:effectLst>
              <a:outerShdw dist="17961" dir="13500000" algn="ctr" rotWithShape="0">
                <a:schemeClr val="tx1"/>
              </a:outerShdw>
            </a:effectLst>
            <a:extLst>
              <a:ext uri="{909E8E84-426E-40DD-AFC4-6F175D3DCCD1}">
                <a14:hiddenFill xmlns:a14="http://schemas.microsoft.com/office/drawing/2010/main">
                  <a:noFill/>
                </a14:hiddenFill>
              </a:ext>
            </a:extLst>
          </p:spPr>
          <p:txBody>
            <a:bodyPr/>
            <a:lstStyle/>
            <a:p>
              <a:pPr>
                <a:defRPr/>
              </a:pPr>
              <a:endParaRPr lang="zh-CN" altLang="en-US">
                <a:solidFill>
                  <a:schemeClr val="bg2">
                    <a:lumMod val="95000"/>
                    <a:lumOff val="5000"/>
                  </a:schemeClr>
                </a:solidFill>
                <a:latin typeface="Arial" pitchFamily="34" charset="0"/>
              </a:endParaRPr>
            </a:p>
          </p:txBody>
        </p:sp>
      </p:grpSp>
    </p:spTree>
    <p:extLst>
      <p:ext uri="{BB962C8B-B14F-4D97-AF65-F5344CB8AC3E}">
        <p14:creationId xmlns:p14="http://schemas.microsoft.com/office/powerpoint/2010/main" val="11193536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1078"/>
                                        </p:tgtEl>
                                        <p:attrNameLst>
                                          <p:attrName>style.visibility</p:attrName>
                                        </p:attrNameLst>
                                      </p:cBhvr>
                                      <p:to>
                                        <p:strVal val="visible"/>
                                      </p:to>
                                    </p:set>
                                    <p:animEffect transition="in" filter="dissolve">
                                      <p:cBhvr>
                                        <p:cTn id="7" dur="500"/>
                                        <p:tgtEl>
                                          <p:spTgt spid="205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2370" name="Rectangle 2"/>
          <p:cNvSpPr>
            <a:spLocks noGrp="1" noChangeArrowheads="1"/>
          </p:cNvSpPr>
          <p:nvPr>
            <p:ph type="ctrTitle"/>
          </p:nvPr>
        </p:nvSpPr>
        <p:spPr>
          <a:xfrm>
            <a:off x="685800" y="2286000"/>
            <a:ext cx="7772400" cy="1143000"/>
          </a:xfrm>
          <a:noFill/>
          <a:ln/>
        </p:spPr>
        <p:txBody>
          <a:bodyPr anchor="ctr" anchorCtr="0"/>
          <a:lstStyle/>
          <a:p>
            <a:r>
              <a:rPr lang="zh-CN" altLang="en-US" sz="4400" dirty="0">
                <a:solidFill>
                  <a:schemeClr val="bg2">
                    <a:lumMod val="95000"/>
                    <a:lumOff val="5000"/>
                  </a:schemeClr>
                </a:solidFill>
              </a:rPr>
              <a:t>两个总体方差比的检验</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a:xfrm>
            <a:off x="1676400" y="152400"/>
            <a:ext cx="7010400" cy="1219200"/>
          </a:xfrm>
          <a:noFill/>
          <a:ln/>
        </p:spPr>
        <p:txBody>
          <a:bodyPr/>
          <a:lstStyle/>
          <a:p>
            <a:r>
              <a:rPr lang="zh-CN" altLang="en-US" sz="4000">
                <a:solidFill>
                  <a:schemeClr val="bg2">
                    <a:lumMod val="95000"/>
                    <a:lumOff val="5000"/>
                  </a:schemeClr>
                </a:solidFill>
                <a:latin typeface="Arial" panose="020B0604020202020204" pitchFamily="34" charset="0"/>
              </a:rPr>
              <a:t>两个总体方差比的检验</a:t>
            </a:r>
            <a:br>
              <a:rPr lang="zh-CN" altLang="en-US" sz="4000">
                <a:solidFill>
                  <a:schemeClr val="bg2">
                    <a:lumMod val="95000"/>
                    <a:lumOff val="5000"/>
                  </a:schemeClr>
                </a:solidFill>
                <a:latin typeface="Arial" panose="020B0604020202020204" pitchFamily="34" charset="0"/>
              </a:rPr>
            </a:br>
            <a:r>
              <a:rPr lang="en-US" altLang="zh-CN" sz="3600">
                <a:solidFill>
                  <a:schemeClr val="bg2">
                    <a:lumMod val="95000"/>
                    <a:lumOff val="5000"/>
                  </a:schemeClr>
                </a:solidFill>
                <a:latin typeface="Arial" panose="020B0604020202020204" pitchFamily="34" charset="0"/>
              </a:rPr>
              <a:t>(</a:t>
            </a:r>
            <a:r>
              <a:rPr lang="en-US" altLang="zh-CN" sz="3600" i="1">
                <a:solidFill>
                  <a:schemeClr val="bg2">
                    <a:lumMod val="95000"/>
                    <a:lumOff val="5000"/>
                  </a:schemeClr>
                </a:solidFill>
                <a:latin typeface="Arial" panose="020B0604020202020204" pitchFamily="34" charset="0"/>
              </a:rPr>
              <a:t>F</a:t>
            </a:r>
            <a:r>
              <a:rPr lang="en-US" altLang="zh-CN" sz="3600">
                <a:solidFill>
                  <a:schemeClr val="bg2">
                    <a:lumMod val="95000"/>
                    <a:lumOff val="5000"/>
                  </a:schemeClr>
                </a:solidFill>
                <a:latin typeface="Arial" panose="020B0604020202020204" pitchFamily="34" charset="0"/>
              </a:rPr>
              <a:t> </a:t>
            </a:r>
            <a:r>
              <a:rPr lang="zh-CN" altLang="en-US" sz="3600">
                <a:solidFill>
                  <a:schemeClr val="bg2">
                    <a:lumMod val="95000"/>
                    <a:lumOff val="5000"/>
                  </a:schemeClr>
                </a:solidFill>
                <a:latin typeface="Arial" panose="020B0604020202020204" pitchFamily="34" charset="0"/>
              </a:rPr>
              <a:t>检验</a:t>
            </a:r>
            <a:r>
              <a:rPr lang="en-US" altLang="zh-CN" sz="3600">
                <a:solidFill>
                  <a:schemeClr val="bg2">
                    <a:lumMod val="95000"/>
                    <a:lumOff val="5000"/>
                  </a:schemeClr>
                </a:solidFill>
                <a:latin typeface="Arial" panose="020B0604020202020204" pitchFamily="34" charset="0"/>
              </a:rPr>
              <a:t>)</a:t>
            </a:r>
          </a:p>
        </p:txBody>
      </p:sp>
      <p:sp>
        <p:nvSpPr>
          <p:cNvPr id="1086467" name="Rectangle 3"/>
          <p:cNvSpPr>
            <a:spLocks noGrp="1" noChangeArrowheads="1"/>
          </p:cNvSpPr>
          <p:nvPr>
            <p:ph type="body" idx="1"/>
          </p:nvPr>
        </p:nvSpPr>
        <p:spPr>
          <a:xfrm>
            <a:off x="609600" y="1714500"/>
            <a:ext cx="7848600" cy="4552950"/>
          </a:xfrm>
          <a:noFill/>
          <a:ln/>
        </p:spPr>
        <p:txBody>
          <a:bodyPr/>
          <a:lstStyle/>
          <a:p>
            <a:pPr marL="609600" indent="-609600">
              <a:buFontTx/>
              <a:buAutoNum type="arabicPeriod"/>
            </a:pPr>
            <a:r>
              <a:rPr lang="zh-CN" altLang="en-US" dirty="0">
                <a:solidFill>
                  <a:schemeClr val="bg2">
                    <a:lumMod val="95000"/>
                    <a:lumOff val="5000"/>
                  </a:schemeClr>
                </a:solidFill>
              </a:rPr>
              <a:t>假定条件</a:t>
            </a:r>
          </a:p>
          <a:p>
            <a:pPr marL="1219200" lvl="1" indent="-533400"/>
            <a:r>
              <a:rPr lang="zh-CN" altLang="en-US" dirty="0">
                <a:solidFill>
                  <a:schemeClr val="bg2">
                    <a:lumMod val="95000"/>
                    <a:lumOff val="5000"/>
                  </a:schemeClr>
                </a:solidFill>
              </a:rPr>
              <a:t>两个总体都服从正态分布，且方差相等</a:t>
            </a:r>
          </a:p>
          <a:p>
            <a:pPr marL="1219200" lvl="1" indent="-533400"/>
            <a:r>
              <a:rPr lang="zh-CN" altLang="en-US" dirty="0">
                <a:solidFill>
                  <a:schemeClr val="bg2">
                    <a:lumMod val="95000"/>
                    <a:lumOff val="5000"/>
                  </a:schemeClr>
                </a:solidFill>
              </a:rPr>
              <a:t>两个独立的随机样本</a:t>
            </a:r>
          </a:p>
          <a:p>
            <a:pPr marL="609600" indent="-609600">
              <a:buFontTx/>
              <a:buAutoNum type="arabicPeriod"/>
            </a:pPr>
            <a:r>
              <a:rPr lang="zh-CN" altLang="en-US" dirty="0">
                <a:solidFill>
                  <a:schemeClr val="bg2">
                    <a:lumMod val="95000"/>
                    <a:lumOff val="5000"/>
                  </a:schemeClr>
                </a:solidFill>
              </a:rPr>
              <a:t>假定形式</a:t>
            </a:r>
          </a:p>
          <a:p>
            <a:pPr marL="1219200" lvl="1" indent="-533400"/>
            <a:r>
              <a:rPr lang="en-US" altLang="zh-CN" dirty="0">
                <a:solidFill>
                  <a:schemeClr val="bg2">
                    <a:lumMod val="95000"/>
                    <a:lumOff val="5000"/>
                  </a:schemeClr>
                </a:solidFill>
              </a:rPr>
              <a:t>H</a:t>
            </a:r>
            <a:r>
              <a:rPr lang="en-US" altLang="zh-CN" baseline="-25000" dirty="0">
                <a:solidFill>
                  <a:schemeClr val="bg2">
                    <a:lumMod val="95000"/>
                    <a:lumOff val="5000"/>
                  </a:schemeClr>
                </a:solidFill>
              </a:rPr>
              <a:t>0</a:t>
            </a:r>
            <a:r>
              <a:rPr lang="zh-CN" altLang="en-US" dirty="0">
                <a:solidFill>
                  <a:schemeClr val="bg2">
                    <a:lumMod val="95000"/>
                    <a:lumOff val="5000"/>
                  </a:schemeClr>
                </a:solidFill>
              </a:rPr>
              <a:t>：</a:t>
            </a:r>
            <a:r>
              <a:rPr lang="en-US" altLang="zh-CN" dirty="0">
                <a:solidFill>
                  <a:schemeClr val="bg2">
                    <a:lumMod val="95000"/>
                    <a:lumOff val="5000"/>
                  </a:schemeClr>
                </a:solidFill>
                <a:latin typeface="Symbol" panose="05050102010706020507" pitchFamily="18" charset="2"/>
              </a:rPr>
              <a:t>s</a:t>
            </a:r>
            <a:r>
              <a:rPr lang="en-US" altLang="zh-CN" sz="2400" baseline="-25000" dirty="0">
                <a:solidFill>
                  <a:schemeClr val="bg2">
                    <a:lumMod val="95000"/>
                    <a:lumOff val="5000"/>
                  </a:schemeClr>
                </a:solidFill>
              </a:rPr>
              <a:t>1</a:t>
            </a:r>
            <a:r>
              <a:rPr lang="en-US" altLang="zh-CN" sz="2400" baseline="30000" dirty="0">
                <a:solidFill>
                  <a:schemeClr val="bg2">
                    <a:lumMod val="95000"/>
                    <a:lumOff val="5000"/>
                  </a:schemeClr>
                </a:solidFill>
              </a:rPr>
              <a:t>2</a:t>
            </a:r>
            <a:r>
              <a:rPr lang="en-US" altLang="zh-CN" dirty="0">
                <a:solidFill>
                  <a:schemeClr val="bg2">
                    <a:lumMod val="95000"/>
                    <a:lumOff val="5000"/>
                  </a:schemeClr>
                </a:solidFill>
              </a:rPr>
              <a:t> = </a:t>
            </a:r>
            <a:r>
              <a:rPr lang="en-US" altLang="zh-CN" dirty="0">
                <a:solidFill>
                  <a:schemeClr val="bg2">
                    <a:lumMod val="95000"/>
                    <a:lumOff val="5000"/>
                  </a:schemeClr>
                </a:solidFill>
                <a:latin typeface="Symbol" panose="05050102010706020507" pitchFamily="18" charset="2"/>
              </a:rPr>
              <a:t>s</a:t>
            </a:r>
            <a:r>
              <a:rPr lang="en-US" altLang="zh-CN" sz="2400" baseline="-25000" dirty="0">
                <a:solidFill>
                  <a:schemeClr val="bg2">
                    <a:lumMod val="95000"/>
                    <a:lumOff val="5000"/>
                  </a:schemeClr>
                </a:solidFill>
              </a:rPr>
              <a:t>2</a:t>
            </a:r>
            <a:r>
              <a:rPr lang="en-US" altLang="zh-CN" sz="2400" baseline="30000" dirty="0">
                <a:solidFill>
                  <a:schemeClr val="bg2">
                    <a:lumMod val="95000"/>
                    <a:lumOff val="5000"/>
                  </a:schemeClr>
                </a:solidFill>
              </a:rPr>
              <a:t>2</a:t>
            </a:r>
            <a:r>
              <a:rPr lang="en-US" altLang="zh-CN" sz="2400" dirty="0">
                <a:solidFill>
                  <a:schemeClr val="bg2">
                    <a:lumMod val="95000"/>
                    <a:lumOff val="5000"/>
                  </a:schemeClr>
                </a:solidFill>
              </a:rPr>
              <a:t> </a:t>
            </a:r>
            <a:r>
              <a:rPr lang="en-US" altLang="zh-CN" dirty="0">
                <a:solidFill>
                  <a:schemeClr val="bg2">
                    <a:lumMod val="95000"/>
                    <a:lumOff val="5000"/>
                  </a:schemeClr>
                </a:solidFill>
              </a:rPr>
              <a:t>   </a:t>
            </a:r>
            <a:r>
              <a:rPr lang="zh-CN" altLang="en-US" dirty="0">
                <a:solidFill>
                  <a:schemeClr val="bg2">
                    <a:lumMod val="95000"/>
                    <a:lumOff val="5000"/>
                  </a:schemeClr>
                </a:solidFill>
              </a:rPr>
              <a:t>或    </a:t>
            </a:r>
            <a:r>
              <a:rPr lang="en-US" altLang="zh-CN" dirty="0">
                <a:solidFill>
                  <a:schemeClr val="bg2">
                    <a:lumMod val="95000"/>
                    <a:lumOff val="5000"/>
                  </a:schemeClr>
                </a:solidFill>
              </a:rPr>
              <a:t>H</a:t>
            </a:r>
            <a:r>
              <a:rPr lang="en-US" altLang="zh-CN" baseline="-25000" dirty="0">
                <a:solidFill>
                  <a:schemeClr val="bg2">
                    <a:lumMod val="95000"/>
                    <a:lumOff val="5000"/>
                  </a:schemeClr>
                </a:solidFill>
              </a:rPr>
              <a:t>0</a:t>
            </a:r>
            <a:r>
              <a:rPr lang="zh-CN" altLang="en-US" dirty="0">
                <a:solidFill>
                  <a:schemeClr val="bg2">
                    <a:lumMod val="95000"/>
                    <a:lumOff val="5000"/>
                  </a:schemeClr>
                </a:solidFill>
              </a:rPr>
              <a:t>：</a:t>
            </a:r>
            <a:r>
              <a:rPr lang="en-US" altLang="zh-CN" dirty="0">
                <a:solidFill>
                  <a:schemeClr val="bg2">
                    <a:lumMod val="95000"/>
                    <a:lumOff val="5000"/>
                  </a:schemeClr>
                </a:solidFill>
                <a:latin typeface="Symbol" panose="05050102010706020507" pitchFamily="18" charset="2"/>
              </a:rPr>
              <a:t>s</a:t>
            </a:r>
            <a:r>
              <a:rPr lang="en-US" altLang="zh-CN" sz="2400" baseline="-25000" dirty="0">
                <a:solidFill>
                  <a:schemeClr val="bg2">
                    <a:lumMod val="95000"/>
                    <a:lumOff val="5000"/>
                  </a:schemeClr>
                </a:solidFill>
              </a:rPr>
              <a:t>1</a:t>
            </a:r>
            <a:r>
              <a:rPr lang="en-US" altLang="zh-CN" sz="2400" baseline="30000" dirty="0">
                <a:solidFill>
                  <a:schemeClr val="bg2">
                    <a:lumMod val="95000"/>
                    <a:lumOff val="5000"/>
                  </a:schemeClr>
                </a:solidFill>
              </a:rPr>
              <a:t>2</a:t>
            </a:r>
            <a:r>
              <a:rPr lang="en-US" altLang="zh-CN" dirty="0">
                <a:solidFill>
                  <a:schemeClr val="bg2">
                    <a:lumMod val="95000"/>
                    <a:lumOff val="5000"/>
                  </a:schemeClr>
                </a:solidFill>
              </a:rPr>
              <a:t> </a:t>
            </a:r>
            <a:r>
              <a:rPr lang="en-US" altLang="zh-CN" dirty="0">
                <a:solidFill>
                  <a:schemeClr val="bg2">
                    <a:lumMod val="95000"/>
                    <a:lumOff val="5000"/>
                  </a:schemeClr>
                </a:solidFill>
                <a:latin typeface="Symbol" panose="05050102010706020507" pitchFamily="18" charset="2"/>
                <a:sym typeface="Symbol" panose="05050102010706020507" pitchFamily="18" charset="2"/>
              </a:rPr>
              <a:t></a:t>
            </a:r>
            <a:r>
              <a:rPr lang="en-US" altLang="zh-CN" dirty="0">
                <a:solidFill>
                  <a:schemeClr val="bg2">
                    <a:lumMod val="95000"/>
                    <a:lumOff val="5000"/>
                  </a:schemeClr>
                </a:solidFill>
              </a:rPr>
              <a:t> </a:t>
            </a:r>
            <a:r>
              <a:rPr lang="en-US" altLang="zh-CN" dirty="0">
                <a:solidFill>
                  <a:schemeClr val="bg2">
                    <a:lumMod val="95000"/>
                    <a:lumOff val="5000"/>
                  </a:schemeClr>
                </a:solidFill>
                <a:latin typeface="Symbol" panose="05050102010706020507" pitchFamily="18" charset="2"/>
              </a:rPr>
              <a:t>s</a:t>
            </a:r>
            <a:r>
              <a:rPr lang="en-US" altLang="zh-CN" sz="2400" baseline="-25000" dirty="0">
                <a:solidFill>
                  <a:schemeClr val="bg2">
                    <a:lumMod val="95000"/>
                    <a:lumOff val="5000"/>
                  </a:schemeClr>
                </a:solidFill>
              </a:rPr>
              <a:t>2</a:t>
            </a:r>
            <a:r>
              <a:rPr lang="en-US" altLang="zh-CN" sz="2400" baseline="30000" dirty="0">
                <a:solidFill>
                  <a:schemeClr val="bg2">
                    <a:lumMod val="95000"/>
                    <a:lumOff val="5000"/>
                  </a:schemeClr>
                </a:solidFill>
              </a:rPr>
              <a:t>2 </a:t>
            </a:r>
            <a:r>
              <a:rPr lang="en-US" altLang="zh-CN" baseline="30000" dirty="0">
                <a:solidFill>
                  <a:schemeClr val="bg2">
                    <a:lumMod val="95000"/>
                    <a:lumOff val="5000"/>
                  </a:schemeClr>
                </a:solidFill>
              </a:rPr>
              <a:t> </a:t>
            </a:r>
            <a:r>
              <a:rPr lang="en-US" altLang="zh-CN" dirty="0">
                <a:solidFill>
                  <a:schemeClr val="bg2">
                    <a:lumMod val="95000"/>
                    <a:lumOff val="5000"/>
                  </a:schemeClr>
                </a:solidFill>
              </a:rPr>
              <a:t>(</a:t>
            </a:r>
            <a:r>
              <a:rPr lang="zh-CN" altLang="en-US" dirty="0">
                <a:solidFill>
                  <a:schemeClr val="bg2">
                    <a:lumMod val="95000"/>
                    <a:lumOff val="5000"/>
                  </a:schemeClr>
                </a:solidFill>
              </a:rPr>
              <a:t>或 </a:t>
            </a:r>
            <a:r>
              <a:rPr lang="zh-CN" altLang="en-US" dirty="0">
                <a:solidFill>
                  <a:schemeClr val="bg2">
                    <a:lumMod val="95000"/>
                    <a:lumOff val="5000"/>
                  </a:schemeClr>
                </a:solidFill>
                <a:latin typeface="Symbol" panose="05050102010706020507" pitchFamily="18" charset="2"/>
                <a:sym typeface="Symbol" panose="05050102010706020507" pitchFamily="18" charset="2"/>
              </a:rPr>
              <a:t></a:t>
            </a:r>
            <a:r>
              <a:rPr lang="zh-CN" altLang="en-US" dirty="0">
                <a:solidFill>
                  <a:schemeClr val="bg2">
                    <a:lumMod val="95000"/>
                    <a:lumOff val="5000"/>
                  </a:schemeClr>
                </a:solidFill>
                <a:latin typeface="Symbol" panose="05050102010706020507" pitchFamily="18" charset="2"/>
              </a:rPr>
              <a:t> </a:t>
            </a:r>
            <a:r>
              <a:rPr lang="en-US" altLang="zh-CN" dirty="0">
                <a:solidFill>
                  <a:schemeClr val="bg2">
                    <a:lumMod val="95000"/>
                    <a:lumOff val="5000"/>
                  </a:schemeClr>
                </a:solidFill>
              </a:rPr>
              <a:t>) </a:t>
            </a:r>
            <a:endParaRPr lang="en-US" altLang="zh-CN" baseline="30000" dirty="0">
              <a:solidFill>
                <a:schemeClr val="bg2">
                  <a:lumMod val="95000"/>
                  <a:lumOff val="5000"/>
                </a:schemeClr>
              </a:solidFill>
            </a:endParaRPr>
          </a:p>
          <a:p>
            <a:pPr marL="1219200" lvl="1" indent="-533400">
              <a:buFont typeface="Wingdings" panose="05000000000000000000" pitchFamily="2" charset="2"/>
              <a:buNone/>
            </a:pPr>
            <a:r>
              <a:rPr lang="en-US" altLang="zh-CN" dirty="0">
                <a:solidFill>
                  <a:schemeClr val="bg2">
                    <a:lumMod val="95000"/>
                    <a:lumOff val="5000"/>
                  </a:schemeClr>
                </a:solidFill>
              </a:rPr>
              <a:t>     H</a:t>
            </a:r>
            <a:r>
              <a:rPr lang="en-US" altLang="zh-CN" baseline="-25000" dirty="0">
                <a:solidFill>
                  <a:schemeClr val="bg2">
                    <a:lumMod val="95000"/>
                    <a:lumOff val="5000"/>
                  </a:schemeClr>
                </a:solidFill>
              </a:rPr>
              <a:t>1</a:t>
            </a:r>
            <a:r>
              <a:rPr lang="zh-CN" altLang="en-US" dirty="0">
                <a:solidFill>
                  <a:schemeClr val="bg2">
                    <a:lumMod val="95000"/>
                    <a:lumOff val="5000"/>
                  </a:schemeClr>
                </a:solidFill>
              </a:rPr>
              <a:t>：</a:t>
            </a:r>
            <a:r>
              <a:rPr lang="en-US" altLang="zh-CN" dirty="0">
                <a:solidFill>
                  <a:schemeClr val="bg2">
                    <a:lumMod val="95000"/>
                    <a:lumOff val="5000"/>
                  </a:schemeClr>
                </a:solidFill>
                <a:latin typeface="Symbol" panose="05050102010706020507" pitchFamily="18" charset="2"/>
              </a:rPr>
              <a:t>s</a:t>
            </a:r>
            <a:r>
              <a:rPr lang="en-US" altLang="zh-CN" sz="2400" baseline="-25000" dirty="0">
                <a:solidFill>
                  <a:schemeClr val="bg2">
                    <a:lumMod val="95000"/>
                    <a:lumOff val="5000"/>
                  </a:schemeClr>
                </a:solidFill>
              </a:rPr>
              <a:t>1</a:t>
            </a:r>
            <a:r>
              <a:rPr lang="en-US" altLang="zh-CN" sz="2400" baseline="30000" dirty="0">
                <a:solidFill>
                  <a:schemeClr val="bg2">
                    <a:lumMod val="95000"/>
                    <a:lumOff val="5000"/>
                  </a:schemeClr>
                </a:solidFill>
              </a:rPr>
              <a:t>2</a:t>
            </a:r>
            <a:r>
              <a:rPr lang="en-US" altLang="zh-CN" sz="2400" dirty="0">
                <a:solidFill>
                  <a:schemeClr val="bg2">
                    <a:lumMod val="95000"/>
                    <a:lumOff val="5000"/>
                  </a:schemeClr>
                </a:solidFill>
              </a:rPr>
              <a:t> </a:t>
            </a:r>
            <a:r>
              <a:rPr lang="en-US" altLang="zh-CN" dirty="0">
                <a:solidFill>
                  <a:schemeClr val="bg2">
                    <a:lumMod val="95000"/>
                    <a:lumOff val="5000"/>
                  </a:schemeClr>
                </a:solidFill>
                <a:sym typeface="Symbol" panose="05050102010706020507" pitchFamily="18" charset="2"/>
              </a:rPr>
              <a:t> </a:t>
            </a:r>
            <a:r>
              <a:rPr lang="en-US" altLang="zh-CN" dirty="0">
                <a:solidFill>
                  <a:schemeClr val="bg2">
                    <a:lumMod val="95000"/>
                    <a:lumOff val="5000"/>
                  </a:schemeClr>
                </a:solidFill>
                <a:latin typeface="Symbol" panose="05050102010706020507" pitchFamily="18" charset="2"/>
              </a:rPr>
              <a:t>s</a:t>
            </a:r>
            <a:r>
              <a:rPr lang="en-US" altLang="zh-CN" sz="2400" baseline="-25000" dirty="0">
                <a:solidFill>
                  <a:schemeClr val="bg2">
                    <a:lumMod val="95000"/>
                    <a:lumOff val="5000"/>
                  </a:schemeClr>
                </a:solidFill>
              </a:rPr>
              <a:t>2</a:t>
            </a:r>
            <a:r>
              <a:rPr lang="en-US" altLang="zh-CN" sz="2400" baseline="30000" dirty="0">
                <a:solidFill>
                  <a:schemeClr val="bg2">
                    <a:lumMod val="95000"/>
                    <a:lumOff val="5000"/>
                  </a:schemeClr>
                </a:solidFill>
              </a:rPr>
              <a:t>2</a:t>
            </a:r>
            <a:r>
              <a:rPr lang="en-US" altLang="zh-CN" dirty="0">
                <a:solidFill>
                  <a:schemeClr val="bg2">
                    <a:lumMod val="95000"/>
                    <a:lumOff val="5000"/>
                  </a:schemeClr>
                </a:solidFill>
              </a:rPr>
              <a:t>            H</a:t>
            </a:r>
            <a:r>
              <a:rPr lang="en-US" altLang="zh-CN" baseline="-25000" dirty="0">
                <a:solidFill>
                  <a:schemeClr val="bg2">
                    <a:lumMod val="95000"/>
                    <a:lumOff val="5000"/>
                  </a:schemeClr>
                </a:solidFill>
              </a:rPr>
              <a:t>1</a:t>
            </a:r>
            <a:r>
              <a:rPr lang="zh-CN" altLang="en-US" dirty="0">
                <a:solidFill>
                  <a:schemeClr val="bg2">
                    <a:lumMod val="95000"/>
                    <a:lumOff val="5000"/>
                  </a:schemeClr>
                </a:solidFill>
              </a:rPr>
              <a:t>：</a:t>
            </a:r>
            <a:r>
              <a:rPr lang="en-US" altLang="zh-CN" dirty="0">
                <a:solidFill>
                  <a:schemeClr val="bg2">
                    <a:lumMod val="95000"/>
                    <a:lumOff val="5000"/>
                  </a:schemeClr>
                </a:solidFill>
                <a:latin typeface="Symbol" panose="05050102010706020507" pitchFamily="18" charset="2"/>
              </a:rPr>
              <a:t>s</a:t>
            </a:r>
            <a:r>
              <a:rPr lang="en-US" altLang="zh-CN" sz="2400" baseline="-25000" dirty="0">
                <a:solidFill>
                  <a:schemeClr val="bg2">
                    <a:lumMod val="95000"/>
                    <a:lumOff val="5000"/>
                  </a:schemeClr>
                </a:solidFill>
              </a:rPr>
              <a:t>1</a:t>
            </a:r>
            <a:r>
              <a:rPr lang="en-US" altLang="zh-CN" sz="2400" baseline="30000" dirty="0">
                <a:solidFill>
                  <a:schemeClr val="bg2">
                    <a:lumMod val="95000"/>
                    <a:lumOff val="5000"/>
                  </a:schemeClr>
                </a:solidFill>
              </a:rPr>
              <a:t>2</a:t>
            </a:r>
            <a:r>
              <a:rPr lang="en-US" altLang="zh-CN" dirty="0">
                <a:solidFill>
                  <a:schemeClr val="bg2">
                    <a:lumMod val="95000"/>
                    <a:lumOff val="5000"/>
                  </a:schemeClr>
                </a:solidFill>
              </a:rPr>
              <a:t> </a:t>
            </a:r>
            <a:r>
              <a:rPr lang="en-US" altLang="zh-CN" dirty="0">
                <a:solidFill>
                  <a:schemeClr val="bg2">
                    <a:lumMod val="95000"/>
                    <a:lumOff val="5000"/>
                  </a:schemeClr>
                </a:solidFill>
                <a:latin typeface="Symbol" panose="05050102010706020507" pitchFamily="18" charset="2"/>
              </a:rPr>
              <a:t>&lt; s</a:t>
            </a:r>
            <a:r>
              <a:rPr lang="en-US" altLang="zh-CN" sz="2400" baseline="-25000" dirty="0">
                <a:solidFill>
                  <a:schemeClr val="bg2">
                    <a:lumMod val="95000"/>
                    <a:lumOff val="5000"/>
                  </a:schemeClr>
                </a:solidFill>
              </a:rPr>
              <a:t>2</a:t>
            </a:r>
            <a:r>
              <a:rPr lang="en-US" altLang="zh-CN" sz="2400" baseline="30000" dirty="0">
                <a:solidFill>
                  <a:schemeClr val="bg2">
                    <a:lumMod val="95000"/>
                    <a:lumOff val="5000"/>
                  </a:schemeClr>
                </a:solidFill>
              </a:rPr>
              <a:t>2</a:t>
            </a:r>
            <a:r>
              <a:rPr lang="en-US" altLang="zh-CN" baseline="30000" dirty="0">
                <a:solidFill>
                  <a:schemeClr val="bg2">
                    <a:lumMod val="95000"/>
                    <a:lumOff val="5000"/>
                  </a:schemeClr>
                </a:solidFill>
              </a:rPr>
              <a:t>   </a:t>
            </a:r>
            <a:r>
              <a:rPr lang="en-US" altLang="zh-CN" dirty="0">
                <a:solidFill>
                  <a:schemeClr val="bg2">
                    <a:lumMod val="95000"/>
                    <a:lumOff val="5000"/>
                  </a:schemeClr>
                </a:solidFill>
              </a:rPr>
              <a:t>(</a:t>
            </a:r>
            <a:r>
              <a:rPr lang="zh-CN" altLang="en-US" dirty="0">
                <a:solidFill>
                  <a:schemeClr val="bg2">
                    <a:lumMod val="95000"/>
                    <a:lumOff val="5000"/>
                  </a:schemeClr>
                </a:solidFill>
              </a:rPr>
              <a:t>或 </a:t>
            </a:r>
            <a:r>
              <a:rPr lang="en-US" altLang="zh-CN" dirty="0">
                <a:solidFill>
                  <a:schemeClr val="bg2">
                    <a:lumMod val="95000"/>
                    <a:lumOff val="5000"/>
                  </a:schemeClr>
                </a:solidFill>
              </a:rPr>
              <a:t>&gt;)</a:t>
            </a:r>
          </a:p>
          <a:p>
            <a:pPr marL="609600" indent="-609600">
              <a:spcBef>
                <a:spcPct val="51000"/>
              </a:spcBef>
              <a:buFontTx/>
              <a:buAutoNum type="arabicPeriod" startAt="3"/>
            </a:pPr>
            <a:r>
              <a:rPr lang="zh-CN" altLang="en-US" dirty="0">
                <a:solidFill>
                  <a:schemeClr val="bg2">
                    <a:lumMod val="95000"/>
                    <a:lumOff val="5000"/>
                  </a:schemeClr>
                </a:solidFill>
              </a:rPr>
              <a:t>检验统计量</a:t>
            </a:r>
          </a:p>
          <a:p>
            <a:pPr marL="1219200" lvl="1" indent="-533400"/>
            <a:r>
              <a:rPr lang="en-US" altLang="zh-CN" i="1" dirty="0">
                <a:solidFill>
                  <a:schemeClr val="bg2">
                    <a:lumMod val="95000"/>
                    <a:lumOff val="5000"/>
                  </a:schemeClr>
                </a:solidFill>
              </a:rPr>
              <a:t>F</a:t>
            </a:r>
            <a:r>
              <a:rPr lang="en-US" altLang="zh-CN" dirty="0">
                <a:solidFill>
                  <a:schemeClr val="bg2">
                    <a:lumMod val="95000"/>
                    <a:lumOff val="5000"/>
                  </a:schemeClr>
                </a:solidFill>
              </a:rPr>
              <a:t> = </a:t>
            </a:r>
            <a:r>
              <a:rPr lang="en-US" altLang="zh-CN" i="1" dirty="0">
                <a:solidFill>
                  <a:schemeClr val="bg2">
                    <a:lumMod val="95000"/>
                    <a:lumOff val="5000"/>
                  </a:schemeClr>
                </a:solidFill>
              </a:rPr>
              <a:t>S</a:t>
            </a:r>
            <a:r>
              <a:rPr lang="en-US" altLang="zh-CN" sz="2400" baseline="-25000" dirty="0">
                <a:solidFill>
                  <a:schemeClr val="bg2">
                    <a:lumMod val="95000"/>
                    <a:lumOff val="5000"/>
                  </a:schemeClr>
                </a:solidFill>
              </a:rPr>
              <a:t>1</a:t>
            </a:r>
            <a:r>
              <a:rPr lang="en-US" altLang="zh-CN" sz="2400" baseline="30000" dirty="0">
                <a:solidFill>
                  <a:schemeClr val="bg2">
                    <a:lumMod val="95000"/>
                    <a:lumOff val="5000"/>
                  </a:schemeClr>
                </a:solidFill>
              </a:rPr>
              <a:t>2</a:t>
            </a:r>
            <a:r>
              <a:rPr lang="en-US" altLang="zh-CN" dirty="0">
                <a:solidFill>
                  <a:schemeClr val="bg2">
                    <a:lumMod val="95000"/>
                    <a:lumOff val="5000"/>
                  </a:schemeClr>
                </a:solidFill>
              </a:rPr>
              <a:t> /</a:t>
            </a:r>
            <a:r>
              <a:rPr lang="en-US" altLang="zh-CN" i="1" dirty="0">
                <a:solidFill>
                  <a:schemeClr val="bg2">
                    <a:lumMod val="95000"/>
                    <a:lumOff val="5000"/>
                  </a:schemeClr>
                </a:solidFill>
              </a:rPr>
              <a:t>S</a:t>
            </a:r>
            <a:r>
              <a:rPr lang="en-US" altLang="zh-CN" sz="2400" baseline="-25000" dirty="0">
                <a:solidFill>
                  <a:schemeClr val="bg2">
                    <a:lumMod val="95000"/>
                    <a:lumOff val="5000"/>
                  </a:schemeClr>
                </a:solidFill>
              </a:rPr>
              <a:t>2</a:t>
            </a:r>
            <a:r>
              <a:rPr lang="en-US" altLang="zh-CN" sz="2400" baseline="30000" dirty="0">
                <a:solidFill>
                  <a:schemeClr val="bg2">
                    <a:lumMod val="95000"/>
                    <a:lumOff val="5000"/>
                  </a:schemeClr>
                </a:solidFill>
              </a:rPr>
              <a:t>2</a:t>
            </a:r>
            <a:r>
              <a:rPr lang="zh-CN" altLang="en-US" sz="2400" dirty="0">
                <a:solidFill>
                  <a:schemeClr val="bg2">
                    <a:lumMod val="95000"/>
                    <a:lumOff val="5000"/>
                  </a:schemeClr>
                </a:solidFill>
              </a:rPr>
              <a:t>～</a:t>
            </a:r>
            <a:r>
              <a:rPr lang="en-US" altLang="zh-CN" sz="2400" i="1" dirty="0">
                <a:solidFill>
                  <a:schemeClr val="bg2">
                    <a:lumMod val="95000"/>
                    <a:lumOff val="5000"/>
                  </a:schemeClr>
                </a:solidFill>
              </a:rPr>
              <a:t>F</a:t>
            </a:r>
            <a:r>
              <a:rPr lang="en-US" altLang="zh-CN" sz="2400" dirty="0">
                <a:solidFill>
                  <a:schemeClr val="bg2">
                    <a:lumMod val="95000"/>
                    <a:lumOff val="5000"/>
                  </a:schemeClr>
                </a:solidFill>
              </a:rPr>
              <a:t>(</a:t>
            </a:r>
            <a:r>
              <a:rPr lang="en-US" altLang="zh-CN" i="1" dirty="0">
                <a:solidFill>
                  <a:schemeClr val="bg2">
                    <a:lumMod val="95000"/>
                    <a:lumOff val="5000"/>
                  </a:schemeClr>
                </a:solidFill>
              </a:rPr>
              <a:t>n</a:t>
            </a:r>
            <a:r>
              <a:rPr lang="en-US" altLang="zh-CN" baseline="-25000" dirty="0">
                <a:solidFill>
                  <a:schemeClr val="bg2">
                    <a:lumMod val="95000"/>
                    <a:lumOff val="5000"/>
                  </a:schemeClr>
                </a:solidFill>
              </a:rPr>
              <a:t>1</a:t>
            </a:r>
            <a:r>
              <a:rPr lang="en-US" altLang="zh-CN" dirty="0">
                <a:solidFill>
                  <a:schemeClr val="bg2">
                    <a:lumMod val="95000"/>
                    <a:lumOff val="5000"/>
                  </a:schemeClr>
                </a:solidFill>
              </a:rPr>
              <a:t> – 1 ,  </a:t>
            </a:r>
            <a:r>
              <a:rPr lang="en-US" altLang="zh-CN" i="1" dirty="0">
                <a:solidFill>
                  <a:schemeClr val="bg2">
                    <a:lumMod val="95000"/>
                    <a:lumOff val="5000"/>
                  </a:schemeClr>
                </a:solidFill>
              </a:rPr>
              <a:t>n</a:t>
            </a:r>
            <a:r>
              <a:rPr lang="en-US" altLang="zh-CN" baseline="-25000" dirty="0">
                <a:solidFill>
                  <a:schemeClr val="bg2">
                    <a:lumMod val="95000"/>
                    <a:lumOff val="5000"/>
                  </a:schemeClr>
                </a:solidFill>
              </a:rPr>
              <a:t>2</a:t>
            </a:r>
            <a:r>
              <a:rPr lang="en-US" altLang="zh-CN" dirty="0">
                <a:solidFill>
                  <a:schemeClr val="bg2">
                    <a:lumMod val="95000"/>
                    <a:lumOff val="5000"/>
                  </a:schemeClr>
                </a:solidFill>
              </a:rPr>
              <a:t> –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6467">
                                            <p:txEl>
                                              <p:pRg st="0" end="0"/>
                                            </p:txEl>
                                          </p:spTgt>
                                        </p:tgtEl>
                                        <p:attrNameLst>
                                          <p:attrName>style.visibility</p:attrName>
                                        </p:attrNameLst>
                                      </p:cBhvr>
                                      <p:to>
                                        <p:strVal val="visible"/>
                                      </p:to>
                                    </p:set>
                                    <p:animEffect transition="in" filter="wipe(left)">
                                      <p:cBhvr>
                                        <p:cTn id="7" dur="500"/>
                                        <p:tgtEl>
                                          <p:spTgt spid="1086467">
                                            <p:txEl>
                                              <p:pRg st="0" end="0"/>
                                            </p:txEl>
                                          </p:spTgt>
                                        </p:tgtEl>
                                      </p:cBhvr>
                                    </p:animEffect>
                                  </p:childTnLst>
                                  <p:subTnLst>
                                    <p:animClr clrSpc="rgb" dir="cw">
                                      <p:cBhvr override="childStyle">
                                        <p:cTn dur="1" fill="hold" display="0" masterRel="nextClick" afterEffect="1"/>
                                        <p:tgtEl>
                                          <p:spTgt spid="108646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086467">
                                            <p:txEl>
                                              <p:pRg st="1" end="1"/>
                                            </p:txEl>
                                          </p:spTgt>
                                        </p:tgtEl>
                                        <p:attrNameLst>
                                          <p:attrName>style.visibility</p:attrName>
                                        </p:attrNameLst>
                                      </p:cBhvr>
                                      <p:to>
                                        <p:strVal val="visible"/>
                                      </p:to>
                                    </p:set>
                                    <p:animEffect transition="in" filter="wipe(left)">
                                      <p:cBhvr>
                                        <p:cTn id="10" dur="500"/>
                                        <p:tgtEl>
                                          <p:spTgt spid="1086467">
                                            <p:txEl>
                                              <p:pRg st="1" end="1"/>
                                            </p:txEl>
                                          </p:spTgt>
                                        </p:tgtEl>
                                      </p:cBhvr>
                                    </p:animEffect>
                                  </p:childTnLst>
                                  <p:subTnLst>
                                    <p:animClr clrSpc="rgb" dir="cw">
                                      <p:cBhvr override="childStyle">
                                        <p:cTn dur="1" fill="hold" display="0" masterRel="nextClick" afterEffect="1"/>
                                        <p:tgtEl>
                                          <p:spTgt spid="1086467">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1086467">
                                            <p:txEl>
                                              <p:pRg st="2" end="2"/>
                                            </p:txEl>
                                          </p:spTgt>
                                        </p:tgtEl>
                                        <p:attrNameLst>
                                          <p:attrName>style.visibility</p:attrName>
                                        </p:attrNameLst>
                                      </p:cBhvr>
                                      <p:to>
                                        <p:strVal val="visible"/>
                                      </p:to>
                                    </p:set>
                                    <p:animEffect transition="in" filter="wipe(left)">
                                      <p:cBhvr>
                                        <p:cTn id="13" dur="500"/>
                                        <p:tgtEl>
                                          <p:spTgt spid="1086467">
                                            <p:txEl>
                                              <p:pRg st="2" end="2"/>
                                            </p:txEl>
                                          </p:spTgt>
                                        </p:tgtEl>
                                      </p:cBhvr>
                                    </p:animEffect>
                                  </p:childTnLst>
                                  <p:subTnLst>
                                    <p:animClr clrSpc="rgb" dir="cw">
                                      <p:cBhvr override="childStyle">
                                        <p:cTn dur="1" fill="hold" display="0" masterRel="nextClick" afterEffect="1"/>
                                        <p:tgtEl>
                                          <p:spTgt spid="1086467">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86467">
                                            <p:txEl>
                                              <p:pRg st="3" end="3"/>
                                            </p:txEl>
                                          </p:spTgt>
                                        </p:tgtEl>
                                        <p:attrNameLst>
                                          <p:attrName>style.visibility</p:attrName>
                                        </p:attrNameLst>
                                      </p:cBhvr>
                                      <p:to>
                                        <p:strVal val="visible"/>
                                      </p:to>
                                    </p:set>
                                    <p:animEffect transition="in" filter="wipe(left)">
                                      <p:cBhvr>
                                        <p:cTn id="18" dur="500"/>
                                        <p:tgtEl>
                                          <p:spTgt spid="1086467">
                                            <p:txEl>
                                              <p:pRg st="3" end="3"/>
                                            </p:txEl>
                                          </p:spTgt>
                                        </p:tgtEl>
                                      </p:cBhvr>
                                    </p:animEffect>
                                  </p:childTnLst>
                                  <p:subTnLst>
                                    <p:animClr clrSpc="rgb" dir="cw">
                                      <p:cBhvr override="childStyle">
                                        <p:cTn dur="1" fill="hold" display="0" masterRel="nextClick" afterEffect="1"/>
                                        <p:tgtEl>
                                          <p:spTgt spid="1086467">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086467">
                                            <p:txEl>
                                              <p:pRg st="4" end="4"/>
                                            </p:txEl>
                                          </p:spTgt>
                                        </p:tgtEl>
                                        <p:attrNameLst>
                                          <p:attrName>style.visibility</p:attrName>
                                        </p:attrNameLst>
                                      </p:cBhvr>
                                      <p:to>
                                        <p:strVal val="visible"/>
                                      </p:to>
                                    </p:set>
                                    <p:animEffect transition="in" filter="wipe(left)">
                                      <p:cBhvr>
                                        <p:cTn id="21" dur="500"/>
                                        <p:tgtEl>
                                          <p:spTgt spid="1086467">
                                            <p:txEl>
                                              <p:pRg st="4" end="4"/>
                                            </p:txEl>
                                          </p:spTgt>
                                        </p:tgtEl>
                                      </p:cBhvr>
                                    </p:animEffect>
                                  </p:childTnLst>
                                  <p:subTnLst>
                                    <p:animClr clrSpc="rgb" dir="cw">
                                      <p:cBhvr override="childStyle">
                                        <p:cTn dur="1" fill="hold" display="0" masterRel="nextClick" afterEffect="1"/>
                                        <p:tgtEl>
                                          <p:spTgt spid="1086467">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1086467">
                                            <p:txEl>
                                              <p:pRg st="5" end="5"/>
                                            </p:txEl>
                                          </p:spTgt>
                                        </p:tgtEl>
                                        <p:attrNameLst>
                                          <p:attrName>style.visibility</p:attrName>
                                        </p:attrNameLst>
                                      </p:cBhvr>
                                      <p:to>
                                        <p:strVal val="visible"/>
                                      </p:to>
                                    </p:set>
                                    <p:animEffect transition="in" filter="wipe(left)">
                                      <p:cBhvr>
                                        <p:cTn id="24" dur="500"/>
                                        <p:tgtEl>
                                          <p:spTgt spid="1086467">
                                            <p:txEl>
                                              <p:pRg st="5" end="5"/>
                                            </p:txEl>
                                          </p:spTgt>
                                        </p:tgtEl>
                                      </p:cBhvr>
                                    </p:animEffect>
                                  </p:childTnLst>
                                  <p:subTnLst>
                                    <p:animClr clrSpc="rgb" dir="cw">
                                      <p:cBhvr override="childStyle">
                                        <p:cTn dur="1" fill="hold" display="0" masterRel="nextClick" afterEffect="1"/>
                                        <p:tgtEl>
                                          <p:spTgt spid="1086467">
                                            <p:txEl>
                                              <p:pRg st="5" end="5"/>
                                            </p:txEl>
                                          </p:spTgt>
                                        </p:tgtEl>
                                        <p:attrNameLst>
                                          <p:attrName>ppt_c</p:attrName>
                                        </p:attrNameLst>
                                      </p:cBhvr>
                                      <p:to>
                                        <a:schemeClr val="folHlink"/>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86467">
                                            <p:txEl>
                                              <p:pRg st="6" end="6"/>
                                            </p:txEl>
                                          </p:spTgt>
                                        </p:tgtEl>
                                        <p:attrNameLst>
                                          <p:attrName>style.visibility</p:attrName>
                                        </p:attrNameLst>
                                      </p:cBhvr>
                                      <p:to>
                                        <p:strVal val="visible"/>
                                      </p:to>
                                    </p:set>
                                    <p:animEffect transition="in" filter="wipe(left)">
                                      <p:cBhvr>
                                        <p:cTn id="29" dur="500"/>
                                        <p:tgtEl>
                                          <p:spTgt spid="1086467">
                                            <p:txEl>
                                              <p:pRg st="6" end="6"/>
                                            </p:txEl>
                                          </p:spTgt>
                                        </p:tgtEl>
                                      </p:cBhvr>
                                    </p:animEffect>
                                  </p:childTnLst>
                                  <p:subTnLst>
                                    <p:animClr clrSpc="rgb" dir="cw">
                                      <p:cBhvr override="childStyle">
                                        <p:cTn dur="1" fill="hold" display="0" masterRel="nextClick" afterEffect="1"/>
                                        <p:tgtEl>
                                          <p:spTgt spid="1086467">
                                            <p:txEl>
                                              <p:pRg st="6" end="6"/>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1086467">
                                            <p:txEl>
                                              <p:pRg st="7" end="7"/>
                                            </p:txEl>
                                          </p:spTgt>
                                        </p:tgtEl>
                                        <p:attrNameLst>
                                          <p:attrName>style.visibility</p:attrName>
                                        </p:attrNameLst>
                                      </p:cBhvr>
                                      <p:to>
                                        <p:strVal val="visible"/>
                                      </p:to>
                                    </p:set>
                                    <p:animEffect transition="in" filter="wipe(left)">
                                      <p:cBhvr>
                                        <p:cTn id="32" dur="500"/>
                                        <p:tgtEl>
                                          <p:spTgt spid="1086467">
                                            <p:txEl>
                                              <p:pRg st="7" end="7"/>
                                            </p:txEl>
                                          </p:spTgt>
                                        </p:tgtEl>
                                      </p:cBhvr>
                                    </p:animEffect>
                                  </p:childTnLst>
                                  <p:subTnLst>
                                    <p:animClr clrSpc="rgb" dir="cw">
                                      <p:cBhvr override="childStyle">
                                        <p:cTn dur="1" fill="hold" display="0" masterRel="nextClick" afterEffect="1"/>
                                        <p:tgtEl>
                                          <p:spTgt spid="1086467">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67"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a:noFill/>
          <a:ln/>
        </p:spPr>
        <p:txBody>
          <a:bodyPr/>
          <a:lstStyle/>
          <a:p>
            <a:r>
              <a:rPr lang="zh-CN" altLang="en-US" sz="4000">
                <a:latin typeface="Arial" panose="020B0604020202020204" pitchFamily="34" charset="0"/>
              </a:rPr>
              <a:t>两个总体方差的 </a:t>
            </a:r>
            <a:r>
              <a:rPr lang="en-US" altLang="zh-CN" sz="4000" i="1">
                <a:latin typeface="Arial" panose="020B0604020202020204" pitchFamily="34" charset="0"/>
              </a:rPr>
              <a:t>F</a:t>
            </a:r>
            <a:r>
              <a:rPr lang="en-US" altLang="zh-CN" sz="4000">
                <a:latin typeface="Arial" panose="020B0604020202020204" pitchFamily="34" charset="0"/>
              </a:rPr>
              <a:t> </a:t>
            </a:r>
            <a:r>
              <a:rPr lang="zh-CN" altLang="en-US" sz="4000">
                <a:latin typeface="Arial" panose="020B0604020202020204" pitchFamily="34" charset="0"/>
              </a:rPr>
              <a:t>检验</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临界值</a:t>
            </a:r>
            <a:r>
              <a:rPr lang="en-US" altLang="zh-CN" sz="3600">
                <a:solidFill>
                  <a:schemeClr val="hlink"/>
                </a:solidFill>
                <a:latin typeface="Arial" panose="020B0604020202020204" pitchFamily="34" charset="0"/>
              </a:rPr>
              <a:t>)</a:t>
            </a:r>
          </a:p>
        </p:txBody>
      </p:sp>
      <p:grpSp>
        <p:nvGrpSpPr>
          <p:cNvPr id="1088562" name="Group 50"/>
          <p:cNvGrpSpPr>
            <a:grpSpLocks/>
          </p:cNvGrpSpPr>
          <p:nvPr/>
        </p:nvGrpSpPr>
        <p:grpSpPr bwMode="auto">
          <a:xfrm>
            <a:off x="889000" y="2009775"/>
            <a:ext cx="6654800" cy="3835400"/>
            <a:chOff x="668" y="1278"/>
            <a:chExt cx="4192" cy="2524"/>
          </a:xfrm>
        </p:grpSpPr>
        <p:sp>
          <p:nvSpPr>
            <p:cNvPr id="1088515" name="Rectangle 3"/>
            <p:cNvSpPr>
              <a:spLocks noChangeArrowheads="1"/>
            </p:cNvSpPr>
            <p:nvPr/>
          </p:nvSpPr>
          <p:spPr bwMode="auto">
            <a:xfrm>
              <a:off x="1591" y="2758"/>
              <a:ext cx="1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effectLst/>
                </a:rPr>
                <a:t>0</a:t>
              </a:r>
              <a:endParaRPr lang="en-US" altLang="zh-CN">
                <a:effectLst>
                  <a:outerShdw blurRad="38100" dist="38100" dir="2700000" algn="tl">
                    <a:srgbClr val="000000"/>
                  </a:outerShdw>
                </a:effectLst>
              </a:endParaRPr>
            </a:p>
          </p:txBody>
        </p:sp>
        <p:sp>
          <p:nvSpPr>
            <p:cNvPr id="1088516" name="Freeform 4"/>
            <p:cNvSpPr>
              <a:spLocks/>
            </p:cNvSpPr>
            <p:nvPr/>
          </p:nvSpPr>
          <p:spPr bwMode="auto">
            <a:xfrm>
              <a:off x="3585" y="1692"/>
              <a:ext cx="92" cy="92"/>
            </a:xfrm>
            <a:custGeom>
              <a:avLst/>
              <a:gdLst>
                <a:gd name="T0" fmla="*/ 0 w 92"/>
                <a:gd name="T1" fmla="*/ 0 h 92"/>
                <a:gd name="T2" fmla="*/ 92 w 92"/>
                <a:gd name="T3" fmla="*/ 45 h 92"/>
                <a:gd name="T4" fmla="*/ 0 w 92"/>
                <a:gd name="T5" fmla="*/ 92 h 92"/>
                <a:gd name="T6" fmla="*/ 0 w 92"/>
                <a:gd name="T7" fmla="*/ 0 h 92"/>
              </a:gdLst>
              <a:ahLst/>
              <a:cxnLst>
                <a:cxn ang="0">
                  <a:pos x="T0" y="T1"/>
                </a:cxn>
                <a:cxn ang="0">
                  <a:pos x="T2" y="T3"/>
                </a:cxn>
                <a:cxn ang="0">
                  <a:pos x="T4" y="T5"/>
                </a:cxn>
                <a:cxn ang="0">
                  <a:pos x="T6" y="T7"/>
                </a:cxn>
              </a:cxnLst>
              <a:rect l="0" t="0" r="r" b="b"/>
              <a:pathLst>
                <a:path w="92" h="92">
                  <a:moveTo>
                    <a:pt x="0" y="0"/>
                  </a:moveTo>
                  <a:lnTo>
                    <a:pt x="92" y="45"/>
                  </a:lnTo>
                  <a:lnTo>
                    <a:pt x="0" y="92"/>
                  </a:lnTo>
                  <a:lnTo>
                    <a:pt x="0"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8517" name="Freeform 5"/>
            <p:cNvSpPr>
              <a:spLocks/>
            </p:cNvSpPr>
            <p:nvPr/>
          </p:nvSpPr>
          <p:spPr bwMode="auto">
            <a:xfrm>
              <a:off x="1763" y="1692"/>
              <a:ext cx="92" cy="92"/>
            </a:xfrm>
            <a:custGeom>
              <a:avLst/>
              <a:gdLst>
                <a:gd name="T0" fmla="*/ 92 w 92"/>
                <a:gd name="T1" fmla="*/ 0 h 92"/>
                <a:gd name="T2" fmla="*/ 0 w 92"/>
                <a:gd name="T3" fmla="*/ 45 h 92"/>
                <a:gd name="T4" fmla="*/ 92 w 92"/>
                <a:gd name="T5" fmla="*/ 92 h 92"/>
                <a:gd name="T6" fmla="*/ 92 w 92"/>
                <a:gd name="T7" fmla="*/ 0 h 92"/>
              </a:gdLst>
              <a:ahLst/>
              <a:cxnLst>
                <a:cxn ang="0">
                  <a:pos x="T0" y="T1"/>
                </a:cxn>
                <a:cxn ang="0">
                  <a:pos x="T2" y="T3"/>
                </a:cxn>
                <a:cxn ang="0">
                  <a:pos x="T4" y="T5"/>
                </a:cxn>
                <a:cxn ang="0">
                  <a:pos x="T6" y="T7"/>
                </a:cxn>
              </a:cxnLst>
              <a:rect l="0" t="0" r="r" b="b"/>
              <a:pathLst>
                <a:path w="92" h="92">
                  <a:moveTo>
                    <a:pt x="92" y="0"/>
                  </a:moveTo>
                  <a:lnTo>
                    <a:pt x="0" y="45"/>
                  </a:lnTo>
                  <a:lnTo>
                    <a:pt x="92" y="92"/>
                  </a:lnTo>
                  <a:lnTo>
                    <a:pt x="92"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8518" name="Rectangle 6"/>
            <p:cNvSpPr>
              <a:spLocks noChangeArrowheads="1"/>
            </p:cNvSpPr>
            <p:nvPr/>
          </p:nvSpPr>
          <p:spPr bwMode="auto">
            <a:xfrm>
              <a:off x="2186" y="2189"/>
              <a:ext cx="10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EAEAEA"/>
                  </a:solidFill>
                  <a:effectLst/>
                </a:rPr>
                <a:t>不能拒绝</a:t>
              </a:r>
              <a:r>
                <a:rPr lang="en-US" altLang="zh-CN" sz="2600" b="1">
                  <a:solidFill>
                    <a:srgbClr val="EAEAEA"/>
                  </a:solidFill>
                  <a:effectLst/>
                </a:rPr>
                <a:t>H</a:t>
              </a:r>
              <a:r>
                <a:rPr lang="en-US" altLang="zh-CN" sz="2600" b="1" baseline="-25000">
                  <a:solidFill>
                    <a:srgbClr val="EAEAEA"/>
                  </a:solidFill>
                  <a:effectLst/>
                </a:rPr>
                <a:t>0</a:t>
              </a:r>
              <a:endParaRPr lang="en-US" altLang="zh-CN">
                <a:solidFill>
                  <a:srgbClr val="EAEAEA"/>
                </a:solidFill>
                <a:effectLst>
                  <a:outerShdw blurRad="38100" dist="38100" dir="2700000" algn="tl">
                    <a:srgbClr val="000000"/>
                  </a:outerShdw>
                </a:effectLst>
              </a:endParaRPr>
            </a:p>
          </p:txBody>
        </p:sp>
        <p:sp>
          <p:nvSpPr>
            <p:cNvPr id="1088519" name="Rectangle 7"/>
            <p:cNvSpPr>
              <a:spLocks noChangeArrowheads="1"/>
            </p:cNvSpPr>
            <p:nvPr/>
          </p:nvSpPr>
          <p:spPr bwMode="auto">
            <a:xfrm>
              <a:off x="4645" y="2778"/>
              <a:ext cx="17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600" b="1" i="1">
                  <a:effectLst/>
                </a:rPr>
                <a:t>F</a:t>
              </a:r>
              <a:endParaRPr lang="en-US" altLang="zh-CN" i="1">
                <a:effectLst>
                  <a:outerShdw blurRad="38100" dist="38100" dir="2700000" algn="tl">
                    <a:srgbClr val="000000"/>
                  </a:outerShdw>
                </a:effectLst>
              </a:endParaRPr>
            </a:p>
          </p:txBody>
        </p:sp>
        <p:sp>
          <p:nvSpPr>
            <p:cNvPr id="1088520" name="Rectangle 8"/>
            <p:cNvSpPr>
              <a:spLocks noChangeArrowheads="1"/>
            </p:cNvSpPr>
            <p:nvPr/>
          </p:nvSpPr>
          <p:spPr bwMode="auto">
            <a:xfrm>
              <a:off x="1587" y="1488"/>
              <a:ext cx="49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effectLst/>
                </a:rPr>
                <a:t>拒绝</a:t>
              </a:r>
              <a:r>
                <a:rPr lang="en-US" altLang="zh-CN" sz="2000" b="1">
                  <a:effectLst/>
                </a:rPr>
                <a:t>H</a:t>
              </a:r>
              <a:r>
                <a:rPr lang="en-US" altLang="zh-CN" sz="2000" b="1" baseline="-25000">
                  <a:effectLst/>
                </a:rPr>
                <a:t>0</a:t>
              </a:r>
              <a:endParaRPr lang="en-US" altLang="zh-CN" sz="2000">
                <a:effectLst>
                  <a:outerShdw blurRad="38100" dist="38100" dir="2700000" algn="tl">
                    <a:srgbClr val="000000"/>
                  </a:outerShdw>
                </a:effectLst>
              </a:endParaRPr>
            </a:p>
          </p:txBody>
        </p:sp>
        <mc:AlternateContent xmlns:mc="http://schemas.openxmlformats.org/markup-compatibility/2006" xmlns:a14="http://schemas.microsoft.com/office/drawing/2010/main">
          <mc:Choice Requires="a14">
            <p:sp>
              <p:nvSpPr>
                <p:cNvPr id="1088521" name="Object 9">
                  <a:hlinkClick r:id="" action="ppaction://ole?verb=0"/>
                </p:cNvPr>
                <p:cNvSpPr txBox="1"/>
                <p:nvPr/>
              </p:nvSpPr>
              <p:spPr bwMode="auto">
                <a:xfrm>
                  <a:off x="668" y="3272"/>
                  <a:ext cx="2484" cy="530"/>
                </a:xfrm>
                <a:prstGeom prst="rect">
                  <a:avLst/>
                </a:prstGeom>
                <a:noFill/>
                <a:ln>
                  <a:noFill/>
                </a:ln>
                <a:effectLst>
                  <a:outerShdw dist="17961" dir="2700000"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𝐹</m:t>
                            </m:r>
                          </m:e>
                          <m:sub>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𝛼</m:t>
                                </m:r>
                              </m:num>
                              <m:den>
                                <m:r>
                                  <a:rPr lang="zh-CN" altLang="en-US" i="1">
                                    <a:solidFill>
                                      <a:srgbClr val="000000"/>
                                    </a:solidFill>
                                    <a:latin typeface="Cambria Math" panose="02040503050406030204" pitchFamily="18" charset="0"/>
                                  </a:rPr>
                                  <m:t>2</m:t>
                                </m:r>
                              </m:den>
                            </m:f>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−1)=</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𝐹</m:t>
                                </m:r>
                              </m:e>
                              <m:sub>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𝛼</m:t>
                                    </m:r>
                                  </m:num>
                                  <m:den>
                                    <m:r>
                                      <a:rPr lang="zh-CN" altLang="en-US" i="1">
                                        <a:solidFill>
                                          <a:srgbClr val="000000"/>
                                        </a:solidFill>
                                        <a:latin typeface="Cambria Math" panose="02040503050406030204" pitchFamily="18" charset="0"/>
                                      </a:rPr>
                                      <m:t>2</m:t>
                                    </m:r>
                                  </m:den>
                                </m:f>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−1)</m:t>
                            </m:r>
                          </m:den>
                        </m:f>
                      </m:oMath>
                    </m:oMathPara>
                  </a14:m>
                  <a:endParaRPr lang="zh-CN" altLang="en-US"/>
                </a:p>
              </p:txBody>
            </p:sp>
          </mc:Choice>
          <mc:Fallback xmlns="">
            <p:sp>
              <p:nvSpPr>
                <p:cNvPr id="1088521" name="Object 9">
                  <a:hlinkClick r:id="" action="ppaction://ole?verb=0"/>
                </p:cNvPr>
                <p:cNvSpPr txBox="1">
                  <a:spLocks noRot="1" noChangeAspect="1" noMove="1" noResize="1" noEditPoints="1" noAdjustHandles="1" noChangeArrowheads="1" noChangeShapeType="1" noTextEdit="1"/>
                </p:cNvSpPr>
                <p:nvPr/>
              </p:nvSpPr>
              <p:spPr bwMode="auto">
                <a:xfrm>
                  <a:off x="668" y="3272"/>
                  <a:ext cx="2484" cy="530"/>
                </a:xfrm>
                <a:prstGeom prst="rect">
                  <a:avLst/>
                </a:prstGeom>
                <a:blipFill>
                  <a:blip r:embed="rId3"/>
                  <a:stretch>
                    <a:fillRect t="-690"/>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8522" name="Object 10">
                  <a:hlinkClick r:id="" action="ppaction://ole?verb=0"/>
                </p:cNvPr>
                <p:cNvSpPr txBox="1"/>
                <p:nvPr/>
              </p:nvSpPr>
              <p:spPr bwMode="auto">
                <a:xfrm>
                  <a:off x="3522" y="3389"/>
                  <a:ext cx="1338" cy="283"/>
                </a:xfrm>
                <a:prstGeom prst="rect">
                  <a:avLst/>
                </a:prstGeom>
                <a:noFill/>
                <a:ln>
                  <a:noFill/>
                </a:ln>
                <a:effectLst>
                  <a:outerShdw dist="17961" dir="2700000" algn="ctr" rotWithShape="0">
                    <a:schemeClr val="bg2"/>
                  </a:outerShdw>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𝐹</m:t>
                            </m:r>
                          </m:e>
                          <m:sub>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𝛼</m:t>
                                </m:r>
                              </m:num>
                              <m:den>
                                <m:r>
                                  <a:rPr lang="zh-CN" altLang="en-US" i="1">
                                    <a:solidFill>
                                      <a:srgbClr val="000000"/>
                                    </a:solidFill>
                                    <a:latin typeface="Cambria Math" panose="02040503050406030204" pitchFamily="18" charset="0"/>
                                  </a:rPr>
                                  <m:t>2</m:t>
                                </m:r>
                              </m:den>
                            </m:f>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1088522" name="Object 10">
                  <a:hlinkClick r:id="" action="ppaction://ole?verb=0"/>
                </p:cNvPr>
                <p:cNvSpPr txBox="1">
                  <a:spLocks noRot="1" noChangeAspect="1" noMove="1" noResize="1" noEditPoints="1" noAdjustHandles="1" noChangeArrowheads="1" noChangeShapeType="1" noTextEdit="1"/>
                </p:cNvSpPr>
                <p:nvPr/>
              </p:nvSpPr>
              <p:spPr bwMode="auto">
                <a:xfrm>
                  <a:off x="3522" y="3389"/>
                  <a:ext cx="1338" cy="283"/>
                </a:xfrm>
                <a:prstGeom prst="rect">
                  <a:avLst/>
                </a:prstGeom>
                <a:blipFill>
                  <a:blip r:embed="rId4"/>
                  <a:stretch>
                    <a:fillRect t="-1250"/>
                  </a:stretch>
                </a:blipFill>
                <a:ln>
                  <a:noFill/>
                </a:ln>
                <a:effectLst>
                  <a:outerShdw dist="17961" dir="2700000" algn="ctr" rotWithShape="0">
                    <a:schemeClr val="bg2"/>
                  </a:outerShdw>
                </a:effectLst>
              </p:spPr>
              <p:txBody>
                <a:bodyPr/>
                <a:lstStyle/>
                <a:p>
                  <a:r>
                    <a:rPr lang="zh-CN" altLang="en-US">
                      <a:noFill/>
                    </a:rPr>
                    <a:t> </a:t>
                  </a:r>
                </a:p>
              </p:txBody>
            </p:sp>
          </mc:Fallback>
        </mc:AlternateContent>
        <p:sp>
          <p:nvSpPr>
            <p:cNvPr id="1088523" name="Line 11"/>
            <p:cNvSpPr>
              <a:spLocks noChangeShapeType="1"/>
            </p:cNvSpPr>
            <p:nvPr/>
          </p:nvSpPr>
          <p:spPr bwMode="auto">
            <a:xfrm>
              <a:off x="3340" y="2804"/>
              <a:ext cx="308" cy="508"/>
            </a:xfrm>
            <a:prstGeom prst="line">
              <a:avLst/>
            </a:prstGeom>
            <a:noFill/>
            <a:ln w="25400">
              <a:solidFill>
                <a:schemeClr val="tx2"/>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88524" name="Line 12"/>
            <p:cNvSpPr>
              <a:spLocks noChangeShapeType="1"/>
            </p:cNvSpPr>
            <p:nvPr/>
          </p:nvSpPr>
          <p:spPr bwMode="auto">
            <a:xfrm>
              <a:off x="2129" y="2807"/>
              <a:ext cx="127" cy="457"/>
            </a:xfrm>
            <a:prstGeom prst="line">
              <a:avLst/>
            </a:prstGeom>
            <a:noFill/>
            <a:ln w="25400">
              <a:solidFill>
                <a:schemeClr val="tx2"/>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88525" name="Rectangle 13"/>
            <p:cNvSpPr>
              <a:spLocks noChangeArrowheads="1"/>
            </p:cNvSpPr>
            <p:nvPr/>
          </p:nvSpPr>
          <p:spPr bwMode="auto">
            <a:xfrm>
              <a:off x="3913" y="1920"/>
              <a:ext cx="57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3200" b="1">
                  <a:effectLst>
                    <a:outerShdw blurRad="38100" dist="38100" dir="2700000" algn="tl">
                      <a:srgbClr val="000000"/>
                    </a:outerShdw>
                  </a:effectLst>
                  <a:latin typeface="Symbol" panose="05050102010706020507" pitchFamily="18" charset="2"/>
                </a:rPr>
                <a:t>a</a:t>
              </a:r>
              <a:r>
                <a:rPr lang="en-US" altLang="zh-CN" sz="3200" b="1">
                  <a:effectLst>
                    <a:outerShdw blurRad="38100" dist="38100" dir="2700000" algn="tl">
                      <a:srgbClr val="000000"/>
                    </a:outerShdw>
                  </a:effectLst>
                </a:rPr>
                <a:t>/2</a:t>
              </a:r>
            </a:p>
          </p:txBody>
        </p:sp>
        <p:sp>
          <p:nvSpPr>
            <p:cNvPr id="1088526" name="Rectangle 14"/>
            <p:cNvSpPr>
              <a:spLocks noChangeArrowheads="1"/>
            </p:cNvSpPr>
            <p:nvPr/>
          </p:nvSpPr>
          <p:spPr bwMode="auto">
            <a:xfrm>
              <a:off x="770" y="1933"/>
              <a:ext cx="57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3200" b="1">
                  <a:effectLst>
                    <a:outerShdw blurRad="38100" dist="38100" dir="2700000" algn="tl">
                      <a:srgbClr val="000000"/>
                    </a:outerShdw>
                  </a:effectLst>
                  <a:latin typeface="Symbol" panose="05050102010706020507" pitchFamily="18" charset="2"/>
                </a:rPr>
                <a:t>a</a:t>
              </a:r>
              <a:r>
                <a:rPr lang="en-US" altLang="zh-CN" sz="3200" b="1">
                  <a:effectLst>
                    <a:outerShdw blurRad="38100" dist="38100" dir="2700000" algn="tl">
                      <a:srgbClr val="000000"/>
                    </a:outerShdw>
                  </a:effectLst>
                </a:rPr>
                <a:t>/2</a:t>
              </a:r>
            </a:p>
          </p:txBody>
        </p:sp>
        <p:sp>
          <p:nvSpPr>
            <p:cNvPr id="1088527" name="Rectangle 15"/>
            <p:cNvSpPr>
              <a:spLocks noChangeArrowheads="1"/>
            </p:cNvSpPr>
            <p:nvPr/>
          </p:nvSpPr>
          <p:spPr bwMode="auto">
            <a:xfrm>
              <a:off x="3303" y="1501"/>
              <a:ext cx="54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effectLst/>
                </a:rPr>
                <a:t>拒绝 </a:t>
              </a:r>
              <a:r>
                <a:rPr lang="en-US" altLang="zh-CN" sz="2000" b="1">
                  <a:effectLst/>
                </a:rPr>
                <a:t>H</a:t>
              </a:r>
              <a:r>
                <a:rPr lang="en-US" altLang="zh-CN" sz="2000" b="1" baseline="-25000">
                  <a:effectLst/>
                </a:rPr>
                <a:t>0</a:t>
              </a:r>
              <a:endParaRPr lang="en-US" altLang="zh-CN" sz="2000">
                <a:effectLst>
                  <a:outerShdw blurRad="38100" dist="38100" dir="2700000" algn="tl">
                    <a:srgbClr val="000000"/>
                  </a:outerShdw>
                </a:effectLst>
              </a:endParaRPr>
            </a:p>
          </p:txBody>
        </p:sp>
        <p:sp>
          <p:nvSpPr>
            <p:cNvPr id="1088528" name="Freeform 16" descr="60%"/>
            <p:cNvSpPr>
              <a:spLocks/>
            </p:cNvSpPr>
            <p:nvPr/>
          </p:nvSpPr>
          <p:spPr bwMode="auto">
            <a:xfrm>
              <a:off x="1696" y="1811"/>
              <a:ext cx="402" cy="973"/>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8529" name="Freeform 17" descr="60%"/>
            <p:cNvSpPr>
              <a:spLocks/>
            </p:cNvSpPr>
            <p:nvPr/>
          </p:nvSpPr>
          <p:spPr bwMode="auto">
            <a:xfrm>
              <a:off x="3343" y="2190"/>
              <a:ext cx="1130" cy="58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8530" name="Freeform 18"/>
            <p:cNvSpPr>
              <a:spLocks/>
            </p:cNvSpPr>
            <p:nvPr/>
          </p:nvSpPr>
          <p:spPr bwMode="auto">
            <a:xfrm>
              <a:off x="1855" y="1737"/>
              <a:ext cx="251" cy="1031"/>
            </a:xfrm>
            <a:custGeom>
              <a:avLst/>
              <a:gdLst>
                <a:gd name="T0" fmla="*/ 0 w 251"/>
                <a:gd name="T1" fmla="*/ 0 h 995"/>
                <a:gd name="T2" fmla="*/ 251 w 251"/>
                <a:gd name="T3" fmla="*/ 0 h 995"/>
                <a:gd name="T4" fmla="*/ 251 w 251"/>
                <a:gd name="T5" fmla="*/ 497 h 995"/>
                <a:gd name="T6" fmla="*/ 251 w 251"/>
                <a:gd name="T7" fmla="*/ 995 h 995"/>
              </a:gdLst>
              <a:ahLst/>
              <a:cxnLst>
                <a:cxn ang="0">
                  <a:pos x="T0" y="T1"/>
                </a:cxn>
                <a:cxn ang="0">
                  <a:pos x="T2" y="T3"/>
                </a:cxn>
                <a:cxn ang="0">
                  <a:pos x="T4" y="T5"/>
                </a:cxn>
                <a:cxn ang="0">
                  <a:pos x="T6" y="T7"/>
                </a:cxn>
              </a:cxnLst>
              <a:rect l="0" t="0" r="r" b="b"/>
              <a:pathLst>
                <a:path w="251" h="995">
                  <a:moveTo>
                    <a:pt x="0" y="0"/>
                  </a:moveTo>
                  <a:lnTo>
                    <a:pt x="251" y="0"/>
                  </a:lnTo>
                  <a:lnTo>
                    <a:pt x="251" y="497"/>
                  </a:lnTo>
                  <a:lnTo>
                    <a:pt x="251" y="995"/>
                  </a:lnTo>
                </a:path>
              </a:pathLst>
            </a:custGeom>
            <a:noFill/>
            <a:ln w="28575">
              <a:solidFill>
                <a:srgbClr val="CDCD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88531" name="Group 19"/>
            <p:cNvGrpSpPr>
              <a:grpSpLocks/>
            </p:cNvGrpSpPr>
            <p:nvPr/>
          </p:nvGrpSpPr>
          <p:grpSpPr bwMode="auto">
            <a:xfrm>
              <a:off x="1571" y="1840"/>
              <a:ext cx="3224" cy="940"/>
              <a:chOff x="1571" y="1828"/>
              <a:chExt cx="3200" cy="940"/>
            </a:xfrm>
          </p:grpSpPr>
          <p:grpSp>
            <p:nvGrpSpPr>
              <p:cNvPr id="1088532" name="Group 20"/>
              <p:cNvGrpSpPr>
                <a:grpSpLocks/>
              </p:cNvGrpSpPr>
              <p:nvPr/>
            </p:nvGrpSpPr>
            <p:grpSpPr bwMode="auto">
              <a:xfrm>
                <a:off x="1571" y="1828"/>
                <a:ext cx="3163" cy="940"/>
                <a:chOff x="1607" y="1804"/>
                <a:chExt cx="3163" cy="940"/>
              </a:xfrm>
            </p:grpSpPr>
            <p:sp>
              <p:nvSpPr>
                <p:cNvPr id="1088533" name="Freeform 21"/>
                <p:cNvSpPr>
                  <a:spLocks/>
                </p:cNvSpPr>
                <p:nvPr/>
              </p:nvSpPr>
              <p:spPr bwMode="auto">
                <a:xfrm>
                  <a:off x="1646" y="1804"/>
                  <a:ext cx="3124" cy="940"/>
                </a:xfrm>
                <a:custGeom>
                  <a:avLst/>
                  <a:gdLst>
                    <a:gd name="T0" fmla="*/ 0 w 3124"/>
                    <a:gd name="T1" fmla="*/ 0 h 940"/>
                    <a:gd name="T2" fmla="*/ 0 w 3124"/>
                    <a:gd name="T3" fmla="*/ 940 h 940"/>
                    <a:gd name="T4" fmla="*/ 3124 w 3124"/>
                    <a:gd name="T5" fmla="*/ 940 h 940"/>
                  </a:gdLst>
                  <a:ahLst/>
                  <a:cxnLst>
                    <a:cxn ang="0">
                      <a:pos x="T0" y="T1"/>
                    </a:cxn>
                    <a:cxn ang="0">
                      <a:pos x="T2" y="T3"/>
                    </a:cxn>
                    <a:cxn ang="0">
                      <a:pos x="T4" y="T5"/>
                    </a:cxn>
                  </a:cxnLst>
                  <a:rect l="0" t="0" r="r" b="b"/>
                  <a:pathLst>
                    <a:path w="3124" h="940">
                      <a:moveTo>
                        <a:pt x="0" y="0"/>
                      </a:moveTo>
                      <a:lnTo>
                        <a:pt x="0" y="940"/>
                      </a:lnTo>
                      <a:lnTo>
                        <a:pt x="3124" y="94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88534" name="Group 22"/>
                <p:cNvGrpSpPr>
                  <a:grpSpLocks/>
                </p:cNvGrpSpPr>
                <p:nvPr/>
              </p:nvGrpSpPr>
              <p:grpSpPr bwMode="auto">
                <a:xfrm>
                  <a:off x="1607" y="1804"/>
                  <a:ext cx="39" cy="847"/>
                  <a:chOff x="1607" y="1804"/>
                  <a:chExt cx="39" cy="847"/>
                </a:xfrm>
              </p:grpSpPr>
              <p:sp>
                <p:nvSpPr>
                  <p:cNvPr id="1088535" name="Line 23"/>
                  <p:cNvSpPr>
                    <a:spLocks noChangeShapeType="1"/>
                  </p:cNvSpPr>
                  <p:nvPr/>
                </p:nvSpPr>
                <p:spPr bwMode="auto">
                  <a:xfrm>
                    <a:off x="1607" y="1804"/>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36" name="Line 24"/>
                  <p:cNvSpPr>
                    <a:spLocks noChangeShapeType="1"/>
                  </p:cNvSpPr>
                  <p:nvPr/>
                </p:nvSpPr>
                <p:spPr bwMode="auto">
                  <a:xfrm>
                    <a:off x="1607" y="1898"/>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37" name="Line 25"/>
                  <p:cNvSpPr>
                    <a:spLocks noChangeShapeType="1"/>
                  </p:cNvSpPr>
                  <p:nvPr/>
                </p:nvSpPr>
                <p:spPr bwMode="auto">
                  <a:xfrm>
                    <a:off x="1607" y="1992"/>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38" name="Line 26"/>
                  <p:cNvSpPr>
                    <a:spLocks noChangeShapeType="1"/>
                  </p:cNvSpPr>
                  <p:nvPr/>
                </p:nvSpPr>
                <p:spPr bwMode="auto">
                  <a:xfrm>
                    <a:off x="1607" y="2085"/>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39" name="Line 27"/>
                  <p:cNvSpPr>
                    <a:spLocks noChangeShapeType="1"/>
                  </p:cNvSpPr>
                  <p:nvPr/>
                </p:nvSpPr>
                <p:spPr bwMode="auto">
                  <a:xfrm>
                    <a:off x="1607" y="2181"/>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40" name="Line 28"/>
                  <p:cNvSpPr>
                    <a:spLocks noChangeShapeType="1"/>
                  </p:cNvSpPr>
                  <p:nvPr/>
                </p:nvSpPr>
                <p:spPr bwMode="auto">
                  <a:xfrm>
                    <a:off x="1607" y="2275"/>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41" name="Line 29"/>
                  <p:cNvSpPr>
                    <a:spLocks noChangeShapeType="1"/>
                  </p:cNvSpPr>
                  <p:nvPr/>
                </p:nvSpPr>
                <p:spPr bwMode="auto">
                  <a:xfrm>
                    <a:off x="1607" y="2369"/>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42" name="Line 30"/>
                  <p:cNvSpPr>
                    <a:spLocks noChangeShapeType="1"/>
                  </p:cNvSpPr>
                  <p:nvPr/>
                </p:nvSpPr>
                <p:spPr bwMode="auto">
                  <a:xfrm>
                    <a:off x="1607" y="2463"/>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43" name="Line 31"/>
                  <p:cNvSpPr>
                    <a:spLocks noChangeShapeType="1"/>
                  </p:cNvSpPr>
                  <p:nvPr/>
                </p:nvSpPr>
                <p:spPr bwMode="auto">
                  <a:xfrm>
                    <a:off x="1607" y="2556"/>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44" name="Line 32"/>
                  <p:cNvSpPr>
                    <a:spLocks noChangeShapeType="1"/>
                  </p:cNvSpPr>
                  <p:nvPr/>
                </p:nvSpPr>
                <p:spPr bwMode="auto">
                  <a:xfrm>
                    <a:off x="1607" y="2650"/>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88545" name="Group 33"/>
              <p:cNvGrpSpPr>
                <a:grpSpLocks/>
              </p:cNvGrpSpPr>
              <p:nvPr/>
            </p:nvGrpSpPr>
            <p:grpSpPr bwMode="auto">
              <a:xfrm>
                <a:off x="1959" y="2744"/>
                <a:ext cx="2812" cy="12"/>
                <a:chOff x="1959" y="2744"/>
                <a:chExt cx="2812" cy="12"/>
              </a:xfrm>
            </p:grpSpPr>
            <p:sp>
              <p:nvSpPr>
                <p:cNvPr id="1088546" name="Line 34"/>
                <p:cNvSpPr>
                  <a:spLocks noChangeShapeType="1"/>
                </p:cNvSpPr>
                <p:nvPr/>
              </p:nvSpPr>
              <p:spPr bwMode="auto">
                <a:xfrm>
                  <a:off x="4770"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47" name="Line 35"/>
                <p:cNvSpPr>
                  <a:spLocks noChangeShapeType="1"/>
                </p:cNvSpPr>
                <p:nvPr/>
              </p:nvSpPr>
              <p:spPr bwMode="auto">
                <a:xfrm>
                  <a:off x="4457"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48" name="Line 36"/>
                <p:cNvSpPr>
                  <a:spLocks noChangeShapeType="1"/>
                </p:cNvSpPr>
                <p:nvPr/>
              </p:nvSpPr>
              <p:spPr bwMode="auto">
                <a:xfrm>
                  <a:off x="4145"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49" name="Line 37"/>
                <p:cNvSpPr>
                  <a:spLocks noChangeShapeType="1"/>
                </p:cNvSpPr>
                <p:nvPr/>
              </p:nvSpPr>
              <p:spPr bwMode="auto">
                <a:xfrm>
                  <a:off x="3832"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50" name="Line 38"/>
                <p:cNvSpPr>
                  <a:spLocks noChangeShapeType="1"/>
                </p:cNvSpPr>
                <p:nvPr/>
              </p:nvSpPr>
              <p:spPr bwMode="auto">
                <a:xfrm>
                  <a:off x="3519"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51" name="Line 39"/>
                <p:cNvSpPr>
                  <a:spLocks noChangeShapeType="1"/>
                </p:cNvSpPr>
                <p:nvPr/>
              </p:nvSpPr>
              <p:spPr bwMode="auto">
                <a:xfrm>
                  <a:off x="3209"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52" name="Line 40"/>
                <p:cNvSpPr>
                  <a:spLocks noChangeShapeType="1"/>
                </p:cNvSpPr>
                <p:nvPr/>
              </p:nvSpPr>
              <p:spPr bwMode="auto">
                <a:xfrm>
                  <a:off x="2896"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53" name="Line 41"/>
                <p:cNvSpPr>
                  <a:spLocks noChangeShapeType="1"/>
                </p:cNvSpPr>
                <p:nvPr/>
              </p:nvSpPr>
              <p:spPr bwMode="auto">
                <a:xfrm>
                  <a:off x="2584"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54" name="Line 42"/>
                <p:cNvSpPr>
                  <a:spLocks noChangeShapeType="1"/>
                </p:cNvSpPr>
                <p:nvPr/>
              </p:nvSpPr>
              <p:spPr bwMode="auto">
                <a:xfrm>
                  <a:off x="2271"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8555" name="Line 43"/>
                <p:cNvSpPr>
                  <a:spLocks noChangeShapeType="1"/>
                </p:cNvSpPr>
                <p:nvPr/>
              </p:nvSpPr>
              <p:spPr bwMode="auto">
                <a:xfrm>
                  <a:off x="1959"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88556" name="Line 44"/>
            <p:cNvSpPr>
              <a:spLocks noChangeShapeType="1"/>
            </p:cNvSpPr>
            <p:nvPr/>
          </p:nvSpPr>
          <p:spPr bwMode="auto">
            <a:xfrm flipH="1" flipV="1">
              <a:off x="1320" y="2136"/>
              <a:ext cx="624" cy="480"/>
            </a:xfrm>
            <a:prstGeom prst="line">
              <a:avLst/>
            </a:prstGeom>
            <a:noFill/>
            <a:ln w="25400">
              <a:solidFill>
                <a:schemeClr val="tx2"/>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1088557" name="Group 45"/>
            <p:cNvGrpSpPr>
              <a:grpSpLocks/>
            </p:cNvGrpSpPr>
            <p:nvPr/>
          </p:nvGrpSpPr>
          <p:grpSpPr bwMode="auto">
            <a:xfrm>
              <a:off x="1646" y="1278"/>
              <a:ext cx="3064" cy="1472"/>
              <a:chOff x="1646" y="1278"/>
              <a:chExt cx="3064" cy="1472"/>
            </a:xfrm>
          </p:grpSpPr>
          <p:sp>
            <p:nvSpPr>
              <p:cNvPr id="1088558" name="Freeform 46"/>
              <p:cNvSpPr>
                <a:spLocks/>
              </p:cNvSpPr>
              <p:nvPr/>
            </p:nvSpPr>
            <p:spPr bwMode="auto">
              <a:xfrm>
                <a:off x="2259" y="1278"/>
                <a:ext cx="2451" cy="1472"/>
              </a:xfrm>
              <a:custGeom>
                <a:avLst/>
                <a:gdLst>
                  <a:gd name="T0" fmla="*/ 2451 w 2451"/>
                  <a:gd name="T1" fmla="*/ 1472 h 1472"/>
                  <a:gd name="T2" fmla="*/ 2194 w 2451"/>
                  <a:gd name="T3" fmla="*/ 1454 h 1472"/>
                  <a:gd name="T4" fmla="*/ 2065 w 2451"/>
                  <a:gd name="T5" fmla="*/ 1437 h 1472"/>
                  <a:gd name="T6" fmla="*/ 1937 w 2451"/>
                  <a:gd name="T7" fmla="*/ 1413 h 1472"/>
                  <a:gd name="T8" fmla="*/ 1808 w 2451"/>
                  <a:gd name="T9" fmla="*/ 1380 h 1472"/>
                  <a:gd name="T10" fmla="*/ 1677 w 2451"/>
                  <a:gd name="T11" fmla="*/ 1335 h 1472"/>
                  <a:gd name="T12" fmla="*/ 1548 w 2451"/>
                  <a:gd name="T13" fmla="*/ 1274 h 1472"/>
                  <a:gd name="T14" fmla="*/ 1291 w 2451"/>
                  <a:gd name="T15" fmla="*/ 1103 h 1472"/>
                  <a:gd name="T16" fmla="*/ 1034 w 2451"/>
                  <a:gd name="T17" fmla="*/ 863 h 1472"/>
                  <a:gd name="T18" fmla="*/ 774 w 2451"/>
                  <a:gd name="T19" fmla="*/ 575 h 1472"/>
                  <a:gd name="T20" fmla="*/ 646 w 2451"/>
                  <a:gd name="T21" fmla="*/ 428 h 1472"/>
                  <a:gd name="T22" fmla="*/ 517 w 2451"/>
                  <a:gd name="T23" fmla="*/ 290 h 1472"/>
                  <a:gd name="T24" fmla="*/ 388 w 2451"/>
                  <a:gd name="T25" fmla="*/ 172 h 1472"/>
                  <a:gd name="T26" fmla="*/ 260 w 2451"/>
                  <a:gd name="T27" fmla="*/ 80 h 1472"/>
                  <a:gd name="T28" fmla="*/ 131 w 2451"/>
                  <a:gd name="T29" fmla="*/ 21 h 1472"/>
                  <a:gd name="T30" fmla="*/ 0 w 2451"/>
                  <a:gd name="T31" fmla="*/ 0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1" h="1472">
                    <a:moveTo>
                      <a:pt x="2451" y="1472"/>
                    </a:moveTo>
                    <a:lnTo>
                      <a:pt x="2194" y="1454"/>
                    </a:lnTo>
                    <a:lnTo>
                      <a:pt x="2065" y="1437"/>
                    </a:lnTo>
                    <a:lnTo>
                      <a:pt x="1937" y="1413"/>
                    </a:lnTo>
                    <a:lnTo>
                      <a:pt x="1808" y="1380"/>
                    </a:lnTo>
                    <a:lnTo>
                      <a:pt x="1677" y="1335"/>
                    </a:lnTo>
                    <a:lnTo>
                      <a:pt x="1548" y="1274"/>
                    </a:lnTo>
                    <a:lnTo>
                      <a:pt x="1291" y="1103"/>
                    </a:lnTo>
                    <a:lnTo>
                      <a:pt x="1034" y="863"/>
                    </a:lnTo>
                    <a:lnTo>
                      <a:pt x="774" y="575"/>
                    </a:lnTo>
                    <a:lnTo>
                      <a:pt x="646" y="428"/>
                    </a:lnTo>
                    <a:lnTo>
                      <a:pt x="517" y="290"/>
                    </a:lnTo>
                    <a:lnTo>
                      <a:pt x="388" y="172"/>
                    </a:lnTo>
                    <a:lnTo>
                      <a:pt x="260" y="80"/>
                    </a:lnTo>
                    <a:lnTo>
                      <a:pt x="131" y="21"/>
                    </a:lnTo>
                    <a:lnTo>
                      <a:pt x="0" y="0"/>
                    </a:lnTo>
                  </a:path>
                </a:pathLst>
              </a:custGeom>
              <a:noFill/>
              <a:ln w="5715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8559" name="Freeform 47"/>
              <p:cNvSpPr>
                <a:spLocks/>
              </p:cNvSpPr>
              <p:nvPr/>
            </p:nvSpPr>
            <p:spPr bwMode="auto">
              <a:xfrm>
                <a:off x="1646" y="1278"/>
                <a:ext cx="613" cy="1472"/>
              </a:xfrm>
              <a:custGeom>
                <a:avLst/>
                <a:gdLst>
                  <a:gd name="T0" fmla="*/ 0 w 613"/>
                  <a:gd name="T1" fmla="*/ 1472 h 1472"/>
                  <a:gd name="T2" fmla="*/ 66 w 613"/>
                  <a:gd name="T3" fmla="*/ 1454 h 1472"/>
                  <a:gd name="T4" fmla="*/ 98 w 613"/>
                  <a:gd name="T5" fmla="*/ 1437 h 1472"/>
                  <a:gd name="T6" fmla="*/ 131 w 613"/>
                  <a:gd name="T7" fmla="*/ 1413 h 1472"/>
                  <a:gd name="T8" fmla="*/ 162 w 613"/>
                  <a:gd name="T9" fmla="*/ 1380 h 1472"/>
                  <a:gd name="T10" fmla="*/ 194 w 613"/>
                  <a:gd name="T11" fmla="*/ 1335 h 1472"/>
                  <a:gd name="T12" fmla="*/ 227 w 613"/>
                  <a:gd name="T13" fmla="*/ 1274 h 1472"/>
                  <a:gd name="T14" fmla="*/ 292 w 613"/>
                  <a:gd name="T15" fmla="*/ 1103 h 1472"/>
                  <a:gd name="T16" fmla="*/ 356 w 613"/>
                  <a:gd name="T17" fmla="*/ 863 h 1472"/>
                  <a:gd name="T18" fmla="*/ 421 w 613"/>
                  <a:gd name="T19" fmla="*/ 575 h 1472"/>
                  <a:gd name="T20" fmla="*/ 452 w 613"/>
                  <a:gd name="T21" fmla="*/ 428 h 1472"/>
                  <a:gd name="T22" fmla="*/ 484 w 613"/>
                  <a:gd name="T23" fmla="*/ 290 h 1472"/>
                  <a:gd name="T24" fmla="*/ 517 w 613"/>
                  <a:gd name="T25" fmla="*/ 172 h 1472"/>
                  <a:gd name="T26" fmla="*/ 550 w 613"/>
                  <a:gd name="T27" fmla="*/ 80 h 1472"/>
                  <a:gd name="T28" fmla="*/ 582 w 613"/>
                  <a:gd name="T29" fmla="*/ 21 h 1472"/>
                  <a:gd name="T30" fmla="*/ 613 w 613"/>
                  <a:gd name="T31" fmla="*/ 0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3" h="1472">
                    <a:moveTo>
                      <a:pt x="0" y="1472"/>
                    </a:moveTo>
                    <a:lnTo>
                      <a:pt x="66" y="1454"/>
                    </a:lnTo>
                    <a:lnTo>
                      <a:pt x="98" y="1437"/>
                    </a:lnTo>
                    <a:lnTo>
                      <a:pt x="131" y="1413"/>
                    </a:lnTo>
                    <a:lnTo>
                      <a:pt x="162" y="1380"/>
                    </a:lnTo>
                    <a:lnTo>
                      <a:pt x="194" y="1335"/>
                    </a:lnTo>
                    <a:lnTo>
                      <a:pt x="227" y="1274"/>
                    </a:lnTo>
                    <a:lnTo>
                      <a:pt x="292" y="1103"/>
                    </a:lnTo>
                    <a:lnTo>
                      <a:pt x="356" y="863"/>
                    </a:lnTo>
                    <a:lnTo>
                      <a:pt x="421" y="575"/>
                    </a:lnTo>
                    <a:lnTo>
                      <a:pt x="452" y="428"/>
                    </a:lnTo>
                    <a:lnTo>
                      <a:pt x="484" y="290"/>
                    </a:lnTo>
                    <a:lnTo>
                      <a:pt x="517" y="172"/>
                    </a:lnTo>
                    <a:lnTo>
                      <a:pt x="550" y="80"/>
                    </a:lnTo>
                    <a:lnTo>
                      <a:pt x="582" y="21"/>
                    </a:lnTo>
                    <a:lnTo>
                      <a:pt x="613" y="0"/>
                    </a:lnTo>
                  </a:path>
                </a:pathLst>
              </a:custGeom>
              <a:noFill/>
              <a:ln w="5715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88560" name="Freeform 48"/>
            <p:cNvSpPr>
              <a:spLocks/>
            </p:cNvSpPr>
            <p:nvPr/>
          </p:nvSpPr>
          <p:spPr bwMode="auto">
            <a:xfrm>
              <a:off x="3332" y="1737"/>
              <a:ext cx="253" cy="1013"/>
            </a:xfrm>
            <a:custGeom>
              <a:avLst/>
              <a:gdLst>
                <a:gd name="T0" fmla="*/ 0 w 253"/>
                <a:gd name="T1" fmla="*/ 1013 h 1013"/>
                <a:gd name="T2" fmla="*/ 0 w 253"/>
                <a:gd name="T3" fmla="*/ 507 h 1013"/>
                <a:gd name="T4" fmla="*/ 0 w 253"/>
                <a:gd name="T5" fmla="*/ 0 h 1013"/>
                <a:gd name="T6" fmla="*/ 253 w 253"/>
                <a:gd name="T7" fmla="*/ 0 h 1013"/>
              </a:gdLst>
              <a:ahLst/>
              <a:cxnLst>
                <a:cxn ang="0">
                  <a:pos x="T0" y="T1"/>
                </a:cxn>
                <a:cxn ang="0">
                  <a:pos x="T2" y="T3"/>
                </a:cxn>
                <a:cxn ang="0">
                  <a:pos x="T4" y="T5"/>
                </a:cxn>
                <a:cxn ang="0">
                  <a:pos x="T6" y="T7"/>
                </a:cxn>
              </a:cxnLst>
              <a:rect l="0" t="0" r="r" b="b"/>
              <a:pathLst>
                <a:path w="253" h="1013">
                  <a:moveTo>
                    <a:pt x="0" y="1013"/>
                  </a:moveTo>
                  <a:lnTo>
                    <a:pt x="0" y="507"/>
                  </a:lnTo>
                  <a:lnTo>
                    <a:pt x="0" y="0"/>
                  </a:lnTo>
                  <a:lnTo>
                    <a:pt x="253" y="0"/>
                  </a:lnTo>
                </a:path>
              </a:pathLst>
            </a:custGeom>
            <a:noFill/>
            <a:ln w="28575">
              <a:solidFill>
                <a:srgbClr val="CDCD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8561" name="Line 49"/>
            <p:cNvSpPr>
              <a:spLocks noChangeShapeType="1"/>
            </p:cNvSpPr>
            <p:nvPr/>
          </p:nvSpPr>
          <p:spPr bwMode="auto">
            <a:xfrm flipV="1">
              <a:off x="3528" y="2148"/>
              <a:ext cx="384" cy="480"/>
            </a:xfrm>
            <a:prstGeom prst="line">
              <a:avLst/>
            </a:prstGeom>
            <a:noFill/>
            <a:ln w="25400">
              <a:solidFill>
                <a:schemeClr val="tx2"/>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plit orient="vert"/>
  </p:transition>
</p:sld>
</file>

<file path=ppt/slides/slide6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a:xfrm>
            <a:off x="1676400" y="152400"/>
            <a:ext cx="7010400" cy="1143000"/>
          </a:xfrm>
          <a:noFill/>
          <a:ln/>
        </p:spPr>
        <p:txBody>
          <a:bodyPr/>
          <a:lstStyle/>
          <a:p>
            <a:r>
              <a:rPr lang="zh-CN" altLang="en-US" sz="4000">
                <a:solidFill>
                  <a:schemeClr val="bg2">
                    <a:lumMod val="95000"/>
                    <a:lumOff val="5000"/>
                  </a:schemeClr>
                </a:solidFill>
                <a:latin typeface="Arial" panose="020B0604020202020204" pitchFamily="34" charset="0"/>
              </a:rPr>
              <a:t>两个总体方差的 </a:t>
            </a:r>
            <a:r>
              <a:rPr lang="en-US" altLang="zh-CN" sz="4000" i="1">
                <a:solidFill>
                  <a:schemeClr val="bg2">
                    <a:lumMod val="95000"/>
                    <a:lumOff val="5000"/>
                  </a:schemeClr>
                </a:solidFill>
                <a:latin typeface="Arial" panose="020B0604020202020204" pitchFamily="34" charset="0"/>
              </a:rPr>
              <a:t>F</a:t>
            </a:r>
            <a:r>
              <a:rPr lang="en-US" altLang="zh-CN" sz="4000">
                <a:solidFill>
                  <a:schemeClr val="bg2">
                    <a:lumMod val="95000"/>
                    <a:lumOff val="5000"/>
                  </a:schemeClr>
                </a:solidFill>
                <a:latin typeface="Arial" panose="020B0604020202020204" pitchFamily="34" charset="0"/>
              </a:rPr>
              <a:t> </a:t>
            </a:r>
            <a:r>
              <a:rPr lang="zh-CN" altLang="en-US" sz="4000">
                <a:solidFill>
                  <a:schemeClr val="bg2">
                    <a:lumMod val="95000"/>
                    <a:lumOff val="5000"/>
                  </a:schemeClr>
                </a:solidFill>
                <a:latin typeface="Arial" panose="020B0604020202020204" pitchFamily="34" charset="0"/>
              </a:rPr>
              <a:t>检验</a:t>
            </a:r>
            <a:br>
              <a:rPr lang="zh-CN" altLang="en-US" sz="4000">
                <a:solidFill>
                  <a:schemeClr val="bg2">
                    <a:lumMod val="95000"/>
                    <a:lumOff val="5000"/>
                  </a:schemeClr>
                </a:solidFill>
                <a:latin typeface="Arial" panose="020B0604020202020204" pitchFamily="34" charset="0"/>
              </a:rPr>
            </a:br>
            <a:r>
              <a:rPr lang="zh-CN" altLang="en-US" sz="4000">
                <a:solidFill>
                  <a:schemeClr val="bg2">
                    <a:lumMod val="95000"/>
                    <a:lumOff val="5000"/>
                  </a:schemeClr>
                </a:solidFill>
                <a:latin typeface="Arial" panose="020B0604020202020204" pitchFamily="34" charset="0"/>
              </a:rPr>
              <a:t> </a:t>
            </a: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例题分析</a:t>
            </a:r>
            <a:r>
              <a:rPr lang="en-US" altLang="zh-CN" sz="3600">
                <a:solidFill>
                  <a:schemeClr val="bg2">
                    <a:lumMod val="95000"/>
                    <a:lumOff val="5000"/>
                  </a:schemeClr>
                </a:solidFill>
                <a:latin typeface="Arial" panose="020B0604020202020204" pitchFamily="34" charset="0"/>
              </a:rPr>
              <a:t>)</a:t>
            </a:r>
          </a:p>
        </p:txBody>
      </p:sp>
      <p:sp>
        <p:nvSpPr>
          <p:cNvPr id="1090563" name="Rectangle 3"/>
          <p:cNvSpPr>
            <a:spLocks noChangeArrowheads="1"/>
          </p:cNvSpPr>
          <p:nvPr/>
        </p:nvSpPr>
        <p:spPr bwMode="auto">
          <a:xfrm>
            <a:off x="628650" y="1631950"/>
            <a:ext cx="2995613"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9715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31445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5735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H</a:t>
            </a:r>
            <a:r>
              <a:rPr lang="en-US" altLang="zh-CN" sz="2000" b="1">
                <a:solidFill>
                  <a:schemeClr val="bg2">
                    <a:lumMod val="95000"/>
                    <a:lumOff val="5000"/>
                  </a:schemeClr>
                </a:solidFill>
                <a:effectLst>
                  <a:outerShdw blurRad="38100" dist="38100" dir="2700000" algn="tl">
                    <a:srgbClr val="000000"/>
                  </a:outerShdw>
                </a:effectLst>
                <a:latin typeface="Arial" panose="020B0604020202020204" pitchFamily="34" charset="0"/>
              </a:rPr>
              <a:t>0</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1" baseline="-25000">
                <a:solidFill>
                  <a:schemeClr val="bg2">
                    <a:lumMod val="95000"/>
                    <a:lumOff val="5000"/>
                  </a:schemeClr>
                </a:solidFill>
                <a:effectLst>
                  <a:outerShdw blurRad="38100" dist="38100" dir="2700000" algn="tl">
                    <a:srgbClr val="000000"/>
                  </a:outerShdw>
                </a:effectLst>
                <a:latin typeface="Symbol" panose="05050102010706020507" pitchFamily="18" charset="2"/>
              </a:rPr>
              <a:t>1</a:t>
            </a:r>
            <a:r>
              <a:rPr lang="en-US" altLang="zh-CN" sz="2800" b="1" baseline="30000">
                <a:solidFill>
                  <a:schemeClr val="bg2">
                    <a:lumMod val="95000"/>
                    <a:lumOff val="5000"/>
                  </a:schemeClr>
                </a:solidFill>
                <a:effectLst>
                  <a:outerShdw blurRad="38100" dist="38100" dir="2700000" algn="tl">
                    <a:srgbClr val="000000"/>
                  </a:outerShdw>
                </a:effectLst>
                <a:latin typeface="Symbol" panose="05050102010706020507" pitchFamily="18" charset="2"/>
              </a:rPr>
              <a:t>2 </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1" baseline="-25000">
                <a:solidFill>
                  <a:schemeClr val="bg2">
                    <a:lumMod val="95000"/>
                    <a:lumOff val="5000"/>
                  </a:schemeClr>
                </a:solidFill>
                <a:effectLst>
                  <a:outerShdw blurRad="38100" dist="38100" dir="2700000" algn="tl">
                    <a:srgbClr val="000000"/>
                  </a:outerShdw>
                </a:effectLst>
                <a:latin typeface="Symbol" panose="05050102010706020507" pitchFamily="18" charset="2"/>
              </a:rPr>
              <a:t>2</a:t>
            </a:r>
            <a:r>
              <a:rPr lang="en-US" altLang="zh-CN" sz="2800" b="1" baseline="30000">
                <a:solidFill>
                  <a:schemeClr val="bg2">
                    <a:lumMod val="95000"/>
                    <a:lumOff val="5000"/>
                  </a:schemeClr>
                </a:solidFill>
                <a:effectLst>
                  <a:outerShdw blurRad="38100" dist="38100" dir="2700000" algn="tl">
                    <a:srgbClr val="000000"/>
                  </a:outerShdw>
                </a:effectLst>
                <a:latin typeface="Symbol" panose="05050102010706020507" pitchFamily="18" charset="2"/>
              </a:rPr>
              <a:t>2</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a:t>
            </a:r>
          </a:p>
          <a:p>
            <a:pPr>
              <a:spcBef>
                <a:spcPct val="20000"/>
              </a:spcBef>
            </a:pP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H</a:t>
            </a:r>
            <a:r>
              <a:rPr lang="en-US" altLang="zh-CN" sz="2000" b="1">
                <a:solidFill>
                  <a:schemeClr val="bg2">
                    <a:lumMod val="95000"/>
                    <a:lumOff val="5000"/>
                  </a:schemeClr>
                </a:solidFill>
                <a:effectLst>
                  <a:outerShdw blurRad="38100" dist="38100" dir="2700000" algn="tl">
                    <a:srgbClr val="000000"/>
                  </a:outerShdw>
                </a:effectLst>
                <a:latin typeface="Arial" panose="020B0604020202020204" pitchFamily="34" charset="0"/>
              </a:rPr>
              <a:t>1</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1" baseline="-25000">
                <a:solidFill>
                  <a:schemeClr val="bg2">
                    <a:lumMod val="95000"/>
                    <a:lumOff val="5000"/>
                  </a:schemeClr>
                </a:solidFill>
                <a:effectLst>
                  <a:outerShdw blurRad="38100" dist="38100" dir="2700000" algn="tl">
                    <a:srgbClr val="000000"/>
                  </a:outerShdw>
                </a:effectLst>
                <a:latin typeface="Symbol" panose="05050102010706020507" pitchFamily="18" charset="2"/>
              </a:rPr>
              <a:t>1</a:t>
            </a:r>
            <a:r>
              <a:rPr lang="en-US" altLang="zh-CN" sz="2800" b="1" baseline="30000">
                <a:solidFill>
                  <a:schemeClr val="bg2">
                    <a:lumMod val="95000"/>
                    <a:lumOff val="5000"/>
                  </a:schemeClr>
                </a:solidFill>
                <a:effectLst>
                  <a:outerShdw blurRad="38100" dist="38100" dir="2700000" algn="tl">
                    <a:srgbClr val="000000"/>
                  </a:outerShdw>
                </a:effectLst>
                <a:latin typeface="Symbol" panose="05050102010706020507" pitchFamily="18" charset="2"/>
              </a:rPr>
              <a:t>2 </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1" baseline="-25000">
                <a:solidFill>
                  <a:schemeClr val="bg2">
                    <a:lumMod val="95000"/>
                    <a:lumOff val="5000"/>
                  </a:schemeClr>
                </a:solidFill>
                <a:effectLst>
                  <a:outerShdw blurRad="38100" dist="38100" dir="2700000" algn="tl">
                    <a:srgbClr val="000000"/>
                  </a:outerShdw>
                </a:effectLst>
                <a:latin typeface="Symbol" panose="05050102010706020507" pitchFamily="18" charset="2"/>
              </a:rPr>
              <a:t>2</a:t>
            </a:r>
            <a:r>
              <a:rPr lang="en-US" altLang="zh-CN" sz="2800" b="1" baseline="30000">
                <a:solidFill>
                  <a:schemeClr val="bg2">
                    <a:lumMod val="95000"/>
                    <a:lumOff val="5000"/>
                  </a:schemeClr>
                </a:solidFill>
                <a:effectLst>
                  <a:outerShdw blurRad="38100" dist="38100" dir="2700000" algn="tl">
                    <a:srgbClr val="000000"/>
                  </a:outerShdw>
                </a:effectLst>
                <a:latin typeface="Symbol" panose="05050102010706020507" pitchFamily="18" charset="2"/>
              </a:rPr>
              <a:t>2</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a:t>
            </a:r>
          </a:p>
          <a:p>
            <a:pPr>
              <a:spcBef>
                <a:spcPct val="20000"/>
              </a:spcBef>
            </a:pPr>
            <a:r>
              <a:rPr lang="en-US" altLang="zh-CN" sz="2800" b="1">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 0.05</a:t>
            </a:r>
          </a:p>
          <a:p>
            <a:pPr>
              <a:spcBef>
                <a:spcPct val="20000"/>
              </a:spcBef>
            </a:pPr>
            <a:r>
              <a:rPr lang="en-US" altLang="zh-CN" sz="2800" b="1" i="1">
                <a:solidFill>
                  <a:schemeClr val="bg2">
                    <a:lumMod val="95000"/>
                    <a:lumOff val="5000"/>
                  </a:schemeClr>
                </a:solidFill>
                <a:effectLst>
                  <a:outerShdw blurRad="38100" dist="38100" dir="2700000" algn="tl">
                    <a:srgbClr val="000000"/>
                  </a:outerShdw>
                </a:effectLst>
                <a:latin typeface="Arial" panose="020B0604020202020204" pitchFamily="34" charset="0"/>
              </a:rPr>
              <a:t>n</a:t>
            </a:r>
            <a:r>
              <a:rPr lang="en-US" altLang="zh-CN" b="1" baseline="-25000">
                <a:solidFill>
                  <a:schemeClr val="bg2">
                    <a:lumMod val="95000"/>
                    <a:lumOff val="5000"/>
                  </a:schemeClr>
                </a:solidFill>
                <a:effectLst>
                  <a:outerShdw blurRad="38100" dist="38100" dir="2700000" algn="tl">
                    <a:srgbClr val="000000"/>
                  </a:outerShdw>
                </a:effectLst>
                <a:latin typeface="Arial" panose="020B0604020202020204" pitchFamily="34" charset="0"/>
              </a:rPr>
              <a:t>1</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 15</a:t>
            </a: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r>
              <a:rPr lang="en-US" altLang="zh-CN" sz="2800" b="1" i="1">
                <a:solidFill>
                  <a:schemeClr val="bg2">
                    <a:lumMod val="95000"/>
                    <a:lumOff val="5000"/>
                  </a:schemeClr>
                </a:solidFill>
                <a:effectLst>
                  <a:outerShdw blurRad="38100" dist="38100" dir="2700000" algn="tl">
                    <a:srgbClr val="000000"/>
                  </a:outerShdw>
                </a:effectLst>
                <a:latin typeface="Arial" panose="020B0604020202020204" pitchFamily="34" charset="0"/>
              </a:rPr>
              <a:t>n</a:t>
            </a:r>
            <a:r>
              <a:rPr lang="en-US" altLang="zh-CN" b="1" baseline="-25000">
                <a:solidFill>
                  <a:schemeClr val="bg2">
                    <a:lumMod val="95000"/>
                    <a:lumOff val="5000"/>
                  </a:schemeClr>
                </a:solidFill>
                <a:effectLst>
                  <a:outerShdw blurRad="38100" dist="38100" dir="2700000" algn="tl">
                    <a:srgbClr val="000000"/>
                  </a:outerShdw>
                </a:effectLst>
                <a:latin typeface="Arial" panose="020B0604020202020204" pitchFamily="34" charset="0"/>
              </a:rPr>
              <a:t>2</a:t>
            </a:r>
            <a:r>
              <a:rPr lang="en-US" altLang="zh-CN" b="1">
                <a:solidFill>
                  <a:schemeClr val="bg2">
                    <a:lumMod val="95000"/>
                    <a:lumOff val="5000"/>
                  </a:schemeClr>
                </a:solidFill>
                <a:effectLst>
                  <a:outerShdw blurRad="38100" dist="38100" dir="2700000" algn="tl">
                    <a:srgbClr val="000000"/>
                  </a:outerShdw>
                </a:effectLst>
                <a:latin typeface="Arial" panose="020B0604020202020204" pitchFamily="34" charset="0"/>
              </a:rPr>
              <a:t> </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20</a:t>
            </a:r>
          </a:p>
          <a:p>
            <a:pPr>
              <a:spcBef>
                <a:spcPct val="24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临界值</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(s):</a:t>
            </a:r>
          </a:p>
        </p:txBody>
      </p:sp>
      <p:sp>
        <p:nvSpPr>
          <p:cNvPr id="1090564" name="Rectangle 4"/>
          <p:cNvSpPr>
            <a:spLocks noChangeArrowheads="1"/>
          </p:cNvSpPr>
          <p:nvPr/>
        </p:nvSpPr>
        <p:spPr bwMode="auto">
          <a:xfrm>
            <a:off x="3924300" y="1752600"/>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检验统计量</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p>
        </p:txBody>
      </p:sp>
      <p:sp>
        <p:nvSpPr>
          <p:cNvPr id="1090565" name="Rectangle 5"/>
          <p:cNvSpPr>
            <a:spLocks noChangeArrowheads="1"/>
          </p:cNvSpPr>
          <p:nvPr/>
        </p:nvSpPr>
        <p:spPr bwMode="auto">
          <a:xfrm>
            <a:off x="4114800" y="3562350"/>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决策</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p>
        </p:txBody>
      </p:sp>
      <p:sp>
        <p:nvSpPr>
          <p:cNvPr id="1090566" name="Rectangle 6"/>
          <p:cNvSpPr>
            <a:spLocks noChangeArrowheads="1"/>
          </p:cNvSpPr>
          <p:nvPr/>
        </p:nvSpPr>
        <p:spPr bwMode="auto">
          <a:xfrm>
            <a:off x="4076700" y="455295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结论</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a:t>
            </a:r>
            <a:r>
              <a:rPr lang="en-US" altLang="zh-CN" b="1">
                <a:solidFill>
                  <a:schemeClr val="bg2">
                    <a:lumMod val="95000"/>
                    <a:lumOff val="5000"/>
                  </a:schemeClr>
                </a:solidFill>
                <a:effectLst>
                  <a:outerShdw blurRad="38100" dist="38100" dir="2700000" algn="tl">
                    <a:srgbClr val="000000"/>
                  </a:outerShdw>
                </a:effectLst>
                <a:latin typeface="Arial" panose="020B0604020202020204" pitchFamily="34" charset="0"/>
              </a:rPr>
              <a:t> </a:t>
            </a:r>
          </a:p>
        </p:txBody>
      </p:sp>
      <p:sp>
        <p:nvSpPr>
          <p:cNvPr id="1090567" name="Text Box 7"/>
          <p:cNvSpPr txBox="1">
            <a:spLocks noChangeArrowheads="1"/>
          </p:cNvSpPr>
          <p:nvPr/>
        </p:nvSpPr>
        <p:spPr bwMode="auto">
          <a:xfrm>
            <a:off x="4191000" y="4095750"/>
            <a:ext cx="453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bg2">
                    <a:lumMod val="95000"/>
                    <a:lumOff val="5000"/>
                  </a:schemeClr>
                </a:solidFill>
                <a:effectLst>
                  <a:outerShdw blurRad="38100" dist="38100" dir="2700000" algn="tl">
                    <a:srgbClr val="000000"/>
                  </a:outerShdw>
                </a:effectLst>
              </a:rPr>
              <a:t>在 </a:t>
            </a:r>
            <a:r>
              <a:rPr lang="zh-CN" altLang="en-US">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zh-CN" altLang="en-US">
                <a:solidFill>
                  <a:schemeClr val="bg2">
                    <a:lumMod val="95000"/>
                    <a:lumOff val="5000"/>
                  </a:schemeClr>
                </a:solidFill>
                <a:effectLst>
                  <a:outerShdw blurRad="38100" dist="38100" dir="2700000" algn="tl">
                    <a:srgbClr val="000000"/>
                  </a:outerShdw>
                </a:effectLst>
              </a:rPr>
              <a:t> </a:t>
            </a:r>
            <a:r>
              <a:rPr lang="en-US" altLang="zh-CN">
                <a:solidFill>
                  <a:schemeClr val="bg2">
                    <a:lumMod val="95000"/>
                    <a:lumOff val="5000"/>
                  </a:schemeClr>
                </a:solidFill>
                <a:effectLst>
                  <a:outerShdw blurRad="38100" dist="38100" dir="2700000" algn="tl">
                    <a:srgbClr val="000000"/>
                  </a:outerShdw>
                </a:effectLst>
              </a:rPr>
              <a:t>= 0.05</a:t>
            </a:r>
            <a:r>
              <a:rPr lang="zh-CN" altLang="en-US">
                <a:solidFill>
                  <a:schemeClr val="bg2">
                    <a:lumMod val="95000"/>
                    <a:lumOff val="5000"/>
                  </a:schemeClr>
                </a:solidFill>
                <a:effectLst>
                  <a:outerShdw blurRad="38100" dist="38100" dir="2700000" algn="tl">
                    <a:srgbClr val="000000"/>
                  </a:outerShdw>
                </a:effectLst>
              </a:rPr>
              <a:t>的水平上不拒绝</a:t>
            </a:r>
            <a:r>
              <a:rPr lang="en-US" altLang="zh-CN">
                <a:solidFill>
                  <a:schemeClr val="bg2">
                    <a:lumMod val="95000"/>
                    <a:lumOff val="5000"/>
                  </a:schemeClr>
                </a:solidFill>
                <a:effectLst>
                  <a:outerShdw blurRad="38100" dist="38100" dir="2700000" algn="tl">
                    <a:srgbClr val="000000"/>
                  </a:outerShdw>
                </a:effectLst>
              </a:rPr>
              <a:t>H</a:t>
            </a:r>
            <a:r>
              <a:rPr lang="en-US" altLang="zh-CN" baseline="-25000">
                <a:solidFill>
                  <a:schemeClr val="bg2">
                    <a:lumMod val="95000"/>
                    <a:lumOff val="5000"/>
                  </a:schemeClr>
                </a:solidFill>
                <a:effectLst>
                  <a:outerShdw blurRad="38100" dist="38100" dir="2700000" algn="tl">
                    <a:srgbClr val="000000"/>
                  </a:outerShdw>
                </a:effectLst>
              </a:rPr>
              <a:t>0</a:t>
            </a:r>
          </a:p>
        </p:txBody>
      </p:sp>
      <p:sp>
        <p:nvSpPr>
          <p:cNvPr id="1090568" name="Text Box 8"/>
          <p:cNvSpPr txBox="1">
            <a:spLocks noChangeArrowheads="1"/>
          </p:cNvSpPr>
          <p:nvPr/>
        </p:nvSpPr>
        <p:spPr bwMode="auto">
          <a:xfrm>
            <a:off x="4152900" y="5048250"/>
            <a:ext cx="441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chemeClr val="bg2">
                    <a:lumMod val="95000"/>
                    <a:lumOff val="5000"/>
                  </a:schemeClr>
                </a:solidFill>
                <a:effectLst>
                  <a:outerShdw blurRad="38100" dist="38100" dir="2700000" algn="tl">
                    <a:srgbClr val="000000"/>
                  </a:outerShdw>
                </a:effectLst>
                <a:latin typeface="Times New Roman" panose="02020603050405020304" pitchFamily="18" charset="0"/>
              </a:rPr>
              <a:t>不能认为这两个总体的方差有显著差异</a:t>
            </a:r>
            <a:r>
              <a:rPr lang="zh-CN" altLang="en-US">
                <a:solidFill>
                  <a:schemeClr val="bg2">
                    <a:lumMod val="95000"/>
                    <a:lumOff val="5000"/>
                  </a:schemeClr>
                </a:solidFill>
                <a:effectLst>
                  <a:outerShdw blurRad="38100" dist="38100" dir="2700000" algn="tl">
                    <a:srgbClr val="000000"/>
                  </a:outerShdw>
                </a:effectLst>
              </a:rPr>
              <a:t> </a:t>
            </a:r>
          </a:p>
        </p:txBody>
      </p:sp>
      <mc:AlternateContent xmlns:mc="http://schemas.openxmlformats.org/markup-compatibility/2006">
        <mc:Choice xmlns:a14="http://schemas.microsoft.com/office/drawing/2010/main" Requires="a14">
          <p:sp>
            <p:nvSpPr>
              <p:cNvPr id="1090569" name="Object 9">
                <a:hlinkClick r:id="" action="ppaction://ole?verb=0"/>
              </p:cNvPr>
              <p:cNvSpPr txBox="1"/>
              <p:nvPr/>
            </p:nvSpPr>
            <p:spPr bwMode="auto">
              <a:xfrm>
                <a:off x="3998913" y="2382838"/>
                <a:ext cx="4024312" cy="1031875"/>
              </a:xfrm>
              <a:prstGeom prst="rect">
                <a:avLst/>
              </a:prstGeom>
              <a:noFill/>
              <a:ln>
                <a:noFill/>
              </a:ln>
              <a:effectLst>
                <a:outerShdw dist="17961"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𝐹</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𝑠</m:t>
                              </m:r>
                            </m:e>
                            <m:sub>
                              <m:r>
                                <a:rPr lang="zh-CN" altLang="en-US" i="1">
                                  <a:solidFill>
                                    <a:schemeClr val="bg2">
                                      <a:lumMod val="95000"/>
                                      <a:lumOff val="5000"/>
                                    </a:schemeClr>
                                  </a:solidFill>
                                  <a:latin typeface="Cambria Math" panose="02040503050406030204" pitchFamily="18" charset="0"/>
                                </a:rPr>
                                <m:t>1</m:t>
                              </m:r>
                            </m:sub>
                            <m:sup>
                              <m:r>
                                <a:rPr lang="zh-CN" altLang="en-US" i="1">
                                  <a:solidFill>
                                    <a:schemeClr val="bg2">
                                      <a:lumMod val="95000"/>
                                      <a:lumOff val="5000"/>
                                    </a:schemeClr>
                                  </a:solidFill>
                                  <a:latin typeface="Cambria Math" panose="02040503050406030204" pitchFamily="18" charset="0"/>
                                </a:rPr>
                                <m:t>2</m:t>
                              </m:r>
                            </m:sup>
                          </m:sSubSup>
                        </m:num>
                        <m:den>
                          <m:sSubSup>
                            <m:sSubSupPr>
                              <m:ctrlPr>
                                <a:rPr lang="zh-CN" altLang="en-US" i="1">
                                  <a:solidFill>
                                    <a:schemeClr val="bg2">
                                      <a:lumMod val="95000"/>
                                      <a:lumOff val="5000"/>
                                    </a:schemeClr>
                                  </a:solidFill>
                                  <a:latin typeface="Cambria Math" panose="02040503050406030204" pitchFamily="18" charset="0"/>
                                </a:rPr>
                              </m:ctrlPr>
                            </m:sSubSupPr>
                            <m:e>
                              <m:r>
                                <a:rPr lang="zh-CN" altLang="en-US" i="1">
                                  <a:solidFill>
                                    <a:schemeClr val="bg2">
                                      <a:lumMod val="95000"/>
                                      <a:lumOff val="5000"/>
                                    </a:schemeClr>
                                  </a:solidFill>
                                  <a:latin typeface="Cambria Math" panose="02040503050406030204" pitchFamily="18" charset="0"/>
                                </a:rPr>
                                <m:t>𝑠</m:t>
                              </m:r>
                            </m:e>
                            <m:sub>
                              <m:r>
                                <a:rPr lang="zh-CN" altLang="en-US" i="1">
                                  <a:solidFill>
                                    <a:schemeClr val="bg2">
                                      <a:lumMod val="95000"/>
                                      <a:lumOff val="5000"/>
                                    </a:schemeClr>
                                  </a:solidFill>
                                  <a:latin typeface="Cambria Math" panose="02040503050406030204" pitchFamily="18" charset="0"/>
                                </a:rPr>
                                <m:t>2</m:t>
                              </m:r>
                            </m:sub>
                            <m:sup>
                              <m:r>
                                <a:rPr lang="zh-CN" altLang="en-US" i="1">
                                  <a:solidFill>
                                    <a:schemeClr val="bg2">
                                      <a:lumMod val="95000"/>
                                      <a:lumOff val="5000"/>
                                    </a:schemeClr>
                                  </a:solidFill>
                                  <a:latin typeface="Cambria Math" panose="02040503050406030204" pitchFamily="18" charset="0"/>
                                </a:rPr>
                                <m:t>2</m:t>
                              </m:r>
                            </m:sup>
                          </m:sSubSup>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2431.429</m:t>
                          </m:r>
                        </m:num>
                        <m:den>
                          <m:r>
                            <a:rPr lang="zh-CN" altLang="en-US" i="1">
                              <a:solidFill>
                                <a:schemeClr val="bg2">
                                  <a:lumMod val="95000"/>
                                  <a:lumOff val="5000"/>
                                </a:schemeClr>
                              </a:solidFill>
                              <a:latin typeface="Cambria Math" panose="02040503050406030204" pitchFamily="18" charset="0"/>
                            </a:rPr>
                            <m:t>3675.461</m:t>
                          </m:r>
                        </m:den>
                      </m:f>
                      <m:r>
                        <a:rPr lang="zh-CN" altLang="en-US" i="1">
                          <a:solidFill>
                            <a:schemeClr val="bg2">
                              <a:lumMod val="95000"/>
                              <a:lumOff val="5000"/>
                            </a:schemeClr>
                          </a:solidFill>
                          <a:latin typeface="Cambria Math" panose="02040503050406030204" pitchFamily="18" charset="0"/>
                        </a:rPr>
                        <m:t>=0.6615</m:t>
                      </m:r>
                    </m:oMath>
                  </m:oMathPara>
                </a14:m>
                <a:endParaRPr lang="zh-CN" altLang="en-US">
                  <a:solidFill>
                    <a:schemeClr val="bg2">
                      <a:lumMod val="95000"/>
                      <a:lumOff val="5000"/>
                    </a:schemeClr>
                  </a:solidFill>
                </a:endParaRPr>
              </a:p>
            </p:txBody>
          </p:sp>
        </mc:Choice>
        <mc:Fallback>
          <p:sp>
            <p:nvSpPr>
              <p:cNvPr id="1090569" name="Object 9">
                <a:hlinkClick r:id="" action="ppaction://ole?verb=0"/>
              </p:cNvPr>
              <p:cNvSpPr txBox="1">
                <a:spLocks noRot="1" noChangeAspect="1" noMove="1" noResize="1" noEditPoints="1" noAdjustHandles="1" noChangeArrowheads="1" noChangeShapeType="1" noTextEdit="1"/>
              </p:cNvSpPr>
              <p:nvPr/>
            </p:nvSpPr>
            <p:spPr bwMode="auto">
              <a:xfrm>
                <a:off x="3998913" y="2382838"/>
                <a:ext cx="4024312" cy="1031875"/>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1090614" name="Group 54"/>
          <p:cNvGrpSpPr>
            <a:grpSpLocks/>
          </p:cNvGrpSpPr>
          <p:nvPr/>
        </p:nvGrpSpPr>
        <p:grpSpPr bwMode="auto">
          <a:xfrm>
            <a:off x="647700" y="4238625"/>
            <a:ext cx="3465513" cy="1962150"/>
            <a:chOff x="408" y="2670"/>
            <a:chExt cx="2183" cy="1236"/>
          </a:xfrm>
        </p:grpSpPr>
        <p:sp>
          <p:nvSpPr>
            <p:cNvPr id="1090571" name="Rectangle 11"/>
            <p:cNvSpPr>
              <a:spLocks noChangeArrowheads="1"/>
            </p:cNvSpPr>
            <p:nvPr/>
          </p:nvSpPr>
          <p:spPr bwMode="auto">
            <a:xfrm>
              <a:off x="411" y="365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chemeClr val="bg2">
                      <a:lumMod val="95000"/>
                      <a:lumOff val="5000"/>
                    </a:schemeClr>
                  </a:solidFill>
                  <a:effectLst/>
                </a:rPr>
                <a:t>0</a:t>
              </a:r>
              <a:endParaRPr lang="en-US" altLang="zh-CN">
                <a:solidFill>
                  <a:schemeClr val="bg2">
                    <a:lumMod val="95000"/>
                    <a:lumOff val="5000"/>
                  </a:schemeClr>
                </a:solidFill>
                <a:effectLst>
                  <a:outerShdw blurRad="38100" dist="38100" dir="2700000" algn="tl">
                    <a:srgbClr val="000000"/>
                  </a:outerShdw>
                </a:effectLst>
              </a:endParaRPr>
            </a:p>
          </p:txBody>
        </p:sp>
        <p:sp>
          <p:nvSpPr>
            <p:cNvPr id="1090572" name="Rectangle 12"/>
            <p:cNvSpPr>
              <a:spLocks noChangeArrowheads="1"/>
            </p:cNvSpPr>
            <p:nvPr/>
          </p:nvSpPr>
          <p:spPr bwMode="auto">
            <a:xfrm>
              <a:off x="2464" y="3652"/>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chemeClr val="bg2">
                      <a:lumMod val="95000"/>
                      <a:lumOff val="5000"/>
                    </a:schemeClr>
                  </a:solidFill>
                  <a:effectLst/>
                </a:rPr>
                <a:t>F</a:t>
              </a:r>
              <a:endParaRPr lang="en-US" altLang="zh-CN" i="1">
                <a:solidFill>
                  <a:schemeClr val="bg2">
                    <a:lumMod val="95000"/>
                    <a:lumOff val="5000"/>
                  </a:schemeClr>
                </a:solidFill>
                <a:effectLst>
                  <a:outerShdw blurRad="38100" dist="38100" dir="2700000" algn="tl">
                    <a:srgbClr val="000000"/>
                  </a:outerShdw>
                </a:effectLst>
              </a:endParaRPr>
            </a:p>
          </p:txBody>
        </p:sp>
        <p:sp>
          <p:nvSpPr>
            <p:cNvPr id="1090573" name="Rectangle 13"/>
            <p:cNvSpPr>
              <a:spLocks noChangeArrowheads="1"/>
            </p:cNvSpPr>
            <p:nvPr/>
          </p:nvSpPr>
          <p:spPr bwMode="auto">
            <a:xfrm>
              <a:off x="625" y="3726"/>
              <a:ext cx="76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00">
                  <a:solidFill>
                    <a:schemeClr val="bg2">
                      <a:lumMod val="95000"/>
                      <a:lumOff val="5000"/>
                    </a:schemeClr>
                  </a:solidFill>
                  <a:effectLst>
                    <a:outerShdw blurRad="38100" dist="38100" dir="2700000" algn="tl">
                      <a:srgbClr val="000000"/>
                    </a:outerShdw>
                  </a:effectLst>
                </a:rPr>
                <a:t>F</a:t>
              </a:r>
              <a:r>
                <a:rPr lang="en-US" altLang="zh-CN" sz="1600" baseline="-25000">
                  <a:solidFill>
                    <a:schemeClr val="bg2">
                      <a:lumMod val="95000"/>
                      <a:lumOff val="5000"/>
                    </a:schemeClr>
                  </a:solidFill>
                  <a:effectLst>
                    <a:outerShdw blurRad="38100" dist="38100" dir="2700000" algn="tl">
                      <a:srgbClr val="000000"/>
                    </a:outerShdw>
                  </a:effectLst>
                </a:rPr>
                <a:t>0.0975 </a:t>
              </a:r>
              <a:r>
                <a:rPr lang="en-US" altLang="zh-CN" sz="1600">
                  <a:solidFill>
                    <a:schemeClr val="bg2">
                      <a:lumMod val="95000"/>
                      <a:lumOff val="5000"/>
                    </a:schemeClr>
                  </a:solidFill>
                  <a:effectLst>
                    <a:outerShdw blurRad="38100" dist="38100" dir="2700000" algn="tl">
                      <a:srgbClr val="000000"/>
                    </a:outerShdw>
                  </a:effectLst>
                </a:rPr>
                <a:t>=0.352</a:t>
              </a:r>
            </a:p>
          </p:txBody>
        </p:sp>
        <p:sp>
          <p:nvSpPr>
            <p:cNvPr id="1090574" name="Freeform 14"/>
            <p:cNvSpPr>
              <a:spLocks/>
            </p:cNvSpPr>
            <p:nvPr/>
          </p:nvSpPr>
          <p:spPr bwMode="auto">
            <a:xfrm>
              <a:off x="1620" y="2954"/>
              <a:ext cx="55" cy="61"/>
            </a:xfrm>
            <a:custGeom>
              <a:avLst/>
              <a:gdLst>
                <a:gd name="T0" fmla="*/ 0 w 92"/>
                <a:gd name="T1" fmla="*/ 0 h 92"/>
                <a:gd name="T2" fmla="*/ 92 w 92"/>
                <a:gd name="T3" fmla="*/ 45 h 92"/>
                <a:gd name="T4" fmla="*/ 0 w 92"/>
                <a:gd name="T5" fmla="*/ 92 h 92"/>
                <a:gd name="T6" fmla="*/ 0 w 92"/>
                <a:gd name="T7" fmla="*/ 0 h 92"/>
              </a:gdLst>
              <a:ahLst/>
              <a:cxnLst>
                <a:cxn ang="0">
                  <a:pos x="T0" y="T1"/>
                </a:cxn>
                <a:cxn ang="0">
                  <a:pos x="T2" y="T3"/>
                </a:cxn>
                <a:cxn ang="0">
                  <a:pos x="T4" y="T5"/>
                </a:cxn>
                <a:cxn ang="0">
                  <a:pos x="T6" y="T7"/>
                </a:cxn>
              </a:cxnLst>
              <a:rect l="0" t="0" r="r" b="b"/>
              <a:pathLst>
                <a:path w="92" h="92">
                  <a:moveTo>
                    <a:pt x="0" y="0"/>
                  </a:moveTo>
                  <a:lnTo>
                    <a:pt x="92" y="45"/>
                  </a:lnTo>
                  <a:lnTo>
                    <a:pt x="0" y="92"/>
                  </a:lnTo>
                  <a:lnTo>
                    <a:pt x="0" y="0"/>
                  </a:lnTo>
                  <a:close/>
                </a:path>
              </a:pathLst>
            </a:custGeom>
            <a:solidFill>
              <a:srgbClr val="CDCDCD"/>
            </a:solidFill>
            <a:ln w="9525">
              <a:solidFill>
                <a:schemeClr val="tx1"/>
              </a:solidFill>
              <a:round/>
              <a:headEnd/>
              <a:tailEnd/>
            </a:ln>
          </p:spPr>
          <p:txBody>
            <a:bodyPr/>
            <a:lstStyle/>
            <a:p>
              <a:endParaRPr lang="zh-CN" altLang="en-US">
                <a:solidFill>
                  <a:schemeClr val="bg2">
                    <a:lumMod val="95000"/>
                    <a:lumOff val="5000"/>
                  </a:schemeClr>
                </a:solidFill>
              </a:endParaRPr>
            </a:p>
          </p:txBody>
        </p:sp>
        <p:grpSp>
          <p:nvGrpSpPr>
            <p:cNvPr id="1090575" name="Group 15"/>
            <p:cNvGrpSpPr>
              <a:grpSpLocks/>
            </p:cNvGrpSpPr>
            <p:nvPr/>
          </p:nvGrpSpPr>
          <p:grpSpPr bwMode="auto">
            <a:xfrm>
              <a:off x="408" y="2737"/>
              <a:ext cx="1946" cy="926"/>
              <a:chOff x="1571" y="1828"/>
              <a:chExt cx="3200" cy="940"/>
            </a:xfrm>
          </p:grpSpPr>
          <p:grpSp>
            <p:nvGrpSpPr>
              <p:cNvPr id="1090576" name="Group 16"/>
              <p:cNvGrpSpPr>
                <a:grpSpLocks/>
              </p:cNvGrpSpPr>
              <p:nvPr/>
            </p:nvGrpSpPr>
            <p:grpSpPr bwMode="auto">
              <a:xfrm>
                <a:off x="1571" y="1828"/>
                <a:ext cx="3163" cy="940"/>
                <a:chOff x="1607" y="1804"/>
                <a:chExt cx="3163" cy="940"/>
              </a:xfrm>
            </p:grpSpPr>
            <p:sp>
              <p:nvSpPr>
                <p:cNvPr id="1090577" name="Freeform 17"/>
                <p:cNvSpPr>
                  <a:spLocks/>
                </p:cNvSpPr>
                <p:nvPr/>
              </p:nvSpPr>
              <p:spPr bwMode="auto">
                <a:xfrm>
                  <a:off x="1646" y="1804"/>
                  <a:ext cx="3124" cy="940"/>
                </a:xfrm>
                <a:custGeom>
                  <a:avLst/>
                  <a:gdLst>
                    <a:gd name="T0" fmla="*/ 0 w 3124"/>
                    <a:gd name="T1" fmla="*/ 0 h 940"/>
                    <a:gd name="T2" fmla="*/ 0 w 3124"/>
                    <a:gd name="T3" fmla="*/ 940 h 940"/>
                    <a:gd name="T4" fmla="*/ 3124 w 3124"/>
                    <a:gd name="T5" fmla="*/ 940 h 940"/>
                  </a:gdLst>
                  <a:ahLst/>
                  <a:cxnLst>
                    <a:cxn ang="0">
                      <a:pos x="T0" y="T1"/>
                    </a:cxn>
                    <a:cxn ang="0">
                      <a:pos x="T2" y="T3"/>
                    </a:cxn>
                    <a:cxn ang="0">
                      <a:pos x="T4" y="T5"/>
                    </a:cxn>
                  </a:cxnLst>
                  <a:rect l="0" t="0" r="r" b="b"/>
                  <a:pathLst>
                    <a:path w="3124" h="940">
                      <a:moveTo>
                        <a:pt x="0" y="0"/>
                      </a:moveTo>
                      <a:lnTo>
                        <a:pt x="0" y="940"/>
                      </a:lnTo>
                      <a:lnTo>
                        <a:pt x="3124" y="94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nvGrpSpPr>
                <p:cNvPr id="1090578" name="Group 18"/>
                <p:cNvGrpSpPr>
                  <a:grpSpLocks/>
                </p:cNvGrpSpPr>
                <p:nvPr/>
              </p:nvGrpSpPr>
              <p:grpSpPr bwMode="auto">
                <a:xfrm>
                  <a:off x="1607" y="1804"/>
                  <a:ext cx="39" cy="847"/>
                  <a:chOff x="1607" y="1804"/>
                  <a:chExt cx="39" cy="847"/>
                </a:xfrm>
              </p:grpSpPr>
              <p:sp>
                <p:nvSpPr>
                  <p:cNvPr id="1090579" name="Line 19"/>
                  <p:cNvSpPr>
                    <a:spLocks noChangeShapeType="1"/>
                  </p:cNvSpPr>
                  <p:nvPr/>
                </p:nvSpPr>
                <p:spPr bwMode="auto">
                  <a:xfrm>
                    <a:off x="1607" y="1804"/>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80" name="Line 20"/>
                  <p:cNvSpPr>
                    <a:spLocks noChangeShapeType="1"/>
                  </p:cNvSpPr>
                  <p:nvPr/>
                </p:nvSpPr>
                <p:spPr bwMode="auto">
                  <a:xfrm>
                    <a:off x="1607" y="1898"/>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81" name="Line 21"/>
                  <p:cNvSpPr>
                    <a:spLocks noChangeShapeType="1"/>
                  </p:cNvSpPr>
                  <p:nvPr/>
                </p:nvSpPr>
                <p:spPr bwMode="auto">
                  <a:xfrm>
                    <a:off x="1607" y="1992"/>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82" name="Line 22"/>
                  <p:cNvSpPr>
                    <a:spLocks noChangeShapeType="1"/>
                  </p:cNvSpPr>
                  <p:nvPr/>
                </p:nvSpPr>
                <p:spPr bwMode="auto">
                  <a:xfrm>
                    <a:off x="1607" y="2085"/>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83" name="Line 23"/>
                  <p:cNvSpPr>
                    <a:spLocks noChangeShapeType="1"/>
                  </p:cNvSpPr>
                  <p:nvPr/>
                </p:nvSpPr>
                <p:spPr bwMode="auto">
                  <a:xfrm>
                    <a:off x="1607" y="2181"/>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84" name="Line 24"/>
                  <p:cNvSpPr>
                    <a:spLocks noChangeShapeType="1"/>
                  </p:cNvSpPr>
                  <p:nvPr/>
                </p:nvSpPr>
                <p:spPr bwMode="auto">
                  <a:xfrm>
                    <a:off x="1607" y="2275"/>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85" name="Line 25"/>
                  <p:cNvSpPr>
                    <a:spLocks noChangeShapeType="1"/>
                  </p:cNvSpPr>
                  <p:nvPr/>
                </p:nvSpPr>
                <p:spPr bwMode="auto">
                  <a:xfrm>
                    <a:off x="1607" y="2369"/>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86" name="Line 26"/>
                  <p:cNvSpPr>
                    <a:spLocks noChangeShapeType="1"/>
                  </p:cNvSpPr>
                  <p:nvPr/>
                </p:nvSpPr>
                <p:spPr bwMode="auto">
                  <a:xfrm>
                    <a:off x="1607" y="2463"/>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87" name="Line 27"/>
                  <p:cNvSpPr>
                    <a:spLocks noChangeShapeType="1"/>
                  </p:cNvSpPr>
                  <p:nvPr/>
                </p:nvSpPr>
                <p:spPr bwMode="auto">
                  <a:xfrm>
                    <a:off x="1607" y="2556"/>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88" name="Line 28"/>
                  <p:cNvSpPr>
                    <a:spLocks noChangeShapeType="1"/>
                  </p:cNvSpPr>
                  <p:nvPr/>
                </p:nvSpPr>
                <p:spPr bwMode="auto">
                  <a:xfrm>
                    <a:off x="1607" y="2650"/>
                    <a:ext cx="3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grpSp>
          <p:grpSp>
            <p:nvGrpSpPr>
              <p:cNvPr id="1090589" name="Group 29"/>
              <p:cNvGrpSpPr>
                <a:grpSpLocks/>
              </p:cNvGrpSpPr>
              <p:nvPr/>
            </p:nvGrpSpPr>
            <p:grpSpPr bwMode="auto">
              <a:xfrm>
                <a:off x="1959" y="2744"/>
                <a:ext cx="2812" cy="12"/>
                <a:chOff x="1959" y="2744"/>
                <a:chExt cx="2812" cy="12"/>
              </a:xfrm>
            </p:grpSpPr>
            <p:sp>
              <p:nvSpPr>
                <p:cNvPr id="1090590" name="Line 30"/>
                <p:cNvSpPr>
                  <a:spLocks noChangeShapeType="1"/>
                </p:cNvSpPr>
                <p:nvPr/>
              </p:nvSpPr>
              <p:spPr bwMode="auto">
                <a:xfrm>
                  <a:off x="4770"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91" name="Line 31"/>
                <p:cNvSpPr>
                  <a:spLocks noChangeShapeType="1"/>
                </p:cNvSpPr>
                <p:nvPr/>
              </p:nvSpPr>
              <p:spPr bwMode="auto">
                <a:xfrm>
                  <a:off x="4457"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92" name="Line 32"/>
                <p:cNvSpPr>
                  <a:spLocks noChangeShapeType="1"/>
                </p:cNvSpPr>
                <p:nvPr/>
              </p:nvSpPr>
              <p:spPr bwMode="auto">
                <a:xfrm>
                  <a:off x="4145"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93" name="Line 33"/>
                <p:cNvSpPr>
                  <a:spLocks noChangeShapeType="1"/>
                </p:cNvSpPr>
                <p:nvPr/>
              </p:nvSpPr>
              <p:spPr bwMode="auto">
                <a:xfrm>
                  <a:off x="3832"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94" name="Line 34"/>
                <p:cNvSpPr>
                  <a:spLocks noChangeShapeType="1"/>
                </p:cNvSpPr>
                <p:nvPr/>
              </p:nvSpPr>
              <p:spPr bwMode="auto">
                <a:xfrm>
                  <a:off x="3519"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95" name="Line 35"/>
                <p:cNvSpPr>
                  <a:spLocks noChangeShapeType="1"/>
                </p:cNvSpPr>
                <p:nvPr/>
              </p:nvSpPr>
              <p:spPr bwMode="auto">
                <a:xfrm>
                  <a:off x="3209"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96" name="Line 36"/>
                <p:cNvSpPr>
                  <a:spLocks noChangeShapeType="1"/>
                </p:cNvSpPr>
                <p:nvPr/>
              </p:nvSpPr>
              <p:spPr bwMode="auto">
                <a:xfrm>
                  <a:off x="2896"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97" name="Line 37"/>
                <p:cNvSpPr>
                  <a:spLocks noChangeShapeType="1"/>
                </p:cNvSpPr>
                <p:nvPr/>
              </p:nvSpPr>
              <p:spPr bwMode="auto">
                <a:xfrm>
                  <a:off x="2584"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98" name="Line 38"/>
                <p:cNvSpPr>
                  <a:spLocks noChangeShapeType="1"/>
                </p:cNvSpPr>
                <p:nvPr/>
              </p:nvSpPr>
              <p:spPr bwMode="auto">
                <a:xfrm>
                  <a:off x="2271"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090599" name="Line 39"/>
                <p:cNvSpPr>
                  <a:spLocks noChangeShapeType="1"/>
                </p:cNvSpPr>
                <p:nvPr/>
              </p:nvSpPr>
              <p:spPr bwMode="auto">
                <a:xfrm>
                  <a:off x="1959" y="2744"/>
                  <a:ext cx="1"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grpSp>
        <p:sp>
          <p:nvSpPr>
            <p:cNvPr id="1090600" name="Freeform 40" descr="60%"/>
            <p:cNvSpPr>
              <a:spLocks/>
            </p:cNvSpPr>
            <p:nvPr/>
          </p:nvSpPr>
          <p:spPr bwMode="auto">
            <a:xfrm>
              <a:off x="563" y="3011"/>
              <a:ext cx="275" cy="649"/>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95000"/>
                    <a:lumOff val="5000"/>
                  </a:schemeClr>
                </a:solidFill>
              </a:endParaRPr>
            </a:p>
          </p:txBody>
        </p:sp>
        <p:sp>
          <p:nvSpPr>
            <p:cNvPr id="1090601" name="Freeform 41" descr="60%"/>
            <p:cNvSpPr>
              <a:spLocks/>
            </p:cNvSpPr>
            <p:nvPr/>
          </p:nvSpPr>
          <p:spPr bwMode="auto">
            <a:xfrm>
              <a:off x="1484" y="3162"/>
              <a:ext cx="715" cy="498"/>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95000"/>
                    <a:lumOff val="5000"/>
                  </a:schemeClr>
                </a:solidFill>
              </a:endParaRPr>
            </a:p>
          </p:txBody>
        </p:sp>
        <p:sp>
          <p:nvSpPr>
            <p:cNvPr id="1090602" name="Rectangle 42"/>
            <p:cNvSpPr>
              <a:spLocks noChangeArrowheads="1"/>
            </p:cNvSpPr>
            <p:nvPr/>
          </p:nvSpPr>
          <p:spPr bwMode="auto">
            <a:xfrm>
              <a:off x="1765" y="3126"/>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.025</a:t>
              </a:r>
            </a:p>
          </p:txBody>
        </p:sp>
        <p:sp>
          <p:nvSpPr>
            <p:cNvPr id="1090603" name="Rectangle 43"/>
            <p:cNvSpPr>
              <a:spLocks noChangeArrowheads="1"/>
            </p:cNvSpPr>
            <p:nvPr/>
          </p:nvSpPr>
          <p:spPr bwMode="auto">
            <a:xfrm>
              <a:off x="456" y="2773"/>
              <a:ext cx="3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400">
                  <a:solidFill>
                    <a:schemeClr val="bg2">
                      <a:lumMod val="95000"/>
                      <a:lumOff val="5000"/>
                    </a:schemeClr>
                  </a:solidFill>
                  <a:effectLst>
                    <a:outerShdw blurRad="38100" dist="38100" dir="2700000" algn="tl">
                      <a:srgbClr val="000000"/>
                    </a:outerShdw>
                  </a:effectLst>
                </a:rPr>
                <a:t>拒绝 </a:t>
              </a:r>
              <a:r>
                <a:rPr lang="en-US" altLang="zh-CN" sz="1400">
                  <a:solidFill>
                    <a:schemeClr val="bg2">
                      <a:lumMod val="95000"/>
                      <a:lumOff val="5000"/>
                    </a:schemeClr>
                  </a:solidFill>
                  <a:effectLst>
                    <a:outerShdw blurRad="38100" dist="38100" dir="2700000" algn="tl">
                      <a:srgbClr val="000000"/>
                    </a:outerShdw>
                  </a:effectLst>
                </a:rPr>
                <a:t>H</a:t>
              </a:r>
              <a:r>
                <a:rPr lang="en-US" altLang="zh-CN" sz="1400" baseline="-25000">
                  <a:solidFill>
                    <a:schemeClr val="bg2">
                      <a:lumMod val="95000"/>
                      <a:lumOff val="5000"/>
                    </a:schemeClr>
                  </a:solidFill>
                  <a:effectLst>
                    <a:outerShdw blurRad="38100" dist="38100" dir="2700000" algn="tl">
                      <a:srgbClr val="000000"/>
                    </a:outerShdw>
                  </a:effectLst>
                </a:rPr>
                <a:t>0</a:t>
              </a:r>
              <a:endParaRPr lang="en-US" altLang="zh-CN" sz="1400">
                <a:solidFill>
                  <a:schemeClr val="bg2">
                    <a:lumMod val="95000"/>
                    <a:lumOff val="5000"/>
                  </a:schemeClr>
                </a:solidFill>
                <a:effectLst>
                  <a:outerShdw blurRad="38100" dist="38100" dir="2700000" algn="tl">
                    <a:srgbClr val="000000"/>
                  </a:outerShdw>
                </a:effectLst>
              </a:endParaRPr>
            </a:p>
          </p:txBody>
        </p:sp>
        <p:sp>
          <p:nvSpPr>
            <p:cNvPr id="1090604" name="Rectangle 44"/>
            <p:cNvSpPr>
              <a:spLocks noChangeArrowheads="1"/>
            </p:cNvSpPr>
            <p:nvPr/>
          </p:nvSpPr>
          <p:spPr bwMode="auto">
            <a:xfrm>
              <a:off x="1474" y="2789"/>
              <a:ext cx="4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600">
                  <a:solidFill>
                    <a:schemeClr val="bg2">
                      <a:lumMod val="95000"/>
                      <a:lumOff val="5000"/>
                    </a:schemeClr>
                  </a:solidFill>
                  <a:effectLst>
                    <a:outerShdw blurRad="38100" dist="38100" dir="2700000" algn="tl">
                      <a:srgbClr val="000000"/>
                    </a:outerShdw>
                  </a:effectLst>
                </a:rPr>
                <a:t>拒绝 </a:t>
              </a:r>
              <a:r>
                <a:rPr lang="en-US" altLang="zh-CN" sz="1600">
                  <a:solidFill>
                    <a:schemeClr val="bg2">
                      <a:lumMod val="95000"/>
                      <a:lumOff val="5000"/>
                    </a:schemeClr>
                  </a:solidFill>
                  <a:effectLst>
                    <a:outerShdw blurRad="38100" dist="38100" dir="2700000" algn="tl">
                      <a:srgbClr val="000000"/>
                    </a:outerShdw>
                  </a:effectLst>
                </a:rPr>
                <a:t>H</a:t>
              </a:r>
              <a:r>
                <a:rPr lang="en-US" altLang="zh-CN" sz="1600" baseline="-25000">
                  <a:solidFill>
                    <a:schemeClr val="bg2">
                      <a:lumMod val="95000"/>
                      <a:lumOff val="5000"/>
                    </a:schemeClr>
                  </a:solidFill>
                  <a:effectLst>
                    <a:outerShdw blurRad="38100" dist="38100" dir="2700000" algn="tl">
                      <a:srgbClr val="000000"/>
                    </a:outerShdw>
                  </a:effectLst>
                </a:rPr>
                <a:t>0</a:t>
              </a:r>
              <a:endParaRPr lang="en-US" altLang="zh-CN" sz="1600">
                <a:solidFill>
                  <a:schemeClr val="bg2">
                    <a:lumMod val="95000"/>
                    <a:lumOff val="5000"/>
                  </a:schemeClr>
                </a:solidFill>
                <a:effectLst>
                  <a:outerShdw blurRad="38100" dist="38100" dir="2700000" algn="tl">
                    <a:srgbClr val="000000"/>
                  </a:outerShdw>
                </a:effectLst>
              </a:endParaRPr>
            </a:p>
          </p:txBody>
        </p:sp>
        <p:sp>
          <p:nvSpPr>
            <p:cNvPr id="1090605" name="Rectangle 45"/>
            <p:cNvSpPr>
              <a:spLocks noChangeArrowheads="1"/>
            </p:cNvSpPr>
            <p:nvPr/>
          </p:nvSpPr>
          <p:spPr bwMode="auto">
            <a:xfrm>
              <a:off x="467" y="3137"/>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00">
                  <a:solidFill>
                    <a:schemeClr val="bg2">
                      <a:lumMod val="95000"/>
                      <a:lumOff val="5000"/>
                    </a:schemeClr>
                  </a:solidFill>
                  <a:effectLst>
                    <a:outerShdw blurRad="38100" dist="38100" dir="2700000" algn="tl">
                      <a:srgbClr val="000000"/>
                    </a:outerShdw>
                  </a:effectLst>
                </a:rPr>
                <a:t>.025</a:t>
              </a:r>
            </a:p>
          </p:txBody>
        </p:sp>
        <p:grpSp>
          <p:nvGrpSpPr>
            <p:cNvPr id="1090606" name="Group 46"/>
            <p:cNvGrpSpPr>
              <a:grpSpLocks/>
            </p:cNvGrpSpPr>
            <p:nvPr/>
          </p:nvGrpSpPr>
          <p:grpSpPr bwMode="auto">
            <a:xfrm>
              <a:off x="541" y="2670"/>
              <a:ext cx="1859" cy="970"/>
              <a:chOff x="1646" y="1278"/>
              <a:chExt cx="3064" cy="1472"/>
            </a:xfrm>
          </p:grpSpPr>
          <p:sp>
            <p:nvSpPr>
              <p:cNvPr id="1090607" name="Freeform 47"/>
              <p:cNvSpPr>
                <a:spLocks/>
              </p:cNvSpPr>
              <p:nvPr/>
            </p:nvSpPr>
            <p:spPr bwMode="auto">
              <a:xfrm>
                <a:off x="2259" y="1278"/>
                <a:ext cx="2451" cy="1472"/>
              </a:xfrm>
              <a:custGeom>
                <a:avLst/>
                <a:gdLst>
                  <a:gd name="T0" fmla="*/ 2451 w 2451"/>
                  <a:gd name="T1" fmla="*/ 1472 h 1472"/>
                  <a:gd name="T2" fmla="*/ 2194 w 2451"/>
                  <a:gd name="T3" fmla="*/ 1454 h 1472"/>
                  <a:gd name="T4" fmla="*/ 2065 w 2451"/>
                  <a:gd name="T5" fmla="*/ 1437 h 1472"/>
                  <a:gd name="T6" fmla="*/ 1937 w 2451"/>
                  <a:gd name="T7" fmla="*/ 1413 h 1472"/>
                  <a:gd name="T8" fmla="*/ 1808 w 2451"/>
                  <a:gd name="T9" fmla="*/ 1380 h 1472"/>
                  <a:gd name="T10" fmla="*/ 1677 w 2451"/>
                  <a:gd name="T11" fmla="*/ 1335 h 1472"/>
                  <a:gd name="T12" fmla="*/ 1548 w 2451"/>
                  <a:gd name="T13" fmla="*/ 1274 h 1472"/>
                  <a:gd name="T14" fmla="*/ 1291 w 2451"/>
                  <a:gd name="T15" fmla="*/ 1103 h 1472"/>
                  <a:gd name="T16" fmla="*/ 1034 w 2451"/>
                  <a:gd name="T17" fmla="*/ 863 h 1472"/>
                  <a:gd name="T18" fmla="*/ 774 w 2451"/>
                  <a:gd name="T19" fmla="*/ 575 h 1472"/>
                  <a:gd name="T20" fmla="*/ 646 w 2451"/>
                  <a:gd name="T21" fmla="*/ 428 h 1472"/>
                  <a:gd name="T22" fmla="*/ 517 w 2451"/>
                  <a:gd name="T23" fmla="*/ 290 h 1472"/>
                  <a:gd name="T24" fmla="*/ 388 w 2451"/>
                  <a:gd name="T25" fmla="*/ 172 h 1472"/>
                  <a:gd name="T26" fmla="*/ 260 w 2451"/>
                  <a:gd name="T27" fmla="*/ 80 h 1472"/>
                  <a:gd name="T28" fmla="*/ 131 w 2451"/>
                  <a:gd name="T29" fmla="*/ 21 h 1472"/>
                  <a:gd name="T30" fmla="*/ 0 w 2451"/>
                  <a:gd name="T31" fmla="*/ 0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1" h="1472">
                    <a:moveTo>
                      <a:pt x="2451" y="1472"/>
                    </a:moveTo>
                    <a:lnTo>
                      <a:pt x="2194" y="1454"/>
                    </a:lnTo>
                    <a:lnTo>
                      <a:pt x="2065" y="1437"/>
                    </a:lnTo>
                    <a:lnTo>
                      <a:pt x="1937" y="1413"/>
                    </a:lnTo>
                    <a:lnTo>
                      <a:pt x="1808" y="1380"/>
                    </a:lnTo>
                    <a:lnTo>
                      <a:pt x="1677" y="1335"/>
                    </a:lnTo>
                    <a:lnTo>
                      <a:pt x="1548" y="1274"/>
                    </a:lnTo>
                    <a:lnTo>
                      <a:pt x="1291" y="1103"/>
                    </a:lnTo>
                    <a:lnTo>
                      <a:pt x="1034" y="863"/>
                    </a:lnTo>
                    <a:lnTo>
                      <a:pt x="774" y="575"/>
                    </a:lnTo>
                    <a:lnTo>
                      <a:pt x="646" y="428"/>
                    </a:lnTo>
                    <a:lnTo>
                      <a:pt x="517" y="290"/>
                    </a:lnTo>
                    <a:lnTo>
                      <a:pt x="388" y="172"/>
                    </a:lnTo>
                    <a:lnTo>
                      <a:pt x="260" y="80"/>
                    </a:lnTo>
                    <a:lnTo>
                      <a:pt x="131" y="21"/>
                    </a:lnTo>
                    <a:lnTo>
                      <a:pt x="0" y="0"/>
                    </a:lnTo>
                  </a:path>
                </a:pathLst>
              </a:custGeom>
              <a:noFill/>
              <a:ln w="5715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1090608" name="Freeform 48"/>
              <p:cNvSpPr>
                <a:spLocks/>
              </p:cNvSpPr>
              <p:nvPr/>
            </p:nvSpPr>
            <p:spPr bwMode="auto">
              <a:xfrm>
                <a:off x="1646" y="1278"/>
                <a:ext cx="613" cy="1472"/>
              </a:xfrm>
              <a:custGeom>
                <a:avLst/>
                <a:gdLst>
                  <a:gd name="T0" fmla="*/ 0 w 613"/>
                  <a:gd name="T1" fmla="*/ 1472 h 1472"/>
                  <a:gd name="T2" fmla="*/ 66 w 613"/>
                  <a:gd name="T3" fmla="*/ 1454 h 1472"/>
                  <a:gd name="T4" fmla="*/ 98 w 613"/>
                  <a:gd name="T5" fmla="*/ 1437 h 1472"/>
                  <a:gd name="T6" fmla="*/ 131 w 613"/>
                  <a:gd name="T7" fmla="*/ 1413 h 1472"/>
                  <a:gd name="T8" fmla="*/ 162 w 613"/>
                  <a:gd name="T9" fmla="*/ 1380 h 1472"/>
                  <a:gd name="T10" fmla="*/ 194 w 613"/>
                  <a:gd name="T11" fmla="*/ 1335 h 1472"/>
                  <a:gd name="T12" fmla="*/ 227 w 613"/>
                  <a:gd name="T13" fmla="*/ 1274 h 1472"/>
                  <a:gd name="T14" fmla="*/ 292 w 613"/>
                  <a:gd name="T15" fmla="*/ 1103 h 1472"/>
                  <a:gd name="T16" fmla="*/ 356 w 613"/>
                  <a:gd name="T17" fmla="*/ 863 h 1472"/>
                  <a:gd name="T18" fmla="*/ 421 w 613"/>
                  <a:gd name="T19" fmla="*/ 575 h 1472"/>
                  <a:gd name="T20" fmla="*/ 452 w 613"/>
                  <a:gd name="T21" fmla="*/ 428 h 1472"/>
                  <a:gd name="T22" fmla="*/ 484 w 613"/>
                  <a:gd name="T23" fmla="*/ 290 h 1472"/>
                  <a:gd name="T24" fmla="*/ 517 w 613"/>
                  <a:gd name="T25" fmla="*/ 172 h 1472"/>
                  <a:gd name="T26" fmla="*/ 550 w 613"/>
                  <a:gd name="T27" fmla="*/ 80 h 1472"/>
                  <a:gd name="T28" fmla="*/ 582 w 613"/>
                  <a:gd name="T29" fmla="*/ 21 h 1472"/>
                  <a:gd name="T30" fmla="*/ 613 w 613"/>
                  <a:gd name="T31" fmla="*/ 0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3" h="1472">
                    <a:moveTo>
                      <a:pt x="0" y="1472"/>
                    </a:moveTo>
                    <a:lnTo>
                      <a:pt x="66" y="1454"/>
                    </a:lnTo>
                    <a:lnTo>
                      <a:pt x="98" y="1437"/>
                    </a:lnTo>
                    <a:lnTo>
                      <a:pt x="131" y="1413"/>
                    </a:lnTo>
                    <a:lnTo>
                      <a:pt x="162" y="1380"/>
                    </a:lnTo>
                    <a:lnTo>
                      <a:pt x="194" y="1335"/>
                    </a:lnTo>
                    <a:lnTo>
                      <a:pt x="227" y="1274"/>
                    </a:lnTo>
                    <a:lnTo>
                      <a:pt x="292" y="1103"/>
                    </a:lnTo>
                    <a:lnTo>
                      <a:pt x="356" y="863"/>
                    </a:lnTo>
                    <a:lnTo>
                      <a:pt x="421" y="575"/>
                    </a:lnTo>
                    <a:lnTo>
                      <a:pt x="452" y="428"/>
                    </a:lnTo>
                    <a:lnTo>
                      <a:pt x="484" y="290"/>
                    </a:lnTo>
                    <a:lnTo>
                      <a:pt x="517" y="172"/>
                    </a:lnTo>
                    <a:lnTo>
                      <a:pt x="550" y="80"/>
                    </a:lnTo>
                    <a:lnTo>
                      <a:pt x="582" y="21"/>
                    </a:lnTo>
                    <a:lnTo>
                      <a:pt x="613" y="0"/>
                    </a:lnTo>
                  </a:path>
                </a:pathLst>
              </a:custGeom>
              <a:noFill/>
              <a:ln w="5715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sp>
          <p:nvSpPr>
            <p:cNvPr id="1090609" name="Freeform 49"/>
            <p:cNvSpPr>
              <a:spLocks/>
            </p:cNvSpPr>
            <p:nvPr/>
          </p:nvSpPr>
          <p:spPr bwMode="auto">
            <a:xfrm>
              <a:off x="675" y="3303"/>
              <a:ext cx="109" cy="250"/>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1090610" name="Freeform 50"/>
            <p:cNvSpPr>
              <a:spLocks/>
            </p:cNvSpPr>
            <p:nvPr/>
          </p:nvSpPr>
          <p:spPr bwMode="auto">
            <a:xfrm>
              <a:off x="1676" y="3281"/>
              <a:ext cx="239" cy="215"/>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1090611" name="Rectangle 51"/>
            <p:cNvSpPr>
              <a:spLocks noChangeArrowheads="1"/>
            </p:cNvSpPr>
            <p:nvPr/>
          </p:nvSpPr>
          <p:spPr bwMode="auto">
            <a:xfrm>
              <a:off x="1407" y="3714"/>
              <a:ext cx="6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00">
                  <a:solidFill>
                    <a:schemeClr val="bg2">
                      <a:lumMod val="95000"/>
                      <a:lumOff val="5000"/>
                    </a:schemeClr>
                  </a:solidFill>
                  <a:effectLst>
                    <a:outerShdw blurRad="38100" dist="38100" dir="2700000" algn="tl">
                      <a:srgbClr val="000000"/>
                    </a:outerShdw>
                  </a:effectLst>
                </a:rPr>
                <a:t>F</a:t>
              </a:r>
              <a:r>
                <a:rPr lang="en-US" altLang="zh-CN" sz="1600" baseline="-25000">
                  <a:solidFill>
                    <a:schemeClr val="bg2">
                      <a:lumMod val="95000"/>
                      <a:lumOff val="5000"/>
                    </a:schemeClr>
                  </a:solidFill>
                  <a:effectLst>
                    <a:outerShdw blurRad="38100" dist="38100" dir="2700000" algn="tl">
                      <a:srgbClr val="000000"/>
                    </a:outerShdw>
                  </a:effectLst>
                </a:rPr>
                <a:t>0.025 </a:t>
              </a:r>
              <a:r>
                <a:rPr lang="en-US" altLang="zh-CN" sz="1600">
                  <a:solidFill>
                    <a:schemeClr val="bg2">
                      <a:lumMod val="95000"/>
                      <a:lumOff val="5000"/>
                    </a:schemeClr>
                  </a:solidFill>
                  <a:effectLst>
                    <a:outerShdw blurRad="38100" dist="38100" dir="2700000" algn="tl">
                      <a:srgbClr val="000000"/>
                    </a:outerShdw>
                  </a:effectLst>
                </a:rPr>
                <a:t>=2.62</a:t>
              </a:r>
            </a:p>
          </p:txBody>
        </p:sp>
        <p:sp>
          <p:nvSpPr>
            <p:cNvPr id="1090612" name="Freeform 52"/>
            <p:cNvSpPr>
              <a:spLocks/>
            </p:cNvSpPr>
            <p:nvPr/>
          </p:nvSpPr>
          <p:spPr bwMode="auto">
            <a:xfrm>
              <a:off x="551" y="2951"/>
              <a:ext cx="278" cy="688"/>
            </a:xfrm>
            <a:custGeom>
              <a:avLst/>
              <a:gdLst>
                <a:gd name="T0" fmla="*/ 0 w 251"/>
                <a:gd name="T1" fmla="*/ 0 h 995"/>
                <a:gd name="T2" fmla="*/ 251 w 251"/>
                <a:gd name="T3" fmla="*/ 0 h 995"/>
                <a:gd name="T4" fmla="*/ 251 w 251"/>
                <a:gd name="T5" fmla="*/ 497 h 995"/>
                <a:gd name="T6" fmla="*/ 251 w 251"/>
                <a:gd name="T7" fmla="*/ 995 h 995"/>
              </a:gdLst>
              <a:ahLst/>
              <a:cxnLst>
                <a:cxn ang="0">
                  <a:pos x="T0" y="T1"/>
                </a:cxn>
                <a:cxn ang="0">
                  <a:pos x="T2" y="T3"/>
                </a:cxn>
                <a:cxn ang="0">
                  <a:pos x="T4" y="T5"/>
                </a:cxn>
                <a:cxn ang="0">
                  <a:pos x="T6" y="T7"/>
                </a:cxn>
              </a:cxnLst>
              <a:rect l="0" t="0" r="r" b="b"/>
              <a:pathLst>
                <a:path w="251" h="995">
                  <a:moveTo>
                    <a:pt x="0" y="0"/>
                  </a:moveTo>
                  <a:lnTo>
                    <a:pt x="251" y="0"/>
                  </a:lnTo>
                  <a:lnTo>
                    <a:pt x="251" y="497"/>
                  </a:lnTo>
                  <a:lnTo>
                    <a:pt x="251" y="995"/>
                  </a:lnTo>
                </a:path>
              </a:pathLst>
            </a:custGeom>
            <a:noFill/>
            <a:ln w="28575">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1090613" name="Freeform 53"/>
            <p:cNvSpPr>
              <a:spLocks/>
            </p:cNvSpPr>
            <p:nvPr/>
          </p:nvSpPr>
          <p:spPr bwMode="auto">
            <a:xfrm>
              <a:off x="1466" y="2984"/>
              <a:ext cx="154" cy="667"/>
            </a:xfrm>
            <a:custGeom>
              <a:avLst/>
              <a:gdLst>
                <a:gd name="T0" fmla="*/ 0 w 253"/>
                <a:gd name="T1" fmla="*/ 1013 h 1013"/>
                <a:gd name="T2" fmla="*/ 0 w 253"/>
                <a:gd name="T3" fmla="*/ 507 h 1013"/>
                <a:gd name="T4" fmla="*/ 0 w 253"/>
                <a:gd name="T5" fmla="*/ 0 h 1013"/>
                <a:gd name="T6" fmla="*/ 253 w 253"/>
                <a:gd name="T7" fmla="*/ 0 h 1013"/>
              </a:gdLst>
              <a:ahLst/>
              <a:cxnLst>
                <a:cxn ang="0">
                  <a:pos x="T0" y="T1"/>
                </a:cxn>
                <a:cxn ang="0">
                  <a:pos x="T2" y="T3"/>
                </a:cxn>
                <a:cxn ang="0">
                  <a:pos x="T4" y="T5"/>
                </a:cxn>
                <a:cxn ang="0">
                  <a:pos x="T6" y="T7"/>
                </a:cxn>
              </a:cxnLst>
              <a:rect l="0" t="0" r="r" b="b"/>
              <a:pathLst>
                <a:path w="253" h="1013">
                  <a:moveTo>
                    <a:pt x="0" y="1013"/>
                  </a:moveTo>
                  <a:lnTo>
                    <a:pt x="0" y="507"/>
                  </a:lnTo>
                  <a:lnTo>
                    <a:pt x="0" y="0"/>
                  </a:lnTo>
                  <a:lnTo>
                    <a:pt x="253" y="0"/>
                  </a:lnTo>
                </a:path>
              </a:pathLst>
            </a:custGeom>
            <a:noFill/>
            <a:ln w="2857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0563">
                                            <p:txEl>
                                              <p:pRg st="0" end="0"/>
                                            </p:txEl>
                                          </p:spTgt>
                                        </p:tgtEl>
                                        <p:attrNameLst>
                                          <p:attrName>style.visibility</p:attrName>
                                        </p:attrNameLst>
                                      </p:cBhvr>
                                      <p:to>
                                        <p:strVal val="visible"/>
                                      </p:to>
                                    </p:set>
                                    <p:animEffect transition="in" filter="wipe(left)">
                                      <p:cBhvr>
                                        <p:cTn id="7" dur="500"/>
                                        <p:tgtEl>
                                          <p:spTgt spid="1090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0563">
                                            <p:txEl>
                                              <p:pRg st="1" end="1"/>
                                            </p:txEl>
                                          </p:spTgt>
                                        </p:tgtEl>
                                        <p:attrNameLst>
                                          <p:attrName>style.visibility</p:attrName>
                                        </p:attrNameLst>
                                      </p:cBhvr>
                                      <p:to>
                                        <p:strVal val="visible"/>
                                      </p:to>
                                    </p:set>
                                    <p:animEffect transition="in" filter="wipe(left)">
                                      <p:cBhvr>
                                        <p:cTn id="12" dur="500"/>
                                        <p:tgtEl>
                                          <p:spTgt spid="1090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0563">
                                            <p:txEl>
                                              <p:pRg st="2" end="2"/>
                                            </p:txEl>
                                          </p:spTgt>
                                        </p:tgtEl>
                                        <p:attrNameLst>
                                          <p:attrName>style.visibility</p:attrName>
                                        </p:attrNameLst>
                                      </p:cBhvr>
                                      <p:to>
                                        <p:strVal val="visible"/>
                                      </p:to>
                                    </p:set>
                                    <p:animEffect transition="in" filter="wipe(left)">
                                      <p:cBhvr>
                                        <p:cTn id="17" dur="500"/>
                                        <p:tgtEl>
                                          <p:spTgt spid="1090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90563">
                                            <p:txEl>
                                              <p:pRg st="3" end="3"/>
                                            </p:txEl>
                                          </p:spTgt>
                                        </p:tgtEl>
                                        <p:attrNameLst>
                                          <p:attrName>style.visibility</p:attrName>
                                        </p:attrNameLst>
                                      </p:cBhvr>
                                      <p:to>
                                        <p:strVal val="visible"/>
                                      </p:to>
                                    </p:set>
                                    <p:animEffect transition="in" filter="wipe(left)">
                                      <p:cBhvr>
                                        <p:cTn id="22" dur="500"/>
                                        <p:tgtEl>
                                          <p:spTgt spid="1090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0563">
                                            <p:txEl>
                                              <p:pRg st="4" end="4"/>
                                            </p:txEl>
                                          </p:spTgt>
                                        </p:tgtEl>
                                        <p:attrNameLst>
                                          <p:attrName>style.visibility</p:attrName>
                                        </p:attrNameLst>
                                      </p:cBhvr>
                                      <p:to>
                                        <p:strVal val="visible"/>
                                      </p:to>
                                    </p:set>
                                    <p:animEffect transition="in" filter="wipe(left)">
                                      <p:cBhvr>
                                        <p:cTn id="27" dur="500"/>
                                        <p:tgtEl>
                                          <p:spTgt spid="1090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1090614"/>
                                        </p:tgtEl>
                                        <p:attrNameLst>
                                          <p:attrName>style.visibility</p:attrName>
                                        </p:attrNameLst>
                                      </p:cBhvr>
                                      <p:to>
                                        <p:strVal val="visible"/>
                                      </p:to>
                                    </p:set>
                                    <p:animEffect transition="in" filter="barn(outVertical)">
                                      <p:cBhvr>
                                        <p:cTn id="32" dur="500"/>
                                        <p:tgtEl>
                                          <p:spTgt spid="10906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90564">
                                            <p:txEl>
                                              <p:pRg st="0" end="0"/>
                                            </p:txEl>
                                          </p:spTgt>
                                        </p:tgtEl>
                                        <p:attrNameLst>
                                          <p:attrName>style.visibility</p:attrName>
                                        </p:attrNameLst>
                                      </p:cBhvr>
                                      <p:to>
                                        <p:strVal val="visible"/>
                                      </p:to>
                                    </p:set>
                                    <p:animEffect transition="in" filter="wipe(left)">
                                      <p:cBhvr>
                                        <p:cTn id="37" dur="500"/>
                                        <p:tgtEl>
                                          <p:spTgt spid="109056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90565">
                                            <p:txEl>
                                              <p:pRg st="0" end="0"/>
                                            </p:txEl>
                                          </p:spTgt>
                                        </p:tgtEl>
                                        <p:attrNameLst>
                                          <p:attrName>style.visibility</p:attrName>
                                        </p:attrNameLst>
                                      </p:cBhvr>
                                      <p:to>
                                        <p:strVal val="visible"/>
                                      </p:to>
                                    </p:set>
                                    <p:animEffect transition="in" filter="wipe(left)">
                                      <p:cBhvr>
                                        <p:cTn id="42" dur="500"/>
                                        <p:tgtEl>
                                          <p:spTgt spid="109056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90567">
                                            <p:txEl>
                                              <p:pRg st="0" end="0"/>
                                            </p:txEl>
                                          </p:spTgt>
                                        </p:tgtEl>
                                        <p:attrNameLst>
                                          <p:attrName>style.visibility</p:attrName>
                                        </p:attrNameLst>
                                      </p:cBhvr>
                                      <p:to>
                                        <p:strVal val="visible"/>
                                      </p:to>
                                    </p:set>
                                    <p:animEffect transition="in" filter="wipe(left)">
                                      <p:cBhvr>
                                        <p:cTn id="47" dur="500"/>
                                        <p:tgtEl>
                                          <p:spTgt spid="109056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90566">
                                            <p:txEl>
                                              <p:pRg st="0" end="0"/>
                                            </p:txEl>
                                          </p:spTgt>
                                        </p:tgtEl>
                                        <p:attrNameLst>
                                          <p:attrName>style.visibility</p:attrName>
                                        </p:attrNameLst>
                                      </p:cBhvr>
                                      <p:to>
                                        <p:strVal val="visible"/>
                                      </p:to>
                                    </p:set>
                                    <p:animEffect transition="in" filter="wipe(left)">
                                      <p:cBhvr>
                                        <p:cTn id="52" dur="500"/>
                                        <p:tgtEl>
                                          <p:spTgt spid="109056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90568">
                                            <p:txEl>
                                              <p:pRg st="0" end="0"/>
                                            </p:txEl>
                                          </p:spTgt>
                                        </p:tgtEl>
                                        <p:attrNameLst>
                                          <p:attrName>style.visibility</p:attrName>
                                        </p:attrNameLst>
                                      </p:cBhvr>
                                      <p:to>
                                        <p:strVal val="visible"/>
                                      </p:to>
                                    </p:set>
                                    <p:animEffect transition="in" filter="wipe(left)">
                                      <p:cBhvr>
                                        <p:cTn id="57" dur="500"/>
                                        <p:tgtEl>
                                          <p:spTgt spid="10905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build="p" autoUpdateAnimBg="0"/>
      <p:bldP spid="1090564" grpId="0" build="p" autoUpdateAnimBg="0"/>
      <p:bldP spid="1090565" grpId="0" build="p" autoUpdateAnimBg="0"/>
      <p:bldP spid="1090566" grpId="0" build="p" autoUpdateAnimBg="0"/>
      <p:bldP spid="1090567" grpId="0" build="p" autoUpdateAnimBg="0"/>
      <p:bldP spid="1090568"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noFill/>
          <a:ln/>
        </p:spPr>
        <p:txBody>
          <a:bodyPr/>
          <a:lstStyle/>
          <a:p>
            <a:r>
              <a:rPr lang="zh-CN" altLang="en-US" sz="4000">
                <a:solidFill>
                  <a:schemeClr val="bg2">
                    <a:lumMod val="95000"/>
                    <a:lumOff val="5000"/>
                  </a:schemeClr>
                </a:solidFill>
              </a:rPr>
              <a:t>本章小节</a:t>
            </a:r>
            <a:endParaRPr lang="zh-CN" altLang="en-US">
              <a:solidFill>
                <a:schemeClr val="bg2">
                  <a:lumMod val="95000"/>
                  <a:lumOff val="5000"/>
                </a:schemeClr>
              </a:solidFill>
            </a:endParaRPr>
          </a:p>
        </p:txBody>
      </p:sp>
      <p:sp>
        <p:nvSpPr>
          <p:cNvPr id="594947" name="Rectangle 3"/>
          <p:cNvSpPr>
            <a:spLocks noGrp="1" noChangeArrowheads="1"/>
          </p:cNvSpPr>
          <p:nvPr>
            <p:ph type="body" idx="1"/>
          </p:nvPr>
        </p:nvSpPr>
        <p:spPr>
          <a:xfrm>
            <a:off x="685800" y="1809750"/>
            <a:ext cx="8001000" cy="4286250"/>
          </a:xfrm>
          <a:noFill/>
          <a:ln/>
        </p:spPr>
        <p:txBody>
          <a:bodyPr/>
          <a:lstStyle/>
          <a:p>
            <a:pPr marL="609600" indent="-609600">
              <a:spcBef>
                <a:spcPct val="40000"/>
              </a:spcBef>
            </a:pPr>
            <a:r>
              <a:rPr lang="en-US" altLang="zh-CN" b="1" dirty="0">
                <a:solidFill>
                  <a:schemeClr val="bg2">
                    <a:lumMod val="95000"/>
                    <a:lumOff val="5000"/>
                  </a:schemeClr>
                </a:solidFill>
              </a:rPr>
              <a:t>1.	</a:t>
            </a:r>
            <a:r>
              <a:rPr lang="zh-CN" altLang="en-US" b="1" dirty="0">
                <a:solidFill>
                  <a:schemeClr val="bg2">
                    <a:lumMod val="95000"/>
                    <a:lumOff val="5000"/>
                  </a:schemeClr>
                </a:solidFill>
              </a:rPr>
              <a:t>假设检验的概念和类型 </a:t>
            </a:r>
          </a:p>
          <a:p>
            <a:pPr marL="609600" indent="-609600">
              <a:spcBef>
                <a:spcPct val="40000"/>
              </a:spcBef>
            </a:pPr>
            <a:r>
              <a:rPr lang="en-US" altLang="zh-CN" b="1" dirty="0">
                <a:solidFill>
                  <a:schemeClr val="bg2">
                    <a:lumMod val="95000"/>
                    <a:lumOff val="5000"/>
                  </a:schemeClr>
                </a:solidFill>
              </a:rPr>
              <a:t>2.	</a:t>
            </a:r>
            <a:r>
              <a:rPr lang="zh-CN" altLang="en-US" b="1" dirty="0">
                <a:solidFill>
                  <a:schemeClr val="bg2">
                    <a:lumMod val="95000"/>
                    <a:lumOff val="5000"/>
                  </a:schemeClr>
                </a:solidFill>
              </a:rPr>
              <a:t>假设检验的过程</a:t>
            </a:r>
          </a:p>
          <a:p>
            <a:pPr marL="609600" indent="-609600">
              <a:spcBef>
                <a:spcPct val="40000"/>
              </a:spcBef>
              <a:buFontTx/>
              <a:buAutoNum type="arabicPeriod" startAt="3"/>
            </a:pPr>
            <a:r>
              <a:rPr lang="zh-CN" altLang="en-US" b="1" dirty="0">
                <a:solidFill>
                  <a:schemeClr val="bg2">
                    <a:lumMod val="95000"/>
                    <a:lumOff val="5000"/>
                  </a:schemeClr>
                </a:solidFill>
              </a:rPr>
              <a:t>基于一个样本的假设检验问题</a:t>
            </a:r>
          </a:p>
          <a:p>
            <a:pPr marL="609600" indent="-609600">
              <a:spcBef>
                <a:spcPct val="40000"/>
              </a:spcBef>
            </a:pPr>
            <a:r>
              <a:rPr lang="en-US" altLang="zh-CN" b="1" dirty="0">
                <a:solidFill>
                  <a:schemeClr val="bg2">
                    <a:lumMod val="95000"/>
                    <a:lumOff val="5000"/>
                  </a:schemeClr>
                </a:solidFill>
              </a:rPr>
              <a:t>4.	</a:t>
            </a:r>
            <a:r>
              <a:rPr lang="zh-CN" altLang="en-US" b="1" dirty="0">
                <a:solidFill>
                  <a:schemeClr val="bg2">
                    <a:lumMod val="95000"/>
                    <a:lumOff val="5000"/>
                  </a:schemeClr>
                </a:solidFill>
              </a:rPr>
              <a:t>基于两个样本的假设检验问题</a:t>
            </a:r>
          </a:p>
          <a:p>
            <a:pPr marL="609600" indent="-609600">
              <a:spcBef>
                <a:spcPct val="40000"/>
              </a:spcBef>
            </a:pPr>
            <a:r>
              <a:rPr lang="en-US" altLang="zh-CN" b="1" dirty="0">
                <a:solidFill>
                  <a:schemeClr val="bg2">
                    <a:lumMod val="95000"/>
                    <a:lumOff val="5000"/>
                  </a:schemeClr>
                </a:solidFill>
              </a:rPr>
              <a:t>5.	</a:t>
            </a:r>
            <a:r>
              <a:rPr lang="zh-CN" altLang="en-US" b="1" dirty="0">
                <a:solidFill>
                  <a:schemeClr val="bg2">
                    <a:lumMod val="95000"/>
                    <a:lumOff val="5000"/>
                  </a:schemeClr>
                </a:solidFill>
              </a:rPr>
              <a:t>利用</a:t>
            </a:r>
            <a:r>
              <a:rPr lang="en-US" altLang="zh-CN" b="1" i="1" dirty="0">
                <a:solidFill>
                  <a:schemeClr val="bg2">
                    <a:lumMod val="95000"/>
                    <a:lumOff val="5000"/>
                  </a:schemeClr>
                </a:solidFill>
              </a:rPr>
              <a:t>p</a:t>
            </a:r>
            <a:r>
              <a:rPr lang="en-US" altLang="zh-CN" b="1" dirty="0">
                <a:solidFill>
                  <a:schemeClr val="bg2">
                    <a:lumMod val="95000"/>
                    <a:lumOff val="5000"/>
                  </a:schemeClr>
                </a:solidFill>
              </a:rPr>
              <a:t> - </a:t>
            </a:r>
            <a:r>
              <a:rPr lang="zh-CN" altLang="en-US" b="1" dirty="0">
                <a:solidFill>
                  <a:schemeClr val="bg2">
                    <a:lumMod val="95000"/>
                    <a:lumOff val="5000"/>
                  </a:schemeClr>
                </a:solidFill>
              </a:rPr>
              <a:t>值进行检验</a:t>
            </a:r>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3138" name="Rectangle 2"/>
          <p:cNvSpPr>
            <a:spLocks noChangeArrowheads="1"/>
          </p:cNvSpPr>
          <p:nvPr/>
        </p:nvSpPr>
        <p:spPr bwMode="auto">
          <a:xfrm>
            <a:off x="2133600" y="685800"/>
            <a:ext cx="5486400" cy="1143000"/>
          </a:xfrm>
          <a:prstGeom prst="rect">
            <a:avLst/>
          </a:prstGeom>
          <a:noFill/>
          <a:ln>
            <a:noFill/>
          </a:ln>
          <a:effectLst/>
          <a:extLst>
            <a:ext uri="{909E8E84-426E-40DD-AFC4-6F175D3DCCD1}">
              <a14:hiddenFill xmlns:a14="http://schemas.microsoft.com/office/drawing/2010/main">
                <a:solidFill>
                  <a:srgbClr val="CC00CC"/>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pPr>
            <a:r>
              <a:rPr lang="zh-CN" altLang="en-US" sz="6000" b="1">
                <a:effectLst/>
                <a:latin typeface="Book Antiqua" panose="02040602050305030304" pitchFamily="18" charset="0"/>
              </a:rPr>
              <a:t>结    束</a:t>
            </a:r>
          </a:p>
        </p:txBody>
      </p:sp>
      <p:graphicFrame>
        <p:nvGraphicFramePr>
          <p:cNvPr id="603139" name="Object 3"/>
          <p:cNvGraphicFramePr>
            <a:graphicFrameLocks noChangeAspect="1"/>
          </p:cNvGraphicFramePr>
          <p:nvPr/>
        </p:nvGraphicFramePr>
        <p:xfrm>
          <a:off x="2971800" y="1379538"/>
          <a:ext cx="3848100" cy="5478462"/>
        </p:xfrm>
        <a:graphic>
          <a:graphicData uri="http://schemas.openxmlformats.org/presentationml/2006/ole">
            <mc:AlternateContent xmlns:mc="http://schemas.openxmlformats.org/markup-compatibility/2006">
              <mc:Choice xmlns:v="urn:schemas-microsoft-com:vml" Requires="v">
                <p:oleObj spid="_x0000_s603150" name="剪辑" r:id="rId5" imgW="3848040" imgH="5478120" progId="MS_ClipArt_Gallery.2">
                  <p:embed/>
                </p:oleObj>
              </mc:Choice>
              <mc:Fallback>
                <p:oleObj name="剪辑" r:id="rId5" imgW="3848040" imgH="54781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379538"/>
                        <a:ext cx="3848100" cy="547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overrideClrMapping bg1="dk2" tx1="lt1" bg2="dk1" tx2="lt2" accent1="accent1" accent2="accent2" accent3="accent3" accent4="accent4" accent5="accent5" accent6="accent6" hlink="hlink" folHlink="folHlink"/>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603139"/>
                                        </p:tgtEl>
                                        <p:attrNameLst>
                                          <p:attrName>style.visibility</p:attrName>
                                        </p:attrNameLst>
                                      </p:cBhvr>
                                      <p:to>
                                        <p:strVal val="visible"/>
                                      </p:to>
                                    </p:set>
                                    <p:anim calcmode="lin" valueType="num">
                                      <p:cBhvr>
                                        <p:cTn id="7" dur="5000" fill="hold"/>
                                        <p:tgtEl>
                                          <p:spTgt spid="603139"/>
                                        </p:tgtEl>
                                        <p:attrNameLst>
                                          <p:attrName>ppt_w</p:attrName>
                                        </p:attrNameLst>
                                      </p:cBhvr>
                                      <p:tavLst>
                                        <p:tav tm="0" fmla="#ppt_w*sin(2.5*pi*$)">
                                          <p:val>
                                            <p:fltVal val="0"/>
                                          </p:val>
                                        </p:tav>
                                        <p:tav tm="100000">
                                          <p:val>
                                            <p:fltVal val="1"/>
                                          </p:val>
                                        </p:tav>
                                      </p:tavLst>
                                    </p:anim>
                                    <p:anim calcmode="lin" valueType="num">
                                      <p:cBhvr>
                                        <p:cTn id="8" dur="5000" fill="hold"/>
                                        <p:tgtEl>
                                          <p:spTgt spid="6031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1234281" y="304800"/>
            <a:ext cx="6781800" cy="1143000"/>
          </a:xfrm>
          <a:noFill/>
          <a:ln/>
        </p:spPr>
        <p:txBody>
          <a:bodyPr/>
          <a:lstStyle/>
          <a:p>
            <a:r>
              <a:rPr lang="zh-CN" altLang="en-US" sz="4000" dirty="0">
                <a:solidFill>
                  <a:schemeClr val="bg2"/>
                </a:solidFill>
                <a:latin typeface="Arial" panose="020B0604020202020204" pitchFamily="34" charset="0"/>
              </a:rPr>
              <a:t>假设检验</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hypothesis testing</a:t>
            </a:r>
            <a:r>
              <a:rPr lang="en-US" altLang="zh-CN" sz="3600" dirty="0">
                <a:solidFill>
                  <a:schemeClr val="bg2"/>
                </a:solidFill>
                <a:latin typeface="Arial" panose="020B0604020202020204" pitchFamily="34" charset="0"/>
              </a:rPr>
              <a:t>)</a:t>
            </a:r>
          </a:p>
        </p:txBody>
      </p:sp>
      <p:sp>
        <p:nvSpPr>
          <p:cNvPr id="485379" name="Rectangle 3"/>
          <p:cNvSpPr>
            <a:spLocks noGrp="1" noChangeArrowheads="1"/>
          </p:cNvSpPr>
          <p:nvPr>
            <p:ph type="body" idx="1"/>
          </p:nvPr>
        </p:nvSpPr>
        <p:spPr>
          <a:xfrm>
            <a:off x="538956" y="1447800"/>
            <a:ext cx="8066087" cy="4514850"/>
          </a:xfrm>
          <a:noFill/>
          <a:ln/>
        </p:spPr>
        <p:txBody>
          <a:bodyPr/>
          <a:lstStyle/>
          <a:p>
            <a:pPr algn="just">
              <a:buFontTx/>
              <a:buAutoNum type="arabicPeriod"/>
            </a:pPr>
            <a:r>
              <a:rPr lang="zh-CN" altLang="en-US" b="1" dirty="0">
                <a:solidFill>
                  <a:schemeClr val="bg2"/>
                </a:solidFill>
                <a:effectLst/>
              </a:rPr>
              <a:t>事先对总体参数或分布形式提出某种假设，然后利用样本信息来判断原假设是否成立。</a:t>
            </a:r>
          </a:p>
          <a:p>
            <a:pPr marL="0" indent="0" algn="just">
              <a:spcBef>
                <a:spcPct val="24000"/>
              </a:spcBef>
            </a:pPr>
            <a:r>
              <a:rPr lang="en-US" altLang="zh-CN" b="1" dirty="0">
                <a:solidFill>
                  <a:schemeClr val="bg2"/>
                </a:solidFill>
                <a:effectLst/>
              </a:rPr>
              <a:t>2.	</a:t>
            </a:r>
            <a:r>
              <a:rPr lang="zh-CN" altLang="en-US" b="1" dirty="0">
                <a:solidFill>
                  <a:schemeClr val="bg2"/>
                </a:solidFill>
                <a:effectLst/>
              </a:rPr>
              <a:t>采用逻辑上的反证法，依据统计上的小概率原理（</a:t>
            </a:r>
            <a:r>
              <a:rPr lang="en-US" altLang="zh-CN" b="1" dirty="0">
                <a:solidFill>
                  <a:schemeClr val="bg2"/>
                </a:solidFill>
                <a:effectLst/>
              </a:rPr>
              <a:t>0.05</a:t>
            </a:r>
            <a:r>
              <a:rPr lang="zh-CN" altLang="en-US" b="1" dirty="0">
                <a:solidFill>
                  <a:schemeClr val="bg2"/>
                </a:solidFill>
                <a:effectLst/>
              </a:rPr>
              <a:t>法）</a:t>
            </a:r>
            <a:endParaRPr lang="en-US" altLang="zh-CN" b="1" dirty="0">
              <a:solidFill>
                <a:schemeClr val="bg2"/>
              </a:solidFill>
              <a:effectLst/>
            </a:endParaRPr>
          </a:p>
          <a:p>
            <a:pPr marL="0" indent="0" algn="just">
              <a:spcBef>
                <a:spcPct val="24000"/>
              </a:spcBef>
            </a:pPr>
            <a:r>
              <a:rPr lang="zh-CN" altLang="en-US" b="1" dirty="0">
                <a:solidFill>
                  <a:schemeClr val="bg2"/>
                </a:solidFill>
                <a:effectLst/>
              </a:rPr>
              <a:t>例：从一批产品中抽出</a:t>
            </a:r>
            <a:r>
              <a:rPr lang="en-US" altLang="zh-CN" b="1" dirty="0">
                <a:solidFill>
                  <a:schemeClr val="bg2"/>
                </a:solidFill>
                <a:effectLst/>
              </a:rPr>
              <a:t>n</a:t>
            </a:r>
            <a:r>
              <a:rPr lang="zh-CN" altLang="en-US" b="1" dirty="0">
                <a:solidFill>
                  <a:schemeClr val="bg2"/>
                </a:solidFill>
                <a:effectLst/>
              </a:rPr>
              <a:t>个样本进行检测，判断该批次产品合格率是否大于</a:t>
            </a:r>
            <a:r>
              <a:rPr lang="en-US" altLang="zh-CN" b="1" dirty="0">
                <a:solidFill>
                  <a:schemeClr val="bg2"/>
                </a:solidFill>
                <a:effectLst/>
              </a:rPr>
              <a:t>98%</a:t>
            </a:r>
            <a:r>
              <a:rPr lang="zh-CN" altLang="en-US" b="1" dirty="0">
                <a:solidFill>
                  <a:schemeClr val="bg2"/>
                </a:solidFill>
                <a:effectLst/>
              </a:rPr>
              <a:t>。</a:t>
            </a:r>
            <a:endParaRPr lang="en-US" altLang="zh-CN" b="1" dirty="0">
              <a:solidFill>
                <a:schemeClr val="bg2"/>
              </a:solidFill>
              <a:effectLst/>
            </a:endParaRPr>
          </a:p>
          <a:p>
            <a:pPr marL="0" indent="0" algn="just">
              <a:spcBef>
                <a:spcPct val="24000"/>
              </a:spcBef>
            </a:pPr>
            <a:r>
              <a:rPr lang="zh-CN" altLang="en-US" b="1" dirty="0">
                <a:solidFill>
                  <a:schemeClr val="bg2"/>
                </a:solidFill>
                <a:effectLst/>
              </a:rPr>
              <a:t>从一批产品中抽出</a:t>
            </a:r>
            <a:r>
              <a:rPr lang="en-US" altLang="zh-CN" b="1" dirty="0">
                <a:solidFill>
                  <a:schemeClr val="bg2"/>
                </a:solidFill>
                <a:effectLst/>
              </a:rPr>
              <a:t>n</a:t>
            </a:r>
            <a:r>
              <a:rPr lang="zh-CN" altLang="en-US" b="1" dirty="0">
                <a:solidFill>
                  <a:schemeClr val="bg2"/>
                </a:solidFill>
                <a:effectLst/>
              </a:rPr>
              <a:t>个样本进行检测，估计该批次产品合格率是多少。（参数估计）</a:t>
            </a:r>
            <a:endParaRPr lang="en-US" altLang="zh-CN" b="1" dirty="0">
              <a:solidFill>
                <a:schemeClr val="bg2"/>
              </a:solidFill>
              <a:effectLst/>
            </a:endParaRPr>
          </a:p>
          <a:p>
            <a:pPr marL="0" indent="0" algn="just">
              <a:spcBef>
                <a:spcPct val="24000"/>
              </a:spcBef>
            </a:pPr>
            <a:endParaRPr lang="zh-CN" altLang="en-US" b="1" dirty="0">
              <a:solidFill>
                <a:schemeClr val="bg2"/>
              </a:solidFill>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wipe(left)">
                                      <p:cBhvr>
                                        <p:cTn id="7" dur="500"/>
                                        <p:tgtEl>
                                          <p:spTgt spid="485379">
                                            <p:txEl>
                                              <p:pRg st="0" end="0"/>
                                            </p:txEl>
                                          </p:spTgt>
                                        </p:tgtEl>
                                      </p:cBhvr>
                                    </p:animEffect>
                                  </p:childTnLst>
                                  <p:subTnLst>
                                    <p:animClr clrSpc="rgb" dir="cw">
                                      <p:cBhvr override="childStyle">
                                        <p:cTn dur="1" fill="hold" display="0" masterRel="nextClick" afterEffect="1"/>
                                        <p:tgtEl>
                                          <p:spTgt spid="48537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5379">
                                            <p:txEl>
                                              <p:pRg st="1" end="1"/>
                                            </p:txEl>
                                          </p:spTgt>
                                        </p:tgtEl>
                                        <p:attrNameLst>
                                          <p:attrName>style.visibility</p:attrName>
                                        </p:attrNameLst>
                                      </p:cBhvr>
                                      <p:to>
                                        <p:strVal val="visible"/>
                                      </p:to>
                                    </p:set>
                                    <p:animEffect transition="in" filter="wipe(left)">
                                      <p:cBhvr>
                                        <p:cTn id="12" dur="500"/>
                                        <p:tgtEl>
                                          <p:spTgt spid="485379">
                                            <p:txEl>
                                              <p:pRg st="1" end="1"/>
                                            </p:txEl>
                                          </p:spTgt>
                                        </p:tgtEl>
                                      </p:cBhvr>
                                    </p:animEffect>
                                  </p:childTnLst>
                                  <p:subTnLst>
                                    <p:animClr clrSpc="rgb" dir="cw">
                                      <p:cBhvr override="childStyle">
                                        <p:cTn dur="1" fill="hold" display="0" masterRel="nextClick" afterEffect="1"/>
                                        <p:tgtEl>
                                          <p:spTgt spid="485379">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wipe(left)">
                                      <p:cBhvr>
                                        <p:cTn id="17" dur="500"/>
                                        <p:tgtEl>
                                          <p:spTgt spid="485379">
                                            <p:txEl>
                                              <p:pRg st="2" end="2"/>
                                            </p:txEl>
                                          </p:spTgt>
                                        </p:tgtEl>
                                      </p:cBhvr>
                                    </p:animEffect>
                                  </p:childTnLst>
                                  <p:subTnLst>
                                    <p:animClr clrSpc="rgb" dir="cw">
                                      <p:cBhvr override="childStyle">
                                        <p:cTn dur="1" fill="hold" display="0" masterRel="nextClick" afterEffect="1"/>
                                        <p:tgtEl>
                                          <p:spTgt spid="485379">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5379">
                                            <p:txEl>
                                              <p:pRg st="3" end="3"/>
                                            </p:txEl>
                                          </p:spTgt>
                                        </p:tgtEl>
                                        <p:attrNameLst>
                                          <p:attrName>style.visibility</p:attrName>
                                        </p:attrNameLst>
                                      </p:cBhvr>
                                      <p:to>
                                        <p:strVal val="visible"/>
                                      </p:to>
                                    </p:set>
                                    <p:animEffect transition="in" filter="wipe(left)">
                                      <p:cBhvr>
                                        <p:cTn id="22" dur="500"/>
                                        <p:tgtEl>
                                          <p:spTgt spid="485379">
                                            <p:txEl>
                                              <p:pRg st="3" end="3"/>
                                            </p:txEl>
                                          </p:spTgt>
                                        </p:tgtEl>
                                      </p:cBhvr>
                                    </p:animEffect>
                                  </p:childTnLst>
                                  <p:subTnLst>
                                    <p:animClr clrSpc="rgb" dir="cw">
                                      <p:cBhvr override="childStyle">
                                        <p:cTn dur="1" fill="hold" display="0" masterRel="nextClick" afterEffect="1"/>
                                        <p:tgtEl>
                                          <p:spTgt spid="485379">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676400" y="152400"/>
            <a:ext cx="7239000" cy="1143000"/>
          </a:xfrm>
          <a:noFill/>
          <a:ln/>
        </p:spPr>
        <p:txBody>
          <a:bodyPr/>
          <a:lstStyle/>
          <a:p>
            <a:r>
              <a:rPr lang="en-US" altLang="zh-CN" sz="4000">
                <a:solidFill>
                  <a:schemeClr val="bg2">
                    <a:lumMod val="85000"/>
                    <a:lumOff val="15000"/>
                  </a:schemeClr>
                </a:solidFill>
                <a:latin typeface="Symbol" panose="05050102010706020507" pitchFamily="18" charset="2"/>
              </a:rPr>
              <a:t></a:t>
            </a:r>
            <a:r>
              <a:rPr lang="en-US" altLang="zh-CN" sz="4000" baseline="30000">
                <a:solidFill>
                  <a:schemeClr val="bg2">
                    <a:lumMod val="85000"/>
                    <a:lumOff val="15000"/>
                  </a:schemeClr>
                </a:solidFill>
                <a:latin typeface="Arial" panose="020B0604020202020204" pitchFamily="34" charset="0"/>
              </a:rPr>
              <a:t>2</a:t>
            </a:r>
            <a:r>
              <a:rPr lang="en-US" altLang="zh-CN" sz="4000">
                <a:solidFill>
                  <a:schemeClr val="bg2">
                    <a:lumMod val="85000"/>
                    <a:lumOff val="15000"/>
                  </a:schemeClr>
                </a:solidFill>
                <a:latin typeface="Arial" panose="020B0604020202020204" pitchFamily="34" charset="0"/>
              </a:rPr>
              <a:t> </a:t>
            </a:r>
            <a:r>
              <a:rPr lang="zh-CN" altLang="en-US" sz="4000">
                <a:solidFill>
                  <a:schemeClr val="bg2">
                    <a:lumMod val="85000"/>
                    <a:lumOff val="15000"/>
                  </a:schemeClr>
                </a:solidFill>
                <a:latin typeface="Arial" panose="020B0604020202020204" pitchFamily="34" charset="0"/>
              </a:rPr>
              <a:t>已知均值的检验</a:t>
            </a:r>
            <a:br>
              <a:rPr lang="zh-CN" altLang="en-US" sz="4000">
                <a:solidFill>
                  <a:schemeClr val="bg2">
                    <a:lumMod val="85000"/>
                    <a:lumOff val="15000"/>
                  </a:schemeClr>
                </a:solidFill>
              </a:rPr>
            </a:br>
            <a:r>
              <a:rPr lang="zh-CN" altLang="en-US" sz="4000">
                <a:solidFill>
                  <a:schemeClr val="bg2">
                    <a:lumMod val="85000"/>
                    <a:lumOff val="15000"/>
                  </a:schemeClr>
                </a:solidFill>
              </a:rPr>
              <a:t> </a:t>
            </a:r>
            <a:r>
              <a:rPr lang="en-US" altLang="zh-CN" sz="3600">
                <a:solidFill>
                  <a:schemeClr val="bg2">
                    <a:lumMod val="85000"/>
                    <a:lumOff val="15000"/>
                  </a:schemeClr>
                </a:solidFill>
                <a:latin typeface="Arial" panose="020B0604020202020204" pitchFamily="34" charset="0"/>
              </a:rPr>
              <a:t>(</a:t>
            </a:r>
            <a:r>
              <a:rPr lang="zh-CN" altLang="en-US" sz="3600">
                <a:solidFill>
                  <a:schemeClr val="bg2">
                    <a:lumMod val="85000"/>
                    <a:lumOff val="15000"/>
                  </a:schemeClr>
                </a:solidFill>
                <a:latin typeface="Arial" panose="020B0604020202020204" pitchFamily="34" charset="0"/>
              </a:rPr>
              <a:t>小样本例题分析</a:t>
            </a:r>
            <a:r>
              <a:rPr lang="en-US" altLang="zh-CN" sz="3600">
                <a:solidFill>
                  <a:schemeClr val="bg2">
                    <a:lumMod val="85000"/>
                    <a:lumOff val="15000"/>
                  </a:schemeClr>
                </a:solidFill>
                <a:latin typeface="Arial" panose="020B0604020202020204" pitchFamily="34" charset="0"/>
              </a:rPr>
              <a:t>)</a:t>
            </a:r>
          </a:p>
        </p:txBody>
      </p:sp>
      <p:sp>
        <p:nvSpPr>
          <p:cNvPr id="155656" name="Rectangle 8"/>
          <p:cNvSpPr>
            <a:spLocks noGrp="1" noChangeArrowheads="1"/>
          </p:cNvSpPr>
          <p:nvPr>
            <p:ph type="body" sz="half" idx="1"/>
          </p:nvPr>
        </p:nvSpPr>
        <p:spPr>
          <a:xfrm>
            <a:off x="593725" y="1857375"/>
            <a:ext cx="5105400" cy="4305300"/>
          </a:xfrm>
        </p:spPr>
        <p:txBody>
          <a:bodyPr/>
          <a:lstStyle/>
          <a:p>
            <a:pPr marL="0" indent="0" algn="just"/>
            <a:r>
              <a:rPr lang="en-US" altLang="zh-CN" b="1" dirty="0">
                <a:solidFill>
                  <a:schemeClr val="bg2">
                    <a:lumMod val="85000"/>
                    <a:lumOff val="15000"/>
                  </a:schemeClr>
                </a:solidFill>
              </a:rPr>
              <a:t>【</a:t>
            </a:r>
            <a:r>
              <a:rPr lang="zh-CN" altLang="en-US" b="1" dirty="0">
                <a:solidFill>
                  <a:schemeClr val="bg2">
                    <a:lumMod val="85000"/>
                    <a:lumOff val="15000"/>
                  </a:schemeClr>
                </a:solidFill>
              </a:rPr>
              <a:t>例</a:t>
            </a:r>
            <a:r>
              <a:rPr lang="en-US" altLang="zh-CN" b="1" dirty="0">
                <a:solidFill>
                  <a:schemeClr val="bg2">
                    <a:lumMod val="85000"/>
                    <a:lumOff val="15000"/>
                  </a:schemeClr>
                </a:solidFill>
              </a:rPr>
              <a:t>】</a:t>
            </a:r>
            <a:r>
              <a:rPr lang="zh-CN" altLang="en-US" sz="3000" dirty="0">
                <a:solidFill>
                  <a:schemeClr val="bg2">
                    <a:lumMod val="85000"/>
                    <a:lumOff val="15000"/>
                  </a:schemeClr>
                </a:solidFill>
              </a:rPr>
              <a:t>根据过去大量资料，某厂生产的灯泡的使用寿命服从正态分布</a:t>
            </a:r>
            <a:r>
              <a:rPr lang="en-US" altLang="zh-CN" sz="3000" i="1" dirty="0">
                <a:solidFill>
                  <a:schemeClr val="bg2">
                    <a:lumMod val="85000"/>
                    <a:lumOff val="15000"/>
                  </a:schemeClr>
                </a:solidFill>
                <a:latin typeface="Times New Roman" panose="02020603050405020304" pitchFamily="18" charset="0"/>
              </a:rPr>
              <a:t>N~</a:t>
            </a:r>
            <a:r>
              <a:rPr lang="en-US" altLang="zh-CN" sz="3000" dirty="0">
                <a:solidFill>
                  <a:schemeClr val="bg2">
                    <a:lumMod val="85000"/>
                    <a:lumOff val="15000"/>
                  </a:schemeClr>
                </a:solidFill>
              </a:rPr>
              <a:t>(1020</a:t>
            </a:r>
            <a:r>
              <a:rPr lang="zh-CN" altLang="en-US" sz="3000" dirty="0">
                <a:solidFill>
                  <a:schemeClr val="bg2">
                    <a:lumMod val="85000"/>
                    <a:lumOff val="15000"/>
                  </a:schemeClr>
                </a:solidFill>
              </a:rPr>
              <a:t>，</a:t>
            </a:r>
            <a:r>
              <a:rPr lang="en-US" altLang="zh-CN" sz="3000" dirty="0">
                <a:solidFill>
                  <a:schemeClr val="bg2">
                    <a:lumMod val="85000"/>
                    <a:lumOff val="15000"/>
                  </a:schemeClr>
                </a:solidFill>
              </a:rPr>
              <a:t>100</a:t>
            </a:r>
            <a:r>
              <a:rPr lang="en-US" altLang="zh-CN" sz="3000" baseline="30000" dirty="0">
                <a:solidFill>
                  <a:schemeClr val="bg2">
                    <a:lumMod val="85000"/>
                    <a:lumOff val="15000"/>
                  </a:schemeClr>
                </a:solidFill>
              </a:rPr>
              <a:t>2</a:t>
            </a:r>
            <a:r>
              <a:rPr lang="en-US" altLang="zh-CN" sz="3000" dirty="0">
                <a:solidFill>
                  <a:schemeClr val="bg2">
                    <a:lumMod val="85000"/>
                    <a:lumOff val="15000"/>
                  </a:schemeClr>
                </a:solidFill>
              </a:rPr>
              <a:t>)</a:t>
            </a:r>
            <a:r>
              <a:rPr lang="zh-CN" altLang="en-US" sz="3000" dirty="0">
                <a:solidFill>
                  <a:schemeClr val="bg2">
                    <a:lumMod val="85000"/>
                    <a:lumOff val="15000"/>
                  </a:schemeClr>
                </a:solidFill>
              </a:rPr>
              <a:t>。现从最近生产的一批产品中随机抽取</a:t>
            </a:r>
            <a:r>
              <a:rPr lang="en-US" altLang="zh-CN" sz="3000" dirty="0">
                <a:solidFill>
                  <a:schemeClr val="bg2">
                    <a:lumMod val="85000"/>
                    <a:lumOff val="15000"/>
                  </a:schemeClr>
                </a:solidFill>
              </a:rPr>
              <a:t>16</a:t>
            </a:r>
            <a:r>
              <a:rPr lang="zh-CN" altLang="en-US" sz="3000" dirty="0">
                <a:solidFill>
                  <a:schemeClr val="bg2">
                    <a:lumMod val="85000"/>
                    <a:lumOff val="15000"/>
                  </a:schemeClr>
                </a:solidFill>
              </a:rPr>
              <a:t>只，测得样本平均寿命为</a:t>
            </a:r>
            <a:r>
              <a:rPr lang="en-US" altLang="zh-CN" sz="3000" dirty="0">
                <a:solidFill>
                  <a:schemeClr val="bg2">
                    <a:lumMod val="85000"/>
                    <a:lumOff val="15000"/>
                  </a:schemeClr>
                </a:solidFill>
              </a:rPr>
              <a:t>1080</a:t>
            </a:r>
            <a:r>
              <a:rPr lang="zh-CN" altLang="en-US" sz="3000" dirty="0">
                <a:solidFill>
                  <a:schemeClr val="bg2">
                    <a:lumMod val="85000"/>
                    <a:lumOff val="15000"/>
                  </a:schemeClr>
                </a:solidFill>
              </a:rPr>
              <a:t>小时。试在</a:t>
            </a:r>
            <a:r>
              <a:rPr lang="en-US" altLang="zh-CN" sz="3000" dirty="0">
                <a:solidFill>
                  <a:schemeClr val="bg2">
                    <a:lumMod val="85000"/>
                    <a:lumOff val="15000"/>
                  </a:schemeClr>
                </a:solidFill>
              </a:rPr>
              <a:t>0.05</a:t>
            </a:r>
            <a:r>
              <a:rPr lang="zh-CN" altLang="en-US" sz="3000" dirty="0">
                <a:solidFill>
                  <a:schemeClr val="bg2">
                    <a:lumMod val="85000"/>
                    <a:lumOff val="15000"/>
                  </a:schemeClr>
                </a:solidFill>
              </a:rPr>
              <a:t>的显著性水平下判断这批产品的使用寿命是否有显著提高？</a:t>
            </a:r>
            <a:r>
              <a:rPr lang="en-US" altLang="zh-CN" sz="3000" dirty="0">
                <a:solidFill>
                  <a:schemeClr val="bg2">
                    <a:lumMod val="85000"/>
                    <a:lumOff val="15000"/>
                  </a:schemeClr>
                </a:solidFill>
              </a:rPr>
              <a:t>(</a:t>
            </a:r>
            <a:r>
              <a:rPr lang="en-US" altLang="zh-CN" sz="3000" dirty="0">
                <a:solidFill>
                  <a:schemeClr val="bg2">
                    <a:lumMod val="85000"/>
                    <a:lumOff val="15000"/>
                  </a:schemeClr>
                </a:solidFill>
                <a:sym typeface="Symbol" panose="05050102010706020507" pitchFamily="18" charset="2"/>
              </a:rPr>
              <a:t></a:t>
            </a:r>
            <a:r>
              <a:rPr lang="zh-CN" altLang="en-US" sz="3000" dirty="0">
                <a:solidFill>
                  <a:schemeClr val="bg2">
                    <a:lumMod val="85000"/>
                    <a:lumOff val="15000"/>
                  </a:schemeClr>
                </a:solidFill>
              </a:rPr>
              <a:t>＝</a:t>
            </a:r>
            <a:r>
              <a:rPr lang="en-US" altLang="zh-CN" sz="3000" dirty="0">
                <a:solidFill>
                  <a:schemeClr val="bg2">
                    <a:lumMod val="85000"/>
                    <a:lumOff val="15000"/>
                  </a:schemeClr>
                </a:solidFill>
              </a:rPr>
              <a:t>0.05)</a:t>
            </a:r>
          </a:p>
        </p:txBody>
      </p:sp>
      <p:sp>
        <p:nvSpPr>
          <p:cNvPr id="155663" name="Litebulb">
            <a:hlinkHover r:id="" action="ppaction://noaction" highlightClick="1"/>
          </p:cNvPr>
          <p:cNvSpPr>
            <a:spLocks noEditPoints="1" noChangeArrowheads="1"/>
          </p:cNvSpPr>
          <p:nvPr/>
        </p:nvSpPr>
        <p:spPr bwMode="auto">
          <a:xfrm>
            <a:off x="6367463" y="3309938"/>
            <a:ext cx="2028825" cy="2981325"/>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D9"/>
          </a:solidFill>
          <a:ln w="57150">
            <a:solidFill>
              <a:srgbClr val="000000"/>
            </a:solidFill>
            <a:miter lim="800000"/>
            <a:headEnd/>
            <a:tailEnd/>
          </a:ln>
        </p:spPr>
        <p:txBody>
          <a:bodyPr/>
          <a:lstStyle/>
          <a:p>
            <a:endParaRPr lang="zh-CN" altLang="en-US">
              <a:solidFill>
                <a:schemeClr val="bg2">
                  <a:lumMod val="85000"/>
                  <a:lumOff val="15000"/>
                </a:schemeClr>
              </a:solidFill>
            </a:endParaRPr>
          </a:p>
        </p:txBody>
      </p:sp>
      <p:sp>
        <p:nvSpPr>
          <p:cNvPr id="155664" name="AutoShape 16"/>
          <p:cNvSpPr>
            <a:spLocks noChangeArrowheads="1"/>
          </p:cNvSpPr>
          <p:nvPr/>
        </p:nvSpPr>
        <p:spPr bwMode="auto">
          <a:xfrm>
            <a:off x="6081713" y="2114550"/>
            <a:ext cx="2490787" cy="830263"/>
          </a:xfrm>
          <a:prstGeom prst="cloudCallout">
            <a:avLst>
              <a:gd name="adj1" fmla="val -55991"/>
              <a:gd name="adj2" fmla="val 119792"/>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a:solidFill>
                  <a:schemeClr val="bg2">
                    <a:lumMod val="85000"/>
                    <a:lumOff val="15000"/>
                  </a:schemeClr>
                </a:solidFill>
                <a:effectLst>
                  <a:outerShdw blurRad="38100" dist="38100" dir="2700000" algn="tl">
                    <a:srgbClr val="000000"/>
                  </a:outerShdw>
                </a:effectLst>
              </a:rPr>
              <a:t>单侧检验</a:t>
            </a:r>
          </a:p>
        </p:txBody>
      </p:sp>
    </p:spTree>
    <p:extLst>
      <p:ext uri="{BB962C8B-B14F-4D97-AF65-F5344CB8AC3E}">
        <p14:creationId xmlns:p14="http://schemas.microsoft.com/office/powerpoint/2010/main" val="760379233"/>
      </p:ext>
    </p:extLst>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noFill/>
          <a:ln/>
        </p:spPr>
        <p:txBody>
          <a:bodyPr/>
          <a:lstStyle/>
          <a:p>
            <a:r>
              <a:rPr lang="en-US" altLang="zh-CN" sz="4000">
                <a:solidFill>
                  <a:schemeClr val="bg2">
                    <a:lumMod val="95000"/>
                    <a:lumOff val="5000"/>
                  </a:schemeClr>
                </a:solidFill>
                <a:latin typeface="Symbol" panose="05050102010706020507" pitchFamily="18" charset="2"/>
              </a:rPr>
              <a:t></a:t>
            </a:r>
            <a:r>
              <a:rPr lang="en-US" altLang="zh-CN" sz="4000" baseline="30000">
                <a:solidFill>
                  <a:schemeClr val="bg2">
                    <a:lumMod val="95000"/>
                    <a:lumOff val="5000"/>
                  </a:schemeClr>
                </a:solidFill>
                <a:latin typeface="Arial" panose="020B0604020202020204" pitchFamily="34" charset="0"/>
              </a:rPr>
              <a:t>2</a:t>
            </a:r>
            <a:r>
              <a:rPr lang="en-US" altLang="zh-CN" sz="4000">
                <a:solidFill>
                  <a:schemeClr val="bg2">
                    <a:lumMod val="95000"/>
                    <a:lumOff val="5000"/>
                  </a:schemeClr>
                </a:solidFill>
                <a:latin typeface="Arial" panose="020B0604020202020204" pitchFamily="34" charset="0"/>
              </a:rPr>
              <a:t> </a:t>
            </a:r>
            <a:r>
              <a:rPr lang="zh-CN" altLang="en-US" sz="4000">
                <a:solidFill>
                  <a:schemeClr val="bg2">
                    <a:lumMod val="95000"/>
                    <a:lumOff val="5000"/>
                  </a:schemeClr>
                </a:solidFill>
                <a:latin typeface="Arial" panose="020B0604020202020204" pitchFamily="34" charset="0"/>
              </a:rPr>
              <a:t>已知均值的检验</a:t>
            </a:r>
            <a:br>
              <a:rPr lang="zh-CN" altLang="en-US" sz="4000">
                <a:solidFill>
                  <a:schemeClr val="bg2">
                    <a:lumMod val="95000"/>
                    <a:lumOff val="5000"/>
                  </a:schemeClr>
                </a:solidFill>
              </a:rPr>
            </a:br>
            <a:r>
              <a:rPr lang="zh-CN" altLang="en-US" sz="4000">
                <a:solidFill>
                  <a:schemeClr val="bg2">
                    <a:lumMod val="95000"/>
                    <a:lumOff val="5000"/>
                  </a:schemeClr>
                </a:solidFill>
              </a:rPr>
              <a:t> </a:t>
            </a:r>
            <a:r>
              <a:rPr lang="en-US" altLang="zh-CN" sz="3600">
                <a:solidFill>
                  <a:schemeClr val="bg2">
                    <a:lumMod val="95000"/>
                    <a:lumOff val="5000"/>
                  </a:schemeClr>
                </a:solidFill>
                <a:latin typeface="Arial" panose="020B0604020202020204" pitchFamily="34" charset="0"/>
              </a:rPr>
              <a:t>(</a:t>
            </a:r>
            <a:r>
              <a:rPr lang="zh-CN" altLang="en-US" sz="3600">
                <a:solidFill>
                  <a:schemeClr val="bg2">
                    <a:lumMod val="95000"/>
                    <a:lumOff val="5000"/>
                  </a:schemeClr>
                </a:solidFill>
                <a:latin typeface="Arial" panose="020B0604020202020204" pitchFamily="34" charset="0"/>
              </a:rPr>
              <a:t>小样本例题分析</a:t>
            </a:r>
            <a:r>
              <a:rPr lang="en-US" altLang="zh-CN" sz="3600">
                <a:solidFill>
                  <a:schemeClr val="bg2">
                    <a:lumMod val="95000"/>
                    <a:lumOff val="5000"/>
                  </a:schemeClr>
                </a:solidFill>
                <a:latin typeface="Arial" panose="020B0604020202020204" pitchFamily="34" charset="0"/>
              </a:rPr>
              <a:t>)</a:t>
            </a:r>
          </a:p>
        </p:txBody>
      </p:sp>
      <p:sp>
        <p:nvSpPr>
          <p:cNvPr id="169987" name="Rectangle 3"/>
          <p:cNvSpPr>
            <a:spLocks noGrp="1" noChangeArrowheads="1"/>
          </p:cNvSpPr>
          <p:nvPr>
            <p:ph type="body" sz="half" idx="1"/>
          </p:nvPr>
        </p:nvSpPr>
        <p:spPr>
          <a:xfrm>
            <a:off x="566738" y="1838325"/>
            <a:ext cx="3848100" cy="3932238"/>
          </a:xfrm>
          <a:noFill/>
          <a:ln/>
        </p:spPr>
        <p:txBody>
          <a:bodyPr/>
          <a:lstStyle/>
          <a:p>
            <a:pPr marL="0" indent="0"/>
            <a:r>
              <a:rPr lang="en-US" altLang="zh-CN" sz="2800" b="1" dirty="0">
                <a:solidFill>
                  <a:schemeClr val="bg2">
                    <a:lumMod val="95000"/>
                    <a:lumOff val="5000"/>
                  </a:schemeClr>
                </a:solidFill>
              </a:rPr>
              <a:t>H</a:t>
            </a:r>
            <a:r>
              <a:rPr lang="en-US" altLang="zh-CN" sz="2000" b="1" dirty="0">
                <a:solidFill>
                  <a:schemeClr val="bg2">
                    <a:lumMod val="95000"/>
                    <a:lumOff val="5000"/>
                  </a:schemeClr>
                </a:solidFill>
              </a:rPr>
              <a:t>0</a:t>
            </a:r>
            <a:r>
              <a:rPr lang="en-US" altLang="zh-CN" sz="2800" b="1" dirty="0">
                <a:solidFill>
                  <a:schemeClr val="bg2">
                    <a:lumMod val="95000"/>
                    <a:lumOff val="5000"/>
                  </a:schemeClr>
                </a:solidFill>
              </a:rPr>
              <a:t>: </a:t>
            </a:r>
            <a:r>
              <a:rPr lang="en-US" altLang="zh-CN" sz="2800" b="1" dirty="0">
                <a:solidFill>
                  <a:schemeClr val="bg2">
                    <a:lumMod val="95000"/>
                    <a:lumOff val="5000"/>
                  </a:schemeClr>
                </a:solidFill>
                <a:latin typeface="Symbol" panose="05050102010706020507" pitchFamily="18" charset="2"/>
              </a:rPr>
              <a:t></a:t>
            </a:r>
            <a:r>
              <a:rPr lang="en-US" altLang="zh-CN" sz="2800" b="1" dirty="0">
                <a:solidFill>
                  <a:schemeClr val="bg2">
                    <a:lumMod val="95000"/>
                    <a:lumOff val="5000"/>
                  </a:schemeClr>
                </a:solidFill>
              </a:rPr>
              <a:t> </a:t>
            </a:r>
            <a:r>
              <a:rPr lang="en-US" altLang="zh-CN" sz="2800" b="1" dirty="0">
                <a:solidFill>
                  <a:schemeClr val="bg2">
                    <a:lumMod val="95000"/>
                    <a:lumOff val="5000"/>
                  </a:schemeClr>
                </a:solidFill>
                <a:sym typeface="Symbol" panose="05050102010706020507" pitchFamily="18" charset="2"/>
              </a:rPr>
              <a:t></a:t>
            </a:r>
            <a:r>
              <a:rPr lang="en-US" altLang="zh-CN" sz="2800" b="1" dirty="0">
                <a:solidFill>
                  <a:schemeClr val="bg2">
                    <a:lumMod val="95000"/>
                    <a:lumOff val="5000"/>
                  </a:schemeClr>
                </a:solidFill>
              </a:rPr>
              <a:t> 1020</a:t>
            </a:r>
          </a:p>
          <a:p>
            <a:pPr marL="0" indent="0"/>
            <a:r>
              <a:rPr lang="en-US" altLang="zh-CN" sz="2800" b="1" dirty="0">
                <a:solidFill>
                  <a:schemeClr val="bg2">
                    <a:lumMod val="95000"/>
                    <a:lumOff val="5000"/>
                  </a:schemeClr>
                </a:solidFill>
              </a:rPr>
              <a:t>H</a:t>
            </a:r>
            <a:r>
              <a:rPr lang="en-US" altLang="zh-CN" sz="2000" b="1" dirty="0">
                <a:solidFill>
                  <a:schemeClr val="bg2">
                    <a:lumMod val="95000"/>
                    <a:lumOff val="5000"/>
                  </a:schemeClr>
                </a:solidFill>
              </a:rPr>
              <a:t>1</a:t>
            </a:r>
            <a:r>
              <a:rPr lang="en-US" altLang="zh-CN" sz="2800" b="1" dirty="0">
                <a:solidFill>
                  <a:schemeClr val="bg2">
                    <a:lumMod val="95000"/>
                    <a:lumOff val="5000"/>
                  </a:schemeClr>
                </a:solidFill>
              </a:rPr>
              <a:t>: </a:t>
            </a:r>
            <a:r>
              <a:rPr lang="en-US" altLang="zh-CN" sz="2800" b="1" dirty="0">
                <a:solidFill>
                  <a:schemeClr val="bg2">
                    <a:lumMod val="95000"/>
                    <a:lumOff val="5000"/>
                  </a:schemeClr>
                </a:solidFill>
                <a:latin typeface="Symbol" panose="05050102010706020507" pitchFamily="18" charset="2"/>
              </a:rPr>
              <a:t></a:t>
            </a:r>
            <a:r>
              <a:rPr lang="en-US" altLang="zh-CN" sz="2800" b="1" dirty="0">
                <a:solidFill>
                  <a:schemeClr val="bg2">
                    <a:lumMod val="95000"/>
                    <a:lumOff val="5000"/>
                  </a:schemeClr>
                </a:solidFill>
              </a:rPr>
              <a:t> &gt; 1020</a:t>
            </a:r>
          </a:p>
          <a:p>
            <a:pPr marL="0" indent="0"/>
            <a:r>
              <a:rPr lang="en-US" altLang="zh-CN" sz="2800" b="1" dirty="0">
                <a:solidFill>
                  <a:schemeClr val="bg2">
                    <a:lumMod val="95000"/>
                    <a:lumOff val="5000"/>
                  </a:schemeClr>
                </a:solidFill>
                <a:latin typeface="Symbol" panose="05050102010706020507" pitchFamily="18" charset="2"/>
              </a:rPr>
              <a:t></a:t>
            </a:r>
            <a:r>
              <a:rPr lang="en-US" altLang="zh-CN" sz="2800" b="1" dirty="0">
                <a:solidFill>
                  <a:schemeClr val="bg2">
                    <a:lumMod val="95000"/>
                    <a:lumOff val="5000"/>
                  </a:schemeClr>
                </a:solidFill>
              </a:rPr>
              <a:t> = 0.05</a:t>
            </a:r>
          </a:p>
          <a:p>
            <a:pPr marL="0" indent="0"/>
            <a:r>
              <a:rPr lang="en-US" altLang="zh-CN" sz="2800" b="1" i="1" dirty="0">
                <a:solidFill>
                  <a:schemeClr val="bg2">
                    <a:lumMod val="95000"/>
                    <a:lumOff val="5000"/>
                  </a:schemeClr>
                </a:solidFill>
                <a:latin typeface="Times New Roman" panose="02020603050405020304" pitchFamily="18" charset="0"/>
              </a:rPr>
              <a:t>n</a:t>
            </a:r>
            <a:r>
              <a:rPr lang="en-US" altLang="zh-CN" sz="2800" b="1" i="1" dirty="0">
                <a:solidFill>
                  <a:schemeClr val="bg2">
                    <a:lumMod val="95000"/>
                    <a:lumOff val="5000"/>
                  </a:schemeClr>
                </a:solidFill>
              </a:rPr>
              <a:t> </a:t>
            </a:r>
            <a:r>
              <a:rPr lang="en-US" altLang="zh-CN" sz="2800" b="1" dirty="0">
                <a:solidFill>
                  <a:schemeClr val="bg2">
                    <a:lumMod val="95000"/>
                    <a:lumOff val="5000"/>
                  </a:schemeClr>
                </a:solidFill>
              </a:rPr>
              <a:t>= 16</a:t>
            </a:r>
          </a:p>
          <a:p>
            <a:pPr marL="0" indent="0"/>
            <a:r>
              <a:rPr lang="zh-CN" altLang="en-US" sz="2800" b="1" dirty="0">
                <a:solidFill>
                  <a:schemeClr val="bg2">
                    <a:lumMod val="95000"/>
                    <a:lumOff val="5000"/>
                  </a:schemeClr>
                </a:solidFill>
              </a:rPr>
              <a:t>临界值</a:t>
            </a:r>
            <a:r>
              <a:rPr lang="en-US" altLang="zh-CN" sz="2800" b="1" dirty="0">
                <a:solidFill>
                  <a:schemeClr val="bg2">
                    <a:lumMod val="95000"/>
                    <a:lumOff val="5000"/>
                  </a:schemeClr>
                </a:solidFill>
              </a:rPr>
              <a:t>(s):</a:t>
            </a:r>
          </a:p>
        </p:txBody>
      </p:sp>
      <p:sp>
        <p:nvSpPr>
          <p:cNvPr id="169988" name="Rectangle 4"/>
          <p:cNvSpPr>
            <a:spLocks noChangeArrowheads="1"/>
          </p:cNvSpPr>
          <p:nvPr/>
        </p:nvSpPr>
        <p:spPr bwMode="auto">
          <a:xfrm>
            <a:off x="4359275" y="1854200"/>
            <a:ext cx="3810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95000"/>
                    <a:lumOff val="5000"/>
                  </a:schemeClr>
                </a:solidFill>
                <a:effectLst>
                  <a:outerShdw blurRad="38100" dist="38100" dir="2700000" algn="tl">
                    <a:srgbClr val="000000"/>
                  </a:outerShdw>
                </a:effectLst>
                <a:latin typeface="Arial" panose="020B0604020202020204" pitchFamily="34" charset="0"/>
              </a:rPr>
              <a:t>检验统计量</a:t>
            </a:r>
            <a:r>
              <a:rPr lang="en-US" altLang="zh-CN" sz="2800" b="1">
                <a:solidFill>
                  <a:schemeClr val="bg2">
                    <a:lumMod val="95000"/>
                    <a:lumOff val="5000"/>
                  </a:schemeClr>
                </a:solidFill>
                <a:effectLst>
                  <a:outerShdw blurRad="38100" dist="38100" dir="2700000" algn="tl">
                    <a:srgbClr val="000000"/>
                  </a:outerShdw>
                </a:effectLst>
                <a:latin typeface="Arial" panose="020B0604020202020204" pitchFamily="34" charset="0"/>
              </a:rPr>
              <a:t>: </a:t>
            </a:r>
          </a:p>
        </p:txBody>
      </p:sp>
      <p:sp>
        <p:nvSpPr>
          <p:cNvPr id="169991" name="Rectangle 7"/>
          <p:cNvSpPr>
            <a:spLocks noChangeArrowheads="1"/>
          </p:cNvSpPr>
          <p:nvPr/>
        </p:nvSpPr>
        <p:spPr bwMode="auto">
          <a:xfrm>
            <a:off x="4433888" y="4354513"/>
            <a:ext cx="432911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a:solidFill>
                  <a:schemeClr val="bg2">
                    <a:lumMod val="95000"/>
                    <a:lumOff val="5000"/>
                  </a:schemeClr>
                </a:solidFill>
                <a:effectLst>
                  <a:outerShdw blurRad="38100" dist="38100" dir="2700000" algn="tl">
                    <a:srgbClr val="000000"/>
                  </a:outerShdw>
                </a:effectLst>
              </a:rPr>
              <a:t>在 </a:t>
            </a:r>
            <a:r>
              <a:rPr lang="zh-CN" altLang="en-US">
                <a:solidFill>
                  <a:schemeClr val="bg2">
                    <a:lumMod val="95000"/>
                    <a:lumOff val="5000"/>
                  </a:schemeClr>
                </a:solidFill>
                <a:effectLst>
                  <a:outerShdw blurRad="38100" dist="38100" dir="2700000" algn="tl">
                    <a:srgbClr val="000000"/>
                  </a:outerShdw>
                </a:effectLst>
                <a:latin typeface="Symbol" panose="05050102010706020507" pitchFamily="18" charset="2"/>
              </a:rPr>
              <a:t></a:t>
            </a:r>
            <a:r>
              <a:rPr lang="zh-CN" altLang="en-US">
                <a:solidFill>
                  <a:schemeClr val="bg2">
                    <a:lumMod val="95000"/>
                    <a:lumOff val="5000"/>
                  </a:schemeClr>
                </a:solidFill>
                <a:effectLst>
                  <a:outerShdw blurRad="38100" dist="38100" dir="2700000" algn="tl">
                    <a:srgbClr val="000000"/>
                  </a:outerShdw>
                </a:effectLst>
              </a:rPr>
              <a:t> </a:t>
            </a:r>
            <a:r>
              <a:rPr lang="en-US" altLang="zh-CN">
                <a:solidFill>
                  <a:schemeClr val="bg2">
                    <a:lumMod val="95000"/>
                    <a:lumOff val="5000"/>
                  </a:schemeClr>
                </a:solidFill>
                <a:effectLst>
                  <a:outerShdw blurRad="38100" dist="38100" dir="2700000" algn="tl">
                    <a:srgbClr val="000000"/>
                  </a:outerShdw>
                </a:effectLst>
              </a:rPr>
              <a:t>= 0.05</a:t>
            </a:r>
            <a:r>
              <a:rPr lang="zh-CN" altLang="en-US">
                <a:solidFill>
                  <a:schemeClr val="bg2">
                    <a:lumMod val="95000"/>
                    <a:lumOff val="5000"/>
                  </a:schemeClr>
                </a:solidFill>
                <a:effectLst>
                  <a:outerShdw blurRad="38100" dist="38100" dir="2700000" algn="tl">
                    <a:srgbClr val="000000"/>
                  </a:outerShdw>
                </a:effectLst>
              </a:rPr>
              <a:t>的水平上拒绝</a:t>
            </a:r>
            <a:r>
              <a:rPr lang="en-US" altLang="zh-CN">
                <a:solidFill>
                  <a:schemeClr val="bg2">
                    <a:lumMod val="95000"/>
                    <a:lumOff val="5000"/>
                  </a:schemeClr>
                </a:solidFill>
                <a:effectLst>
                  <a:outerShdw blurRad="38100" dist="38100" dir="2700000" algn="tl">
                    <a:srgbClr val="000000"/>
                  </a:outerShdw>
                </a:effectLst>
              </a:rPr>
              <a:t>H</a:t>
            </a:r>
            <a:r>
              <a:rPr lang="en-US" altLang="zh-CN" baseline="-25000">
                <a:solidFill>
                  <a:schemeClr val="bg2">
                    <a:lumMod val="95000"/>
                    <a:lumOff val="5000"/>
                  </a:schemeClr>
                </a:solidFill>
                <a:effectLst>
                  <a:outerShdw blurRad="38100" dist="38100" dir="2700000" algn="tl">
                    <a:srgbClr val="000000"/>
                  </a:outerShdw>
                </a:effectLst>
              </a:rPr>
              <a:t>0</a:t>
            </a:r>
            <a:endParaRPr lang="en-US" altLang="zh-CN">
              <a:solidFill>
                <a:schemeClr val="bg2">
                  <a:lumMod val="95000"/>
                  <a:lumOff val="5000"/>
                </a:schemeClr>
              </a:solidFill>
              <a:effectLst>
                <a:outerShdw blurRad="38100" dist="38100" dir="2700000" algn="tl">
                  <a:srgbClr val="000000"/>
                </a:outerShdw>
              </a:effectLst>
            </a:endParaRPr>
          </a:p>
        </p:txBody>
      </p:sp>
      <p:sp>
        <p:nvSpPr>
          <p:cNvPr id="169992" name="Rectangle 8"/>
          <p:cNvSpPr>
            <a:spLocks noChangeArrowheads="1"/>
          </p:cNvSpPr>
          <p:nvPr/>
        </p:nvSpPr>
        <p:spPr bwMode="auto">
          <a:xfrm>
            <a:off x="4433888" y="5461000"/>
            <a:ext cx="3895725"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dirty="0">
                <a:solidFill>
                  <a:schemeClr val="bg2">
                    <a:lumMod val="95000"/>
                    <a:lumOff val="5000"/>
                  </a:schemeClr>
                </a:solidFill>
                <a:effectLst>
                  <a:outerShdw blurRad="38100" dist="38100" dir="2700000" algn="tl">
                    <a:srgbClr val="000000"/>
                  </a:outerShdw>
                </a:effectLst>
              </a:rPr>
              <a:t>有证据表明这批灯泡的使用寿命有显著提高</a:t>
            </a:r>
          </a:p>
        </p:txBody>
      </p:sp>
      <p:sp>
        <p:nvSpPr>
          <p:cNvPr id="169995" name="Text Box 11"/>
          <p:cNvSpPr txBox="1">
            <a:spLocks noChangeArrowheads="1"/>
          </p:cNvSpPr>
          <p:nvPr/>
        </p:nvSpPr>
        <p:spPr bwMode="auto">
          <a:xfrm>
            <a:off x="4433888" y="3744913"/>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2">
                    <a:lumMod val="95000"/>
                    <a:lumOff val="5000"/>
                  </a:schemeClr>
                </a:solidFill>
                <a:effectLst>
                  <a:outerShdw blurRad="38100" dist="38100" dir="2700000" algn="tl">
                    <a:srgbClr val="000000"/>
                  </a:outerShdw>
                </a:effectLst>
              </a:rPr>
              <a:t>决策</a:t>
            </a:r>
            <a:r>
              <a:rPr lang="en-US" altLang="zh-CN" sz="2800" b="1">
                <a:solidFill>
                  <a:schemeClr val="bg2">
                    <a:lumMod val="95000"/>
                    <a:lumOff val="5000"/>
                  </a:schemeClr>
                </a:solidFill>
                <a:effectLst>
                  <a:outerShdw blurRad="38100" dist="38100" dir="2700000" algn="tl">
                    <a:srgbClr val="000000"/>
                  </a:outerShdw>
                </a:effectLst>
              </a:rPr>
              <a:t>:</a:t>
            </a:r>
          </a:p>
        </p:txBody>
      </p:sp>
      <p:sp>
        <p:nvSpPr>
          <p:cNvPr id="169996" name="Text Box 12"/>
          <p:cNvSpPr txBox="1">
            <a:spLocks noChangeArrowheads="1"/>
          </p:cNvSpPr>
          <p:nvPr/>
        </p:nvSpPr>
        <p:spPr bwMode="auto">
          <a:xfrm>
            <a:off x="4433888" y="4927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2">
                    <a:lumMod val="95000"/>
                    <a:lumOff val="5000"/>
                  </a:schemeClr>
                </a:solidFill>
                <a:effectLst>
                  <a:outerShdw blurRad="38100" dist="38100" dir="2700000" algn="tl">
                    <a:srgbClr val="000000"/>
                  </a:outerShdw>
                </a:effectLst>
              </a:rPr>
              <a:t>结论</a:t>
            </a:r>
            <a:r>
              <a:rPr lang="en-US" altLang="zh-CN" sz="2800" b="1">
                <a:solidFill>
                  <a:schemeClr val="bg2">
                    <a:lumMod val="95000"/>
                    <a:lumOff val="5000"/>
                  </a:schemeClr>
                </a:solidFill>
                <a:effectLst>
                  <a:outerShdw blurRad="38100" dist="38100" dir="2700000" algn="tl">
                    <a:srgbClr val="000000"/>
                  </a:outerShdw>
                </a:effectLst>
              </a:rPr>
              <a:t>:</a:t>
            </a:r>
          </a:p>
        </p:txBody>
      </p:sp>
      <mc:AlternateContent xmlns:mc="http://schemas.openxmlformats.org/markup-compatibility/2006">
        <mc:Choice xmlns:a14="http://schemas.microsoft.com/office/drawing/2010/main" Requires="a14">
          <p:sp>
            <p:nvSpPr>
              <p:cNvPr id="169998" name="Object 14">
                <a:hlinkClick r:id="" action="ppaction://ole?verb=0"/>
              </p:cNvPr>
              <p:cNvSpPr txBox="1"/>
              <p:nvPr/>
            </p:nvSpPr>
            <p:spPr bwMode="auto">
              <a:xfrm>
                <a:off x="4565650" y="2520950"/>
                <a:ext cx="4206875" cy="1023938"/>
              </a:xfrm>
              <a:prstGeom prst="rect">
                <a:avLst/>
              </a:prstGeom>
              <a:noFill/>
              <a:ln>
                <a:noFill/>
              </a:ln>
              <a:effectLst>
                <a:outerShdw dist="17961" dir="2700000" algn="ctr" rotWithShape="0">
                  <a:schemeClr val="bg2"/>
                </a:outerShdw>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95000"/>
                              <a:lumOff val="5000"/>
                            </a:schemeClr>
                          </a:solidFill>
                          <a:latin typeface="Cambria Math" panose="02040503050406030204" pitchFamily="18" charset="0"/>
                        </a:rPr>
                        <m:t>𝑧</m:t>
                      </m:r>
                      <m:r>
                        <a:rPr lang="zh-CN" altLang="en-US" i="1" smtClean="0">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acc>
                            <m:accPr>
                              <m:chr m:val="̄"/>
                              <m:ctrlPr>
                                <a:rPr lang="zh-CN" altLang="en-US" i="1">
                                  <a:solidFill>
                                    <a:schemeClr val="bg2">
                                      <a:lumMod val="95000"/>
                                      <a:lumOff val="5000"/>
                                    </a:schemeClr>
                                  </a:solidFill>
                                  <a:latin typeface="Cambria Math" panose="02040503050406030204" pitchFamily="18" charset="0"/>
                                </a:rPr>
                              </m:ctrlPr>
                            </m:accPr>
                            <m:e>
                              <m:r>
                                <a:rPr lang="zh-CN" altLang="en-US" i="1">
                                  <a:solidFill>
                                    <a:schemeClr val="bg2">
                                      <a:lumMod val="95000"/>
                                      <a:lumOff val="5000"/>
                                    </a:schemeClr>
                                  </a:solidFill>
                                  <a:latin typeface="Cambria Math" panose="02040503050406030204" pitchFamily="18" charset="0"/>
                                </a:rPr>
                                <m:t>𝑥</m:t>
                              </m:r>
                            </m:e>
                          </m:acc>
                          <m:r>
                            <a:rPr lang="zh-CN" altLang="en-US" i="1">
                              <a:solidFill>
                                <a:schemeClr val="bg2">
                                  <a:lumMod val="95000"/>
                                  <a:lumOff val="5000"/>
                                </a:schemeClr>
                              </a:solidFill>
                              <a:latin typeface="Cambria Math" panose="02040503050406030204" pitchFamily="18" charset="0"/>
                            </a:rPr>
                            <m:t>−</m:t>
                          </m:r>
                          <m:sSub>
                            <m:sSubPr>
                              <m:ctrlPr>
                                <a:rPr lang="zh-CN" altLang="en-US" i="1">
                                  <a:solidFill>
                                    <a:schemeClr val="bg2">
                                      <a:lumMod val="95000"/>
                                      <a:lumOff val="5000"/>
                                    </a:schemeClr>
                                  </a:solidFill>
                                  <a:latin typeface="Cambria Math" panose="02040503050406030204" pitchFamily="18" charset="0"/>
                                </a:rPr>
                              </m:ctrlPr>
                            </m:sSubPr>
                            <m:e>
                              <m:r>
                                <a:rPr lang="zh-CN" altLang="en-US" i="1">
                                  <a:solidFill>
                                    <a:schemeClr val="bg2">
                                      <a:lumMod val="95000"/>
                                      <a:lumOff val="5000"/>
                                    </a:schemeClr>
                                  </a:solidFill>
                                  <a:latin typeface="Cambria Math" panose="02040503050406030204" pitchFamily="18" charset="0"/>
                                </a:rPr>
                                <m:t>𝜇</m:t>
                              </m:r>
                            </m:e>
                            <m:sub>
                              <m:r>
                                <a:rPr lang="zh-CN" altLang="en-US" i="1">
                                  <a:solidFill>
                                    <a:schemeClr val="bg2">
                                      <a:lumMod val="95000"/>
                                      <a:lumOff val="5000"/>
                                    </a:schemeClr>
                                  </a:solidFill>
                                  <a:latin typeface="Cambria Math" panose="02040503050406030204" pitchFamily="18" charset="0"/>
                                </a:rPr>
                                <m:t>0</m:t>
                              </m:r>
                            </m:sub>
                          </m:sSub>
                        </m:num>
                        <m:den>
                          <m:f>
                            <m:fPr>
                              <m:type m:val="lin"/>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𝜎</m:t>
                              </m:r>
                            </m:num>
                            <m:den>
                              <m:rad>
                                <m:radPr>
                                  <m:degHide m:val="on"/>
                                  <m:ctrlPr>
                                    <a:rPr lang="zh-CN" altLang="en-US" i="1">
                                      <a:solidFill>
                                        <a:schemeClr val="bg2">
                                          <a:lumMod val="95000"/>
                                          <a:lumOff val="5000"/>
                                        </a:schemeClr>
                                      </a:solidFill>
                                      <a:latin typeface="Cambria Math" panose="02040503050406030204" pitchFamily="18" charset="0"/>
                                    </a:rPr>
                                  </m:ctrlPr>
                                </m:radPr>
                                <m:deg/>
                                <m:e>
                                  <m:r>
                                    <a:rPr lang="zh-CN" altLang="en-US" i="1">
                                      <a:solidFill>
                                        <a:schemeClr val="bg2">
                                          <a:lumMod val="95000"/>
                                          <a:lumOff val="5000"/>
                                        </a:schemeClr>
                                      </a:solidFill>
                                      <a:latin typeface="Cambria Math" panose="02040503050406030204" pitchFamily="18" charset="0"/>
                                    </a:rPr>
                                    <m:t>𝑛</m:t>
                                  </m:r>
                                </m:e>
                              </m:rad>
                            </m:den>
                          </m:f>
                        </m:den>
                      </m:f>
                      <m:r>
                        <a:rPr lang="zh-CN" altLang="en-US" i="1">
                          <a:solidFill>
                            <a:schemeClr val="bg2">
                              <a:lumMod val="95000"/>
                              <a:lumOff val="5000"/>
                            </a:schemeClr>
                          </a:solidFill>
                          <a:latin typeface="Cambria Math" panose="02040503050406030204" pitchFamily="18" charset="0"/>
                        </a:rPr>
                        <m:t>=</m:t>
                      </m:r>
                      <m:f>
                        <m:fPr>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1080−1020</m:t>
                          </m:r>
                        </m:num>
                        <m:den>
                          <m:f>
                            <m:fPr>
                              <m:type m:val="lin"/>
                              <m:ctrlPr>
                                <a:rPr lang="zh-CN" altLang="en-US" i="1">
                                  <a:solidFill>
                                    <a:schemeClr val="bg2">
                                      <a:lumMod val="95000"/>
                                      <a:lumOff val="5000"/>
                                    </a:schemeClr>
                                  </a:solidFill>
                                  <a:latin typeface="Cambria Math" panose="02040503050406030204" pitchFamily="18" charset="0"/>
                                </a:rPr>
                              </m:ctrlPr>
                            </m:fPr>
                            <m:num>
                              <m:r>
                                <a:rPr lang="zh-CN" altLang="en-US" i="1">
                                  <a:solidFill>
                                    <a:schemeClr val="bg2">
                                      <a:lumMod val="95000"/>
                                      <a:lumOff val="5000"/>
                                    </a:schemeClr>
                                  </a:solidFill>
                                  <a:latin typeface="Cambria Math" panose="02040503050406030204" pitchFamily="18" charset="0"/>
                                </a:rPr>
                                <m:t>100</m:t>
                              </m:r>
                            </m:num>
                            <m:den>
                              <m:rad>
                                <m:radPr>
                                  <m:degHide m:val="on"/>
                                  <m:ctrlPr>
                                    <a:rPr lang="zh-CN" altLang="en-US" i="1">
                                      <a:solidFill>
                                        <a:schemeClr val="bg2">
                                          <a:lumMod val="95000"/>
                                          <a:lumOff val="5000"/>
                                        </a:schemeClr>
                                      </a:solidFill>
                                      <a:latin typeface="Cambria Math" panose="02040503050406030204" pitchFamily="18" charset="0"/>
                                    </a:rPr>
                                  </m:ctrlPr>
                                </m:radPr>
                                <m:deg/>
                                <m:e>
                                  <m:r>
                                    <a:rPr lang="zh-CN" altLang="en-US" i="1">
                                      <a:solidFill>
                                        <a:schemeClr val="bg2">
                                          <a:lumMod val="95000"/>
                                          <a:lumOff val="5000"/>
                                        </a:schemeClr>
                                      </a:solidFill>
                                      <a:latin typeface="Cambria Math" panose="02040503050406030204" pitchFamily="18" charset="0"/>
                                    </a:rPr>
                                    <m:t>16</m:t>
                                  </m:r>
                                </m:e>
                              </m:rad>
                            </m:den>
                          </m:f>
                        </m:den>
                      </m:f>
                      <m:r>
                        <a:rPr lang="zh-CN" altLang="en-US" i="1">
                          <a:solidFill>
                            <a:schemeClr val="bg2">
                              <a:lumMod val="95000"/>
                              <a:lumOff val="5000"/>
                            </a:schemeClr>
                          </a:solidFill>
                          <a:latin typeface="Cambria Math" panose="02040503050406030204" pitchFamily="18" charset="0"/>
                        </a:rPr>
                        <m:t>=2.4</m:t>
                      </m:r>
                    </m:oMath>
                  </m:oMathPara>
                </a14:m>
                <a:endParaRPr lang="zh-CN" altLang="en-US" dirty="0">
                  <a:solidFill>
                    <a:schemeClr val="bg2">
                      <a:lumMod val="95000"/>
                      <a:lumOff val="5000"/>
                    </a:schemeClr>
                  </a:solidFill>
                </a:endParaRPr>
              </a:p>
            </p:txBody>
          </p:sp>
        </mc:Choice>
        <mc:Fallback>
          <p:sp>
            <p:nvSpPr>
              <p:cNvPr id="169998" name="Object 14">
                <a:hlinkClick r:id="" action="ppaction://ole?verb=0"/>
              </p:cNvPr>
              <p:cNvSpPr txBox="1">
                <a:spLocks noRot="1" noChangeAspect="1" noMove="1" noResize="1" noEditPoints="1" noAdjustHandles="1" noChangeArrowheads="1" noChangeShapeType="1" noTextEdit="1"/>
              </p:cNvSpPr>
              <p:nvPr/>
            </p:nvSpPr>
            <p:spPr bwMode="auto">
              <a:xfrm>
                <a:off x="4565650" y="2520950"/>
                <a:ext cx="4206875" cy="1023938"/>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170045" name="Group 61"/>
          <p:cNvGrpSpPr>
            <a:grpSpLocks/>
          </p:cNvGrpSpPr>
          <p:nvPr/>
        </p:nvGrpSpPr>
        <p:grpSpPr bwMode="auto">
          <a:xfrm>
            <a:off x="674688" y="4452938"/>
            <a:ext cx="2892424" cy="1962150"/>
            <a:chOff x="425" y="2805"/>
            <a:chExt cx="1822" cy="1236"/>
          </a:xfrm>
        </p:grpSpPr>
        <p:sp>
          <p:nvSpPr>
            <p:cNvPr id="170002" name="Rectangle 18"/>
            <p:cNvSpPr>
              <a:spLocks noChangeArrowheads="1"/>
            </p:cNvSpPr>
            <p:nvPr/>
          </p:nvSpPr>
          <p:spPr bwMode="auto">
            <a:xfrm>
              <a:off x="2099" y="378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95000"/>
                      <a:lumOff val="5000"/>
                    </a:schemeClr>
                  </a:solidFill>
                  <a:effectLst>
                    <a:outerShdw blurRad="38100" dist="38100" dir="2700000" algn="tl">
                      <a:srgbClr val="000000"/>
                    </a:outerShdw>
                  </a:effectLst>
                </a:rPr>
                <a:t>Z</a:t>
              </a:r>
            </a:p>
          </p:txBody>
        </p:sp>
        <p:sp>
          <p:nvSpPr>
            <p:cNvPr id="170003" name="Rectangle 19"/>
            <p:cNvSpPr>
              <a:spLocks noChangeArrowheads="1"/>
            </p:cNvSpPr>
            <p:nvPr/>
          </p:nvSpPr>
          <p:spPr bwMode="auto">
            <a:xfrm>
              <a:off x="1268" y="378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95000"/>
                      <a:lumOff val="5000"/>
                    </a:schemeClr>
                  </a:solidFill>
                  <a:effectLst>
                    <a:outerShdw blurRad="38100" dist="38100" dir="2700000" algn="tl">
                      <a:srgbClr val="000000"/>
                    </a:outerShdw>
                  </a:effectLst>
                </a:rPr>
                <a:t>0</a:t>
              </a:r>
            </a:p>
          </p:txBody>
        </p:sp>
        <p:sp>
          <p:nvSpPr>
            <p:cNvPr id="170004" name="Rectangle 20"/>
            <p:cNvSpPr>
              <a:spLocks noChangeArrowheads="1"/>
            </p:cNvSpPr>
            <p:nvPr/>
          </p:nvSpPr>
          <p:spPr bwMode="auto">
            <a:xfrm>
              <a:off x="1616" y="280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lumMod val="95000"/>
                      <a:lumOff val="5000"/>
                    </a:schemeClr>
                  </a:solidFill>
                  <a:effectLst>
                    <a:outerShdw blurRad="38100" dist="38100" dir="2700000" algn="tl">
                      <a:srgbClr val="000000"/>
                    </a:outerShdw>
                  </a:effectLst>
                </a:rPr>
                <a:t>拒绝域</a:t>
              </a:r>
            </a:p>
          </p:txBody>
        </p:sp>
        <p:sp>
          <p:nvSpPr>
            <p:cNvPr id="170005" name="Rectangle 21"/>
            <p:cNvSpPr>
              <a:spLocks noChangeArrowheads="1"/>
            </p:cNvSpPr>
            <p:nvPr/>
          </p:nvSpPr>
          <p:spPr bwMode="auto">
            <a:xfrm>
              <a:off x="1933" y="3216"/>
              <a:ext cx="31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a:solidFill>
                    <a:schemeClr val="bg2">
                      <a:lumMod val="95000"/>
                      <a:lumOff val="5000"/>
                    </a:schemeClr>
                  </a:solidFill>
                  <a:effectLst>
                    <a:outerShdw blurRad="38100" dist="38100" dir="2700000" algn="tl">
                      <a:srgbClr val="000000"/>
                    </a:outerShdw>
                  </a:effectLst>
                  <a:sym typeface="Symbol" panose="05050102010706020507" pitchFamily="18" charset="2"/>
                </a:rPr>
                <a:t>0.05</a:t>
              </a:r>
              <a:endParaRPr lang="en-US" altLang="zh-CN" sz="2000">
                <a:solidFill>
                  <a:schemeClr val="bg2">
                    <a:lumMod val="95000"/>
                    <a:lumOff val="5000"/>
                  </a:schemeClr>
                </a:solidFill>
                <a:effectLst>
                  <a:outerShdw blurRad="38100" dist="38100" dir="2700000" algn="tl">
                    <a:srgbClr val="000000"/>
                  </a:outerShdw>
                </a:effectLst>
              </a:endParaRPr>
            </a:p>
          </p:txBody>
        </p:sp>
        <p:sp>
          <p:nvSpPr>
            <p:cNvPr id="170006" name="Freeform 22" descr="60%"/>
            <p:cNvSpPr>
              <a:spLocks/>
            </p:cNvSpPr>
            <p:nvPr/>
          </p:nvSpPr>
          <p:spPr bwMode="auto">
            <a:xfrm>
              <a:off x="1659" y="3284"/>
              <a:ext cx="526" cy="504"/>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95000"/>
                    <a:lumOff val="5000"/>
                  </a:schemeClr>
                </a:solidFill>
              </a:endParaRPr>
            </a:p>
          </p:txBody>
        </p:sp>
        <p:grpSp>
          <p:nvGrpSpPr>
            <p:cNvPr id="170022" name="Group 38"/>
            <p:cNvGrpSpPr>
              <a:grpSpLocks/>
            </p:cNvGrpSpPr>
            <p:nvPr/>
          </p:nvGrpSpPr>
          <p:grpSpPr bwMode="auto">
            <a:xfrm>
              <a:off x="448" y="2843"/>
              <a:ext cx="1761" cy="909"/>
              <a:chOff x="472" y="2857"/>
              <a:chExt cx="1808" cy="838"/>
            </a:xfrm>
          </p:grpSpPr>
          <p:sp>
            <p:nvSpPr>
              <p:cNvPr id="170023" name="Freeform 39"/>
              <p:cNvSpPr>
                <a:spLocks/>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170024" name="Freeform 40"/>
              <p:cNvSpPr>
                <a:spLocks/>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grpSp>
          <p:nvGrpSpPr>
            <p:cNvPr id="170025" name="Group 41"/>
            <p:cNvGrpSpPr>
              <a:grpSpLocks/>
            </p:cNvGrpSpPr>
            <p:nvPr/>
          </p:nvGrpSpPr>
          <p:grpSpPr bwMode="auto">
            <a:xfrm>
              <a:off x="1642" y="3050"/>
              <a:ext cx="292" cy="727"/>
              <a:chOff x="4652" y="2072"/>
              <a:chExt cx="375" cy="874"/>
            </a:xfrm>
          </p:grpSpPr>
          <p:sp>
            <p:nvSpPr>
              <p:cNvPr id="170026" name="Line 42"/>
              <p:cNvSpPr>
                <a:spLocks noChangeShapeType="1"/>
              </p:cNvSpPr>
              <p:nvPr/>
            </p:nvSpPr>
            <p:spPr bwMode="auto">
              <a:xfrm>
                <a:off x="4652" y="2072"/>
                <a:ext cx="375" cy="2"/>
              </a:xfrm>
              <a:prstGeom prst="line">
                <a:avLst/>
              </a:prstGeom>
              <a:noFill/>
              <a:ln w="17463">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27" name="Line 43"/>
              <p:cNvSpPr>
                <a:spLocks noChangeShapeType="1"/>
              </p:cNvSpPr>
              <p:nvPr/>
            </p:nvSpPr>
            <p:spPr bwMode="auto">
              <a:xfrm flipV="1">
                <a:off x="4655" y="2072"/>
                <a:ext cx="1" cy="874"/>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sp>
          <p:nvSpPr>
            <p:cNvPr id="170028" name="Rectangle 44"/>
            <p:cNvSpPr>
              <a:spLocks noChangeArrowheads="1"/>
            </p:cNvSpPr>
            <p:nvPr/>
          </p:nvSpPr>
          <p:spPr bwMode="auto">
            <a:xfrm>
              <a:off x="1537" y="3816"/>
              <a:ext cx="4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b="1">
                  <a:solidFill>
                    <a:schemeClr val="bg2">
                      <a:lumMod val="95000"/>
                      <a:lumOff val="5000"/>
                    </a:schemeClr>
                  </a:solidFill>
                  <a:effectLst>
                    <a:outerShdw blurRad="38100" dist="38100" dir="2700000" algn="tl">
                      <a:srgbClr val="000000"/>
                    </a:outerShdw>
                  </a:effectLst>
                  <a:sym typeface="Symbol" panose="05050102010706020507" pitchFamily="18" charset="2"/>
                </a:rPr>
                <a:t>1.645</a:t>
              </a:r>
              <a:endParaRPr lang="en-US" altLang="zh-CN" sz="2000" b="1">
                <a:solidFill>
                  <a:schemeClr val="bg2">
                    <a:lumMod val="95000"/>
                    <a:lumOff val="5000"/>
                  </a:schemeClr>
                </a:solidFill>
                <a:effectLst>
                  <a:outerShdw blurRad="38100" dist="38100" dir="2700000" algn="tl">
                    <a:srgbClr val="000000"/>
                  </a:outerShdw>
                </a:effectLst>
              </a:endParaRPr>
            </a:p>
          </p:txBody>
        </p:sp>
        <p:sp>
          <p:nvSpPr>
            <p:cNvPr id="170029" name="Freeform 45"/>
            <p:cNvSpPr>
              <a:spLocks/>
            </p:cNvSpPr>
            <p:nvPr/>
          </p:nvSpPr>
          <p:spPr bwMode="auto">
            <a:xfrm rot="3547430">
              <a:off x="1802" y="3369"/>
              <a:ext cx="132" cy="319"/>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sp>
          <p:nvSpPr>
            <p:cNvPr id="170030" name="Line 46"/>
            <p:cNvSpPr>
              <a:spLocks noChangeShapeType="1"/>
            </p:cNvSpPr>
            <p:nvPr/>
          </p:nvSpPr>
          <p:spPr bwMode="auto">
            <a:xfrm>
              <a:off x="1332" y="2868"/>
              <a:ext cx="0" cy="912"/>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nvGrpSpPr>
            <p:cNvPr id="170031" name="Group 47"/>
            <p:cNvGrpSpPr>
              <a:grpSpLocks/>
            </p:cNvGrpSpPr>
            <p:nvPr/>
          </p:nvGrpSpPr>
          <p:grpSpPr bwMode="auto">
            <a:xfrm>
              <a:off x="425" y="3041"/>
              <a:ext cx="1817" cy="756"/>
              <a:chOff x="449" y="3003"/>
              <a:chExt cx="1865" cy="697"/>
            </a:xfrm>
          </p:grpSpPr>
          <p:sp>
            <p:nvSpPr>
              <p:cNvPr id="170032" name="Freeform 48"/>
              <p:cNvSpPr>
                <a:spLocks/>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95000"/>
                      <a:lumOff val="5000"/>
                    </a:schemeClr>
                  </a:solidFill>
                </a:endParaRPr>
              </a:p>
            </p:txBody>
          </p:sp>
          <p:grpSp>
            <p:nvGrpSpPr>
              <p:cNvPr id="170033" name="Group 49"/>
              <p:cNvGrpSpPr>
                <a:grpSpLocks/>
              </p:cNvGrpSpPr>
              <p:nvPr/>
            </p:nvGrpSpPr>
            <p:grpSpPr bwMode="auto">
              <a:xfrm>
                <a:off x="449" y="3003"/>
                <a:ext cx="209" cy="697"/>
                <a:chOff x="449" y="3003"/>
                <a:chExt cx="209" cy="697"/>
              </a:xfrm>
            </p:grpSpPr>
            <p:sp>
              <p:nvSpPr>
                <p:cNvPr id="170034" name="Line 50"/>
                <p:cNvSpPr>
                  <a:spLocks noChangeShapeType="1"/>
                </p:cNvSpPr>
                <p:nvPr/>
              </p:nvSpPr>
              <p:spPr bwMode="auto">
                <a:xfrm>
                  <a:off x="449" y="3003"/>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35" name="Line 51"/>
                <p:cNvSpPr>
                  <a:spLocks noChangeShapeType="1"/>
                </p:cNvSpPr>
                <p:nvPr/>
              </p:nvSpPr>
              <p:spPr bwMode="auto">
                <a:xfrm>
                  <a:off x="449" y="3072"/>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36" name="Line 52"/>
                <p:cNvSpPr>
                  <a:spLocks noChangeShapeType="1"/>
                </p:cNvSpPr>
                <p:nvPr/>
              </p:nvSpPr>
              <p:spPr bwMode="auto">
                <a:xfrm>
                  <a:off x="449" y="3142"/>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37" name="Line 53"/>
                <p:cNvSpPr>
                  <a:spLocks noChangeShapeType="1"/>
                </p:cNvSpPr>
                <p:nvPr/>
              </p:nvSpPr>
              <p:spPr bwMode="auto">
                <a:xfrm>
                  <a:off x="449" y="3210"/>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38" name="Line 54"/>
                <p:cNvSpPr>
                  <a:spLocks noChangeShapeType="1"/>
                </p:cNvSpPr>
                <p:nvPr/>
              </p:nvSpPr>
              <p:spPr bwMode="auto">
                <a:xfrm>
                  <a:off x="449" y="3279"/>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39" name="Line 55"/>
                <p:cNvSpPr>
                  <a:spLocks noChangeShapeType="1"/>
                </p:cNvSpPr>
                <p:nvPr/>
              </p:nvSpPr>
              <p:spPr bwMode="auto">
                <a:xfrm>
                  <a:off x="449" y="3347"/>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40" name="Line 56"/>
                <p:cNvSpPr>
                  <a:spLocks noChangeShapeType="1"/>
                </p:cNvSpPr>
                <p:nvPr/>
              </p:nvSpPr>
              <p:spPr bwMode="auto">
                <a:xfrm>
                  <a:off x="449" y="3417"/>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41" name="Line 57"/>
                <p:cNvSpPr>
                  <a:spLocks noChangeShapeType="1"/>
                </p:cNvSpPr>
                <p:nvPr/>
              </p:nvSpPr>
              <p:spPr bwMode="auto">
                <a:xfrm>
                  <a:off x="449" y="3485"/>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42" name="Line 58"/>
                <p:cNvSpPr>
                  <a:spLocks noChangeShapeType="1"/>
                </p:cNvSpPr>
                <p:nvPr/>
              </p:nvSpPr>
              <p:spPr bwMode="auto">
                <a:xfrm>
                  <a:off x="449" y="3554"/>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43" name="Line 59"/>
                <p:cNvSpPr>
                  <a:spLocks noChangeShapeType="1"/>
                </p:cNvSpPr>
                <p:nvPr/>
              </p:nvSpPr>
              <p:spPr bwMode="auto">
                <a:xfrm>
                  <a:off x="449" y="3623"/>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sp>
              <p:nvSpPr>
                <p:cNvPr id="170044" name="Line 60"/>
                <p:cNvSpPr>
                  <a:spLocks noChangeShapeType="1"/>
                </p:cNvSpPr>
                <p:nvPr/>
              </p:nvSpPr>
              <p:spPr bwMode="auto">
                <a:xfrm>
                  <a:off x="657" y="3692"/>
                  <a:ext cx="1" cy="8"/>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95000"/>
                        <a:lumOff val="5000"/>
                      </a:schemeClr>
                    </a:solidFill>
                  </a:endParaRPr>
                </a:p>
              </p:txBody>
            </p:sp>
          </p:grpSp>
        </p:grpSp>
      </p:grpSp>
    </p:spTree>
    <p:extLst>
      <p:ext uri="{BB962C8B-B14F-4D97-AF65-F5344CB8AC3E}">
        <p14:creationId xmlns:p14="http://schemas.microsoft.com/office/powerpoint/2010/main" val="28331598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left)">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wipe(left)">
                                      <p:cBhvr>
                                        <p:cTn id="12" dur="500"/>
                                        <p:tgtEl>
                                          <p:spTgt spid="169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wipe(left)">
                                      <p:cBhvr>
                                        <p:cTn id="17" dur="500"/>
                                        <p:tgtEl>
                                          <p:spTgt spid="169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wipe(left)">
                                      <p:cBhvr>
                                        <p:cTn id="22" dur="500"/>
                                        <p:tgtEl>
                                          <p:spTgt spid="169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wipe(left)">
                                      <p:cBhvr>
                                        <p:cTn id="27" dur="500"/>
                                        <p:tgtEl>
                                          <p:spTgt spid="169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170045"/>
                                        </p:tgtEl>
                                        <p:attrNameLst>
                                          <p:attrName>style.visibility</p:attrName>
                                        </p:attrNameLst>
                                      </p:cBhvr>
                                      <p:to>
                                        <p:strVal val="visible"/>
                                      </p:to>
                                    </p:set>
                                    <p:animEffect transition="in" filter="barn(outVertical)">
                                      <p:cBhvr>
                                        <p:cTn id="32" dur="500"/>
                                        <p:tgtEl>
                                          <p:spTgt spid="1700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9988">
                                            <p:txEl>
                                              <p:pRg st="0" end="0"/>
                                            </p:txEl>
                                          </p:spTgt>
                                        </p:tgtEl>
                                        <p:attrNameLst>
                                          <p:attrName>style.visibility</p:attrName>
                                        </p:attrNameLst>
                                      </p:cBhvr>
                                      <p:to>
                                        <p:strVal val="visible"/>
                                      </p:to>
                                    </p:set>
                                    <p:animEffect transition="in" filter="wipe(left)">
                                      <p:cBhvr>
                                        <p:cTn id="37" dur="500"/>
                                        <p:tgtEl>
                                          <p:spTgt spid="16998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9995">
                                            <p:txEl>
                                              <p:pRg st="0" end="0"/>
                                            </p:txEl>
                                          </p:spTgt>
                                        </p:tgtEl>
                                        <p:attrNameLst>
                                          <p:attrName>style.visibility</p:attrName>
                                        </p:attrNameLst>
                                      </p:cBhvr>
                                      <p:to>
                                        <p:strVal val="visible"/>
                                      </p:to>
                                    </p:set>
                                    <p:animEffect transition="in" filter="wipe(left)">
                                      <p:cBhvr>
                                        <p:cTn id="42" dur="500"/>
                                        <p:tgtEl>
                                          <p:spTgt spid="16999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9991">
                                            <p:txEl>
                                              <p:pRg st="0" end="0"/>
                                            </p:txEl>
                                          </p:spTgt>
                                        </p:tgtEl>
                                        <p:attrNameLst>
                                          <p:attrName>style.visibility</p:attrName>
                                        </p:attrNameLst>
                                      </p:cBhvr>
                                      <p:to>
                                        <p:strVal val="visible"/>
                                      </p:to>
                                    </p:set>
                                    <p:animEffect transition="in" filter="wipe(left)">
                                      <p:cBhvr>
                                        <p:cTn id="47" dur="500"/>
                                        <p:tgtEl>
                                          <p:spTgt spid="16999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9996">
                                            <p:txEl>
                                              <p:pRg st="0" end="0"/>
                                            </p:txEl>
                                          </p:spTgt>
                                        </p:tgtEl>
                                        <p:attrNameLst>
                                          <p:attrName>style.visibility</p:attrName>
                                        </p:attrNameLst>
                                      </p:cBhvr>
                                      <p:to>
                                        <p:strVal val="visible"/>
                                      </p:to>
                                    </p:set>
                                    <p:animEffect transition="in" filter="wipe(left)">
                                      <p:cBhvr>
                                        <p:cTn id="52" dur="500"/>
                                        <p:tgtEl>
                                          <p:spTgt spid="16999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9992">
                                            <p:txEl>
                                              <p:pRg st="0" end="0"/>
                                            </p:txEl>
                                          </p:spTgt>
                                        </p:tgtEl>
                                        <p:attrNameLst>
                                          <p:attrName>style.visibility</p:attrName>
                                        </p:attrNameLst>
                                      </p:cBhvr>
                                      <p:to>
                                        <p:strVal val="visible"/>
                                      </p:to>
                                    </p:set>
                                    <p:animEffect transition="in" filter="wipe(left)">
                                      <p:cBhvr>
                                        <p:cTn id="57" dur="500"/>
                                        <p:tgtEl>
                                          <p:spTgt spid="1699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P spid="169988" grpId="0" build="p" autoUpdateAnimBg="0"/>
      <p:bldP spid="169991" grpId="0" build="p" autoUpdateAnimBg="0"/>
      <p:bldP spid="169992" grpId="0" build="p" autoUpdateAnimBg="0"/>
      <p:bldP spid="169995" grpId="0" build="p" autoUpdateAnimBg="0"/>
      <p:bldP spid="169996"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noFill/>
          <a:ln/>
        </p:spPr>
        <p:txBody>
          <a:bodyPr/>
          <a:lstStyle/>
          <a:p>
            <a:r>
              <a:rPr lang="en-US" altLang="zh-CN" sz="4000">
                <a:solidFill>
                  <a:schemeClr val="bg2">
                    <a:lumMod val="85000"/>
                    <a:lumOff val="15000"/>
                  </a:schemeClr>
                </a:solidFill>
                <a:latin typeface="Symbol" panose="05050102010706020507" pitchFamily="18" charset="2"/>
              </a:rPr>
              <a:t></a:t>
            </a:r>
            <a:r>
              <a:rPr lang="en-US" altLang="zh-CN" sz="4000" baseline="30000">
                <a:solidFill>
                  <a:schemeClr val="bg2">
                    <a:lumMod val="85000"/>
                    <a:lumOff val="15000"/>
                  </a:schemeClr>
                </a:solidFill>
                <a:latin typeface="Arial" panose="020B0604020202020204" pitchFamily="34" charset="0"/>
              </a:rPr>
              <a:t>2</a:t>
            </a:r>
            <a:r>
              <a:rPr lang="en-US" altLang="zh-CN" sz="4000">
                <a:solidFill>
                  <a:schemeClr val="bg2">
                    <a:lumMod val="85000"/>
                    <a:lumOff val="15000"/>
                  </a:schemeClr>
                </a:solidFill>
                <a:latin typeface="Arial" panose="020B0604020202020204" pitchFamily="34" charset="0"/>
              </a:rPr>
              <a:t> </a:t>
            </a:r>
            <a:r>
              <a:rPr lang="zh-CN" altLang="en-US" sz="4000">
                <a:solidFill>
                  <a:schemeClr val="bg2">
                    <a:lumMod val="85000"/>
                    <a:lumOff val="15000"/>
                  </a:schemeClr>
                </a:solidFill>
                <a:latin typeface="Arial" panose="020B0604020202020204" pitchFamily="34" charset="0"/>
              </a:rPr>
              <a:t>未知小样本均值的检验</a:t>
            </a:r>
            <a:br>
              <a:rPr lang="zh-CN" altLang="en-US" sz="4000">
                <a:solidFill>
                  <a:schemeClr val="bg2">
                    <a:lumMod val="85000"/>
                    <a:lumOff val="15000"/>
                  </a:schemeClr>
                </a:solidFill>
              </a:rPr>
            </a:br>
            <a:r>
              <a:rPr lang="zh-CN" altLang="en-US" sz="4000">
                <a:solidFill>
                  <a:schemeClr val="bg2">
                    <a:lumMod val="85000"/>
                    <a:lumOff val="15000"/>
                  </a:schemeClr>
                </a:solidFill>
              </a:rPr>
              <a:t> </a:t>
            </a:r>
            <a:r>
              <a:rPr lang="en-US" altLang="zh-CN" sz="3600">
                <a:solidFill>
                  <a:schemeClr val="bg2">
                    <a:lumMod val="85000"/>
                    <a:lumOff val="15000"/>
                  </a:schemeClr>
                </a:solidFill>
                <a:latin typeface="Arial" panose="020B0604020202020204" pitchFamily="34" charset="0"/>
              </a:rPr>
              <a:t>(</a:t>
            </a:r>
            <a:r>
              <a:rPr lang="zh-CN" altLang="en-US" sz="3600">
                <a:solidFill>
                  <a:schemeClr val="bg2">
                    <a:lumMod val="85000"/>
                    <a:lumOff val="15000"/>
                  </a:schemeClr>
                </a:solidFill>
                <a:latin typeface="Arial" panose="020B0604020202020204" pitchFamily="34" charset="0"/>
              </a:rPr>
              <a:t>例题分析</a:t>
            </a:r>
            <a:r>
              <a:rPr lang="en-US" altLang="zh-CN" sz="3600">
                <a:solidFill>
                  <a:schemeClr val="bg2">
                    <a:lumMod val="85000"/>
                    <a:lumOff val="15000"/>
                  </a:schemeClr>
                </a:solidFill>
                <a:latin typeface="Arial" panose="020B0604020202020204" pitchFamily="34" charset="0"/>
              </a:rPr>
              <a:t>)</a:t>
            </a:r>
          </a:p>
        </p:txBody>
      </p:sp>
      <p:sp>
        <p:nvSpPr>
          <p:cNvPr id="290819" name="Rectangle 3"/>
          <p:cNvSpPr>
            <a:spLocks noGrp="1" noChangeArrowheads="1"/>
          </p:cNvSpPr>
          <p:nvPr>
            <p:ph type="body" sz="half" idx="1"/>
          </p:nvPr>
        </p:nvSpPr>
        <p:spPr>
          <a:xfrm>
            <a:off x="3722688" y="1752600"/>
            <a:ext cx="5048250" cy="4678363"/>
          </a:xfrm>
          <a:noFill/>
          <a:ln/>
        </p:spPr>
        <p:txBody>
          <a:bodyPr/>
          <a:lstStyle/>
          <a:p>
            <a:pPr marL="0" indent="0" algn="just">
              <a:lnSpc>
                <a:spcPct val="105000"/>
              </a:lnSpc>
            </a:pPr>
            <a:r>
              <a:rPr lang="en-US" altLang="zh-CN" sz="2600" dirty="0">
                <a:solidFill>
                  <a:schemeClr val="bg2">
                    <a:lumMod val="85000"/>
                    <a:lumOff val="15000"/>
                  </a:schemeClr>
                </a:solidFill>
              </a:rPr>
              <a:t> </a:t>
            </a:r>
            <a:r>
              <a:rPr lang="en-US" altLang="zh-CN" sz="2800" b="1" dirty="0">
                <a:solidFill>
                  <a:schemeClr val="bg2">
                    <a:lumMod val="85000"/>
                    <a:lumOff val="15000"/>
                  </a:schemeClr>
                </a:solidFill>
              </a:rPr>
              <a:t>【</a:t>
            </a:r>
            <a:r>
              <a:rPr lang="zh-CN" altLang="en-US" sz="2800" b="1" dirty="0">
                <a:solidFill>
                  <a:schemeClr val="bg2">
                    <a:lumMod val="85000"/>
                    <a:lumOff val="15000"/>
                  </a:schemeClr>
                </a:solidFill>
              </a:rPr>
              <a:t>例</a:t>
            </a:r>
            <a:r>
              <a:rPr lang="en-US" altLang="zh-CN" sz="2800" b="1" dirty="0">
                <a:solidFill>
                  <a:schemeClr val="bg2">
                    <a:lumMod val="85000"/>
                    <a:lumOff val="15000"/>
                  </a:schemeClr>
                </a:solidFill>
              </a:rPr>
              <a:t>】</a:t>
            </a:r>
            <a:r>
              <a:rPr lang="zh-CN" altLang="en-US" sz="2600" dirty="0">
                <a:solidFill>
                  <a:schemeClr val="bg2">
                    <a:lumMod val="85000"/>
                    <a:lumOff val="15000"/>
                  </a:schemeClr>
                </a:solidFill>
              </a:rPr>
              <a:t>一个汽车轮胎制造商声称，某一等级的轮胎的平均寿命在一定的汽车重量和正常行驶条件下大于</a:t>
            </a:r>
            <a:r>
              <a:rPr lang="en-US" altLang="zh-CN" sz="2600" dirty="0">
                <a:solidFill>
                  <a:schemeClr val="bg2">
                    <a:lumMod val="85000"/>
                    <a:lumOff val="15000"/>
                  </a:schemeClr>
                </a:solidFill>
              </a:rPr>
              <a:t>40000</a:t>
            </a:r>
            <a:r>
              <a:rPr lang="zh-CN" altLang="en-US" sz="2600" dirty="0">
                <a:solidFill>
                  <a:schemeClr val="bg2">
                    <a:lumMod val="85000"/>
                    <a:lumOff val="15000"/>
                  </a:schemeClr>
                </a:solidFill>
              </a:rPr>
              <a:t>公里，对一个由</a:t>
            </a:r>
            <a:r>
              <a:rPr lang="en-US" altLang="zh-CN" sz="2600" dirty="0">
                <a:solidFill>
                  <a:schemeClr val="bg2">
                    <a:lumMod val="85000"/>
                    <a:lumOff val="15000"/>
                  </a:schemeClr>
                </a:solidFill>
              </a:rPr>
              <a:t>20</a:t>
            </a:r>
            <a:r>
              <a:rPr lang="zh-CN" altLang="en-US" sz="2600" dirty="0">
                <a:solidFill>
                  <a:schemeClr val="bg2">
                    <a:lumMod val="85000"/>
                    <a:lumOff val="15000"/>
                  </a:schemeClr>
                </a:solidFill>
              </a:rPr>
              <a:t>个轮胎组成的随机样本作了试验，测得平均值为</a:t>
            </a:r>
            <a:r>
              <a:rPr lang="en-US" altLang="zh-CN" sz="2600" dirty="0">
                <a:solidFill>
                  <a:schemeClr val="bg2">
                    <a:lumMod val="85000"/>
                    <a:lumOff val="15000"/>
                  </a:schemeClr>
                </a:solidFill>
              </a:rPr>
              <a:t>41000</a:t>
            </a:r>
            <a:r>
              <a:rPr lang="zh-CN" altLang="en-US" sz="2600" dirty="0">
                <a:solidFill>
                  <a:schemeClr val="bg2">
                    <a:lumMod val="85000"/>
                    <a:lumOff val="15000"/>
                  </a:schemeClr>
                </a:solidFill>
              </a:rPr>
              <a:t>公里，标准差为</a:t>
            </a:r>
            <a:r>
              <a:rPr lang="en-US" altLang="zh-CN" sz="2600" dirty="0">
                <a:solidFill>
                  <a:schemeClr val="bg2">
                    <a:lumMod val="85000"/>
                    <a:lumOff val="15000"/>
                  </a:schemeClr>
                </a:solidFill>
              </a:rPr>
              <a:t>5000</a:t>
            </a:r>
            <a:r>
              <a:rPr lang="zh-CN" altLang="en-US" sz="2600" dirty="0">
                <a:solidFill>
                  <a:schemeClr val="bg2">
                    <a:lumMod val="85000"/>
                    <a:lumOff val="15000"/>
                  </a:schemeClr>
                </a:solidFill>
              </a:rPr>
              <a:t>公里。已知轮胎寿命的公里数服从正态分布，我们能否根据这些数据作出结论，该制造商的产品同他所说的标准相符？</a:t>
            </a:r>
            <a:r>
              <a:rPr lang="en-US" altLang="zh-CN" sz="2600" dirty="0">
                <a:solidFill>
                  <a:schemeClr val="bg2">
                    <a:lumMod val="85000"/>
                    <a:lumOff val="15000"/>
                  </a:schemeClr>
                </a:solidFill>
              </a:rPr>
              <a:t>(</a:t>
            </a:r>
            <a:r>
              <a:rPr lang="en-US" altLang="zh-CN" sz="2800" dirty="0">
                <a:solidFill>
                  <a:schemeClr val="bg2">
                    <a:lumMod val="85000"/>
                    <a:lumOff val="15000"/>
                  </a:schemeClr>
                </a:solidFill>
                <a:latin typeface="Symbol" panose="05050102010706020507" pitchFamily="18" charset="2"/>
              </a:rPr>
              <a:t></a:t>
            </a:r>
            <a:r>
              <a:rPr lang="en-US" altLang="zh-CN" sz="2800" dirty="0">
                <a:solidFill>
                  <a:schemeClr val="bg2">
                    <a:lumMod val="85000"/>
                    <a:lumOff val="15000"/>
                  </a:schemeClr>
                </a:solidFill>
              </a:rPr>
              <a:t> </a:t>
            </a:r>
            <a:r>
              <a:rPr lang="en-US" altLang="zh-CN" sz="2600" dirty="0">
                <a:solidFill>
                  <a:schemeClr val="bg2">
                    <a:lumMod val="85000"/>
                    <a:lumOff val="15000"/>
                  </a:schemeClr>
                </a:solidFill>
              </a:rPr>
              <a:t>= 0.05)</a:t>
            </a:r>
          </a:p>
        </p:txBody>
      </p:sp>
      <p:graphicFrame>
        <p:nvGraphicFramePr>
          <p:cNvPr id="290822" name="Object 6">
            <a:hlinkHover r:id="" action="ppaction://noaction" highlightClick="1"/>
          </p:cNvPr>
          <p:cNvGraphicFramePr>
            <a:graphicFrameLocks noChangeAspect="1"/>
          </p:cNvGraphicFramePr>
          <p:nvPr/>
        </p:nvGraphicFramePr>
        <p:xfrm>
          <a:off x="228600" y="4648200"/>
          <a:ext cx="3581400" cy="1477963"/>
        </p:xfrm>
        <a:graphic>
          <a:graphicData uri="http://schemas.openxmlformats.org/presentationml/2006/ole">
            <mc:AlternateContent xmlns:mc="http://schemas.openxmlformats.org/markup-compatibility/2006">
              <mc:Choice xmlns:v="urn:schemas-microsoft-com:vml" Requires="v">
                <p:oleObj spid="_x0000_s773125" name="Clip" r:id="rId4" imgW="6544800" imgH="1706400" progId="MS_ClipArt_Gallery.5">
                  <p:embed/>
                </p:oleObj>
              </mc:Choice>
              <mc:Fallback>
                <p:oleObj name="Clip" r:id="rId4" imgW="6544800" imgH="1706400" progId="MS_ClipArt_Gallery.5">
                  <p:embed/>
                  <p:pic>
                    <p:nvPicPr>
                      <p:cNvPr id="290822" name="Object 6">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648200"/>
                        <a:ext cx="3581400" cy="147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0828" name="AutoShape 12"/>
          <p:cNvSpPr>
            <a:spLocks noChangeArrowheads="1"/>
          </p:cNvSpPr>
          <p:nvPr/>
        </p:nvSpPr>
        <p:spPr bwMode="auto">
          <a:xfrm flipH="1">
            <a:off x="650875" y="2266950"/>
            <a:ext cx="2574925" cy="1219200"/>
          </a:xfrm>
          <a:prstGeom prst="cloudCallout">
            <a:avLst>
              <a:gd name="adj1" fmla="val -63995"/>
              <a:gd name="adj2" fmla="val 119787"/>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dirty="0">
                <a:solidFill>
                  <a:schemeClr val="bg2">
                    <a:lumMod val="85000"/>
                    <a:lumOff val="15000"/>
                  </a:schemeClr>
                </a:solidFill>
                <a:effectLst>
                  <a:outerShdw blurRad="38100" dist="38100" dir="2700000" algn="tl">
                    <a:srgbClr val="000000"/>
                  </a:outerShdw>
                </a:effectLst>
              </a:rPr>
              <a:t>单侧检验</a:t>
            </a:r>
          </a:p>
        </p:txBody>
      </p:sp>
    </p:spTree>
    <p:extLst>
      <p:ext uri="{BB962C8B-B14F-4D97-AF65-F5344CB8AC3E}">
        <p14:creationId xmlns:p14="http://schemas.microsoft.com/office/powerpoint/2010/main" val="1314108747"/>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5" name="Rectangle 3"/>
          <p:cNvSpPr>
            <a:spLocks noGrp="1" noChangeArrowheads="1"/>
          </p:cNvSpPr>
          <p:nvPr>
            <p:ph type="title"/>
          </p:nvPr>
        </p:nvSpPr>
        <p:spPr>
          <a:noFill/>
          <a:ln/>
        </p:spPr>
        <p:txBody>
          <a:bodyPr/>
          <a:lstStyle/>
          <a:p>
            <a:r>
              <a:rPr lang="zh-CN" altLang="en-US" sz="4000">
                <a:solidFill>
                  <a:schemeClr val="bg2">
                    <a:lumMod val="85000"/>
                    <a:lumOff val="15000"/>
                  </a:schemeClr>
                </a:solidFill>
                <a:latin typeface="Arial" panose="020B0604020202020204" pitchFamily="34" charset="0"/>
              </a:rPr>
              <a:t>均值的单尾 </a:t>
            </a:r>
            <a:r>
              <a:rPr lang="en-US" altLang="zh-CN" sz="4000">
                <a:solidFill>
                  <a:schemeClr val="bg2">
                    <a:lumMod val="85000"/>
                    <a:lumOff val="15000"/>
                  </a:schemeClr>
                </a:solidFill>
                <a:latin typeface="Arial" panose="020B0604020202020204" pitchFamily="34" charset="0"/>
              </a:rPr>
              <a:t>t </a:t>
            </a:r>
            <a:r>
              <a:rPr lang="zh-CN" altLang="en-US" sz="4000">
                <a:solidFill>
                  <a:schemeClr val="bg2">
                    <a:lumMod val="85000"/>
                    <a:lumOff val="15000"/>
                  </a:schemeClr>
                </a:solidFill>
                <a:latin typeface="Arial" panose="020B0604020202020204" pitchFamily="34" charset="0"/>
              </a:rPr>
              <a:t>检验 </a:t>
            </a:r>
            <a:br>
              <a:rPr lang="zh-CN" altLang="en-US" sz="4000">
                <a:solidFill>
                  <a:schemeClr val="bg2">
                    <a:lumMod val="85000"/>
                    <a:lumOff val="15000"/>
                  </a:schemeClr>
                </a:solidFill>
                <a:latin typeface="Arial" panose="020B0604020202020204" pitchFamily="34" charset="0"/>
              </a:rPr>
            </a:br>
            <a:r>
              <a:rPr lang="en-US" altLang="zh-CN" sz="3600">
                <a:solidFill>
                  <a:schemeClr val="bg2">
                    <a:lumMod val="85000"/>
                    <a:lumOff val="15000"/>
                  </a:schemeClr>
                </a:solidFill>
                <a:latin typeface="Arial" panose="020B0604020202020204" pitchFamily="34" charset="0"/>
              </a:rPr>
              <a:t>(</a:t>
            </a:r>
            <a:r>
              <a:rPr lang="zh-CN" altLang="en-US" sz="3600">
                <a:solidFill>
                  <a:schemeClr val="bg2">
                    <a:lumMod val="85000"/>
                    <a:lumOff val="15000"/>
                  </a:schemeClr>
                </a:solidFill>
                <a:latin typeface="Arial" panose="020B0604020202020204" pitchFamily="34" charset="0"/>
              </a:rPr>
              <a:t>计算结果</a:t>
            </a:r>
            <a:r>
              <a:rPr lang="en-US" altLang="zh-CN" sz="3600">
                <a:solidFill>
                  <a:schemeClr val="bg2">
                    <a:lumMod val="85000"/>
                    <a:lumOff val="15000"/>
                  </a:schemeClr>
                </a:solidFill>
                <a:latin typeface="Arial" panose="020B0604020202020204" pitchFamily="34" charset="0"/>
              </a:rPr>
              <a:t>) </a:t>
            </a:r>
          </a:p>
        </p:txBody>
      </p:sp>
      <p:sp>
        <p:nvSpPr>
          <p:cNvPr id="305156" name="Rectangle 4"/>
          <p:cNvSpPr>
            <a:spLocks noGrp="1" noChangeArrowheads="1"/>
          </p:cNvSpPr>
          <p:nvPr>
            <p:ph type="body" sz="half" idx="1"/>
          </p:nvPr>
        </p:nvSpPr>
        <p:spPr>
          <a:xfrm>
            <a:off x="609600" y="1778000"/>
            <a:ext cx="3848100" cy="4013200"/>
          </a:xfrm>
          <a:noFill/>
          <a:ln/>
        </p:spPr>
        <p:txBody>
          <a:bodyPr/>
          <a:lstStyle/>
          <a:p>
            <a:pPr marL="0" indent="0"/>
            <a:r>
              <a:rPr lang="en-US" altLang="zh-CN" sz="2800" b="1" dirty="0">
                <a:solidFill>
                  <a:schemeClr val="bg2">
                    <a:lumMod val="85000"/>
                    <a:lumOff val="15000"/>
                  </a:schemeClr>
                </a:solidFill>
              </a:rPr>
              <a:t>H</a:t>
            </a:r>
            <a:r>
              <a:rPr lang="en-US" altLang="zh-CN" sz="2000" b="1" dirty="0">
                <a:solidFill>
                  <a:schemeClr val="bg2">
                    <a:lumMod val="85000"/>
                    <a:lumOff val="15000"/>
                  </a:schemeClr>
                </a:solidFill>
              </a:rPr>
              <a:t>0</a:t>
            </a:r>
            <a:r>
              <a:rPr lang="en-US" altLang="zh-CN" sz="2800" b="1" dirty="0">
                <a:solidFill>
                  <a:schemeClr val="bg2">
                    <a:lumMod val="85000"/>
                    <a:lumOff val="15000"/>
                  </a:schemeClr>
                </a:solidFill>
              </a:rPr>
              <a:t>: </a:t>
            </a:r>
            <a:r>
              <a:rPr lang="en-US" altLang="zh-CN" sz="2800" b="1" dirty="0">
                <a:solidFill>
                  <a:schemeClr val="bg2">
                    <a:lumMod val="85000"/>
                    <a:lumOff val="15000"/>
                  </a:schemeClr>
                </a:solidFill>
                <a:latin typeface="Symbol" panose="05050102010706020507" pitchFamily="18" charset="2"/>
              </a:rPr>
              <a:t></a:t>
            </a:r>
            <a:r>
              <a:rPr lang="en-US" altLang="zh-CN" sz="2800" b="1" dirty="0">
                <a:solidFill>
                  <a:schemeClr val="bg2">
                    <a:lumMod val="85000"/>
                    <a:lumOff val="15000"/>
                  </a:schemeClr>
                </a:solidFill>
              </a:rPr>
              <a:t> </a:t>
            </a:r>
            <a:r>
              <a:rPr lang="en-US" altLang="zh-CN" sz="2800" b="1" dirty="0">
                <a:solidFill>
                  <a:schemeClr val="bg2">
                    <a:lumMod val="85000"/>
                    <a:lumOff val="15000"/>
                  </a:schemeClr>
                </a:solidFill>
                <a:sym typeface="Symbol" panose="05050102010706020507" pitchFamily="18" charset="2"/>
              </a:rPr>
              <a:t></a:t>
            </a:r>
            <a:r>
              <a:rPr lang="en-US" altLang="zh-CN" sz="2800" b="1" dirty="0">
                <a:solidFill>
                  <a:schemeClr val="bg2">
                    <a:lumMod val="85000"/>
                    <a:lumOff val="15000"/>
                  </a:schemeClr>
                </a:solidFill>
              </a:rPr>
              <a:t> 40000</a:t>
            </a:r>
          </a:p>
          <a:p>
            <a:pPr marL="0" indent="0"/>
            <a:r>
              <a:rPr lang="en-US" altLang="zh-CN" sz="2800" b="1" dirty="0">
                <a:solidFill>
                  <a:schemeClr val="bg2">
                    <a:lumMod val="85000"/>
                    <a:lumOff val="15000"/>
                  </a:schemeClr>
                </a:solidFill>
              </a:rPr>
              <a:t>H</a:t>
            </a:r>
            <a:r>
              <a:rPr lang="en-US" altLang="zh-CN" sz="2000" b="1" dirty="0">
                <a:solidFill>
                  <a:schemeClr val="bg2">
                    <a:lumMod val="85000"/>
                    <a:lumOff val="15000"/>
                  </a:schemeClr>
                </a:solidFill>
              </a:rPr>
              <a:t>1</a:t>
            </a:r>
            <a:r>
              <a:rPr lang="en-US" altLang="zh-CN" sz="2800" b="1" dirty="0">
                <a:solidFill>
                  <a:schemeClr val="bg2">
                    <a:lumMod val="85000"/>
                    <a:lumOff val="15000"/>
                  </a:schemeClr>
                </a:solidFill>
              </a:rPr>
              <a:t>: </a:t>
            </a:r>
            <a:r>
              <a:rPr lang="en-US" altLang="zh-CN" sz="2800" b="1" dirty="0">
                <a:solidFill>
                  <a:schemeClr val="bg2">
                    <a:lumMod val="85000"/>
                    <a:lumOff val="15000"/>
                  </a:schemeClr>
                </a:solidFill>
                <a:latin typeface="Symbol" panose="05050102010706020507" pitchFamily="18" charset="2"/>
              </a:rPr>
              <a:t></a:t>
            </a:r>
            <a:r>
              <a:rPr lang="en-US" altLang="zh-CN" sz="2800" b="1" dirty="0">
                <a:solidFill>
                  <a:schemeClr val="bg2">
                    <a:lumMod val="85000"/>
                    <a:lumOff val="15000"/>
                  </a:schemeClr>
                </a:solidFill>
              </a:rPr>
              <a:t> &lt; 40000</a:t>
            </a:r>
          </a:p>
          <a:p>
            <a:pPr marL="0" indent="0"/>
            <a:r>
              <a:rPr lang="en-US" altLang="zh-CN" sz="2800" b="1" dirty="0">
                <a:solidFill>
                  <a:schemeClr val="bg2">
                    <a:lumMod val="85000"/>
                    <a:lumOff val="15000"/>
                  </a:schemeClr>
                </a:solidFill>
                <a:latin typeface="Symbol" panose="05050102010706020507" pitchFamily="18" charset="2"/>
              </a:rPr>
              <a:t></a:t>
            </a:r>
            <a:r>
              <a:rPr lang="en-US" altLang="zh-CN" sz="2800" b="1" dirty="0">
                <a:solidFill>
                  <a:schemeClr val="bg2">
                    <a:lumMod val="85000"/>
                    <a:lumOff val="15000"/>
                  </a:schemeClr>
                </a:solidFill>
              </a:rPr>
              <a:t> = 0.05</a:t>
            </a:r>
          </a:p>
          <a:p>
            <a:pPr marL="0" indent="0"/>
            <a:r>
              <a:rPr lang="en-US" altLang="zh-CN" sz="2800" b="1" dirty="0">
                <a:solidFill>
                  <a:schemeClr val="bg2">
                    <a:lumMod val="85000"/>
                    <a:lumOff val="15000"/>
                  </a:schemeClr>
                </a:solidFill>
              </a:rPr>
              <a:t>df = 20 - 1 = 19</a:t>
            </a:r>
          </a:p>
          <a:p>
            <a:pPr marL="0" indent="0">
              <a:spcBef>
                <a:spcPct val="18000"/>
              </a:spcBef>
            </a:pPr>
            <a:r>
              <a:rPr lang="zh-CN" altLang="en-US" sz="2800" b="1" dirty="0">
                <a:solidFill>
                  <a:schemeClr val="bg2">
                    <a:lumMod val="85000"/>
                    <a:lumOff val="15000"/>
                  </a:schemeClr>
                </a:solidFill>
              </a:rPr>
              <a:t>临界值</a:t>
            </a:r>
            <a:r>
              <a:rPr lang="en-US" altLang="zh-CN" sz="2800" b="1" dirty="0">
                <a:solidFill>
                  <a:schemeClr val="bg2">
                    <a:lumMod val="85000"/>
                    <a:lumOff val="15000"/>
                  </a:schemeClr>
                </a:solidFill>
              </a:rPr>
              <a:t>(s):</a:t>
            </a:r>
          </a:p>
          <a:p>
            <a:pPr marL="0" indent="0"/>
            <a:endParaRPr lang="en-US" altLang="zh-CN" sz="2800" b="1" dirty="0">
              <a:solidFill>
                <a:schemeClr val="bg2">
                  <a:lumMod val="85000"/>
                  <a:lumOff val="15000"/>
                </a:schemeClr>
              </a:solidFill>
            </a:endParaRPr>
          </a:p>
        </p:txBody>
      </p:sp>
      <p:sp>
        <p:nvSpPr>
          <p:cNvPr id="305157" name="Rectangle 5"/>
          <p:cNvSpPr>
            <a:spLocks noChangeArrowheads="1"/>
          </p:cNvSpPr>
          <p:nvPr/>
        </p:nvSpPr>
        <p:spPr bwMode="auto">
          <a:xfrm>
            <a:off x="4144963" y="1790700"/>
            <a:ext cx="3733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188"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088"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a:solidFill>
                  <a:schemeClr val="bg2">
                    <a:lumMod val="85000"/>
                    <a:lumOff val="15000"/>
                  </a:schemeClr>
                </a:solidFill>
                <a:effectLst>
                  <a:outerShdw blurRad="38100" dist="38100" dir="2700000" algn="tl">
                    <a:srgbClr val="000000"/>
                  </a:outerShdw>
                </a:effectLst>
                <a:latin typeface="Arial" panose="020B0604020202020204" pitchFamily="34" charset="0"/>
              </a:rPr>
              <a:t>检验统计量</a:t>
            </a:r>
            <a:r>
              <a:rPr lang="en-US" altLang="zh-CN" sz="2800" b="1">
                <a:solidFill>
                  <a:schemeClr val="bg2">
                    <a:lumMod val="85000"/>
                    <a:lumOff val="15000"/>
                  </a:schemeClr>
                </a:solidFill>
                <a:effectLst>
                  <a:outerShdw blurRad="38100" dist="38100" dir="2700000" algn="tl">
                    <a:srgbClr val="000000"/>
                  </a:outerShdw>
                </a:effectLst>
                <a:latin typeface="Arial" panose="020B0604020202020204" pitchFamily="34" charset="0"/>
              </a:rPr>
              <a:t>:</a:t>
            </a:r>
          </a:p>
        </p:txBody>
      </p:sp>
      <p:sp>
        <p:nvSpPr>
          <p:cNvPr id="305159" name="Rectangle 7"/>
          <p:cNvSpPr>
            <a:spLocks noChangeArrowheads="1"/>
          </p:cNvSpPr>
          <p:nvPr/>
        </p:nvSpPr>
        <p:spPr bwMode="auto">
          <a:xfrm>
            <a:off x="4210050" y="4343400"/>
            <a:ext cx="46529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2800">
                <a:solidFill>
                  <a:schemeClr val="bg2">
                    <a:lumMod val="85000"/>
                    <a:lumOff val="15000"/>
                  </a:schemeClr>
                </a:solidFill>
                <a:effectLst>
                  <a:outerShdw blurRad="38100" dist="38100" dir="2700000" algn="tl">
                    <a:srgbClr val="000000"/>
                  </a:outerShdw>
                </a:effectLst>
              </a:rPr>
              <a:t> </a:t>
            </a:r>
            <a:r>
              <a:rPr lang="zh-CN" altLang="en-US">
                <a:solidFill>
                  <a:schemeClr val="bg2">
                    <a:lumMod val="85000"/>
                    <a:lumOff val="15000"/>
                  </a:schemeClr>
                </a:solidFill>
                <a:effectLst>
                  <a:outerShdw blurRad="38100" dist="38100" dir="2700000" algn="tl">
                    <a:srgbClr val="000000"/>
                  </a:outerShdw>
                </a:effectLst>
              </a:rPr>
              <a:t>在</a:t>
            </a:r>
            <a:r>
              <a:rPr lang="zh-CN" altLang="en-US">
                <a:solidFill>
                  <a:schemeClr val="bg2">
                    <a:lumMod val="85000"/>
                    <a:lumOff val="15000"/>
                  </a:schemeClr>
                </a:solidFill>
                <a:effectLst>
                  <a:outerShdw blurRad="38100" dist="38100" dir="2700000" algn="tl">
                    <a:srgbClr val="000000"/>
                  </a:outerShdw>
                </a:effectLst>
                <a:latin typeface="Symbol" panose="05050102010706020507" pitchFamily="18" charset="2"/>
              </a:rPr>
              <a:t></a:t>
            </a:r>
            <a:r>
              <a:rPr lang="zh-CN" altLang="en-US">
                <a:solidFill>
                  <a:schemeClr val="bg2">
                    <a:lumMod val="85000"/>
                    <a:lumOff val="15000"/>
                  </a:schemeClr>
                </a:solidFill>
                <a:effectLst>
                  <a:outerShdw blurRad="38100" dist="38100" dir="2700000" algn="tl">
                    <a:srgbClr val="000000"/>
                  </a:outerShdw>
                </a:effectLst>
              </a:rPr>
              <a:t> </a:t>
            </a:r>
            <a:r>
              <a:rPr lang="en-US" altLang="zh-CN">
                <a:solidFill>
                  <a:schemeClr val="bg2">
                    <a:lumMod val="85000"/>
                    <a:lumOff val="15000"/>
                  </a:schemeClr>
                </a:solidFill>
                <a:effectLst>
                  <a:outerShdw blurRad="38100" dist="38100" dir="2700000" algn="tl">
                    <a:srgbClr val="000000"/>
                  </a:outerShdw>
                </a:effectLst>
              </a:rPr>
              <a:t>= 0.05</a:t>
            </a:r>
            <a:r>
              <a:rPr lang="zh-CN" altLang="en-US">
                <a:solidFill>
                  <a:schemeClr val="bg2">
                    <a:lumMod val="85000"/>
                    <a:lumOff val="15000"/>
                  </a:schemeClr>
                </a:solidFill>
                <a:effectLst>
                  <a:outerShdw blurRad="38100" dist="38100" dir="2700000" algn="tl">
                    <a:srgbClr val="000000"/>
                  </a:outerShdw>
                </a:effectLst>
              </a:rPr>
              <a:t>的水平上不拒绝</a:t>
            </a:r>
            <a:r>
              <a:rPr lang="en-US" altLang="zh-CN">
                <a:solidFill>
                  <a:schemeClr val="bg2">
                    <a:lumMod val="85000"/>
                    <a:lumOff val="15000"/>
                  </a:schemeClr>
                </a:solidFill>
                <a:effectLst>
                  <a:outerShdw blurRad="38100" dist="38100" dir="2700000" algn="tl">
                    <a:srgbClr val="000000"/>
                  </a:outerShdw>
                </a:effectLst>
              </a:rPr>
              <a:t>H</a:t>
            </a:r>
            <a:r>
              <a:rPr lang="en-US" altLang="zh-CN" baseline="-25000">
                <a:solidFill>
                  <a:schemeClr val="bg2">
                    <a:lumMod val="85000"/>
                    <a:lumOff val="15000"/>
                  </a:schemeClr>
                </a:solidFill>
                <a:effectLst>
                  <a:outerShdw blurRad="38100" dist="38100" dir="2700000" algn="tl">
                    <a:srgbClr val="000000"/>
                  </a:outerShdw>
                </a:effectLst>
              </a:rPr>
              <a:t>0</a:t>
            </a:r>
            <a:endParaRPr lang="en-US" altLang="zh-CN">
              <a:solidFill>
                <a:schemeClr val="bg2">
                  <a:lumMod val="85000"/>
                  <a:lumOff val="15000"/>
                </a:schemeClr>
              </a:solidFill>
              <a:effectLst>
                <a:outerShdw blurRad="38100" dist="38100" dir="2700000" algn="tl">
                  <a:srgbClr val="000000"/>
                </a:outerShdw>
              </a:effectLst>
            </a:endParaRPr>
          </a:p>
        </p:txBody>
      </p:sp>
      <p:sp>
        <p:nvSpPr>
          <p:cNvPr id="305160" name="Rectangle 8"/>
          <p:cNvSpPr>
            <a:spLocks noChangeArrowheads="1"/>
          </p:cNvSpPr>
          <p:nvPr/>
        </p:nvSpPr>
        <p:spPr bwMode="auto">
          <a:xfrm>
            <a:off x="4286250" y="5486400"/>
            <a:ext cx="434340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a:solidFill>
                  <a:schemeClr val="bg2">
                    <a:lumMod val="85000"/>
                    <a:lumOff val="15000"/>
                  </a:schemeClr>
                </a:solidFill>
                <a:effectLst>
                  <a:outerShdw blurRad="38100" dist="38100" dir="2700000" algn="tl">
                    <a:srgbClr val="000000"/>
                  </a:outerShdw>
                </a:effectLst>
              </a:rPr>
              <a:t>不能认为制造商的产品同他所说的标准不相符</a:t>
            </a:r>
          </a:p>
        </p:txBody>
      </p:sp>
      <p:sp>
        <p:nvSpPr>
          <p:cNvPr id="305161" name="Text Box 9"/>
          <p:cNvSpPr txBox="1">
            <a:spLocks noChangeArrowheads="1"/>
          </p:cNvSpPr>
          <p:nvPr/>
        </p:nvSpPr>
        <p:spPr bwMode="auto">
          <a:xfrm>
            <a:off x="4144963" y="38862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2">
                    <a:lumMod val="85000"/>
                    <a:lumOff val="15000"/>
                  </a:schemeClr>
                </a:solidFill>
                <a:effectLst>
                  <a:outerShdw blurRad="38100" dist="38100" dir="2700000" algn="tl">
                    <a:srgbClr val="000000"/>
                  </a:outerShdw>
                </a:effectLst>
              </a:rPr>
              <a:t>决策</a:t>
            </a:r>
            <a:r>
              <a:rPr lang="en-US" altLang="zh-CN" sz="2800" b="1">
                <a:solidFill>
                  <a:schemeClr val="bg2">
                    <a:lumMod val="85000"/>
                    <a:lumOff val="15000"/>
                  </a:schemeClr>
                </a:solidFill>
                <a:effectLst>
                  <a:outerShdw blurRad="38100" dist="38100" dir="2700000" algn="tl">
                    <a:srgbClr val="000000"/>
                  </a:outerShdw>
                </a:effectLst>
              </a:rPr>
              <a:t>:</a:t>
            </a:r>
            <a:r>
              <a:rPr lang="en-US" altLang="zh-CN">
                <a:solidFill>
                  <a:schemeClr val="bg2">
                    <a:lumMod val="85000"/>
                    <a:lumOff val="15000"/>
                  </a:schemeClr>
                </a:solidFill>
                <a:effectLst>
                  <a:outerShdw blurRad="38100" dist="38100" dir="2700000" algn="tl">
                    <a:srgbClr val="000000"/>
                  </a:outerShdw>
                </a:effectLst>
              </a:rPr>
              <a:t> </a:t>
            </a:r>
          </a:p>
        </p:txBody>
      </p:sp>
      <p:sp>
        <p:nvSpPr>
          <p:cNvPr id="305162" name="Text Box 10"/>
          <p:cNvSpPr txBox="1">
            <a:spLocks noChangeArrowheads="1"/>
          </p:cNvSpPr>
          <p:nvPr/>
        </p:nvSpPr>
        <p:spPr bwMode="auto">
          <a:xfrm>
            <a:off x="4144963" y="49530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bg2">
                    <a:lumMod val="85000"/>
                    <a:lumOff val="15000"/>
                  </a:schemeClr>
                </a:solidFill>
                <a:effectLst>
                  <a:outerShdw blurRad="38100" dist="38100" dir="2700000" algn="tl">
                    <a:srgbClr val="000000"/>
                  </a:outerShdw>
                </a:effectLst>
              </a:rPr>
              <a:t>结论</a:t>
            </a:r>
            <a:r>
              <a:rPr lang="en-US" altLang="zh-CN" sz="2800" b="1">
                <a:solidFill>
                  <a:schemeClr val="bg2">
                    <a:lumMod val="85000"/>
                    <a:lumOff val="15000"/>
                  </a:schemeClr>
                </a:solidFill>
                <a:effectLst>
                  <a:outerShdw blurRad="38100" dist="38100" dir="2700000" algn="tl">
                    <a:srgbClr val="000000"/>
                  </a:outerShdw>
                </a:effectLst>
              </a:rPr>
              <a:t>:</a:t>
            </a:r>
            <a:r>
              <a:rPr lang="en-US" altLang="zh-CN">
                <a:solidFill>
                  <a:schemeClr val="bg2">
                    <a:lumMod val="85000"/>
                    <a:lumOff val="15000"/>
                  </a:schemeClr>
                </a:solidFill>
                <a:effectLst>
                  <a:outerShdw blurRad="38100" dist="38100" dir="2700000" algn="tl">
                    <a:srgbClr val="000000"/>
                  </a:outerShdw>
                </a:effectLst>
              </a:rPr>
              <a:t> </a:t>
            </a:r>
          </a:p>
        </p:txBody>
      </p:sp>
      <mc:AlternateContent xmlns:mc="http://schemas.openxmlformats.org/markup-compatibility/2006">
        <mc:Choice xmlns:a14="http://schemas.microsoft.com/office/drawing/2010/main" Requires="a14">
          <p:sp>
            <p:nvSpPr>
              <p:cNvPr id="305218" name="Object 66">
                <a:hlinkClick r:id="" action="ppaction://ole?verb=0"/>
              </p:cNvPr>
              <p:cNvSpPr txBox="1"/>
              <p:nvPr/>
            </p:nvSpPr>
            <p:spPr bwMode="auto">
              <a:xfrm>
                <a:off x="4275138" y="2200275"/>
                <a:ext cx="3587750" cy="1797050"/>
              </a:xfrm>
              <a:prstGeom prst="rect">
                <a:avLst/>
              </a:prstGeom>
              <a:noFill/>
              <a:ln>
                <a:noFill/>
              </a:ln>
              <a:effectLst>
                <a:outerShdw dist="17961" dir="2700000" algn="ctr" rotWithShape="0">
                  <a:schemeClr val="bg2"/>
                </a:outerShdw>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bg2">
                              <a:lumMod val="85000"/>
                              <a:lumOff val="15000"/>
                            </a:schemeClr>
                          </a:solidFill>
                          <a:latin typeface="Cambria Math" panose="02040503050406030204" pitchFamily="18" charset="0"/>
                        </a:rPr>
                        <m:t>𝑡</m:t>
                      </m:r>
                      <m:r>
                        <m:rPr>
                          <m:aln/>
                        </m:rPr>
                        <a:rPr lang="zh-CN" altLang="en-US" i="1">
                          <a:solidFill>
                            <a:schemeClr val="bg2">
                              <a:lumMod val="85000"/>
                              <a:lumOff val="15000"/>
                            </a:schemeClr>
                          </a:solidFill>
                          <a:latin typeface="Cambria Math" panose="02040503050406030204" pitchFamily="18" charset="0"/>
                        </a:rPr>
                        <m:t>=</m:t>
                      </m:r>
                      <m:f>
                        <m:fPr>
                          <m:ctrlPr>
                            <a:rPr lang="zh-CN" altLang="en-US" i="1">
                              <a:solidFill>
                                <a:schemeClr val="bg2">
                                  <a:lumMod val="85000"/>
                                  <a:lumOff val="15000"/>
                                </a:schemeClr>
                              </a:solidFill>
                              <a:latin typeface="Cambria Math" panose="02040503050406030204" pitchFamily="18" charset="0"/>
                            </a:rPr>
                          </m:ctrlPr>
                        </m:fPr>
                        <m:num>
                          <m:acc>
                            <m:accPr>
                              <m:chr m:val="̄"/>
                              <m:ctrlPr>
                                <a:rPr lang="zh-CN" altLang="en-US" i="1">
                                  <a:solidFill>
                                    <a:schemeClr val="bg2">
                                      <a:lumMod val="85000"/>
                                      <a:lumOff val="15000"/>
                                    </a:schemeClr>
                                  </a:solidFill>
                                  <a:latin typeface="Cambria Math" panose="02040503050406030204" pitchFamily="18" charset="0"/>
                                </a:rPr>
                              </m:ctrlPr>
                            </m:accPr>
                            <m:e>
                              <m:r>
                                <a:rPr lang="zh-CN" altLang="en-US" i="1">
                                  <a:solidFill>
                                    <a:schemeClr val="bg2">
                                      <a:lumMod val="85000"/>
                                      <a:lumOff val="15000"/>
                                    </a:schemeClr>
                                  </a:solidFill>
                                  <a:latin typeface="Cambria Math" panose="02040503050406030204" pitchFamily="18" charset="0"/>
                                </a:rPr>
                                <m:t>𝑥</m:t>
                              </m:r>
                            </m:e>
                          </m:acc>
                          <m:r>
                            <a:rPr lang="zh-CN" altLang="en-US" i="1">
                              <a:solidFill>
                                <a:schemeClr val="bg2">
                                  <a:lumMod val="85000"/>
                                  <a:lumOff val="15000"/>
                                </a:schemeClr>
                              </a:solidFill>
                              <a:latin typeface="Cambria Math" panose="02040503050406030204" pitchFamily="18" charset="0"/>
                            </a:rPr>
                            <m:t>−</m:t>
                          </m:r>
                          <m:sSub>
                            <m:sSubPr>
                              <m:ctrlPr>
                                <a:rPr lang="zh-CN" altLang="en-US" i="1">
                                  <a:solidFill>
                                    <a:schemeClr val="bg2">
                                      <a:lumMod val="85000"/>
                                      <a:lumOff val="15000"/>
                                    </a:schemeClr>
                                  </a:solidFill>
                                  <a:latin typeface="Cambria Math" panose="02040503050406030204" pitchFamily="18" charset="0"/>
                                </a:rPr>
                              </m:ctrlPr>
                            </m:sSubPr>
                            <m:e>
                              <m:r>
                                <a:rPr lang="zh-CN" altLang="en-US" i="1">
                                  <a:solidFill>
                                    <a:schemeClr val="bg2">
                                      <a:lumMod val="85000"/>
                                      <a:lumOff val="15000"/>
                                    </a:schemeClr>
                                  </a:solidFill>
                                  <a:latin typeface="Cambria Math" panose="02040503050406030204" pitchFamily="18" charset="0"/>
                                </a:rPr>
                                <m:t>𝜇</m:t>
                              </m:r>
                            </m:e>
                            <m:sub>
                              <m:r>
                                <a:rPr lang="zh-CN" altLang="en-US" i="1">
                                  <a:solidFill>
                                    <a:schemeClr val="bg2">
                                      <a:lumMod val="85000"/>
                                      <a:lumOff val="15000"/>
                                    </a:schemeClr>
                                  </a:solidFill>
                                  <a:latin typeface="Cambria Math" panose="02040503050406030204" pitchFamily="18" charset="0"/>
                                </a:rPr>
                                <m:t>0</m:t>
                              </m:r>
                            </m:sub>
                          </m:sSub>
                        </m:num>
                        <m:den>
                          <m:f>
                            <m:fPr>
                              <m:type m:val="lin"/>
                              <m:ctrlPr>
                                <a:rPr lang="zh-CN" altLang="en-US" i="1">
                                  <a:solidFill>
                                    <a:schemeClr val="bg2">
                                      <a:lumMod val="85000"/>
                                      <a:lumOff val="15000"/>
                                    </a:schemeClr>
                                  </a:solidFill>
                                  <a:latin typeface="Cambria Math" panose="02040503050406030204" pitchFamily="18" charset="0"/>
                                </a:rPr>
                              </m:ctrlPr>
                            </m:fPr>
                            <m:num>
                              <m:r>
                                <a:rPr lang="zh-CN" altLang="en-US" i="1">
                                  <a:solidFill>
                                    <a:schemeClr val="bg2">
                                      <a:lumMod val="85000"/>
                                      <a:lumOff val="15000"/>
                                    </a:schemeClr>
                                  </a:solidFill>
                                  <a:latin typeface="Cambria Math" panose="02040503050406030204" pitchFamily="18" charset="0"/>
                                </a:rPr>
                                <m:t>𝑠</m:t>
                              </m:r>
                            </m:num>
                            <m:den>
                              <m:rad>
                                <m:radPr>
                                  <m:degHide m:val="on"/>
                                  <m:ctrlPr>
                                    <a:rPr lang="zh-CN" altLang="en-US" i="1">
                                      <a:solidFill>
                                        <a:schemeClr val="bg2">
                                          <a:lumMod val="85000"/>
                                          <a:lumOff val="15000"/>
                                        </a:schemeClr>
                                      </a:solidFill>
                                      <a:latin typeface="Cambria Math" panose="02040503050406030204" pitchFamily="18" charset="0"/>
                                    </a:rPr>
                                  </m:ctrlPr>
                                </m:radPr>
                                <m:deg/>
                                <m:e>
                                  <m:r>
                                    <a:rPr lang="zh-CN" altLang="en-US" i="1">
                                      <a:solidFill>
                                        <a:schemeClr val="bg2">
                                          <a:lumMod val="85000"/>
                                          <a:lumOff val="15000"/>
                                        </a:schemeClr>
                                      </a:solidFill>
                                      <a:latin typeface="Cambria Math" panose="02040503050406030204" pitchFamily="18" charset="0"/>
                                    </a:rPr>
                                    <m:t>𝑛</m:t>
                                  </m:r>
                                </m:e>
                              </m:rad>
                            </m:den>
                          </m:f>
                        </m:den>
                      </m:f>
                    </m:oMath>
                    <m:oMath xmlns:m="http://schemas.openxmlformats.org/officeDocument/2006/math">
                      <m:r>
                        <m:rPr>
                          <m:aln/>
                        </m:rPr>
                        <a:rPr lang="zh-CN" altLang="en-US" i="1">
                          <a:solidFill>
                            <a:schemeClr val="bg2">
                              <a:lumMod val="85000"/>
                              <a:lumOff val="15000"/>
                            </a:schemeClr>
                          </a:solidFill>
                          <a:latin typeface="Cambria Math" panose="02040503050406030204" pitchFamily="18" charset="0"/>
                        </a:rPr>
                        <m:t>=</m:t>
                      </m:r>
                      <m:f>
                        <m:fPr>
                          <m:ctrlPr>
                            <a:rPr lang="zh-CN" altLang="en-US" i="1">
                              <a:solidFill>
                                <a:schemeClr val="bg2">
                                  <a:lumMod val="85000"/>
                                  <a:lumOff val="15000"/>
                                </a:schemeClr>
                              </a:solidFill>
                              <a:latin typeface="Cambria Math" panose="02040503050406030204" pitchFamily="18" charset="0"/>
                            </a:rPr>
                          </m:ctrlPr>
                        </m:fPr>
                        <m:num>
                          <m:r>
                            <a:rPr lang="zh-CN" altLang="en-US" i="1">
                              <a:solidFill>
                                <a:schemeClr val="bg2">
                                  <a:lumMod val="85000"/>
                                  <a:lumOff val="15000"/>
                                </a:schemeClr>
                              </a:solidFill>
                              <a:latin typeface="Cambria Math" panose="02040503050406030204" pitchFamily="18" charset="0"/>
                            </a:rPr>
                            <m:t>41000−40000</m:t>
                          </m:r>
                        </m:num>
                        <m:den>
                          <m:f>
                            <m:fPr>
                              <m:type m:val="lin"/>
                              <m:ctrlPr>
                                <a:rPr lang="zh-CN" altLang="en-US" i="1">
                                  <a:solidFill>
                                    <a:schemeClr val="bg2">
                                      <a:lumMod val="85000"/>
                                      <a:lumOff val="15000"/>
                                    </a:schemeClr>
                                  </a:solidFill>
                                  <a:latin typeface="Cambria Math" panose="02040503050406030204" pitchFamily="18" charset="0"/>
                                </a:rPr>
                              </m:ctrlPr>
                            </m:fPr>
                            <m:num>
                              <m:r>
                                <a:rPr lang="zh-CN" altLang="en-US" i="1">
                                  <a:solidFill>
                                    <a:schemeClr val="bg2">
                                      <a:lumMod val="85000"/>
                                      <a:lumOff val="15000"/>
                                    </a:schemeClr>
                                  </a:solidFill>
                                  <a:latin typeface="Cambria Math" panose="02040503050406030204" pitchFamily="18" charset="0"/>
                                </a:rPr>
                                <m:t>5000</m:t>
                              </m:r>
                            </m:num>
                            <m:den>
                              <m:rad>
                                <m:radPr>
                                  <m:degHide m:val="on"/>
                                  <m:ctrlPr>
                                    <a:rPr lang="zh-CN" altLang="en-US" i="1">
                                      <a:solidFill>
                                        <a:schemeClr val="bg2">
                                          <a:lumMod val="85000"/>
                                          <a:lumOff val="15000"/>
                                        </a:schemeClr>
                                      </a:solidFill>
                                      <a:latin typeface="Cambria Math" panose="02040503050406030204" pitchFamily="18" charset="0"/>
                                    </a:rPr>
                                  </m:ctrlPr>
                                </m:radPr>
                                <m:deg/>
                                <m:e>
                                  <m:r>
                                    <a:rPr lang="zh-CN" altLang="en-US" i="1">
                                      <a:solidFill>
                                        <a:schemeClr val="bg2">
                                          <a:lumMod val="85000"/>
                                          <a:lumOff val="15000"/>
                                        </a:schemeClr>
                                      </a:solidFill>
                                      <a:latin typeface="Cambria Math" panose="02040503050406030204" pitchFamily="18" charset="0"/>
                                    </a:rPr>
                                    <m:t>20</m:t>
                                  </m:r>
                                </m:e>
                              </m:rad>
                            </m:den>
                          </m:f>
                        </m:den>
                      </m:f>
                      <m:r>
                        <a:rPr lang="zh-CN" altLang="en-US" i="1">
                          <a:solidFill>
                            <a:schemeClr val="bg2">
                              <a:lumMod val="85000"/>
                              <a:lumOff val="15000"/>
                            </a:schemeClr>
                          </a:solidFill>
                          <a:latin typeface="Cambria Math" panose="02040503050406030204" pitchFamily="18" charset="0"/>
                        </a:rPr>
                        <m:t>=0.894</m:t>
                      </m:r>
                    </m:oMath>
                  </m:oMathPara>
                </a14:m>
                <a:endParaRPr lang="zh-CN" altLang="en-US">
                  <a:solidFill>
                    <a:schemeClr val="bg2">
                      <a:lumMod val="85000"/>
                      <a:lumOff val="15000"/>
                    </a:schemeClr>
                  </a:solidFill>
                </a:endParaRPr>
              </a:p>
            </p:txBody>
          </p:sp>
        </mc:Choice>
        <mc:Fallback>
          <p:sp>
            <p:nvSpPr>
              <p:cNvPr id="305218" name="Object 66">
                <a:hlinkClick r:id="" action="ppaction://ole?verb=0"/>
              </p:cNvPr>
              <p:cNvSpPr txBox="1">
                <a:spLocks noRot="1" noChangeAspect="1" noMove="1" noResize="1" noEditPoints="1" noAdjustHandles="1" noChangeArrowheads="1" noChangeShapeType="1" noTextEdit="1"/>
              </p:cNvSpPr>
              <p:nvPr/>
            </p:nvSpPr>
            <p:spPr bwMode="auto">
              <a:xfrm>
                <a:off x="4275138" y="2200275"/>
                <a:ext cx="3587750" cy="1797050"/>
              </a:xfrm>
              <a:prstGeom prst="rect">
                <a:avLst/>
              </a:prstGeom>
              <a:blipFill>
                <a:blip r:embed="rId3"/>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nvGrpSpPr>
          <p:cNvPr id="305264" name="Group 112"/>
          <p:cNvGrpSpPr>
            <a:grpSpLocks/>
          </p:cNvGrpSpPr>
          <p:nvPr/>
        </p:nvGrpSpPr>
        <p:grpSpPr bwMode="auto">
          <a:xfrm>
            <a:off x="731838" y="4379913"/>
            <a:ext cx="2922587" cy="1871662"/>
            <a:chOff x="461" y="2735"/>
            <a:chExt cx="1841" cy="1179"/>
          </a:xfrm>
        </p:grpSpPr>
        <p:sp>
          <p:nvSpPr>
            <p:cNvPr id="305220" name="Text Box 68"/>
            <p:cNvSpPr txBox="1">
              <a:spLocks noChangeArrowheads="1"/>
            </p:cNvSpPr>
            <p:nvPr/>
          </p:nvSpPr>
          <p:spPr bwMode="auto">
            <a:xfrm>
              <a:off x="670" y="3642"/>
              <a:ext cx="6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bg2">
                      <a:lumMod val="85000"/>
                      <a:lumOff val="15000"/>
                    </a:schemeClr>
                  </a:solidFill>
                  <a:effectLst>
                    <a:outerShdw blurRad="38100" dist="38100" dir="2700000" algn="tl">
                      <a:srgbClr val="000000"/>
                    </a:outerShdw>
                  </a:effectLst>
                </a:rPr>
                <a:t>-1.7291</a:t>
              </a:r>
            </a:p>
          </p:txBody>
        </p:sp>
        <p:sp>
          <p:nvSpPr>
            <p:cNvPr id="305221" name="Line 69"/>
            <p:cNvSpPr>
              <a:spLocks noChangeShapeType="1"/>
            </p:cNvSpPr>
            <p:nvPr/>
          </p:nvSpPr>
          <p:spPr bwMode="auto">
            <a:xfrm>
              <a:off x="1377" y="2796"/>
              <a:ext cx="0" cy="855"/>
            </a:xfrm>
            <a:prstGeom prst="line">
              <a:avLst/>
            </a:prstGeom>
            <a:noFill/>
            <a:ln w="17463">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22" name="Freeform 70" descr="60%"/>
            <p:cNvSpPr>
              <a:spLocks/>
            </p:cNvSpPr>
            <p:nvPr/>
          </p:nvSpPr>
          <p:spPr bwMode="auto">
            <a:xfrm>
              <a:off x="510" y="3213"/>
              <a:ext cx="552" cy="451"/>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85000"/>
                    <a:lumOff val="15000"/>
                  </a:schemeClr>
                </a:solidFill>
              </a:endParaRPr>
            </a:p>
          </p:txBody>
        </p:sp>
        <p:grpSp>
          <p:nvGrpSpPr>
            <p:cNvPr id="305223" name="Group 71"/>
            <p:cNvGrpSpPr>
              <a:grpSpLocks/>
            </p:cNvGrpSpPr>
            <p:nvPr/>
          </p:nvGrpSpPr>
          <p:grpSpPr bwMode="auto">
            <a:xfrm>
              <a:off x="484" y="2782"/>
              <a:ext cx="1784" cy="844"/>
              <a:chOff x="472" y="2857"/>
              <a:chExt cx="1808" cy="838"/>
            </a:xfrm>
          </p:grpSpPr>
          <p:sp>
            <p:nvSpPr>
              <p:cNvPr id="305224" name="Freeform 72"/>
              <p:cNvSpPr>
                <a:spLocks/>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sp>
            <p:nvSpPr>
              <p:cNvPr id="305225" name="Freeform 73"/>
              <p:cNvSpPr>
                <a:spLocks/>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grpSp>
        <p:sp>
          <p:nvSpPr>
            <p:cNvPr id="305226" name="Line 74"/>
            <p:cNvSpPr>
              <a:spLocks noChangeShapeType="1"/>
            </p:cNvSpPr>
            <p:nvPr/>
          </p:nvSpPr>
          <p:spPr bwMode="auto">
            <a:xfrm>
              <a:off x="847" y="3624"/>
              <a:ext cx="2" cy="8"/>
            </a:xfrm>
            <a:prstGeom prst="line">
              <a:avLst/>
            </a:prstGeom>
            <a:noFill/>
            <a:ln w="254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41" name="Rectangle 89"/>
            <p:cNvSpPr>
              <a:spLocks noChangeArrowheads="1"/>
            </p:cNvSpPr>
            <p:nvPr/>
          </p:nvSpPr>
          <p:spPr bwMode="auto">
            <a:xfrm>
              <a:off x="2157" y="3662"/>
              <a:ext cx="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a:solidFill>
                    <a:schemeClr val="bg2">
                      <a:lumMod val="85000"/>
                      <a:lumOff val="15000"/>
                    </a:schemeClr>
                  </a:solidFill>
                  <a:effectLst>
                    <a:outerShdw blurRad="38100" dist="38100" dir="2700000" algn="tl">
                      <a:srgbClr val="000000"/>
                    </a:outerShdw>
                  </a:effectLst>
                </a:rPr>
                <a:t>t</a:t>
              </a:r>
            </a:p>
          </p:txBody>
        </p:sp>
        <p:sp>
          <p:nvSpPr>
            <p:cNvPr id="305242" name="Rectangle 90"/>
            <p:cNvSpPr>
              <a:spLocks noChangeArrowheads="1"/>
            </p:cNvSpPr>
            <p:nvPr/>
          </p:nvSpPr>
          <p:spPr bwMode="auto">
            <a:xfrm>
              <a:off x="1315" y="365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a:solidFill>
                    <a:schemeClr val="bg2">
                      <a:lumMod val="85000"/>
                      <a:lumOff val="15000"/>
                    </a:schemeClr>
                  </a:solidFill>
                  <a:effectLst>
                    <a:outerShdw blurRad="38100" dist="38100" dir="2700000" algn="tl">
                      <a:srgbClr val="000000"/>
                    </a:outerShdw>
                  </a:effectLst>
                </a:rPr>
                <a:t>0</a:t>
              </a:r>
            </a:p>
          </p:txBody>
        </p:sp>
        <p:sp>
          <p:nvSpPr>
            <p:cNvPr id="305243" name="Freeform 91"/>
            <p:cNvSpPr>
              <a:spLocks/>
            </p:cNvSpPr>
            <p:nvPr/>
          </p:nvSpPr>
          <p:spPr bwMode="auto">
            <a:xfrm>
              <a:off x="749" y="3272"/>
              <a:ext cx="199" cy="28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sp>
          <p:nvSpPr>
            <p:cNvPr id="305244" name="Rectangle 92"/>
            <p:cNvSpPr>
              <a:spLocks noChangeArrowheads="1"/>
            </p:cNvSpPr>
            <p:nvPr/>
          </p:nvSpPr>
          <p:spPr bwMode="auto">
            <a:xfrm>
              <a:off x="611" y="273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a:solidFill>
                    <a:schemeClr val="bg2">
                      <a:lumMod val="85000"/>
                      <a:lumOff val="15000"/>
                    </a:schemeClr>
                  </a:solidFill>
                  <a:effectLst>
                    <a:outerShdw blurRad="38100" dist="38100" dir="2700000" algn="tl">
                      <a:srgbClr val="000000"/>
                    </a:outerShdw>
                  </a:effectLst>
                </a:rPr>
                <a:t>拒绝域</a:t>
              </a:r>
            </a:p>
          </p:txBody>
        </p:sp>
        <p:sp>
          <p:nvSpPr>
            <p:cNvPr id="305245" name="Line 93"/>
            <p:cNvSpPr>
              <a:spLocks noChangeShapeType="1"/>
            </p:cNvSpPr>
            <p:nvPr/>
          </p:nvSpPr>
          <p:spPr bwMode="auto">
            <a:xfrm>
              <a:off x="766" y="2975"/>
              <a:ext cx="296" cy="1"/>
            </a:xfrm>
            <a:prstGeom prst="line">
              <a:avLst/>
            </a:prstGeom>
            <a:noFill/>
            <a:ln w="17463">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47" name="Rectangle 95"/>
            <p:cNvSpPr>
              <a:spLocks noChangeArrowheads="1"/>
            </p:cNvSpPr>
            <p:nvPr/>
          </p:nvSpPr>
          <p:spPr bwMode="auto">
            <a:xfrm>
              <a:off x="611" y="3067"/>
              <a:ext cx="2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a:solidFill>
                    <a:schemeClr val="bg2">
                      <a:lumMod val="85000"/>
                      <a:lumOff val="15000"/>
                    </a:schemeClr>
                  </a:solidFill>
                  <a:effectLst>
                    <a:outerShdw blurRad="38100" dist="38100" dir="2700000" algn="tl">
                      <a:srgbClr val="000000"/>
                    </a:outerShdw>
                  </a:effectLst>
                  <a:sym typeface="Symbol" panose="05050102010706020507" pitchFamily="18" charset="2"/>
                </a:rPr>
                <a:t>.05</a:t>
              </a:r>
              <a:endParaRPr lang="en-US" altLang="zh-CN" sz="2000">
                <a:solidFill>
                  <a:schemeClr val="bg2">
                    <a:lumMod val="85000"/>
                    <a:lumOff val="15000"/>
                  </a:schemeClr>
                </a:solidFill>
                <a:effectLst>
                  <a:outerShdw blurRad="38100" dist="38100" dir="2700000" algn="tl">
                    <a:srgbClr val="000000"/>
                  </a:outerShdw>
                </a:effectLst>
              </a:endParaRPr>
            </a:p>
          </p:txBody>
        </p:sp>
        <p:sp>
          <p:nvSpPr>
            <p:cNvPr id="305249" name="Line 97"/>
            <p:cNvSpPr>
              <a:spLocks noChangeShapeType="1"/>
            </p:cNvSpPr>
            <p:nvPr/>
          </p:nvSpPr>
          <p:spPr bwMode="auto">
            <a:xfrm flipH="1">
              <a:off x="1056" y="2976"/>
              <a:ext cx="0" cy="672"/>
            </a:xfrm>
            <a:prstGeom prst="line">
              <a:avLst/>
            </a:prstGeom>
            <a:noFill/>
            <a:ln w="19050">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grpSp>
          <p:nvGrpSpPr>
            <p:cNvPr id="305250" name="Group 98"/>
            <p:cNvGrpSpPr>
              <a:grpSpLocks/>
            </p:cNvGrpSpPr>
            <p:nvPr/>
          </p:nvGrpSpPr>
          <p:grpSpPr bwMode="auto">
            <a:xfrm>
              <a:off x="461" y="2966"/>
              <a:ext cx="1841" cy="702"/>
              <a:chOff x="449" y="3003"/>
              <a:chExt cx="1865" cy="697"/>
            </a:xfrm>
          </p:grpSpPr>
          <p:sp>
            <p:nvSpPr>
              <p:cNvPr id="305251" name="Freeform 99"/>
              <p:cNvSpPr>
                <a:spLocks/>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85000"/>
                      <a:lumOff val="15000"/>
                    </a:schemeClr>
                  </a:solidFill>
                </a:endParaRPr>
              </a:p>
            </p:txBody>
          </p:sp>
          <p:grpSp>
            <p:nvGrpSpPr>
              <p:cNvPr id="305252" name="Group 100"/>
              <p:cNvGrpSpPr>
                <a:grpSpLocks/>
              </p:cNvGrpSpPr>
              <p:nvPr/>
            </p:nvGrpSpPr>
            <p:grpSpPr bwMode="auto">
              <a:xfrm>
                <a:off x="449" y="3003"/>
                <a:ext cx="209" cy="697"/>
                <a:chOff x="449" y="3003"/>
                <a:chExt cx="209" cy="697"/>
              </a:xfrm>
            </p:grpSpPr>
            <p:sp>
              <p:nvSpPr>
                <p:cNvPr id="305253" name="Line 101"/>
                <p:cNvSpPr>
                  <a:spLocks noChangeShapeType="1"/>
                </p:cNvSpPr>
                <p:nvPr/>
              </p:nvSpPr>
              <p:spPr bwMode="auto">
                <a:xfrm>
                  <a:off x="449" y="3003"/>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54" name="Line 102"/>
                <p:cNvSpPr>
                  <a:spLocks noChangeShapeType="1"/>
                </p:cNvSpPr>
                <p:nvPr/>
              </p:nvSpPr>
              <p:spPr bwMode="auto">
                <a:xfrm>
                  <a:off x="449" y="3072"/>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55" name="Line 103"/>
                <p:cNvSpPr>
                  <a:spLocks noChangeShapeType="1"/>
                </p:cNvSpPr>
                <p:nvPr/>
              </p:nvSpPr>
              <p:spPr bwMode="auto">
                <a:xfrm>
                  <a:off x="449" y="3142"/>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56" name="Line 104"/>
                <p:cNvSpPr>
                  <a:spLocks noChangeShapeType="1"/>
                </p:cNvSpPr>
                <p:nvPr/>
              </p:nvSpPr>
              <p:spPr bwMode="auto">
                <a:xfrm>
                  <a:off x="449" y="3210"/>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57" name="Line 105"/>
                <p:cNvSpPr>
                  <a:spLocks noChangeShapeType="1"/>
                </p:cNvSpPr>
                <p:nvPr/>
              </p:nvSpPr>
              <p:spPr bwMode="auto">
                <a:xfrm>
                  <a:off x="449" y="3279"/>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58" name="Line 106"/>
                <p:cNvSpPr>
                  <a:spLocks noChangeShapeType="1"/>
                </p:cNvSpPr>
                <p:nvPr/>
              </p:nvSpPr>
              <p:spPr bwMode="auto">
                <a:xfrm>
                  <a:off x="449" y="3347"/>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59" name="Line 107"/>
                <p:cNvSpPr>
                  <a:spLocks noChangeShapeType="1"/>
                </p:cNvSpPr>
                <p:nvPr/>
              </p:nvSpPr>
              <p:spPr bwMode="auto">
                <a:xfrm>
                  <a:off x="449" y="3417"/>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60" name="Line 108"/>
                <p:cNvSpPr>
                  <a:spLocks noChangeShapeType="1"/>
                </p:cNvSpPr>
                <p:nvPr/>
              </p:nvSpPr>
              <p:spPr bwMode="auto">
                <a:xfrm>
                  <a:off x="449" y="3485"/>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61" name="Line 109"/>
                <p:cNvSpPr>
                  <a:spLocks noChangeShapeType="1"/>
                </p:cNvSpPr>
                <p:nvPr/>
              </p:nvSpPr>
              <p:spPr bwMode="auto">
                <a:xfrm>
                  <a:off x="449" y="3554"/>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62" name="Line 110"/>
                <p:cNvSpPr>
                  <a:spLocks noChangeShapeType="1"/>
                </p:cNvSpPr>
                <p:nvPr/>
              </p:nvSpPr>
              <p:spPr bwMode="auto">
                <a:xfrm>
                  <a:off x="449" y="3623"/>
                  <a:ext cx="23" cy="1"/>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sp>
              <p:nvSpPr>
                <p:cNvPr id="305263" name="Line 111"/>
                <p:cNvSpPr>
                  <a:spLocks noChangeShapeType="1"/>
                </p:cNvSpPr>
                <p:nvPr/>
              </p:nvSpPr>
              <p:spPr bwMode="auto">
                <a:xfrm>
                  <a:off x="657" y="3692"/>
                  <a:ext cx="1" cy="8"/>
                </a:xfrm>
                <a:prstGeom prst="line">
                  <a:avLst/>
                </a:prstGeom>
                <a:noFill/>
                <a:ln w="38100">
                  <a:solidFill>
                    <a:srgbClr val="F0F0F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lumMod val="85000"/>
                        <a:lumOff val="15000"/>
                      </a:schemeClr>
                    </a:solidFill>
                  </a:endParaRPr>
                </a:p>
              </p:txBody>
            </p:sp>
          </p:grpSp>
        </p:grpSp>
      </p:grpSp>
    </p:spTree>
    <p:extLst>
      <p:ext uri="{BB962C8B-B14F-4D97-AF65-F5344CB8AC3E}">
        <p14:creationId xmlns:p14="http://schemas.microsoft.com/office/powerpoint/2010/main" val="4281674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5156">
                                            <p:txEl>
                                              <p:pRg st="0" end="0"/>
                                            </p:txEl>
                                          </p:spTgt>
                                        </p:tgtEl>
                                        <p:attrNameLst>
                                          <p:attrName>style.visibility</p:attrName>
                                        </p:attrNameLst>
                                      </p:cBhvr>
                                      <p:to>
                                        <p:strVal val="visible"/>
                                      </p:to>
                                    </p:set>
                                    <p:animEffect transition="in" filter="wipe(left)">
                                      <p:cBhvr>
                                        <p:cTn id="7" dur="500"/>
                                        <p:tgtEl>
                                          <p:spTgt spid="3051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5156">
                                            <p:txEl>
                                              <p:pRg st="1" end="1"/>
                                            </p:txEl>
                                          </p:spTgt>
                                        </p:tgtEl>
                                        <p:attrNameLst>
                                          <p:attrName>style.visibility</p:attrName>
                                        </p:attrNameLst>
                                      </p:cBhvr>
                                      <p:to>
                                        <p:strVal val="visible"/>
                                      </p:to>
                                    </p:set>
                                    <p:animEffect transition="in" filter="wipe(left)">
                                      <p:cBhvr>
                                        <p:cTn id="12" dur="500"/>
                                        <p:tgtEl>
                                          <p:spTgt spid="3051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5156">
                                            <p:txEl>
                                              <p:pRg st="2" end="2"/>
                                            </p:txEl>
                                          </p:spTgt>
                                        </p:tgtEl>
                                        <p:attrNameLst>
                                          <p:attrName>style.visibility</p:attrName>
                                        </p:attrNameLst>
                                      </p:cBhvr>
                                      <p:to>
                                        <p:strVal val="visible"/>
                                      </p:to>
                                    </p:set>
                                    <p:animEffect transition="in" filter="wipe(left)">
                                      <p:cBhvr>
                                        <p:cTn id="17" dur="500"/>
                                        <p:tgtEl>
                                          <p:spTgt spid="3051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5156">
                                            <p:txEl>
                                              <p:pRg st="3" end="3"/>
                                            </p:txEl>
                                          </p:spTgt>
                                        </p:tgtEl>
                                        <p:attrNameLst>
                                          <p:attrName>style.visibility</p:attrName>
                                        </p:attrNameLst>
                                      </p:cBhvr>
                                      <p:to>
                                        <p:strVal val="visible"/>
                                      </p:to>
                                    </p:set>
                                    <p:animEffect transition="in" filter="wipe(left)">
                                      <p:cBhvr>
                                        <p:cTn id="22" dur="500"/>
                                        <p:tgtEl>
                                          <p:spTgt spid="30515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5156">
                                            <p:txEl>
                                              <p:pRg st="4" end="4"/>
                                            </p:txEl>
                                          </p:spTgt>
                                        </p:tgtEl>
                                        <p:attrNameLst>
                                          <p:attrName>style.visibility</p:attrName>
                                        </p:attrNameLst>
                                      </p:cBhvr>
                                      <p:to>
                                        <p:strVal val="visible"/>
                                      </p:to>
                                    </p:set>
                                    <p:animEffect transition="in" filter="wipe(left)">
                                      <p:cBhvr>
                                        <p:cTn id="27" dur="500"/>
                                        <p:tgtEl>
                                          <p:spTgt spid="30515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305264"/>
                                        </p:tgtEl>
                                        <p:attrNameLst>
                                          <p:attrName>style.visibility</p:attrName>
                                        </p:attrNameLst>
                                      </p:cBhvr>
                                      <p:to>
                                        <p:strVal val="visible"/>
                                      </p:to>
                                    </p:set>
                                    <p:animEffect transition="in" filter="barn(outVertical)">
                                      <p:cBhvr>
                                        <p:cTn id="32" dur="500"/>
                                        <p:tgtEl>
                                          <p:spTgt spid="3052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5157">
                                            <p:txEl>
                                              <p:pRg st="0" end="0"/>
                                            </p:txEl>
                                          </p:spTgt>
                                        </p:tgtEl>
                                        <p:attrNameLst>
                                          <p:attrName>style.visibility</p:attrName>
                                        </p:attrNameLst>
                                      </p:cBhvr>
                                      <p:to>
                                        <p:strVal val="visible"/>
                                      </p:to>
                                    </p:set>
                                    <p:animEffect transition="in" filter="wipe(left)">
                                      <p:cBhvr>
                                        <p:cTn id="37" dur="500"/>
                                        <p:tgtEl>
                                          <p:spTgt spid="30515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5161">
                                            <p:txEl>
                                              <p:pRg st="0" end="0"/>
                                            </p:txEl>
                                          </p:spTgt>
                                        </p:tgtEl>
                                        <p:attrNameLst>
                                          <p:attrName>style.visibility</p:attrName>
                                        </p:attrNameLst>
                                      </p:cBhvr>
                                      <p:to>
                                        <p:strVal val="visible"/>
                                      </p:to>
                                    </p:set>
                                    <p:animEffect transition="in" filter="wipe(left)">
                                      <p:cBhvr>
                                        <p:cTn id="42" dur="500"/>
                                        <p:tgtEl>
                                          <p:spTgt spid="30516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5159">
                                            <p:txEl>
                                              <p:pRg st="0" end="0"/>
                                            </p:txEl>
                                          </p:spTgt>
                                        </p:tgtEl>
                                        <p:attrNameLst>
                                          <p:attrName>style.visibility</p:attrName>
                                        </p:attrNameLst>
                                      </p:cBhvr>
                                      <p:to>
                                        <p:strVal val="visible"/>
                                      </p:to>
                                    </p:set>
                                    <p:animEffect transition="in" filter="wipe(left)">
                                      <p:cBhvr>
                                        <p:cTn id="47" dur="500"/>
                                        <p:tgtEl>
                                          <p:spTgt spid="30515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5162">
                                            <p:txEl>
                                              <p:pRg st="0" end="0"/>
                                            </p:txEl>
                                          </p:spTgt>
                                        </p:tgtEl>
                                        <p:attrNameLst>
                                          <p:attrName>style.visibility</p:attrName>
                                        </p:attrNameLst>
                                      </p:cBhvr>
                                      <p:to>
                                        <p:strVal val="visible"/>
                                      </p:to>
                                    </p:set>
                                    <p:animEffect transition="in" filter="wipe(left)">
                                      <p:cBhvr>
                                        <p:cTn id="52" dur="500"/>
                                        <p:tgtEl>
                                          <p:spTgt spid="30516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5160">
                                            <p:txEl>
                                              <p:pRg st="0" end="0"/>
                                            </p:txEl>
                                          </p:spTgt>
                                        </p:tgtEl>
                                        <p:attrNameLst>
                                          <p:attrName>style.visibility</p:attrName>
                                        </p:attrNameLst>
                                      </p:cBhvr>
                                      <p:to>
                                        <p:strVal val="visible"/>
                                      </p:to>
                                    </p:set>
                                    <p:animEffect transition="in" filter="wipe(left)">
                                      <p:cBhvr>
                                        <p:cTn id="57" dur="500"/>
                                        <p:tgtEl>
                                          <p:spTgt spid="305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build="p" autoUpdateAnimBg="0"/>
      <p:bldP spid="305157" grpId="0" build="p" autoUpdateAnimBg="0"/>
      <p:bldP spid="305159" grpId="0" build="p" autoUpdateAnimBg="0"/>
      <p:bldP spid="305160" grpId="0" build="p" autoUpdateAnimBg="0"/>
      <p:bldP spid="305161" grpId="0" build="p" autoUpdateAnimBg="0"/>
      <p:bldP spid="30516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81099" y="259080"/>
            <a:ext cx="6781800" cy="1143000"/>
          </a:xfrm>
          <a:noFill/>
          <a:ln/>
        </p:spPr>
        <p:txBody>
          <a:bodyPr/>
          <a:lstStyle/>
          <a:p>
            <a:r>
              <a:rPr lang="zh-CN" altLang="en-US" sz="4000" dirty="0">
                <a:solidFill>
                  <a:schemeClr val="bg2"/>
                </a:solidFill>
              </a:rPr>
              <a:t>提出原假设和备择假设</a:t>
            </a:r>
          </a:p>
        </p:txBody>
      </p:sp>
      <p:sp>
        <p:nvSpPr>
          <p:cNvPr id="24579" name="Rectangle 3"/>
          <p:cNvSpPr>
            <a:spLocks noGrp="1" noChangeArrowheads="1"/>
          </p:cNvSpPr>
          <p:nvPr>
            <p:ph type="body" idx="1"/>
          </p:nvPr>
        </p:nvSpPr>
        <p:spPr>
          <a:xfrm>
            <a:off x="540543" y="1493520"/>
            <a:ext cx="8062913" cy="4479925"/>
          </a:xfrm>
          <a:noFill/>
          <a:ln/>
        </p:spPr>
        <p:txBody>
          <a:bodyPr/>
          <a:lstStyle/>
          <a:p>
            <a:pPr marL="609600" indent="-609600"/>
            <a:r>
              <a:rPr lang="en-US" altLang="zh-CN" dirty="0">
                <a:solidFill>
                  <a:schemeClr val="accent2"/>
                </a:solidFill>
                <a:sym typeface="Wingdings 3" panose="05040102010807070707" pitchFamily="18" charset="2"/>
              </a:rPr>
              <a:t> </a:t>
            </a:r>
            <a:r>
              <a:rPr lang="zh-CN" altLang="en-US" b="1" dirty="0">
                <a:solidFill>
                  <a:srgbClr val="FFFF99"/>
                </a:solidFill>
              </a:rPr>
              <a:t>什么是原假设？</a:t>
            </a:r>
            <a:r>
              <a:rPr lang="en-US" altLang="zh-CN" b="1" dirty="0">
                <a:solidFill>
                  <a:srgbClr val="FFFF99"/>
                </a:solidFill>
              </a:rPr>
              <a:t>(null hypothesis)</a:t>
            </a:r>
          </a:p>
          <a:p>
            <a:pPr marL="609600" indent="-609600">
              <a:buFontTx/>
              <a:buAutoNum type="arabicPeriod"/>
            </a:pPr>
            <a:r>
              <a:rPr lang="zh-CN" altLang="en-US" sz="2400" dirty="0">
                <a:solidFill>
                  <a:schemeClr val="bg2"/>
                </a:solidFill>
              </a:rPr>
              <a:t>待检验的假设，又称“零假设”</a:t>
            </a:r>
          </a:p>
          <a:p>
            <a:pPr marL="609600" indent="-609600">
              <a:buFontTx/>
              <a:buAutoNum type="arabicPeriod"/>
            </a:pPr>
            <a:r>
              <a:rPr lang="zh-CN" altLang="en-US" sz="2400" dirty="0">
                <a:solidFill>
                  <a:schemeClr val="bg2"/>
                </a:solidFill>
              </a:rPr>
              <a:t>研</a:t>
            </a:r>
            <a:r>
              <a:rPr lang="zh-CN" altLang="en-US" sz="2400" dirty="0">
                <a:solidFill>
                  <a:schemeClr val="bg2"/>
                </a:solidFill>
                <a:latin typeface="Times New Roman" panose="02020603050405020304" pitchFamily="18" charset="0"/>
              </a:rPr>
              <a:t>究者想收集证据予以反对的假设（反证法思想）</a:t>
            </a:r>
          </a:p>
          <a:p>
            <a:pPr marL="609600" indent="-609600"/>
            <a:r>
              <a:rPr lang="en-US" altLang="zh-CN" sz="2400" dirty="0">
                <a:solidFill>
                  <a:schemeClr val="bg2"/>
                </a:solidFill>
              </a:rPr>
              <a:t>3.	</a:t>
            </a:r>
            <a:r>
              <a:rPr lang="zh-CN" altLang="en-US" sz="2400" dirty="0">
                <a:solidFill>
                  <a:schemeClr val="bg2"/>
                </a:solidFill>
              </a:rPr>
              <a:t>总是有等号 </a:t>
            </a:r>
            <a:r>
              <a:rPr lang="zh-CN" altLang="en-US" sz="2400" b="1" dirty="0">
                <a:solidFill>
                  <a:schemeClr val="bg2"/>
                </a:solidFill>
                <a:latin typeface="Symbol" panose="05050102010706020507" pitchFamily="18" charset="2"/>
              </a:rPr>
              <a:t></a:t>
            </a:r>
            <a:r>
              <a:rPr lang="en-US" altLang="zh-CN" sz="2400" dirty="0">
                <a:solidFill>
                  <a:schemeClr val="bg2"/>
                </a:solidFill>
              </a:rPr>
              <a:t>, </a:t>
            </a:r>
            <a:r>
              <a:rPr lang="en-US" altLang="zh-CN" sz="2400" b="1" dirty="0">
                <a:solidFill>
                  <a:schemeClr val="bg2"/>
                </a:solidFill>
                <a:latin typeface="Symbol" panose="05050102010706020507" pitchFamily="18" charset="2"/>
              </a:rPr>
              <a:t> </a:t>
            </a:r>
            <a:r>
              <a:rPr lang="zh-CN" altLang="en-US" sz="2400" dirty="0">
                <a:solidFill>
                  <a:schemeClr val="bg2"/>
                </a:solidFill>
              </a:rPr>
              <a:t>或</a:t>
            </a:r>
            <a:r>
              <a:rPr lang="zh-CN" altLang="en-US" sz="2400" b="1" dirty="0">
                <a:solidFill>
                  <a:schemeClr val="bg2"/>
                </a:solidFill>
                <a:latin typeface="Symbol" panose="05050102010706020507" pitchFamily="18" charset="2"/>
              </a:rPr>
              <a:t></a:t>
            </a:r>
          </a:p>
          <a:p>
            <a:pPr marL="609600" indent="-609600"/>
            <a:r>
              <a:rPr lang="en-US" altLang="zh-CN" sz="2400" dirty="0">
                <a:solidFill>
                  <a:schemeClr val="bg2"/>
                </a:solidFill>
              </a:rPr>
              <a:t>4.	</a:t>
            </a:r>
            <a:r>
              <a:rPr lang="zh-CN" altLang="en-US" sz="2400" dirty="0">
                <a:solidFill>
                  <a:schemeClr val="bg2"/>
                </a:solidFill>
              </a:rPr>
              <a:t>表示为 </a:t>
            </a:r>
            <a:r>
              <a:rPr lang="en-US" altLang="zh-CN" sz="2400" dirty="0">
                <a:solidFill>
                  <a:schemeClr val="bg2"/>
                </a:solidFill>
              </a:rPr>
              <a:t>H</a:t>
            </a:r>
            <a:r>
              <a:rPr lang="en-US" altLang="zh-CN" sz="2400" baseline="-25000" dirty="0">
                <a:solidFill>
                  <a:schemeClr val="bg2"/>
                </a:solidFill>
              </a:rPr>
              <a:t>0</a:t>
            </a:r>
          </a:p>
          <a:p>
            <a:pPr marL="1219200" lvl="1" indent="-533400">
              <a:buSzPct val="80000"/>
            </a:pPr>
            <a:r>
              <a:rPr lang="en-US" altLang="zh-CN" sz="2400" dirty="0">
                <a:solidFill>
                  <a:schemeClr val="bg2"/>
                </a:solidFill>
              </a:rPr>
              <a:t>H</a:t>
            </a:r>
            <a:r>
              <a:rPr lang="en-US" altLang="zh-CN" sz="2400" baseline="-25000" dirty="0">
                <a:solidFill>
                  <a:schemeClr val="bg2"/>
                </a:solidFill>
              </a:rPr>
              <a:t>0</a:t>
            </a:r>
            <a:r>
              <a:rPr lang="zh-CN" altLang="en-US" sz="2400" dirty="0">
                <a:solidFill>
                  <a:schemeClr val="bg2"/>
                </a:solidFill>
              </a:rPr>
              <a:t>：</a:t>
            </a:r>
            <a:r>
              <a:rPr lang="zh-CN" altLang="en-US" sz="2400" dirty="0">
                <a:solidFill>
                  <a:schemeClr val="bg2"/>
                </a:solidFill>
                <a:latin typeface="Symbol" panose="05050102010706020507" pitchFamily="18" charset="2"/>
              </a:rPr>
              <a:t></a:t>
            </a:r>
            <a:r>
              <a:rPr lang="zh-CN" altLang="en-US" sz="2400" dirty="0">
                <a:solidFill>
                  <a:schemeClr val="bg2"/>
                </a:solidFill>
              </a:rPr>
              <a:t> </a:t>
            </a:r>
            <a:r>
              <a:rPr lang="zh-CN" altLang="en-US" sz="2400" b="1" dirty="0">
                <a:solidFill>
                  <a:schemeClr val="bg2"/>
                </a:solidFill>
                <a:latin typeface="Symbol" panose="05050102010706020507" pitchFamily="18" charset="2"/>
              </a:rPr>
              <a:t></a:t>
            </a:r>
            <a:r>
              <a:rPr lang="zh-CN" altLang="en-US" sz="2400" dirty="0">
                <a:solidFill>
                  <a:schemeClr val="bg2"/>
                </a:solidFill>
              </a:rPr>
              <a:t> 某一数值 </a:t>
            </a:r>
          </a:p>
          <a:p>
            <a:pPr marL="1219200" lvl="1" indent="-533400">
              <a:buSzPct val="80000"/>
            </a:pPr>
            <a:r>
              <a:rPr lang="zh-CN" altLang="en-US" sz="2400" dirty="0">
                <a:solidFill>
                  <a:schemeClr val="bg2"/>
                </a:solidFill>
              </a:rPr>
              <a:t>指定为 </a:t>
            </a:r>
            <a:r>
              <a:rPr lang="en-US" altLang="zh-CN" sz="2400" dirty="0">
                <a:solidFill>
                  <a:schemeClr val="bg2"/>
                </a:solidFill>
              </a:rPr>
              <a:t>= </a:t>
            </a:r>
            <a:r>
              <a:rPr lang="zh-CN" altLang="en-US" sz="2400" dirty="0">
                <a:solidFill>
                  <a:schemeClr val="bg2"/>
                </a:solidFill>
              </a:rPr>
              <a:t>号，即 </a:t>
            </a:r>
            <a:r>
              <a:rPr lang="zh-CN" altLang="en-US" sz="2400" b="1" dirty="0">
                <a:solidFill>
                  <a:schemeClr val="bg2"/>
                </a:solidFill>
                <a:latin typeface="Symbol" panose="05050102010706020507" pitchFamily="18" charset="2"/>
              </a:rPr>
              <a:t> </a:t>
            </a:r>
            <a:r>
              <a:rPr lang="zh-CN" altLang="en-US" sz="2400" dirty="0">
                <a:solidFill>
                  <a:schemeClr val="bg2"/>
                </a:solidFill>
              </a:rPr>
              <a:t>或 </a:t>
            </a:r>
            <a:r>
              <a:rPr lang="zh-CN" altLang="en-US" sz="2400" b="1" dirty="0">
                <a:solidFill>
                  <a:schemeClr val="bg2"/>
                </a:solidFill>
                <a:latin typeface="Symbol" panose="05050102010706020507" pitchFamily="18" charset="2"/>
              </a:rPr>
              <a:t></a:t>
            </a:r>
          </a:p>
          <a:p>
            <a:pPr marL="1219200" lvl="1" indent="-533400">
              <a:buSzPct val="80000"/>
            </a:pPr>
            <a:r>
              <a:rPr lang="zh-CN" altLang="en-US" sz="2400" dirty="0">
                <a:solidFill>
                  <a:schemeClr val="bg2"/>
                </a:solidFill>
              </a:rPr>
              <a:t>例如</a:t>
            </a:r>
            <a:r>
              <a:rPr lang="en-US" altLang="zh-CN" sz="2400" dirty="0">
                <a:solidFill>
                  <a:schemeClr val="bg2"/>
                </a:solidFill>
              </a:rPr>
              <a:t>, H</a:t>
            </a:r>
            <a:r>
              <a:rPr lang="en-US" altLang="zh-CN" sz="2400" baseline="-25000" dirty="0">
                <a:solidFill>
                  <a:schemeClr val="bg2"/>
                </a:solidFill>
              </a:rPr>
              <a:t>0</a:t>
            </a:r>
            <a:r>
              <a:rPr lang="zh-CN" altLang="en-US" sz="2400" dirty="0">
                <a:solidFill>
                  <a:schemeClr val="bg2"/>
                </a:solidFill>
              </a:rPr>
              <a:t>：</a:t>
            </a:r>
            <a:r>
              <a:rPr lang="zh-CN" altLang="en-US" sz="2400" dirty="0">
                <a:solidFill>
                  <a:schemeClr val="bg2"/>
                </a:solidFill>
                <a:latin typeface="Symbol" panose="05050102010706020507" pitchFamily="18" charset="2"/>
              </a:rPr>
              <a:t></a:t>
            </a:r>
            <a:r>
              <a:rPr lang="zh-CN" altLang="en-US" sz="2400" dirty="0">
                <a:solidFill>
                  <a:schemeClr val="bg2"/>
                </a:solidFill>
              </a:rPr>
              <a:t> </a:t>
            </a:r>
            <a:r>
              <a:rPr lang="zh-CN" altLang="en-US" sz="2400" b="1" dirty="0">
                <a:solidFill>
                  <a:schemeClr val="bg2"/>
                </a:solidFill>
                <a:latin typeface="Symbol" panose="05050102010706020507" pitchFamily="18" charset="2"/>
              </a:rPr>
              <a:t></a:t>
            </a:r>
            <a:r>
              <a:rPr lang="zh-CN" altLang="en-US" sz="2400" dirty="0">
                <a:solidFill>
                  <a:schemeClr val="bg2"/>
                </a:solidFill>
              </a:rPr>
              <a:t> </a:t>
            </a:r>
            <a:r>
              <a:rPr lang="en-US" altLang="zh-CN" sz="2400" dirty="0">
                <a:solidFill>
                  <a:schemeClr val="bg2"/>
                </a:solidFill>
              </a:rPr>
              <a:t>3190</a:t>
            </a:r>
            <a:r>
              <a:rPr lang="zh-CN" altLang="en-US" sz="2400" dirty="0">
                <a:solidFill>
                  <a:schemeClr val="bg2"/>
                </a:solidFill>
              </a:rPr>
              <a:t>（克）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subTnLst>
                                    <p:animClr clrSpc="rgb" dir="cw">
                                      <p:cBhvr override="childStyle">
                                        <p:cTn dur="1" fill="hold" display="0" masterRel="nextClick" afterEffect="1"/>
                                        <p:tgtEl>
                                          <p:spTgt spid="2457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subTnLst>
                                    <p:animClr clrSpc="rgb" dir="cw">
                                      <p:cBhvr override="childStyle">
                                        <p:cTn dur="1" fill="hold" display="0" masterRel="nextClick" afterEffect="1"/>
                                        <p:tgtEl>
                                          <p:spTgt spid="2457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subTnLst>
                                    <p:animClr clrSpc="rgb" dir="cw">
                                      <p:cBhvr override="childStyle">
                                        <p:cTn dur="1" fill="hold" display="0" masterRel="nextClick" afterEffect="1"/>
                                        <p:tgtEl>
                                          <p:spTgt spid="24579">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left)">
                                      <p:cBhvr>
                                        <p:cTn id="22" dur="500"/>
                                        <p:tgtEl>
                                          <p:spTgt spid="24579">
                                            <p:txEl>
                                              <p:pRg st="3" end="3"/>
                                            </p:txEl>
                                          </p:spTgt>
                                        </p:tgtEl>
                                      </p:cBhvr>
                                    </p:animEffect>
                                  </p:childTnLst>
                                  <p:subTnLst>
                                    <p:animClr clrSpc="rgb" dir="cw">
                                      <p:cBhvr override="childStyle">
                                        <p:cTn dur="1" fill="hold" display="0" masterRel="nextClick" afterEffect="1"/>
                                        <p:tgtEl>
                                          <p:spTgt spid="24579">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wipe(left)">
                                      <p:cBhvr>
                                        <p:cTn id="27" dur="500"/>
                                        <p:tgtEl>
                                          <p:spTgt spid="24579">
                                            <p:txEl>
                                              <p:pRg st="4" end="4"/>
                                            </p:txEl>
                                          </p:spTgt>
                                        </p:tgtEl>
                                      </p:cBhvr>
                                    </p:animEffect>
                                  </p:childTnLst>
                                  <p:subTnLst>
                                    <p:animClr clrSpc="rgb" dir="cw">
                                      <p:cBhvr override="childStyle">
                                        <p:cTn dur="1" fill="hold" display="0" masterRel="nextClick" afterEffect="1"/>
                                        <p:tgtEl>
                                          <p:spTgt spid="24579">
                                            <p:txEl>
                                              <p:pRg st="4" end="4"/>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24579">
                                            <p:txEl>
                                              <p:pRg st="5" end="5"/>
                                            </p:txEl>
                                          </p:spTgt>
                                        </p:tgtEl>
                                        <p:attrNameLst>
                                          <p:attrName>style.visibility</p:attrName>
                                        </p:attrNameLst>
                                      </p:cBhvr>
                                      <p:to>
                                        <p:strVal val="visible"/>
                                      </p:to>
                                    </p:set>
                                    <p:animEffect transition="in" filter="wipe(left)">
                                      <p:cBhvr>
                                        <p:cTn id="30" dur="500"/>
                                        <p:tgtEl>
                                          <p:spTgt spid="24579">
                                            <p:txEl>
                                              <p:pRg st="5" end="5"/>
                                            </p:txEl>
                                          </p:spTgt>
                                        </p:tgtEl>
                                      </p:cBhvr>
                                    </p:animEffect>
                                  </p:childTnLst>
                                  <p:subTnLst>
                                    <p:animClr clrSpc="rgb" dir="cw">
                                      <p:cBhvr override="childStyle">
                                        <p:cTn dur="1" fill="hold" display="0" masterRel="nextClick" afterEffect="1"/>
                                        <p:tgtEl>
                                          <p:spTgt spid="24579">
                                            <p:txEl>
                                              <p:pRg st="5" end="5"/>
                                            </p:txEl>
                                          </p:spTgt>
                                        </p:tgtEl>
                                        <p:attrNameLst>
                                          <p:attrName>ppt_c</p:attrName>
                                        </p:attrNameLst>
                                      </p:cBhvr>
                                      <p:to>
                                        <a:schemeClr val="folHlink"/>
                                      </p:to>
                                    </p:animClr>
                                  </p:subTnLst>
                                </p:cTn>
                              </p:par>
                              <p:par>
                                <p:cTn id="31" presetID="22" presetClass="entr" presetSubtype="8" fill="hold" grpId="0" nodeType="withEffect">
                                  <p:stCondLst>
                                    <p:cond delay="0"/>
                                  </p:stCondLst>
                                  <p:childTnLst>
                                    <p:set>
                                      <p:cBhvr>
                                        <p:cTn id="32" dur="1" fill="hold">
                                          <p:stCondLst>
                                            <p:cond delay="0"/>
                                          </p:stCondLst>
                                        </p:cTn>
                                        <p:tgtEl>
                                          <p:spTgt spid="24579">
                                            <p:txEl>
                                              <p:pRg st="6" end="6"/>
                                            </p:txEl>
                                          </p:spTgt>
                                        </p:tgtEl>
                                        <p:attrNameLst>
                                          <p:attrName>style.visibility</p:attrName>
                                        </p:attrNameLst>
                                      </p:cBhvr>
                                      <p:to>
                                        <p:strVal val="visible"/>
                                      </p:to>
                                    </p:set>
                                    <p:animEffect transition="in" filter="wipe(left)">
                                      <p:cBhvr>
                                        <p:cTn id="33" dur="500"/>
                                        <p:tgtEl>
                                          <p:spTgt spid="24579">
                                            <p:txEl>
                                              <p:pRg st="6" end="6"/>
                                            </p:txEl>
                                          </p:spTgt>
                                        </p:tgtEl>
                                      </p:cBhvr>
                                    </p:animEffect>
                                  </p:childTnLst>
                                  <p:subTnLst>
                                    <p:animClr clrSpc="rgb" dir="cw">
                                      <p:cBhvr override="childStyle">
                                        <p:cTn dur="1" fill="hold" display="0" masterRel="nextClick" afterEffect="1"/>
                                        <p:tgtEl>
                                          <p:spTgt spid="24579">
                                            <p:txEl>
                                              <p:pRg st="6" end="6"/>
                                            </p:txEl>
                                          </p:spTgt>
                                        </p:tgtEl>
                                        <p:attrNameLst>
                                          <p:attrName>ppt_c</p:attrName>
                                        </p:attrNameLst>
                                      </p:cBhvr>
                                      <p:to>
                                        <a:schemeClr val="folHlink"/>
                                      </p:to>
                                    </p:animClr>
                                  </p:subTnLst>
                                </p:cTn>
                              </p:par>
                              <p:par>
                                <p:cTn id="34" presetID="22" presetClass="entr" presetSubtype="8" fill="hold" grpId="0" nodeType="withEffect">
                                  <p:stCondLst>
                                    <p:cond delay="0"/>
                                  </p:stCondLst>
                                  <p:childTnLst>
                                    <p:set>
                                      <p:cBhvr>
                                        <p:cTn id="35" dur="1" fill="hold">
                                          <p:stCondLst>
                                            <p:cond delay="0"/>
                                          </p:stCondLst>
                                        </p:cTn>
                                        <p:tgtEl>
                                          <p:spTgt spid="24579">
                                            <p:txEl>
                                              <p:pRg st="7" end="7"/>
                                            </p:txEl>
                                          </p:spTgt>
                                        </p:tgtEl>
                                        <p:attrNameLst>
                                          <p:attrName>style.visibility</p:attrName>
                                        </p:attrNameLst>
                                      </p:cBhvr>
                                      <p:to>
                                        <p:strVal val="visible"/>
                                      </p:to>
                                    </p:set>
                                    <p:animEffect transition="in" filter="wipe(left)">
                                      <p:cBhvr>
                                        <p:cTn id="36" dur="500"/>
                                        <p:tgtEl>
                                          <p:spTgt spid="24579">
                                            <p:txEl>
                                              <p:pRg st="7" end="7"/>
                                            </p:txEl>
                                          </p:spTgt>
                                        </p:tgtEl>
                                      </p:cBhvr>
                                    </p:animEffect>
                                  </p:childTnLst>
                                  <p:subTnLst>
                                    <p:animClr clrSpc="rgb" dir="cw">
                                      <p:cBhvr override="childStyle">
                                        <p:cTn dur="1" fill="hold" display="0" masterRel="nextClick" afterEffect="1"/>
                                        <p:tgtEl>
                                          <p:spTgt spid="24579">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69888" y="1710690"/>
            <a:ext cx="8316912" cy="4343400"/>
          </a:xfrm>
          <a:noFill/>
          <a:ln/>
        </p:spPr>
        <p:txBody>
          <a:bodyPr/>
          <a:lstStyle/>
          <a:p>
            <a:pPr marL="609600" indent="-609600">
              <a:spcBef>
                <a:spcPct val="30000"/>
              </a:spcBef>
            </a:pPr>
            <a:r>
              <a:rPr lang="en-US" altLang="zh-CN" sz="3000" dirty="0">
                <a:solidFill>
                  <a:schemeClr val="accent2"/>
                </a:solidFill>
                <a:sym typeface="Wingdings 3" panose="05040102010807070707" pitchFamily="18" charset="2"/>
              </a:rPr>
              <a:t> </a:t>
            </a:r>
            <a:r>
              <a:rPr lang="zh-CN" altLang="en-US" sz="3000" b="1" dirty="0">
                <a:solidFill>
                  <a:srgbClr val="FFFF99"/>
                </a:solidFill>
              </a:rPr>
              <a:t>什么是备择假设？</a:t>
            </a:r>
            <a:r>
              <a:rPr lang="en-US" altLang="zh-CN" sz="3000" b="1" dirty="0">
                <a:solidFill>
                  <a:srgbClr val="FFFF99"/>
                </a:solidFill>
              </a:rPr>
              <a:t>(alternative hypothesis)</a:t>
            </a:r>
          </a:p>
          <a:p>
            <a:pPr marL="609600" indent="-609600">
              <a:spcBef>
                <a:spcPct val="30000"/>
              </a:spcBef>
              <a:buFontTx/>
              <a:buAutoNum type="arabicPeriod"/>
            </a:pPr>
            <a:r>
              <a:rPr lang="zh-CN" altLang="en-US" sz="2800" dirty="0">
                <a:solidFill>
                  <a:schemeClr val="bg2"/>
                </a:solidFill>
              </a:rPr>
              <a:t>与原假设对立的假设，当原假设不成立时用作替换，也称“替换假设”。</a:t>
            </a:r>
          </a:p>
          <a:p>
            <a:pPr marL="609600" indent="-609600">
              <a:spcBef>
                <a:spcPct val="30000"/>
              </a:spcBef>
              <a:buFontTx/>
              <a:buAutoNum type="arabicPeriod"/>
            </a:pPr>
            <a:r>
              <a:rPr lang="zh-CN" altLang="en-US" sz="2800" dirty="0">
                <a:solidFill>
                  <a:schemeClr val="bg2"/>
                </a:solidFill>
              </a:rPr>
              <a:t>研究</a:t>
            </a:r>
            <a:r>
              <a:rPr lang="zh-CN" altLang="en-US" sz="2800" dirty="0">
                <a:solidFill>
                  <a:schemeClr val="bg2"/>
                </a:solidFill>
                <a:latin typeface="Symbol" panose="05050102010706020507" pitchFamily="18" charset="2"/>
              </a:rPr>
              <a:t>者想收集证据予以支持的假设。</a:t>
            </a:r>
            <a:endParaRPr lang="en-US" altLang="zh-CN" sz="2800" dirty="0">
              <a:solidFill>
                <a:schemeClr val="bg2"/>
              </a:solidFill>
              <a:latin typeface="Symbol" panose="05050102010706020507" pitchFamily="18" charset="2"/>
            </a:endParaRPr>
          </a:p>
          <a:p>
            <a:pPr marL="609600" indent="-609600">
              <a:spcBef>
                <a:spcPct val="30000"/>
              </a:spcBef>
              <a:buFontTx/>
              <a:buAutoNum type="arabicPeriod"/>
            </a:pPr>
            <a:r>
              <a:rPr lang="zh-CN" altLang="en-US" sz="2800" dirty="0">
                <a:solidFill>
                  <a:schemeClr val="bg2"/>
                </a:solidFill>
              </a:rPr>
              <a:t>总是有不等号</a:t>
            </a:r>
            <a:r>
              <a:rPr lang="en-US" altLang="zh-CN" sz="2800" dirty="0">
                <a:solidFill>
                  <a:schemeClr val="bg2"/>
                </a:solidFill>
              </a:rPr>
              <a:t>:</a:t>
            </a:r>
            <a:r>
              <a:rPr lang="en-US" altLang="zh-CN" sz="2800" b="1" dirty="0">
                <a:solidFill>
                  <a:schemeClr val="bg2"/>
                </a:solidFill>
              </a:rPr>
              <a:t> </a:t>
            </a:r>
            <a:r>
              <a:rPr lang="en-US" altLang="zh-CN" sz="2800" b="1" dirty="0">
                <a:solidFill>
                  <a:schemeClr val="bg2"/>
                </a:solidFill>
                <a:latin typeface="Symbol" panose="05050102010706020507" pitchFamily="18" charset="2"/>
              </a:rPr>
              <a:t></a:t>
            </a:r>
            <a:r>
              <a:rPr lang="en-US" altLang="zh-CN" sz="2800" dirty="0">
                <a:solidFill>
                  <a:schemeClr val="bg2"/>
                </a:solidFill>
              </a:rPr>
              <a:t>,</a:t>
            </a:r>
            <a:r>
              <a:rPr lang="en-US" altLang="zh-CN" sz="2800" b="1" dirty="0">
                <a:solidFill>
                  <a:schemeClr val="bg2"/>
                </a:solidFill>
                <a:latin typeface="Symbol" panose="05050102010706020507" pitchFamily="18" charset="2"/>
              </a:rPr>
              <a:t></a:t>
            </a:r>
            <a:r>
              <a:rPr lang="en-US" altLang="zh-CN" sz="2800" dirty="0">
                <a:solidFill>
                  <a:schemeClr val="bg2"/>
                </a:solidFill>
              </a:rPr>
              <a:t> </a:t>
            </a:r>
            <a:r>
              <a:rPr lang="zh-CN" altLang="en-US" sz="2800" dirty="0">
                <a:solidFill>
                  <a:schemeClr val="bg2"/>
                </a:solidFill>
              </a:rPr>
              <a:t>或 </a:t>
            </a:r>
            <a:r>
              <a:rPr lang="zh-CN" altLang="en-US" sz="2800" b="1" dirty="0">
                <a:solidFill>
                  <a:schemeClr val="bg2"/>
                </a:solidFill>
                <a:latin typeface="Symbol" panose="05050102010706020507" pitchFamily="18" charset="2"/>
              </a:rPr>
              <a:t></a:t>
            </a:r>
            <a:endParaRPr lang="zh-CN" altLang="en-US" sz="2800" dirty="0">
              <a:solidFill>
                <a:schemeClr val="bg2"/>
              </a:solidFill>
            </a:endParaRPr>
          </a:p>
          <a:p>
            <a:pPr marL="609600" indent="-609600">
              <a:spcBef>
                <a:spcPct val="30000"/>
              </a:spcBef>
              <a:buFontTx/>
              <a:buAutoNum type="arabicPeriod"/>
            </a:pPr>
            <a:r>
              <a:rPr lang="zh-CN" altLang="en-US" sz="2800" dirty="0">
                <a:solidFill>
                  <a:schemeClr val="bg2"/>
                </a:solidFill>
              </a:rPr>
              <a:t>表示为 </a:t>
            </a:r>
            <a:r>
              <a:rPr lang="en-US" altLang="zh-CN" sz="2800" dirty="0">
                <a:solidFill>
                  <a:schemeClr val="bg2"/>
                </a:solidFill>
              </a:rPr>
              <a:t>H</a:t>
            </a:r>
            <a:r>
              <a:rPr lang="en-US" altLang="zh-CN" sz="2800" baseline="-25000" dirty="0">
                <a:solidFill>
                  <a:schemeClr val="bg2"/>
                </a:solidFill>
              </a:rPr>
              <a:t>1</a:t>
            </a:r>
            <a:endParaRPr lang="en-US" altLang="zh-CN" sz="2800" dirty="0">
              <a:solidFill>
                <a:schemeClr val="bg2"/>
              </a:solidFill>
            </a:endParaRPr>
          </a:p>
          <a:p>
            <a:pPr marL="1219200" lvl="1" indent="-533400">
              <a:spcBef>
                <a:spcPct val="30000"/>
              </a:spcBef>
              <a:buSzPct val="80000"/>
            </a:pPr>
            <a:r>
              <a:rPr lang="en-US" altLang="zh-CN" dirty="0">
                <a:solidFill>
                  <a:schemeClr val="bg2"/>
                </a:solidFill>
              </a:rPr>
              <a:t>H</a:t>
            </a:r>
            <a:r>
              <a:rPr lang="en-US" altLang="zh-CN" baseline="-25000" dirty="0">
                <a:solidFill>
                  <a:schemeClr val="bg2"/>
                </a:solidFill>
              </a:rPr>
              <a:t>1</a:t>
            </a:r>
            <a:r>
              <a:rPr lang="zh-CN" altLang="en-US" dirty="0">
                <a:solidFill>
                  <a:schemeClr val="bg2"/>
                </a:solidFill>
              </a:rPr>
              <a:t>：</a:t>
            </a:r>
            <a:r>
              <a:rPr lang="zh-CN" altLang="en-US" dirty="0">
                <a:solidFill>
                  <a:schemeClr val="bg2"/>
                </a:solidFill>
                <a:latin typeface="Symbol" panose="05050102010706020507" pitchFamily="18" charset="2"/>
              </a:rPr>
              <a:t></a:t>
            </a:r>
            <a:r>
              <a:rPr lang="zh-CN" altLang="en-US" dirty="0">
                <a:solidFill>
                  <a:schemeClr val="bg2"/>
                </a:solidFill>
              </a:rPr>
              <a:t> </a:t>
            </a:r>
            <a:r>
              <a:rPr lang="en-US" altLang="zh-CN" dirty="0">
                <a:solidFill>
                  <a:schemeClr val="bg2"/>
                </a:solidFill>
              </a:rPr>
              <a:t>&lt;</a:t>
            </a:r>
            <a:r>
              <a:rPr lang="zh-CN" altLang="en-US" dirty="0">
                <a:solidFill>
                  <a:schemeClr val="bg2"/>
                </a:solidFill>
              </a:rPr>
              <a:t>某一数值，或</a:t>
            </a:r>
            <a:r>
              <a:rPr lang="zh-CN" altLang="en-US" dirty="0">
                <a:solidFill>
                  <a:schemeClr val="bg2"/>
                </a:solidFill>
                <a:latin typeface="Symbol" panose="05050102010706020507" pitchFamily="18" charset="2"/>
              </a:rPr>
              <a:t> </a:t>
            </a:r>
            <a:r>
              <a:rPr lang="zh-CN" altLang="en-US" b="1" dirty="0">
                <a:solidFill>
                  <a:schemeClr val="bg2"/>
                </a:solidFill>
                <a:latin typeface="Symbol" panose="05050102010706020507" pitchFamily="18" charset="2"/>
              </a:rPr>
              <a:t></a:t>
            </a:r>
            <a:r>
              <a:rPr lang="zh-CN" altLang="en-US" dirty="0">
                <a:solidFill>
                  <a:schemeClr val="bg2"/>
                </a:solidFill>
              </a:rPr>
              <a:t>某一数值</a:t>
            </a:r>
          </a:p>
          <a:p>
            <a:pPr marL="1219200" lvl="1" indent="-533400">
              <a:spcBef>
                <a:spcPct val="30000"/>
              </a:spcBef>
              <a:buSzPct val="80000"/>
            </a:pPr>
            <a:r>
              <a:rPr lang="zh-CN" altLang="en-US" dirty="0">
                <a:solidFill>
                  <a:schemeClr val="bg2"/>
                </a:solidFill>
              </a:rPr>
              <a:t>例如</a:t>
            </a:r>
            <a:r>
              <a:rPr lang="en-US" altLang="zh-CN" dirty="0">
                <a:solidFill>
                  <a:schemeClr val="bg2"/>
                </a:solidFill>
              </a:rPr>
              <a:t>, H</a:t>
            </a:r>
            <a:r>
              <a:rPr lang="en-US" altLang="zh-CN" baseline="-25000" dirty="0">
                <a:solidFill>
                  <a:schemeClr val="bg2"/>
                </a:solidFill>
              </a:rPr>
              <a:t>1</a:t>
            </a:r>
            <a:r>
              <a:rPr lang="zh-CN" altLang="en-US" dirty="0">
                <a:solidFill>
                  <a:schemeClr val="bg2"/>
                </a:solidFill>
              </a:rPr>
              <a:t>：</a:t>
            </a:r>
            <a:r>
              <a:rPr lang="zh-CN" altLang="en-US" dirty="0">
                <a:solidFill>
                  <a:schemeClr val="bg2"/>
                </a:solidFill>
                <a:latin typeface="Symbol" panose="05050102010706020507" pitchFamily="18" charset="2"/>
              </a:rPr>
              <a:t></a:t>
            </a:r>
            <a:r>
              <a:rPr lang="zh-CN" altLang="en-US" dirty="0">
                <a:solidFill>
                  <a:schemeClr val="bg2"/>
                </a:solidFill>
              </a:rPr>
              <a:t> </a:t>
            </a:r>
            <a:r>
              <a:rPr lang="en-US" altLang="zh-CN" dirty="0">
                <a:solidFill>
                  <a:schemeClr val="bg2"/>
                </a:solidFill>
              </a:rPr>
              <a:t>&lt; 3910(</a:t>
            </a:r>
            <a:r>
              <a:rPr lang="zh-CN" altLang="en-US" dirty="0">
                <a:solidFill>
                  <a:schemeClr val="bg2"/>
                </a:solidFill>
              </a:rPr>
              <a:t>克</a:t>
            </a:r>
            <a:r>
              <a:rPr lang="en-US" altLang="zh-CN" dirty="0">
                <a:solidFill>
                  <a:schemeClr val="bg2"/>
                </a:solidFill>
              </a:rPr>
              <a:t>)</a:t>
            </a:r>
            <a:r>
              <a:rPr lang="zh-CN" altLang="en-US" dirty="0">
                <a:solidFill>
                  <a:schemeClr val="bg2"/>
                </a:solidFill>
              </a:rPr>
              <a:t>，或</a:t>
            </a:r>
            <a:r>
              <a:rPr lang="zh-CN" altLang="en-US" dirty="0">
                <a:solidFill>
                  <a:schemeClr val="bg2"/>
                </a:solidFill>
                <a:latin typeface="Symbol" panose="05050102010706020507" pitchFamily="18" charset="2"/>
              </a:rPr>
              <a:t> </a:t>
            </a:r>
            <a:r>
              <a:rPr lang="en-US" altLang="zh-CN" dirty="0">
                <a:solidFill>
                  <a:schemeClr val="bg2"/>
                </a:solidFill>
                <a:latin typeface="Symbol" panose="05050102010706020507" pitchFamily="18" charset="2"/>
              </a:rPr>
              <a:t>3910(</a:t>
            </a:r>
            <a:r>
              <a:rPr lang="zh-CN" altLang="en-US" dirty="0">
                <a:solidFill>
                  <a:schemeClr val="bg2"/>
                </a:solidFill>
                <a:latin typeface="Symbol" panose="05050102010706020507" pitchFamily="18" charset="2"/>
              </a:rPr>
              <a:t>克</a:t>
            </a:r>
            <a:r>
              <a:rPr lang="en-US" altLang="zh-CN" dirty="0">
                <a:solidFill>
                  <a:schemeClr val="bg2"/>
                </a:solidFill>
                <a:latin typeface="Symbol" panose="05050102010706020507" pitchFamily="18" charset="2"/>
              </a:rPr>
              <a:t>)</a:t>
            </a:r>
          </a:p>
        </p:txBody>
      </p:sp>
      <p:sp>
        <p:nvSpPr>
          <p:cNvPr id="26628" name="Rectangle 4"/>
          <p:cNvSpPr>
            <a:spLocks noChangeArrowheads="1"/>
          </p:cNvSpPr>
          <p:nvPr/>
        </p:nvSpPr>
        <p:spPr bwMode="auto">
          <a:xfrm>
            <a:off x="1137444" y="32004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95000"/>
              </a:lnSpc>
            </a:pPr>
            <a:r>
              <a:rPr lang="zh-CN" altLang="en-US" sz="4000" b="1" dirty="0">
                <a:solidFill>
                  <a:schemeClr val="bg2"/>
                </a:solidFill>
                <a:effectLst>
                  <a:outerShdw blurRad="38100" dist="38100" dir="2700000" algn="tl">
                    <a:srgbClr val="000000"/>
                  </a:outerShdw>
                </a:effectLst>
                <a:latin typeface="Book Antiqua" panose="02040602050305030304" pitchFamily="18" charset="0"/>
              </a:rPr>
              <a:t>提出原假设和备择假设</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subTnLst>
                                    <p:animClr clrSpc="rgb" dir="cw">
                                      <p:cBhvr override="childStyle">
                                        <p:cTn dur="1" fill="hold" display="0" masterRel="nextClick" afterEffect="1"/>
                                        <p:tgtEl>
                                          <p:spTgt spid="2662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subTnLst>
                                    <p:animClr clrSpc="rgb" dir="cw">
                                      <p:cBhvr override="childStyle">
                                        <p:cTn dur="1" fill="hold" display="0" masterRel="nextClick" afterEffect="1"/>
                                        <p:tgtEl>
                                          <p:spTgt spid="2662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wipe(left)">
                                      <p:cBhvr>
                                        <p:cTn id="17" dur="500"/>
                                        <p:tgtEl>
                                          <p:spTgt spid="26627">
                                            <p:txEl>
                                              <p:pRg st="2" end="2"/>
                                            </p:txEl>
                                          </p:spTgt>
                                        </p:tgtEl>
                                      </p:cBhvr>
                                    </p:animEffect>
                                  </p:childTnLst>
                                  <p:subTnLst>
                                    <p:animClr clrSpc="rgb" dir="cw">
                                      <p:cBhvr override="childStyle">
                                        <p:cTn dur="1" fill="hold" display="0" masterRel="nextClick" afterEffect="1"/>
                                        <p:tgtEl>
                                          <p:spTgt spid="26627">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wipe(left)">
                                      <p:cBhvr>
                                        <p:cTn id="22" dur="500"/>
                                        <p:tgtEl>
                                          <p:spTgt spid="26627">
                                            <p:txEl>
                                              <p:pRg st="3" end="3"/>
                                            </p:txEl>
                                          </p:spTgt>
                                        </p:tgtEl>
                                      </p:cBhvr>
                                    </p:animEffect>
                                  </p:childTnLst>
                                  <p:subTnLst>
                                    <p:animClr clrSpc="rgb" dir="cw">
                                      <p:cBhvr override="childStyle">
                                        <p:cTn dur="1" fill="hold" display="0" masterRel="nextClick" afterEffect="1"/>
                                        <p:tgtEl>
                                          <p:spTgt spid="26627">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wipe(left)">
                                      <p:cBhvr>
                                        <p:cTn id="27" dur="500"/>
                                        <p:tgtEl>
                                          <p:spTgt spid="26627">
                                            <p:txEl>
                                              <p:pRg st="4" end="4"/>
                                            </p:txEl>
                                          </p:spTgt>
                                        </p:tgtEl>
                                      </p:cBhvr>
                                    </p:animEffect>
                                  </p:childTnLst>
                                  <p:subTnLst>
                                    <p:animClr clrSpc="rgb" dir="cw">
                                      <p:cBhvr override="childStyle">
                                        <p:cTn dur="1" fill="hold" display="0" masterRel="nextClick" afterEffect="1"/>
                                        <p:tgtEl>
                                          <p:spTgt spid="26627">
                                            <p:txEl>
                                              <p:pRg st="4" end="4"/>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26627">
                                            <p:txEl>
                                              <p:pRg st="5" end="5"/>
                                            </p:txEl>
                                          </p:spTgt>
                                        </p:tgtEl>
                                        <p:attrNameLst>
                                          <p:attrName>style.visibility</p:attrName>
                                        </p:attrNameLst>
                                      </p:cBhvr>
                                      <p:to>
                                        <p:strVal val="visible"/>
                                      </p:to>
                                    </p:set>
                                    <p:animEffect transition="in" filter="wipe(left)">
                                      <p:cBhvr>
                                        <p:cTn id="30" dur="500"/>
                                        <p:tgtEl>
                                          <p:spTgt spid="26627">
                                            <p:txEl>
                                              <p:pRg st="5" end="5"/>
                                            </p:txEl>
                                          </p:spTgt>
                                        </p:tgtEl>
                                      </p:cBhvr>
                                    </p:animEffect>
                                  </p:childTnLst>
                                  <p:subTnLst>
                                    <p:animClr clrSpc="rgb" dir="cw">
                                      <p:cBhvr override="childStyle">
                                        <p:cTn dur="1" fill="hold" display="0" masterRel="nextClick" afterEffect="1"/>
                                        <p:tgtEl>
                                          <p:spTgt spid="26627">
                                            <p:txEl>
                                              <p:pRg st="5" end="5"/>
                                            </p:txEl>
                                          </p:spTgt>
                                        </p:tgtEl>
                                        <p:attrNameLst>
                                          <p:attrName>ppt_c</p:attrName>
                                        </p:attrNameLst>
                                      </p:cBhvr>
                                      <p:to>
                                        <a:schemeClr val="folHlink"/>
                                      </p:to>
                                    </p:animClr>
                                  </p:subTnLst>
                                </p:cTn>
                              </p:par>
                              <p:par>
                                <p:cTn id="31" presetID="22" presetClass="entr" presetSubtype="8" fill="hold" grpId="0" nodeType="withEffect">
                                  <p:stCondLst>
                                    <p:cond delay="0"/>
                                  </p:stCondLst>
                                  <p:childTnLst>
                                    <p:set>
                                      <p:cBhvr>
                                        <p:cTn id="32" dur="1" fill="hold">
                                          <p:stCondLst>
                                            <p:cond delay="0"/>
                                          </p:stCondLst>
                                        </p:cTn>
                                        <p:tgtEl>
                                          <p:spTgt spid="26627">
                                            <p:txEl>
                                              <p:pRg st="6" end="6"/>
                                            </p:txEl>
                                          </p:spTgt>
                                        </p:tgtEl>
                                        <p:attrNameLst>
                                          <p:attrName>style.visibility</p:attrName>
                                        </p:attrNameLst>
                                      </p:cBhvr>
                                      <p:to>
                                        <p:strVal val="visible"/>
                                      </p:to>
                                    </p:set>
                                    <p:animEffect transition="in" filter="wipe(left)">
                                      <p:cBhvr>
                                        <p:cTn id="33" dur="500"/>
                                        <p:tgtEl>
                                          <p:spTgt spid="26627">
                                            <p:txEl>
                                              <p:pRg st="6" end="6"/>
                                            </p:txEl>
                                          </p:spTgt>
                                        </p:tgtEl>
                                      </p:cBhvr>
                                    </p:animEffect>
                                  </p:childTnLst>
                                  <p:subTnLst>
                                    <p:animClr clrSpc="rgb" dir="cw">
                                      <p:cBhvr override="childStyle">
                                        <p:cTn dur="1" fill="hold" display="0" masterRel="nextClick" afterEffect="1"/>
                                        <p:tgtEl>
                                          <p:spTgt spid="26627">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theme/theme1.xml><?xml version="1.0" encoding="utf-8"?>
<a:theme xmlns:a="http://schemas.openxmlformats.org/drawingml/2006/main" name="mcdiesin">
  <a:themeElements>
    <a:clrScheme name="">
      <a:dk1>
        <a:srgbClr val="000000"/>
      </a:dk1>
      <a:lt1>
        <a:srgbClr val="FFFFFF"/>
      </a:lt1>
      <a:dk2>
        <a:srgbClr val="0A578C"/>
      </a:dk2>
      <a:lt2>
        <a:srgbClr val="FAFD00"/>
      </a:lt2>
      <a:accent1>
        <a:srgbClr val="DC0081"/>
      </a:accent1>
      <a:accent2>
        <a:srgbClr val="00DFCA"/>
      </a:accent2>
      <a:accent3>
        <a:srgbClr val="AAB4C5"/>
      </a:accent3>
      <a:accent4>
        <a:srgbClr val="DADADA"/>
      </a:accent4>
      <a:accent5>
        <a:srgbClr val="EBAAC1"/>
      </a:accent5>
      <a:accent6>
        <a:srgbClr val="00CAB7"/>
      </a:accent6>
      <a:hlink>
        <a:srgbClr val="FE9B03"/>
      </a:hlink>
      <a:folHlink>
        <a:srgbClr val="E7B3D1"/>
      </a:folHlink>
    </a:clrScheme>
    <a:fontScheme name="mcdiesin">
      <a:majorFont>
        <a:latin typeface="Book Antiqua"/>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outerShdw dist="17961" dir="2700000" algn="ctr" rotWithShape="0">
            <a:schemeClr val="bg2"/>
          </a:outerShdw>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a:noFill/>
        </a:ln>
        <a:effectLst>
          <a:outerShdw dist="17961" dir="2700000" algn="ctr" rotWithShape="0">
            <a:schemeClr val="bg2"/>
          </a:outerShdw>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lnDef>
  </a:objectDefaults>
  <a:extraClrSchemeLst>
    <a:extraClrScheme>
      <a:clrScheme name="mcdiesi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diesi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diesi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diesi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die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die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die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10.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1.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12.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3.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4.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5.xml><?xml version="1.0" encoding="utf-8"?>
<a:themeOverride xmlns:a="http://schemas.openxmlformats.org/drawingml/2006/main">
  <a:clrScheme name="">
    <a:dk1>
      <a:srgbClr val="474747"/>
    </a:dk1>
    <a:lt1>
      <a:srgbClr val="FFFFFF"/>
    </a:lt1>
    <a:dk2>
      <a:srgbClr val="000000"/>
    </a:dk2>
    <a:lt2>
      <a:srgbClr val="00DFCA"/>
    </a:lt2>
    <a:accent1>
      <a:srgbClr val="DC0081"/>
    </a:accent1>
    <a:accent2>
      <a:srgbClr val="FAFD00"/>
    </a:accent2>
    <a:accent3>
      <a:srgbClr val="AAAAAA"/>
    </a:accent3>
    <a:accent4>
      <a:srgbClr val="DADADA"/>
    </a:accent4>
    <a:accent5>
      <a:srgbClr val="EBAAC1"/>
    </a:accent5>
    <a:accent6>
      <a:srgbClr val="E3E500"/>
    </a:accent6>
    <a:hlink>
      <a:srgbClr val="FE9B03"/>
    </a:hlink>
    <a:folHlink>
      <a:srgbClr val="D989B8"/>
    </a:folHlink>
  </a:clrScheme>
</a:themeOverride>
</file>

<file path=ppt/theme/themeOverride2.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3.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4.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5.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6.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7.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8.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9.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docProps/app.xml><?xml version="1.0" encoding="utf-8"?>
<Properties xmlns="http://schemas.openxmlformats.org/officeDocument/2006/extended-properties" xmlns:vt="http://schemas.openxmlformats.org/officeDocument/2006/docPropsVTypes">
  <Template>c:\powerpnt\template\sldshow\mcdiesin.ppt</Template>
  <TotalTime>6310</TotalTime>
  <Pages>225</Pages>
  <Words>4211</Words>
  <Application>Microsoft Office PowerPoint</Application>
  <PresentationFormat>全屏显示(4:3)</PresentationFormat>
  <Paragraphs>632</Paragraphs>
  <Slides>73</Slides>
  <Notes>69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86" baseType="lpstr">
      <vt:lpstr>宋体</vt:lpstr>
      <vt:lpstr>Wingdings</vt:lpstr>
      <vt:lpstr>Cambria Math</vt:lpstr>
      <vt:lpstr>Book Antiqua</vt:lpstr>
      <vt:lpstr>Monotype Corsiva</vt:lpstr>
      <vt:lpstr>Symbol</vt:lpstr>
      <vt:lpstr>Arial</vt:lpstr>
      <vt:lpstr>Times New Roman</vt:lpstr>
      <vt:lpstr>Monotype Sorts</vt:lpstr>
      <vt:lpstr>mcdiesin</vt:lpstr>
      <vt:lpstr>ClipArt</vt:lpstr>
      <vt:lpstr>剪辑</vt:lpstr>
      <vt:lpstr>Clip</vt:lpstr>
      <vt:lpstr>第 8 章   假设检验</vt:lpstr>
      <vt:lpstr>第 8 章   假设检验</vt:lpstr>
      <vt:lpstr>学习目标</vt:lpstr>
      <vt:lpstr>PowerPoint 演示文稿</vt:lpstr>
      <vt:lpstr>假设问题的提出</vt:lpstr>
      <vt:lpstr>什么是假设?(hypothesis)</vt:lpstr>
      <vt:lpstr>假设检验(hypothesis testing)</vt:lpstr>
      <vt:lpstr>提出原假设和备择假设</vt:lpstr>
      <vt:lpstr>PowerPoint 演示文稿</vt:lpstr>
      <vt:lpstr>PowerPoint 演示文稿</vt:lpstr>
      <vt:lpstr>假设检验中的两类错误</vt:lpstr>
      <vt:lpstr>假设检验中的两类错误</vt:lpstr>
      <vt:lpstr>PowerPoint 演示文稿</vt:lpstr>
      <vt:lpstr>PowerPoint 演示文稿</vt:lpstr>
      <vt:lpstr>规定显著性水平(significant level)</vt:lpstr>
      <vt:lpstr>作出统计决策</vt:lpstr>
      <vt:lpstr>PowerPoint 演示文稿</vt:lpstr>
      <vt:lpstr>什么是P 值?(P-value)</vt:lpstr>
      <vt:lpstr>双侧检验的P 值</vt:lpstr>
      <vt:lpstr>利用 P 值进行检验 (决策准则)</vt:lpstr>
      <vt:lpstr>单侧检验和双侧检验</vt:lpstr>
      <vt:lpstr>双侧检验 (假设的形式)</vt:lpstr>
      <vt:lpstr>双侧检验(原假设与备择假设的确定)</vt:lpstr>
      <vt:lpstr>双侧检验(显著性水平与拒绝域 )</vt:lpstr>
      <vt:lpstr>单侧检验(显著性水平与拒绝域)</vt:lpstr>
      <vt:lpstr>PowerPoint 演示文稿</vt:lpstr>
      <vt:lpstr>PowerPoint 演示文稿</vt:lpstr>
      <vt:lpstr>PowerPoint 演示文稿</vt:lpstr>
      <vt:lpstr>一个总体参数的检验</vt:lpstr>
      <vt:lpstr>总体均值检验</vt:lpstr>
      <vt:lpstr>总体均值的检验 (检验统计量)</vt:lpstr>
      <vt:lpstr>总体均值的检验 (2 已知或2未知大样本)</vt:lpstr>
      <vt:lpstr>2 已知均值的检验(例题分析)</vt:lpstr>
      <vt:lpstr>2 已知均值的检验(例题分析)</vt:lpstr>
      <vt:lpstr>2 已知均值的检验  (P 值的计算与应用)</vt:lpstr>
      <vt:lpstr>2 已知小样本均值的检验(例题分析)</vt:lpstr>
      <vt:lpstr>2 已知小样本均值的检验(例题分析)</vt:lpstr>
      <vt:lpstr>总体均值的检验(2未知小样本)</vt:lpstr>
      <vt:lpstr>2 未知小样本均值的检验  (例题分析)</vt:lpstr>
      <vt:lpstr>2 未知小样本均值的检验  (例题分析)</vt:lpstr>
      <vt:lpstr>2 未知小样本均值的检验  (P 值的计算与应用)</vt:lpstr>
      <vt:lpstr>总体比例的检验 (Z 检验)</vt:lpstr>
      <vt:lpstr>一个总体比例检验</vt:lpstr>
      <vt:lpstr>一个总体比例的检验  (例题分析)</vt:lpstr>
      <vt:lpstr>一个总体比例的检验  (例题分析)</vt:lpstr>
      <vt:lpstr>总体方差的检验 (2 检验)</vt:lpstr>
      <vt:lpstr>方差的卡方 (2) 检验</vt:lpstr>
      <vt:lpstr>方差的卡方 (2) 检验 (例题分析)</vt:lpstr>
      <vt:lpstr>方差的卡方 (2) 检验 (例题分析)</vt:lpstr>
      <vt:lpstr>PowerPoint 演示文稿</vt:lpstr>
      <vt:lpstr>两个正态总体参数的检验</vt:lpstr>
      <vt:lpstr>独立样本总体均值之差的检验</vt:lpstr>
      <vt:lpstr>两个总体均值之差的检验  (12、 22 已知)</vt:lpstr>
      <vt:lpstr>两个总体均值之差的检验  (假设的形式)</vt:lpstr>
      <vt:lpstr>两个总体均值之差的检验  (例题分析)</vt:lpstr>
      <vt:lpstr>两个总体均值之差的检验  (例题分析)</vt:lpstr>
      <vt:lpstr>两个总体均值之差的检验  (12、 22 未知且不相等,小样本)</vt:lpstr>
      <vt:lpstr>两个总体均值之差的检验  (12、 22 未知但相等,小样本)</vt:lpstr>
      <vt:lpstr>两个总体均值之差的检验  (例题分析)</vt:lpstr>
      <vt:lpstr>两个总体均值之差的检验  (例题分析—用统计量进行检验)</vt:lpstr>
      <vt:lpstr>两个总体均值之差的检验  (例题分析—用Excel进行检验)</vt:lpstr>
      <vt:lpstr>两个总体比例之差的检验</vt:lpstr>
      <vt:lpstr>两个总体比例之差的检验</vt:lpstr>
      <vt:lpstr>两个总体方差比的检验</vt:lpstr>
      <vt:lpstr>两个总体方差比的检验 (F 检验)</vt:lpstr>
      <vt:lpstr>两个总体方差的 F 检验 (临界值)</vt:lpstr>
      <vt:lpstr>两个总体方差的 F 检验  (例题分析)</vt:lpstr>
      <vt:lpstr>本章小节</vt:lpstr>
      <vt:lpstr>PowerPoint 演示文稿</vt:lpstr>
      <vt:lpstr>2 已知均值的检验  (小样本例题分析)</vt:lpstr>
      <vt:lpstr>2 已知均值的检验  (小样本例题分析)</vt:lpstr>
      <vt:lpstr>2 未知小样本均值的检验  (例题分析)</vt:lpstr>
      <vt:lpstr>均值的单尾 t 检验  (计算结果) </vt:lpstr>
    </vt:vector>
  </TitlesOfParts>
  <Company>_x0016__x0002__x000b_tѧͳ_x0006_ϵ</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假设检验</dc:title>
  <dc:subject>统计学—PowerPoint</dc:subject>
  <dc:creator>贾俊平</dc:creator>
  <cp:keywords/>
  <dc:description/>
  <cp:lastModifiedBy>Yoooooooooo Song</cp:lastModifiedBy>
  <cp:revision>918</cp:revision>
  <cp:lastPrinted>1995-06-15T16:26:40Z</cp:lastPrinted>
  <dcterms:created xsi:type="dcterms:W3CDTF">1995-07-13T12:48:20Z</dcterms:created>
  <dcterms:modified xsi:type="dcterms:W3CDTF">2020-04-14T01:45:01Z</dcterms:modified>
</cp:coreProperties>
</file>