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33" r:id="rId2"/>
    <p:sldId id="334" r:id="rId3"/>
    <p:sldId id="257" r:id="rId4"/>
    <p:sldId id="336" r:id="rId5"/>
    <p:sldId id="337" r:id="rId6"/>
    <p:sldId id="396" r:id="rId7"/>
    <p:sldId id="259" r:id="rId8"/>
    <p:sldId id="353" r:id="rId9"/>
    <p:sldId id="385" r:id="rId10"/>
    <p:sldId id="392" r:id="rId11"/>
    <p:sldId id="352" r:id="rId12"/>
    <p:sldId id="393" r:id="rId13"/>
    <p:sldId id="386" r:id="rId14"/>
    <p:sldId id="387" r:id="rId15"/>
    <p:sldId id="394" r:id="rId16"/>
    <p:sldId id="397" r:id="rId17"/>
    <p:sldId id="395" r:id="rId18"/>
    <p:sldId id="398" r:id="rId19"/>
    <p:sldId id="388" r:id="rId20"/>
    <p:sldId id="343" r:id="rId21"/>
    <p:sldId id="341" r:id="rId22"/>
    <p:sldId id="399" r:id="rId23"/>
    <p:sldId id="342" r:id="rId24"/>
    <p:sldId id="401" r:id="rId25"/>
    <p:sldId id="390" r:id="rId26"/>
    <p:sldId id="400" r:id="rId27"/>
    <p:sldId id="389" r:id="rId28"/>
    <p:sldId id="366" r:id="rId29"/>
    <p:sldId id="367" r:id="rId30"/>
    <p:sldId id="365" r:id="rId31"/>
    <p:sldId id="368" r:id="rId32"/>
    <p:sldId id="374" r:id="rId33"/>
    <p:sldId id="370" r:id="rId34"/>
    <p:sldId id="371" r:id="rId35"/>
    <p:sldId id="372" r:id="rId36"/>
    <p:sldId id="377" r:id="rId37"/>
    <p:sldId id="376" r:id="rId38"/>
    <p:sldId id="391" r:id="rId39"/>
    <p:sldId id="375" r:id="rId40"/>
    <p:sldId id="329" r:id="rId41"/>
    <p:sldId id="332" r:id="rId42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45"/>
      <p:bold r:id="rId46"/>
      <p:italic r:id="rId47"/>
      <p:boldItalic r:id="rId48"/>
    </p:embeddedFont>
    <p:embeddedFont>
      <p:font typeface="Cambria Math" panose="02040503050406030204" pitchFamily="18" charset="0"/>
      <p:regular r:id="rId49"/>
    </p:embeddedFont>
    <p:embeddedFont>
      <p:font typeface="Monotype Sorts" panose="02010600030101010101"/>
      <p:regular r:id="rId50"/>
    </p:embeddedFont>
  </p:embeddedFontLst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A575E0-F7AD-474F-81F2-63D8CBE38AAA}">
          <p14:sldIdLst>
            <p14:sldId id="333"/>
            <p14:sldId id="334"/>
            <p14:sldId id="257"/>
            <p14:sldId id="336"/>
            <p14:sldId id="337"/>
            <p14:sldId id="396"/>
            <p14:sldId id="259"/>
            <p14:sldId id="353"/>
            <p14:sldId id="385"/>
            <p14:sldId id="392"/>
            <p14:sldId id="352"/>
            <p14:sldId id="393"/>
            <p14:sldId id="386"/>
            <p14:sldId id="387"/>
            <p14:sldId id="394"/>
            <p14:sldId id="397"/>
            <p14:sldId id="395"/>
            <p14:sldId id="398"/>
            <p14:sldId id="388"/>
            <p14:sldId id="343"/>
            <p14:sldId id="341"/>
            <p14:sldId id="399"/>
            <p14:sldId id="342"/>
            <p14:sldId id="401"/>
            <p14:sldId id="390"/>
            <p14:sldId id="400"/>
            <p14:sldId id="389"/>
            <p14:sldId id="366"/>
            <p14:sldId id="367"/>
            <p14:sldId id="365"/>
            <p14:sldId id="368"/>
            <p14:sldId id="374"/>
            <p14:sldId id="370"/>
            <p14:sldId id="371"/>
            <p14:sldId id="372"/>
            <p14:sldId id="377"/>
            <p14:sldId id="376"/>
            <p14:sldId id="391"/>
            <p14:sldId id="375"/>
            <p14:sldId id="329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3DE8"/>
    <a:srgbClr val="DADADA"/>
    <a:srgbClr val="E9E9E9"/>
    <a:srgbClr val="D50738"/>
    <a:srgbClr val="F0F0F0"/>
    <a:srgbClr val="B367B3"/>
    <a:srgbClr val="FFFFB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 autoAdjust="0"/>
  </p:normalViewPr>
  <p:slideViewPr>
    <p:cSldViewPr>
      <p:cViewPr varScale="1">
        <p:scale>
          <a:sx n="127" d="100"/>
          <a:sy n="127" d="100"/>
        </p:scale>
        <p:origin x="123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9900" y="850900"/>
            <a:ext cx="27940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9900" y="3517900"/>
            <a:ext cx="27940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69900" y="6184900"/>
            <a:ext cx="27940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3657600" y="1143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3657600" y="14478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3657600" y="20574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657600" y="2362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3657600" y="2667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3657600" y="29718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3657600" y="17526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3657600" y="838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3657600" y="3810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3657600" y="41148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657600" y="47244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3657600" y="5029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3657600" y="5334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3657600" y="56388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3657600" y="44196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3657600" y="3505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3657600" y="6477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3657600" y="67818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3657600" y="73914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3657600" y="7696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657600" y="8001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3657600" y="83058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3657600" y="70866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3657600" y="6172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457200" y="381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457200" y="8763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77788" y="8824913"/>
            <a:ext cx="67024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latin typeface="Arial" panose="020B0604020202020204" pitchFamily="34" charset="0"/>
              </a:rPr>
              <a:t>	Statistics, 7/e	</a:t>
            </a:r>
            <a:r>
              <a:rPr lang="en-US" altLang="zh-CN" sz="1000"/>
              <a:t>©</a:t>
            </a:r>
            <a:r>
              <a:rPr lang="en-US" altLang="zh-CN" sz="1000">
                <a:latin typeface="Arial" panose="020B0604020202020204" pitchFamily="34" charset="0"/>
              </a:rPr>
              <a:t> 1997 Prentice-Hall, Inc.</a:t>
            </a: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77788" y="61913"/>
            <a:ext cx="670242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Arial" panose="020B0604020202020204" pitchFamily="34" charset="0"/>
              </a:rPr>
              <a:t>	Chapter 14 	</a:t>
            </a:r>
            <a:r>
              <a:rPr lang="en-US" altLang="zh-CN" sz="1200" b="1">
                <a:latin typeface="Arial" panose="020B0604020202020204" pitchFamily="34" charset="0"/>
              </a:rPr>
              <a:t>Student Lecture Notes</a:t>
            </a:r>
            <a:r>
              <a:rPr lang="en-US" altLang="zh-CN" sz="1200">
                <a:latin typeface="Arial" panose="020B0604020202020204" pitchFamily="34" charset="0"/>
              </a:rPr>
              <a:t>	14-</a:t>
            </a:r>
            <a:fld id="{7795EC8A-2520-4385-B3BE-E694EB502346}" type="slidenum">
              <a:rPr lang="en-US" altLang="zh-CN" sz="1200">
                <a:latin typeface="Arial" panose="020B0604020202020204" pitchFamily="34" charset="0"/>
              </a:rPr>
              <a:pPr/>
              <a:t>‹#›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09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notes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11350" y="692150"/>
            <a:ext cx="3035300" cy="2273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14400" y="35814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914400" y="38862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914400" y="41910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914400" y="44958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914400" y="48006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914400" y="51054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914400" y="51054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914400" y="54102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914400" y="57150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914400" y="60198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914400" y="63246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914400" y="66294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914400" y="69342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914400" y="72390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914400" y="75438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914400" y="78486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914400" y="81534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914400" y="84582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152400" y="381000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77788" y="8824913"/>
            <a:ext cx="67024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latin typeface="Arial" panose="020B0604020202020204" pitchFamily="34" charset="0"/>
              </a:rPr>
              <a:t>	Statistics, 7/e	</a:t>
            </a:r>
            <a:r>
              <a:rPr lang="en-US" altLang="zh-CN" sz="1000"/>
              <a:t>©</a:t>
            </a:r>
            <a:r>
              <a:rPr lang="en-US" altLang="zh-CN" sz="1000">
                <a:latin typeface="Arial" panose="020B0604020202020204" pitchFamily="34" charset="0"/>
              </a:rPr>
              <a:t> 1997 Prentice-Hall, Inc.</a:t>
            </a: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152400" y="8763000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Arial" panose="020B0604020202020204" pitchFamily="34" charset="0"/>
              </a:rPr>
              <a:t>	Chapter 14	</a:t>
            </a:r>
            <a:r>
              <a:rPr lang="en-US" altLang="zh-CN" sz="1200" b="1">
                <a:latin typeface="Arial" panose="020B0604020202020204" pitchFamily="34" charset="0"/>
              </a:rPr>
              <a:t>Instructor Notes</a:t>
            </a:r>
            <a:r>
              <a:rPr lang="en-US" altLang="zh-CN" sz="1200">
                <a:latin typeface="Arial" panose="020B0604020202020204" pitchFamily="34" charset="0"/>
              </a:rPr>
              <a:t>	14-</a:t>
            </a:r>
            <a:fld id="{4F2052B7-D065-4C9F-B6E6-E34630E4ED15}" type="slidenum">
              <a:rPr lang="en-US" altLang="zh-CN" sz="1200">
                <a:latin typeface="Arial" panose="020B0604020202020204" pitchFamily="34" charset="0"/>
              </a:rPr>
              <a:pPr/>
              <a:t>‹#›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78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16281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976879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278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388642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zh-CN" sz="1000" i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58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05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967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183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484002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179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274726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181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501543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282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6694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282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113974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zh-CN" sz="1000" i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06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040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422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/>
              <a:t>As a result of this class, you will be able to ...</a:t>
            </a:r>
          </a:p>
        </p:txBody>
      </p:sp>
      <p:sp>
        <p:nvSpPr>
          <p:cNvPr id="2344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56555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228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45406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As a result of this class, you will be able to ...</a:t>
            </a: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  <p:extLst>
      <p:ext uri="{BB962C8B-B14F-4D97-AF65-F5344CB8AC3E}">
        <p14:creationId xmlns:p14="http://schemas.microsoft.com/office/powerpoint/2010/main" val="142047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236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613494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2488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698968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240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300437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242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028408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244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296300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2549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02460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2529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372880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2508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595625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2508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741500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As a result of this class, you will be able to ...</a:t>
            </a:r>
          </a:p>
        </p:txBody>
      </p:sp>
      <p:sp>
        <p:nvSpPr>
          <p:cNvPr id="153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  <p:extLst>
      <p:ext uri="{BB962C8B-B14F-4D97-AF65-F5344CB8AC3E}">
        <p14:creationId xmlns:p14="http://schemas.microsoft.com/office/powerpoint/2010/main" val="127644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zh-CN" sz="1000" i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37731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15974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453446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865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  <p:extLst>
      <p:ext uri="{BB962C8B-B14F-4D97-AF65-F5344CB8AC3E}">
        <p14:creationId xmlns:p14="http://schemas.microsoft.com/office/powerpoint/2010/main" val="593911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2089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274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780781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zh-CN" sz="1000" i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173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740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276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17187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9930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269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5695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781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38481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8481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596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627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5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481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8481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949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740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32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4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51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032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428750"/>
            <a:ext cx="9132888" cy="7302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77251" dir="567739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543050"/>
            <a:ext cx="9132888" cy="38100"/>
          </a:xfrm>
          <a:prstGeom prst="rect">
            <a:avLst/>
          </a:prstGeom>
          <a:solidFill>
            <a:srgbClr val="D989B8"/>
          </a:solidFill>
          <a:ln>
            <a:noFill/>
          </a:ln>
          <a:effectLst>
            <a:outerShdw dist="80322" dir="1106097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85800" y="6172200"/>
            <a:ext cx="8556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509DD2"/>
                    </a:outerShdw>
                  </a:cont>
                  <a:cont type="tree" name="">
                    <a:effect ref="fillLine"/>
                    <a:outerShdw dist="38100" dir="2700000" algn="tl">
                      <a:srgbClr val="063454"/>
                    </a:outerShdw>
                  </a:cont>
                  <a:effect ref="fillLine"/>
                </a:effectDag>
              </a:rPr>
              <a:t>9 - </a:t>
            </a:r>
            <a:fld id="{01CB11CC-72DA-4415-BC37-4B3B8966ADA6}" type="slidenum">
              <a:rPr lang="en-US" altLang="zh-CN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509DD2"/>
                    </a:outerShdw>
                  </a:cont>
                  <a:cont type="tree" name="">
                    <a:effect ref="fillLine"/>
                    <a:outerShdw dist="38100" dir="2700000" algn="tl">
                      <a:srgbClr val="063454"/>
                    </a:outerShdw>
                  </a:cont>
                  <a:effect ref="fillLine"/>
                </a:effectDag>
              </a:rPr>
              <a:pPr/>
              <a:t>‹#›</a:t>
            </a:fld>
            <a:endParaRPr lang="en-US" altLang="zh-CN" sz="20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509DD2"/>
                  </a:outerShdw>
                </a:cont>
                <a:cont type="tree" name="">
                  <a:effect ref="fillLine"/>
                  <a:outerShdw dist="38100" dir="2700000" algn="tl">
                    <a:srgbClr val="063454"/>
                  </a:outerShdw>
                </a:cont>
                <a:effect ref="fillLine"/>
              </a:effectDag>
            </a:endParaRP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5580063" y="6308725"/>
            <a:ext cx="3311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509DD2"/>
                    </a:outerShdw>
                  </a:cont>
                  <a:cont type="tree" name="">
                    <a:effect ref="fillLine"/>
                    <a:outerShdw dist="38100" dir="2700000" algn="tl">
                      <a:srgbClr val="063454"/>
                    </a:outerShdw>
                  </a:cont>
                  <a:effect ref="fillLine"/>
                </a:effectDag>
                <a:ea typeface="隶书" panose="02010509060101010101" pitchFamily="49" charset="-122"/>
              </a:rPr>
              <a:t>作者：贾俊平，中国人民大学统计学院</a:t>
            </a: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52400" y="104775"/>
            <a:ext cx="175260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defRPr/>
            </a:pPr>
            <a:endParaRPr lang="en-US" altLang="zh-CN" sz="400" dirty="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509DD2"/>
                    </a:outerShdw>
                  </a:cont>
                  <a:cont type="tree" name="">
                    <a:effect ref="fillLine"/>
                    <a:outerShdw dist="38100" dir="2700000" algn="tl">
                      <a:srgbClr val="063454"/>
                    </a:outerShdw>
                  </a:cont>
                  <a:effect ref="fillLine"/>
                </a:effectDag>
                <a:ea typeface="隶书" panose="02010509060101010101" pitchFamily="49" charset="-122"/>
              </a:rPr>
              <a:t>统计学</a:t>
            </a:r>
            <a:r>
              <a:rPr lang="en-US" altLang="zh-CN" sz="2000" b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509DD2"/>
                    </a:outerShdw>
                  </a:cont>
                  <a:cont type="tree" name="">
                    <a:effect ref="fillLine"/>
                    <a:outerShdw dist="38100" dir="2700000" algn="tl">
                      <a:srgbClr val="063454"/>
                    </a:outerShdw>
                  </a:cont>
                  <a:effect ref="fillLine"/>
                </a:effectDag>
                <a:ea typeface="隶书" panose="02010509060101010101" pitchFamily="49" charset="-122"/>
              </a:rPr>
              <a:t>STATISTICS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509DD2"/>
                    </a:outerShdw>
                  </a:cont>
                  <a:cont type="tree" name="">
                    <a:effect ref="fillLine"/>
                    <a:outerShdw dist="38100" dir="2700000" algn="tl">
                      <a:srgbClr val="063454"/>
                    </a:outerShdw>
                  </a:cont>
                  <a:effect ref="fillLine"/>
                </a:effectDag>
                <a:ea typeface="隶书" panose="020105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509DD2"/>
                    </a:outerShdw>
                  </a:cont>
                  <a:cont type="tree" name="">
                    <a:effect ref="fillLine"/>
                    <a:outerShdw dist="38100" dir="2700000" algn="tl">
                      <a:srgbClr val="063454"/>
                    </a:outerShdw>
                  </a:cont>
                  <a:effect ref="fillLine"/>
                </a:effectDag>
                <a:ea typeface="隶书" panose="02010509060101010101" pitchFamily="49" charset="-122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509DD2"/>
                    </a:outerShdw>
                  </a:cont>
                  <a:cont type="tree" name="">
                    <a:effect ref="fillLine"/>
                    <a:outerShdw dist="38100" dir="2700000" algn="tl">
                      <a:srgbClr val="063454"/>
                    </a:outerShdw>
                  </a:cont>
                  <a:effect ref="fillLine"/>
                </a:effectDag>
                <a:ea typeface="隶书" panose="02010509060101010101" pitchFamily="49" charset="-122"/>
              </a:rPr>
              <a:t>7</a:t>
            </a:r>
            <a:r>
              <a:rPr lang="zh-CN" altLang="en-US" sz="2000" b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509DD2"/>
                    </a:outerShdw>
                  </a:cont>
                  <a:cont type="tree" name="">
                    <a:effect ref="fillLine"/>
                    <a:outerShdw dist="38100" dir="2700000" algn="tl">
                      <a:srgbClr val="063454"/>
                    </a:outerShdw>
                  </a:cont>
                  <a:effect ref="fillLine"/>
                </a:effectDag>
                <a:ea typeface="隶书" panose="02010509060101010101" pitchFamily="49" charset="-122"/>
              </a:rPr>
              <a:t>版</a:t>
            </a:r>
            <a:r>
              <a:rPr lang="en-US" altLang="zh-CN" sz="2000" b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509DD2"/>
                    </a:outerShdw>
                  </a:cont>
                  <a:cont type="tree" name="">
                    <a:effect ref="fillLine"/>
                    <a:outerShdw dist="38100" dir="2700000" algn="tl">
                      <a:srgbClr val="063454"/>
                    </a:outerShdw>
                  </a:cont>
                  <a:effect ref="fillLine"/>
                </a:effectDag>
                <a:ea typeface="隶书" panose="02010509060101010101" pitchFamily="49" charset="-122"/>
              </a:rPr>
              <a:t>)</a:t>
            </a:r>
            <a:endParaRPr lang="en-US" altLang="zh-CN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15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573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anose="05000000000000000000" pitchFamily="2" charset="2"/>
        <a:buChar char="l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92226" y="260350"/>
            <a:ext cx="7010400" cy="1143000"/>
          </a:xfrm>
        </p:spPr>
        <p:txBody>
          <a:bodyPr anchor="ctr"/>
          <a:lstStyle/>
          <a:p>
            <a:r>
              <a:rPr lang="zh-CN" altLang="en-US" sz="4400" dirty="0">
                <a:solidFill>
                  <a:schemeClr val="bg2"/>
                </a:solidFill>
                <a:latin typeface="Arial" panose="020B0604020202020204" pitchFamily="34" charset="0"/>
              </a:rPr>
              <a:t>第 </a:t>
            </a:r>
            <a:r>
              <a:rPr lang="en-US" altLang="zh-CN" sz="4400" dirty="0">
                <a:solidFill>
                  <a:schemeClr val="bg2"/>
                </a:solidFill>
                <a:latin typeface="Arial" panose="020B0604020202020204" pitchFamily="34" charset="0"/>
              </a:rPr>
              <a:t>9 </a:t>
            </a:r>
            <a:r>
              <a:rPr lang="zh-CN" altLang="en-US" sz="4400" dirty="0">
                <a:solidFill>
                  <a:schemeClr val="bg2"/>
                </a:solidFill>
                <a:latin typeface="Arial" panose="020B0604020202020204" pitchFamily="34" charset="0"/>
              </a:rPr>
              <a:t>章   分类数据分析</a:t>
            </a:r>
          </a:p>
        </p:txBody>
      </p:sp>
      <p:grpSp>
        <p:nvGrpSpPr>
          <p:cNvPr id="161025" name="Group 257"/>
          <p:cNvGrpSpPr>
            <a:grpSpLocks/>
          </p:cNvGrpSpPr>
          <p:nvPr/>
        </p:nvGrpSpPr>
        <p:grpSpPr bwMode="auto">
          <a:xfrm>
            <a:off x="1371600" y="1600200"/>
            <a:ext cx="6096000" cy="4572000"/>
            <a:chOff x="864" y="1008"/>
            <a:chExt cx="3840" cy="2880"/>
          </a:xfrm>
        </p:grpSpPr>
        <p:sp>
          <p:nvSpPr>
            <p:cNvPr id="160923" name="WordArt 155"/>
            <p:cNvSpPr>
              <a:spLocks noChangeArrowheads="1" noChangeShapeType="1" noTextEdit="1"/>
            </p:cNvSpPr>
            <p:nvPr/>
          </p:nvSpPr>
          <p:spPr bwMode="auto">
            <a:xfrm>
              <a:off x="864" y="1008"/>
              <a:ext cx="3840" cy="192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Deflate">
                <a:avLst>
                  <a:gd name="adj" fmla="val 26227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9050">
                    <a:solidFill>
                      <a:srgbClr val="00FFFF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 panose="02010600030101010101" pitchFamily="2" charset="-122"/>
                </a:rPr>
                <a:t>PowerPoint</a:t>
              </a:r>
              <a:endParaRPr lang="zh-CN" altLang="en-US" sz="3600" kern="10">
                <a:ln w="19050">
                  <a:solidFill>
                    <a:srgbClr val="00FF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161023" name="Group 255"/>
            <p:cNvGrpSpPr>
              <a:grpSpLocks/>
            </p:cNvGrpSpPr>
            <p:nvPr/>
          </p:nvGrpSpPr>
          <p:grpSpPr bwMode="auto">
            <a:xfrm>
              <a:off x="1926" y="2553"/>
              <a:ext cx="1905" cy="1335"/>
              <a:chOff x="1926" y="2553"/>
              <a:chExt cx="1905" cy="1335"/>
            </a:xfrm>
          </p:grpSpPr>
          <p:grpSp>
            <p:nvGrpSpPr>
              <p:cNvPr id="160926" name="Group 158"/>
              <p:cNvGrpSpPr>
                <a:grpSpLocks/>
              </p:cNvGrpSpPr>
              <p:nvPr/>
            </p:nvGrpSpPr>
            <p:grpSpPr bwMode="auto">
              <a:xfrm>
                <a:off x="2846" y="3144"/>
                <a:ext cx="985" cy="318"/>
                <a:chOff x="3038" y="3135"/>
                <a:chExt cx="985" cy="318"/>
              </a:xfrm>
            </p:grpSpPr>
            <p:sp>
              <p:nvSpPr>
                <p:cNvPr id="160927" name="Freeform 159"/>
                <p:cNvSpPr>
                  <a:spLocks/>
                </p:cNvSpPr>
                <p:nvPr/>
              </p:nvSpPr>
              <p:spPr bwMode="auto">
                <a:xfrm>
                  <a:off x="3038" y="3135"/>
                  <a:ext cx="565" cy="318"/>
                </a:xfrm>
                <a:custGeom>
                  <a:avLst/>
                  <a:gdLst>
                    <a:gd name="T0" fmla="*/ 1129 w 1129"/>
                    <a:gd name="T1" fmla="*/ 293 h 954"/>
                    <a:gd name="T2" fmla="*/ 1129 w 1129"/>
                    <a:gd name="T3" fmla="*/ 954 h 954"/>
                    <a:gd name="T4" fmla="*/ 0 w 1129"/>
                    <a:gd name="T5" fmla="*/ 467 h 954"/>
                    <a:gd name="T6" fmla="*/ 0 w 1129"/>
                    <a:gd name="T7" fmla="*/ 0 h 954"/>
                    <a:gd name="T8" fmla="*/ 1129 w 1129"/>
                    <a:gd name="T9" fmla="*/ 293 h 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9" h="954">
                      <a:moveTo>
                        <a:pt x="1129" y="293"/>
                      </a:moveTo>
                      <a:lnTo>
                        <a:pt x="1129" y="954"/>
                      </a:lnTo>
                      <a:lnTo>
                        <a:pt x="0" y="467"/>
                      </a:lnTo>
                      <a:lnTo>
                        <a:pt x="0" y="0"/>
                      </a:lnTo>
                      <a:lnTo>
                        <a:pt x="1129" y="293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928" name="Freeform 160"/>
                <p:cNvSpPr>
                  <a:spLocks/>
                </p:cNvSpPr>
                <p:nvPr/>
              </p:nvSpPr>
              <p:spPr bwMode="auto">
                <a:xfrm>
                  <a:off x="3603" y="3211"/>
                  <a:ext cx="420" cy="242"/>
                </a:xfrm>
                <a:custGeom>
                  <a:avLst/>
                  <a:gdLst>
                    <a:gd name="T0" fmla="*/ 0 w 841"/>
                    <a:gd name="T1" fmla="*/ 65 h 726"/>
                    <a:gd name="T2" fmla="*/ 0 w 841"/>
                    <a:gd name="T3" fmla="*/ 726 h 726"/>
                    <a:gd name="T4" fmla="*/ 841 w 841"/>
                    <a:gd name="T5" fmla="*/ 563 h 726"/>
                    <a:gd name="T6" fmla="*/ 841 w 841"/>
                    <a:gd name="T7" fmla="*/ 0 h 726"/>
                    <a:gd name="T8" fmla="*/ 0 w 841"/>
                    <a:gd name="T9" fmla="*/ 6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1" h="726">
                      <a:moveTo>
                        <a:pt x="0" y="65"/>
                      </a:moveTo>
                      <a:lnTo>
                        <a:pt x="0" y="726"/>
                      </a:lnTo>
                      <a:lnTo>
                        <a:pt x="841" y="563"/>
                      </a:lnTo>
                      <a:lnTo>
                        <a:pt x="841" y="0"/>
                      </a:ln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929" name="Freeform 161"/>
                <p:cNvSpPr>
                  <a:spLocks/>
                </p:cNvSpPr>
                <p:nvPr/>
              </p:nvSpPr>
              <p:spPr bwMode="auto">
                <a:xfrm>
                  <a:off x="3038" y="3135"/>
                  <a:ext cx="985" cy="98"/>
                </a:xfrm>
                <a:custGeom>
                  <a:avLst/>
                  <a:gdLst>
                    <a:gd name="T0" fmla="*/ 1970 w 1970"/>
                    <a:gd name="T1" fmla="*/ 228 h 293"/>
                    <a:gd name="T2" fmla="*/ 1121 w 1970"/>
                    <a:gd name="T3" fmla="*/ 293 h 293"/>
                    <a:gd name="T4" fmla="*/ 0 w 1970"/>
                    <a:gd name="T5" fmla="*/ 0 h 293"/>
                    <a:gd name="T6" fmla="*/ 825 w 1970"/>
                    <a:gd name="T7" fmla="*/ 0 h 293"/>
                    <a:gd name="T8" fmla="*/ 1970 w 1970"/>
                    <a:gd name="T9" fmla="*/ 228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70" h="293">
                      <a:moveTo>
                        <a:pt x="1970" y="228"/>
                      </a:moveTo>
                      <a:lnTo>
                        <a:pt x="1121" y="293"/>
                      </a:lnTo>
                      <a:lnTo>
                        <a:pt x="0" y="0"/>
                      </a:lnTo>
                      <a:lnTo>
                        <a:pt x="825" y="0"/>
                      </a:lnTo>
                      <a:lnTo>
                        <a:pt x="1970" y="22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0930" name="Freeform 162"/>
              <p:cNvSpPr>
                <a:spLocks/>
              </p:cNvSpPr>
              <p:nvPr/>
            </p:nvSpPr>
            <p:spPr bwMode="auto">
              <a:xfrm>
                <a:off x="3154" y="3118"/>
                <a:ext cx="357" cy="91"/>
              </a:xfrm>
              <a:custGeom>
                <a:avLst/>
                <a:gdLst>
                  <a:gd name="T0" fmla="*/ 715 w 715"/>
                  <a:gd name="T1" fmla="*/ 155 h 273"/>
                  <a:gd name="T2" fmla="*/ 715 w 715"/>
                  <a:gd name="T3" fmla="*/ 244 h 273"/>
                  <a:gd name="T4" fmla="*/ 382 w 715"/>
                  <a:gd name="T5" fmla="*/ 273 h 273"/>
                  <a:gd name="T6" fmla="*/ 0 w 715"/>
                  <a:gd name="T7" fmla="*/ 175 h 273"/>
                  <a:gd name="T8" fmla="*/ 0 w 715"/>
                  <a:gd name="T9" fmla="*/ 0 h 273"/>
                  <a:gd name="T10" fmla="*/ 715 w 715"/>
                  <a:gd name="T11" fmla="*/ 155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5" h="273">
                    <a:moveTo>
                      <a:pt x="715" y="155"/>
                    </a:moveTo>
                    <a:lnTo>
                      <a:pt x="715" y="244"/>
                    </a:lnTo>
                    <a:lnTo>
                      <a:pt x="382" y="273"/>
                    </a:lnTo>
                    <a:lnTo>
                      <a:pt x="0" y="175"/>
                    </a:lnTo>
                    <a:lnTo>
                      <a:pt x="0" y="0"/>
                    </a:lnTo>
                    <a:lnTo>
                      <a:pt x="715" y="155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931" name="Freeform 163"/>
              <p:cNvSpPr>
                <a:spLocks/>
              </p:cNvSpPr>
              <p:nvPr/>
            </p:nvSpPr>
            <p:spPr bwMode="auto">
              <a:xfrm>
                <a:off x="2959" y="2733"/>
                <a:ext cx="456" cy="444"/>
              </a:xfrm>
              <a:custGeom>
                <a:avLst/>
                <a:gdLst>
                  <a:gd name="T0" fmla="*/ 785 w 913"/>
                  <a:gd name="T1" fmla="*/ 1333 h 1333"/>
                  <a:gd name="T2" fmla="*/ 913 w 913"/>
                  <a:gd name="T3" fmla="*/ 44 h 1333"/>
                  <a:gd name="T4" fmla="*/ 129 w 913"/>
                  <a:gd name="T5" fmla="*/ 0 h 1333"/>
                  <a:gd name="T6" fmla="*/ 0 w 913"/>
                  <a:gd name="T7" fmla="*/ 1148 h 1333"/>
                  <a:gd name="T8" fmla="*/ 785 w 913"/>
                  <a:gd name="T9" fmla="*/ 1333 h 1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3" h="1333">
                    <a:moveTo>
                      <a:pt x="785" y="1333"/>
                    </a:moveTo>
                    <a:lnTo>
                      <a:pt x="913" y="44"/>
                    </a:lnTo>
                    <a:lnTo>
                      <a:pt x="129" y="0"/>
                    </a:lnTo>
                    <a:lnTo>
                      <a:pt x="0" y="1148"/>
                    </a:lnTo>
                    <a:lnTo>
                      <a:pt x="785" y="1333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932" name="Freeform 164"/>
              <p:cNvSpPr>
                <a:spLocks/>
              </p:cNvSpPr>
              <p:nvPr/>
            </p:nvSpPr>
            <p:spPr bwMode="auto">
              <a:xfrm>
                <a:off x="3351" y="2747"/>
                <a:ext cx="404" cy="441"/>
              </a:xfrm>
              <a:custGeom>
                <a:avLst/>
                <a:gdLst>
                  <a:gd name="T0" fmla="*/ 128 w 809"/>
                  <a:gd name="T1" fmla="*/ 0 h 1323"/>
                  <a:gd name="T2" fmla="*/ 809 w 809"/>
                  <a:gd name="T3" fmla="*/ 295 h 1323"/>
                  <a:gd name="T4" fmla="*/ 712 w 809"/>
                  <a:gd name="T5" fmla="*/ 1323 h 1323"/>
                  <a:gd name="T6" fmla="*/ 0 w 809"/>
                  <a:gd name="T7" fmla="*/ 1291 h 1323"/>
                  <a:gd name="T8" fmla="*/ 128 w 809"/>
                  <a:gd name="T9" fmla="*/ 0 h 1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9" h="1323">
                    <a:moveTo>
                      <a:pt x="128" y="0"/>
                    </a:moveTo>
                    <a:lnTo>
                      <a:pt x="809" y="295"/>
                    </a:lnTo>
                    <a:lnTo>
                      <a:pt x="712" y="1323"/>
                    </a:lnTo>
                    <a:lnTo>
                      <a:pt x="0" y="1291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933" name="Freeform 165">
                <a:hlinkHover r:id="" action="ppaction://noaction" highlightClick="1"/>
              </p:cNvPr>
              <p:cNvSpPr>
                <a:spLocks/>
              </p:cNvSpPr>
              <p:nvPr/>
            </p:nvSpPr>
            <p:spPr bwMode="auto">
              <a:xfrm>
                <a:off x="3011" y="2777"/>
                <a:ext cx="328" cy="334"/>
              </a:xfrm>
              <a:custGeom>
                <a:avLst/>
                <a:gdLst>
                  <a:gd name="T0" fmla="*/ 654 w 654"/>
                  <a:gd name="T1" fmla="*/ 45 h 1003"/>
                  <a:gd name="T2" fmla="*/ 561 w 654"/>
                  <a:gd name="T3" fmla="*/ 1003 h 1003"/>
                  <a:gd name="T4" fmla="*/ 0 w 654"/>
                  <a:gd name="T5" fmla="*/ 890 h 1003"/>
                  <a:gd name="T6" fmla="*/ 95 w 654"/>
                  <a:gd name="T7" fmla="*/ 0 h 1003"/>
                  <a:gd name="T8" fmla="*/ 654 w 654"/>
                  <a:gd name="T9" fmla="*/ 45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4" h="1003">
                    <a:moveTo>
                      <a:pt x="654" y="45"/>
                    </a:moveTo>
                    <a:lnTo>
                      <a:pt x="561" y="1003"/>
                    </a:lnTo>
                    <a:lnTo>
                      <a:pt x="0" y="890"/>
                    </a:lnTo>
                    <a:lnTo>
                      <a:pt x="95" y="0"/>
                    </a:lnTo>
                    <a:lnTo>
                      <a:pt x="654" y="45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0934" name="Group 166"/>
              <p:cNvGrpSpPr>
                <a:grpSpLocks/>
              </p:cNvGrpSpPr>
              <p:nvPr/>
            </p:nvGrpSpPr>
            <p:grpSpPr bwMode="auto">
              <a:xfrm>
                <a:off x="2887" y="3178"/>
                <a:ext cx="321" cy="207"/>
                <a:chOff x="3079" y="3169"/>
                <a:chExt cx="321" cy="207"/>
              </a:xfrm>
            </p:grpSpPr>
            <p:sp>
              <p:nvSpPr>
                <p:cNvPr id="160935" name="Freeform 167"/>
                <p:cNvSpPr>
                  <a:spLocks/>
                </p:cNvSpPr>
                <p:nvPr/>
              </p:nvSpPr>
              <p:spPr bwMode="auto">
                <a:xfrm>
                  <a:off x="3079" y="3169"/>
                  <a:ext cx="321" cy="207"/>
                </a:xfrm>
                <a:custGeom>
                  <a:avLst/>
                  <a:gdLst>
                    <a:gd name="T0" fmla="*/ 0 w 643"/>
                    <a:gd name="T1" fmla="*/ 0 h 621"/>
                    <a:gd name="T2" fmla="*/ 643 w 643"/>
                    <a:gd name="T3" fmla="*/ 187 h 621"/>
                    <a:gd name="T4" fmla="*/ 643 w 643"/>
                    <a:gd name="T5" fmla="*/ 621 h 621"/>
                    <a:gd name="T6" fmla="*/ 0 w 643"/>
                    <a:gd name="T7" fmla="*/ 350 h 621"/>
                    <a:gd name="T8" fmla="*/ 0 w 643"/>
                    <a:gd name="T9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3" h="621">
                      <a:moveTo>
                        <a:pt x="0" y="0"/>
                      </a:moveTo>
                      <a:lnTo>
                        <a:pt x="643" y="187"/>
                      </a:lnTo>
                      <a:lnTo>
                        <a:pt x="643" y="621"/>
                      </a:lnTo>
                      <a:lnTo>
                        <a:pt x="0" y="3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936" name="Line 168"/>
                <p:cNvSpPr>
                  <a:spLocks noChangeShapeType="1"/>
                </p:cNvSpPr>
                <p:nvPr/>
              </p:nvSpPr>
              <p:spPr bwMode="auto">
                <a:xfrm flipH="1" flipV="1">
                  <a:off x="3107" y="3219"/>
                  <a:ext cx="85" cy="1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937" name="Line 169"/>
                <p:cNvSpPr>
                  <a:spLocks noChangeShapeType="1"/>
                </p:cNvSpPr>
                <p:nvPr/>
              </p:nvSpPr>
              <p:spPr bwMode="auto">
                <a:xfrm>
                  <a:off x="3236" y="3248"/>
                  <a:ext cx="112" cy="2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938" name="Line 170"/>
                <p:cNvSpPr>
                  <a:spLocks noChangeShapeType="1"/>
                </p:cNvSpPr>
                <p:nvPr/>
              </p:nvSpPr>
              <p:spPr bwMode="auto">
                <a:xfrm>
                  <a:off x="3214" y="3195"/>
                  <a:ext cx="1" cy="13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939" name="Line 171"/>
                <p:cNvSpPr>
                  <a:spLocks noChangeShapeType="1"/>
                </p:cNvSpPr>
                <p:nvPr/>
              </p:nvSpPr>
              <p:spPr bwMode="auto">
                <a:xfrm>
                  <a:off x="3368" y="3226"/>
                  <a:ext cx="1" cy="14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940" name="Line 172"/>
                <p:cNvSpPr>
                  <a:spLocks noChangeShapeType="1"/>
                </p:cNvSpPr>
                <p:nvPr/>
              </p:nvSpPr>
              <p:spPr bwMode="auto">
                <a:xfrm>
                  <a:off x="3080" y="3223"/>
                  <a:ext cx="292" cy="6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941" name="Line 173"/>
                <p:cNvSpPr>
                  <a:spLocks noChangeShapeType="1"/>
                </p:cNvSpPr>
                <p:nvPr/>
              </p:nvSpPr>
              <p:spPr bwMode="auto">
                <a:xfrm flipH="1" flipV="1">
                  <a:off x="3079" y="3201"/>
                  <a:ext cx="293" cy="6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0942" name="Group 174"/>
              <p:cNvGrpSpPr>
                <a:grpSpLocks/>
              </p:cNvGrpSpPr>
              <p:nvPr/>
            </p:nvGrpSpPr>
            <p:grpSpPr bwMode="auto">
              <a:xfrm>
                <a:off x="2556" y="3183"/>
                <a:ext cx="769" cy="356"/>
                <a:chOff x="2748" y="3174"/>
                <a:chExt cx="769" cy="356"/>
              </a:xfrm>
            </p:grpSpPr>
            <p:grpSp>
              <p:nvGrpSpPr>
                <p:cNvPr id="160943" name="Group 175"/>
                <p:cNvGrpSpPr>
                  <a:grpSpLocks/>
                </p:cNvGrpSpPr>
                <p:nvPr/>
              </p:nvGrpSpPr>
              <p:grpSpPr bwMode="auto">
                <a:xfrm>
                  <a:off x="3343" y="3367"/>
                  <a:ext cx="125" cy="84"/>
                  <a:chOff x="3343" y="3367"/>
                  <a:chExt cx="125" cy="84"/>
                </a:xfrm>
              </p:grpSpPr>
              <p:sp>
                <p:nvSpPr>
                  <p:cNvPr id="160944" name="Freeform 176"/>
                  <p:cNvSpPr>
                    <a:spLocks/>
                  </p:cNvSpPr>
                  <p:nvPr/>
                </p:nvSpPr>
                <p:spPr bwMode="auto">
                  <a:xfrm>
                    <a:off x="3431" y="3367"/>
                    <a:ext cx="37" cy="84"/>
                  </a:xfrm>
                  <a:custGeom>
                    <a:avLst/>
                    <a:gdLst>
                      <a:gd name="T0" fmla="*/ 51 w 72"/>
                      <a:gd name="T1" fmla="*/ 0 h 252"/>
                      <a:gd name="T2" fmla="*/ 72 w 72"/>
                      <a:gd name="T3" fmla="*/ 236 h 252"/>
                      <a:gd name="T4" fmla="*/ 21 w 72"/>
                      <a:gd name="T5" fmla="*/ 252 h 252"/>
                      <a:gd name="T6" fmla="*/ 0 w 72"/>
                      <a:gd name="T7" fmla="*/ 12 h 252"/>
                      <a:gd name="T8" fmla="*/ 51 w 72"/>
                      <a:gd name="T9" fmla="*/ 0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" h="252">
                        <a:moveTo>
                          <a:pt x="51" y="0"/>
                        </a:moveTo>
                        <a:lnTo>
                          <a:pt x="72" y="236"/>
                        </a:lnTo>
                        <a:lnTo>
                          <a:pt x="21" y="252"/>
                        </a:lnTo>
                        <a:lnTo>
                          <a:pt x="0" y="12"/>
                        </a:lnTo>
                        <a:lnTo>
                          <a:pt x="51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45" name="Freeform 177"/>
                  <p:cNvSpPr>
                    <a:spLocks/>
                  </p:cNvSpPr>
                  <p:nvPr/>
                </p:nvSpPr>
                <p:spPr bwMode="auto">
                  <a:xfrm>
                    <a:off x="3343" y="3378"/>
                    <a:ext cx="99" cy="73"/>
                  </a:xfrm>
                  <a:custGeom>
                    <a:avLst/>
                    <a:gdLst>
                      <a:gd name="T0" fmla="*/ 181 w 199"/>
                      <a:gd name="T1" fmla="*/ 8 h 219"/>
                      <a:gd name="T2" fmla="*/ 199 w 199"/>
                      <a:gd name="T3" fmla="*/ 219 h 219"/>
                      <a:gd name="T4" fmla="*/ 0 w 199"/>
                      <a:gd name="T5" fmla="*/ 109 h 219"/>
                      <a:gd name="T6" fmla="*/ 79 w 199"/>
                      <a:gd name="T7" fmla="*/ 77 h 219"/>
                      <a:gd name="T8" fmla="*/ 148 w 199"/>
                      <a:gd name="T9" fmla="*/ 126 h 219"/>
                      <a:gd name="T10" fmla="*/ 127 w 199"/>
                      <a:gd name="T11" fmla="*/ 0 h 219"/>
                      <a:gd name="T12" fmla="*/ 181 w 199"/>
                      <a:gd name="T13" fmla="*/ 8 h 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9" h="219">
                        <a:moveTo>
                          <a:pt x="181" y="8"/>
                        </a:moveTo>
                        <a:lnTo>
                          <a:pt x="199" y="219"/>
                        </a:lnTo>
                        <a:lnTo>
                          <a:pt x="0" y="109"/>
                        </a:lnTo>
                        <a:lnTo>
                          <a:pt x="79" y="77"/>
                        </a:lnTo>
                        <a:lnTo>
                          <a:pt x="148" y="126"/>
                        </a:lnTo>
                        <a:lnTo>
                          <a:pt x="127" y="0"/>
                        </a:lnTo>
                        <a:lnTo>
                          <a:pt x="181" y="8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0946" name="Group 178"/>
                <p:cNvGrpSpPr>
                  <a:grpSpLocks/>
                </p:cNvGrpSpPr>
                <p:nvPr/>
              </p:nvGrpSpPr>
              <p:grpSpPr bwMode="auto">
                <a:xfrm>
                  <a:off x="2748" y="3174"/>
                  <a:ext cx="769" cy="356"/>
                  <a:chOff x="2748" y="3174"/>
                  <a:chExt cx="769" cy="356"/>
                </a:xfrm>
              </p:grpSpPr>
              <p:sp>
                <p:nvSpPr>
                  <p:cNvPr id="160947" name="Freeform 179"/>
                  <p:cNvSpPr>
                    <a:spLocks/>
                  </p:cNvSpPr>
                  <p:nvPr/>
                </p:nvSpPr>
                <p:spPr bwMode="auto">
                  <a:xfrm>
                    <a:off x="2750" y="3174"/>
                    <a:ext cx="753" cy="315"/>
                  </a:xfrm>
                  <a:custGeom>
                    <a:avLst/>
                    <a:gdLst>
                      <a:gd name="T0" fmla="*/ 1506 w 1506"/>
                      <a:gd name="T1" fmla="*/ 402 h 944"/>
                      <a:gd name="T2" fmla="*/ 785 w 1506"/>
                      <a:gd name="T3" fmla="*/ 944 h 944"/>
                      <a:gd name="T4" fmla="*/ 0 w 1506"/>
                      <a:gd name="T5" fmla="*/ 413 h 944"/>
                      <a:gd name="T6" fmla="*/ 601 w 1506"/>
                      <a:gd name="T7" fmla="*/ 0 h 944"/>
                      <a:gd name="T8" fmla="*/ 1506 w 1506"/>
                      <a:gd name="T9" fmla="*/ 402 h 9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06" h="944">
                        <a:moveTo>
                          <a:pt x="1506" y="402"/>
                        </a:moveTo>
                        <a:lnTo>
                          <a:pt x="785" y="944"/>
                        </a:lnTo>
                        <a:lnTo>
                          <a:pt x="0" y="413"/>
                        </a:lnTo>
                        <a:lnTo>
                          <a:pt x="601" y="0"/>
                        </a:lnTo>
                        <a:lnTo>
                          <a:pt x="1506" y="402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48" name="Freeform 180"/>
                  <p:cNvSpPr>
                    <a:spLocks/>
                  </p:cNvSpPr>
                  <p:nvPr/>
                </p:nvSpPr>
                <p:spPr bwMode="auto">
                  <a:xfrm>
                    <a:off x="3140" y="3306"/>
                    <a:ext cx="377" cy="222"/>
                  </a:xfrm>
                  <a:custGeom>
                    <a:avLst/>
                    <a:gdLst>
                      <a:gd name="T0" fmla="*/ 727 w 754"/>
                      <a:gd name="T1" fmla="*/ 0 h 666"/>
                      <a:gd name="T2" fmla="*/ 0 w 754"/>
                      <a:gd name="T3" fmla="*/ 552 h 666"/>
                      <a:gd name="T4" fmla="*/ 21 w 754"/>
                      <a:gd name="T5" fmla="*/ 666 h 666"/>
                      <a:gd name="T6" fmla="*/ 754 w 754"/>
                      <a:gd name="T7" fmla="*/ 104 h 666"/>
                      <a:gd name="T8" fmla="*/ 727 w 754"/>
                      <a:gd name="T9" fmla="*/ 0 h 6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54" h="666">
                        <a:moveTo>
                          <a:pt x="727" y="0"/>
                        </a:moveTo>
                        <a:lnTo>
                          <a:pt x="0" y="552"/>
                        </a:lnTo>
                        <a:lnTo>
                          <a:pt x="21" y="666"/>
                        </a:lnTo>
                        <a:lnTo>
                          <a:pt x="754" y="104"/>
                        </a:lnTo>
                        <a:lnTo>
                          <a:pt x="72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49" name="Freeform 181"/>
                  <p:cNvSpPr>
                    <a:spLocks/>
                  </p:cNvSpPr>
                  <p:nvPr/>
                </p:nvSpPr>
                <p:spPr bwMode="auto">
                  <a:xfrm>
                    <a:off x="2748" y="3312"/>
                    <a:ext cx="403" cy="218"/>
                  </a:xfrm>
                  <a:custGeom>
                    <a:avLst/>
                    <a:gdLst>
                      <a:gd name="T0" fmla="*/ 805 w 805"/>
                      <a:gd name="T1" fmla="*/ 654 h 654"/>
                      <a:gd name="T2" fmla="*/ 781 w 805"/>
                      <a:gd name="T3" fmla="*/ 532 h 654"/>
                      <a:gd name="T4" fmla="*/ 0 w 805"/>
                      <a:gd name="T5" fmla="*/ 0 h 654"/>
                      <a:gd name="T6" fmla="*/ 27 w 805"/>
                      <a:gd name="T7" fmla="*/ 96 h 654"/>
                      <a:gd name="T8" fmla="*/ 805 w 805"/>
                      <a:gd name="T9" fmla="*/ 654 h 6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5" h="654">
                        <a:moveTo>
                          <a:pt x="805" y="654"/>
                        </a:moveTo>
                        <a:lnTo>
                          <a:pt x="781" y="532"/>
                        </a:lnTo>
                        <a:lnTo>
                          <a:pt x="0" y="0"/>
                        </a:lnTo>
                        <a:lnTo>
                          <a:pt x="27" y="96"/>
                        </a:lnTo>
                        <a:lnTo>
                          <a:pt x="805" y="65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50" name="Freeform 182"/>
                  <p:cNvSpPr>
                    <a:spLocks/>
                  </p:cNvSpPr>
                  <p:nvPr/>
                </p:nvSpPr>
                <p:spPr bwMode="auto">
                  <a:xfrm>
                    <a:off x="3053" y="3323"/>
                    <a:ext cx="302" cy="138"/>
                  </a:xfrm>
                  <a:custGeom>
                    <a:avLst/>
                    <a:gdLst>
                      <a:gd name="T0" fmla="*/ 604 w 604"/>
                      <a:gd name="T1" fmla="*/ 107 h 415"/>
                      <a:gd name="T2" fmla="*/ 395 w 604"/>
                      <a:gd name="T3" fmla="*/ 0 h 415"/>
                      <a:gd name="T4" fmla="*/ 0 w 604"/>
                      <a:gd name="T5" fmla="*/ 290 h 415"/>
                      <a:gd name="T6" fmla="*/ 200 w 604"/>
                      <a:gd name="T7" fmla="*/ 415 h 415"/>
                      <a:gd name="T8" fmla="*/ 604 w 604"/>
                      <a:gd name="T9" fmla="*/ 107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4" h="415">
                        <a:moveTo>
                          <a:pt x="604" y="107"/>
                        </a:moveTo>
                        <a:lnTo>
                          <a:pt x="395" y="0"/>
                        </a:lnTo>
                        <a:lnTo>
                          <a:pt x="0" y="290"/>
                        </a:lnTo>
                        <a:lnTo>
                          <a:pt x="200" y="415"/>
                        </a:lnTo>
                        <a:lnTo>
                          <a:pt x="604" y="10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51" name="Freeform 183"/>
                  <p:cNvSpPr>
                    <a:spLocks/>
                  </p:cNvSpPr>
                  <p:nvPr/>
                </p:nvSpPr>
                <p:spPr bwMode="auto">
                  <a:xfrm>
                    <a:off x="2786" y="3225"/>
                    <a:ext cx="446" cy="186"/>
                  </a:xfrm>
                  <a:custGeom>
                    <a:avLst/>
                    <a:gdLst>
                      <a:gd name="T0" fmla="*/ 892 w 892"/>
                      <a:gd name="T1" fmla="*/ 272 h 558"/>
                      <a:gd name="T2" fmla="*/ 503 w 892"/>
                      <a:gd name="T3" fmla="*/ 558 h 558"/>
                      <a:gd name="T4" fmla="*/ 0 w 892"/>
                      <a:gd name="T5" fmla="*/ 239 h 558"/>
                      <a:gd name="T6" fmla="*/ 364 w 892"/>
                      <a:gd name="T7" fmla="*/ 0 h 558"/>
                      <a:gd name="T8" fmla="*/ 892 w 892"/>
                      <a:gd name="T9" fmla="*/ 272 h 5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92" h="558">
                        <a:moveTo>
                          <a:pt x="892" y="272"/>
                        </a:moveTo>
                        <a:lnTo>
                          <a:pt x="503" y="558"/>
                        </a:lnTo>
                        <a:lnTo>
                          <a:pt x="0" y="239"/>
                        </a:lnTo>
                        <a:lnTo>
                          <a:pt x="364" y="0"/>
                        </a:lnTo>
                        <a:lnTo>
                          <a:pt x="892" y="272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52" name="Freeform 184"/>
                  <p:cNvSpPr>
                    <a:spLocks/>
                  </p:cNvSpPr>
                  <p:nvPr/>
                </p:nvSpPr>
                <p:spPr bwMode="auto">
                  <a:xfrm>
                    <a:off x="2975" y="3184"/>
                    <a:ext cx="492" cy="170"/>
                  </a:xfrm>
                  <a:custGeom>
                    <a:avLst/>
                    <a:gdLst>
                      <a:gd name="T0" fmla="*/ 780 w 984"/>
                      <a:gd name="T1" fmla="*/ 509 h 509"/>
                      <a:gd name="T2" fmla="*/ 984 w 984"/>
                      <a:gd name="T3" fmla="*/ 369 h 509"/>
                      <a:gd name="T4" fmla="*/ 160 w 984"/>
                      <a:gd name="T5" fmla="*/ 0 h 509"/>
                      <a:gd name="T6" fmla="*/ 0 w 984"/>
                      <a:gd name="T7" fmla="*/ 106 h 509"/>
                      <a:gd name="T8" fmla="*/ 780 w 984"/>
                      <a:gd name="T9" fmla="*/ 509 h 5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4" h="509">
                        <a:moveTo>
                          <a:pt x="780" y="509"/>
                        </a:moveTo>
                        <a:lnTo>
                          <a:pt x="984" y="369"/>
                        </a:lnTo>
                        <a:lnTo>
                          <a:pt x="160" y="0"/>
                        </a:lnTo>
                        <a:lnTo>
                          <a:pt x="0" y="106"/>
                        </a:lnTo>
                        <a:lnTo>
                          <a:pt x="780" y="50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53" name="Line 18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33" y="3191"/>
                    <a:ext cx="425" cy="134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54" name="Line 18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11" y="3200"/>
                    <a:ext cx="411" cy="135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55" name="Line 18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94" y="3211"/>
                    <a:ext cx="402" cy="139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56" name="Line 18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43" y="3234"/>
                    <a:ext cx="395" cy="143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57" name="Line 1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13" y="3248"/>
                    <a:ext cx="392" cy="145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58" name="Line 19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98" y="3266"/>
                    <a:ext cx="367" cy="142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59" name="Line 19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70" y="3279"/>
                    <a:ext cx="356" cy="143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60" name="Line 19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40" y="3297"/>
                    <a:ext cx="346" cy="141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61" name="Line 1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2" y="3347"/>
                    <a:ext cx="199" cy="103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62" name="Line 1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3" y="3333"/>
                    <a:ext cx="196" cy="98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63" name="Line 1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00" y="3302"/>
                    <a:ext cx="191" cy="93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64" name="Line 1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6" y="3286"/>
                    <a:ext cx="190" cy="92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65" name="Line 1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15" y="3271"/>
                    <a:ext cx="184" cy="92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66" name="Line 1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77" y="3256"/>
                    <a:ext cx="180" cy="88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67" name="Line 1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37" y="3241"/>
                    <a:ext cx="181" cy="84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68" name="Line 2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1" y="3289"/>
                    <a:ext cx="96" cy="45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69" name="Line 2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54" y="3270"/>
                    <a:ext cx="89" cy="45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70" name="Line 2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96" y="3253"/>
                    <a:ext cx="91" cy="43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71" name="Line 2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40" y="3236"/>
                    <a:ext cx="91" cy="41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72" name="Line 2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8" y="3218"/>
                    <a:ext cx="82" cy="40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73" name="Line 2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26" y="3199"/>
                    <a:ext cx="81" cy="39"/>
                  </a:xfrm>
                  <a:prstGeom prst="lin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60974" name="Text Box 206"/>
              <p:cNvSpPr txBox="1">
                <a:spLocks noChangeArrowheads="1"/>
              </p:cNvSpPr>
              <p:nvPr/>
            </p:nvSpPr>
            <p:spPr bwMode="auto">
              <a:xfrm rot="364392">
                <a:off x="2976" y="2793"/>
                <a:ext cx="38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</a:pPr>
                <a:r>
                  <a:rPr lang="zh-CN" altLang="en-US" sz="10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统计学</a:t>
                </a:r>
              </a:p>
            </p:txBody>
          </p:sp>
          <p:grpSp>
            <p:nvGrpSpPr>
              <p:cNvPr id="160975" name="Group 207"/>
              <p:cNvGrpSpPr>
                <a:grpSpLocks/>
              </p:cNvGrpSpPr>
              <p:nvPr/>
            </p:nvGrpSpPr>
            <p:grpSpPr bwMode="auto">
              <a:xfrm>
                <a:off x="1926" y="2553"/>
                <a:ext cx="1021" cy="1335"/>
                <a:chOff x="2118" y="2544"/>
                <a:chExt cx="1021" cy="1335"/>
              </a:xfrm>
            </p:grpSpPr>
            <p:grpSp>
              <p:nvGrpSpPr>
                <p:cNvPr id="160976" name="Group 208"/>
                <p:cNvGrpSpPr>
                  <a:grpSpLocks/>
                </p:cNvGrpSpPr>
                <p:nvPr/>
              </p:nvGrpSpPr>
              <p:grpSpPr bwMode="auto">
                <a:xfrm>
                  <a:off x="2307" y="2573"/>
                  <a:ext cx="341" cy="359"/>
                  <a:chOff x="2307" y="2573"/>
                  <a:chExt cx="341" cy="359"/>
                </a:xfrm>
              </p:grpSpPr>
              <p:grpSp>
                <p:nvGrpSpPr>
                  <p:cNvPr id="160977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2307" y="2573"/>
                    <a:ext cx="341" cy="359"/>
                    <a:chOff x="2307" y="2573"/>
                    <a:chExt cx="341" cy="359"/>
                  </a:xfrm>
                </p:grpSpPr>
                <p:sp>
                  <p:nvSpPr>
                    <p:cNvPr id="160978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2307" y="2573"/>
                      <a:ext cx="341" cy="359"/>
                    </a:xfrm>
                    <a:custGeom>
                      <a:avLst/>
                      <a:gdLst>
                        <a:gd name="T0" fmla="*/ 475 w 683"/>
                        <a:gd name="T1" fmla="*/ 33 h 1075"/>
                        <a:gd name="T2" fmla="*/ 563 w 683"/>
                        <a:gd name="T3" fmla="*/ 76 h 1075"/>
                        <a:gd name="T4" fmla="*/ 596 w 683"/>
                        <a:gd name="T5" fmla="*/ 163 h 1075"/>
                        <a:gd name="T6" fmla="*/ 623 w 683"/>
                        <a:gd name="T7" fmla="*/ 284 h 1075"/>
                        <a:gd name="T8" fmla="*/ 627 w 683"/>
                        <a:gd name="T9" fmla="*/ 335 h 1075"/>
                        <a:gd name="T10" fmla="*/ 623 w 683"/>
                        <a:gd name="T11" fmla="*/ 382 h 1075"/>
                        <a:gd name="T12" fmla="*/ 611 w 683"/>
                        <a:gd name="T13" fmla="*/ 417 h 1075"/>
                        <a:gd name="T14" fmla="*/ 629 w 683"/>
                        <a:gd name="T15" fmla="*/ 482 h 1075"/>
                        <a:gd name="T16" fmla="*/ 652 w 683"/>
                        <a:gd name="T17" fmla="*/ 544 h 1075"/>
                        <a:gd name="T18" fmla="*/ 663 w 683"/>
                        <a:gd name="T19" fmla="*/ 565 h 1075"/>
                        <a:gd name="T20" fmla="*/ 673 w 683"/>
                        <a:gd name="T21" fmla="*/ 581 h 1075"/>
                        <a:gd name="T22" fmla="*/ 680 w 683"/>
                        <a:gd name="T23" fmla="*/ 596 h 1075"/>
                        <a:gd name="T24" fmla="*/ 683 w 683"/>
                        <a:gd name="T25" fmla="*/ 615 h 1075"/>
                        <a:gd name="T26" fmla="*/ 679 w 683"/>
                        <a:gd name="T27" fmla="*/ 633 h 1075"/>
                        <a:gd name="T28" fmla="*/ 670 w 683"/>
                        <a:gd name="T29" fmla="*/ 639 h 1075"/>
                        <a:gd name="T30" fmla="*/ 642 w 683"/>
                        <a:gd name="T31" fmla="*/ 649 h 1075"/>
                        <a:gd name="T32" fmla="*/ 630 w 683"/>
                        <a:gd name="T33" fmla="*/ 658 h 1075"/>
                        <a:gd name="T34" fmla="*/ 626 w 683"/>
                        <a:gd name="T35" fmla="*/ 681 h 1075"/>
                        <a:gd name="T36" fmla="*/ 629 w 683"/>
                        <a:gd name="T37" fmla="*/ 707 h 1075"/>
                        <a:gd name="T38" fmla="*/ 641 w 683"/>
                        <a:gd name="T39" fmla="*/ 748 h 1075"/>
                        <a:gd name="T40" fmla="*/ 635 w 683"/>
                        <a:gd name="T41" fmla="*/ 768 h 1075"/>
                        <a:gd name="T42" fmla="*/ 623 w 683"/>
                        <a:gd name="T43" fmla="*/ 785 h 1075"/>
                        <a:gd name="T44" fmla="*/ 627 w 683"/>
                        <a:gd name="T45" fmla="*/ 800 h 1075"/>
                        <a:gd name="T46" fmla="*/ 629 w 683"/>
                        <a:gd name="T47" fmla="*/ 813 h 1075"/>
                        <a:gd name="T48" fmla="*/ 623 w 683"/>
                        <a:gd name="T49" fmla="*/ 828 h 1075"/>
                        <a:gd name="T50" fmla="*/ 611 w 683"/>
                        <a:gd name="T51" fmla="*/ 836 h 1075"/>
                        <a:gd name="T52" fmla="*/ 603 w 683"/>
                        <a:gd name="T53" fmla="*/ 857 h 1075"/>
                        <a:gd name="T54" fmla="*/ 603 w 683"/>
                        <a:gd name="T55" fmla="*/ 889 h 1075"/>
                        <a:gd name="T56" fmla="*/ 597 w 683"/>
                        <a:gd name="T57" fmla="*/ 909 h 1075"/>
                        <a:gd name="T58" fmla="*/ 586 w 683"/>
                        <a:gd name="T59" fmla="*/ 926 h 1075"/>
                        <a:gd name="T60" fmla="*/ 573 w 683"/>
                        <a:gd name="T61" fmla="*/ 938 h 1075"/>
                        <a:gd name="T62" fmla="*/ 555 w 683"/>
                        <a:gd name="T63" fmla="*/ 945 h 1075"/>
                        <a:gd name="T64" fmla="*/ 534 w 683"/>
                        <a:gd name="T65" fmla="*/ 949 h 1075"/>
                        <a:gd name="T66" fmla="*/ 484 w 683"/>
                        <a:gd name="T67" fmla="*/ 945 h 1075"/>
                        <a:gd name="T68" fmla="*/ 438 w 683"/>
                        <a:gd name="T69" fmla="*/ 938 h 1075"/>
                        <a:gd name="T70" fmla="*/ 371 w 683"/>
                        <a:gd name="T71" fmla="*/ 1075 h 1075"/>
                        <a:gd name="T72" fmla="*/ 90 w 683"/>
                        <a:gd name="T73" fmla="*/ 908 h 1075"/>
                        <a:gd name="T74" fmla="*/ 117 w 683"/>
                        <a:gd name="T75" fmla="*/ 851 h 1075"/>
                        <a:gd name="T76" fmla="*/ 132 w 683"/>
                        <a:gd name="T77" fmla="*/ 798 h 1075"/>
                        <a:gd name="T78" fmla="*/ 132 w 683"/>
                        <a:gd name="T79" fmla="*/ 725 h 1075"/>
                        <a:gd name="T80" fmla="*/ 0 w 683"/>
                        <a:gd name="T81" fmla="*/ 569 h 1075"/>
                        <a:gd name="T82" fmla="*/ 0 w 683"/>
                        <a:gd name="T83" fmla="*/ 200 h 1075"/>
                        <a:gd name="T84" fmla="*/ 69 w 683"/>
                        <a:gd name="T85" fmla="*/ 98 h 1075"/>
                        <a:gd name="T86" fmla="*/ 156 w 683"/>
                        <a:gd name="T87" fmla="*/ 45 h 1075"/>
                        <a:gd name="T88" fmla="*/ 247 w 683"/>
                        <a:gd name="T89" fmla="*/ 0 h 1075"/>
                        <a:gd name="T90" fmla="*/ 367 w 683"/>
                        <a:gd name="T91" fmla="*/ 21 h 1075"/>
                        <a:gd name="T92" fmla="*/ 475 w 683"/>
                        <a:gd name="T93" fmla="*/ 33 h 10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683" h="1075">
                          <a:moveTo>
                            <a:pt x="475" y="33"/>
                          </a:moveTo>
                          <a:lnTo>
                            <a:pt x="563" y="76"/>
                          </a:lnTo>
                          <a:lnTo>
                            <a:pt x="596" y="163"/>
                          </a:lnTo>
                          <a:lnTo>
                            <a:pt x="623" y="284"/>
                          </a:lnTo>
                          <a:lnTo>
                            <a:pt x="627" y="335"/>
                          </a:lnTo>
                          <a:lnTo>
                            <a:pt x="623" y="382"/>
                          </a:lnTo>
                          <a:lnTo>
                            <a:pt x="611" y="417"/>
                          </a:lnTo>
                          <a:lnTo>
                            <a:pt x="629" y="482"/>
                          </a:lnTo>
                          <a:lnTo>
                            <a:pt x="652" y="544"/>
                          </a:lnTo>
                          <a:lnTo>
                            <a:pt x="663" y="565"/>
                          </a:lnTo>
                          <a:lnTo>
                            <a:pt x="673" y="581"/>
                          </a:lnTo>
                          <a:lnTo>
                            <a:pt x="680" y="596"/>
                          </a:lnTo>
                          <a:lnTo>
                            <a:pt x="683" y="615"/>
                          </a:lnTo>
                          <a:lnTo>
                            <a:pt x="679" y="633"/>
                          </a:lnTo>
                          <a:lnTo>
                            <a:pt x="670" y="639"/>
                          </a:lnTo>
                          <a:lnTo>
                            <a:pt x="642" y="649"/>
                          </a:lnTo>
                          <a:lnTo>
                            <a:pt x="630" y="658"/>
                          </a:lnTo>
                          <a:lnTo>
                            <a:pt x="626" y="681"/>
                          </a:lnTo>
                          <a:lnTo>
                            <a:pt x="629" y="707"/>
                          </a:lnTo>
                          <a:lnTo>
                            <a:pt x="641" y="748"/>
                          </a:lnTo>
                          <a:lnTo>
                            <a:pt x="635" y="768"/>
                          </a:lnTo>
                          <a:lnTo>
                            <a:pt x="623" y="785"/>
                          </a:lnTo>
                          <a:lnTo>
                            <a:pt x="627" y="800"/>
                          </a:lnTo>
                          <a:lnTo>
                            <a:pt x="629" y="813"/>
                          </a:lnTo>
                          <a:lnTo>
                            <a:pt x="623" y="828"/>
                          </a:lnTo>
                          <a:lnTo>
                            <a:pt x="611" y="836"/>
                          </a:lnTo>
                          <a:lnTo>
                            <a:pt x="603" y="857"/>
                          </a:lnTo>
                          <a:lnTo>
                            <a:pt x="603" y="889"/>
                          </a:lnTo>
                          <a:lnTo>
                            <a:pt x="597" y="909"/>
                          </a:lnTo>
                          <a:lnTo>
                            <a:pt x="586" y="926"/>
                          </a:lnTo>
                          <a:lnTo>
                            <a:pt x="573" y="938"/>
                          </a:lnTo>
                          <a:lnTo>
                            <a:pt x="555" y="945"/>
                          </a:lnTo>
                          <a:lnTo>
                            <a:pt x="534" y="949"/>
                          </a:lnTo>
                          <a:lnTo>
                            <a:pt x="484" y="945"/>
                          </a:lnTo>
                          <a:lnTo>
                            <a:pt x="438" y="938"/>
                          </a:lnTo>
                          <a:lnTo>
                            <a:pt x="371" y="1075"/>
                          </a:lnTo>
                          <a:lnTo>
                            <a:pt x="90" y="908"/>
                          </a:lnTo>
                          <a:lnTo>
                            <a:pt x="117" y="851"/>
                          </a:lnTo>
                          <a:lnTo>
                            <a:pt x="132" y="798"/>
                          </a:lnTo>
                          <a:lnTo>
                            <a:pt x="132" y="725"/>
                          </a:lnTo>
                          <a:lnTo>
                            <a:pt x="0" y="569"/>
                          </a:lnTo>
                          <a:lnTo>
                            <a:pt x="0" y="200"/>
                          </a:lnTo>
                          <a:lnTo>
                            <a:pt x="69" y="98"/>
                          </a:lnTo>
                          <a:lnTo>
                            <a:pt x="156" y="45"/>
                          </a:lnTo>
                          <a:lnTo>
                            <a:pt x="247" y="0"/>
                          </a:lnTo>
                          <a:lnTo>
                            <a:pt x="367" y="21"/>
                          </a:lnTo>
                          <a:lnTo>
                            <a:pt x="475" y="33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 w="6350">
                      <a:solidFill>
                        <a:srgbClr val="402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0979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2451" y="2799"/>
                      <a:ext cx="39" cy="56"/>
                    </a:xfrm>
                    <a:custGeom>
                      <a:avLst/>
                      <a:gdLst>
                        <a:gd name="T0" fmla="*/ 0 w 79"/>
                        <a:gd name="T1" fmla="*/ 0 h 168"/>
                        <a:gd name="T2" fmla="*/ 23 w 79"/>
                        <a:gd name="T3" fmla="*/ 80 h 168"/>
                        <a:gd name="T4" fmla="*/ 44 w 79"/>
                        <a:gd name="T5" fmla="*/ 121 h 168"/>
                        <a:gd name="T6" fmla="*/ 79 w 79"/>
                        <a:gd name="T7" fmla="*/ 168 h 168"/>
                        <a:gd name="T8" fmla="*/ 32 w 79"/>
                        <a:gd name="T9" fmla="*/ 128 h 168"/>
                        <a:gd name="T10" fmla="*/ 9 w 79"/>
                        <a:gd name="T11" fmla="*/ 80 h 168"/>
                        <a:gd name="T12" fmla="*/ 0 w 79"/>
                        <a:gd name="T13" fmla="*/ 0 h 1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9" h="168">
                          <a:moveTo>
                            <a:pt x="0" y="0"/>
                          </a:moveTo>
                          <a:lnTo>
                            <a:pt x="23" y="80"/>
                          </a:lnTo>
                          <a:lnTo>
                            <a:pt x="44" y="121"/>
                          </a:lnTo>
                          <a:lnTo>
                            <a:pt x="79" y="168"/>
                          </a:lnTo>
                          <a:lnTo>
                            <a:pt x="32" y="128"/>
                          </a:lnTo>
                          <a:lnTo>
                            <a:pt x="9" y="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0980" name="Group 212"/>
                  <p:cNvGrpSpPr>
                    <a:grpSpLocks/>
                  </p:cNvGrpSpPr>
                  <p:nvPr/>
                </p:nvGrpSpPr>
                <p:grpSpPr bwMode="auto">
                  <a:xfrm>
                    <a:off x="2529" y="2690"/>
                    <a:ext cx="101" cy="160"/>
                    <a:chOff x="2529" y="2690"/>
                    <a:chExt cx="101" cy="160"/>
                  </a:xfrm>
                </p:grpSpPr>
                <p:sp>
                  <p:nvSpPr>
                    <p:cNvPr id="160981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2552" y="2715"/>
                      <a:ext cx="42" cy="23"/>
                    </a:xfrm>
                    <a:custGeom>
                      <a:avLst/>
                      <a:gdLst>
                        <a:gd name="T0" fmla="*/ 76 w 85"/>
                        <a:gd name="T1" fmla="*/ 0 h 67"/>
                        <a:gd name="T2" fmla="*/ 71 w 85"/>
                        <a:gd name="T3" fmla="*/ 8 h 67"/>
                        <a:gd name="T4" fmla="*/ 85 w 85"/>
                        <a:gd name="T5" fmla="*/ 17 h 67"/>
                        <a:gd name="T6" fmla="*/ 66 w 85"/>
                        <a:gd name="T7" fmla="*/ 14 h 67"/>
                        <a:gd name="T8" fmla="*/ 61 w 85"/>
                        <a:gd name="T9" fmla="*/ 36 h 67"/>
                        <a:gd name="T10" fmla="*/ 69 w 85"/>
                        <a:gd name="T11" fmla="*/ 45 h 67"/>
                        <a:gd name="T12" fmla="*/ 62 w 85"/>
                        <a:gd name="T13" fmla="*/ 45 h 67"/>
                        <a:gd name="T14" fmla="*/ 67 w 85"/>
                        <a:gd name="T15" fmla="*/ 67 h 67"/>
                        <a:gd name="T16" fmla="*/ 58 w 85"/>
                        <a:gd name="T17" fmla="*/ 44 h 67"/>
                        <a:gd name="T18" fmla="*/ 41 w 85"/>
                        <a:gd name="T19" fmla="*/ 44 h 67"/>
                        <a:gd name="T20" fmla="*/ 26 w 85"/>
                        <a:gd name="T21" fmla="*/ 36 h 67"/>
                        <a:gd name="T22" fmla="*/ 0 w 85"/>
                        <a:gd name="T23" fmla="*/ 34 h 67"/>
                        <a:gd name="T24" fmla="*/ 26 w 85"/>
                        <a:gd name="T25" fmla="*/ 13 h 67"/>
                        <a:gd name="T26" fmla="*/ 76 w 85"/>
                        <a:gd name="T27" fmla="*/ 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85" h="67">
                          <a:moveTo>
                            <a:pt x="76" y="0"/>
                          </a:moveTo>
                          <a:lnTo>
                            <a:pt x="71" y="8"/>
                          </a:lnTo>
                          <a:lnTo>
                            <a:pt x="85" y="17"/>
                          </a:lnTo>
                          <a:lnTo>
                            <a:pt x="66" y="14"/>
                          </a:lnTo>
                          <a:lnTo>
                            <a:pt x="61" y="36"/>
                          </a:lnTo>
                          <a:lnTo>
                            <a:pt x="69" y="45"/>
                          </a:lnTo>
                          <a:lnTo>
                            <a:pt x="62" y="45"/>
                          </a:lnTo>
                          <a:lnTo>
                            <a:pt x="67" y="67"/>
                          </a:lnTo>
                          <a:lnTo>
                            <a:pt x="58" y="44"/>
                          </a:lnTo>
                          <a:lnTo>
                            <a:pt x="41" y="44"/>
                          </a:lnTo>
                          <a:lnTo>
                            <a:pt x="26" y="36"/>
                          </a:lnTo>
                          <a:lnTo>
                            <a:pt x="0" y="34"/>
                          </a:lnTo>
                          <a:lnTo>
                            <a:pt x="26" y="13"/>
                          </a:lnTo>
                          <a:lnTo>
                            <a:pt x="76" y="0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0982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2529" y="2690"/>
                      <a:ext cx="73" cy="15"/>
                    </a:xfrm>
                    <a:custGeom>
                      <a:avLst/>
                      <a:gdLst>
                        <a:gd name="T0" fmla="*/ 147 w 147"/>
                        <a:gd name="T1" fmla="*/ 23 h 45"/>
                        <a:gd name="T2" fmla="*/ 141 w 147"/>
                        <a:gd name="T3" fmla="*/ 41 h 45"/>
                        <a:gd name="T4" fmla="*/ 124 w 147"/>
                        <a:gd name="T5" fmla="*/ 45 h 45"/>
                        <a:gd name="T6" fmla="*/ 102 w 147"/>
                        <a:gd name="T7" fmla="*/ 33 h 45"/>
                        <a:gd name="T8" fmla="*/ 72 w 147"/>
                        <a:gd name="T9" fmla="*/ 23 h 45"/>
                        <a:gd name="T10" fmla="*/ 23 w 147"/>
                        <a:gd name="T11" fmla="*/ 22 h 45"/>
                        <a:gd name="T12" fmla="*/ 0 w 147"/>
                        <a:gd name="T13" fmla="*/ 24 h 45"/>
                        <a:gd name="T14" fmla="*/ 37 w 147"/>
                        <a:gd name="T15" fmla="*/ 11 h 45"/>
                        <a:gd name="T16" fmla="*/ 64 w 147"/>
                        <a:gd name="T17" fmla="*/ 5 h 45"/>
                        <a:gd name="T18" fmla="*/ 60 w 147"/>
                        <a:gd name="T19" fmla="*/ 0 h 45"/>
                        <a:gd name="T20" fmla="*/ 85 w 147"/>
                        <a:gd name="T21" fmla="*/ 8 h 45"/>
                        <a:gd name="T22" fmla="*/ 82 w 147"/>
                        <a:gd name="T23" fmla="*/ 3 h 45"/>
                        <a:gd name="T24" fmla="*/ 103 w 147"/>
                        <a:gd name="T25" fmla="*/ 11 h 45"/>
                        <a:gd name="T26" fmla="*/ 123 w 147"/>
                        <a:gd name="T27" fmla="*/ 11 h 45"/>
                        <a:gd name="T28" fmla="*/ 147 w 147"/>
                        <a:gd name="T29" fmla="*/ 23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47" h="45">
                          <a:moveTo>
                            <a:pt x="147" y="23"/>
                          </a:moveTo>
                          <a:lnTo>
                            <a:pt x="141" y="41"/>
                          </a:lnTo>
                          <a:lnTo>
                            <a:pt x="124" y="45"/>
                          </a:lnTo>
                          <a:lnTo>
                            <a:pt x="102" y="33"/>
                          </a:lnTo>
                          <a:lnTo>
                            <a:pt x="72" y="23"/>
                          </a:lnTo>
                          <a:lnTo>
                            <a:pt x="23" y="22"/>
                          </a:lnTo>
                          <a:lnTo>
                            <a:pt x="0" y="24"/>
                          </a:lnTo>
                          <a:lnTo>
                            <a:pt x="37" y="11"/>
                          </a:lnTo>
                          <a:lnTo>
                            <a:pt x="64" y="5"/>
                          </a:lnTo>
                          <a:lnTo>
                            <a:pt x="60" y="0"/>
                          </a:lnTo>
                          <a:lnTo>
                            <a:pt x="85" y="8"/>
                          </a:lnTo>
                          <a:lnTo>
                            <a:pt x="82" y="3"/>
                          </a:lnTo>
                          <a:lnTo>
                            <a:pt x="103" y="11"/>
                          </a:lnTo>
                          <a:lnTo>
                            <a:pt x="123" y="11"/>
                          </a:lnTo>
                          <a:lnTo>
                            <a:pt x="147" y="2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0983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2592" y="2821"/>
                      <a:ext cx="33" cy="24"/>
                    </a:xfrm>
                    <a:custGeom>
                      <a:avLst/>
                      <a:gdLst>
                        <a:gd name="T0" fmla="*/ 67 w 67"/>
                        <a:gd name="T1" fmla="*/ 8 h 70"/>
                        <a:gd name="T2" fmla="*/ 56 w 67"/>
                        <a:gd name="T3" fmla="*/ 3 h 70"/>
                        <a:gd name="T4" fmla="*/ 47 w 67"/>
                        <a:gd name="T5" fmla="*/ 0 h 70"/>
                        <a:gd name="T6" fmla="*/ 39 w 67"/>
                        <a:gd name="T7" fmla="*/ 9 h 70"/>
                        <a:gd name="T8" fmla="*/ 28 w 67"/>
                        <a:gd name="T9" fmla="*/ 18 h 70"/>
                        <a:gd name="T10" fmla="*/ 17 w 67"/>
                        <a:gd name="T11" fmla="*/ 26 h 70"/>
                        <a:gd name="T12" fmla="*/ 7 w 67"/>
                        <a:gd name="T13" fmla="*/ 30 h 70"/>
                        <a:gd name="T14" fmla="*/ 5 w 67"/>
                        <a:gd name="T15" fmla="*/ 22 h 70"/>
                        <a:gd name="T16" fmla="*/ 2 w 67"/>
                        <a:gd name="T17" fmla="*/ 39 h 70"/>
                        <a:gd name="T18" fmla="*/ 0 w 67"/>
                        <a:gd name="T19" fmla="*/ 53 h 70"/>
                        <a:gd name="T20" fmla="*/ 0 w 67"/>
                        <a:gd name="T21" fmla="*/ 62 h 70"/>
                        <a:gd name="T22" fmla="*/ 4 w 67"/>
                        <a:gd name="T23" fmla="*/ 70 h 70"/>
                        <a:gd name="T24" fmla="*/ 3 w 67"/>
                        <a:gd name="T25" fmla="*/ 56 h 70"/>
                        <a:gd name="T26" fmla="*/ 8 w 67"/>
                        <a:gd name="T27" fmla="*/ 39 h 70"/>
                        <a:gd name="T28" fmla="*/ 28 w 67"/>
                        <a:gd name="T29" fmla="*/ 32 h 70"/>
                        <a:gd name="T30" fmla="*/ 40 w 67"/>
                        <a:gd name="T31" fmla="*/ 37 h 70"/>
                        <a:gd name="T32" fmla="*/ 51 w 67"/>
                        <a:gd name="T33" fmla="*/ 39 h 70"/>
                        <a:gd name="T34" fmla="*/ 63 w 67"/>
                        <a:gd name="T35" fmla="*/ 23 h 70"/>
                        <a:gd name="T36" fmla="*/ 67 w 67"/>
                        <a:gd name="T37" fmla="*/ 8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67" h="70">
                          <a:moveTo>
                            <a:pt x="67" y="8"/>
                          </a:moveTo>
                          <a:lnTo>
                            <a:pt x="56" y="3"/>
                          </a:lnTo>
                          <a:lnTo>
                            <a:pt x="47" y="0"/>
                          </a:lnTo>
                          <a:lnTo>
                            <a:pt x="39" y="9"/>
                          </a:lnTo>
                          <a:lnTo>
                            <a:pt x="28" y="18"/>
                          </a:lnTo>
                          <a:lnTo>
                            <a:pt x="17" y="26"/>
                          </a:lnTo>
                          <a:lnTo>
                            <a:pt x="7" y="30"/>
                          </a:lnTo>
                          <a:lnTo>
                            <a:pt x="5" y="22"/>
                          </a:lnTo>
                          <a:lnTo>
                            <a:pt x="2" y="39"/>
                          </a:lnTo>
                          <a:lnTo>
                            <a:pt x="0" y="53"/>
                          </a:lnTo>
                          <a:lnTo>
                            <a:pt x="0" y="62"/>
                          </a:lnTo>
                          <a:lnTo>
                            <a:pt x="4" y="70"/>
                          </a:lnTo>
                          <a:lnTo>
                            <a:pt x="3" y="56"/>
                          </a:lnTo>
                          <a:lnTo>
                            <a:pt x="8" y="39"/>
                          </a:lnTo>
                          <a:lnTo>
                            <a:pt x="28" y="32"/>
                          </a:lnTo>
                          <a:lnTo>
                            <a:pt x="40" y="37"/>
                          </a:lnTo>
                          <a:lnTo>
                            <a:pt x="51" y="39"/>
                          </a:lnTo>
                          <a:lnTo>
                            <a:pt x="63" y="23"/>
                          </a:lnTo>
                          <a:lnTo>
                            <a:pt x="67" y="8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0984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2605" y="2846"/>
                      <a:ext cx="12" cy="4"/>
                    </a:xfrm>
                    <a:custGeom>
                      <a:avLst/>
                      <a:gdLst>
                        <a:gd name="T0" fmla="*/ 24 w 24"/>
                        <a:gd name="T1" fmla="*/ 2 h 12"/>
                        <a:gd name="T2" fmla="*/ 10 w 24"/>
                        <a:gd name="T3" fmla="*/ 0 h 12"/>
                        <a:gd name="T4" fmla="*/ 0 w 24"/>
                        <a:gd name="T5" fmla="*/ 4 h 12"/>
                        <a:gd name="T6" fmla="*/ 13 w 24"/>
                        <a:gd name="T7" fmla="*/ 12 h 12"/>
                        <a:gd name="T8" fmla="*/ 24 w 24"/>
                        <a:gd name="T9" fmla="*/ 2 h 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12">
                          <a:moveTo>
                            <a:pt x="24" y="2"/>
                          </a:moveTo>
                          <a:lnTo>
                            <a:pt x="10" y="0"/>
                          </a:lnTo>
                          <a:lnTo>
                            <a:pt x="0" y="4"/>
                          </a:lnTo>
                          <a:lnTo>
                            <a:pt x="13" y="12"/>
                          </a:lnTo>
                          <a:lnTo>
                            <a:pt x="24" y="2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0985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2616" y="2782"/>
                      <a:ext cx="14" cy="5"/>
                    </a:xfrm>
                    <a:custGeom>
                      <a:avLst/>
                      <a:gdLst>
                        <a:gd name="T0" fmla="*/ 27 w 27"/>
                        <a:gd name="T1" fmla="*/ 0 h 15"/>
                        <a:gd name="T2" fmla="*/ 13 w 27"/>
                        <a:gd name="T3" fmla="*/ 0 h 15"/>
                        <a:gd name="T4" fmla="*/ 2 w 27"/>
                        <a:gd name="T5" fmla="*/ 5 h 15"/>
                        <a:gd name="T6" fmla="*/ 0 w 27"/>
                        <a:gd name="T7" fmla="*/ 13 h 15"/>
                        <a:gd name="T8" fmla="*/ 6 w 27"/>
                        <a:gd name="T9" fmla="*/ 15 h 15"/>
                        <a:gd name="T10" fmla="*/ 14 w 27"/>
                        <a:gd name="T11" fmla="*/ 11 h 15"/>
                        <a:gd name="T12" fmla="*/ 27 w 27"/>
                        <a:gd name="T13" fmla="*/ 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7" h="15">
                          <a:moveTo>
                            <a:pt x="27" y="0"/>
                          </a:moveTo>
                          <a:lnTo>
                            <a:pt x="13" y="0"/>
                          </a:lnTo>
                          <a:lnTo>
                            <a:pt x="2" y="5"/>
                          </a:lnTo>
                          <a:lnTo>
                            <a:pt x="0" y="13"/>
                          </a:lnTo>
                          <a:lnTo>
                            <a:pt x="6" y="15"/>
                          </a:lnTo>
                          <a:lnTo>
                            <a:pt x="14" y="11"/>
                          </a:lnTo>
                          <a:lnTo>
                            <a:pt x="27" y="0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0986" name="Freeform 218"/>
                    <p:cNvSpPr>
                      <a:spLocks/>
                    </p:cNvSpPr>
                    <p:nvPr/>
                  </p:nvSpPr>
                  <p:spPr bwMode="auto">
                    <a:xfrm>
                      <a:off x="2603" y="2777"/>
                      <a:ext cx="6" cy="12"/>
                    </a:xfrm>
                    <a:custGeom>
                      <a:avLst/>
                      <a:gdLst>
                        <a:gd name="T0" fmla="*/ 5 w 13"/>
                        <a:gd name="T1" fmla="*/ 0 h 35"/>
                        <a:gd name="T2" fmla="*/ 3 w 13"/>
                        <a:gd name="T3" fmla="*/ 12 h 35"/>
                        <a:gd name="T4" fmla="*/ 7 w 13"/>
                        <a:gd name="T5" fmla="*/ 28 h 35"/>
                        <a:gd name="T6" fmla="*/ 13 w 13"/>
                        <a:gd name="T7" fmla="*/ 35 h 35"/>
                        <a:gd name="T8" fmla="*/ 4 w 13"/>
                        <a:gd name="T9" fmla="*/ 30 h 35"/>
                        <a:gd name="T10" fmla="*/ 0 w 13"/>
                        <a:gd name="T11" fmla="*/ 24 h 35"/>
                        <a:gd name="T12" fmla="*/ 0 w 13"/>
                        <a:gd name="T13" fmla="*/ 16 h 35"/>
                        <a:gd name="T14" fmla="*/ 5 w 13"/>
                        <a:gd name="T15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3" h="35">
                          <a:moveTo>
                            <a:pt x="5" y="0"/>
                          </a:moveTo>
                          <a:lnTo>
                            <a:pt x="3" y="12"/>
                          </a:lnTo>
                          <a:lnTo>
                            <a:pt x="7" y="28"/>
                          </a:lnTo>
                          <a:lnTo>
                            <a:pt x="13" y="35"/>
                          </a:lnTo>
                          <a:lnTo>
                            <a:pt x="4" y="30"/>
                          </a:lnTo>
                          <a:lnTo>
                            <a:pt x="0" y="24"/>
                          </a:lnTo>
                          <a:lnTo>
                            <a:pt x="0" y="16"/>
                          </a:lnTo>
                          <a:lnTo>
                            <a:pt x="5" y="0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0987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2564" y="2722"/>
                      <a:ext cx="9" cy="4"/>
                    </a:xfrm>
                    <a:custGeom>
                      <a:avLst/>
                      <a:gdLst>
                        <a:gd name="T0" fmla="*/ 18 w 18"/>
                        <a:gd name="T1" fmla="*/ 0 h 12"/>
                        <a:gd name="T2" fmla="*/ 18 w 18"/>
                        <a:gd name="T3" fmla="*/ 12 h 12"/>
                        <a:gd name="T4" fmla="*/ 11 w 18"/>
                        <a:gd name="T5" fmla="*/ 9 h 12"/>
                        <a:gd name="T6" fmla="*/ 5 w 18"/>
                        <a:gd name="T7" fmla="*/ 8 h 12"/>
                        <a:gd name="T8" fmla="*/ 0 w 18"/>
                        <a:gd name="T9" fmla="*/ 8 h 12"/>
                        <a:gd name="T10" fmla="*/ 6 w 18"/>
                        <a:gd name="T11" fmla="*/ 2 h 12"/>
                        <a:gd name="T12" fmla="*/ 18 w 18"/>
                        <a:gd name="T13" fmla="*/ 0 h 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8" h="12">
                          <a:moveTo>
                            <a:pt x="18" y="0"/>
                          </a:moveTo>
                          <a:lnTo>
                            <a:pt x="18" y="12"/>
                          </a:lnTo>
                          <a:lnTo>
                            <a:pt x="11" y="9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2"/>
                          </a:lnTo>
                          <a:lnTo>
                            <a:pt x="18" y="0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0988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2415" y="2702"/>
                    <a:ext cx="47" cy="76"/>
                    <a:chOff x="2415" y="2702"/>
                    <a:chExt cx="47" cy="76"/>
                  </a:xfrm>
                </p:grpSpPr>
                <p:sp>
                  <p:nvSpPr>
                    <p:cNvPr id="160989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2425" y="2710"/>
                      <a:ext cx="29" cy="57"/>
                    </a:xfrm>
                    <a:custGeom>
                      <a:avLst/>
                      <a:gdLst>
                        <a:gd name="T0" fmla="*/ 58 w 58"/>
                        <a:gd name="T1" fmla="*/ 33 h 170"/>
                        <a:gd name="T2" fmla="*/ 40 w 58"/>
                        <a:gd name="T3" fmla="*/ 13 h 170"/>
                        <a:gd name="T4" fmla="*/ 19 w 58"/>
                        <a:gd name="T5" fmla="*/ 18 h 170"/>
                        <a:gd name="T6" fmla="*/ 8 w 58"/>
                        <a:gd name="T7" fmla="*/ 45 h 170"/>
                        <a:gd name="T8" fmla="*/ 5 w 58"/>
                        <a:gd name="T9" fmla="*/ 83 h 170"/>
                        <a:gd name="T10" fmla="*/ 8 w 58"/>
                        <a:gd name="T11" fmla="*/ 114 h 170"/>
                        <a:gd name="T12" fmla="*/ 15 w 58"/>
                        <a:gd name="T13" fmla="*/ 139 h 170"/>
                        <a:gd name="T14" fmla="*/ 25 w 58"/>
                        <a:gd name="T15" fmla="*/ 101 h 170"/>
                        <a:gd name="T16" fmla="*/ 34 w 58"/>
                        <a:gd name="T17" fmla="*/ 79 h 170"/>
                        <a:gd name="T18" fmla="*/ 55 w 58"/>
                        <a:gd name="T19" fmla="*/ 66 h 170"/>
                        <a:gd name="T20" fmla="*/ 39 w 58"/>
                        <a:gd name="T21" fmla="*/ 95 h 170"/>
                        <a:gd name="T22" fmla="*/ 23 w 58"/>
                        <a:gd name="T23" fmla="*/ 120 h 170"/>
                        <a:gd name="T24" fmla="*/ 21 w 58"/>
                        <a:gd name="T25" fmla="*/ 146 h 170"/>
                        <a:gd name="T26" fmla="*/ 28 w 58"/>
                        <a:gd name="T27" fmla="*/ 166 h 170"/>
                        <a:gd name="T28" fmla="*/ 38 w 58"/>
                        <a:gd name="T29" fmla="*/ 170 h 170"/>
                        <a:gd name="T30" fmla="*/ 12 w 58"/>
                        <a:gd name="T31" fmla="*/ 163 h 170"/>
                        <a:gd name="T32" fmla="*/ 1 w 58"/>
                        <a:gd name="T33" fmla="*/ 127 h 170"/>
                        <a:gd name="T34" fmla="*/ 0 w 58"/>
                        <a:gd name="T35" fmla="*/ 80 h 170"/>
                        <a:gd name="T36" fmla="*/ 1 w 58"/>
                        <a:gd name="T37" fmla="*/ 37 h 170"/>
                        <a:gd name="T38" fmla="*/ 15 w 58"/>
                        <a:gd name="T39" fmla="*/ 10 h 170"/>
                        <a:gd name="T40" fmla="*/ 33 w 58"/>
                        <a:gd name="T41" fmla="*/ 0 h 170"/>
                        <a:gd name="T42" fmla="*/ 50 w 58"/>
                        <a:gd name="T43" fmla="*/ 6 h 170"/>
                        <a:gd name="T44" fmla="*/ 58 w 58"/>
                        <a:gd name="T45" fmla="*/ 33 h 1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58" h="170">
                          <a:moveTo>
                            <a:pt x="58" y="33"/>
                          </a:moveTo>
                          <a:lnTo>
                            <a:pt x="40" y="13"/>
                          </a:lnTo>
                          <a:lnTo>
                            <a:pt x="19" y="18"/>
                          </a:lnTo>
                          <a:lnTo>
                            <a:pt x="8" y="45"/>
                          </a:lnTo>
                          <a:lnTo>
                            <a:pt x="5" y="83"/>
                          </a:lnTo>
                          <a:lnTo>
                            <a:pt x="8" y="114"/>
                          </a:lnTo>
                          <a:lnTo>
                            <a:pt x="15" y="139"/>
                          </a:lnTo>
                          <a:lnTo>
                            <a:pt x="25" y="101"/>
                          </a:lnTo>
                          <a:lnTo>
                            <a:pt x="34" y="79"/>
                          </a:lnTo>
                          <a:lnTo>
                            <a:pt x="55" y="66"/>
                          </a:lnTo>
                          <a:lnTo>
                            <a:pt x="39" y="95"/>
                          </a:lnTo>
                          <a:lnTo>
                            <a:pt x="23" y="120"/>
                          </a:lnTo>
                          <a:lnTo>
                            <a:pt x="21" y="146"/>
                          </a:lnTo>
                          <a:lnTo>
                            <a:pt x="28" y="166"/>
                          </a:lnTo>
                          <a:lnTo>
                            <a:pt x="38" y="170"/>
                          </a:lnTo>
                          <a:lnTo>
                            <a:pt x="12" y="163"/>
                          </a:lnTo>
                          <a:lnTo>
                            <a:pt x="1" y="127"/>
                          </a:lnTo>
                          <a:lnTo>
                            <a:pt x="0" y="80"/>
                          </a:lnTo>
                          <a:lnTo>
                            <a:pt x="1" y="37"/>
                          </a:lnTo>
                          <a:lnTo>
                            <a:pt x="15" y="10"/>
                          </a:lnTo>
                          <a:lnTo>
                            <a:pt x="33" y="0"/>
                          </a:lnTo>
                          <a:lnTo>
                            <a:pt x="50" y="6"/>
                          </a:lnTo>
                          <a:lnTo>
                            <a:pt x="58" y="33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0990" name="Freeform 222"/>
                    <p:cNvSpPr>
                      <a:spLocks/>
                    </p:cNvSpPr>
                    <p:nvPr/>
                  </p:nvSpPr>
                  <p:spPr bwMode="auto">
                    <a:xfrm>
                      <a:off x="2415" y="2702"/>
                      <a:ext cx="47" cy="76"/>
                    </a:xfrm>
                    <a:custGeom>
                      <a:avLst/>
                      <a:gdLst>
                        <a:gd name="T0" fmla="*/ 95 w 95"/>
                        <a:gd name="T1" fmla="*/ 55 h 228"/>
                        <a:gd name="T2" fmla="*/ 80 w 95"/>
                        <a:gd name="T3" fmla="*/ 19 h 228"/>
                        <a:gd name="T4" fmla="*/ 56 w 95"/>
                        <a:gd name="T5" fmla="*/ 9 h 228"/>
                        <a:gd name="T6" fmla="*/ 25 w 95"/>
                        <a:gd name="T7" fmla="*/ 15 h 228"/>
                        <a:gd name="T8" fmla="*/ 15 w 95"/>
                        <a:gd name="T9" fmla="*/ 36 h 228"/>
                        <a:gd name="T10" fmla="*/ 7 w 95"/>
                        <a:gd name="T11" fmla="*/ 70 h 228"/>
                        <a:gd name="T12" fmla="*/ 7 w 95"/>
                        <a:gd name="T13" fmla="*/ 99 h 228"/>
                        <a:gd name="T14" fmla="*/ 11 w 95"/>
                        <a:gd name="T15" fmla="*/ 118 h 228"/>
                        <a:gd name="T16" fmla="*/ 11 w 95"/>
                        <a:gd name="T17" fmla="*/ 146 h 228"/>
                        <a:gd name="T18" fmla="*/ 16 w 95"/>
                        <a:gd name="T19" fmla="*/ 177 h 228"/>
                        <a:gd name="T20" fmla="*/ 36 w 95"/>
                        <a:gd name="T21" fmla="*/ 210 h 228"/>
                        <a:gd name="T22" fmla="*/ 49 w 95"/>
                        <a:gd name="T23" fmla="*/ 210 h 228"/>
                        <a:gd name="T24" fmla="*/ 66 w 95"/>
                        <a:gd name="T25" fmla="*/ 210 h 228"/>
                        <a:gd name="T26" fmla="*/ 66 w 95"/>
                        <a:gd name="T27" fmla="*/ 215 h 228"/>
                        <a:gd name="T28" fmla="*/ 54 w 95"/>
                        <a:gd name="T29" fmla="*/ 228 h 228"/>
                        <a:gd name="T30" fmla="*/ 39 w 95"/>
                        <a:gd name="T31" fmla="*/ 225 h 228"/>
                        <a:gd name="T32" fmla="*/ 21 w 95"/>
                        <a:gd name="T33" fmla="*/ 214 h 228"/>
                        <a:gd name="T34" fmla="*/ 5 w 95"/>
                        <a:gd name="T35" fmla="*/ 180 h 228"/>
                        <a:gd name="T36" fmla="*/ 4 w 95"/>
                        <a:gd name="T37" fmla="*/ 127 h 228"/>
                        <a:gd name="T38" fmla="*/ 0 w 95"/>
                        <a:gd name="T39" fmla="*/ 92 h 228"/>
                        <a:gd name="T40" fmla="*/ 0 w 95"/>
                        <a:gd name="T41" fmla="*/ 62 h 228"/>
                        <a:gd name="T42" fmla="*/ 9 w 95"/>
                        <a:gd name="T43" fmla="*/ 32 h 228"/>
                        <a:gd name="T44" fmla="*/ 19 w 95"/>
                        <a:gd name="T45" fmla="*/ 9 h 228"/>
                        <a:gd name="T46" fmla="*/ 44 w 95"/>
                        <a:gd name="T47" fmla="*/ 0 h 228"/>
                        <a:gd name="T48" fmla="*/ 80 w 95"/>
                        <a:gd name="T49" fmla="*/ 5 h 228"/>
                        <a:gd name="T50" fmla="*/ 93 w 95"/>
                        <a:gd name="T51" fmla="*/ 19 h 228"/>
                        <a:gd name="T52" fmla="*/ 95 w 95"/>
                        <a:gd name="T53" fmla="*/ 55 h 2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95" h="228">
                          <a:moveTo>
                            <a:pt x="95" y="55"/>
                          </a:moveTo>
                          <a:lnTo>
                            <a:pt x="80" y="19"/>
                          </a:lnTo>
                          <a:lnTo>
                            <a:pt x="56" y="9"/>
                          </a:lnTo>
                          <a:lnTo>
                            <a:pt x="25" y="15"/>
                          </a:lnTo>
                          <a:lnTo>
                            <a:pt x="15" y="36"/>
                          </a:lnTo>
                          <a:lnTo>
                            <a:pt x="7" y="70"/>
                          </a:lnTo>
                          <a:lnTo>
                            <a:pt x="7" y="99"/>
                          </a:lnTo>
                          <a:lnTo>
                            <a:pt x="11" y="118"/>
                          </a:lnTo>
                          <a:lnTo>
                            <a:pt x="11" y="146"/>
                          </a:lnTo>
                          <a:lnTo>
                            <a:pt x="16" y="177"/>
                          </a:lnTo>
                          <a:lnTo>
                            <a:pt x="36" y="210"/>
                          </a:lnTo>
                          <a:lnTo>
                            <a:pt x="49" y="210"/>
                          </a:lnTo>
                          <a:lnTo>
                            <a:pt x="66" y="210"/>
                          </a:lnTo>
                          <a:lnTo>
                            <a:pt x="66" y="215"/>
                          </a:lnTo>
                          <a:lnTo>
                            <a:pt x="54" y="228"/>
                          </a:lnTo>
                          <a:lnTo>
                            <a:pt x="39" y="225"/>
                          </a:lnTo>
                          <a:lnTo>
                            <a:pt x="21" y="214"/>
                          </a:lnTo>
                          <a:lnTo>
                            <a:pt x="5" y="180"/>
                          </a:lnTo>
                          <a:lnTo>
                            <a:pt x="4" y="127"/>
                          </a:lnTo>
                          <a:lnTo>
                            <a:pt x="0" y="92"/>
                          </a:lnTo>
                          <a:lnTo>
                            <a:pt x="0" y="62"/>
                          </a:lnTo>
                          <a:lnTo>
                            <a:pt x="9" y="32"/>
                          </a:lnTo>
                          <a:lnTo>
                            <a:pt x="19" y="9"/>
                          </a:lnTo>
                          <a:lnTo>
                            <a:pt x="44" y="0"/>
                          </a:lnTo>
                          <a:lnTo>
                            <a:pt x="80" y="5"/>
                          </a:lnTo>
                          <a:lnTo>
                            <a:pt x="93" y="19"/>
                          </a:lnTo>
                          <a:lnTo>
                            <a:pt x="95" y="55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60991" name="Freeform 223"/>
                <p:cNvSpPr>
                  <a:spLocks/>
                </p:cNvSpPr>
                <p:nvPr/>
              </p:nvSpPr>
              <p:spPr bwMode="auto">
                <a:xfrm>
                  <a:off x="2220" y="2858"/>
                  <a:ext cx="895" cy="1021"/>
                </a:xfrm>
                <a:custGeom>
                  <a:avLst/>
                  <a:gdLst>
                    <a:gd name="T0" fmla="*/ 263 w 1789"/>
                    <a:gd name="T1" fmla="*/ 0 h 3063"/>
                    <a:gd name="T2" fmla="*/ 535 w 1789"/>
                    <a:gd name="T3" fmla="*/ 323 h 3063"/>
                    <a:gd name="T4" fmla="*/ 625 w 1789"/>
                    <a:gd name="T5" fmla="*/ 559 h 3063"/>
                    <a:gd name="T6" fmla="*/ 780 w 1789"/>
                    <a:gd name="T7" fmla="*/ 923 h 3063"/>
                    <a:gd name="T8" fmla="*/ 813 w 1789"/>
                    <a:gd name="T9" fmla="*/ 1086 h 3063"/>
                    <a:gd name="T10" fmla="*/ 799 w 1789"/>
                    <a:gd name="T11" fmla="*/ 1230 h 3063"/>
                    <a:gd name="T12" fmla="*/ 787 w 1789"/>
                    <a:gd name="T13" fmla="*/ 1364 h 3063"/>
                    <a:gd name="T14" fmla="*/ 1238 w 1789"/>
                    <a:gd name="T15" fmla="*/ 1485 h 3063"/>
                    <a:gd name="T16" fmla="*/ 1371 w 1789"/>
                    <a:gd name="T17" fmla="*/ 1531 h 3063"/>
                    <a:gd name="T18" fmla="*/ 1390 w 1789"/>
                    <a:gd name="T19" fmla="*/ 1663 h 3063"/>
                    <a:gd name="T20" fmla="*/ 1135 w 1789"/>
                    <a:gd name="T21" fmla="*/ 1739 h 3063"/>
                    <a:gd name="T22" fmla="*/ 886 w 1789"/>
                    <a:gd name="T23" fmla="*/ 1760 h 3063"/>
                    <a:gd name="T24" fmla="*/ 798 w 1789"/>
                    <a:gd name="T25" fmla="*/ 1893 h 3063"/>
                    <a:gd name="T26" fmla="*/ 783 w 1789"/>
                    <a:gd name="T27" fmla="*/ 2064 h 3063"/>
                    <a:gd name="T28" fmla="*/ 822 w 1789"/>
                    <a:gd name="T29" fmla="*/ 2128 h 3063"/>
                    <a:gd name="T30" fmla="*/ 930 w 1789"/>
                    <a:gd name="T31" fmla="*/ 2173 h 3063"/>
                    <a:gd name="T32" fmla="*/ 1046 w 1789"/>
                    <a:gd name="T33" fmla="*/ 2248 h 3063"/>
                    <a:gd name="T34" fmla="*/ 1534 w 1789"/>
                    <a:gd name="T35" fmla="*/ 2482 h 3063"/>
                    <a:gd name="T36" fmla="*/ 1664 w 1789"/>
                    <a:gd name="T37" fmla="*/ 2632 h 3063"/>
                    <a:gd name="T38" fmla="*/ 1789 w 1789"/>
                    <a:gd name="T39" fmla="*/ 3063 h 3063"/>
                    <a:gd name="T40" fmla="*/ 895 w 1789"/>
                    <a:gd name="T41" fmla="*/ 2980 h 3063"/>
                    <a:gd name="T42" fmla="*/ 387 w 1789"/>
                    <a:gd name="T43" fmla="*/ 2974 h 3063"/>
                    <a:gd name="T44" fmla="*/ 152 w 1789"/>
                    <a:gd name="T45" fmla="*/ 2937 h 3063"/>
                    <a:gd name="T46" fmla="*/ 45 w 1789"/>
                    <a:gd name="T47" fmla="*/ 2823 h 3063"/>
                    <a:gd name="T48" fmla="*/ 12 w 1789"/>
                    <a:gd name="T49" fmla="*/ 2637 h 3063"/>
                    <a:gd name="T50" fmla="*/ 67 w 1789"/>
                    <a:gd name="T51" fmla="*/ 2330 h 3063"/>
                    <a:gd name="T52" fmla="*/ 131 w 1789"/>
                    <a:gd name="T53" fmla="*/ 2060 h 3063"/>
                    <a:gd name="T54" fmla="*/ 119 w 1789"/>
                    <a:gd name="T55" fmla="*/ 1853 h 3063"/>
                    <a:gd name="T56" fmla="*/ 126 w 1789"/>
                    <a:gd name="T57" fmla="*/ 1648 h 3063"/>
                    <a:gd name="T58" fmla="*/ 24 w 1789"/>
                    <a:gd name="T59" fmla="*/ 1184 h 3063"/>
                    <a:gd name="T60" fmla="*/ 0 w 1789"/>
                    <a:gd name="T61" fmla="*/ 740 h 3063"/>
                    <a:gd name="T62" fmla="*/ 39 w 1789"/>
                    <a:gd name="T63" fmla="*/ 505 h 3063"/>
                    <a:gd name="T64" fmla="*/ 110 w 1789"/>
                    <a:gd name="T65" fmla="*/ 289 h 3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89" h="3063">
                      <a:moveTo>
                        <a:pt x="224" y="159"/>
                      </a:moveTo>
                      <a:lnTo>
                        <a:pt x="263" y="0"/>
                      </a:lnTo>
                      <a:lnTo>
                        <a:pt x="567" y="198"/>
                      </a:lnTo>
                      <a:lnTo>
                        <a:pt x="535" y="323"/>
                      </a:lnTo>
                      <a:lnTo>
                        <a:pt x="577" y="445"/>
                      </a:lnTo>
                      <a:lnTo>
                        <a:pt x="625" y="559"/>
                      </a:lnTo>
                      <a:lnTo>
                        <a:pt x="693" y="756"/>
                      </a:lnTo>
                      <a:lnTo>
                        <a:pt x="780" y="923"/>
                      </a:lnTo>
                      <a:lnTo>
                        <a:pt x="807" y="1021"/>
                      </a:lnTo>
                      <a:lnTo>
                        <a:pt x="813" y="1086"/>
                      </a:lnTo>
                      <a:lnTo>
                        <a:pt x="811" y="1161"/>
                      </a:lnTo>
                      <a:lnTo>
                        <a:pt x="799" y="1230"/>
                      </a:lnTo>
                      <a:lnTo>
                        <a:pt x="787" y="1291"/>
                      </a:lnTo>
                      <a:lnTo>
                        <a:pt x="787" y="1364"/>
                      </a:lnTo>
                      <a:lnTo>
                        <a:pt x="1075" y="1460"/>
                      </a:lnTo>
                      <a:lnTo>
                        <a:pt x="1238" y="1485"/>
                      </a:lnTo>
                      <a:lnTo>
                        <a:pt x="1355" y="1474"/>
                      </a:lnTo>
                      <a:lnTo>
                        <a:pt x="1371" y="1531"/>
                      </a:lnTo>
                      <a:lnTo>
                        <a:pt x="1382" y="1593"/>
                      </a:lnTo>
                      <a:lnTo>
                        <a:pt x="1390" y="1663"/>
                      </a:lnTo>
                      <a:lnTo>
                        <a:pt x="1271" y="1717"/>
                      </a:lnTo>
                      <a:lnTo>
                        <a:pt x="1135" y="1739"/>
                      </a:lnTo>
                      <a:lnTo>
                        <a:pt x="1022" y="1739"/>
                      </a:lnTo>
                      <a:lnTo>
                        <a:pt x="886" y="1760"/>
                      </a:lnTo>
                      <a:lnTo>
                        <a:pt x="798" y="1739"/>
                      </a:lnTo>
                      <a:lnTo>
                        <a:pt x="798" y="1893"/>
                      </a:lnTo>
                      <a:lnTo>
                        <a:pt x="771" y="1979"/>
                      </a:lnTo>
                      <a:lnTo>
                        <a:pt x="783" y="2064"/>
                      </a:lnTo>
                      <a:lnTo>
                        <a:pt x="774" y="2124"/>
                      </a:lnTo>
                      <a:lnTo>
                        <a:pt x="822" y="2128"/>
                      </a:lnTo>
                      <a:lnTo>
                        <a:pt x="852" y="2157"/>
                      </a:lnTo>
                      <a:lnTo>
                        <a:pt x="930" y="2173"/>
                      </a:lnTo>
                      <a:lnTo>
                        <a:pt x="987" y="2226"/>
                      </a:lnTo>
                      <a:lnTo>
                        <a:pt x="1046" y="2248"/>
                      </a:lnTo>
                      <a:lnTo>
                        <a:pt x="1411" y="2420"/>
                      </a:lnTo>
                      <a:lnTo>
                        <a:pt x="1534" y="2482"/>
                      </a:lnTo>
                      <a:lnTo>
                        <a:pt x="1612" y="2527"/>
                      </a:lnTo>
                      <a:lnTo>
                        <a:pt x="1664" y="2632"/>
                      </a:lnTo>
                      <a:lnTo>
                        <a:pt x="1724" y="2793"/>
                      </a:lnTo>
                      <a:lnTo>
                        <a:pt x="1789" y="3063"/>
                      </a:lnTo>
                      <a:lnTo>
                        <a:pt x="1105" y="3062"/>
                      </a:lnTo>
                      <a:lnTo>
                        <a:pt x="895" y="2980"/>
                      </a:lnTo>
                      <a:lnTo>
                        <a:pt x="583" y="2972"/>
                      </a:lnTo>
                      <a:lnTo>
                        <a:pt x="387" y="2974"/>
                      </a:lnTo>
                      <a:lnTo>
                        <a:pt x="276" y="2980"/>
                      </a:lnTo>
                      <a:lnTo>
                        <a:pt x="152" y="2937"/>
                      </a:lnTo>
                      <a:lnTo>
                        <a:pt x="108" y="2907"/>
                      </a:lnTo>
                      <a:lnTo>
                        <a:pt x="45" y="2823"/>
                      </a:lnTo>
                      <a:lnTo>
                        <a:pt x="31" y="2761"/>
                      </a:lnTo>
                      <a:lnTo>
                        <a:pt x="12" y="2637"/>
                      </a:lnTo>
                      <a:lnTo>
                        <a:pt x="25" y="2526"/>
                      </a:lnTo>
                      <a:lnTo>
                        <a:pt x="67" y="2330"/>
                      </a:lnTo>
                      <a:lnTo>
                        <a:pt x="122" y="2136"/>
                      </a:lnTo>
                      <a:lnTo>
                        <a:pt x="131" y="2060"/>
                      </a:lnTo>
                      <a:lnTo>
                        <a:pt x="113" y="2007"/>
                      </a:lnTo>
                      <a:lnTo>
                        <a:pt x="119" y="1853"/>
                      </a:lnTo>
                      <a:lnTo>
                        <a:pt x="137" y="1788"/>
                      </a:lnTo>
                      <a:lnTo>
                        <a:pt x="126" y="1648"/>
                      </a:lnTo>
                      <a:lnTo>
                        <a:pt x="85" y="1452"/>
                      </a:lnTo>
                      <a:lnTo>
                        <a:pt x="24" y="1184"/>
                      </a:lnTo>
                      <a:lnTo>
                        <a:pt x="0" y="943"/>
                      </a:lnTo>
                      <a:lnTo>
                        <a:pt x="0" y="740"/>
                      </a:lnTo>
                      <a:lnTo>
                        <a:pt x="15" y="591"/>
                      </a:lnTo>
                      <a:lnTo>
                        <a:pt x="39" y="505"/>
                      </a:lnTo>
                      <a:lnTo>
                        <a:pt x="72" y="399"/>
                      </a:lnTo>
                      <a:lnTo>
                        <a:pt x="110" y="289"/>
                      </a:lnTo>
                      <a:lnTo>
                        <a:pt x="224" y="1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0992" name="Group 224"/>
                <p:cNvGrpSpPr>
                  <a:grpSpLocks/>
                </p:cNvGrpSpPr>
                <p:nvPr/>
              </p:nvGrpSpPr>
              <p:grpSpPr bwMode="auto">
                <a:xfrm>
                  <a:off x="2871" y="3282"/>
                  <a:ext cx="268" cy="126"/>
                  <a:chOff x="2871" y="3282"/>
                  <a:chExt cx="268" cy="126"/>
                </a:xfrm>
              </p:grpSpPr>
              <p:sp>
                <p:nvSpPr>
                  <p:cNvPr id="160993" name="Freeform 225"/>
                  <p:cNvSpPr>
                    <a:spLocks/>
                  </p:cNvSpPr>
                  <p:nvPr/>
                </p:nvSpPr>
                <p:spPr bwMode="auto">
                  <a:xfrm>
                    <a:off x="2871" y="3282"/>
                    <a:ext cx="268" cy="126"/>
                  </a:xfrm>
                  <a:custGeom>
                    <a:avLst/>
                    <a:gdLst>
                      <a:gd name="T0" fmla="*/ 0 w 535"/>
                      <a:gd name="T1" fmla="*/ 224 h 378"/>
                      <a:gd name="T2" fmla="*/ 66 w 535"/>
                      <a:gd name="T3" fmla="*/ 207 h 378"/>
                      <a:gd name="T4" fmla="*/ 90 w 535"/>
                      <a:gd name="T5" fmla="*/ 201 h 378"/>
                      <a:gd name="T6" fmla="*/ 104 w 535"/>
                      <a:gd name="T7" fmla="*/ 185 h 378"/>
                      <a:gd name="T8" fmla="*/ 121 w 535"/>
                      <a:gd name="T9" fmla="*/ 161 h 378"/>
                      <a:gd name="T10" fmla="*/ 153 w 535"/>
                      <a:gd name="T11" fmla="*/ 127 h 378"/>
                      <a:gd name="T12" fmla="*/ 211 w 535"/>
                      <a:gd name="T13" fmla="*/ 71 h 378"/>
                      <a:gd name="T14" fmla="*/ 221 w 535"/>
                      <a:gd name="T15" fmla="*/ 51 h 378"/>
                      <a:gd name="T16" fmla="*/ 237 w 535"/>
                      <a:gd name="T17" fmla="*/ 34 h 378"/>
                      <a:gd name="T18" fmla="*/ 269 w 535"/>
                      <a:gd name="T19" fmla="*/ 29 h 378"/>
                      <a:gd name="T20" fmla="*/ 361 w 535"/>
                      <a:gd name="T21" fmla="*/ 9 h 378"/>
                      <a:gd name="T22" fmla="*/ 388 w 535"/>
                      <a:gd name="T23" fmla="*/ 0 h 378"/>
                      <a:gd name="T24" fmla="*/ 410 w 535"/>
                      <a:gd name="T25" fmla="*/ 13 h 378"/>
                      <a:gd name="T26" fmla="*/ 422 w 535"/>
                      <a:gd name="T27" fmla="*/ 24 h 378"/>
                      <a:gd name="T28" fmla="*/ 454 w 535"/>
                      <a:gd name="T29" fmla="*/ 41 h 378"/>
                      <a:gd name="T30" fmla="*/ 472 w 535"/>
                      <a:gd name="T31" fmla="*/ 49 h 378"/>
                      <a:gd name="T32" fmla="*/ 489 w 535"/>
                      <a:gd name="T33" fmla="*/ 56 h 378"/>
                      <a:gd name="T34" fmla="*/ 498 w 535"/>
                      <a:gd name="T35" fmla="*/ 67 h 378"/>
                      <a:gd name="T36" fmla="*/ 509 w 535"/>
                      <a:gd name="T37" fmla="*/ 90 h 378"/>
                      <a:gd name="T38" fmla="*/ 520 w 535"/>
                      <a:gd name="T39" fmla="*/ 105 h 378"/>
                      <a:gd name="T40" fmla="*/ 523 w 535"/>
                      <a:gd name="T41" fmla="*/ 121 h 378"/>
                      <a:gd name="T42" fmla="*/ 526 w 535"/>
                      <a:gd name="T43" fmla="*/ 129 h 378"/>
                      <a:gd name="T44" fmla="*/ 535 w 535"/>
                      <a:gd name="T45" fmla="*/ 146 h 378"/>
                      <a:gd name="T46" fmla="*/ 526 w 535"/>
                      <a:gd name="T47" fmla="*/ 158 h 378"/>
                      <a:gd name="T48" fmla="*/ 517 w 535"/>
                      <a:gd name="T49" fmla="*/ 163 h 378"/>
                      <a:gd name="T50" fmla="*/ 500 w 535"/>
                      <a:gd name="T51" fmla="*/ 161 h 378"/>
                      <a:gd name="T52" fmla="*/ 485 w 535"/>
                      <a:gd name="T53" fmla="*/ 154 h 378"/>
                      <a:gd name="T54" fmla="*/ 471 w 535"/>
                      <a:gd name="T55" fmla="*/ 144 h 378"/>
                      <a:gd name="T56" fmla="*/ 457 w 535"/>
                      <a:gd name="T57" fmla="*/ 144 h 378"/>
                      <a:gd name="T58" fmla="*/ 441 w 535"/>
                      <a:gd name="T59" fmla="*/ 139 h 378"/>
                      <a:gd name="T60" fmla="*/ 424 w 535"/>
                      <a:gd name="T61" fmla="*/ 132 h 378"/>
                      <a:gd name="T62" fmla="*/ 401 w 535"/>
                      <a:gd name="T63" fmla="*/ 138 h 378"/>
                      <a:gd name="T64" fmla="*/ 383 w 535"/>
                      <a:gd name="T65" fmla="*/ 146 h 378"/>
                      <a:gd name="T66" fmla="*/ 424 w 535"/>
                      <a:gd name="T67" fmla="*/ 158 h 378"/>
                      <a:gd name="T68" fmla="*/ 453 w 535"/>
                      <a:gd name="T69" fmla="*/ 169 h 378"/>
                      <a:gd name="T70" fmla="*/ 488 w 535"/>
                      <a:gd name="T71" fmla="*/ 185 h 378"/>
                      <a:gd name="T72" fmla="*/ 497 w 535"/>
                      <a:gd name="T73" fmla="*/ 196 h 378"/>
                      <a:gd name="T74" fmla="*/ 499 w 535"/>
                      <a:gd name="T75" fmla="*/ 208 h 378"/>
                      <a:gd name="T76" fmla="*/ 492 w 535"/>
                      <a:gd name="T77" fmla="*/ 215 h 378"/>
                      <a:gd name="T78" fmla="*/ 481 w 535"/>
                      <a:gd name="T79" fmla="*/ 223 h 378"/>
                      <a:gd name="T80" fmla="*/ 467 w 535"/>
                      <a:gd name="T81" fmla="*/ 222 h 378"/>
                      <a:gd name="T82" fmla="*/ 420 w 535"/>
                      <a:gd name="T83" fmla="*/ 207 h 378"/>
                      <a:gd name="T84" fmla="*/ 376 w 535"/>
                      <a:gd name="T85" fmla="*/ 204 h 378"/>
                      <a:gd name="T86" fmla="*/ 344 w 535"/>
                      <a:gd name="T87" fmla="*/ 207 h 378"/>
                      <a:gd name="T88" fmla="*/ 325 w 535"/>
                      <a:gd name="T89" fmla="*/ 222 h 378"/>
                      <a:gd name="T90" fmla="*/ 304 w 535"/>
                      <a:gd name="T91" fmla="*/ 241 h 378"/>
                      <a:gd name="T92" fmla="*/ 287 w 535"/>
                      <a:gd name="T93" fmla="*/ 265 h 378"/>
                      <a:gd name="T94" fmla="*/ 271 w 535"/>
                      <a:gd name="T95" fmla="*/ 295 h 378"/>
                      <a:gd name="T96" fmla="*/ 251 w 535"/>
                      <a:gd name="T97" fmla="*/ 318 h 378"/>
                      <a:gd name="T98" fmla="*/ 229 w 535"/>
                      <a:gd name="T99" fmla="*/ 330 h 378"/>
                      <a:gd name="T100" fmla="*/ 205 w 535"/>
                      <a:gd name="T101" fmla="*/ 334 h 378"/>
                      <a:gd name="T102" fmla="*/ 180 w 535"/>
                      <a:gd name="T103" fmla="*/ 336 h 378"/>
                      <a:gd name="T104" fmla="*/ 148 w 535"/>
                      <a:gd name="T105" fmla="*/ 338 h 378"/>
                      <a:gd name="T106" fmla="*/ 114 w 535"/>
                      <a:gd name="T107" fmla="*/ 342 h 378"/>
                      <a:gd name="T108" fmla="*/ 87 w 535"/>
                      <a:gd name="T109" fmla="*/ 359 h 378"/>
                      <a:gd name="T110" fmla="*/ 0 w 535"/>
                      <a:gd name="T111" fmla="*/ 378 h 378"/>
                      <a:gd name="T112" fmla="*/ 0 w 535"/>
                      <a:gd name="T113" fmla="*/ 224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535" h="378">
                        <a:moveTo>
                          <a:pt x="0" y="224"/>
                        </a:moveTo>
                        <a:lnTo>
                          <a:pt x="66" y="207"/>
                        </a:lnTo>
                        <a:lnTo>
                          <a:pt x="90" y="201"/>
                        </a:lnTo>
                        <a:lnTo>
                          <a:pt x="104" y="185"/>
                        </a:lnTo>
                        <a:lnTo>
                          <a:pt x="121" y="161"/>
                        </a:lnTo>
                        <a:lnTo>
                          <a:pt x="153" y="127"/>
                        </a:lnTo>
                        <a:lnTo>
                          <a:pt x="211" y="71"/>
                        </a:lnTo>
                        <a:lnTo>
                          <a:pt x="221" y="51"/>
                        </a:lnTo>
                        <a:lnTo>
                          <a:pt x="237" y="34"/>
                        </a:lnTo>
                        <a:lnTo>
                          <a:pt x="269" y="29"/>
                        </a:lnTo>
                        <a:lnTo>
                          <a:pt x="361" y="9"/>
                        </a:lnTo>
                        <a:lnTo>
                          <a:pt x="388" y="0"/>
                        </a:lnTo>
                        <a:lnTo>
                          <a:pt x="410" y="13"/>
                        </a:lnTo>
                        <a:lnTo>
                          <a:pt x="422" y="24"/>
                        </a:lnTo>
                        <a:lnTo>
                          <a:pt x="454" y="41"/>
                        </a:lnTo>
                        <a:lnTo>
                          <a:pt x="472" y="49"/>
                        </a:lnTo>
                        <a:lnTo>
                          <a:pt x="489" y="56"/>
                        </a:lnTo>
                        <a:lnTo>
                          <a:pt x="498" y="67"/>
                        </a:lnTo>
                        <a:lnTo>
                          <a:pt x="509" y="90"/>
                        </a:lnTo>
                        <a:lnTo>
                          <a:pt x="520" y="105"/>
                        </a:lnTo>
                        <a:lnTo>
                          <a:pt x="523" y="121"/>
                        </a:lnTo>
                        <a:lnTo>
                          <a:pt x="526" y="129"/>
                        </a:lnTo>
                        <a:lnTo>
                          <a:pt x="535" y="146"/>
                        </a:lnTo>
                        <a:lnTo>
                          <a:pt x="526" y="158"/>
                        </a:lnTo>
                        <a:lnTo>
                          <a:pt x="517" y="163"/>
                        </a:lnTo>
                        <a:lnTo>
                          <a:pt x="500" y="161"/>
                        </a:lnTo>
                        <a:lnTo>
                          <a:pt x="485" y="154"/>
                        </a:lnTo>
                        <a:lnTo>
                          <a:pt x="471" y="144"/>
                        </a:lnTo>
                        <a:lnTo>
                          <a:pt x="457" y="144"/>
                        </a:lnTo>
                        <a:lnTo>
                          <a:pt x="441" y="139"/>
                        </a:lnTo>
                        <a:lnTo>
                          <a:pt x="424" y="132"/>
                        </a:lnTo>
                        <a:lnTo>
                          <a:pt x="401" y="138"/>
                        </a:lnTo>
                        <a:lnTo>
                          <a:pt x="383" y="146"/>
                        </a:lnTo>
                        <a:lnTo>
                          <a:pt x="424" y="158"/>
                        </a:lnTo>
                        <a:lnTo>
                          <a:pt x="453" y="169"/>
                        </a:lnTo>
                        <a:lnTo>
                          <a:pt x="488" y="185"/>
                        </a:lnTo>
                        <a:lnTo>
                          <a:pt x="497" y="196"/>
                        </a:lnTo>
                        <a:lnTo>
                          <a:pt x="499" y="208"/>
                        </a:lnTo>
                        <a:lnTo>
                          <a:pt x="492" y="215"/>
                        </a:lnTo>
                        <a:lnTo>
                          <a:pt x="481" y="223"/>
                        </a:lnTo>
                        <a:lnTo>
                          <a:pt x="467" y="222"/>
                        </a:lnTo>
                        <a:lnTo>
                          <a:pt x="420" y="207"/>
                        </a:lnTo>
                        <a:lnTo>
                          <a:pt x="376" y="204"/>
                        </a:lnTo>
                        <a:lnTo>
                          <a:pt x="344" y="207"/>
                        </a:lnTo>
                        <a:lnTo>
                          <a:pt x="325" y="222"/>
                        </a:lnTo>
                        <a:lnTo>
                          <a:pt x="304" y="241"/>
                        </a:lnTo>
                        <a:lnTo>
                          <a:pt x="287" y="265"/>
                        </a:lnTo>
                        <a:lnTo>
                          <a:pt x="271" y="295"/>
                        </a:lnTo>
                        <a:lnTo>
                          <a:pt x="251" y="318"/>
                        </a:lnTo>
                        <a:lnTo>
                          <a:pt x="229" y="330"/>
                        </a:lnTo>
                        <a:lnTo>
                          <a:pt x="205" y="334"/>
                        </a:lnTo>
                        <a:lnTo>
                          <a:pt x="180" y="336"/>
                        </a:lnTo>
                        <a:lnTo>
                          <a:pt x="148" y="338"/>
                        </a:lnTo>
                        <a:lnTo>
                          <a:pt x="114" y="342"/>
                        </a:lnTo>
                        <a:lnTo>
                          <a:pt x="87" y="359"/>
                        </a:lnTo>
                        <a:lnTo>
                          <a:pt x="0" y="378"/>
                        </a:lnTo>
                        <a:lnTo>
                          <a:pt x="0" y="224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6350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94" name="Freeform 226"/>
                  <p:cNvSpPr>
                    <a:spLocks/>
                  </p:cNvSpPr>
                  <p:nvPr/>
                </p:nvSpPr>
                <p:spPr bwMode="auto">
                  <a:xfrm>
                    <a:off x="3040" y="3304"/>
                    <a:ext cx="85" cy="15"/>
                  </a:xfrm>
                  <a:custGeom>
                    <a:avLst/>
                    <a:gdLst>
                      <a:gd name="T0" fmla="*/ 170 w 170"/>
                      <a:gd name="T1" fmla="*/ 45 h 45"/>
                      <a:gd name="T2" fmla="*/ 141 w 170"/>
                      <a:gd name="T3" fmla="*/ 30 h 45"/>
                      <a:gd name="T4" fmla="*/ 118 w 170"/>
                      <a:gd name="T5" fmla="*/ 25 h 45"/>
                      <a:gd name="T6" fmla="*/ 88 w 170"/>
                      <a:gd name="T7" fmla="*/ 15 h 45"/>
                      <a:gd name="T8" fmla="*/ 64 w 170"/>
                      <a:gd name="T9" fmla="*/ 8 h 45"/>
                      <a:gd name="T10" fmla="*/ 27 w 170"/>
                      <a:gd name="T11" fmla="*/ 14 h 45"/>
                      <a:gd name="T12" fmla="*/ 0 w 170"/>
                      <a:gd name="T13" fmla="*/ 15 h 45"/>
                      <a:gd name="T14" fmla="*/ 39 w 170"/>
                      <a:gd name="T15" fmla="*/ 7 h 45"/>
                      <a:gd name="T16" fmla="*/ 74 w 170"/>
                      <a:gd name="T17" fmla="*/ 0 h 45"/>
                      <a:gd name="T18" fmla="*/ 117 w 170"/>
                      <a:gd name="T19" fmla="*/ 21 h 45"/>
                      <a:gd name="T20" fmla="*/ 140 w 170"/>
                      <a:gd name="T21" fmla="*/ 25 h 45"/>
                      <a:gd name="T22" fmla="*/ 168 w 170"/>
                      <a:gd name="T23" fmla="*/ 40 h 45"/>
                      <a:gd name="T24" fmla="*/ 170 w 170"/>
                      <a:gd name="T25" fmla="*/ 45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0" h="45">
                        <a:moveTo>
                          <a:pt x="170" y="45"/>
                        </a:moveTo>
                        <a:lnTo>
                          <a:pt x="141" y="30"/>
                        </a:lnTo>
                        <a:lnTo>
                          <a:pt x="118" y="25"/>
                        </a:lnTo>
                        <a:lnTo>
                          <a:pt x="88" y="15"/>
                        </a:lnTo>
                        <a:lnTo>
                          <a:pt x="64" y="8"/>
                        </a:lnTo>
                        <a:lnTo>
                          <a:pt x="27" y="14"/>
                        </a:lnTo>
                        <a:lnTo>
                          <a:pt x="0" y="15"/>
                        </a:lnTo>
                        <a:lnTo>
                          <a:pt x="39" y="7"/>
                        </a:lnTo>
                        <a:lnTo>
                          <a:pt x="74" y="0"/>
                        </a:lnTo>
                        <a:lnTo>
                          <a:pt x="117" y="21"/>
                        </a:lnTo>
                        <a:lnTo>
                          <a:pt x="140" y="25"/>
                        </a:lnTo>
                        <a:lnTo>
                          <a:pt x="168" y="40"/>
                        </a:lnTo>
                        <a:lnTo>
                          <a:pt x="170" y="45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95" name="Freeform 227"/>
                  <p:cNvSpPr>
                    <a:spLocks/>
                  </p:cNvSpPr>
                  <p:nvPr/>
                </p:nvSpPr>
                <p:spPr bwMode="auto">
                  <a:xfrm>
                    <a:off x="3007" y="3288"/>
                    <a:ext cx="72" cy="10"/>
                  </a:xfrm>
                  <a:custGeom>
                    <a:avLst/>
                    <a:gdLst>
                      <a:gd name="T0" fmla="*/ 103 w 143"/>
                      <a:gd name="T1" fmla="*/ 0 h 30"/>
                      <a:gd name="T2" fmla="*/ 121 w 143"/>
                      <a:gd name="T3" fmla="*/ 0 h 30"/>
                      <a:gd name="T4" fmla="*/ 143 w 143"/>
                      <a:gd name="T5" fmla="*/ 10 h 30"/>
                      <a:gd name="T6" fmla="*/ 128 w 143"/>
                      <a:gd name="T7" fmla="*/ 8 h 30"/>
                      <a:gd name="T8" fmla="*/ 106 w 143"/>
                      <a:gd name="T9" fmla="*/ 3 h 30"/>
                      <a:gd name="T10" fmla="*/ 60 w 143"/>
                      <a:gd name="T11" fmla="*/ 18 h 30"/>
                      <a:gd name="T12" fmla="*/ 33 w 143"/>
                      <a:gd name="T13" fmla="*/ 25 h 30"/>
                      <a:gd name="T14" fmla="*/ 5 w 143"/>
                      <a:gd name="T15" fmla="*/ 30 h 30"/>
                      <a:gd name="T16" fmla="*/ 0 w 143"/>
                      <a:gd name="T17" fmla="*/ 26 h 30"/>
                      <a:gd name="T18" fmla="*/ 31 w 143"/>
                      <a:gd name="T19" fmla="*/ 19 h 30"/>
                      <a:gd name="T20" fmla="*/ 69 w 143"/>
                      <a:gd name="T21" fmla="*/ 10 h 30"/>
                      <a:gd name="T22" fmla="*/ 103 w 143"/>
                      <a:gd name="T23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43" h="30">
                        <a:moveTo>
                          <a:pt x="103" y="0"/>
                        </a:moveTo>
                        <a:lnTo>
                          <a:pt x="121" y="0"/>
                        </a:lnTo>
                        <a:lnTo>
                          <a:pt x="143" y="10"/>
                        </a:lnTo>
                        <a:lnTo>
                          <a:pt x="128" y="8"/>
                        </a:lnTo>
                        <a:lnTo>
                          <a:pt x="106" y="3"/>
                        </a:lnTo>
                        <a:lnTo>
                          <a:pt x="60" y="18"/>
                        </a:lnTo>
                        <a:lnTo>
                          <a:pt x="33" y="25"/>
                        </a:lnTo>
                        <a:lnTo>
                          <a:pt x="5" y="30"/>
                        </a:lnTo>
                        <a:lnTo>
                          <a:pt x="0" y="26"/>
                        </a:lnTo>
                        <a:lnTo>
                          <a:pt x="31" y="19"/>
                        </a:lnTo>
                        <a:lnTo>
                          <a:pt x="69" y="10"/>
                        </a:lnTo>
                        <a:lnTo>
                          <a:pt x="10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96" name="Freeform 228"/>
                  <p:cNvSpPr>
                    <a:spLocks/>
                  </p:cNvSpPr>
                  <p:nvPr/>
                </p:nvSpPr>
                <p:spPr bwMode="auto">
                  <a:xfrm>
                    <a:off x="3036" y="3327"/>
                    <a:ext cx="29" cy="4"/>
                  </a:xfrm>
                  <a:custGeom>
                    <a:avLst/>
                    <a:gdLst>
                      <a:gd name="T0" fmla="*/ 58 w 58"/>
                      <a:gd name="T1" fmla="*/ 7 h 13"/>
                      <a:gd name="T2" fmla="*/ 51 w 58"/>
                      <a:gd name="T3" fmla="*/ 13 h 13"/>
                      <a:gd name="T4" fmla="*/ 31 w 58"/>
                      <a:gd name="T5" fmla="*/ 9 h 13"/>
                      <a:gd name="T6" fmla="*/ 7 w 58"/>
                      <a:gd name="T7" fmla="*/ 9 h 13"/>
                      <a:gd name="T8" fmla="*/ 0 w 58"/>
                      <a:gd name="T9" fmla="*/ 0 h 13"/>
                      <a:gd name="T10" fmla="*/ 16 w 58"/>
                      <a:gd name="T11" fmla="*/ 3 h 13"/>
                      <a:gd name="T12" fmla="*/ 58 w 58"/>
                      <a:gd name="T13" fmla="*/ 7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8" h="13">
                        <a:moveTo>
                          <a:pt x="58" y="7"/>
                        </a:moveTo>
                        <a:lnTo>
                          <a:pt x="51" y="13"/>
                        </a:lnTo>
                        <a:lnTo>
                          <a:pt x="31" y="9"/>
                        </a:lnTo>
                        <a:lnTo>
                          <a:pt x="7" y="9"/>
                        </a:lnTo>
                        <a:lnTo>
                          <a:pt x="0" y="0"/>
                        </a:lnTo>
                        <a:lnTo>
                          <a:pt x="16" y="3"/>
                        </a:lnTo>
                        <a:lnTo>
                          <a:pt x="58" y="7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97" name="Freeform 229"/>
                  <p:cNvSpPr>
                    <a:spLocks/>
                  </p:cNvSpPr>
                  <p:nvPr/>
                </p:nvSpPr>
                <p:spPr bwMode="auto">
                  <a:xfrm>
                    <a:off x="3101" y="3346"/>
                    <a:ext cx="5" cy="5"/>
                  </a:xfrm>
                  <a:custGeom>
                    <a:avLst/>
                    <a:gdLst>
                      <a:gd name="T0" fmla="*/ 0 w 11"/>
                      <a:gd name="T1" fmla="*/ 0 h 15"/>
                      <a:gd name="T2" fmla="*/ 2 w 11"/>
                      <a:gd name="T3" fmla="*/ 7 h 15"/>
                      <a:gd name="T4" fmla="*/ 11 w 11"/>
                      <a:gd name="T5" fmla="*/ 15 h 15"/>
                      <a:gd name="T6" fmla="*/ 0 w 11"/>
                      <a:gd name="T7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" h="15">
                        <a:moveTo>
                          <a:pt x="0" y="0"/>
                        </a:moveTo>
                        <a:lnTo>
                          <a:pt x="2" y="7"/>
                        </a:lnTo>
                        <a:lnTo>
                          <a:pt x="11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98" name="Freeform 230"/>
                  <p:cNvSpPr>
                    <a:spLocks/>
                  </p:cNvSpPr>
                  <p:nvPr/>
                </p:nvSpPr>
                <p:spPr bwMode="auto">
                  <a:xfrm>
                    <a:off x="2996" y="3313"/>
                    <a:ext cx="14" cy="12"/>
                  </a:xfrm>
                  <a:custGeom>
                    <a:avLst/>
                    <a:gdLst>
                      <a:gd name="T0" fmla="*/ 27 w 27"/>
                      <a:gd name="T1" fmla="*/ 0 h 35"/>
                      <a:gd name="T2" fmla="*/ 23 w 27"/>
                      <a:gd name="T3" fmla="*/ 12 h 35"/>
                      <a:gd name="T4" fmla="*/ 23 w 27"/>
                      <a:gd name="T5" fmla="*/ 22 h 35"/>
                      <a:gd name="T6" fmla="*/ 0 w 27"/>
                      <a:gd name="T7" fmla="*/ 35 h 35"/>
                      <a:gd name="T8" fmla="*/ 27 w 27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35">
                        <a:moveTo>
                          <a:pt x="27" y="0"/>
                        </a:moveTo>
                        <a:lnTo>
                          <a:pt x="23" y="12"/>
                        </a:lnTo>
                        <a:lnTo>
                          <a:pt x="23" y="22"/>
                        </a:lnTo>
                        <a:lnTo>
                          <a:pt x="0" y="35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999" name="Freeform 231"/>
                  <p:cNvSpPr>
                    <a:spLocks/>
                  </p:cNvSpPr>
                  <p:nvPr/>
                </p:nvSpPr>
                <p:spPr bwMode="auto">
                  <a:xfrm>
                    <a:off x="3021" y="3335"/>
                    <a:ext cx="5" cy="9"/>
                  </a:xfrm>
                  <a:custGeom>
                    <a:avLst/>
                    <a:gdLst>
                      <a:gd name="T0" fmla="*/ 1 w 10"/>
                      <a:gd name="T1" fmla="*/ 0 h 27"/>
                      <a:gd name="T2" fmla="*/ 0 w 10"/>
                      <a:gd name="T3" fmla="*/ 11 h 27"/>
                      <a:gd name="T4" fmla="*/ 10 w 10"/>
                      <a:gd name="T5" fmla="*/ 27 h 27"/>
                      <a:gd name="T6" fmla="*/ 1 w 10"/>
                      <a:gd name="T7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" h="27">
                        <a:moveTo>
                          <a:pt x="1" y="0"/>
                        </a:moveTo>
                        <a:lnTo>
                          <a:pt x="0" y="11"/>
                        </a:lnTo>
                        <a:lnTo>
                          <a:pt x="10" y="2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000" name="Freeform 232"/>
                  <p:cNvSpPr>
                    <a:spLocks/>
                  </p:cNvSpPr>
                  <p:nvPr/>
                </p:nvSpPr>
                <p:spPr bwMode="auto">
                  <a:xfrm>
                    <a:off x="3120" y="3324"/>
                    <a:ext cx="8" cy="7"/>
                  </a:xfrm>
                  <a:custGeom>
                    <a:avLst/>
                    <a:gdLst>
                      <a:gd name="T0" fmla="*/ 15 w 15"/>
                      <a:gd name="T1" fmla="*/ 20 h 20"/>
                      <a:gd name="T2" fmla="*/ 6 w 15"/>
                      <a:gd name="T3" fmla="*/ 16 h 20"/>
                      <a:gd name="T4" fmla="*/ 2 w 15"/>
                      <a:gd name="T5" fmla="*/ 9 h 20"/>
                      <a:gd name="T6" fmla="*/ 1 w 15"/>
                      <a:gd name="T7" fmla="*/ 0 h 20"/>
                      <a:gd name="T8" fmla="*/ 0 w 15"/>
                      <a:gd name="T9" fmla="*/ 9 h 20"/>
                      <a:gd name="T10" fmla="*/ 3 w 15"/>
                      <a:gd name="T11" fmla="*/ 17 h 20"/>
                      <a:gd name="T12" fmla="*/ 15 w 15"/>
                      <a:gd name="T13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20">
                        <a:moveTo>
                          <a:pt x="15" y="20"/>
                        </a:moveTo>
                        <a:lnTo>
                          <a:pt x="6" y="16"/>
                        </a:lnTo>
                        <a:lnTo>
                          <a:pt x="2" y="9"/>
                        </a:lnTo>
                        <a:lnTo>
                          <a:pt x="1" y="0"/>
                        </a:lnTo>
                        <a:lnTo>
                          <a:pt x="0" y="9"/>
                        </a:lnTo>
                        <a:lnTo>
                          <a:pt x="3" y="17"/>
                        </a:lnTo>
                        <a:lnTo>
                          <a:pt x="15" y="2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001" name="Group 233"/>
                <p:cNvGrpSpPr>
                  <a:grpSpLocks/>
                </p:cNvGrpSpPr>
                <p:nvPr/>
              </p:nvGrpSpPr>
              <p:grpSpPr bwMode="auto">
                <a:xfrm>
                  <a:off x="2798" y="3203"/>
                  <a:ext cx="283" cy="113"/>
                  <a:chOff x="2798" y="3203"/>
                  <a:chExt cx="283" cy="113"/>
                </a:xfrm>
              </p:grpSpPr>
              <p:sp>
                <p:nvSpPr>
                  <p:cNvPr id="161002" name="Freeform 234"/>
                  <p:cNvSpPr>
                    <a:spLocks/>
                  </p:cNvSpPr>
                  <p:nvPr/>
                </p:nvSpPr>
                <p:spPr bwMode="auto">
                  <a:xfrm>
                    <a:off x="2798" y="3203"/>
                    <a:ext cx="283" cy="113"/>
                  </a:xfrm>
                  <a:custGeom>
                    <a:avLst/>
                    <a:gdLst>
                      <a:gd name="T0" fmla="*/ 54 w 565"/>
                      <a:gd name="T1" fmla="*/ 339 h 339"/>
                      <a:gd name="T2" fmla="*/ 84 w 565"/>
                      <a:gd name="T3" fmla="*/ 331 h 339"/>
                      <a:gd name="T4" fmla="*/ 114 w 565"/>
                      <a:gd name="T5" fmla="*/ 315 h 339"/>
                      <a:gd name="T6" fmla="*/ 142 w 565"/>
                      <a:gd name="T7" fmla="*/ 308 h 339"/>
                      <a:gd name="T8" fmla="*/ 190 w 565"/>
                      <a:gd name="T9" fmla="*/ 316 h 339"/>
                      <a:gd name="T10" fmla="*/ 225 w 565"/>
                      <a:gd name="T11" fmla="*/ 313 h 339"/>
                      <a:gd name="T12" fmla="*/ 247 w 565"/>
                      <a:gd name="T13" fmla="*/ 299 h 339"/>
                      <a:gd name="T14" fmla="*/ 268 w 565"/>
                      <a:gd name="T15" fmla="*/ 286 h 339"/>
                      <a:gd name="T16" fmla="*/ 289 w 565"/>
                      <a:gd name="T17" fmla="*/ 282 h 339"/>
                      <a:gd name="T18" fmla="*/ 309 w 565"/>
                      <a:gd name="T19" fmla="*/ 269 h 339"/>
                      <a:gd name="T20" fmla="*/ 329 w 565"/>
                      <a:gd name="T21" fmla="*/ 251 h 339"/>
                      <a:gd name="T22" fmla="*/ 355 w 565"/>
                      <a:gd name="T23" fmla="*/ 235 h 339"/>
                      <a:gd name="T24" fmla="*/ 373 w 565"/>
                      <a:gd name="T25" fmla="*/ 229 h 339"/>
                      <a:gd name="T26" fmla="*/ 390 w 565"/>
                      <a:gd name="T27" fmla="*/ 224 h 339"/>
                      <a:gd name="T28" fmla="*/ 414 w 565"/>
                      <a:gd name="T29" fmla="*/ 221 h 339"/>
                      <a:gd name="T30" fmla="*/ 428 w 565"/>
                      <a:gd name="T31" fmla="*/ 216 h 339"/>
                      <a:gd name="T32" fmla="*/ 436 w 565"/>
                      <a:gd name="T33" fmla="*/ 208 h 339"/>
                      <a:gd name="T34" fmla="*/ 439 w 565"/>
                      <a:gd name="T35" fmla="*/ 197 h 339"/>
                      <a:gd name="T36" fmla="*/ 437 w 565"/>
                      <a:gd name="T37" fmla="*/ 193 h 339"/>
                      <a:gd name="T38" fmla="*/ 428 w 565"/>
                      <a:gd name="T39" fmla="*/ 183 h 339"/>
                      <a:gd name="T40" fmla="*/ 413 w 565"/>
                      <a:gd name="T41" fmla="*/ 178 h 339"/>
                      <a:gd name="T42" fmla="*/ 392 w 565"/>
                      <a:gd name="T43" fmla="*/ 172 h 339"/>
                      <a:gd name="T44" fmla="*/ 372 w 565"/>
                      <a:gd name="T45" fmla="*/ 174 h 339"/>
                      <a:gd name="T46" fmla="*/ 354 w 565"/>
                      <a:gd name="T47" fmla="*/ 183 h 339"/>
                      <a:gd name="T48" fmla="*/ 314 w 565"/>
                      <a:gd name="T49" fmla="*/ 183 h 339"/>
                      <a:gd name="T50" fmla="*/ 347 w 565"/>
                      <a:gd name="T51" fmla="*/ 153 h 339"/>
                      <a:gd name="T52" fmla="*/ 379 w 565"/>
                      <a:gd name="T53" fmla="*/ 125 h 339"/>
                      <a:gd name="T54" fmla="*/ 414 w 565"/>
                      <a:gd name="T55" fmla="*/ 109 h 339"/>
                      <a:gd name="T56" fmla="*/ 444 w 565"/>
                      <a:gd name="T57" fmla="*/ 106 h 339"/>
                      <a:gd name="T58" fmla="*/ 481 w 565"/>
                      <a:gd name="T59" fmla="*/ 100 h 339"/>
                      <a:gd name="T60" fmla="*/ 505 w 565"/>
                      <a:gd name="T61" fmla="*/ 110 h 339"/>
                      <a:gd name="T62" fmla="*/ 516 w 565"/>
                      <a:gd name="T63" fmla="*/ 115 h 339"/>
                      <a:gd name="T64" fmla="*/ 527 w 565"/>
                      <a:gd name="T65" fmla="*/ 115 h 339"/>
                      <a:gd name="T66" fmla="*/ 534 w 565"/>
                      <a:gd name="T67" fmla="*/ 109 h 339"/>
                      <a:gd name="T68" fmla="*/ 544 w 565"/>
                      <a:gd name="T69" fmla="*/ 104 h 339"/>
                      <a:gd name="T70" fmla="*/ 542 w 565"/>
                      <a:gd name="T71" fmla="*/ 91 h 339"/>
                      <a:gd name="T72" fmla="*/ 553 w 565"/>
                      <a:gd name="T73" fmla="*/ 91 h 339"/>
                      <a:gd name="T74" fmla="*/ 560 w 565"/>
                      <a:gd name="T75" fmla="*/ 84 h 339"/>
                      <a:gd name="T76" fmla="*/ 561 w 565"/>
                      <a:gd name="T77" fmla="*/ 77 h 339"/>
                      <a:gd name="T78" fmla="*/ 565 w 565"/>
                      <a:gd name="T79" fmla="*/ 72 h 339"/>
                      <a:gd name="T80" fmla="*/ 560 w 565"/>
                      <a:gd name="T81" fmla="*/ 65 h 339"/>
                      <a:gd name="T82" fmla="*/ 553 w 565"/>
                      <a:gd name="T83" fmla="*/ 58 h 339"/>
                      <a:gd name="T84" fmla="*/ 542 w 565"/>
                      <a:gd name="T85" fmla="*/ 50 h 339"/>
                      <a:gd name="T86" fmla="*/ 530 w 565"/>
                      <a:gd name="T87" fmla="*/ 39 h 339"/>
                      <a:gd name="T88" fmla="*/ 520 w 565"/>
                      <a:gd name="T89" fmla="*/ 30 h 339"/>
                      <a:gd name="T90" fmla="*/ 501 w 565"/>
                      <a:gd name="T91" fmla="*/ 26 h 339"/>
                      <a:gd name="T92" fmla="*/ 488 w 565"/>
                      <a:gd name="T93" fmla="*/ 24 h 339"/>
                      <a:gd name="T94" fmla="*/ 419 w 565"/>
                      <a:gd name="T95" fmla="*/ 8 h 339"/>
                      <a:gd name="T96" fmla="*/ 403 w 565"/>
                      <a:gd name="T97" fmla="*/ 5 h 339"/>
                      <a:gd name="T98" fmla="*/ 387 w 565"/>
                      <a:gd name="T99" fmla="*/ 0 h 339"/>
                      <a:gd name="T100" fmla="*/ 370 w 565"/>
                      <a:gd name="T101" fmla="*/ 3 h 339"/>
                      <a:gd name="T102" fmla="*/ 354 w 565"/>
                      <a:gd name="T103" fmla="*/ 15 h 339"/>
                      <a:gd name="T104" fmla="*/ 297 w 565"/>
                      <a:gd name="T105" fmla="*/ 39 h 339"/>
                      <a:gd name="T106" fmla="*/ 265 w 565"/>
                      <a:gd name="T107" fmla="*/ 43 h 339"/>
                      <a:gd name="T108" fmla="*/ 234 w 565"/>
                      <a:gd name="T109" fmla="*/ 76 h 339"/>
                      <a:gd name="T110" fmla="*/ 166 w 565"/>
                      <a:gd name="T111" fmla="*/ 137 h 339"/>
                      <a:gd name="T112" fmla="*/ 141 w 565"/>
                      <a:gd name="T113" fmla="*/ 164 h 339"/>
                      <a:gd name="T114" fmla="*/ 115 w 565"/>
                      <a:gd name="T115" fmla="*/ 194 h 339"/>
                      <a:gd name="T116" fmla="*/ 83 w 565"/>
                      <a:gd name="T117" fmla="*/ 204 h 339"/>
                      <a:gd name="T118" fmla="*/ 0 w 565"/>
                      <a:gd name="T119" fmla="*/ 208 h 339"/>
                      <a:gd name="T120" fmla="*/ 54 w 565"/>
                      <a:gd name="T121" fmla="*/ 339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565" h="339">
                        <a:moveTo>
                          <a:pt x="54" y="339"/>
                        </a:moveTo>
                        <a:lnTo>
                          <a:pt x="84" y="331"/>
                        </a:lnTo>
                        <a:lnTo>
                          <a:pt x="114" y="315"/>
                        </a:lnTo>
                        <a:lnTo>
                          <a:pt x="142" y="308"/>
                        </a:lnTo>
                        <a:lnTo>
                          <a:pt x="190" y="316"/>
                        </a:lnTo>
                        <a:lnTo>
                          <a:pt x="225" y="313"/>
                        </a:lnTo>
                        <a:lnTo>
                          <a:pt x="247" y="299"/>
                        </a:lnTo>
                        <a:lnTo>
                          <a:pt x="268" y="286"/>
                        </a:lnTo>
                        <a:lnTo>
                          <a:pt x="289" y="282"/>
                        </a:lnTo>
                        <a:lnTo>
                          <a:pt x="309" y="269"/>
                        </a:lnTo>
                        <a:lnTo>
                          <a:pt x="329" y="251"/>
                        </a:lnTo>
                        <a:lnTo>
                          <a:pt x="355" y="235"/>
                        </a:lnTo>
                        <a:lnTo>
                          <a:pt x="373" y="229"/>
                        </a:lnTo>
                        <a:lnTo>
                          <a:pt x="390" y="224"/>
                        </a:lnTo>
                        <a:lnTo>
                          <a:pt x="414" y="221"/>
                        </a:lnTo>
                        <a:lnTo>
                          <a:pt x="428" y="216"/>
                        </a:lnTo>
                        <a:lnTo>
                          <a:pt x="436" y="208"/>
                        </a:lnTo>
                        <a:lnTo>
                          <a:pt x="439" y="197"/>
                        </a:lnTo>
                        <a:lnTo>
                          <a:pt x="437" y="193"/>
                        </a:lnTo>
                        <a:lnTo>
                          <a:pt x="428" y="183"/>
                        </a:lnTo>
                        <a:lnTo>
                          <a:pt x="413" y="178"/>
                        </a:lnTo>
                        <a:lnTo>
                          <a:pt x="392" y="172"/>
                        </a:lnTo>
                        <a:lnTo>
                          <a:pt x="372" y="174"/>
                        </a:lnTo>
                        <a:lnTo>
                          <a:pt x="354" y="183"/>
                        </a:lnTo>
                        <a:lnTo>
                          <a:pt x="314" y="183"/>
                        </a:lnTo>
                        <a:lnTo>
                          <a:pt x="347" y="153"/>
                        </a:lnTo>
                        <a:lnTo>
                          <a:pt x="379" y="125"/>
                        </a:lnTo>
                        <a:lnTo>
                          <a:pt x="414" y="109"/>
                        </a:lnTo>
                        <a:lnTo>
                          <a:pt x="444" y="106"/>
                        </a:lnTo>
                        <a:lnTo>
                          <a:pt x="481" y="100"/>
                        </a:lnTo>
                        <a:lnTo>
                          <a:pt x="505" y="110"/>
                        </a:lnTo>
                        <a:lnTo>
                          <a:pt x="516" y="115"/>
                        </a:lnTo>
                        <a:lnTo>
                          <a:pt x="527" y="115"/>
                        </a:lnTo>
                        <a:lnTo>
                          <a:pt x="534" y="109"/>
                        </a:lnTo>
                        <a:lnTo>
                          <a:pt x="544" y="104"/>
                        </a:lnTo>
                        <a:lnTo>
                          <a:pt x="542" y="91"/>
                        </a:lnTo>
                        <a:lnTo>
                          <a:pt x="553" y="91"/>
                        </a:lnTo>
                        <a:lnTo>
                          <a:pt x="560" y="84"/>
                        </a:lnTo>
                        <a:lnTo>
                          <a:pt x="561" y="77"/>
                        </a:lnTo>
                        <a:lnTo>
                          <a:pt x="565" y="72"/>
                        </a:lnTo>
                        <a:lnTo>
                          <a:pt x="560" y="65"/>
                        </a:lnTo>
                        <a:lnTo>
                          <a:pt x="553" y="58"/>
                        </a:lnTo>
                        <a:lnTo>
                          <a:pt x="542" y="50"/>
                        </a:lnTo>
                        <a:lnTo>
                          <a:pt x="530" y="39"/>
                        </a:lnTo>
                        <a:lnTo>
                          <a:pt x="520" y="30"/>
                        </a:lnTo>
                        <a:lnTo>
                          <a:pt x="501" y="26"/>
                        </a:lnTo>
                        <a:lnTo>
                          <a:pt x="488" y="24"/>
                        </a:lnTo>
                        <a:lnTo>
                          <a:pt x="419" y="8"/>
                        </a:lnTo>
                        <a:lnTo>
                          <a:pt x="403" y="5"/>
                        </a:lnTo>
                        <a:lnTo>
                          <a:pt x="387" y="0"/>
                        </a:lnTo>
                        <a:lnTo>
                          <a:pt x="370" y="3"/>
                        </a:lnTo>
                        <a:lnTo>
                          <a:pt x="354" y="15"/>
                        </a:lnTo>
                        <a:lnTo>
                          <a:pt x="297" y="39"/>
                        </a:lnTo>
                        <a:lnTo>
                          <a:pt x="265" y="43"/>
                        </a:lnTo>
                        <a:lnTo>
                          <a:pt x="234" y="76"/>
                        </a:lnTo>
                        <a:lnTo>
                          <a:pt x="166" y="137"/>
                        </a:lnTo>
                        <a:lnTo>
                          <a:pt x="141" y="164"/>
                        </a:lnTo>
                        <a:lnTo>
                          <a:pt x="115" y="194"/>
                        </a:lnTo>
                        <a:lnTo>
                          <a:pt x="83" y="204"/>
                        </a:lnTo>
                        <a:lnTo>
                          <a:pt x="0" y="208"/>
                        </a:lnTo>
                        <a:lnTo>
                          <a:pt x="54" y="33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6350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003" name="Freeform 235"/>
                  <p:cNvSpPr>
                    <a:spLocks/>
                  </p:cNvSpPr>
                  <p:nvPr/>
                </p:nvSpPr>
                <p:spPr bwMode="auto">
                  <a:xfrm>
                    <a:off x="3031" y="3220"/>
                    <a:ext cx="40" cy="14"/>
                  </a:xfrm>
                  <a:custGeom>
                    <a:avLst/>
                    <a:gdLst>
                      <a:gd name="T0" fmla="*/ 80 w 80"/>
                      <a:gd name="T1" fmla="*/ 37 h 41"/>
                      <a:gd name="T2" fmla="*/ 73 w 80"/>
                      <a:gd name="T3" fmla="*/ 41 h 41"/>
                      <a:gd name="T4" fmla="*/ 60 w 80"/>
                      <a:gd name="T5" fmla="*/ 27 h 41"/>
                      <a:gd name="T6" fmla="*/ 45 w 80"/>
                      <a:gd name="T7" fmla="*/ 19 h 41"/>
                      <a:gd name="T8" fmla="*/ 37 w 80"/>
                      <a:gd name="T9" fmla="*/ 11 h 41"/>
                      <a:gd name="T10" fmla="*/ 30 w 80"/>
                      <a:gd name="T11" fmla="*/ 7 h 41"/>
                      <a:gd name="T12" fmla="*/ 12 w 80"/>
                      <a:gd name="T13" fmla="*/ 3 h 41"/>
                      <a:gd name="T14" fmla="*/ 0 w 80"/>
                      <a:gd name="T15" fmla="*/ 0 h 41"/>
                      <a:gd name="T16" fmla="*/ 20 w 80"/>
                      <a:gd name="T17" fmla="*/ 0 h 41"/>
                      <a:gd name="T18" fmla="*/ 36 w 80"/>
                      <a:gd name="T19" fmla="*/ 3 h 41"/>
                      <a:gd name="T20" fmla="*/ 43 w 80"/>
                      <a:gd name="T21" fmla="*/ 8 h 41"/>
                      <a:gd name="T22" fmla="*/ 53 w 80"/>
                      <a:gd name="T23" fmla="*/ 16 h 41"/>
                      <a:gd name="T24" fmla="*/ 80 w 80"/>
                      <a:gd name="T25" fmla="*/ 37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0" h="41">
                        <a:moveTo>
                          <a:pt x="80" y="37"/>
                        </a:moveTo>
                        <a:lnTo>
                          <a:pt x="73" y="41"/>
                        </a:lnTo>
                        <a:lnTo>
                          <a:pt x="60" y="27"/>
                        </a:lnTo>
                        <a:lnTo>
                          <a:pt x="45" y="19"/>
                        </a:lnTo>
                        <a:lnTo>
                          <a:pt x="37" y="11"/>
                        </a:lnTo>
                        <a:lnTo>
                          <a:pt x="30" y="7"/>
                        </a:lnTo>
                        <a:lnTo>
                          <a:pt x="12" y="3"/>
                        </a:lnTo>
                        <a:lnTo>
                          <a:pt x="0" y="0"/>
                        </a:lnTo>
                        <a:lnTo>
                          <a:pt x="20" y="0"/>
                        </a:lnTo>
                        <a:lnTo>
                          <a:pt x="36" y="3"/>
                        </a:lnTo>
                        <a:lnTo>
                          <a:pt x="43" y="8"/>
                        </a:lnTo>
                        <a:lnTo>
                          <a:pt x="53" y="16"/>
                        </a:lnTo>
                        <a:lnTo>
                          <a:pt x="80" y="37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004" name="Freeform 236"/>
                  <p:cNvSpPr>
                    <a:spLocks/>
                  </p:cNvSpPr>
                  <p:nvPr/>
                </p:nvSpPr>
                <p:spPr bwMode="auto">
                  <a:xfrm>
                    <a:off x="2847" y="3286"/>
                    <a:ext cx="18" cy="11"/>
                  </a:xfrm>
                  <a:custGeom>
                    <a:avLst/>
                    <a:gdLst>
                      <a:gd name="T0" fmla="*/ 0 w 36"/>
                      <a:gd name="T1" fmla="*/ 0 h 34"/>
                      <a:gd name="T2" fmla="*/ 24 w 36"/>
                      <a:gd name="T3" fmla="*/ 13 h 34"/>
                      <a:gd name="T4" fmla="*/ 36 w 36"/>
                      <a:gd name="T5" fmla="*/ 34 h 34"/>
                      <a:gd name="T6" fmla="*/ 0 w 36"/>
                      <a:gd name="T7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6" h="34">
                        <a:moveTo>
                          <a:pt x="0" y="0"/>
                        </a:moveTo>
                        <a:lnTo>
                          <a:pt x="24" y="13"/>
                        </a:lnTo>
                        <a:lnTo>
                          <a:pt x="36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005" name="Freeform 237"/>
                  <p:cNvSpPr>
                    <a:spLocks/>
                  </p:cNvSpPr>
                  <p:nvPr/>
                </p:nvSpPr>
                <p:spPr bwMode="auto">
                  <a:xfrm>
                    <a:off x="2959" y="3215"/>
                    <a:ext cx="63" cy="11"/>
                  </a:xfrm>
                  <a:custGeom>
                    <a:avLst/>
                    <a:gdLst>
                      <a:gd name="T0" fmla="*/ 126 w 126"/>
                      <a:gd name="T1" fmla="*/ 8 h 31"/>
                      <a:gd name="T2" fmla="*/ 88 w 126"/>
                      <a:gd name="T3" fmla="*/ 5 h 31"/>
                      <a:gd name="T4" fmla="*/ 70 w 126"/>
                      <a:gd name="T5" fmla="*/ 0 h 31"/>
                      <a:gd name="T6" fmla="*/ 58 w 126"/>
                      <a:gd name="T7" fmla="*/ 1 h 31"/>
                      <a:gd name="T8" fmla="*/ 48 w 126"/>
                      <a:gd name="T9" fmla="*/ 8 h 31"/>
                      <a:gd name="T10" fmla="*/ 40 w 126"/>
                      <a:gd name="T11" fmla="*/ 14 h 31"/>
                      <a:gd name="T12" fmla="*/ 20 w 126"/>
                      <a:gd name="T13" fmla="*/ 24 h 31"/>
                      <a:gd name="T14" fmla="*/ 0 w 126"/>
                      <a:gd name="T15" fmla="*/ 26 h 31"/>
                      <a:gd name="T16" fmla="*/ 11 w 126"/>
                      <a:gd name="T17" fmla="*/ 31 h 31"/>
                      <a:gd name="T18" fmla="*/ 35 w 126"/>
                      <a:gd name="T19" fmla="*/ 23 h 31"/>
                      <a:gd name="T20" fmla="*/ 55 w 126"/>
                      <a:gd name="T21" fmla="*/ 8 h 31"/>
                      <a:gd name="T22" fmla="*/ 66 w 126"/>
                      <a:gd name="T23" fmla="*/ 5 h 31"/>
                      <a:gd name="T24" fmla="*/ 78 w 126"/>
                      <a:gd name="T25" fmla="*/ 7 h 31"/>
                      <a:gd name="T26" fmla="*/ 95 w 126"/>
                      <a:gd name="T27" fmla="*/ 9 h 31"/>
                      <a:gd name="T28" fmla="*/ 126 w 126"/>
                      <a:gd name="T29" fmla="*/ 8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26" h="31">
                        <a:moveTo>
                          <a:pt x="126" y="8"/>
                        </a:moveTo>
                        <a:lnTo>
                          <a:pt x="88" y="5"/>
                        </a:lnTo>
                        <a:lnTo>
                          <a:pt x="70" y="0"/>
                        </a:lnTo>
                        <a:lnTo>
                          <a:pt x="58" y="1"/>
                        </a:lnTo>
                        <a:lnTo>
                          <a:pt x="48" y="8"/>
                        </a:lnTo>
                        <a:lnTo>
                          <a:pt x="40" y="14"/>
                        </a:lnTo>
                        <a:lnTo>
                          <a:pt x="20" y="24"/>
                        </a:lnTo>
                        <a:lnTo>
                          <a:pt x="0" y="26"/>
                        </a:lnTo>
                        <a:lnTo>
                          <a:pt x="11" y="31"/>
                        </a:lnTo>
                        <a:lnTo>
                          <a:pt x="35" y="23"/>
                        </a:lnTo>
                        <a:lnTo>
                          <a:pt x="55" y="8"/>
                        </a:lnTo>
                        <a:lnTo>
                          <a:pt x="66" y="5"/>
                        </a:lnTo>
                        <a:lnTo>
                          <a:pt x="78" y="7"/>
                        </a:lnTo>
                        <a:lnTo>
                          <a:pt x="95" y="9"/>
                        </a:lnTo>
                        <a:lnTo>
                          <a:pt x="126" y="8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006" name="Freeform 238"/>
                  <p:cNvSpPr>
                    <a:spLocks/>
                  </p:cNvSpPr>
                  <p:nvPr/>
                </p:nvSpPr>
                <p:spPr bwMode="auto">
                  <a:xfrm>
                    <a:off x="2996" y="3267"/>
                    <a:ext cx="3" cy="5"/>
                  </a:xfrm>
                  <a:custGeom>
                    <a:avLst/>
                    <a:gdLst>
                      <a:gd name="T0" fmla="*/ 5 w 5"/>
                      <a:gd name="T1" fmla="*/ 0 h 15"/>
                      <a:gd name="T2" fmla="*/ 0 w 5"/>
                      <a:gd name="T3" fmla="*/ 8 h 15"/>
                      <a:gd name="T4" fmla="*/ 5 w 5"/>
                      <a:gd name="T5" fmla="*/ 15 h 15"/>
                      <a:gd name="T6" fmla="*/ 5 w 5"/>
                      <a:gd name="T7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15">
                        <a:moveTo>
                          <a:pt x="5" y="0"/>
                        </a:moveTo>
                        <a:lnTo>
                          <a:pt x="0" y="8"/>
                        </a:lnTo>
                        <a:lnTo>
                          <a:pt x="5" y="15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007" name="Freeform 239"/>
                  <p:cNvSpPr>
                    <a:spLocks/>
                  </p:cNvSpPr>
                  <p:nvPr/>
                </p:nvSpPr>
                <p:spPr bwMode="auto">
                  <a:xfrm>
                    <a:off x="3057" y="3233"/>
                    <a:ext cx="8" cy="5"/>
                  </a:xfrm>
                  <a:custGeom>
                    <a:avLst/>
                    <a:gdLst>
                      <a:gd name="T0" fmla="*/ 12 w 16"/>
                      <a:gd name="T1" fmla="*/ 14 h 14"/>
                      <a:gd name="T2" fmla="*/ 16 w 16"/>
                      <a:gd name="T3" fmla="*/ 10 h 14"/>
                      <a:gd name="T4" fmla="*/ 8 w 16"/>
                      <a:gd name="T5" fmla="*/ 6 h 14"/>
                      <a:gd name="T6" fmla="*/ 0 w 16"/>
                      <a:gd name="T7" fmla="*/ 0 h 14"/>
                      <a:gd name="T8" fmla="*/ 12 w 16"/>
                      <a:gd name="T9" fmla="*/ 1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4">
                        <a:moveTo>
                          <a:pt x="12" y="14"/>
                        </a:moveTo>
                        <a:lnTo>
                          <a:pt x="16" y="10"/>
                        </a:lnTo>
                        <a:lnTo>
                          <a:pt x="8" y="6"/>
                        </a:lnTo>
                        <a:lnTo>
                          <a:pt x="0" y="0"/>
                        </a:lnTo>
                        <a:lnTo>
                          <a:pt x="12" y="14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008" name="Freeform 240"/>
                  <p:cNvSpPr>
                    <a:spLocks/>
                  </p:cNvSpPr>
                  <p:nvPr/>
                </p:nvSpPr>
                <p:spPr bwMode="auto">
                  <a:xfrm>
                    <a:off x="3068" y="3225"/>
                    <a:ext cx="9" cy="3"/>
                  </a:xfrm>
                  <a:custGeom>
                    <a:avLst/>
                    <a:gdLst>
                      <a:gd name="T0" fmla="*/ 15 w 16"/>
                      <a:gd name="T1" fmla="*/ 9 h 9"/>
                      <a:gd name="T2" fmla="*/ 16 w 16"/>
                      <a:gd name="T3" fmla="*/ 5 h 9"/>
                      <a:gd name="T4" fmla="*/ 6 w 16"/>
                      <a:gd name="T5" fmla="*/ 4 h 9"/>
                      <a:gd name="T6" fmla="*/ 0 w 16"/>
                      <a:gd name="T7" fmla="*/ 0 h 9"/>
                      <a:gd name="T8" fmla="*/ 5 w 16"/>
                      <a:gd name="T9" fmla="*/ 5 h 9"/>
                      <a:gd name="T10" fmla="*/ 15 w 16"/>
                      <a:gd name="T11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" h="9">
                        <a:moveTo>
                          <a:pt x="15" y="9"/>
                        </a:moveTo>
                        <a:lnTo>
                          <a:pt x="16" y="5"/>
                        </a:lnTo>
                        <a:lnTo>
                          <a:pt x="6" y="4"/>
                        </a:lnTo>
                        <a:lnTo>
                          <a:pt x="0" y="0"/>
                        </a:lnTo>
                        <a:lnTo>
                          <a:pt x="5" y="5"/>
                        </a:lnTo>
                        <a:lnTo>
                          <a:pt x="15" y="9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009" name="Freeform 241"/>
                  <p:cNvSpPr>
                    <a:spLocks/>
                  </p:cNvSpPr>
                  <p:nvPr/>
                </p:nvSpPr>
                <p:spPr bwMode="auto">
                  <a:xfrm>
                    <a:off x="2929" y="3259"/>
                    <a:ext cx="26" cy="6"/>
                  </a:xfrm>
                  <a:custGeom>
                    <a:avLst/>
                    <a:gdLst>
                      <a:gd name="T0" fmla="*/ 51 w 51"/>
                      <a:gd name="T1" fmla="*/ 8 h 17"/>
                      <a:gd name="T2" fmla="*/ 48 w 51"/>
                      <a:gd name="T3" fmla="*/ 16 h 17"/>
                      <a:gd name="T4" fmla="*/ 39 w 51"/>
                      <a:gd name="T5" fmla="*/ 13 h 17"/>
                      <a:gd name="T6" fmla="*/ 22 w 51"/>
                      <a:gd name="T7" fmla="*/ 13 h 17"/>
                      <a:gd name="T8" fmla="*/ 8 w 51"/>
                      <a:gd name="T9" fmla="*/ 13 h 17"/>
                      <a:gd name="T10" fmla="*/ 0 w 51"/>
                      <a:gd name="T11" fmla="*/ 17 h 17"/>
                      <a:gd name="T12" fmla="*/ 13 w 51"/>
                      <a:gd name="T13" fmla="*/ 9 h 17"/>
                      <a:gd name="T14" fmla="*/ 26 w 51"/>
                      <a:gd name="T15" fmla="*/ 5 h 17"/>
                      <a:gd name="T16" fmla="*/ 35 w 51"/>
                      <a:gd name="T17" fmla="*/ 0 h 17"/>
                      <a:gd name="T18" fmla="*/ 28 w 51"/>
                      <a:gd name="T19" fmla="*/ 9 h 17"/>
                      <a:gd name="T20" fmla="*/ 42 w 51"/>
                      <a:gd name="T21" fmla="*/ 9 h 17"/>
                      <a:gd name="T22" fmla="*/ 51 w 51"/>
                      <a:gd name="T23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1" h="17">
                        <a:moveTo>
                          <a:pt x="51" y="8"/>
                        </a:moveTo>
                        <a:lnTo>
                          <a:pt x="48" y="16"/>
                        </a:lnTo>
                        <a:lnTo>
                          <a:pt x="39" y="13"/>
                        </a:lnTo>
                        <a:lnTo>
                          <a:pt x="22" y="13"/>
                        </a:lnTo>
                        <a:lnTo>
                          <a:pt x="8" y="13"/>
                        </a:lnTo>
                        <a:lnTo>
                          <a:pt x="0" y="17"/>
                        </a:lnTo>
                        <a:lnTo>
                          <a:pt x="13" y="9"/>
                        </a:lnTo>
                        <a:lnTo>
                          <a:pt x="26" y="5"/>
                        </a:lnTo>
                        <a:lnTo>
                          <a:pt x="35" y="0"/>
                        </a:lnTo>
                        <a:lnTo>
                          <a:pt x="28" y="9"/>
                        </a:lnTo>
                        <a:lnTo>
                          <a:pt x="42" y="9"/>
                        </a:lnTo>
                        <a:lnTo>
                          <a:pt x="51" y="8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1010" name="Freeform 242"/>
                <p:cNvSpPr>
                  <a:spLocks/>
                </p:cNvSpPr>
                <p:nvPr/>
              </p:nvSpPr>
              <p:spPr bwMode="auto">
                <a:xfrm>
                  <a:off x="2574" y="3251"/>
                  <a:ext cx="273" cy="110"/>
                </a:xfrm>
                <a:custGeom>
                  <a:avLst/>
                  <a:gdLst>
                    <a:gd name="T0" fmla="*/ 78 w 547"/>
                    <a:gd name="T1" fmla="*/ 32 h 332"/>
                    <a:gd name="T2" fmla="*/ 222 w 547"/>
                    <a:gd name="T3" fmla="*/ 49 h 332"/>
                    <a:gd name="T4" fmla="*/ 333 w 547"/>
                    <a:gd name="T5" fmla="*/ 65 h 332"/>
                    <a:gd name="T6" fmla="*/ 390 w 547"/>
                    <a:gd name="T7" fmla="*/ 61 h 332"/>
                    <a:gd name="T8" fmla="*/ 502 w 547"/>
                    <a:gd name="T9" fmla="*/ 57 h 332"/>
                    <a:gd name="T10" fmla="*/ 535 w 547"/>
                    <a:gd name="T11" fmla="*/ 118 h 332"/>
                    <a:gd name="T12" fmla="*/ 547 w 547"/>
                    <a:gd name="T13" fmla="*/ 207 h 332"/>
                    <a:gd name="T14" fmla="*/ 469 w 547"/>
                    <a:gd name="T15" fmla="*/ 226 h 332"/>
                    <a:gd name="T16" fmla="*/ 318 w 547"/>
                    <a:gd name="T17" fmla="*/ 279 h 332"/>
                    <a:gd name="T18" fmla="*/ 18 w 547"/>
                    <a:gd name="T19" fmla="*/ 332 h 332"/>
                    <a:gd name="T20" fmla="*/ 0 w 547"/>
                    <a:gd name="T21" fmla="*/ 0 h 332"/>
                    <a:gd name="T22" fmla="*/ 78 w 547"/>
                    <a:gd name="T23" fmla="*/ 32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47" h="332">
                      <a:moveTo>
                        <a:pt x="78" y="32"/>
                      </a:moveTo>
                      <a:lnTo>
                        <a:pt x="222" y="49"/>
                      </a:lnTo>
                      <a:lnTo>
                        <a:pt x="333" y="65"/>
                      </a:lnTo>
                      <a:lnTo>
                        <a:pt x="390" y="61"/>
                      </a:lnTo>
                      <a:lnTo>
                        <a:pt x="502" y="57"/>
                      </a:lnTo>
                      <a:lnTo>
                        <a:pt x="535" y="118"/>
                      </a:lnTo>
                      <a:lnTo>
                        <a:pt x="547" y="207"/>
                      </a:lnTo>
                      <a:lnTo>
                        <a:pt x="469" y="226"/>
                      </a:lnTo>
                      <a:lnTo>
                        <a:pt x="318" y="279"/>
                      </a:lnTo>
                      <a:lnTo>
                        <a:pt x="18" y="332"/>
                      </a:lnTo>
                      <a:lnTo>
                        <a:pt x="0" y="0"/>
                      </a:lnTo>
                      <a:lnTo>
                        <a:pt x="78" y="32"/>
                      </a:lnTo>
                      <a:close/>
                    </a:path>
                  </a:pathLst>
                </a:custGeom>
                <a:solidFill>
                  <a:srgbClr val="00006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011" name="Freeform 243"/>
                <p:cNvSpPr>
                  <a:spLocks/>
                </p:cNvSpPr>
                <p:nvPr/>
              </p:nvSpPr>
              <p:spPr bwMode="auto">
                <a:xfrm>
                  <a:off x="2585" y="3263"/>
                  <a:ext cx="252" cy="88"/>
                </a:xfrm>
                <a:custGeom>
                  <a:avLst/>
                  <a:gdLst>
                    <a:gd name="T0" fmla="*/ 60 w 506"/>
                    <a:gd name="T1" fmla="*/ 0 h 265"/>
                    <a:gd name="T2" fmla="*/ 179 w 506"/>
                    <a:gd name="T3" fmla="*/ 25 h 265"/>
                    <a:gd name="T4" fmla="*/ 329 w 506"/>
                    <a:gd name="T5" fmla="*/ 41 h 265"/>
                    <a:gd name="T6" fmla="*/ 428 w 506"/>
                    <a:gd name="T7" fmla="*/ 37 h 265"/>
                    <a:gd name="T8" fmla="*/ 473 w 506"/>
                    <a:gd name="T9" fmla="*/ 41 h 265"/>
                    <a:gd name="T10" fmla="*/ 497 w 506"/>
                    <a:gd name="T11" fmla="*/ 85 h 265"/>
                    <a:gd name="T12" fmla="*/ 506 w 506"/>
                    <a:gd name="T13" fmla="*/ 150 h 265"/>
                    <a:gd name="T14" fmla="*/ 382 w 506"/>
                    <a:gd name="T15" fmla="*/ 197 h 265"/>
                    <a:gd name="T16" fmla="*/ 401 w 506"/>
                    <a:gd name="T17" fmla="*/ 158 h 265"/>
                    <a:gd name="T18" fmla="*/ 422 w 506"/>
                    <a:gd name="T19" fmla="*/ 105 h 265"/>
                    <a:gd name="T20" fmla="*/ 388 w 506"/>
                    <a:gd name="T21" fmla="*/ 154 h 265"/>
                    <a:gd name="T22" fmla="*/ 335 w 506"/>
                    <a:gd name="T23" fmla="*/ 208 h 265"/>
                    <a:gd name="T24" fmla="*/ 209 w 506"/>
                    <a:gd name="T25" fmla="*/ 265 h 265"/>
                    <a:gd name="T26" fmla="*/ 120 w 506"/>
                    <a:gd name="T27" fmla="*/ 265 h 265"/>
                    <a:gd name="T28" fmla="*/ 242 w 506"/>
                    <a:gd name="T29" fmla="*/ 212 h 265"/>
                    <a:gd name="T30" fmla="*/ 320 w 506"/>
                    <a:gd name="T31" fmla="*/ 142 h 265"/>
                    <a:gd name="T32" fmla="*/ 221 w 506"/>
                    <a:gd name="T33" fmla="*/ 193 h 265"/>
                    <a:gd name="T34" fmla="*/ 126 w 506"/>
                    <a:gd name="T35" fmla="*/ 233 h 265"/>
                    <a:gd name="T36" fmla="*/ 0 w 506"/>
                    <a:gd name="T37" fmla="*/ 265 h 265"/>
                    <a:gd name="T38" fmla="*/ 6 w 506"/>
                    <a:gd name="T39" fmla="*/ 101 h 265"/>
                    <a:gd name="T40" fmla="*/ 60 w 506"/>
                    <a:gd name="T41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06" h="265">
                      <a:moveTo>
                        <a:pt x="60" y="0"/>
                      </a:moveTo>
                      <a:lnTo>
                        <a:pt x="179" y="25"/>
                      </a:lnTo>
                      <a:lnTo>
                        <a:pt x="329" y="41"/>
                      </a:lnTo>
                      <a:lnTo>
                        <a:pt x="428" y="37"/>
                      </a:lnTo>
                      <a:lnTo>
                        <a:pt x="473" y="41"/>
                      </a:lnTo>
                      <a:lnTo>
                        <a:pt x="497" y="85"/>
                      </a:lnTo>
                      <a:lnTo>
                        <a:pt x="506" y="150"/>
                      </a:lnTo>
                      <a:lnTo>
                        <a:pt x="382" y="197"/>
                      </a:lnTo>
                      <a:lnTo>
                        <a:pt x="401" y="158"/>
                      </a:lnTo>
                      <a:lnTo>
                        <a:pt x="422" y="105"/>
                      </a:lnTo>
                      <a:lnTo>
                        <a:pt x="388" y="154"/>
                      </a:lnTo>
                      <a:lnTo>
                        <a:pt x="335" y="208"/>
                      </a:lnTo>
                      <a:lnTo>
                        <a:pt x="209" y="265"/>
                      </a:lnTo>
                      <a:lnTo>
                        <a:pt x="120" y="265"/>
                      </a:lnTo>
                      <a:lnTo>
                        <a:pt x="242" y="212"/>
                      </a:lnTo>
                      <a:lnTo>
                        <a:pt x="320" y="142"/>
                      </a:lnTo>
                      <a:lnTo>
                        <a:pt x="221" y="193"/>
                      </a:lnTo>
                      <a:lnTo>
                        <a:pt x="126" y="233"/>
                      </a:lnTo>
                      <a:lnTo>
                        <a:pt x="0" y="265"/>
                      </a:lnTo>
                      <a:lnTo>
                        <a:pt x="6" y="101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012" name="Freeform 244"/>
                <p:cNvSpPr>
                  <a:spLocks/>
                </p:cNvSpPr>
                <p:nvPr/>
              </p:nvSpPr>
              <p:spPr bwMode="auto">
                <a:xfrm>
                  <a:off x="2319" y="2952"/>
                  <a:ext cx="585" cy="485"/>
                </a:xfrm>
                <a:custGeom>
                  <a:avLst/>
                  <a:gdLst>
                    <a:gd name="T0" fmla="*/ 111 w 1170"/>
                    <a:gd name="T1" fmla="*/ 0 h 1457"/>
                    <a:gd name="T2" fmla="*/ 181 w 1170"/>
                    <a:gd name="T3" fmla="*/ 16 h 1457"/>
                    <a:gd name="T4" fmla="*/ 246 w 1170"/>
                    <a:gd name="T5" fmla="*/ 69 h 1457"/>
                    <a:gd name="T6" fmla="*/ 276 w 1170"/>
                    <a:gd name="T7" fmla="*/ 150 h 1457"/>
                    <a:gd name="T8" fmla="*/ 282 w 1170"/>
                    <a:gd name="T9" fmla="*/ 258 h 1457"/>
                    <a:gd name="T10" fmla="*/ 305 w 1170"/>
                    <a:gd name="T11" fmla="*/ 411 h 1457"/>
                    <a:gd name="T12" fmla="*/ 341 w 1170"/>
                    <a:gd name="T13" fmla="*/ 548 h 1457"/>
                    <a:gd name="T14" fmla="*/ 389 w 1170"/>
                    <a:gd name="T15" fmla="*/ 711 h 1457"/>
                    <a:gd name="T16" fmla="*/ 416 w 1170"/>
                    <a:gd name="T17" fmla="*/ 837 h 1457"/>
                    <a:gd name="T18" fmla="*/ 452 w 1170"/>
                    <a:gd name="T19" fmla="*/ 967 h 1457"/>
                    <a:gd name="T20" fmla="*/ 347 w 1170"/>
                    <a:gd name="T21" fmla="*/ 1020 h 1457"/>
                    <a:gd name="T22" fmla="*/ 464 w 1170"/>
                    <a:gd name="T23" fmla="*/ 996 h 1457"/>
                    <a:gd name="T24" fmla="*/ 491 w 1170"/>
                    <a:gd name="T25" fmla="*/ 1049 h 1457"/>
                    <a:gd name="T26" fmla="*/ 440 w 1170"/>
                    <a:gd name="T27" fmla="*/ 1109 h 1457"/>
                    <a:gd name="T28" fmla="*/ 512 w 1170"/>
                    <a:gd name="T29" fmla="*/ 1073 h 1457"/>
                    <a:gd name="T30" fmla="*/ 596 w 1170"/>
                    <a:gd name="T31" fmla="*/ 1113 h 1457"/>
                    <a:gd name="T32" fmla="*/ 707 w 1170"/>
                    <a:gd name="T33" fmla="*/ 1147 h 1457"/>
                    <a:gd name="T34" fmla="*/ 842 w 1170"/>
                    <a:gd name="T35" fmla="*/ 1195 h 1457"/>
                    <a:gd name="T36" fmla="*/ 944 w 1170"/>
                    <a:gd name="T37" fmla="*/ 1209 h 1457"/>
                    <a:gd name="T38" fmla="*/ 1064 w 1170"/>
                    <a:gd name="T39" fmla="*/ 1225 h 1457"/>
                    <a:gd name="T40" fmla="*/ 1142 w 1170"/>
                    <a:gd name="T41" fmla="*/ 1217 h 1457"/>
                    <a:gd name="T42" fmla="*/ 1156 w 1170"/>
                    <a:gd name="T43" fmla="*/ 1252 h 1457"/>
                    <a:gd name="T44" fmla="*/ 1170 w 1170"/>
                    <a:gd name="T45" fmla="*/ 1322 h 1457"/>
                    <a:gd name="T46" fmla="*/ 1169 w 1170"/>
                    <a:gd name="T47" fmla="*/ 1372 h 1457"/>
                    <a:gd name="T48" fmla="*/ 1088 w 1170"/>
                    <a:gd name="T49" fmla="*/ 1417 h 1457"/>
                    <a:gd name="T50" fmla="*/ 1073 w 1170"/>
                    <a:gd name="T51" fmla="*/ 1376 h 1457"/>
                    <a:gd name="T52" fmla="*/ 1052 w 1170"/>
                    <a:gd name="T53" fmla="*/ 1417 h 1457"/>
                    <a:gd name="T54" fmla="*/ 932 w 1170"/>
                    <a:gd name="T55" fmla="*/ 1433 h 1457"/>
                    <a:gd name="T56" fmla="*/ 704 w 1170"/>
                    <a:gd name="T57" fmla="*/ 1457 h 1457"/>
                    <a:gd name="T58" fmla="*/ 411 w 1170"/>
                    <a:gd name="T59" fmla="*/ 1387 h 1457"/>
                    <a:gd name="T60" fmla="*/ 345 w 1170"/>
                    <a:gd name="T61" fmla="*/ 1362 h 1457"/>
                    <a:gd name="T62" fmla="*/ 256 w 1170"/>
                    <a:gd name="T63" fmla="*/ 1167 h 1457"/>
                    <a:gd name="T64" fmla="*/ 129 w 1170"/>
                    <a:gd name="T65" fmla="*/ 828 h 1457"/>
                    <a:gd name="T66" fmla="*/ 39 w 1170"/>
                    <a:gd name="T67" fmla="*/ 453 h 1457"/>
                    <a:gd name="T68" fmla="*/ 0 w 1170"/>
                    <a:gd name="T69" fmla="*/ 309 h 1457"/>
                    <a:gd name="T70" fmla="*/ 12 w 1170"/>
                    <a:gd name="T71" fmla="*/ 154 h 1457"/>
                    <a:gd name="T72" fmla="*/ 54 w 1170"/>
                    <a:gd name="T73" fmla="*/ 45 h 1457"/>
                    <a:gd name="T74" fmla="*/ 111 w 1170"/>
                    <a:gd name="T75" fmla="*/ 0 h 1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70" h="1457">
                      <a:moveTo>
                        <a:pt x="111" y="0"/>
                      </a:moveTo>
                      <a:lnTo>
                        <a:pt x="181" y="16"/>
                      </a:lnTo>
                      <a:lnTo>
                        <a:pt x="246" y="69"/>
                      </a:lnTo>
                      <a:lnTo>
                        <a:pt x="276" y="150"/>
                      </a:lnTo>
                      <a:lnTo>
                        <a:pt x="282" y="258"/>
                      </a:lnTo>
                      <a:lnTo>
                        <a:pt x="305" y="411"/>
                      </a:lnTo>
                      <a:lnTo>
                        <a:pt x="341" y="548"/>
                      </a:lnTo>
                      <a:lnTo>
                        <a:pt x="389" y="711"/>
                      </a:lnTo>
                      <a:lnTo>
                        <a:pt x="416" y="837"/>
                      </a:lnTo>
                      <a:lnTo>
                        <a:pt x="452" y="967"/>
                      </a:lnTo>
                      <a:lnTo>
                        <a:pt x="347" y="1020"/>
                      </a:lnTo>
                      <a:lnTo>
                        <a:pt x="464" y="996"/>
                      </a:lnTo>
                      <a:lnTo>
                        <a:pt x="491" y="1049"/>
                      </a:lnTo>
                      <a:lnTo>
                        <a:pt x="440" y="1109"/>
                      </a:lnTo>
                      <a:lnTo>
                        <a:pt x="512" y="1073"/>
                      </a:lnTo>
                      <a:lnTo>
                        <a:pt x="596" y="1113"/>
                      </a:lnTo>
                      <a:lnTo>
                        <a:pt x="707" y="1147"/>
                      </a:lnTo>
                      <a:lnTo>
                        <a:pt x="842" y="1195"/>
                      </a:lnTo>
                      <a:lnTo>
                        <a:pt x="944" y="1209"/>
                      </a:lnTo>
                      <a:lnTo>
                        <a:pt x="1064" y="1225"/>
                      </a:lnTo>
                      <a:lnTo>
                        <a:pt x="1142" y="1217"/>
                      </a:lnTo>
                      <a:lnTo>
                        <a:pt x="1156" y="1252"/>
                      </a:lnTo>
                      <a:lnTo>
                        <a:pt x="1170" y="1322"/>
                      </a:lnTo>
                      <a:lnTo>
                        <a:pt x="1169" y="1372"/>
                      </a:lnTo>
                      <a:lnTo>
                        <a:pt x="1088" y="1417"/>
                      </a:lnTo>
                      <a:lnTo>
                        <a:pt x="1073" y="1376"/>
                      </a:lnTo>
                      <a:lnTo>
                        <a:pt x="1052" y="1417"/>
                      </a:lnTo>
                      <a:lnTo>
                        <a:pt x="932" y="1433"/>
                      </a:lnTo>
                      <a:lnTo>
                        <a:pt x="704" y="1457"/>
                      </a:lnTo>
                      <a:lnTo>
                        <a:pt x="411" y="1387"/>
                      </a:lnTo>
                      <a:lnTo>
                        <a:pt x="345" y="1362"/>
                      </a:lnTo>
                      <a:lnTo>
                        <a:pt x="256" y="1167"/>
                      </a:lnTo>
                      <a:lnTo>
                        <a:pt x="129" y="828"/>
                      </a:lnTo>
                      <a:lnTo>
                        <a:pt x="39" y="453"/>
                      </a:lnTo>
                      <a:lnTo>
                        <a:pt x="0" y="309"/>
                      </a:lnTo>
                      <a:lnTo>
                        <a:pt x="12" y="154"/>
                      </a:lnTo>
                      <a:lnTo>
                        <a:pt x="54" y="45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013" name="Freeform 245"/>
                <p:cNvSpPr>
                  <a:spLocks/>
                </p:cNvSpPr>
                <p:nvPr/>
              </p:nvSpPr>
              <p:spPr bwMode="auto">
                <a:xfrm>
                  <a:off x="2394" y="2935"/>
                  <a:ext cx="222" cy="377"/>
                </a:xfrm>
                <a:custGeom>
                  <a:avLst/>
                  <a:gdLst>
                    <a:gd name="T0" fmla="*/ 61 w 446"/>
                    <a:gd name="T1" fmla="*/ 0 h 1130"/>
                    <a:gd name="T2" fmla="*/ 0 w 446"/>
                    <a:gd name="T3" fmla="*/ 61 h 1130"/>
                    <a:gd name="T4" fmla="*/ 31 w 446"/>
                    <a:gd name="T5" fmla="*/ 85 h 1130"/>
                    <a:gd name="T6" fmla="*/ 73 w 446"/>
                    <a:gd name="T7" fmla="*/ 159 h 1130"/>
                    <a:gd name="T8" fmla="*/ 132 w 446"/>
                    <a:gd name="T9" fmla="*/ 220 h 1130"/>
                    <a:gd name="T10" fmla="*/ 171 w 446"/>
                    <a:gd name="T11" fmla="*/ 414 h 1130"/>
                    <a:gd name="T12" fmla="*/ 207 w 446"/>
                    <a:gd name="T13" fmla="*/ 531 h 1130"/>
                    <a:gd name="T14" fmla="*/ 255 w 446"/>
                    <a:gd name="T15" fmla="*/ 624 h 1130"/>
                    <a:gd name="T16" fmla="*/ 297 w 446"/>
                    <a:gd name="T17" fmla="*/ 706 h 1130"/>
                    <a:gd name="T18" fmla="*/ 237 w 446"/>
                    <a:gd name="T19" fmla="*/ 640 h 1130"/>
                    <a:gd name="T20" fmla="*/ 195 w 446"/>
                    <a:gd name="T21" fmla="*/ 543 h 1130"/>
                    <a:gd name="T22" fmla="*/ 237 w 446"/>
                    <a:gd name="T23" fmla="*/ 697 h 1130"/>
                    <a:gd name="T24" fmla="*/ 273 w 446"/>
                    <a:gd name="T25" fmla="*/ 828 h 1130"/>
                    <a:gd name="T26" fmla="*/ 306 w 446"/>
                    <a:gd name="T27" fmla="*/ 961 h 1130"/>
                    <a:gd name="T28" fmla="*/ 327 w 446"/>
                    <a:gd name="T29" fmla="*/ 1030 h 1130"/>
                    <a:gd name="T30" fmla="*/ 350 w 446"/>
                    <a:gd name="T31" fmla="*/ 1071 h 1130"/>
                    <a:gd name="T32" fmla="*/ 377 w 446"/>
                    <a:gd name="T33" fmla="*/ 1107 h 1130"/>
                    <a:gd name="T34" fmla="*/ 423 w 446"/>
                    <a:gd name="T35" fmla="*/ 1130 h 1130"/>
                    <a:gd name="T36" fmla="*/ 426 w 446"/>
                    <a:gd name="T37" fmla="*/ 1057 h 1130"/>
                    <a:gd name="T38" fmla="*/ 431 w 446"/>
                    <a:gd name="T39" fmla="*/ 981 h 1130"/>
                    <a:gd name="T40" fmla="*/ 446 w 446"/>
                    <a:gd name="T41" fmla="*/ 900 h 1130"/>
                    <a:gd name="T42" fmla="*/ 446 w 446"/>
                    <a:gd name="T43" fmla="*/ 820 h 1130"/>
                    <a:gd name="T44" fmla="*/ 425 w 446"/>
                    <a:gd name="T45" fmla="*/ 722 h 1130"/>
                    <a:gd name="T46" fmla="*/ 395 w 446"/>
                    <a:gd name="T47" fmla="*/ 649 h 1130"/>
                    <a:gd name="T48" fmla="*/ 359 w 446"/>
                    <a:gd name="T49" fmla="*/ 600 h 1130"/>
                    <a:gd name="T50" fmla="*/ 312 w 446"/>
                    <a:gd name="T51" fmla="*/ 543 h 1130"/>
                    <a:gd name="T52" fmla="*/ 255 w 446"/>
                    <a:gd name="T53" fmla="*/ 446 h 1130"/>
                    <a:gd name="T54" fmla="*/ 204 w 446"/>
                    <a:gd name="T55" fmla="*/ 332 h 1130"/>
                    <a:gd name="T56" fmla="*/ 249 w 446"/>
                    <a:gd name="T57" fmla="*/ 393 h 1130"/>
                    <a:gd name="T58" fmla="*/ 291 w 446"/>
                    <a:gd name="T59" fmla="*/ 479 h 1130"/>
                    <a:gd name="T60" fmla="*/ 344 w 446"/>
                    <a:gd name="T61" fmla="*/ 563 h 1130"/>
                    <a:gd name="T62" fmla="*/ 294 w 446"/>
                    <a:gd name="T63" fmla="*/ 442 h 1130"/>
                    <a:gd name="T64" fmla="*/ 240 w 446"/>
                    <a:gd name="T65" fmla="*/ 288 h 1130"/>
                    <a:gd name="T66" fmla="*/ 177 w 446"/>
                    <a:gd name="T67" fmla="*/ 118 h 1130"/>
                    <a:gd name="T68" fmla="*/ 144 w 446"/>
                    <a:gd name="T69" fmla="*/ 65 h 1130"/>
                    <a:gd name="T70" fmla="*/ 61 w 446"/>
                    <a:gd name="T71" fmla="*/ 0 h 1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46" h="1130">
                      <a:moveTo>
                        <a:pt x="61" y="0"/>
                      </a:moveTo>
                      <a:lnTo>
                        <a:pt x="0" y="61"/>
                      </a:lnTo>
                      <a:lnTo>
                        <a:pt x="31" y="85"/>
                      </a:lnTo>
                      <a:lnTo>
                        <a:pt x="73" y="159"/>
                      </a:lnTo>
                      <a:lnTo>
                        <a:pt x="132" y="220"/>
                      </a:lnTo>
                      <a:lnTo>
                        <a:pt x="171" y="414"/>
                      </a:lnTo>
                      <a:lnTo>
                        <a:pt x="207" y="531"/>
                      </a:lnTo>
                      <a:lnTo>
                        <a:pt x="255" y="624"/>
                      </a:lnTo>
                      <a:lnTo>
                        <a:pt x="297" y="706"/>
                      </a:lnTo>
                      <a:lnTo>
                        <a:pt x="237" y="640"/>
                      </a:lnTo>
                      <a:lnTo>
                        <a:pt x="195" y="543"/>
                      </a:lnTo>
                      <a:lnTo>
                        <a:pt x="237" y="697"/>
                      </a:lnTo>
                      <a:lnTo>
                        <a:pt x="273" y="828"/>
                      </a:lnTo>
                      <a:lnTo>
                        <a:pt x="306" y="961"/>
                      </a:lnTo>
                      <a:lnTo>
                        <a:pt x="327" y="1030"/>
                      </a:lnTo>
                      <a:lnTo>
                        <a:pt x="350" y="1071"/>
                      </a:lnTo>
                      <a:lnTo>
                        <a:pt x="377" y="1107"/>
                      </a:lnTo>
                      <a:lnTo>
                        <a:pt x="423" y="1130"/>
                      </a:lnTo>
                      <a:lnTo>
                        <a:pt x="426" y="1057"/>
                      </a:lnTo>
                      <a:lnTo>
                        <a:pt x="431" y="981"/>
                      </a:lnTo>
                      <a:lnTo>
                        <a:pt x="446" y="900"/>
                      </a:lnTo>
                      <a:lnTo>
                        <a:pt x="446" y="820"/>
                      </a:lnTo>
                      <a:lnTo>
                        <a:pt x="425" y="722"/>
                      </a:lnTo>
                      <a:lnTo>
                        <a:pt x="395" y="649"/>
                      </a:lnTo>
                      <a:lnTo>
                        <a:pt x="359" y="600"/>
                      </a:lnTo>
                      <a:lnTo>
                        <a:pt x="312" y="543"/>
                      </a:lnTo>
                      <a:lnTo>
                        <a:pt x="255" y="446"/>
                      </a:lnTo>
                      <a:lnTo>
                        <a:pt x="204" y="332"/>
                      </a:lnTo>
                      <a:lnTo>
                        <a:pt x="249" y="393"/>
                      </a:lnTo>
                      <a:lnTo>
                        <a:pt x="291" y="479"/>
                      </a:lnTo>
                      <a:lnTo>
                        <a:pt x="344" y="563"/>
                      </a:lnTo>
                      <a:lnTo>
                        <a:pt x="294" y="442"/>
                      </a:lnTo>
                      <a:lnTo>
                        <a:pt x="240" y="288"/>
                      </a:lnTo>
                      <a:lnTo>
                        <a:pt x="177" y="118"/>
                      </a:lnTo>
                      <a:lnTo>
                        <a:pt x="144" y="65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014" name="Freeform 246"/>
                <p:cNvSpPr>
                  <a:spLocks/>
                </p:cNvSpPr>
                <p:nvPr/>
              </p:nvSpPr>
              <p:spPr bwMode="auto">
                <a:xfrm>
                  <a:off x="2226" y="2912"/>
                  <a:ext cx="879" cy="962"/>
                </a:xfrm>
                <a:custGeom>
                  <a:avLst/>
                  <a:gdLst>
                    <a:gd name="T0" fmla="*/ 270 w 1757"/>
                    <a:gd name="T1" fmla="*/ 154 h 2886"/>
                    <a:gd name="T2" fmla="*/ 195 w 1757"/>
                    <a:gd name="T3" fmla="*/ 411 h 2886"/>
                    <a:gd name="T4" fmla="*/ 161 w 1757"/>
                    <a:gd name="T5" fmla="*/ 758 h 2886"/>
                    <a:gd name="T6" fmla="*/ 191 w 1757"/>
                    <a:gd name="T7" fmla="*/ 642 h 2886"/>
                    <a:gd name="T8" fmla="*/ 260 w 1757"/>
                    <a:gd name="T9" fmla="*/ 828 h 2886"/>
                    <a:gd name="T10" fmla="*/ 266 w 1757"/>
                    <a:gd name="T11" fmla="*/ 1198 h 2886"/>
                    <a:gd name="T12" fmla="*/ 284 w 1757"/>
                    <a:gd name="T13" fmla="*/ 1068 h 2886"/>
                    <a:gd name="T14" fmla="*/ 432 w 1757"/>
                    <a:gd name="T15" fmla="*/ 1343 h 2886"/>
                    <a:gd name="T16" fmla="*/ 650 w 1757"/>
                    <a:gd name="T17" fmla="*/ 1551 h 2886"/>
                    <a:gd name="T18" fmla="*/ 653 w 1757"/>
                    <a:gd name="T19" fmla="*/ 1661 h 2886"/>
                    <a:gd name="T20" fmla="*/ 704 w 1757"/>
                    <a:gd name="T21" fmla="*/ 1640 h 2886"/>
                    <a:gd name="T22" fmla="*/ 740 w 1757"/>
                    <a:gd name="T23" fmla="*/ 1799 h 2886"/>
                    <a:gd name="T24" fmla="*/ 749 w 1757"/>
                    <a:gd name="T25" fmla="*/ 1901 h 2886"/>
                    <a:gd name="T26" fmla="*/ 581 w 1757"/>
                    <a:gd name="T27" fmla="*/ 2075 h 2886"/>
                    <a:gd name="T28" fmla="*/ 818 w 1757"/>
                    <a:gd name="T29" fmla="*/ 1997 h 2886"/>
                    <a:gd name="T30" fmla="*/ 677 w 1757"/>
                    <a:gd name="T31" fmla="*/ 2152 h 2886"/>
                    <a:gd name="T32" fmla="*/ 896 w 1757"/>
                    <a:gd name="T33" fmla="*/ 2034 h 2886"/>
                    <a:gd name="T34" fmla="*/ 887 w 1757"/>
                    <a:gd name="T35" fmla="*/ 2136 h 2886"/>
                    <a:gd name="T36" fmla="*/ 971 w 1757"/>
                    <a:gd name="T37" fmla="*/ 2087 h 2886"/>
                    <a:gd name="T38" fmla="*/ 1447 w 1757"/>
                    <a:gd name="T39" fmla="*/ 2310 h 2886"/>
                    <a:gd name="T40" fmla="*/ 1691 w 1757"/>
                    <a:gd name="T41" fmla="*/ 2630 h 2886"/>
                    <a:gd name="T42" fmla="*/ 1067 w 1757"/>
                    <a:gd name="T43" fmla="*/ 2870 h 2886"/>
                    <a:gd name="T44" fmla="*/ 1185 w 1757"/>
                    <a:gd name="T45" fmla="*/ 2817 h 2886"/>
                    <a:gd name="T46" fmla="*/ 1100 w 1757"/>
                    <a:gd name="T47" fmla="*/ 2789 h 2886"/>
                    <a:gd name="T48" fmla="*/ 923 w 1757"/>
                    <a:gd name="T49" fmla="*/ 2817 h 2886"/>
                    <a:gd name="T50" fmla="*/ 1272 w 1757"/>
                    <a:gd name="T51" fmla="*/ 2589 h 2886"/>
                    <a:gd name="T52" fmla="*/ 251 w 1757"/>
                    <a:gd name="T53" fmla="*/ 2785 h 2886"/>
                    <a:gd name="T54" fmla="*/ 39 w 1757"/>
                    <a:gd name="T55" fmla="*/ 2638 h 2886"/>
                    <a:gd name="T56" fmla="*/ 33 w 1757"/>
                    <a:gd name="T57" fmla="*/ 2326 h 2886"/>
                    <a:gd name="T58" fmla="*/ 128 w 1757"/>
                    <a:gd name="T59" fmla="*/ 1912 h 2886"/>
                    <a:gd name="T60" fmla="*/ 357 w 1757"/>
                    <a:gd name="T61" fmla="*/ 2111 h 2886"/>
                    <a:gd name="T62" fmla="*/ 218 w 1757"/>
                    <a:gd name="T63" fmla="*/ 1799 h 2886"/>
                    <a:gd name="T64" fmla="*/ 354 w 1757"/>
                    <a:gd name="T65" fmla="*/ 1730 h 2886"/>
                    <a:gd name="T66" fmla="*/ 284 w 1757"/>
                    <a:gd name="T67" fmla="*/ 1563 h 2886"/>
                    <a:gd name="T68" fmla="*/ 209 w 1757"/>
                    <a:gd name="T69" fmla="*/ 1632 h 2886"/>
                    <a:gd name="T70" fmla="*/ 60 w 1757"/>
                    <a:gd name="T71" fmla="*/ 1170 h 2886"/>
                    <a:gd name="T72" fmla="*/ 54 w 1757"/>
                    <a:gd name="T73" fmla="*/ 715 h 2886"/>
                    <a:gd name="T74" fmla="*/ 21 w 1757"/>
                    <a:gd name="T75" fmla="*/ 986 h 2886"/>
                    <a:gd name="T76" fmla="*/ 3 w 1757"/>
                    <a:gd name="T77" fmla="*/ 658 h 2886"/>
                    <a:gd name="T78" fmla="*/ 113 w 1757"/>
                    <a:gd name="T79" fmla="*/ 342 h 2886"/>
                    <a:gd name="T80" fmla="*/ 0 w 1757"/>
                    <a:gd name="T81" fmla="*/ 621 h 2886"/>
                    <a:gd name="T82" fmla="*/ 69 w 1757"/>
                    <a:gd name="T83" fmla="*/ 277 h 2886"/>
                    <a:gd name="T84" fmla="*/ 227 w 1757"/>
                    <a:gd name="T85" fmla="*/ 0 h 28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757" h="2886">
                      <a:moveTo>
                        <a:pt x="375" y="61"/>
                      </a:moveTo>
                      <a:lnTo>
                        <a:pt x="323" y="126"/>
                      </a:lnTo>
                      <a:lnTo>
                        <a:pt x="270" y="154"/>
                      </a:lnTo>
                      <a:lnTo>
                        <a:pt x="209" y="256"/>
                      </a:lnTo>
                      <a:lnTo>
                        <a:pt x="198" y="321"/>
                      </a:lnTo>
                      <a:lnTo>
                        <a:pt x="195" y="411"/>
                      </a:lnTo>
                      <a:lnTo>
                        <a:pt x="194" y="492"/>
                      </a:lnTo>
                      <a:lnTo>
                        <a:pt x="179" y="621"/>
                      </a:lnTo>
                      <a:lnTo>
                        <a:pt x="161" y="758"/>
                      </a:lnTo>
                      <a:lnTo>
                        <a:pt x="152" y="905"/>
                      </a:lnTo>
                      <a:lnTo>
                        <a:pt x="179" y="750"/>
                      </a:lnTo>
                      <a:lnTo>
                        <a:pt x="191" y="642"/>
                      </a:lnTo>
                      <a:lnTo>
                        <a:pt x="203" y="570"/>
                      </a:lnTo>
                      <a:lnTo>
                        <a:pt x="227" y="695"/>
                      </a:lnTo>
                      <a:lnTo>
                        <a:pt x="260" y="828"/>
                      </a:lnTo>
                      <a:lnTo>
                        <a:pt x="275" y="909"/>
                      </a:lnTo>
                      <a:lnTo>
                        <a:pt x="269" y="1043"/>
                      </a:lnTo>
                      <a:lnTo>
                        <a:pt x="266" y="1198"/>
                      </a:lnTo>
                      <a:lnTo>
                        <a:pt x="272" y="1343"/>
                      </a:lnTo>
                      <a:lnTo>
                        <a:pt x="278" y="1182"/>
                      </a:lnTo>
                      <a:lnTo>
                        <a:pt x="284" y="1068"/>
                      </a:lnTo>
                      <a:lnTo>
                        <a:pt x="299" y="970"/>
                      </a:lnTo>
                      <a:lnTo>
                        <a:pt x="372" y="1206"/>
                      </a:lnTo>
                      <a:lnTo>
                        <a:pt x="432" y="1343"/>
                      </a:lnTo>
                      <a:lnTo>
                        <a:pt x="461" y="1400"/>
                      </a:lnTo>
                      <a:lnTo>
                        <a:pt x="503" y="1498"/>
                      </a:lnTo>
                      <a:lnTo>
                        <a:pt x="650" y="1551"/>
                      </a:lnTo>
                      <a:lnTo>
                        <a:pt x="719" y="1563"/>
                      </a:lnTo>
                      <a:lnTo>
                        <a:pt x="698" y="1612"/>
                      </a:lnTo>
                      <a:lnTo>
                        <a:pt x="653" y="1661"/>
                      </a:lnTo>
                      <a:lnTo>
                        <a:pt x="503" y="1775"/>
                      </a:lnTo>
                      <a:lnTo>
                        <a:pt x="629" y="1714"/>
                      </a:lnTo>
                      <a:lnTo>
                        <a:pt x="704" y="1640"/>
                      </a:lnTo>
                      <a:lnTo>
                        <a:pt x="773" y="1575"/>
                      </a:lnTo>
                      <a:lnTo>
                        <a:pt x="767" y="1722"/>
                      </a:lnTo>
                      <a:lnTo>
                        <a:pt x="740" y="1799"/>
                      </a:lnTo>
                      <a:lnTo>
                        <a:pt x="662" y="1852"/>
                      </a:lnTo>
                      <a:lnTo>
                        <a:pt x="746" y="1848"/>
                      </a:lnTo>
                      <a:lnTo>
                        <a:pt x="749" y="1901"/>
                      </a:lnTo>
                      <a:lnTo>
                        <a:pt x="740" y="1949"/>
                      </a:lnTo>
                      <a:lnTo>
                        <a:pt x="704" y="1989"/>
                      </a:lnTo>
                      <a:lnTo>
                        <a:pt x="581" y="2075"/>
                      </a:lnTo>
                      <a:lnTo>
                        <a:pt x="746" y="1997"/>
                      </a:lnTo>
                      <a:lnTo>
                        <a:pt x="785" y="1985"/>
                      </a:lnTo>
                      <a:lnTo>
                        <a:pt x="818" y="1997"/>
                      </a:lnTo>
                      <a:lnTo>
                        <a:pt x="815" y="2038"/>
                      </a:lnTo>
                      <a:lnTo>
                        <a:pt x="776" y="2083"/>
                      </a:lnTo>
                      <a:lnTo>
                        <a:pt x="677" y="2152"/>
                      </a:lnTo>
                      <a:lnTo>
                        <a:pt x="818" y="2083"/>
                      </a:lnTo>
                      <a:lnTo>
                        <a:pt x="857" y="2022"/>
                      </a:lnTo>
                      <a:lnTo>
                        <a:pt x="896" y="2034"/>
                      </a:lnTo>
                      <a:lnTo>
                        <a:pt x="929" y="2054"/>
                      </a:lnTo>
                      <a:lnTo>
                        <a:pt x="917" y="2099"/>
                      </a:lnTo>
                      <a:lnTo>
                        <a:pt x="887" y="2136"/>
                      </a:lnTo>
                      <a:lnTo>
                        <a:pt x="815" y="2196"/>
                      </a:lnTo>
                      <a:lnTo>
                        <a:pt x="917" y="2148"/>
                      </a:lnTo>
                      <a:lnTo>
                        <a:pt x="971" y="2087"/>
                      </a:lnTo>
                      <a:lnTo>
                        <a:pt x="1040" y="2115"/>
                      </a:lnTo>
                      <a:lnTo>
                        <a:pt x="1260" y="2216"/>
                      </a:lnTo>
                      <a:lnTo>
                        <a:pt x="1447" y="2310"/>
                      </a:lnTo>
                      <a:lnTo>
                        <a:pt x="1586" y="2387"/>
                      </a:lnTo>
                      <a:lnTo>
                        <a:pt x="1634" y="2489"/>
                      </a:lnTo>
                      <a:lnTo>
                        <a:pt x="1691" y="2630"/>
                      </a:lnTo>
                      <a:lnTo>
                        <a:pt x="1757" y="2886"/>
                      </a:lnTo>
                      <a:lnTo>
                        <a:pt x="1115" y="2886"/>
                      </a:lnTo>
                      <a:lnTo>
                        <a:pt x="1067" y="2870"/>
                      </a:lnTo>
                      <a:lnTo>
                        <a:pt x="1230" y="2825"/>
                      </a:lnTo>
                      <a:lnTo>
                        <a:pt x="1486" y="2691"/>
                      </a:lnTo>
                      <a:lnTo>
                        <a:pt x="1185" y="2817"/>
                      </a:lnTo>
                      <a:lnTo>
                        <a:pt x="1046" y="2854"/>
                      </a:lnTo>
                      <a:lnTo>
                        <a:pt x="947" y="2825"/>
                      </a:lnTo>
                      <a:lnTo>
                        <a:pt x="1100" y="2789"/>
                      </a:lnTo>
                      <a:lnTo>
                        <a:pt x="1417" y="2650"/>
                      </a:lnTo>
                      <a:lnTo>
                        <a:pt x="1073" y="2776"/>
                      </a:lnTo>
                      <a:lnTo>
                        <a:pt x="923" y="2817"/>
                      </a:lnTo>
                      <a:lnTo>
                        <a:pt x="899" y="2801"/>
                      </a:lnTo>
                      <a:lnTo>
                        <a:pt x="1037" y="2736"/>
                      </a:lnTo>
                      <a:lnTo>
                        <a:pt x="1272" y="2589"/>
                      </a:lnTo>
                      <a:lnTo>
                        <a:pt x="998" y="2740"/>
                      </a:lnTo>
                      <a:lnTo>
                        <a:pt x="857" y="2793"/>
                      </a:lnTo>
                      <a:lnTo>
                        <a:pt x="251" y="2785"/>
                      </a:lnTo>
                      <a:lnTo>
                        <a:pt x="176" y="2760"/>
                      </a:lnTo>
                      <a:lnTo>
                        <a:pt x="107" y="2728"/>
                      </a:lnTo>
                      <a:lnTo>
                        <a:pt x="39" y="2638"/>
                      </a:lnTo>
                      <a:lnTo>
                        <a:pt x="24" y="2542"/>
                      </a:lnTo>
                      <a:lnTo>
                        <a:pt x="18" y="2456"/>
                      </a:lnTo>
                      <a:lnTo>
                        <a:pt x="33" y="2326"/>
                      </a:lnTo>
                      <a:lnTo>
                        <a:pt x="78" y="2160"/>
                      </a:lnTo>
                      <a:lnTo>
                        <a:pt x="113" y="2030"/>
                      </a:lnTo>
                      <a:lnTo>
                        <a:pt x="128" y="1912"/>
                      </a:lnTo>
                      <a:lnTo>
                        <a:pt x="179" y="1897"/>
                      </a:lnTo>
                      <a:lnTo>
                        <a:pt x="224" y="1981"/>
                      </a:lnTo>
                      <a:lnTo>
                        <a:pt x="357" y="2111"/>
                      </a:lnTo>
                      <a:lnTo>
                        <a:pt x="239" y="1969"/>
                      </a:lnTo>
                      <a:lnTo>
                        <a:pt x="203" y="1889"/>
                      </a:lnTo>
                      <a:lnTo>
                        <a:pt x="218" y="1799"/>
                      </a:lnTo>
                      <a:lnTo>
                        <a:pt x="375" y="1742"/>
                      </a:lnTo>
                      <a:lnTo>
                        <a:pt x="485" y="1657"/>
                      </a:lnTo>
                      <a:lnTo>
                        <a:pt x="354" y="1730"/>
                      </a:lnTo>
                      <a:lnTo>
                        <a:pt x="221" y="1771"/>
                      </a:lnTo>
                      <a:lnTo>
                        <a:pt x="227" y="1649"/>
                      </a:lnTo>
                      <a:lnTo>
                        <a:pt x="284" y="1563"/>
                      </a:lnTo>
                      <a:lnTo>
                        <a:pt x="326" y="1429"/>
                      </a:lnTo>
                      <a:lnTo>
                        <a:pt x="272" y="1551"/>
                      </a:lnTo>
                      <a:lnTo>
                        <a:pt x="209" y="1632"/>
                      </a:lnTo>
                      <a:lnTo>
                        <a:pt x="146" y="1620"/>
                      </a:lnTo>
                      <a:lnTo>
                        <a:pt x="110" y="1396"/>
                      </a:lnTo>
                      <a:lnTo>
                        <a:pt x="60" y="1170"/>
                      </a:lnTo>
                      <a:lnTo>
                        <a:pt x="36" y="1019"/>
                      </a:lnTo>
                      <a:lnTo>
                        <a:pt x="39" y="880"/>
                      </a:lnTo>
                      <a:lnTo>
                        <a:pt x="54" y="715"/>
                      </a:lnTo>
                      <a:lnTo>
                        <a:pt x="36" y="803"/>
                      </a:lnTo>
                      <a:lnTo>
                        <a:pt x="24" y="905"/>
                      </a:lnTo>
                      <a:lnTo>
                        <a:pt x="21" y="986"/>
                      </a:lnTo>
                      <a:lnTo>
                        <a:pt x="6" y="844"/>
                      </a:lnTo>
                      <a:lnTo>
                        <a:pt x="3" y="734"/>
                      </a:lnTo>
                      <a:lnTo>
                        <a:pt x="3" y="658"/>
                      </a:lnTo>
                      <a:lnTo>
                        <a:pt x="24" y="545"/>
                      </a:lnTo>
                      <a:lnTo>
                        <a:pt x="60" y="439"/>
                      </a:lnTo>
                      <a:lnTo>
                        <a:pt x="113" y="342"/>
                      </a:lnTo>
                      <a:lnTo>
                        <a:pt x="57" y="423"/>
                      </a:lnTo>
                      <a:lnTo>
                        <a:pt x="30" y="492"/>
                      </a:lnTo>
                      <a:lnTo>
                        <a:pt x="0" y="621"/>
                      </a:lnTo>
                      <a:lnTo>
                        <a:pt x="6" y="529"/>
                      </a:lnTo>
                      <a:lnTo>
                        <a:pt x="24" y="411"/>
                      </a:lnTo>
                      <a:lnTo>
                        <a:pt x="69" y="277"/>
                      </a:lnTo>
                      <a:lnTo>
                        <a:pt x="107" y="142"/>
                      </a:lnTo>
                      <a:lnTo>
                        <a:pt x="158" y="77"/>
                      </a:lnTo>
                      <a:lnTo>
                        <a:pt x="227" y="0"/>
                      </a:lnTo>
                      <a:lnTo>
                        <a:pt x="302" y="12"/>
                      </a:lnTo>
                      <a:lnTo>
                        <a:pt x="375" y="61"/>
                      </a:lnTo>
                      <a:close/>
                    </a:path>
                  </a:pathLst>
                </a:custGeom>
                <a:solidFill>
                  <a:srgbClr val="006666"/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015" name="Freeform 247"/>
                <p:cNvSpPr>
                  <a:spLocks/>
                </p:cNvSpPr>
                <p:nvPr/>
              </p:nvSpPr>
              <p:spPr bwMode="auto">
                <a:xfrm>
                  <a:off x="2284" y="3458"/>
                  <a:ext cx="43" cy="83"/>
                </a:xfrm>
                <a:custGeom>
                  <a:avLst/>
                  <a:gdLst>
                    <a:gd name="T0" fmla="*/ 18 w 85"/>
                    <a:gd name="T1" fmla="*/ 0 h 249"/>
                    <a:gd name="T2" fmla="*/ 82 w 85"/>
                    <a:gd name="T3" fmla="*/ 12 h 249"/>
                    <a:gd name="T4" fmla="*/ 85 w 85"/>
                    <a:gd name="T5" fmla="*/ 112 h 249"/>
                    <a:gd name="T6" fmla="*/ 76 w 85"/>
                    <a:gd name="T7" fmla="*/ 217 h 249"/>
                    <a:gd name="T8" fmla="*/ 15 w 85"/>
                    <a:gd name="T9" fmla="*/ 249 h 249"/>
                    <a:gd name="T10" fmla="*/ 0 w 85"/>
                    <a:gd name="T11" fmla="*/ 209 h 249"/>
                    <a:gd name="T12" fmla="*/ 0 w 85"/>
                    <a:gd name="T13" fmla="*/ 61 h 249"/>
                    <a:gd name="T14" fmla="*/ 18 w 85"/>
                    <a:gd name="T15" fmla="*/ 0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5" h="249">
                      <a:moveTo>
                        <a:pt x="18" y="0"/>
                      </a:moveTo>
                      <a:lnTo>
                        <a:pt x="82" y="12"/>
                      </a:lnTo>
                      <a:lnTo>
                        <a:pt x="85" y="112"/>
                      </a:lnTo>
                      <a:lnTo>
                        <a:pt x="76" y="217"/>
                      </a:lnTo>
                      <a:lnTo>
                        <a:pt x="15" y="249"/>
                      </a:lnTo>
                      <a:lnTo>
                        <a:pt x="0" y="209"/>
                      </a:lnTo>
                      <a:lnTo>
                        <a:pt x="0" y="6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000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016" name="Freeform 248"/>
                <p:cNvSpPr>
                  <a:spLocks/>
                </p:cNvSpPr>
                <p:nvPr/>
              </p:nvSpPr>
              <p:spPr bwMode="auto">
                <a:xfrm>
                  <a:off x="2346" y="3727"/>
                  <a:ext cx="413" cy="47"/>
                </a:xfrm>
                <a:custGeom>
                  <a:avLst/>
                  <a:gdLst>
                    <a:gd name="T0" fmla="*/ 827 w 827"/>
                    <a:gd name="T1" fmla="*/ 0 h 142"/>
                    <a:gd name="T2" fmla="*/ 603 w 827"/>
                    <a:gd name="T3" fmla="*/ 67 h 142"/>
                    <a:gd name="T4" fmla="*/ 432 w 827"/>
                    <a:gd name="T5" fmla="*/ 100 h 142"/>
                    <a:gd name="T6" fmla="*/ 258 w 827"/>
                    <a:gd name="T7" fmla="*/ 119 h 142"/>
                    <a:gd name="T8" fmla="*/ 127 w 827"/>
                    <a:gd name="T9" fmla="*/ 127 h 142"/>
                    <a:gd name="T10" fmla="*/ 0 w 827"/>
                    <a:gd name="T11" fmla="*/ 119 h 142"/>
                    <a:gd name="T12" fmla="*/ 121 w 827"/>
                    <a:gd name="T13" fmla="*/ 142 h 142"/>
                    <a:gd name="T14" fmla="*/ 321 w 827"/>
                    <a:gd name="T15" fmla="*/ 142 h 142"/>
                    <a:gd name="T16" fmla="*/ 537 w 827"/>
                    <a:gd name="T17" fmla="*/ 104 h 142"/>
                    <a:gd name="T18" fmla="*/ 647 w 827"/>
                    <a:gd name="T19" fmla="*/ 76 h 142"/>
                    <a:gd name="T20" fmla="*/ 827 w 827"/>
                    <a:gd name="T21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7" h="142">
                      <a:moveTo>
                        <a:pt x="827" y="0"/>
                      </a:moveTo>
                      <a:lnTo>
                        <a:pt x="603" y="67"/>
                      </a:lnTo>
                      <a:lnTo>
                        <a:pt x="432" y="100"/>
                      </a:lnTo>
                      <a:lnTo>
                        <a:pt x="258" y="119"/>
                      </a:lnTo>
                      <a:lnTo>
                        <a:pt x="127" y="127"/>
                      </a:lnTo>
                      <a:lnTo>
                        <a:pt x="0" y="119"/>
                      </a:lnTo>
                      <a:lnTo>
                        <a:pt x="121" y="142"/>
                      </a:lnTo>
                      <a:lnTo>
                        <a:pt x="321" y="142"/>
                      </a:lnTo>
                      <a:lnTo>
                        <a:pt x="537" y="104"/>
                      </a:lnTo>
                      <a:lnTo>
                        <a:pt x="647" y="76"/>
                      </a:lnTo>
                      <a:lnTo>
                        <a:pt x="827" y="0"/>
                      </a:lnTo>
                      <a:close/>
                    </a:path>
                  </a:pathLst>
                </a:custGeom>
                <a:solidFill>
                  <a:srgbClr val="000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017" name="Freeform 249"/>
                <p:cNvSpPr>
                  <a:spLocks/>
                </p:cNvSpPr>
                <p:nvPr/>
              </p:nvSpPr>
              <p:spPr bwMode="auto">
                <a:xfrm>
                  <a:off x="2262" y="2544"/>
                  <a:ext cx="371" cy="466"/>
                </a:xfrm>
                <a:custGeom>
                  <a:avLst/>
                  <a:gdLst>
                    <a:gd name="T0" fmla="*/ 407 w 742"/>
                    <a:gd name="T1" fmla="*/ 546 h 1398"/>
                    <a:gd name="T2" fmla="*/ 383 w 742"/>
                    <a:gd name="T3" fmla="*/ 481 h 1398"/>
                    <a:gd name="T4" fmla="*/ 352 w 742"/>
                    <a:gd name="T5" fmla="*/ 474 h 1398"/>
                    <a:gd name="T6" fmla="*/ 324 w 742"/>
                    <a:gd name="T7" fmla="*/ 486 h 1398"/>
                    <a:gd name="T8" fmla="*/ 310 w 742"/>
                    <a:gd name="T9" fmla="*/ 527 h 1398"/>
                    <a:gd name="T10" fmla="*/ 306 w 742"/>
                    <a:gd name="T11" fmla="*/ 564 h 1398"/>
                    <a:gd name="T12" fmla="*/ 314 w 742"/>
                    <a:gd name="T13" fmla="*/ 652 h 1398"/>
                    <a:gd name="T14" fmla="*/ 331 w 742"/>
                    <a:gd name="T15" fmla="*/ 694 h 1398"/>
                    <a:gd name="T16" fmla="*/ 339 w 742"/>
                    <a:gd name="T17" fmla="*/ 745 h 1398"/>
                    <a:gd name="T18" fmla="*/ 349 w 742"/>
                    <a:gd name="T19" fmla="*/ 811 h 1398"/>
                    <a:gd name="T20" fmla="*/ 372 w 742"/>
                    <a:gd name="T21" fmla="*/ 889 h 1398"/>
                    <a:gd name="T22" fmla="*/ 413 w 742"/>
                    <a:gd name="T23" fmla="*/ 990 h 1398"/>
                    <a:gd name="T24" fmla="*/ 447 w 742"/>
                    <a:gd name="T25" fmla="*/ 1085 h 1398"/>
                    <a:gd name="T26" fmla="*/ 483 w 742"/>
                    <a:gd name="T27" fmla="*/ 1215 h 1398"/>
                    <a:gd name="T28" fmla="*/ 504 w 742"/>
                    <a:gd name="T29" fmla="*/ 1313 h 1398"/>
                    <a:gd name="T30" fmla="*/ 510 w 742"/>
                    <a:gd name="T31" fmla="*/ 1398 h 1398"/>
                    <a:gd name="T32" fmla="*/ 417 w 742"/>
                    <a:gd name="T33" fmla="*/ 1268 h 1398"/>
                    <a:gd name="T34" fmla="*/ 327 w 742"/>
                    <a:gd name="T35" fmla="*/ 1191 h 1398"/>
                    <a:gd name="T36" fmla="*/ 275 w 742"/>
                    <a:gd name="T37" fmla="*/ 1150 h 1398"/>
                    <a:gd name="T38" fmla="*/ 212 w 742"/>
                    <a:gd name="T39" fmla="*/ 1121 h 1398"/>
                    <a:gd name="T40" fmla="*/ 143 w 742"/>
                    <a:gd name="T41" fmla="*/ 1125 h 1398"/>
                    <a:gd name="T42" fmla="*/ 71 w 742"/>
                    <a:gd name="T43" fmla="*/ 1182 h 1398"/>
                    <a:gd name="T44" fmla="*/ 6 w 742"/>
                    <a:gd name="T45" fmla="*/ 1288 h 1398"/>
                    <a:gd name="T46" fmla="*/ 0 w 742"/>
                    <a:gd name="T47" fmla="*/ 1199 h 1398"/>
                    <a:gd name="T48" fmla="*/ 36 w 742"/>
                    <a:gd name="T49" fmla="*/ 1097 h 1398"/>
                    <a:gd name="T50" fmla="*/ 84 w 742"/>
                    <a:gd name="T51" fmla="*/ 973 h 1398"/>
                    <a:gd name="T52" fmla="*/ 105 w 742"/>
                    <a:gd name="T53" fmla="*/ 888 h 1398"/>
                    <a:gd name="T54" fmla="*/ 108 w 742"/>
                    <a:gd name="T55" fmla="*/ 798 h 1398"/>
                    <a:gd name="T56" fmla="*/ 96 w 742"/>
                    <a:gd name="T57" fmla="*/ 729 h 1398"/>
                    <a:gd name="T58" fmla="*/ 68 w 742"/>
                    <a:gd name="T59" fmla="*/ 676 h 1398"/>
                    <a:gd name="T60" fmla="*/ 47 w 742"/>
                    <a:gd name="T61" fmla="*/ 591 h 1398"/>
                    <a:gd name="T62" fmla="*/ 41 w 742"/>
                    <a:gd name="T63" fmla="*/ 530 h 1398"/>
                    <a:gd name="T64" fmla="*/ 26 w 742"/>
                    <a:gd name="T65" fmla="*/ 456 h 1398"/>
                    <a:gd name="T66" fmla="*/ 23 w 742"/>
                    <a:gd name="T67" fmla="*/ 367 h 1398"/>
                    <a:gd name="T68" fmla="*/ 35 w 742"/>
                    <a:gd name="T69" fmla="*/ 300 h 1398"/>
                    <a:gd name="T70" fmla="*/ 57 w 742"/>
                    <a:gd name="T71" fmla="*/ 241 h 1398"/>
                    <a:gd name="T72" fmla="*/ 80 w 742"/>
                    <a:gd name="T73" fmla="*/ 162 h 1398"/>
                    <a:gd name="T74" fmla="*/ 123 w 742"/>
                    <a:gd name="T75" fmla="*/ 94 h 1398"/>
                    <a:gd name="T76" fmla="*/ 170 w 742"/>
                    <a:gd name="T77" fmla="*/ 52 h 1398"/>
                    <a:gd name="T78" fmla="*/ 239 w 742"/>
                    <a:gd name="T79" fmla="*/ 25 h 1398"/>
                    <a:gd name="T80" fmla="*/ 314 w 742"/>
                    <a:gd name="T81" fmla="*/ 3 h 1398"/>
                    <a:gd name="T82" fmla="*/ 438 w 742"/>
                    <a:gd name="T83" fmla="*/ 0 h 1398"/>
                    <a:gd name="T84" fmla="*/ 503 w 742"/>
                    <a:gd name="T85" fmla="*/ 11 h 1398"/>
                    <a:gd name="T86" fmla="*/ 569 w 742"/>
                    <a:gd name="T87" fmla="*/ 37 h 1398"/>
                    <a:gd name="T88" fmla="*/ 631 w 742"/>
                    <a:gd name="T89" fmla="*/ 68 h 1398"/>
                    <a:gd name="T90" fmla="*/ 671 w 742"/>
                    <a:gd name="T91" fmla="*/ 114 h 1398"/>
                    <a:gd name="T92" fmla="*/ 718 w 742"/>
                    <a:gd name="T93" fmla="*/ 174 h 1398"/>
                    <a:gd name="T94" fmla="*/ 739 w 742"/>
                    <a:gd name="T95" fmla="*/ 264 h 1398"/>
                    <a:gd name="T96" fmla="*/ 742 w 742"/>
                    <a:gd name="T97" fmla="*/ 340 h 1398"/>
                    <a:gd name="T98" fmla="*/ 724 w 742"/>
                    <a:gd name="T99" fmla="*/ 403 h 1398"/>
                    <a:gd name="T100" fmla="*/ 676 w 742"/>
                    <a:gd name="T101" fmla="*/ 340 h 1398"/>
                    <a:gd name="T102" fmla="*/ 613 w 742"/>
                    <a:gd name="T103" fmla="*/ 304 h 1398"/>
                    <a:gd name="T104" fmla="*/ 530 w 742"/>
                    <a:gd name="T105" fmla="*/ 288 h 1398"/>
                    <a:gd name="T106" fmla="*/ 551 w 742"/>
                    <a:gd name="T107" fmla="*/ 403 h 1398"/>
                    <a:gd name="T108" fmla="*/ 458 w 742"/>
                    <a:gd name="T109" fmla="*/ 363 h 1398"/>
                    <a:gd name="T110" fmla="*/ 485 w 742"/>
                    <a:gd name="T111" fmla="*/ 452 h 1398"/>
                    <a:gd name="T112" fmla="*/ 419 w 742"/>
                    <a:gd name="T113" fmla="*/ 448 h 1398"/>
                    <a:gd name="T114" fmla="*/ 407 w 742"/>
                    <a:gd name="T115" fmla="*/ 546 h 1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2" h="1398">
                      <a:moveTo>
                        <a:pt x="407" y="546"/>
                      </a:moveTo>
                      <a:lnTo>
                        <a:pt x="383" y="481"/>
                      </a:lnTo>
                      <a:lnTo>
                        <a:pt x="352" y="474"/>
                      </a:lnTo>
                      <a:lnTo>
                        <a:pt x="324" y="486"/>
                      </a:lnTo>
                      <a:lnTo>
                        <a:pt x="310" y="527"/>
                      </a:lnTo>
                      <a:lnTo>
                        <a:pt x="306" y="564"/>
                      </a:lnTo>
                      <a:lnTo>
                        <a:pt x="314" y="652"/>
                      </a:lnTo>
                      <a:lnTo>
                        <a:pt x="331" y="694"/>
                      </a:lnTo>
                      <a:lnTo>
                        <a:pt x="339" y="745"/>
                      </a:lnTo>
                      <a:lnTo>
                        <a:pt x="349" y="811"/>
                      </a:lnTo>
                      <a:lnTo>
                        <a:pt x="372" y="889"/>
                      </a:lnTo>
                      <a:lnTo>
                        <a:pt x="413" y="990"/>
                      </a:lnTo>
                      <a:lnTo>
                        <a:pt x="447" y="1085"/>
                      </a:lnTo>
                      <a:lnTo>
                        <a:pt x="483" y="1215"/>
                      </a:lnTo>
                      <a:lnTo>
                        <a:pt x="504" y="1313"/>
                      </a:lnTo>
                      <a:lnTo>
                        <a:pt x="510" y="1398"/>
                      </a:lnTo>
                      <a:lnTo>
                        <a:pt x="417" y="1268"/>
                      </a:lnTo>
                      <a:lnTo>
                        <a:pt x="327" y="1191"/>
                      </a:lnTo>
                      <a:lnTo>
                        <a:pt x="275" y="1150"/>
                      </a:lnTo>
                      <a:lnTo>
                        <a:pt x="212" y="1121"/>
                      </a:lnTo>
                      <a:lnTo>
                        <a:pt x="143" y="1125"/>
                      </a:lnTo>
                      <a:lnTo>
                        <a:pt x="71" y="1182"/>
                      </a:lnTo>
                      <a:lnTo>
                        <a:pt x="6" y="1288"/>
                      </a:lnTo>
                      <a:lnTo>
                        <a:pt x="0" y="1199"/>
                      </a:lnTo>
                      <a:lnTo>
                        <a:pt x="36" y="1097"/>
                      </a:lnTo>
                      <a:lnTo>
                        <a:pt x="84" y="973"/>
                      </a:lnTo>
                      <a:lnTo>
                        <a:pt x="105" y="888"/>
                      </a:lnTo>
                      <a:lnTo>
                        <a:pt x="108" y="798"/>
                      </a:lnTo>
                      <a:lnTo>
                        <a:pt x="96" y="729"/>
                      </a:lnTo>
                      <a:lnTo>
                        <a:pt x="68" y="676"/>
                      </a:lnTo>
                      <a:lnTo>
                        <a:pt x="47" y="591"/>
                      </a:lnTo>
                      <a:lnTo>
                        <a:pt x="41" y="530"/>
                      </a:lnTo>
                      <a:lnTo>
                        <a:pt x="26" y="456"/>
                      </a:lnTo>
                      <a:lnTo>
                        <a:pt x="23" y="367"/>
                      </a:lnTo>
                      <a:lnTo>
                        <a:pt x="35" y="300"/>
                      </a:lnTo>
                      <a:lnTo>
                        <a:pt x="57" y="241"/>
                      </a:lnTo>
                      <a:lnTo>
                        <a:pt x="80" y="162"/>
                      </a:lnTo>
                      <a:lnTo>
                        <a:pt x="123" y="94"/>
                      </a:lnTo>
                      <a:lnTo>
                        <a:pt x="170" y="52"/>
                      </a:lnTo>
                      <a:lnTo>
                        <a:pt x="239" y="25"/>
                      </a:lnTo>
                      <a:lnTo>
                        <a:pt x="314" y="3"/>
                      </a:lnTo>
                      <a:lnTo>
                        <a:pt x="438" y="0"/>
                      </a:lnTo>
                      <a:lnTo>
                        <a:pt x="503" y="11"/>
                      </a:lnTo>
                      <a:lnTo>
                        <a:pt x="569" y="37"/>
                      </a:lnTo>
                      <a:lnTo>
                        <a:pt x="631" y="68"/>
                      </a:lnTo>
                      <a:lnTo>
                        <a:pt x="671" y="114"/>
                      </a:lnTo>
                      <a:lnTo>
                        <a:pt x="718" y="174"/>
                      </a:lnTo>
                      <a:lnTo>
                        <a:pt x="739" y="264"/>
                      </a:lnTo>
                      <a:lnTo>
                        <a:pt x="742" y="340"/>
                      </a:lnTo>
                      <a:lnTo>
                        <a:pt x="724" y="403"/>
                      </a:lnTo>
                      <a:lnTo>
                        <a:pt x="676" y="340"/>
                      </a:lnTo>
                      <a:lnTo>
                        <a:pt x="613" y="304"/>
                      </a:lnTo>
                      <a:lnTo>
                        <a:pt x="530" y="288"/>
                      </a:lnTo>
                      <a:lnTo>
                        <a:pt x="551" y="403"/>
                      </a:lnTo>
                      <a:lnTo>
                        <a:pt x="458" y="363"/>
                      </a:lnTo>
                      <a:lnTo>
                        <a:pt x="485" y="452"/>
                      </a:lnTo>
                      <a:lnTo>
                        <a:pt x="419" y="448"/>
                      </a:lnTo>
                      <a:lnTo>
                        <a:pt x="407" y="5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1018" name="Group 250"/>
                <p:cNvGrpSpPr>
                  <a:grpSpLocks/>
                </p:cNvGrpSpPr>
                <p:nvPr/>
              </p:nvGrpSpPr>
              <p:grpSpPr bwMode="auto">
                <a:xfrm>
                  <a:off x="2118" y="3270"/>
                  <a:ext cx="284" cy="487"/>
                  <a:chOff x="2118" y="3270"/>
                  <a:chExt cx="284" cy="487"/>
                </a:xfrm>
              </p:grpSpPr>
              <p:sp>
                <p:nvSpPr>
                  <p:cNvPr id="161019" name="Freeform 251"/>
                  <p:cNvSpPr>
                    <a:spLocks/>
                  </p:cNvSpPr>
                  <p:nvPr/>
                </p:nvSpPr>
                <p:spPr bwMode="auto">
                  <a:xfrm>
                    <a:off x="2118" y="3270"/>
                    <a:ext cx="284" cy="487"/>
                  </a:xfrm>
                  <a:custGeom>
                    <a:avLst/>
                    <a:gdLst>
                      <a:gd name="T0" fmla="*/ 316 w 570"/>
                      <a:gd name="T1" fmla="*/ 212 h 1463"/>
                      <a:gd name="T2" fmla="*/ 213 w 570"/>
                      <a:gd name="T3" fmla="*/ 197 h 1463"/>
                      <a:gd name="T4" fmla="*/ 149 w 570"/>
                      <a:gd name="T5" fmla="*/ 165 h 1463"/>
                      <a:gd name="T6" fmla="*/ 128 w 570"/>
                      <a:gd name="T7" fmla="*/ 110 h 1463"/>
                      <a:gd name="T8" fmla="*/ 128 w 570"/>
                      <a:gd name="T9" fmla="*/ 62 h 1463"/>
                      <a:gd name="T10" fmla="*/ 112 w 570"/>
                      <a:gd name="T11" fmla="*/ 23 h 1463"/>
                      <a:gd name="T12" fmla="*/ 54 w 570"/>
                      <a:gd name="T13" fmla="*/ 0 h 1463"/>
                      <a:gd name="T14" fmla="*/ 0 w 570"/>
                      <a:gd name="T15" fmla="*/ 7 h 1463"/>
                      <a:gd name="T16" fmla="*/ 66 w 570"/>
                      <a:gd name="T17" fmla="*/ 1138 h 1463"/>
                      <a:gd name="T18" fmla="*/ 112 w 570"/>
                      <a:gd name="T19" fmla="*/ 1242 h 1463"/>
                      <a:gd name="T20" fmla="*/ 170 w 570"/>
                      <a:gd name="T21" fmla="*/ 1345 h 1463"/>
                      <a:gd name="T22" fmla="*/ 254 w 570"/>
                      <a:gd name="T23" fmla="*/ 1423 h 1463"/>
                      <a:gd name="T24" fmla="*/ 349 w 570"/>
                      <a:gd name="T25" fmla="*/ 1448 h 1463"/>
                      <a:gd name="T26" fmla="*/ 478 w 570"/>
                      <a:gd name="T27" fmla="*/ 1463 h 1463"/>
                      <a:gd name="T28" fmla="*/ 553 w 570"/>
                      <a:gd name="T29" fmla="*/ 1440 h 1463"/>
                      <a:gd name="T30" fmla="*/ 570 w 570"/>
                      <a:gd name="T31" fmla="*/ 1361 h 1463"/>
                      <a:gd name="T32" fmla="*/ 561 w 570"/>
                      <a:gd name="T33" fmla="*/ 1258 h 1463"/>
                      <a:gd name="T34" fmla="*/ 507 w 570"/>
                      <a:gd name="T35" fmla="*/ 940 h 1463"/>
                      <a:gd name="T36" fmla="*/ 461 w 570"/>
                      <a:gd name="T37" fmla="*/ 624 h 1463"/>
                      <a:gd name="T38" fmla="*/ 441 w 570"/>
                      <a:gd name="T39" fmla="*/ 387 h 1463"/>
                      <a:gd name="T40" fmla="*/ 441 w 570"/>
                      <a:gd name="T41" fmla="*/ 323 h 1463"/>
                      <a:gd name="T42" fmla="*/ 411 w 570"/>
                      <a:gd name="T43" fmla="*/ 236 h 1463"/>
                      <a:gd name="T44" fmla="*/ 378 w 570"/>
                      <a:gd name="T45" fmla="*/ 212 h 1463"/>
                      <a:gd name="T46" fmla="*/ 316 w 570"/>
                      <a:gd name="T47" fmla="*/ 212 h 14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70" h="1463">
                        <a:moveTo>
                          <a:pt x="316" y="212"/>
                        </a:moveTo>
                        <a:lnTo>
                          <a:pt x="213" y="197"/>
                        </a:lnTo>
                        <a:lnTo>
                          <a:pt x="149" y="165"/>
                        </a:lnTo>
                        <a:lnTo>
                          <a:pt x="128" y="110"/>
                        </a:lnTo>
                        <a:lnTo>
                          <a:pt x="128" y="62"/>
                        </a:lnTo>
                        <a:lnTo>
                          <a:pt x="112" y="23"/>
                        </a:lnTo>
                        <a:lnTo>
                          <a:pt x="54" y="0"/>
                        </a:lnTo>
                        <a:lnTo>
                          <a:pt x="0" y="7"/>
                        </a:lnTo>
                        <a:lnTo>
                          <a:pt x="66" y="1138"/>
                        </a:lnTo>
                        <a:lnTo>
                          <a:pt x="112" y="1242"/>
                        </a:lnTo>
                        <a:lnTo>
                          <a:pt x="170" y="1345"/>
                        </a:lnTo>
                        <a:lnTo>
                          <a:pt x="254" y="1423"/>
                        </a:lnTo>
                        <a:lnTo>
                          <a:pt x="349" y="1448"/>
                        </a:lnTo>
                        <a:lnTo>
                          <a:pt x="478" y="1463"/>
                        </a:lnTo>
                        <a:lnTo>
                          <a:pt x="553" y="1440"/>
                        </a:lnTo>
                        <a:lnTo>
                          <a:pt x="570" y="1361"/>
                        </a:lnTo>
                        <a:lnTo>
                          <a:pt x="561" y="1258"/>
                        </a:lnTo>
                        <a:lnTo>
                          <a:pt x="507" y="940"/>
                        </a:lnTo>
                        <a:lnTo>
                          <a:pt x="461" y="624"/>
                        </a:lnTo>
                        <a:lnTo>
                          <a:pt x="441" y="387"/>
                        </a:lnTo>
                        <a:lnTo>
                          <a:pt x="441" y="323"/>
                        </a:lnTo>
                        <a:lnTo>
                          <a:pt x="411" y="236"/>
                        </a:lnTo>
                        <a:lnTo>
                          <a:pt x="378" y="212"/>
                        </a:lnTo>
                        <a:lnTo>
                          <a:pt x="316" y="212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404040"/>
                      </a:gs>
                      <a:gs pos="100000">
                        <a:srgbClr val="404040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020" name="Freeform 252"/>
                  <p:cNvSpPr>
                    <a:spLocks/>
                  </p:cNvSpPr>
                  <p:nvPr/>
                </p:nvSpPr>
                <p:spPr bwMode="auto">
                  <a:xfrm>
                    <a:off x="2124" y="3293"/>
                    <a:ext cx="244" cy="448"/>
                  </a:xfrm>
                  <a:custGeom>
                    <a:avLst/>
                    <a:gdLst>
                      <a:gd name="T0" fmla="*/ 319 w 489"/>
                      <a:gd name="T1" fmla="*/ 269 h 1343"/>
                      <a:gd name="T2" fmla="*/ 229 w 489"/>
                      <a:gd name="T3" fmla="*/ 261 h 1343"/>
                      <a:gd name="T4" fmla="*/ 132 w 489"/>
                      <a:gd name="T5" fmla="*/ 230 h 1343"/>
                      <a:gd name="T6" fmla="*/ 75 w 489"/>
                      <a:gd name="T7" fmla="*/ 174 h 1343"/>
                      <a:gd name="T8" fmla="*/ 42 w 489"/>
                      <a:gd name="T9" fmla="*/ 127 h 1343"/>
                      <a:gd name="T10" fmla="*/ 0 w 489"/>
                      <a:gd name="T11" fmla="*/ 0 h 1343"/>
                      <a:gd name="T12" fmla="*/ 62 w 489"/>
                      <a:gd name="T13" fmla="*/ 1035 h 1343"/>
                      <a:gd name="T14" fmla="*/ 104 w 489"/>
                      <a:gd name="T15" fmla="*/ 1130 h 1343"/>
                      <a:gd name="T16" fmla="*/ 149 w 489"/>
                      <a:gd name="T17" fmla="*/ 1216 h 1343"/>
                      <a:gd name="T18" fmla="*/ 208 w 489"/>
                      <a:gd name="T19" fmla="*/ 1280 h 1343"/>
                      <a:gd name="T20" fmla="*/ 258 w 489"/>
                      <a:gd name="T21" fmla="*/ 1311 h 1343"/>
                      <a:gd name="T22" fmla="*/ 319 w 489"/>
                      <a:gd name="T23" fmla="*/ 1328 h 1343"/>
                      <a:gd name="T24" fmla="*/ 377 w 489"/>
                      <a:gd name="T25" fmla="*/ 1343 h 1343"/>
                      <a:gd name="T26" fmla="*/ 443 w 489"/>
                      <a:gd name="T27" fmla="*/ 1343 h 1343"/>
                      <a:gd name="T28" fmla="*/ 472 w 489"/>
                      <a:gd name="T29" fmla="*/ 1328 h 1343"/>
                      <a:gd name="T30" fmla="*/ 489 w 489"/>
                      <a:gd name="T31" fmla="*/ 1280 h 1343"/>
                      <a:gd name="T32" fmla="*/ 481 w 489"/>
                      <a:gd name="T33" fmla="*/ 1200 h 1343"/>
                      <a:gd name="T34" fmla="*/ 439 w 489"/>
                      <a:gd name="T35" fmla="*/ 1018 h 1343"/>
                      <a:gd name="T36" fmla="*/ 368 w 489"/>
                      <a:gd name="T37" fmla="*/ 402 h 1343"/>
                      <a:gd name="T38" fmla="*/ 357 w 489"/>
                      <a:gd name="T39" fmla="*/ 317 h 1343"/>
                      <a:gd name="T40" fmla="*/ 319 w 489"/>
                      <a:gd name="T41" fmla="*/ 269 h 13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89" h="1343">
                        <a:moveTo>
                          <a:pt x="319" y="269"/>
                        </a:moveTo>
                        <a:lnTo>
                          <a:pt x="229" y="261"/>
                        </a:lnTo>
                        <a:lnTo>
                          <a:pt x="132" y="230"/>
                        </a:lnTo>
                        <a:lnTo>
                          <a:pt x="75" y="174"/>
                        </a:lnTo>
                        <a:lnTo>
                          <a:pt x="42" y="127"/>
                        </a:lnTo>
                        <a:lnTo>
                          <a:pt x="0" y="0"/>
                        </a:lnTo>
                        <a:lnTo>
                          <a:pt x="62" y="1035"/>
                        </a:lnTo>
                        <a:lnTo>
                          <a:pt x="104" y="1130"/>
                        </a:lnTo>
                        <a:lnTo>
                          <a:pt x="149" y="1216"/>
                        </a:lnTo>
                        <a:lnTo>
                          <a:pt x="208" y="1280"/>
                        </a:lnTo>
                        <a:lnTo>
                          <a:pt x="258" y="1311"/>
                        </a:lnTo>
                        <a:lnTo>
                          <a:pt x="319" y="1328"/>
                        </a:lnTo>
                        <a:lnTo>
                          <a:pt x="377" y="1343"/>
                        </a:lnTo>
                        <a:lnTo>
                          <a:pt x="443" y="1343"/>
                        </a:lnTo>
                        <a:lnTo>
                          <a:pt x="472" y="1328"/>
                        </a:lnTo>
                        <a:lnTo>
                          <a:pt x="489" y="1280"/>
                        </a:lnTo>
                        <a:lnTo>
                          <a:pt x="481" y="1200"/>
                        </a:lnTo>
                        <a:lnTo>
                          <a:pt x="439" y="1018"/>
                        </a:lnTo>
                        <a:lnTo>
                          <a:pt x="368" y="402"/>
                        </a:lnTo>
                        <a:lnTo>
                          <a:pt x="357" y="317"/>
                        </a:lnTo>
                        <a:lnTo>
                          <a:pt x="319" y="269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06060"/>
                      </a:gs>
                      <a:gs pos="100000">
                        <a:srgbClr val="606060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95538F-725A-4FE0-98F1-2B3AC7C37672}"/>
                  </a:ext>
                </a:extLst>
              </p:cNvPr>
              <p:cNvSpPr txBox="1"/>
              <p:nvPr/>
            </p:nvSpPr>
            <p:spPr>
              <a:xfrm>
                <a:off x="654088" y="980728"/>
                <a:ext cx="8136904" cy="721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ct val="20000"/>
                  </a:spcBef>
                </a:pPr>
                <a:r>
                  <a:rPr lang="zh-CN" altLang="en-US" sz="3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特征：</a:t>
                </a:r>
                <a:endParaRPr lang="en-US" altLang="zh-CN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r>
                  <a:rPr lang="zh-CN" altLang="en-US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 </a:t>
                </a:r>
                <a:r>
                  <a:rPr lang="en-US" altLang="zh-CN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600" i="1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 sz="260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𝜒</m:t>
                        </m:r>
                      </m:e>
                      <m:sup>
                        <m:r>
                          <a:rPr lang="zh-CN" altLang="en-US" sz="260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≥</a:t>
                </a:r>
                <a:r>
                  <a:rPr lang="en-US" altLang="zh-CN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0</a:t>
                </a:r>
                <a:r>
                  <a:rPr lang="zh-CN" altLang="en-US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，平方目的是防止出现正负抵消，除以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600" i="1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60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sz="260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防止大样本容量下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600" i="1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 sz="260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𝜒</m:t>
                        </m:r>
                      </m:e>
                      <m:sup>
                        <m:r>
                          <a:rPr lang="zh-CN" altLang="en-US" sz="260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值过大</a:t>
                </a:r>
                <a:r>
                  <a:rPr lang="zh-CN" altLang="en-US" dirty="0">
                    <a:solidFill>
                      <a:schemeClr val="bg2"/>
                    </a:solidFill>
                  </a:rPr>
                  <a:t>。</a:t>
                </a:r>
                <a:endParaRPr lang="en-US" altLang="zh-CN" dirty="0">
                  <a:solidFill>
                    <a:schemeClr val="bg2"/>
                  </a:solidFill>
                </a:endParaRPr>
              </a:p>
              <a:p>
                <a:endParaRPr lang="en-US" altLang="zh-CN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统计量描述了观测值与期望值的接近程度。</a:t>
                </a:r>
                <a:endParaRPr lang="en-US" altLang="zh-CN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endParaRPr lang="en-US" altLang="zh-CN" dirty="0">
                  <a:solidFill>
                    <a:schemeClr val="bg2"/>
                  </a:solidFill>
                </a:endParaRPr>
              </a:p>
              <a:p>
                <a:pPr algn="just">
                  <a:spcBef>
                    <a:spcPct val="20000"/>
                  </a:spcBef>
                </a:pPr>
                <a:r>
                  <a:rPr lang="zh-CN" altLang="en-US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根据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600" i="1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 sz="260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𝜒</m:t>
                        </m:r>
                      </m:e>
                      <m:sup>
                        <m:r>
                          <a:rPr lang="zh-CN" altLang="en-US" sz="260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分布定义，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600" i="1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 sz="260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𝜒</m:t>
                        </m:r>
                      </m:e>
                      <m:sup>
                        <m:r>
                          <a:rPr lang="zh-CN" altLang="en-US" sz="260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统计量与样本自由度有关。</a:t>
                </a:r>
                <a:endParaRPr lang="en-US" altLang="zh-CN" sz="26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altLang="zh-CN" sz="26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altLang="zh-CN" sz="26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algn="just">
                  <a:spcBef>
                    <a:spcPct val="20000"/>
                  </a:spcBef>
                </a:pPr>
                <a:r>
                  <a:rPr lang="en-US" altLang="zh-CN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+mn-ea"/>
                  </a:rPr>
                  <a:t>	</a:t>
                </a:r>
              </a:p>
              <a:p>
                <a:pPr algn="just">
                  <a:spcBef>
                    <a:spcPct val="20000"/>
                  </a:spcBef>
                </a:pPr>
                <a:endParaRPr lang="en-US" altLang="zh-CN" sz="26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altLang="zh-CN" sz="26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altLang="zh-CN" sz="26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altLang="zh-CN" sz="26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altLang="zh-CN" sz="26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95538F-725A-4FE0-98F1-2B3AC7C3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88" y="980728"/>
                <a:ext cx="8136904" cy="7212424"/>
              </a:xfrm>
              <a:prstGeom prst="rect">
                <a:avLst/>
              </a:prstGeom>
              <a:blipFill>
                <a:blip r:embed="rId2"/>
                <a:stretch>
                  <a:fillRect l="-1948" t="-1437" r="-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8955C729-2497-45C0-BF71-C27E5CCD9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178708"/>
            <a:ext cx="6781800" cy="1143000"/>
          </a:xfrm>
          <a:noFill/>
          <a:ln/>
        </p:spPr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</a:t>
            </a:r>
            <a:r>
              <a:rPr lang="en-US" altLang="zh-CN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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chemeClr val="bg2"/>
                </a:solidFill>
              </a:rPr>
              <a:t>统计量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pic>
        <p:nvPicPr>
          <p:cNvPr id="7" name="Picture 61" descr="chi">
            <a:extLst>
              <a:ext uri="{FF2B5EF4-FFF2-40B4-BE49-F238E27FC236}">
                <a16:creationId xmlns:a16="http://schemas.microsoft.com/office/drawing/2014/main" id="{0D04D573-A0EA-4968-B227-F1934933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45024"/>
            <a:ext cx="4103737" cy="256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50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1331640" y="1844824"/>
            <a:ext cx="6781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 anchorCtr="1"/>
          <a:lstStyle>
            <a:lvl1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9.2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chemeClr val="bg2"/>
                </a:solidFill>
                <a:latin typeface="Symbol" panose="05050102010706020507" pitchFamily="18" charset="2"/>
              </a:rPr>
              <a:t>拟合优度</a:t>
            </a:r>
            <a:r>
              <a:rPr lang="zh-CN" altLang="en-US" dirty="0">
                <a:solidFill>
                  <a:schemeClr val="bg2"/>
                </a:solidFill>
              </a:rPr>
              <a:t>检验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CA884-0E82-40CE-A204-50151526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548680"/>
            <a:ext cx="67818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Symbol" panose="05050102010706020507" pitchFamily="18" charset="2"/>
              </a:rPr>
              <a:t>拟合优度</a:t>
            </a:r>
            <a:r>
              <a:rPr lang="zh-CN" altLang="en-US" dirty="0">
                <a:solidFill>
                  <a:schemeClr val="bg2"/>
                </a:solidFill>
              </a:rPr>
              <a:t>检验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6D5E0-207F-4DF1-96AB-0D9AEC5D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</a:pPr>
            <a:r>
              <a:rPr lang="en-US" altLang="zh-CN" sz="2600" dirty="0">
                <a:solidFill>
                  <a:schemeClr val="bg2"/>
                </a:solidFill>
              </a:rPr>
              <a:t>	</a:t>
            </a:r>
            <a:r>
              <a:rPr lang="zh-CN" altLang="en-US" sz="2600" dirty="0">
                <a:solidFill>
                  <a:schemeClr val="bg2"/>
                </a:solidFill>
              </a:rPr>
              <a:t>定义：拟合优度检验是用</a:t>
            </a:r>
            <a:r>
              <a:rPr lang="zh-CN" altLang="en-US" sz="2800" dirty="0">
                <a:solidFill>
                  <a:schemeClr val="bg2"/>
                </a:solidFill>
                <a:sym typeface="Symbol" panose="05050102010706020507" pitchFamily="18" charset="2"/>
              </a:rPr>
              <a:t></a:t>
            </a:r>
            <a:r>
              <a:rPr lang="zh-CN" altLang="en-US" sz="2800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</a:t>
            </a:r>
            <a:r>
              <a:rPr lang="zh-CN" altLang="en-US" sz="2600" dirty="0">
                <a:solidFill>
                  <a:schemeClr val="bg2"/>
                </a:solidFill>
              </a:rPr>
              <a:t>统计量进行统计显著性检验的重要内容之一。它是依据总体分布状况，计算出分类变量中各类别的期望频数，与实际观察频数进行对比，判断期望频数与观察频数是否有显著差异，从而达到从分类变量进行分析的目的。</a:t>
            </a:r>
            <a:endParaRPr lang="en-US" altLang="zh-CN" sz="2600" dirty="0">
              <a:solidFill>
                <a:schemeClr val="bg2"/>
              </a:solidFill>
            </a:endParaRPr>
          </a:p>
          <a:p>
            <a:pPr marL="0" indent="0" algn="just"/>
            <a:endParaRPr lang="zh-CN" altLang="en-US" sz="2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4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476672"/>
            <a:ext cx="6781800" cy="1143000"/>
          </a:xfrm>
          <a:noFill/>
          <a:ln/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拟合优度检验</a:t>
            </a:r>
            <a:r>
              <a:rPr lang="en-US" altLang="zh-CN" sz="3600" dirty="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 dirty="0">
                <a:solidFill>
                  <a:schemeClr val="hlink"/>
                </a:solidFill>
                <a:latin typeface="Arial" panose="020B0604020202020204" pitchFamily="34" charset="0"/>
              </a:rPr>
              <a:t>例题分析</a:t>
            </a:r>
            <a:r>
              <a:rPr lang="en-US" altLang="zh-CN" sz="3600" dirty="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  <a:endParaRPr lang="en-US" altLang="zh-CN" sz="36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43913" cy="4419600"/>
          </a:xfrm>
          <a:noFill/>
          <a:ln/>
        </p:spPr>
        <p:txBody>
          <a:bodyPr/>
          <a:lstStyle/>
          <a:p>
            <a:pPr marL="609600" indent="-609600" algn="just"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     </a:t>
            </a:r>
            <a:r>
              <a:rPr lang="en-US" altLang="zh-CN" b="1" dirty="0">
                <a:solidFill>
                  <a:schemeClr val="bg2"/>
                </a:solidFill>
                <a:sym typeface="Symbol" panose="05050102010706020507" pitchFamily="18" charset="2"/>
              </a:rPr>
              <a:t>【</a:t>
            </a:r>
            <a:r>
              <a:rPr lang="zh-CN" altLang="en-US" b="1" dirty="0">
                <a:solidFill>
                  <a:schemeClr val="bg2"/>
                </a:solidFill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sym typeface="Symbol" panose="05050102010706020507" pitchFamily="18" charset="2"/>
              </a:rPr>
              <a:t>】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1912</a:t>
            </a: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年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4</a:t>
            </a: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月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15</a:t>
            </a: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日，豪华巨轮泰坦尼克号与冰山相撞沉没。当时船上共有共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2208</a:t>
            </a: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人，其中男性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1738</a:t>
            </a: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人，女性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470</a:t>
            </a: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人。海难发生后，幸存者为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718</a:t>
            </a: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人，其中男性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374</a:t>
            </a: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人，女性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344</a:t>
            </a: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人，以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0.1</a:t>
            </a: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的显著性水平检验存活状况与性别是否有关。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476672"/>
            <a:ext cx="6781800" cy="1143000"/>
          </a:xfrm>
          <a:noFill/>
          <a:ln/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拟合优度检验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例题分析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  <a:endParaRPr lang="en-US" altLang="zh-CN" sz="26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043" y="1619672"/>
            <a:ext cx="8443913" cy="4419600"/>
          </a:xfrm>
          <a:noFill/>
          <a:ln/>
        </p:spPr>
        <p:txBody>
          <a:bodyPr/>
          <a:lstStyle/>
          <a:p>
            <a:pPr marL="609600" indent="-609600"/>
            <a:r>
              <a:rPr lang="zh-CN" altLang="zh-CN" sz="3000" b="1" dirty="0">
                <a:solidFill>
                  <a:schemeClr val="bg2"/>
                </a:solidFill>
                <a:sym typeface="Symbol" panose="05050102010706020507" pitchFamily="18" charset="2"/>
              </a:rPr>
              <a:t>解：</a:t>
            </a:r>
            <a:r>
              <a:rPr lang="zh-CN" altLang="en-US" sz="3000" b="1" dirty="0">
                <a:solidFill>
                  <a:schemeClr val="bg2"/>
                </a:solidFill>
                <a:sym typeface="Symbol" panose="05050102010706020507" pitchFamily="18" charset="2"/>
              </a:rPr>
              <a:t>根据题目，本题是分析性别与存活情况是否相关，假设二者不相关，即两种性别幸存者的频数观测值与期望值之间的差距应大致一致。</a:t>
            </a:r>
            <a:endParaRPr lang="en-US" altLang="zh-CN" sz="3000" b="1" dirty="0">
              <a:solidFill>
                <a:schemeClr val="bg2"/>
              </a:solidFill>
              <a:sym typeface="Symbol" panose="05050102010706020507" pitchFamily="18" charset="2"/>
            </a:endParaRPr>
          </a:p>
          <a:p>
            <a:pPr marL="609600" indent="-609600"/>
            <a:r>
              <a:rPr lang="en-US" altLang="zh-CN" sz="3000" b="1" dirty="0">
                <a:solidFill>
                  <a:schemeClr val="bg2"/>
                </a:solidFill>
                <a:sym typeface="Symbol" panose="05050102010706020507" pitchFamily="18" charset="2"/>
              </a:rPr>
              <a:t>	</a:t>
            </a:r>
            <a:r>
              <a:rPr lang="zh-CN" altLang="en-US" sz="3000" b="1" dirty="0">
                <a:solidFill>
                  <a:schemeClr val="bg2"/>
                </a:solidFill>
                <a:sym typeface="Symbol" panose="05050102010706020507" pitchFamily="18" charset="2"/>
              </a:rPr>
              <a:t>在</a:t>
            </a:r>
            <a:r>
              <a:rPr lang="en-US" altLang="zh-CN" sz="3000" b="1" dirty="0">
                <a:solidFill>
                  <a:schemeClr val="bg2"/>
                </a:solidFill>
                <a:sym typeface="Symbol" panose="05050102010706020507" pitchFamily="18" charset="2"/>
              </a:rPr>
              <a:t>α=0.1</a:t>
            </a:r>
            <a:r>
              <a:rPr lang="zh-CN" altLang="en-US" sz="3000" b="1" dirty="0">
                <a:solidFill>
                  <a:schemeClr val="bg2"/>
                </a:solidFill>
                <a:sym typeface="Symbol" panose="05050102010706020507" pitchFamily="18" charset="2"/>
              </a:rPr>
              <a:t>的显著性水平下未落入拒绝域。</a:t>
            </a:r>
            <a:r>
              <a:rPr lang="en-US" altLang="zh-CN" sz="3000" b="1" dirty="0">
                <a:solidFill>
                  <a:schemeClr val="bg2"/>
                </a:solidFill>
                <a:sym typeface="Symbol" panose="05050102010706020507" pitchFamily="18" charset="2"/>
              </a:rPr>
              <a:t>	</a:t>
            </a:r>
          </a:p>
          <a:p>
            <a:pPr marL="609600" indent="-609600"/>
            <a:endParaRPr lang="en-US" altLang="zh-CN" sz="3000" dirty="0">
              <a:solidFill>
                <a:schemeClr val="bg2"/>
              </a:solidFill>
              <a:sym typeface="Symbol" panose="05050102010706020507" pitchFamily="18" charset="2"/>
            </a:endParaRPr>
          </a:p>
          <a:p>
            <a:pPr marL="609600" indent="-609600"/>
            <a:r>
              <a:rPr lang="zh-CN" altLang="zh-CN" sz="3000" dirty="0">
                <a:solidFill>
                  <a:schemeClr val="bg2"/>
                </a:solidFill>
                <a:sym typeface="Symbol" panose="05050102010706020507" pitchFamily="18" charset="2"/>
              </a:rPr>
              <a:t>要回答观察频数与期望频数是否一致</a:t>
            </a:r>
            <a:r>
              <a:rPr lang="zh-CN" altLang="en-US" sz="3000" dirty="0">
                <a:solidFill>
                  <a:schemeClr val="bg2"/>
                </a:solidFill>
                <a:sym typeface="Symbol" panose="05050102010706020507" pitchFamily="18" charset="2"/>
              </a:rPr>
              <a:t>，检验如下</a:t>
            </a:r>
            <a:endParaRPr lang="en-US" altLang="zh-CN" sz="3000" dirty="0">
              <a:solidFill>
                <a:schemeClr val="bg2"/>
              </a:solidFill>
              <a:sym typeface="Symbol" panose="05050102010706020507" pitchFamily="18" charset="2"/>
            </a:endParaRPr>
          </a:p>
          <a:p>
            <a:pPr marL="609600" indent="-609600"/>
            <a:r>
              <a:rPr lang="en-US" altLang="zh-CN" sz="3000" dirty="0">
                <a:solidFill>
                  <a:schemeClr val="bg2"/>
                </a:solidFill>
                <a:sym typeface="Symbol" panose="05050102010706020507" pitchFamily="18" charset="2"/>
              </a:rPr>
              <a:t>1</a:t>
            </a:r>
            <a:r>
              <a:rPr lang="zh-CN" altLang="en-US" sz="3000" dirty="0">
                <a:solidFill>
                  <a:schemeClr val="bg2"/>
                </a:solidFill>
                <a:sym typeface="Symbol" panose="05050102010706020507" pitchFamily="18" charset="2"/>
              </a:rPr>
              <a:t>、提出假设：</a:t>
            </a:r>
            <a:endParaRPr lang="zh-CN" altLang="zh-CN" sz="3000" dirty="0">
              <a:solidFill>
                <a:schemeClr val="bg2"/>
              </a:solidFill>
              <a:sym typeface="Symbol" panose="05050102010706020507" pitchFamily="18" charset="2"/>
            </a:endParaRPr>
          </a:p>
          <a:p>
            <a:pPr marL="609600" indent="-609600"/>
            <a:r>
              <a:rPr lang="zh-CN" altLang="en-US" sz="3000" dirty="0">
                <a:solidFill>
                  <a:schemeClr val="bg2"/>
                </a:solidFill>
                <a:sym typeface="Symbol" panose="05050102010706020507" pitchFamily="18" charset="2"/>
              </a:rPr>
              <a:t>      </a:t>
            </a:r>
            <a:r>
              <a:rPr lang="en-US" altLang="zh-CN" sz="3000" dirty="0">
                <a:solidFill>
                  <a:schemeClr val="bg2"/>
                </a:solidFill>
                <a:sym typeface="Symbol" panose="05050102010706020507" pitchFamily="18" charset="2"/>
              </a:rPr>
              <a:t>H</a:t>
            </a:r>
            <a:r>
              <a:rPr lang="en-US" altLang="zh-CN" sz="300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0</a:t>
            </a:r>
            <a:r>
              <a:rPr lang="zh-CN" altLang="zh-CN" sz="3000" dirty="0">
                <a:solidFill>
                  <a:schemeClr val="bg2"/>
                </a:solidFill>
                <a:sym typeface="Symbol" panose="05050102010706020507" pitchFamily="18" charset="2"/>
              </a:rPr>
              <a:t>：观察频数与期望频数一致</a:t>
            </a:r>
            <a:r>
              <a:rPr lang="zh-CN" altLang="en-US" sz="3000" dirty="0">
                <a:solidFill>
                  <a:schemeClr val="bg2"/>
                </a:solidFill>
                <a:sym typeface="Symbol" panose="05050102010706020507" pitchFamily="18" charset="2"/>
              </a:rPr>
              <a:t>。</a:t>
            </a:r>
          </a:p>
          <a:p>
            <a:pPr marL="609600" indent="-609600"/>
            <a:r>
              <a:rPr lang="zh-CN" altLang="en-US" sz="3000" dirty="0">
                <a:solidFill>
                  <a:schemeClr val="bg2"/>
                </a:solidFill>
                <a:sym typeface="Symbol" panose="05050102010706020507" pitchFamily="18" charset="2"/>
              </a:rPr>
              <a:t>      </a:t>
            </a:r>
            <a:r>
              <a:rPr lang="en-US" altLang="zh-CN" sz="3000" dirty="0">
                <a:solidFill>
                  <a:schemeClr val="bg2"/>
                </a:solidFill>
                <a:sym typeface="Symbol" panose="05050102010706020507" pitchFamily="18" charset="2"/>
              </a:rPr>
              <a:t>H</a:t>
            </a:r>
            <a:r>
              <a:rPr lang="en-US" altLang="zh-CN" sz="300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1</a:t>
            </a:r>
            <a:r>
              <a:rPr lang="zh-CN" altLang="en-US" sz="3000" dirty="0">
                <a:solidFill>
                  <a:schemeClr val="bg2"/>
                </a:solidFill>
                <a:sym typeface="Symbol" panose="05050102010706020507" pitchFamily="18" charset="2"/>
              </a:rPr>
              <a:t>：观察频数与期望频数不一致。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DC8FF-FBDB-4E4B-9F2E-65D99385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拟合优度检验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例题分析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5583D66-A8C9-4488-9CF9-DCA107BCCA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24944"/>
            <a:ext cx="5128704" cy="195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A7D5D3-E10C-47D2-9D7E-50F6AFC351B8}"/>
                  </a:ext>
                </a:extLst>
              </p:cNvPr>
              <p:cNvSpPr txBox="1"/>
              <p:nvPr/>
            </p:nvSpPr>
            <p:spPr>
              <a:xfrm>
                <a:off x="503548" y="1331228"/>
                <a:ext cx="7954652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2</a:t>
                </a:r>
                <a:r>
                  <a:rPr lang="zh-CN" altLang="en-US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、计算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统计量</a:t>
                </a:r>
                <a:endParaRPr lang="en-US" altLang="zh-CN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海难发生后，总体幸存率为（</a:t>
                </a:r>
                <a:r>
                  <a:rPr lang="en-US" altLang="zh-CN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374+344</a:t>
                </a:r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）</a:t>
                </a:r>
                <a:r>
                  <a:rPr lang="en-US" altLang="zh-CN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/2208=0.325</a:t>
                </a:r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，计算在</a:t>
                </a:r>
                <a:r>
                  <a:rPr lang="en-US" altLang="zh-CN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0</a:t>
                </a:r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sym typeface="Symbol" panose="05050102010706020507" pitchFamily="18" charset="2"/>
                  </a:rPr>
                  <a:t>假设下男女幸存频数的数学期望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sym typeface="Symbol" panose="05050102010706020507" pitchFamily="18" charset="2"/>
                  </a:rPr>
                  <a:t>。</a:t>
                </a:r>
                <a:r>
                  <a:rPr lang="en-US" altLang="zh-CN" baseline="-25000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		 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A7D5D3-E10C-47D2-9D7E-50F6AFC35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1331228"/>
                <a:ext cx="7954652" cy="1231106"/>
              </a:xfrm>
              <a:prstGeom prst="rect">
                <a:avLst/>
              </a:prstGeom>
              <a:blipFill>
                <a:blip r:embed="rId3"/>
                <a:stretch>
                  <a:fillRect l="-1456" t="-5941" b="-11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17F11BA-C403-4AF8-8268-D37C65F7FA97}"/>
                  </a:ext>
                </a:extLst>
              </p:cNvPr>
              <p:cNvSpPr txBox="1"/>
              <p:nvPr/>
            </p:nvSpPr>
            <p:spPr>
              <a:xfrm>
                <a:off x="856376" y="5157192"/>
                <a:ext cx="6768752" cy="108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根据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统计量计算公式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，得出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=303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17F11BA-C403-4AF8-8268-D37C65F7F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76" y="5157192"/>
                <a:ext cx="6768752" cy="1083438"/>
              </a:xfrm>
              <a:prstGeom prst="rect">
                <a:avLst/>
              </a:prstGeom>
              <a:blipFill>
                <a:blip r:embed="rId4"/>
                <a:stretch>
                  <a:fillRect l="-1710" b="-15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62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AC2DC3B-66FF-4A41-9CAD-06561B2E01E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09600" y="1828800"/>
                <a:ext cx="7848600" cy="411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ct val="20000"/>
                  </a:spcBef>
                </a:pPr>
                <a:r>
                  <a:rPr lang="en-US" altLang="zh-CN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3</a:t>
                </a:r>
                <a:r>
                  <a:rPr lang="zh-CN" altLang="en-US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、计算</a:t>
                </a:r>
                <a:r>
                  <a:rPr lang="en-US" altLang="zh-CN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sym typeface="Symbol" panose="05050102010706020507" pitchFamily="18" charset="2"/>
                  </a:rPr>
                  <a:t>α=0.1</a:t>
                </a:r>
                <a:r>
                  <a:rPr lang="zh-CN" altLang="en-US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sym typeface="Symbol" panose="05050102010706020507" pitchFamily="18" charset="2"/>
                  </a:rPr>
                  <a:t>显著性水平时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600" i="1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 sz="260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𝜒</m:t>
                        </m:r>
                      </m:e>
                      <m:sup>
                        <m:r>
                          <a:rPr lang="zh-CN" altLang="en-US" sz="260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6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临界值</a:t>
                </a:r>
                <a:endParaRPr lang="en-US" altLang="zh-CN" dirty="0"/>
              </a:p>
              <a:p>
                <a:pPr indent="457200" algn="just">
                  <a:spcBef>
                    <a:spcPct val="20000"/>
                  </a:spcBef>
                </a:pPr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本例中，分类变量类型数目为</a:t>
                </a:r>
                <a:r>
                  <a:rPr lang="en-US" altLang="zh-CN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2</a:t>
                </a:r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，自由度为</a:t>
                </a:r>
                <a:r>
                  <a:rPr lang="en-US" altLang="zh-CN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2-1=1</a:t>
                </a:r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solidFill>
                                  <a:schemeClr val="bg2"/>
                                </a:solidFill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  <a:ea typeface="+mn-ea"/>
                              </a:rPr>
                              <m:t>𝜒</m:t>
                            </m:r>
                          </m:e>
                          <m:sup>
                            <m:r>
                              <a:rPr lang="zh-CN" altLang="en-US">
                                <a:solidFill>
                                  <a:schemeClr val="bg2"/>
                                </a:solidFill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zh-CN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  <m:r>
                          <a:rPr lang="en-US" altLang="zh-CN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=0.1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=2.706</a:t>
                </a:r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，</a:t>
                </a:r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＞</a:t>
                </a:r>
                <a:r>
                  <a:rPr lang="en-US" altLang="zh-CN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solidFill>
                                  <a:schemeClr val="bg2"/>
                                </a:solidFill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zh-CN" altLang="en-US">
                                <a:solidFill>
                                  <a:schemeClr val="bg2"/>
                                </a:solidFill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zh-CN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=0.1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en-US" altLang="zh-CN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4</a:t>
                </a:r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、做出统计决策</a:t>
                </a:r>
                <a:endParaRPr lang="en-US" altLang="zh-CN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indent="457200" algn="just">
                  <a:spcBef>
                    <a:spcPct val="20000"/>
                  </a:spcBef>
                </a:pPr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根据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𝜒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统计量定义，拒绝原假设</a:t>
                </a:r>
                <a:r>
                  <a:rPr lang="en-US" altLang="zh-CN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sym typeface="Symbol" panose="05050102010706020507" pitchFamily="18" charset="2"/>
                  </a:rPr>
                  <a:t>H0</a:t>
                </a:r>
                <a:r>
                  <a:rPr lang="zh-CN" altLang="en-US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sym typeface="Symbol" panose="05050102010706020507" pitchFamily="18" charset="2"/>
                  </a:rPr>
                  <a:t>，认为性别与存活率存在关联。</a:t>
                </a:r>
                <a:endParaRPr lang="en-US" altLang="zh-CN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endParaRPr lang="en-US" altLang="zh-CN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AC2DC3B-66FF-4A41-9CAD-06561B2E01E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28800"/>
                <a:ext cx="7848600" cy="4114800"/>
              </a:xfrm>
              <a:prstGeom prst="rect">
                <a:avLst/>
              </a:prstGeom>
              <a:blipFill>
                <a:blip r:embed="rId2"/>
                <a:stretch>
                  <a:fillRect l="-2096" t="-1630" r="-2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id="{75D0BDED-125E-44F6-B83F-03610E00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52400"/>
            <a:ext cx="67818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拟合优度检验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例题分析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70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5D00B-2F65-4D33-B0F8-3991D15E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拟合优度检验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例题分析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4692C6E-73E0-4227-9E20-915C8CF30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421" y="2924944"/>
            <a:ext cx="7157158" cy="29523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080152-14DF-447F-B094-8FF415D5717D}"/>
              </a:ext>
            </a:extLst>
          </p:cNvPr>
          <p:cNvSpPr txBox="1"/>
          <p:nvPr/>
        </p:nvSpPr>
        <p:spPr>
          <a:xfrm>
            <a:off x="993421" y="1669167"/>
            <a:ext cx="6883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借助计算机计算该观测值出现的可能性（即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值），也可以作为拒绝原假设的依据。</a:t>
            </a:r>
          </a:p>
        </p:txBody>
      </p:sp>
    </p:spTree>
    <p:extLst>
      <p:ext uri="{BB962C8B-B14F-4D97-AF65-F5344CB8AC3E}">
        <p14:creationId xmlns:p14="http://schemas.microsoft.com/office/powerpoint/2010/main" val="395651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9CCC-2741-429E-84D4-106182A6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116632"/>
            <a:ext cx="67818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拟合优度检验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例题分析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92921-2133-47F6-A19F-DE1767A6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71600"/>
                <a:ext cx="8316788" cy="4145632"/>
              </a:xfrm>
            </p:spPr>
            <p:txBody>
              <a:bodyPr/>
              <a:lstStyle/>
              <a:p>
                <a:pPr indent="0"/>
                <a:r>
                  <a:rPr lang="zh-CN" altLang="en-US" dirty="0">
                    <a:solidFill>
                      <a:srgbClr val="002060"/>
                    </a:solidFill>
                  </a:rPr>
                  <a:t>试根据上述分析过程结合数据，分析幸存率与所在仓位是否相关</a:t>
                </a:r>
                <a:endParaRPr lang="en-US" altLang="zh-CN" dirty="0">
                  <a:solidFill>
                    <a:srgbClr val="002060"/>
                  </a:solidFill>
                </a:endParaRPr>
              </a:p>
              <a:p>
                <a:pPr indent="0"/>
                <a:r>
                  <a:rPr lang="zh-CN" altLang="en-US" dirty="0">
                    <a:solidFill>
                      <a:srgbClr val="002060"/>
                    </a:solidFill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zh-CN" altLang="en-US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zh-CN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=0.1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2060"/>
                    </a:solidFill>
                  </a:rPr>
                  <a:t>=6.25)</a:t>
                </a:r>
              </a:p>
              <a:p>
                <a:pPr indent="0"/>
                <a:endParaRPr lang="en-US" altLang="zh-CN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92921-2133-47F6-A19F-DE1767A6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71600"/>
                <a:ext cx="8316788" cy="4145632"/>
              </a:xfrm>
              <a:blipFill>
                <a:blip r:embed="rId2"/>
                <a:stretch>
                  <a:fillRect t="-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32D3A44-87EC-4714-8E9B-17BB9D7D2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88437"/>
              </p:ext>
            </p:extLst>
          </p:nvPr>
        </p:nvGraphicFramePr>
        <p:xfrm>
          <a:off x="1979712" y="3400812"/>
          <a:ext cx="4608510" cy="204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538831984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val="13909788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118998264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191384716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323827664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1020360100"/>
                    </a:ext>
                  </a:extLst>
                </a:gridCol>
              </a:tblGrid>
              <a:tr h="762659">
                <a:tc>
                  <a:txBody>
                    <a:bodyPr/>
                    <a:lstStyle/>
                    <a:p>
                      <a:r>
                        <a:rPr lang="zh-CN" altLang="en-US" dirty="0"/>
                        <a:t>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一等舱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二等舱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三等舱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船员仓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23803"/>
                  </a:ext>
                </a:extLst>
              </a:tr>
              <a:tr h="441858">
                <a:tc>
                  <a:txBody>
                    <a:bodyPr/>
                    <a:lstStyle/>
                    <a:p>
                      <a:r>
                        <a:rPr lang="zh-CN" altLang="en-US" dirty="0"/>
                        <a:t>幸存人数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389"/>
                  </a:ext>
                </a:extLst>
              </a:tr>
              <a:tr h="441858">
                <a:tc>
                  <a:txBody>
                    <a:bodyPr/>
                    <a:lstStyle/>
                    <a:p>
                      <a:r>
                        <a:rPr lang="zh-CN" altLang="en-US" dirty="0"/>
                        <a:t>总人数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8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1584325" y="764704"/>
            <a:ext cx="6781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 anchorCtr="1"/>
          <a:lstStyle>
            <a:lvl1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9.3  </a:t>
            </a:r>
            <a:r>
              <a:rPr lang="zh-CN" altLang="en-US" dirty="0">
                <a:solidFill>
                  <a:srgbClr val="002060"/>
                </a:solidFill>
              </a:rPr>
              <a:t>列联分析：独立性检验 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71550" y="2276475"/>
            <a:ext cx="40036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4000" b="1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9.3.1   </a:t>
            </a:r>
            <a:r>
              <a:rPr lang="zh-CN" altLang="en-US" sz="4000" b="1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列联表</a:t>
            </a:r>
          </a:p>
          <a:p>
            <a:pPr eaLnBrk="1" hangingPunct="1"/>
            <a:endParaRPr lang="zh-CN" altLang="en-US" sz="4000" b="1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/>
            <a:r>
              <a:rPr lang="en-US" altLang="zh-CN" sz="4000" b="1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9.3.2 </a:t>
            </a:r>
            <a:r>
              <a:rPr lang="zh-CN" altLang="en-US" sz="4000" b="1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独立性检验</a:t>
            </a:r>
          </a:p>
          <a:p>
            <a:pPr eaLnBrk="1" hangingPunct="1"/>
            <a:endParaRPr lang="en-US" altLang="zh-CN" sz="4000" b="1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381000"/>
            <a:ext cx="7162800" cy="914400"/>
          </a:xfrm>
          <a:noFill/>
          <a:ln/>
        </p:spPr>
        <p:txBody>
          <a:bodyPr anchor="ctr" anchorCtr="0"/>
          <a:lstStyle/>
          <a:p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</a:rPr>
              <a:t>第 </a:t>
            </a:r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</a:rPr>
              <a:t>9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</a:rPr>
              <a:t>章   分类数据分析</a:t>
            </a:r>
            <a:endParaRPr lang="zh-CN" altLang="en-US" sz="40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05000"/>
            <a:ext cx="8001000" cy="4038600"/>
          </a:xfrm>
          <a:noFill/>
          <a:ln/>
        </p:spPr>
        <p:txBody>
          <a:bodyPr/>
          <a:lstStyle/>
          <a:p>
            <a:pPr algn="l"/>
            <a:r>
              <a:rPr lang="en-US" altLang="zh-CN" sz="3200" b="1" dirty="0">
                <a:solidFill>
                  <a:schemeClr val="bg2"/>
                </a:solidFill>
              </a:rPr>
              <a:t>9.1  </a:t>
            </a:r>
            <a:r>
              <a:rPr lang="zh-CN" altLang="en-US" sz="3200" b="1" dirty="0">
                <a:solidFill>
                  <a:schemeClr val="bg2"/>
                </a:solidFill>
              </a:rPr>
              <a:t>分类数据与</a:t>
            </a:r>
            <a:r>
              <a:rPr lang="en-US" altLang="zh-CN" sz="3200" b="1" dirty="0">
                <a:solidFill>
                  <a:schemeClr val="bg2"/>
                </a:solidFill>
                <a:latin typeface="Symbol" panose="05050102010706020507" pitchFamily="18" charset="2"/>
              </a:rPr>
              <a:t>c</a:t>
            </a:r>
            <a:r>
              <a:rPr lang="en-US" altLang="zh-CN" sz="3200" b="1" baseline="30000" dirty="0">
                <a:solidFill>
                  <a:schemeClr val="bg2"/>
                </a:solidFill>
              </a:rPr>
              <a:t>2</a:t>
            </a:r>
            <a:r>
              <a:rPr lang="zh-CN" altLang="en-US" sz="3200" b="1" dirty="0">
                <a:solidFill>
                  <a:schemeClr val="bg2"/>
                </a:solidFill>
              </a:rPr>
              <a:t>统计量 </a:t>
            </a:r>
          </a:p>
          <a:p>
            <a:pPr algn="l"/>
            <a:r>
              <a:rPr lang="en-US" altLang="zh-CN" sz="3200" b="1" dirty="0">
                <a:solidFill>
                  <a:schemeClr val="bg2"/>
                </a:solidFill>
              </a:rPr>
              <a:t>9.2  </a:t>
            </a:r>
            <a:r>
              <a:rPr lang="zh-CN" altLang="en-US" sz="3200" b="1" dirty="0">
                <a:solidFill>
                  <a:schemeClr val="bg2"/>
                </a:solidFill>
                <a:latin typeface="Symbol" panose="05050102010706020507" pitchFamily="18" charset="2"/>
              </a:rPr>
              <a:t>拟合优度</a:t>
            </a:r>
            <a:r>
              <a:rPr lang="zh-CN" altLang="en-US" sz="3200" b="1" dirty="0">
                <a:solidFill>
                  <a:schemeClr val="bg2"/>
                </a:solidFill>
                <a:sym typeface="Symbol" panose="05050102010706020507" pitchFamily="18" charset="2"/>
              </a:rPr>
              <a:t>检验</a:t>
            </a:r>
            <a:endParaRPr lang="zh-CN" altLang="en-US" sz="3200" b="1" baseline="30000" dirty="0">
              <a:solidFill>
                <a:schemeClr val="bg2"/>
              </a:solidFill>
            </a:endParaRPr>
          </a:p>
          <a:p>
            <a:pPr algn="l"/>
            <a:r>
              <a:rPr lang="en-US" altLang="zh-CN" sz="3200" b="1" dirty="0">
                <a:solidFill>
                  <a:schemeClr val="bg2"/>
                </a:solidFill>
              </a:rPr>
              <a:t>9.3  </a:t>
            </a:r>
            <a:r>
              <a:rPr lang="zh-CN" altLang="en-US" sz="3200" b="1" dirty="0">
                <a:solidFill>
                  <a:schemeClr val="bg2"/>
                </a:solidFill>
              </a:rPr>
              <a:t>列联分析：独立性检验</a:t>
            </a:r>
          </a:p>
          <a:p>
            <a:pPr algn="l"/>
            <a:r>
              <a:rPr lang="en-US" altLang="zh-CN" sz="3200" b="1" dirty="0">
                <a:solidFill>
                  <a:schemeClr val="bg2"/>
                </a:solidFill>
              </a:rPr>
              <a:t>9.4  </a:t>
            </a:r>
            <a:r>
              <a:rPr lang="zh-CN" altLang="en-US" sz="3200" b="1" dirty="0">
                <a:solidFill>
                  <a:schemeClr val="bg2"/>
                </a:solidFill>
              </a:rPr>
              <a:t>列联表中的相关度量</a:t>
            </a:r>
            <a:endParaRPr lang="en-US" altLang="zh-CN" sz="3200" b="1" dirty="0">
              <a:solidFill>
                <a:schemeClr val="bg2"/>
              </a:solidFill>
            </a:endParaRPr>
          </a:p>
          <a:p>
            <a:pPr algn="l"/>
            <a:r>
              <a:rPr lang="en-US" altLang="zh-CN" sz="3200" b="1" dirty="0">
                <a:solidFill>
                  <a:schemeClr val="bg2"/>
                </a:solidFill>
              </a:rPr>
              <a:t>9.5  </a:t>
            </a:r>
            <a:r>
              <a:rPr lang="zh-CN" altLang="en-US" sz="3200" b="1" dirty="0">
                <a:solidFill>
                  <a:schemeClr val="bg2"/>
                </a:solidFill>
              </a:rPr>
              <a:t>列联分析中应注意的问题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-3517"/>
            <a:ext cx="6781800" cy="1143000"/>
          </a:xfrm>
          <a:noFill/>
          <a:ln/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</a:rPr>
              <a:t>列联表</a:t>
            </a: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</a:rPr>
              <a:t>(contingency table)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052736"/>
            <a:ext cx="8153400" cy="4343400"/>
          </a:xfrm>
          <a:noFill/>
          <a:ln/>
        </p:spPr>
        <p:txBody>
          <a:bodyPr/>
          <a:lstStyle/>
          <a:p>
            <a:pPr marL="609600" indent="-609600" algn="just">
              <a:buFontTx/>
              <a:buAutoNum type="arabicPeriod"/>
            </a:pPr>
            <a:r>
              <a:rPr lang="zh-CN" altLang="en-US" sz="3000" dirty="0">
                <a:solidFill>
                  <a:schemeClr val="bg2"/>
                </a:solidFill>
              </a:rPr>
              <a:t>由两个以上的变量交叉分类的频数分布表</a:t>
            </a:r>
          </a:p>
          <a:p>
            <a:pPr marL="609600" indent="-609600" algn="just">
              <a:buFontTx/>
              <a:buAutoNum type="arabicPeriod"/>
            </a:pPr>
            <a:r>
              <a:rPr lang="zh-CN" altLang="en-US" sz="3000" dirty="0">
                <a:solidFill>
                  <a:schemeClr val="bg2"/>
                </a:solidFill>
              </a:rPr>
              <a:t>行变量的类别用 </a:t>
            </a:r>
            <a:r>
              <a:rPr lang="en-US" altLang="zh-CN" sz="3000" i="1" dirty="0">
                <a:solidFill>
                  <a:schemeClr val="bg2"/>
                </a:solidFill>
              </a:rPr>
              <a:t>r</a:t>
            </a:r>
            <a:r>
              <a:rPr lang="en-US" altLang="zh-CN" sz="3000" dirty="0">
                <a:solidFill>
                  <a:schemeClr val="bg2"/>
                </a:solidFill>
              </a:rPr>
              <a:t> </a:t>
            </a:r>
            <a:r>
              <a:rPr lang="zh-CN" altLang="en-US" sz="3000" dirty="0">
                <a:solidFill>
                  <a:schemeClr val="bg2"/>
                </a:solidFill>
              </a:rPr>
              <a:t>表示， </a:t>
            </a:r>
            <a:r>
              <a:rPr lang="en-US" altLang="zh-CN" sz="3000" i="1" dirty="0" err="1">
                <a:solidFill>
                  <a:schemeClr val="bg2"/>
                </a:solidFill>
              </a:rPr>
              <a:t>r</a:t>
            </a:r>
            <a:r>
              <a:rPr lang="en-US" altLang="zh-CN" sz="3000" i="1" baseline="-25000" dirty="0" err="1">
                <a:solidFill>
                  <a:schemeClr val="bg2"/>
                </a:solidFill>
              </a:rPr>
              <a:t>i</a:t>
            </a:r>
            <a:r>
              <a:rPr lang="en-US" altLang="zh-CN" sz="3000" i="1" dirty="0">
                <a:solidFill>
                  <a:schemeClr val="bg2"/>
                </a:solidFill>
              </a:rPr>
              <a:t> </a:t>
            </a:r>
            <a:r>
              <a:rPr lang="zh-CN" altLang="en-US" sz="3000" dirty="0">
                <a:solidFill>
                  <a:schemeClr val="bg2"/>
                </a:solidFill>
              </a:rPr>
              <a:t>表示第 </a:t>
            </a:r>
            <a:r>
              <a:rPr lang="en-US" altLang="zh-CN" sz="3000" i="1" dirty="0" err="1">
                <a:solidFill>
                  <a:schemeClr val="bg2"/>
                </a:solidFill>
              </a:rPr>
              <a:t>i</a:t>
            </a:r>
            <a:r>
              <a:rPr lang="en-US" altLang="zh-CN" sz="3000" dirty="0">
                <a:solidFill>
                  <a:schemeClr val="bg2"/>
                </a:solidFill>
              </a:rPr>
              <a:t> </a:t>
            </a:r>
            <a:r>
              <a:rPr lang="zh-CN" altLang="en-US" sz="3000" dirty="0">
                <a:solidFill>
                  <a:schemeClr val="bg2"/>
                </a:solidFill>
              </a:rPr>
              <a:t>个类别</a:t>
            </a:r>
          </a:p>
          <a:p>
            <a:pPr marL="609600" indent="-609600" algn="just">
              <a:buFontTx/>
              <a:buAutoNum type="arabicPeriod"/>
            </a:pPr>
            <a:r>
              <a:rPr lang="zh-CN" altLang="en-US" sz="3000" dirty="0">
                <a:solidFill>
                  <a:schemeClr val="bg2"/>
                </a:solidFill>
              </a:rPr>
              <a:t>列变量的类别用 </a:t>
            </a:r>
            <a:r>
              <a:rPr lang="en-US" altLang="zh-CN" sz="3000" i="1" dirty="0">
                <a:solidFill>
                  <a:schemeClr val="bg2"/>
                </a:solidFill>
              </a:rPr>
              <a:t>c</a:t>
            </a:r>
            <a:r>
              <a:rPr lang="en-US" altLang="zh-CN" sz="3000" dirty="0">
                <a:solidFill>
                  <a:schemeClr val="bg2"/>
                </a:solidFill>
              </a:rPr>
              <a:t> </a:t>
            </a:r>
            <a:r>
              <a:rPr lang="zh-CN" altLang="en-US" sz="3000" dirty="0">
                <a:solidFill>
                  <a:schemeClr val="bg2"/>
                </a:solidFill>
              </a:rPr>
              <a:t>表示， </a:t>
            </a:r>
            <a:r>
              <a:rPr lang="en-US" altLang="zh-CN" sz="3000" i="1" dirty="0" err="1">
                <a:solidFill>
                  <a:schemeClr val="bg2"/>
                </a:solidFill>
              </a:rPr>
              <a:t>c</a:t>
            </a:r>
            <a:r>
              <a:rPr lang="en-US" altLang="zh-CN" sz="3000" i="1" baseline="-25000" dirty="0" err="1">
                <a:solidFill>
                  <a:schemeClr val="bg2"/>
                </a:solidFill>
              </a:rPr>
              <a:t>j</a:t>
            </a:r>
            <a:r>
              <a:rPr lang="en-US" altLang="zh-CN" sz="3000" i="1" dirty="0">
                <a:solidFill>
                  <a:schemeClr val="bg2"/>
                </a:solidFill>
              </a:rPr>
              <a:t> </a:t>
            </a:r>
            <a:r>
              <a:rPr lang="zh-CN" altLang="en-US" sz="3000" dirty="0">
                <a:solidFill>
                  <a:schemeClr val="bg2"/>
                </a:solidFill>
              </a:rPr>
              <a:t>表示第 </a:t>
            </a:r>
            <a:r>
              <a:rPr lang="en-US" altLang="zh-CN" sz="3000" i="1" dirty="0">
                <a:solidFill>
                  <a:schemeClr val="bg2"/>
                </a:solidFill>
              </a:rPr>
              <a:t>j</a:t>
            </a:r>
            <a:r>
              <a:rPr lang="en-US" altLang="zh-CN" sz="3000" dirty="0">
                <a:solidFill>
                  <a:schemeClr val="bg2"/>
                </a:solidFill>
              </a:rPr>
              <a:t> </a:t>
            </a:r>
            <a:r>
              <a:rPr lang="zh-CN" altLang="en-US" sz="3000" dirty="0">
                <a:solidFill>
                  <a:schemeClr val="bg2"/>
                </a:solidFill>
              </a:rPr>
              <a:t>个类别</a:t>
            </a:r>
          </a:p>
          <a:p>
            <a:pPr marL="609600" indent="-609600" algn="just">
              <a:buFontTx/>
              <a:buAutoNum type="arabicPeriod"/>
            </a:pPr>
            <a:r>
              <a:rPr lang="zh-CN" altLang="en-US" sz="3000" dirty="0">
                <a:solidFill>
                  <a:schemeClr val="bg2"/>
                </a:solidFill>
              </a:rPr>
              <a:t>每种组合的观察频数用 </a:t>
            </a:r>
            <a:r>
              <a:rPr lang="en-US" altLang="zh-CN" sz="3000" i="1" dirty="0" err="1">
                <a:solidFill>
                  <a:schemeClr val="bg2"/>
                </a:solidFill>
              </a:rPr>
              <a:t>f</a:t>
            </a:r>
            <a:r>
              <a:rPr lang="en-US" altLang="zh-CN" sz="3000" i="1" baseline="-25000" dirty="0" err="1">
                <a:solidFill>
                  <a:schemeClr val="bg2"/>
                </a:solidFill>
              </a:rPr>
              <a:t>ij</a:t>
            </a:r>
            <a:r>
              <a:rPr lang="en-US" altLang="zh-CN" sz="3000" dirty="0">
                <a:solidFill>
                  <a:schemeClr val="bg2"/>
                </a:solidFill>
              </a:rPr>
              <a:t> </a:t>
            </a:r>
            <a:r>
              <a:rPr lang="zh-CN" altLang="en-US" sz="3000" dirty="0">
                <a:solidFill>
                  <a:schemeClr val="bg2"/>
                </a:solidFill>
              </a:rPr>
              <a:t>表示。</a:t>
            </a:r>
          </a:p>
          <a:p>
            <a:pPr marL="609600" indent="-609600" algn="just">
              <a:buFontTx/>
              <a:buAutoNum type="arabicPeriod"/>
            </a:pPr>
            <a:r>
              <a:rPr lang="zh-CN" altLang="en-US" sz="3000" dirty="0">
                <a:solidFill>
                  <a:schemeClr val="bg2"/>
                </a:solidFill>
              </a:rPr>
              <a:t>表中列出了行变量和列变量的所有可能的组合，所以称为列联表。</a:t>
            </a:r>
          </a:p>
          <a:p>
            <a:pPr marL="609600" indent="-609600" algn="just">
              <a:buFontTx/>
              <a:buAutoNum type="arabicPeriod"/>
            </a:pPr>
            <a:r>
              <a:rPr lang="zh-CN" altLang="en-US" sz="3000" dirty="0">
                <a:solidFill>
                  <a:schemeClr val="bg2"/>
                </a:solidFill>
              </a:rPr>
              <a:t>一个</a:t>
            </a:r>
            <a:r>
              <a:rPr lang="zh-CN" altLang="en-US" sz="3000" i="1" dirty="0">
                <a:solidFill>
                  <a:schemeClr val="bg2"/>
                </a:solidFill>
              </a:rPr>
              <a:t> </a:t>
            </a:r>
            <a:r>
              <a:rPr lang="en-US" altLang="zh-CN" sz="3000" i="1" dirty="0">
                <a:solidFill>
                  <a:schemeClr val="bg2"/>
                </a:solidFill>
              </a:rPr>
              <a:t>r </a:t>
            </a:r>
            <a:r>
              <a:rPr lang="zh-CN" altLang="en-US" sz="3000" dirty="0">
                <a:solidFill>
                  <a:schemeClr val="bg2"/>
                </a:solidFill>
              </a:rPr>
              <a:t>行 </a:t>
            </a:r>
            <a:r>
              <a:rPr lang="en-US" altLang="zh-CN" sz="3000" i="1" dirty="0">
                <a:solidFill>
                  <a:schemeClr val="bg2"/>
                </a:solidFill>
              </a:rPr>
              <a:t>c</a:t>
            </a:r>
            <a:r>
              <a:rPr lang="en-US" altLang="zh-CN" sz="3000" dirty="0">
                <a:solidFill>
                  <a:schemeClr val="bg2"/>
                </a:solidFill>
              </a:rPr>
              <a:t> </a:t>
            </a:r>
            <a:r>
              <a:rPr lang="zh-CN" altLang="en-US" sz="3000" dirty="0">
                <a:solidFill>
                  <a:schemeClr val="bg2"/>
                </a:solidFill>
              </a:rPr>
              <a:t>列的列联表称为 </a:t>
            </a:r>
            <a:r>
              <a:rPr lang="en-US" altLang="zh-CN" sz="3000" i="1" dirty="0">
                <a:solidFill>
                  <a:schemeClr val="bg2"/>
                </a:solidFill>
              </a:rPr>
              <a:t>r</a:t>
            </a:r>
            <a:r>
              <a:rPr lang="en-US" altLang="zh-CN" sz="3000" dirty="0">
                <a:solidFill>
                  <a:schemeClr val="bg2"/>
                </a:solidFill>
              </a:rPr>
              <a:t> </a:t>
            </a:r>
            <a:r>
              <a:rPr lang="en-US" altLang="zh-CN" sz="3000" dirty="0">
                <a:solidFill>
                  <a:schemeClr val="bg2"/>
                </a:solidFill>
                <a:sym typeface="Symbol" panose="05050102010706020507" pitchFamily="18" charset="2"/>
              </a:rPr>
              <a:t> </a:t>
            </a:r>
            <a:r>
              <a:rPr lang="en-US" altLang="zh-CN" sz="3000" i="1" dirty="0">
                <a:solidFill>
                  <a:schemeClr val="bg2"/>
                </a:solidFill>
                <a:sym typeface="Symbol" panose="05050102010706020507" pitchFamily="18" charset="2"/>
              </a:rPr>
              <a:t>c</a:t>
            </a:r>
            <a:r>
              <a:rPr lang="en-US" altLang="zh-CN" sz="3000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zh-CN" altLang="en-US" sz="3000" dirty="0">
                <a:solidFill>
                  <a:schemeClr val="bg2"/>
                </a:solidFill>
                <a:sym typeface="Symbol" panose="05050102010706020507" pitchFamily="18" charset="2"/>
              </a:rPr>
              <a:t>列联表。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143000"/>
          </a:xfrm>
          <a:noFill/>
          <a:ln/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</a:rPr>
              <a:t>列联表的结构</a:t>
            </a:r>
            <a:b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3600" i="1" dirty="0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n-US" altLang="zh-CN" sz="3600" i="1" dirty="0">
                <a:solidFill>
                  <a:schemeClr val="bg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列联表的一般表示</a:t>
            </a: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178289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4109"/>
              </p:ext>
            </p:extLst>
          </p:nvPr>
        </p:nvGraphicFramePr>
        <p:xfrm>
          <a:off x="609600" y="1905000"/>
          <a:ext cx="7772400" cy="3733801"/>
        </p:xfrm>
        <a:graphic>
          <a:graphicData uri="http://schemas.openxmlformats.org/drawingml/2006/table">
            <a:tbl>
              <a:tblPr/>
              <a:tblGrid>
                <a:gridCol w="179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B5B3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列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2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67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6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6E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6E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6EB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B5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CN" sz="3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B5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B5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合计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B5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FFFFB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8213" name="Line 37"/>
          <p:cNvSpPr>
            <a:spLocks noChangeShapeType="1"/>
          </p:cNvSpPr>
          <p:nvPr/>
        </p:nvSpPr>
        <p:spPr bwMode="auto">
          <a:xfrm>
            <a:off x="609600" y="1905000"/>
            <a:ext cx="1804988" cy="1168400"/>
          </a:xfrm>
          <a:prstGeom prst="line">
            <a:avLst/>
          </a:prstGeom>
          <a:noFill/>
          <a:ln w="127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8214" name="Text Box 38"/>
          <p:cNvSpPr txBox="1">
            <a:spLocks noChangeArrowheads="1"/>
          </p:cNvSpPr>
          <p:nvPr/>
        </p:nvSpPr>
        <p:spPr bwMode="auto">
          <a:xfrm>
            <a:off x="1447800" y="2057400"/>
            <a:ext cx="10207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列</a:t>
            </a:r>
            <a:r>
              <a:rPr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600" b="1" i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sz="2600" b="1" i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j</a:t>
            </a:r>
            <a:r>
              <a:rPr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78215" name="Text Box 39"/>
          <p:cNvSpPr txBox="1">
            <a:spLocks noChangeArrowheads="1"/>
          </p:cNvSpPr>
          <p:nvPr/>
        </p:nvSpPr>
        <p:spPr bwMode="auto">
          <a:xfrm>
            <a:off x="887413" y="2559050"/>
            <a:ext cx="9413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行</a:t>
            </a:r>
            <a:r>
              <a:rPr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600" b="1" i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600" b="1" i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78282" name="Text Box 106"/>
          <p:cNvSpPr txBox="1">
            <a:spLocks noChangeArrowheads="1"/>
          </p:cNvSpPr>
          <p:nvPr/>
        </p:nvSpPr>
        <p:spPr bwMode="auto">
          <a:xfrm>
            <a:off x="762000" y="5673725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b="1" i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ij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表示第 </a:t>
            </a:r>
            <a:r>
              <a:rPr lang="en-US" altLang="zh-CN" b="1" i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行第 </a:t>
            </a:r>
            <a:r>
              <a:rPr lang="en-US" altLang="zh-CN" b="1" i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j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列的观察频数</a:t>
            </a: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DCE70-182C-4A7C-9665-5079F0E5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119" y="540258"/>
            <a:ext cx="67818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</a:rPr>
              <a:t>独立性检验</a:t>
            </a:r>
            <a:endParaRPr lang="zh-CN" alt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2D1914-B53B-4D47-B76D-A65242E1E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552" y="1844824"/>
                <a:ext cx="8426896" cy="4480520"/>
              </a:xfrm>
            </p:spPr>
            <p:txBody>
              <a:bodyPr/>
              <a:lstStyle/>
              <a:p>
                <a:pPr indent="571500"/>
                <a:r>
                  <a:rPr lang="zh-CN" altLang="en-US" dirty="0">
                    <a:solidFill>
                      <a:schemeClr val="bg2"/>
                    </a:solidFill>
                  </a:rPr>
                  <a:t>独立性检验是统计学的一种检验方式。与拟合优度检验同属于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2"/>
                    </a:solidFill>
                  </a:rPr>
                  <a:t>检验，它是根据观测变量值与理论期望值构造检验统计量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2"/>
                    </a:solidFill>
                  </a:rPr>
                  <a:t>，判断多个分类变量彼此相关或独立的假设检验。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2D1914-B53B-4D47-B76D-A65242E1E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844824"/>
                <a:ext cx="8426896" cy="4480520"/>
              </a:xfrm>
              <a:blipFill>
                <a:blip r:embed="rId2"/>
                <a:stretch>
                  <a:fillRect t="-2041" r="-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B8E36296-B5F0-4673-A6C9-7DF7C4EA7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3888" y="4217265"/>
            <a:ext cx="384740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02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7181" y="430213"/>
            <a:ext cx="6781800" cy="1143000"/>
          </a:xfrm>
          <a:noFill/>
          <a:ln/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</a:rPr>
              <a:t>独立性检验</a:t>
            </a: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例题分析</a:t>
            </a: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80277" name="Text Box 53"/>
          <p:cNvSpPr txBox="1">
            <a:spLocks noChangeArrowheads="1"/>
          </p:cNvSpPr>
          <p:nvPr/>
        </p:nvSpPr>
        <p:spPr bwMode="auto">
          <a:xfrm>
            <a:off x="381000" y="1752600"/>
            <a:ext cx="8458200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5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【</a:t>
            </a:r>
            <a:r>
              <a:rPr lang="zh-CN" altLang="en-US" sz="25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25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】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一种原料来自三个不同的地区，原料质量被分成三个不同等级。从这批原料中随机抽取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500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件进行检验，结果如表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9-2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所示，要求检验各个地区和原料质量之间是否存在依赖关系？ 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( 0.05)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80340" name="Rectangle 116"/>
          <p:cNvSpPr>
            <a:spLocks noChangeArrowheads="1"/>
          </p:cNvSpPr>
          <p:nvPr/>
        </p:nvSpPr>
        <p:spPr bwMode="auto">
          <a:xfrm>
            <a:off x="0" y="23059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0341" name="Rectangle 117"/>
          <p:cNvSpPr>
            <a:spLocks noChangeArrowheads="1"/>
          </p:cNvSpPr>
          <p:nvPr/>
        </p:nvSpPr>
        <p:spPr bwMode="auto">
          <a:xfrm>
            <a:off x="1763713" y="5047089"/>
            <a:ext cx="453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endParaRPr lang="en-US" altLang="zh-CN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B17A49F-4FA8-4CC0-8863-B5F623F08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09383"/>
              </p:ext>
            </p:extLst>
          </p:nvPr>
        </p:nvGraphicFramePr>
        <p:xfrm>
          <a:off x="1577181" y="342917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988382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992286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420116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11566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55450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2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05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5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合计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9209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EB68C24-F7BF-401D-8C6D-9E4238DA0B13}"/>
              </a:ext>
            </a:extLst>
          </p:cNvPr>
          <p:cNvSpPr txBox="1"/>
          <p:nvPr/>
        </p:nvSpPr>
        <p:spPr>
          <a:xfrm>
            <a:off x="1331640" y="5661248"/>
            <a:ext cx="634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</a:rPr>
              <a:t>变量是谁？表格中的数值代表什么？</a:t>
            </a: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C0A19-B24E-4CAB-A2A4-FA2CBD79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0"/>
            <a:ext cx="67818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</a:rPr>
              <a:t>独立性检验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例题分析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110">
                <a:extLst>
                  <a:ext uri="{FF2B5EF4-FFF2-40B4-BE49-F238E27FC236}">
                    <a16:creationId xmlns:a16="http://schemas.microsoft.com/office/drawing/2014/main" id="{09A385E4-F7B7-4DE0-805D-57CD3CFA539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07504" y="1340768"/>
                <a:ext cx="9036496" cy="47310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eaLnBrk="1" hangingPunct="1"/>
                <a:r>
                  <a:rPr lang="zh-CN" alt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anose="02010600030101010101" pitchFamily="2" charset="-122"/>
                  </a:rPr>
                  <a:t>解：</a:t>
                </a:r>
                <a:r>
                  <a:rPr lang="en-US" altLang="zh-CN" sz="2400" dirty="0">
                    <a:solidFill>
                      <a:schemeClr val="bg2"/>
                    </a:solidFill>
                  </a:rPr>
                  <a:t>H</a:t>
                </a:r>
                <a:r>
                  <a:rPr lang="en-US" altLang="zh-CN" sz="2400" baseline="-25000" dirty="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0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：地区和原料等级之间是独立的（不存在依赖关系）</a:t>
                </a:r>
              </a:p>
              <a:p>
                <a:pPr eaLnBrk="1" hangingPunct="1"/>
                <a:r>
                  <a:rPr lang="zh-CN" altLang="en-US" sz="2400" dirty="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en-US" altLang="zh-CN" sz="2400" dirty="0">
                    <a:solidFill>
                      <a:schemeClr val="bg2"/>
                    </a:solidFill>
                  </a:rPr>
                  <a:t>H</a:t>
                </a:r>
                <a:r>
                  <a:rPr lang="en-US" altLang="zh-CN" sz="2400" baseline="-25000" dirty="0">
                    <a:solidFill>
                      <a:schemeClr val="bg2"/>
                    </a:solidFill>
                  </a:rPr>
                  <a:t>1</a:t>
                </a:r>
                <a:r>
                  <a:rPr lang="zh-CN" altLang="en-US" sz="2400" dirty="0">
                    <a:solidFill>
                      <a:schemeClr val="bg2"/>
                    </a:solidFill>
                  </a:rPr>
                  <a:t>：地区和原料等级之间不独立  （存在依赖关系）</a:t>
                </a:r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pPr eaLnBrk="1" hangingPunct="1"/>
                <a:r>
                  <a:rPr lang="en-US" altLang="zh-CN" sz="2000" dirty="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	</a:t>
                </a:r>
                <a:r>
                  <a:rPr lang="zh-CN" altLang="en-US" sz="2000" dirty="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根据表格，甲产地原料的占总体的频率为</a:t>
                </a:r>
                <a:r>
                  <a:rPr lang="en-US" altLang="zh-CN" sz="2000" dirty="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140/500=0.28</a:t>
                </a:r>
                <a:r>
                  <a:rPr lang="zh-CN" altLang="en-US" sz="2000" dirty="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，一等品的频率为</a:t>
                </a:r>
                <a:r>
                  <a:rPr lang="en-US" altLang="zh-CN" sz="2000" dirty="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162/500=0.324</a:t>
                </a:r>
                <a:r>
                  <a:rPr lang="zh-CN" altLang="en-US" sz="2000" dirty="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。如果原料产地与等级之间不存在依赖关系，即产地和质量是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两个独立的随机变量</a:t>
                </a:r>
                <a:r>
                  <a:rPr lang="zh-CN" altLang="en-US" sz="20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</a:rPr>
                  <a:t>，则可以根据概率知识计算产地与原料等级的期望比例。</a:t>
                </a:r>
                <a:endParaRPr lang="en-US" altLang="zh-CN" sz="20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sz="20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</a:rPr>
                  <a:t>	</a:t>
                </a:r>
                <a:r>
                  <a:rPr lang="zh-CN" altLang="en-US" sz="20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</a:rPr>
                  <a:t>设</a:t>
                </a:r>
                <a:r>
                  <a:rPr lang="en-US" altLang="zh-CN" sz="20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</a:rPr>
                  <a:t>A=</a:t>
                </a:r>
                <a:r>
                  <a:rPr lang="zh-CN" altLang="en-US" sz="20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</a:rPr>
                  <a:t>样本来自甲地区</a:t>
                </a:r>
                <a:r>
                  <a:rPr lang="en-US" altLang="zh-CN" sz="20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</a:rPr>
                  <a:t>	B=</a:t>
                </a:r>
                <a:r>
                  <a:rPr lang="zh-CN" altLang="en-US" sz="20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</a:rPr>
                  <a:t>样本属于一等品</a:t>
                </a:r>
                <a:endParaRPr lang="en-US" altLang="zh-CN" sz="20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sz="20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</a:rPr>
                  <a:t>	P</a:t>
                </a:r>
                <a:r>
                  <a:rPr lang="zh-CN" altLang="en-US" sz="20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0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</a:rPr>
                  <a:t>AB</a:t>
                </a:r>
                <a:r>
                  <a:rPr lang="zh-CN" altLang="en-US" sz="20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</a:rPr>
                  <a:t>）表示原料来自甲地区且为一等品，</a:t>
                </a:r>
                <a:r>
                  <a:rPr lang="en-US" altLang="zh-CN" sz="20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</a:rPr>
                  <a:t>P</a:t>
                </a:r>
                <a:r>
                  <a:rPr lang="zh-CN" altLang="en-US" sz="20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sz="20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</a:rPr>
                  <a:t>AB</a:t>
                </a:r>
                <a:r>
                  <a:rPr lang="zh-CN" altLang="en-US" sz="20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</a:rPr>
                  <a:t>）</a:t>
                </a:r>
                <a:r>
                  <a:rPr lang="en-US" altLang="zh-CN" sz="20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</a:rPr>
                  <a:t>=0.28*0.324=0.09072</a:t>
                </a:r>
                <a:endParaRPr lang="en-US" altLang="zh-CN" sz="2000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r>
                  <a:rPr lang="zh-CN" alt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anose="02010600030101010101" pitchFamily="2" charset="-122"/>
                  </a:rPr>
                  <a:t>    则</a:t>
                </a:r>
                <a:r>
                  <a:rPr lang="en-US" altLang="zh-CN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anose="02010600030101010101" pitchFamily="2" charset="-122"/>
                  </a:rPr>
                  <a:t>AB</a:t>
                </a:r>
                <a:r>
                  <a:rPr lang="zh-CN" alt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anose="02010600030101010101" pitchFamily="2" charset="-122"/>
                  </a:rPr>
                  <a:t>对应的数学期望值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anose="02010600030101010101" pitchFamily="2" charset="-122"/>
                  </a:rPr>
                  <a:t>=45.36</a:t>
                </a:r>
                <a:r>
                  <a:rPr lang="zh-CN" alt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anose="02010600030101010101" pitchFamily="2" charset="-122"/>
                  </a:rPr>
                  <a:t>，对于其他的</a:t>
                </a:r>
                <a:r>
                  <a:rPr lang="en-US" altLang="zh-CN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anose="02010600030101010101" pitchFamily="2" charset="-122"/>
                  </a:rPr>
                  <a:t>3*3</a:t>
                </a:r>
                <a:r>
                  <a:rPr lang="zh-CN" alt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anose="02010600030101010101" pitchFamily="2" charset="-122"/>
                  </a:rPr>
                  <a:t>种可能性的期望值都可以通过这种方法计算。</a:t>
                </a:r>
                <a:endParaRPr lang="en-US" altLang="zh-CN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</a:endParaRPr>
              </a:p>
              <a:p>
                <a:r>
                  <a:rPr lang="en-US" altLang="zh-CN" sz="2000" dirty="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	</a:t>
                </a:r>
                <a:r>
                  <a:rPr lang="zh-CN" altLang="en-US" sz="2000" dirty="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最后根据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检验</m:t>
                    </m:r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anose="02010600030101010101" pitchFamily="2" charset="-122"/>
                  </a:rPr>
                  <a:t>，计算期望值与观测值之间的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anose="02010600030101010101" pitchFamily="2" charset="-122"/>
                  </a:rPr>
                  <a:t>统计量与规定显著性水平的临界值</a:t>
                </a:r>
                <a:r>
                  <a:rPr lang="zh-CN" altLang="en-US" sz="2000" dirty="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对比，做出统计决策。</a:t>
                </a:r>
                <a:endParaRPr lang="zh-CN" altLang="en-US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Rectangle 110">
                <a:extLst>
                  <a:ext uri="{FF2B5EF4-FFF2-40B4-BE49-F238E27FC236}">
                    <a16:creationId xmlns:a16="http://schemas.microsoft.com/office/drawing/2014/main" id="{09A385E4-F7B7-4DE0-805D-57CD3CFA5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07504" y="1340768"/>
                <a:ext cx="9036496" cy="4731039"/>
              </a:xfrm>
              <a:prstGeom prst="rect">
                <a:avLst/>
              </a:prstGeom>
              <a:blipFill>
                <a:blip r:embed="rId2"/>
                <a:stretch>
                  <a:fillRect l="-1147" t="-1031" r="-945" b="-24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336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104" y="260648"/>
            <a:ext cx="6781800" cy="1143000"/>
          </a:xfrm>
          <a:noFill/>
          <a:ln/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独立性检验</a:t>
            </a:r>
            <a:r>
              <a:rPr lang="en-US" altLang="zh-CN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例题分析</a:t>
            </a:r>
            <a:r>
              <a:rPr lang="en-US" altLang="zh-CN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281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80920" cy="51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863949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86C6D-4F3B-4959-938B-90DA2FE8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独立性检验</a:t>
            </a: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例题分析</a:t>
            </a: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  <p:sp>
        <p:nvSpPr>
          <p:cNvPr id="4" name="Rectangle 120">
            <a:extLst>
              <a:ext uri="{FF2B5EF4-FFF2-40B4-BE49-F238E27FC236}">
                <a16:creationId xmlns:a16="http://schemas.microsoft.com/office/drawing/2014/main" id="{4E5FCC54-550A-4A48-BD7C-C283D7858F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181" y="1916832"/>
            <a:ext cx="9001637" cy="353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0" algn="just" eaLnBrk="1" hangingPunct="1"/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对于此题，行的取值可能性为（一级，二级，三级），自由度为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3-1=2</a:t>
            </a:r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，列的自由度为</a:t>
            </a:r>
            <a:r>
              <a:rPr lang="en-US" altLang="zh-CN" sz="2000" dirty="0">
                <a:solidFill>
                  <a:schemeClr val="bg2"/>
                </a:solidFill>
                <a:sym typeface="Symbol" panose="05050102010706020507" pitchFamily="18" charset="2"/>
              </a:rPr>
              <a:t>3-1=2</a:t>
            </a:r>
            <a:r>
              <a:rPr lang="zh-CN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。</a:t>
            </a:r>
            <a:r>
              <a:rPr lang="en-US" altLang="zh-CN" sz="2000" dirty="0">
                <a:solidFill>
                  <a:schemeClr val="bg2"/>
                </a:solidFill>
                <a:sym typeface="Symbol" panose="05050102010706020507" pitchFamily="18" charset="2"/>
              </a:rPr>
              <a:t> </a:t>
            </a:r>
            <a:r>
              <a:rPr lang="en-US" altLang="zh-CN" sz="2000" dirty="0">
                <a:solidFill>
                  <a:schemeClr val="bg2"/>
                </a:solidFill>
              </a:rPr>
              <a:t> </a:t>
            </a:r>
            <a:r>
              <a:rPr lang="zh-CN" altLang="en-US" sz="2000" dirty="0">
                <a:solidFill>
                  <a:schemeClr val="bg2"/>
                </a:solidFill>
              </a:rPr>
              <a:t>的自由度为</a:t>
            </a:r>
            <a:r>
              <a:rPr lang="en-US" altLang="zh-CN" sz="2000" dirty="0">
                <a:solidFill>
                  <a:schemeClr val="bg2"/>
                </a:solidFill>
              </a:rPr>
              <a:t>n=2*2=4</a:t>
            </a:r>
            <a:r>
              <a:rPr lang="zh-CN" altLang="en-US" sz="2000" dirty="0">
                <a:solidFill>
                  <a:schemeClr val="bg2"/>
                </a:solidFill>
              </a:rPr>
              <a:t>。</a:t>
            </a:r>
            <a:endParaRPr lang="en-US" altLang="zh-CN" sz="20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anose="05050102010706020507" pitchFamily="18" charset="2"/>
            </a:endParaRPr>
          </a:p>
          <a:p>
            <a:pPr indent="0" algn="just" eaLnBrk="1" hangingPunct="1"/>
            <a:r>
              <a:rPr lang="zh-CN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当</a:t>
            </a:r>
            <a:r>
              <a:rPr lang="en-US" altLang="zh-CN" sz="2000" dirty="0">
                <a:solidFill>
                  <a:schemeClr val="bg2"/>
                </a:solidFill>
                <a:sym typeface="Symbol" panose="05050102010706020507" pitchFamily="18" charset="2"/>
              </a:rPr>
              <a:t>n=4,α=0.05</a:t>
            </a:r>
            <a:r>
              <a:rPr lang="zh-CN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时，</a:t>
            </a:r>
            <a:r>
              <a:rPr lang="en-US" altLang="zh-CN" sz="2000" dirty="0">
                <a:solidFill>
                  <a:schemeClr val="bg2"/>
                </a:solidFill>
                <a:sym typeface="Symbol" panose="05050102010706020507" pitchFamily="18" charset="2"/>
              </a:rPr>
              <a:t> </a:t>
            </a:r>
            <a:r>
              <a:rPr lang="zh-CN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临界值</a:t>
            </a:r>
            <a:r>
              <a:rPr lang="en-US" altLang="zh-CN" sz="2000" dirty="0">
                <a:solidFill>
                  <a:schemeClr val="bg2"/>
                </a:solidFill>
                <a:sym typeface="Symbol" panose="05050102010706020507" pitchFamily="18" charset="2"/>
              </a:rPr>
              <a:t> </a:t>
            </a:r>
            <a:r>
              <a:rPr lang="en-US" altLang="zh-CN" sz="2000" dirty="0">
                <a:solidFill>
                  <a:schemeClr val="bg2"/>
                </a:solidFill>
              </a:rPr>
              <a:t>0.05(4)=9.488</a:t>
            </a:r>
            <a:r>
              <a:rPr lang="zh-CN" altLang="en-US" sz="2000" dirty="0">
                <a:solidFill>
                  <a:schemeClr val="bg2"/>
                </a:solidFill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  <a:sym typeface="Symbol" panose="05050102010706020507" pitchFamily="18" charset="2"/>
              </a:rPr>
              <a:t> </a:t>
            </a:r>
            <a:r>
              <a:rPr lang="zh-CN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＞</a:t>
            </a:r>
            <a:r>
              <a:rPr lang="en-US" altLang="zh-CN" sz="2000" dirty="0">
                <a:solidFill>
                  <a:schemeClr val="bg2"/>
                </a:solidFill>
                <a:sym typeface="Symbol" panose="05050102010706020507" pitchFamily="18" charset="2"/>
              </a:rPr>
              <a:t>  </a:t>
            </a:r>
            <a:r>
              <a:rPr lang="en-US" altLang="zh-CN" sz="2000" dirty="0">
                <a:solidFill>
                  <a:schemeClr val="bg2"/>
                </a:solidFill>
              </a:rPr>
              <a:t>0.05(4)</a:t>
            </a:r>
            <a:r>
              <a:rPr lang="zh-CN" altLang="en-US" sz="2000" dirty="0">
                <a:solidFill>
                  <a:schemeClr val="bg2"/>
                </a:solidFill>
              </a:rPr>
              <a:t>，落入拒绝域。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indent="0" algn="just" eaLnBrk="1" hangingPunct="1"/>
            <a:endParaRPr lang="en-US" altLang="zh-CN" sz="2000" dirty="0">
              <a:solidFill>
                <a:schemeClr val="bg2"/>
              </a:solidFill>
              <a:sym typeface="Symbol" panose="05050102010706020507" pitchFamily="18" charset="2"/>
            </a:endParaRPr>
          </a:p>
          <a:p>
            <a:pPr indent="0" algn="just" eaLnBrk="1" hangingPunct="1"/>
            <a:r>
              <a:rPr lang="zh-CN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可以认为产地与原料等级并不是两个独立随机变量，即拒绝原假设，认为原料与产地之间存在依赖关系。</a:t>
            </a:r>
            <a:endParaRPr lang="en-US" altLang="zh-CN" sz="2000" dirty="0">
              <a:solidFill>
                <a:schemeClr val="bg2"/>
              </a:solidFill>
              <a:sym typeface="Symbol" panose="05050102010706020507" pitchFamily="18" charset="2"/>
            </a:endParaRPr>
          </a:p>
          <a:p>
            <a:pPr indent="0" algn="just" eaLnBrk="1" hangingPunct="1"/>
            <a:endParaRPr lang="en-US" altLang="zh-CN" sz="20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anose="05050102010706020507" pitchFamily="18" charset="2"/>
            </a:endParaRPr>
          </a:p>
          <a:p>
            <a:pPr indent="0" algn="just" eaLnBrk="1" hangingPunct="1"/>
            <a:endParaRPr lang="en-US" altLang="zh-CN" sz="2000" dirty="0">
              <a:solidFill>
                <a:schemeClr val="bg2"/>
              </a:solidFill>
              <a:sym typeface="Symbol" panose="05050102010706020507" pitchFamily="18" charset="2"/>
            </a:endParaRPr>
          </a:p>
          <a:p>
            <a:pPr indent="0" algn="just" eaLnBrk="1" hangingPunct="1"/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色盲列联表中，</a:t>
            </a:r>
            <a:r>
              <a:rPr lang="en-US" altLang="zh-CN" sz="2000" dirty="0">
                <a:solidFill>
                  <a:schemeClr val="bg2"/>
                </a:solidFill>
                <a:sym typeface="Symbol" panose="05050102010706020507" pitchFamily="18" charset="2"/>
              </a:rPr>
              <a:t> =4.75</a:t>
            </a:r>
            <a:r>
              <a:rPr lang="zh-CN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  <a:sym typeface="Symbol" panose="05050102010706020507" pitchFamily="18" charset="2"/>
              </a:rPr>
              <a:t>  </a:t>
            </a:r>
            <a:r>
              <a:rPr lang="en-US" altLang="zh-CN" sz="2000" dirty="0">
                <a:solidFill>
                  <a:schemeClr val="bg2"/>
                </a:solidFill>
              </a:rPr>
              <a:t>0.05(1)=2.706</a:t>
            </a:r>
            <a:endParaRPr lang="en-US" altLang="zh-CN" sz="20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5976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143000"/>
          </a:xfrm>
          <a:noFill/>
          <a:ln/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独立性检验</a:t>
            </a:r>
            <a:r>
              <a:rPr lang="en-US" altLang="zh-CN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例题分析</a:t>
            </a:r>
            <a:r>
              <a:rPr lang="en-US" altLang="zh-CN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63" y="2924944"/>
            <a:ext cx="8488473" cy="30273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A75A606-6D33-4A5A-87BC-64B27B848414}"/>
              </a:ext>
            </a:extLst>
          </p:cNvPr>
          <p:cNvSpPr/>
          <p:nvPr/>
        </p:nvSpPr>
        <p:spPr>
          <a:xfrm>
            <a:off x="827584" y="1936058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可以借助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或者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SPSS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中的CHISQ.TEST函数实现</a:t>
            </a: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1905000" y="228600"/>
            <a:ext cx="6781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 anchorCtr="1"/>
          <a:lstStyle>
            <a:lvl1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9.4  </a:t>
            </a:r>
            <a:r>
              <a:rPr lang="zh-CN" altLang="en-US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列联表中的相关测量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899592" y="17526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812800" indent="-812800" algn="ctr">
              <a:spcBef>
                <a:spcPct val="20000"/>
              </a:spcBef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228600" algn="ctr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171450" algn="ctr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57150" algn="ctr">
              <a:spcBef>
                <a:spcPct val="20000"/>
              </a:spcBef>
              <a:buClr>
                <a:schemeClr val="accent1"/>
              </a:buClr>
              <a:buSzPct val="65000"/>
              <a:buFont typeface="Monotype Sorts" panose="05000000000000000000" pitchFamily="2" charset="2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36800" indent="-508000" algn="ctr">
              <a:spcBef>
                <a:spcPct val="20000"/>
              </a:spcBef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940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512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084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656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9.4.1  </a:t>
            </a:r>
            <a:r>
              <a:rPr lang="en-US" altLang="zh-CN" b="1" i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b="1" i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b="1" baseline="300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  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相关系数</a:t>
            </a:r>
          </a:p>
          <a:p>
            <a:pPr algn="l">
              <a:spcBef>
                <a:spcPct val="24000"/>
              </a:spcBef>
            </a:pP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9.4.2   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列联相关系数</a:t>
            </a:r>
          </a:p>
          <a:p>
            <a:pPr algn="l">
              <a:spcBef>
                <a:spcPct val="24000"/>
              </a:spcBef>
            </a:pP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9.4.3   </a:t>
            </a:r>
            <a:r>
              <a:rPr lang="en-US" altLang="zh-CN" b="1" i="1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相关系数</a:t>
            </a:r>
            <a:endParaRPr lang="zh-CN" altLang="en-US" b="1" baseline="30000" dirty="0">
              <a:solidFill>
                <a:schemeClr val="bg2">
                  <a:lumMod val="95000"/>
                  <a:lumOff val="5000"/>
                </a:schemeClr>
              </a:solidFill>
              <a:sym typeface="Symbol" panose="05050102010706020507" pitchFamily="18" charset="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404664"/>
            <a:ext cx="6781800" cy="1143000"/>
          </a:xfrm>
          <a:noFill/>
          <a:ln/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列联表中的相关测量</a:t>
            </a:r>
            <a:endParaRPr lang="zh-CN" altLang="en-US" sz="3600" dirty="0">
              <a:solidFill>
                <a:schemeClr val="bg2">
                  <a:lumMod val="95000"/>
                  <a:lumOff val="5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924800" cy="4267200"/>
          </a:xfrm>
          <a:noFill/>
          <a:ln/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</a:rPr>
              <a:t>品质相关</a:t>
            </a:r>
          </a:p>
          <a:p>
            <a:pPr marL="1219200" lvl="1" indent="-533400">
              <a:lnSpc>
                <a:spcPct val="90000"/>
              </a:lnSpc>
              <a:spcBef>
                <a:spcPct val="40000"/>
              </a:spcBef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</a:rPr>
              <a:t>对品质数据</a:t>
            </a: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分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</a:rPr>
              <a:t>类和顺序数据</a:t>
            </a: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</a:rPr>
              <a:t>之间相关程度的测度。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</a:rPr>
              <a:t>列联表变量的相关属于品质相关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</a:rPr>
              <a:t>列联表相关测量的统计量主要有</a:t>
            </a:r>
          </a:p>
          <a:p>
            <a:pPr marL="1219200" lvl="1" indent="-533400">
              <a:lnSpc>
                <a:spcPct val="90000"/>
              </a:lnSpc>
            </a:pPr>
            <a:r>
              <a:rPr lang="zh-CN" altLang="en-US" i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 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相关系数</a:t>
            </a:r>
            <a:endParaRPr lang="zh-CN" altLang="en-US" dirty="0">
              <a:solidFill>
                <a:schemeClr val="bg2">
                  <a:lumMod val="95000"/>
                  <a:lumOff val="5000"/>
                </a:schemeClr>
              </a:solidFill>
            </a:endParaRPr>
          </a:p>
          <a:p>
            <a:pPr marL="1219200" lvl="1" indent="-533400">
              <a:lnSpc>
                <a:spcPct val="90000"/>
              </a:lnSpc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</a:rPr>
              <a:t>列联相关系数</a:t>
            </a:r>
          </a:p>
          <a:p>
            <a:pPr marL="1219200" lvl="1" indent="-533400">
              <a:lnSpc>
                <a:spcPct val="90000"/>
              </a:lnSpc>
            </a:pPr>
            <a:r>
              <a:rPr lang="en-US" altLang="zh-CN" i="1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</a:rPr>
              <a:t>相关系数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332656"/>
            <a:ext cx="6781800" cy="1143000"/>
          </a:xfrm>
          <a:noFill/>
          <a:ln/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</a:rPr>
              <a:t>学习目标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191000"/>
          </a:xfrm>
          <a:noFill/>
          <a:ln/>
        </p:spPr>
        <p:txBody>
          <a:bodyPr/>
          <a:lstStyle/>
          <a:p>
            <a:pPr marL="609600" indent="-609600">
              <a:spcBef>
                <a:spcPct val="40000"/>
              </a:spcBef>
            </a:pPr>
            <a:r>
              <a:rPr lang="en-US" altLang="zh-CN" b="1" dirty="0">
                <a:solidFill>
                  <a:schemeClr val="bg2"/>
                </a:solidFill>
              </a:rPr>
              <a:t>1.	</a:t>
            </a:r>
            <a:r>
              <a:rPr lang="zh-CN" altLang="en-US" b="1" dirty="0">
                <a:solidFill>
                  <a:schemeClr val="bg2"/>
                </a:solidFill>
              </a:rPr>
              <a:t>理解分类数据与</a:t>
            </a:r>
            <a:r>
              <a:rPr lang="en-US" altLang="zh-CN" b="1" dirty="0">
                <a:solidFill>
                  <a:schemeClr val="bg2"/>
                </a:solidFill>
                <a:latin typeface="Symbol" panose="05050102010706020507" pitchFamily="18" charset="2"/>
              </a:rPr>
              <a:t>c</a:t>
            </a:r>
            <a:r>
              <a:rPr lang="en-US" altLang="zh-CN" b="1" baseline="30000" dirty="0">
                <a:solidFill>
                  <a:schemeClr val="bg2"/>
                </a:solidFill>
              </a:rPr>
              <a:t>2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zh-CN" altLang="en-US" b="1" dirty="0">
                <a:solidFill>
                  <a:schemeClr val="bg2"/>
                </a:solidFill>
              </a:rPr>
              <a:t>统计量</a:t>
            </a:r>
          </a:p>
          <a:p>
            <a:pPr marL="609600" indent="-609600">
              <a:spcBef>
                <a:spcPct val="40000"/>
              </a:spcBef>
              <a:buFontTx/>
              <a:buAutoNum type="arabicPeriod" startAt="2"/>
            </a:pPr>
            <a:r>
              <a:rPr lang="zh-CN" altLang="en-US" sz="3600" b="1" dirty="0">
                <a:solidFill>
                  <a:schemeClr val="bg2"/>
                </a:solidFill>
              </a:rPr>
              <a:t>掌握拟合优度检验及其应用</a:t>
            </a:r>
          </a:p>
          <a:p>
            <a:pPr marL="609600" indent="-609600">
              <a:spcBef>
                <a:spcPct val="40000"/>
              </a:spcBef>
              <a:buFontTx/>
              <a:buAutoNum type="arabicPeriod" startAt="2"/>
            </a:pPr>
            <a:r>
              <a:rPr lang="zh-CN" altLang="en-US" sz="3600" b="1" dirty="0">
                <a:solidFill>
                  <a:schemeClr val="bg2"/>
                </a:solidFill>
              </a:rPr>
              <a:t>掌握独立性检验及其应用</a:t>
            </a:r>
            <a:endParaRPr lang="en-US" altLang="zh-CN" sz="3600" b="1" dirty="0">
              <a:solidFill>
                <a:schemeClr val="bg2"/>
              </a:solidFill>
            </a:endParaRPr>
          </a:p>
          <a:p>
            <a:pPr marL="609600" indent="-609600">
              <a:spcBef>
                <a:spcPct val="40000"/>
              </a:spcBef>
              <a:buFontTx/>
              <a:buAutoNum type="arabicPeriod" startAt="2"/>
            </a:pPr>
            <a:r>
              <a:rPr lang="zh-CN" altLang="en-US" sz="3600" b="1" dirty="0">
                <a:solidFill>
                  <a:schemeClr val="bg2"/>
                </a:solidFill>
              </a:rPr>
              <a:t>列联表中的相关度量</a:t>
            </a:r>
          </a:p>
          <a:p>
            <a:pPr marL="609600" indent="-609600">
              <a:spcBef>
                <a:spcPct val="40000"/>
              </a:spcBef>
              <a:buFontTx/>
              <a:buAutoNum type="arabicPeriod" startAt="2"/>
            </a:pPr>
            <a:r>
              <a:rPr lang="zh-CN" altLang="en-US" sz="3600" b="1" dirty="0">
                <a:solidFill>
                  <a:schemeClr val="bg2"/>
                </a:solidFill>
              </a:rPr>
              <a:t>掌握测度列联表中的相关性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05800" cy="1600200"/>
          </a:xfrm>
          <a:noFill/>
          <a:ln/>
        </p:spPr>
        <p:txBody>
          <a:bodyPr/>
          <a:lstStyle/>
          <a:p>
            <a:r>
              <a:rPr lang="en-US" altLang="zh-CN" i="1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zh-CN" baseline="300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相关系数</a:t>
            </a:r>
            <a:r>
              <a:rPr lang="en-US" altLang="zh-CN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zh-CN" sz="3600" i="1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zh-CN" sz="3600" baseline="300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correlation coefficient)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343400"/>
          </a:xfrm>
          <a:noFill/>
          <a:ln/>
        </p:spPr>
        <p:txBody>
          <a:bodyPr/>
          <a:lstStyle/>
          <a:p>
            <a:pPr marL="609600" indent="-609600" algn="just">
              <a:buFontTx/>
              <a:buAutoNum type="arabicPeriod"/>
            </a:pPr>
            <a:r>
              <a:rPr lang="zh-CN" altLang="en-US" sz="30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测度</a:t>
            </a:r>
            <a:r>
              <a:rPr lang="en-US" altLang="zh-CN" sz="3000" dirty="0">
                <a:solidFill>
                  <a:srgbClr val="FF0000"/>
                </a:solidFill>
                <a:sym typeface="Symbol" panose="05050102010706020507" pitchFamily="18" charset="2"/>
              </a:rPr>
              <a:t>22</a:t>
            </a:r>
            <a:r>
              <a:rPr lang="zh-CN" altLang="en-US" sz="3000" dirty="0">
                <a:solidFill>
                  <a:srgbClr val="FF0000"/>
                </a:solidFill>
                <a:sym typeface="Symbol" panose="05050102010706020507" pitchFamily="18" charset="2"/>
              </a:rPr>
              <a:t>列联表</a:t>
            </a:r>
            <a:r>
              <a:rPr lang="zh-CN" altLang="en-US" sz="30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中数据相关程度</a:t>
            </a:r>
          </a:p>
          <a:p>
            <a:pPr marL="609600" indent="-609600" algn="just">
              <a:buFontTx/>
              <a:buAutoNum type="arabicPeriod"/>
            </a:pPr>
            <a:r>
              <a:rPr lang="zh-CN" altLang="en-US" sz="30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对于</a:t>
            </a:r>
            <a:r>
              <a:rPr lang="en-US" altLang="zh-CN" sz="30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22 </a:t>
            </a:r>
            <a:r>
              <a:rPr lang="zh-CN" altLang="en-US" sz="30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列联表，</a:t>
            </a:r>
            <a:r>
              <a:rPr lang="zh-CN" altLang="en-US" sz="3000" i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3000" baseline="300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30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系数的值在</a:t>
            </a:r>
            <a:r>
              <a:rPr lang="en-US" altLang="zh-CN" sz="30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0</a:t>
            </a:r>
            <a:r>
              <a:rPr lang="zh-CN" altLang="en-US" sz="30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～</a:t>
            </a:r>
            <a:r>
              <a:rPr lang="en-US" altLang="zh-CN" sz="30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30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之间</a:t>
            </a:r>
            <a:endParaRPr lang="zh-CN" altLang="en-US" sz="3000" dirty="0">
              <a:solidFill>
                <a:schemeClr val="bg2">
                  <a:lumMod val="95000"/>
                  <a:lumOff val="5000"/>
                </a:schemeClr>
              </a:solidFill>
              <a:sym typeface="Symbol" panose="05050102010706020507" pitchFamily="18" charset="2"/>
            </a:endParaRPr>
          </a:p>
          <a:p>
            <a:pPr marL="609600" indent="-609600" algn="just">
              <a:buFontTx/>
              <a:buAutoNum type="arabicPeriod"/>
            </a:pPr>
            <a:r>
              <a:rPr lang="zh-CN" altLang="en-US" sz="30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3000" i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3000" baseline="300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30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相关系数</a:t>
            </a:r>
            <a:r>
              <a:rPr lang="zh-CN" altLang="en-US" sz="30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计算公式为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334" name="Object 6">
                <a:hlinkClick r:id="" action="ppaction://ole?verb=0"/>
              </p:cNvPr>
              <p:cNvSpPr txBox="1"/>
              <p:nvPr/>
            </p:nvSpPr>
            <p:spPr bwMode="auto">
              <a:xfrm>
                <a:off x="1303338" y="3657600"/>
                <a:ext cx="6850062" cy="21336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   </m:t>
                      </m:r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式中：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（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）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        </m:t>
                      </m:r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为实际频数的总个数，即样本容量</m:t>
                      </m:r>
                    </m:oMath>
                  </m:oMathPara>
                </a14:m>
                <a:endPara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7334" name="Object 6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3338" y="3657600"/>
                <a:ext cx="6850062" cy="2133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48680"/>
            <a:ext cx="6781800" cy="1143000"/>
          </a:xfrm>
          <a:noFill/>
          <a:ln/>
        </p:spPr>
        <p:txBody>
          <a:bodyPr/>
          <a:lstStyle/>
          <a:p>
            <a:r>
              <a:rPr lang="en-US" altLang="zh-CN" i="1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zh-CN" baseline="300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相关系数</a:t>
            </a:r>
            <a:r>
              <a:rPr lang="en-US" altLang="zh-CN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原理分析</a:t>
            </a:r>
            <a:r>
              <a:rPr lang="en-US" altLang="zh-CN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057400"/>
            <a:ext cx="4800600" cy="533400"/>
          </a:xfrm>
          <a:noFill/>
          <a:ln/>
        </p:spPr>
        <p:txBody>
          <a:bodyPr/>
          <a:lstStyle/>
          <a:p>
            <a:pPr marL="609600" indent="-609600" algn="ctr">
              <a:lnSpc>
                <a:spcPct val="90000"/>
              </a:lnSpc>
            </a:pPr>
            <a:r>
              <a:rPr lang="zh-CN" altLang="en-US" sz="3000" b="1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一个简化的 </a:t>
            </a:r>
            <a:r>
              <a:rPr lang="en-US" altLang="zh-CN" sz="3000" b="1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22 </a:t>
            </a:r>
            <a:r>
              <a:rPr lang="zh-CN" altLang="en-US" sz="3000" b="1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列联表</a:t>
            </a:r>
          </a:p>
        </p:txBody>
      </p:sp>
      <p:graphicFrame>
        <p:nvGraphicFramePr>
          <p:cNvPr id="23556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66584"/>
              </p:ext>
            </p:extLst>
          </p:nvPr>
        </p:nvGraphicFramePr>
        <p:xfrm>
          <a:off x="914400" y="2743200"/>
          <a:ext cx="7391400" cy="3124200"/>
        </p:xfrm>
        <a:graphic>
          <a:graphicData uri="http://schemas.openxmlformats.org/drawingml/2006/table">
            <a:tbl>
              <a:tblPr/>
              <a:tblGrid>
                <a:gridCol w="210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8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9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因素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B5B3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因素 </a:t>
                      </a:r>
                      <a:r>
                        <a:rPr kumimoji="1" lang="en-US" altLang="zh-CN" sz="2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67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6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2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6E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6EB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2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B5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kumimoji="1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3200" b="1" i="0" u="none" strike="noStrike" cap="none" normalizeH="0" baseline="-25000">
                        <a:ln>
                          <a:noFill/>
                        </a:ln>
                        <a:solidFill>
                          <a:srgbClr val="FFFFB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B5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3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1" lang="en-US" altLang="zh-CN" sz="3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kumimoji="1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1" lang="en-US" altLang="zh-CN" sz="32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FFB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合计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B5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kumimoji="1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3200" b="1" i="0" u="none" strike="noStrike" cap="none" normalizeH="0" baseline="-25000">
                        <a:ln>
                          <a:noFill/>
                        </a:ln>
                        <a:solidFill>
                          <a:srgbClr val="FFFFB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kumimoji="1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1" lang="en-US" altLang="zh-CN" sz="32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FFB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143000"/>
          </a:xfrm>
          <a:noFill/>
          <a:ln/>
        </p:spPr>
        <p:txBody>
          <a:bodyPr/>
          <a:lstStyle/>
          <a:p>
            <a:r>
              <a:rPr lang="en-US" altLang="zh-CN" i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baseline="300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  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</a:rPr>
              <a:t>相关系数</a:t>
            </a:r>
            <a:r>
              <a:rPr lang="en-US" altLang="zh-CN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原理分析</a:t>
            </a:r>
            <a:r>
              <a:rPr lang="en-US" altLang="zh-CN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533400"/>
          </a:xfrm>
          <a:noFill/>
          <a:ln/>
        </p:spPr>
        <p:txBody>
          <a:bodyPr/>
          <a:lstStyle/>
          <a:p>
            <a:pPr marL="609600" indent="-60960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列联表中每个单元格的期望频数分别为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812" name="Object 4">
                <a:hlinkClick r:id="" action="ppaction://ole?verb=0"/>
              </p:cNvPr>
              <p:cNvSpPr txBox="1"/>
              <p:nvPr/>
            </p:nvSpPr>
            <p:spPr bwMode="auto">
              <a:xfrm>
                <a:off x="1143000" y="2209800"/>
                <a:ext cx="6472238" cy="182562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7812" name="Object 4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209800"/>
                <a:ext cx="6472238" cy="1825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457200" y="3962400"/>
            <a:ext cx="815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6096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192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430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859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将各期望频数代入 </a:t>
            </a:r>
            <a:r>
              <a:rPr lang="zh-CN" altLang="en-US" sz="28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</a:t>
            </a:r>
            <a:r>
              <a:rPr lang="zh-CN" altLang="en-US" sz="2800" baseline="300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 </a:t>
            </a:r>
            <a:r>
              <a:rPr lang="zh-CN" altLang="en-US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的计算公式得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814" name="Object 6">
                <a:hlinkClick r:id="" action="ppaction://ole?verb=0"/>
              </p:cNvPr>
              <p:cNvSpPr txBox="1"/>
              <p:nvPr/>
            </p:nvSpPr>
            <p:spPr bwMode="auto">
              <a:xfrm>
                <a:off x="1143000" y="4419600"/>
                <a:ext cx="6477000" cy="19050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𝑏𝑐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7814" name="Object 6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4419600"/>
                <a:ext cx="6477000" cy="1905000"/>
              </a:xfrm>
              <a:prstGeom prst="rect">
                <a:avLst/>
              </a:prstGeom>
              <a:blipFill>
                <a:blip r:embed="rId4"/>
                <a:stretch>
                  <a:fillRect l="-94"/>
                </a:stretch>
              </a:blipFill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7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  <p:bldP spid="24781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143000"/>
          </a:xfrm>
          <a:noFill/>
          <a:ln/>
        </p:spPr>
        <p:txBody>
          <a:bodyPr/>
          <a:lstStyle/>
          <a:p>
            <a:r>
              <a:rPr lang="en-US" altLang="zh-CN" i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en-US" altLang="zh-CN" baseline="300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  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</a:rPr>
              <a:t>相关系数 </a:t>
            </a:r>
            <a:r>
              <a:rPr lang="en-US" altLang="zh-CN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原理分析</a:t>
            </a:r>
            <a:r>
              <a:rPr lang="en-US" altLang="zh-CN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685800"/>
          </a:xfrm>
          <a:noFill/>
          <a:ln/>
        </p:spPr>
        <p:txBody>
          <a:bodyPr/>
          <a:lstStyle/>
          <a:p>
            <a:pPr marL="609600" indent="-60960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将</a:t>
            </a:r>
            <a:r>
              <a:rPr lang="zh-CN" altLang="en-US" sz="2800" i="1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</a:t>
            </a:r>
            <a:r>
              <a:rPr lang="zh-CN" altLang="en-US" sz="2800" baseline="3000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</a:t>
            </a:r>
            <a:r>
              <a:rPr lang="zh-CN" altLang="en-US" sz="280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入</a:t>
            </a:r>
            <a:r>
              <a:rPr lang="zh-CN" altLang="en-US" sz="2800" i="1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sz="2800" baseline="3000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>
                <a:solidFill>
                  <a:schemeClr val="bg2">
                    <a:lumMod val="95000"/>
                    <a:lumOff val="5000"/>
                  </a:schemeClr>
                </a:solidFill>
              </a:rPr>
              <a:t>相关系数的计算公式得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9623" name="Object 7">
                <a:hlinkClick r:id="" action="ppaction://ole?verb=0"/>
              </p:cNvPr>
              <p:cNvSpPr txBox="1"/>
              <p:nvPr/>
            </p:nvSpPr>
            <p:spPr bwMode="auto">
              <a:xfrm>
                <a:off x="1219200" y="2286000"/>
                <a:ext cx="6019800" cy="12954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9623" name="Object 7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286000"/>
                <a:ext cx="6019800" cy="1295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1066800" y="3657600"/>
            <a:ext cx="7543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6096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192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430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859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 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等于 </a:t>
            </a:r>
            <a:r>
              <a:rPr lang="en-US" altLang="zh-CN" sz="2600" i="1" dirty="0" err="1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bc</a:t>
            </a: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 </a:t>
            </a:r>
            <a:r>
              <a:rPr lang="zh-CN" altLang="en-US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 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= 0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，表明变量</a:t>
            </a: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X 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与 </a:t>
            </a: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Y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之间独立</a:t>
            </a:r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若 </a:t>
            </a: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=0</a:t>
            </a: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，</a:t>
            </a: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c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=0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，或</a:t>
            </a: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=0</a:t>
            </a: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，</a:t>
            </a: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d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=0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，意味着各观察频数全部落在对角线上，此时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=1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表明变量</a:t>
            </a: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X 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与 </a:t>
            </a: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Y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之间完全相关</a:t>
            </a:r>
            <a:endParaRPr lang="zh-CN" altLang="en-US" sz="2600" i="1" dirty="0">
              <a:solidFill>
                <a:schemeClr val="bg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633413" y="5257800"/>
            <a:ext cx="79009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列联表中变量的位置可以互换，</a:t>
            </a:r>
            <a:r>
              <a:rPr lang="zh-CN" altLang="en-US" sz="28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的符号没有实际意义，故取绝对值即可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9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9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autoUpdateAnimBg="0"/>
      <p:bldP spid="239625" grpId="0" build="p" autoUpdateAnimBg="0"/>
      <p:bldP spid="239626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143000"/>
          </a:xfrm>
          <a:noFill/>
          <a:ln/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列联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相关系数</a:t>
            </a:r>
            <a:b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</a:br>
            <a:r>
              <a:rPr lang="en-US" altLang="zh-CN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(coefficient of contingency)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668" name="Object 4">
                <a:hlinkClick r:id="" action="ppaction://ole?verb=0"/>
              </p:cNvPr>
              <p:cNvSpPr txBox="1"/>
              <p:nvPr/>
            </p:nvSpPr>
            <p:spPr bwMode="auto">
              <a:xfrm>
                <a:off x="2514600" y="2971800"/>
                <a:ext cx="1947863" cy="111283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1668" name="Object 4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2971800"/>
                <a:ext cx="1947863" cy="1112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419600"/>
          </a:xfrm>
          <a:noFill/>
          <a:ln/>
        </p:spPr>
        <p:txBody>
          <a:bodyPr/>
          <a:lstStyle/>
          <a:p>
            <a:pPr marL="609600" indent="-609600" algn="just">
              <a:buFontTx/>
              <a:buAutoNum type="arabicPeriod"/>
            </a:pPr>
            <a:r>
              <a:rPr lang="zh-CN" altLang="en-US" sz="30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用于测度</a:t>
            </a:r>
            <a:r>
              <a:rPr lang="zh-CN" altLang="en-US" sz="3000" dirty="0">
                <a:solidFill>
                  <a:srgbClr val="FF0000"/>
                </a:solidFill>
                <a:sym typeface="Symbol" panose="05050102010706020507" pitchFamily="18" charset="2"/>
              </a:rPr>
              <a:t>大于</a:t>
            </a:r>
            <a:r>
              <a:rPr lang="en-US" altLang="zh-CN" sz="3000" dirty="0">
                <a:solidFill>
                  <a:srgbClr val="FF0000"/>
                </a:solidFill>
                <a:sym typeface="Symbol" panose="05050102010706020507" pitchFamily="18" charset="2"/>
              </a:rPr>
              <a:t>22</a:t>
            </a:r>
            <a:r>
              <a:rPr lang="zh-CN" altLang="en-US" sz="3000" dirty="0">
                <a:solidFill>
                  <a:srgbClr val="FF0000"/>
                </a:solidFill>
                <a:sym typeface="Symbol" panose="05050102010706020507" pitchFamily="18" charset="2"/>
              </a:rPr>
              <a:t>列联表</a:t>
            </a:r>
            <a:r>
              <a:rPr lang="zh-CN" altLang="en-US" sz="30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中数据的相关程度</a:t>
            </a:r>
          </a:p>
          <a:p>
            <a:pPr marL="609600" indent="-609600" algn="just">
              <a:buFontTx/>
              <a:buAutoNum type="arabicPeriod"/>
            </a:pPr>
            <a:r>
              <a:rPr lang="zh-CN" altLang="en-US" sz="30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计算公式为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1143000" y="4114800"/>
            <a:ext cx="7239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6096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192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430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859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C 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的取值范围是 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0</a:t>
            </a: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C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&lt;1</a:t>
            </a:r>
          </a:p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C 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= 0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表明列联表中的两个变量独立</a:t>
            </a:r>
          </a:p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C 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的数值大小取决于列联表的行数和列数，并随行数和列数的增大而增大</a:t>
            </a:r>
          </a:p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根据不同行和列的列联表计算的列联系数不便于比较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1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1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1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1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9" grpId="0" build="p" autoUpdateAnimBg="0"/>
      <p:bldP spid="241670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143000"/>
          </a:xfrm>
          <a:noFill/>
          <a:ln/>
        </p:spPr>
        <p:txBody>
          <a:bodyPr/>
          <a:lstStyle/>
          <a:p>
            <a:r>
              <a:rPr lang="en-US" altLang="zh-CN" i="1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 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相关系数</a:t>
            </a:r>
            <a:b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</a:br>
            <a:r>
              <a:rPr lang="en-US" altLang="zh-CN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(V correlation coefficient)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4495800"/>
          </a:xfrm>
          <a:noFill/>
          <a:ln/>
        </p:spPr>
        <p:txBody>
          <a:bodyPr/>
          <a:lstStyle/>
          <a:p>
            <a:pPr marL="609600" indent="-609600" algn="just">
              <a:buFontTx/>
              <a:buAutoNum type="arabicPeriod"/>
            </a:pPr>
            <a:r>
              <a:rPr lang="zh-CN" altLang="en-US" sz="2800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计算公式为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716" name="Object 4">
                <a:hlinkClick r:id="" action="ppaction://ole?verb=0"/>
              </p:cNvPr>
              <p:cNvSpPr txBox="1"/>
              <p:nvPr/>
            </p:nvSpPr>
            <p:spPr bwMode="auto">
              <a:xfrm>
                <a:off x="1300163" y="2362200"/>
                <a:ext cx="6559550" cy="1598613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*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−1),(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ra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式中：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−1),(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</m:e>
                      </m:func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表示取</m:t>
                      </m:r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−1),(</m:t>
                      </m:r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中较小的一个</m:t>
                      </m:r>
                    </m:oMath>
                  </m:oMathPara>
                </a14:m>
                <a:endPara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3716" name="Object 4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0163" y="2362200"/>
                <a:ext cx="6559550" cy="1598613"/>
              </a:xfrm>
              <a:prstGeom prst="rect">
                <a:avLst/>
              </a:prstGeom>
              <a:blipFill>
                <a:blip r:embed="rId3"/>
                <a:stretch>
                  <a:fillRect l="-185"/>
                </a:stretch>
              </a:blipFill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457200" y="3962400"/>
            <a:ext cx="8305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6096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192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430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859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 startAt="2"/>
            </a:pPr>
            <a:r>
              <a:rPr lang="en-US" altLang="zh-CN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V </a:t>
            </a:r>
            <a:r>
              <a:rPr lang="zh-CN" altLang="en-US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的取值范围是 </a:t>
            </a:r>
            <a:r>
              <a:rPr lang="en-US" altLang="zh-CN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0</a:t>
            </a:r>
            <a:r>
              <a:rPr lang="en-US" altLang="zh-CN" sz="28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zh-CN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1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 startAt="2"/>
            </a:pPr>
            <a:r>
              <a:rPr lang="en-US" altLang="zh-CN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V </a:t>
            </a:r>
            <a:r>
              <a:rPr lang="en-US" altLang="zh-CN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= 0</a:t>
            </a:r>
            <a:r>
              <a:rPr lang="zh-CN" altLang="en-US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表明列联表中的两个变量独立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zh-CN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=1</a:t>
            </a:r>
            <a:r>
              <a:rPr lang="zh-CN" altLang="en-US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表明列联表中的两个变量完全相关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当列联表中有一维为</a:t>
            </a:r>
            <a:r>
              <a:rPr lang="en-US" altLang="zh-CN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min[(</a:t>
            </a:r>
            <a:r>
              <a:rPr lang="en-US" altLang="zh-CN" sz="28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-1),(</a:t>
            </a:r>
            <a:r>
              <a:rPr lang="en-US" altLang="zh-CN" sz="28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zh-CN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-1)]=1,</a:t>
            </a:r>
            <a:r>
              <a:rPr lang="zh-CN" altLang="en-US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此时</a:t>
            </a:r>
            <a:r>
              <a:rPr lang="en-US" altLang="zh-CN" sz="28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zh-CN" sz="2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zh-CN" sz="28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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  <p:bldP spid="24371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143000"/>
          </a:xfrm>
          <a:noFill/>
          <a:ln/>
        </p:spPr>
        <p:txBody>
          <a:bodyPr/>
          <a:lstStyle/>
          <a:p>
            <a:r>
              <a:rPr lang="en-US" altLang="zh-CN" i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zh-CN" altLang="en-US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、</a:t>
            </a:r>
            <a:r>
              <a:rPr lang="en-US" altLang="zh-CN" i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zh-CN" altLang="en-US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、</a:t>
            </a:r>
            <a:r>
              <a:rPr lang="en-US" altLang="zh-CN" i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 </a:t>
            </a:r>
            <a:r>
              <a:rPr lang="zh-CN" altLang="en-US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的比较</a:t>
            </a:r>
            <a:endParaRPr lang="zh-CN" altLang="en-US" sz="360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539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267200"/>
          </a:xfrm>
          <a:noFill/>
          <a:ln/>
        </p:spPr>
        <p:txBody>
          <a:bodyPr/>
          <a:lstStyle/>
          <a:p>
            <a:pPr marL="609600" indent="-609600" algn="just">
              <a:buFontTx/>
              <a:buAutoNum type="arabicPeriod"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同一个列联表，</a:t>
            </a:r>
            <a:r>
              <a:rPr lang="zh-CN" altLang="en-US" i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、</a:t>
            </a:r>
            <a:r>
              <a:rPr lang="en-US" altLang="zh-CN" i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C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、</a:t>
            </a:r>
            <a:r>
              <a:rPr lang="en-US" altLang="zh-CN" i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V 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的结果会不同</a:t>
            </a:r>
          </a:p>
          <a:p>
            <a:pPr marL="609600" indent="-609600" algn="just">
              <a:buFontTx/>
              <a:buAutoNum type="arabicPeriod"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不同的列联表，</a:t>
            </a:r>
            <a:r>
              <a:rPr lang="zh-CN" altLang="en-US" i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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、</a:t>
            </a:r>
            <a:r>
              <a:rPr lang="en-US" altLang="zh-CN" i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C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、</a:t>
            </a:r>
            <a:r>
              <a:rPr lang="en-US" altLang="zh-CN" i="1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V 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的结果也不同</a:t>
            </a:r>
          </a:p>
          <a:p>
            <a:pPr marL="609600" indent="-609600" algn="just">
              <a:buFontTx/>
              <a:buAutoNum type="arabicPeriod"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在对不同列联表变量之间的相关程度进行比较时，不同列联表中的行与行、列与列的个数要相同，并且采用同一种系数</a:t>
            </a:r>
          </a:p>
          <a:p>
            <a:pPr marL="609600" indent="-609600" algn="just">
              <a:buFontTx/>
              <a:buAutoNum type="arabicPeriod"/>
            </a:pPr>
            <a:endParaRPr lang="en-US" altLang="zh-CN" i="1" dirty="0">
              <a:solidFill>
                <a:schemeClr val="bg2">
                  <a:lumMod val="95000"/>
                  <a:lumOff val="5000"/>
                </a:schemeClr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143000"/>
          </a:xfrm>
          <a:noFill/>
          <a:ln/>
        </p:spPr>
        <p:txBody>
          <a:bodyPr/>
          <a:lstStyle/>
          <a:p>
            <a:r>
              <a:rPr lang="zh-CN" altLang="en-US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列联表中的相关测量</a:t>
            </a:r>
            <a:br>
              <a:rPr lang="zh-CN" altLang="en-US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</a:br>
            <a:r>
              <a:rPr lang="en-US" altLang="zh-CN" sz="360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例题分析</a:t>
            </a:r>
            <a:r>
              <a:rPr lang="en-US" altLang="zh-CN" sz="360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533400" y="1828800"/>
            <a:ext cx="807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【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】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一种原料来自三个不同地区，原料质量被分成三个不同等级。从这批原料中随机抽取</a:t>
            </a: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500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件进行检验，结果如下表。分别计算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系数、</a:t>
            </a: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C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系数和</a:t>
            </a: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V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系数，并分析相关程度</a:t>
            </a:r>
            <a:endParaRPr lang="zh-CN" altLang="en-US" dirty="0">
              <a:solidFill>
                <a:schemeClr val="bg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519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34698"/>
              </p:ext>
            </p:extLst>
          </p:nvPr>
        </p:nvGraphicFramePr>
        <p:xfrm>
          <a:off x="762000" y="3124200"/>
          <a:ext cx="7772400" cy="3124200"/>
        </p:xfrm>
        <a:graphic>
          <a:graphicData uri="http://schemas.openxmlformats.org/drawingml/2006/table">
            <a:tbl>
              <a:tblPr/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地区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B5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67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二级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67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67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CFE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合计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6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甲地区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B5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CFE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乙地区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B5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CFE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丙地区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B5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CFE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CFE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合计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B5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CFE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CFE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CFEB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1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143000"/>
          </a:xfrm>
          <a:noFill/>
          <a:ln/>
        </p:spPr>
        <p:txBody>
          <a:bodyPr/>
          <a:lstStyle/>
          <a:p>
            <a:r>
              <a:rPr lang="zh-CN" altLang="en-US">
                <a:solidFill>
                  <a:schemeClr val="bg2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列联表中的相关测量</a:t>
            </a:r>
            <a:br>
              <a:rPr lang="zh-CN" altLang="en-US">
                <a:solidFill>
                  <a:schemeClr val="bg2">
                    <a:lumMod val="95000"/>
                    <a:lumOff val="5000"/>
                  </a:schemeClr>
                </a:solidFill>
              </a:rPr>
            </a:br>
            <a:r>
              <a:rPr lang="zh-CN" altLang="en-US">
                <a:solidFill>
                  <a:schemeClr val="bg2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60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例题分析</a:t>
            </a:r>
            <a:r>
              <a:rPr lang="en-US" altLang="zh-CN" sz="360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304800" y="1752600"/>
            <a:ext cx="7239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600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解：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已知</a:t>
            </a:r>
            <a:r>
              <a:rPr lang="en-US" altLang="zh-CN" sz="2600" i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=500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</a:t>
            </a:r>
            <a:r>
              <a:rPr lang="zh-CN" altLang="en-US" sz="2600" baseline="300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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＝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19.82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，列联表为</a:t>
            </a:r>
            <a:r>
              <a:rPr lang="en-US" altLang="zh-CN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33</a:t>
            </a: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066800" y="5257800"/>
            <a:ext cx="7391400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>
                <a:srgbClr val="F0F0F0"/>
              </a:buClr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结论：</a:t>
            </a: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三个系数均不高，表明产地和原料等级之 </a:t>
            </a:r>
          </a:p>
          <a:p>
            <a:pPr algn="just">
              <a:spcBef>
                <a:spcPct val="50000"/>
              </a:spcBef>
              <a:buClr>
                <a:srgbClr val="F0F0F0"/>
              </a:buClr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            间的相关程度不高</a:t>
            </a:r>
            <a:endParaRPr lang="zh-CN" altLang="en-US" sz="2600" baseline="-25000" dirty="0">
              <a:solidFill>
                <a:schemeClr val="bg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9863" name="Object 7">
                <a:hlinkClick r:id="" action="ppaction://ole?verb=0"/>
              </p:cNvPr>
              <p:cNvSpPr txBox="1"/>
              <p:nvPr/>
            </p:nvSpPr>
            <p:spPr bwMode="auto">
              <a:xfrm>
                <a:off x="1143000" y="2209800"/>
                <a:ext cx="3430588" cy="9842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19.82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500</m:t>
                              </m:r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=0.199</m:t>
                      </m:r>
                    </m:oMath>
                  </m:oMathPara>
                </a14:m>
                <a:endPara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9863" name="Object 7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209800"/>
                <a:ext cx="3430588" cy="984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864" name="Object 8">
                <a:hlinkClick r:id="" action="ppaction://ole?verb=0"/>
              </p:cNvPr>
              <p:cNvSpPr txBox="1"/>
              <p:nvPr/>
            </p:nvSpPr>
            <p:spPr bwMode="auto">
              <a:xfrm>
                <a:off x="1143000" y="3124200"/>
                <a:ext cx="5105400" cy="10668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19.82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19.82+500</m:t>
                              </m:r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=0.195</m:t>
                      </m:r>
                    </m:oMath>
                  </m:oMathPara>
                </a14:m>
                <a:endParaRPr lang="zh-CN" altLang="en-US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9864" name="Object 8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124200"/>
                <a:ext cx="5105400" cy="1066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865" name="Object 9">
                <a:hlinkClick r:id="" action="ppaction://ole?verb=0"/>
              </p:cNvPr>
              <p:cNvSpPr txBox="1"/>
              <p:nvPr/>
            </p:nvSpPr>
            <p:spPr bwMode="auto">
              <a:xfrm>
                <a:off x="1181100" y="4191000"/>
                <a:ext cx="5713413" cy="10668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−1),(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bg2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19.82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500×2</m:t>
                              </m:r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=0.141</m:t>
                      </m:r>
                    </m:oMath>
                  </m:oMathPara>
                </a14:m>
                <a:endParaRPr lang="zh-CN" altLang="en-US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9865" name="Object 9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1100" y="4191000"/>
                <a:ext cx="5713413" cy="1066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009653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781800" cy="1143000"/>
          </a:xfrm>
          <a:noFill/>
          <a:ln/>
        </p:spPr>
        <p:txBody>
          <a:bodyPr/>
          <a:lstStyle/>
          <a:p>
            <a:r>
              <a:rPr lang="zh-CN" altLang="en-US">
                <a:sym typeface="Symbol" panose="05050102010706020507" pitchFamily="18" charset="2"/>
              </a:rPr>
              <a:t>列联表中的相关测量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>
                <a:solidFill>
                  <a:schemeClr val="hlink"/>
                </a:solidFill>
                <a:latin typeface="Arial" panose="020B0604020202020204" pitchFamily="34" charset="0"/>
              </a:rPr>
              <a:t>例题分析</a:t>
            </a: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44824"/>
            <a:ext cx="7138184" cy="273630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1181100" y="476672"/>
            <a:ext cx="6781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 anchorCtr="1"/>
          <a:lstStyle>
            <a:lvl1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algn="ctr">
              <a:lnSpc>
                <a:spcPct val="95000"/>
              </a:lnSpc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9.1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</a:rPr>
              <a:t>  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</a:rPr>
              <a:t>分类数据与列联表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812800" indent="-812800" algn="ctr">
              <a:spcBef>
                <a:spcPct val="20000"/>
              </a:spcBef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228600" algn="ctr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171450" algn="ctr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57150" algn="ctr">
              <a:spcBef>
                <a:spcPct val="20000"/>
              </a:spcBef>
              <a:buClr>
                <a:schemeClr val="accent1"/>
              </a:buClr>
              <a:buSzPct val="65000"/>
              <a:buFont typeface="Monotype Sorts" panose="05000000000000000000" pitchFamily="2" charset="2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36800" indent="-508000" algn="ctr">
              <a:spcBef>
                <a:spcPct val="20000"/>
              </a:spcBef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940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512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084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65600" indent="-5080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="1">
                <a:solidFill>
                  <a:schemeClr val="bg2"/>
                </a:solidFill>
              </a:rPr>
              <a:t>9.1.1  </a:t>
            </a:r>
            <a:r>
              <a:rPr lang="zh-CN" altLang="en-US" b="1">
                <a:solidFill>
                  <a:schemeClr val="bg2"/>
                </a:solidFill>
              </a:rPr>
              <a:t>分类数据</a:t>
            </a:r>
          </a:p>
          <a:p>
            <a:pPr algn="l"/>
            <a:r>
              <a:rPr lang="en-US" altLang="zh-CN" b="1">
                <a:solidFill>
                  <a:schemeClr val="bg2"/>
                </a:solidFill>
              </a:rPr>
              <a:t>9.1.2 </a:t>
            </a:r>
            <a:r>
              <a:rPr lang="en-US" altLang="zh-CN" b="1">
                <a:solidFill>
                  <a:schemeClr val="bg2"/>
                </a:solidFill>
                <a:latin typeface="Symbol" panose="05050102010706020507" pitchFamily="18" charset="2"/>
              </a:rPr>
              <a:t>c</a:t>
            </a:r>
            <a:r>
              <a:rPr lang="en-US" altLang="zh-CN" b="1" baseline="30000">
                <a:solidFill>
                  <a:schemeClr val="bg2"/>
                </a:solidFill>
              </a:rPr>
              <a:t>2</a:t>
            </a:r>
            <a:r>
              <a:rPr lang="zh-CN" altLang="en-US" b="1">
                <a:solidFill>
                  <a:schemeClr val="bg2"/>
                </a:solidFill>
              </a:rPr>
              <a:t>统计量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6781800" cy="1143000"/>
          </a:xfrm>
          <a:noFill/>
          <a:ln/>
        </p:spPr>
        <p:txBody>
          <a:bodyPr/>
          <a:lstStyle/>
          <a:p>
            <a:r>
              <a:rPr lang="zh-CN" altLang="en-US">
                <a:solidFill>
                  <a:schemeClr val="bg2">
                    <a:lumMod val="95000"/>
                    <a:lumOff val="5000"/>
                  </a:schemeClr>
                </a:solidFill>
              </a:rPr>
              <a:t>本章小结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267200"/>
          </a:xfrm>
          <a:noFill/>
          <a:ln/>
        </p:spPr>
        <p:txBody>
          <a:bodyPr/>
          <a:lstStyle/>
          <a:p>
            <a:pPr marL="1219200" lvl="1" indent="-533400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3200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拟合优度检验</a:t>
            </a:r>
          </a:p>
          <a:p>
            <a:pPr marL="1219200" lvl="1" indent="-533400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3200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独立性检验</a:t>
            </a:r>
          </a:p>
          <a:p>
            <a:pPr marL="1219200" lvl="1" indent="-533400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3200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测度列联表中的相关性</a:t>
            </a:r>
          </a:p>
          <a:p>
            <a:pPr marL="1219200" lvl="1" indent="-533400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altLang="zh-CN" b="1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2133600" y="685800"/>
            <a:ext cx="5486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zh-CN" altLang="en-US" sz="6000" b="1">
                <a:latin typeface="Book Antiqua" panose="02040602050305030304" pitchFamily="18" charset="0"/>
              </a:rPr>
              <a:t>结    束</a:t>
            </a:r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2971800" y="1379538"/>
          <a:ext cx="3848100" cy="547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7" name="剪辑" r:id="rId5" imgW="3848040" imgH="5478120" progId="MS_ClipArt_Gallery.2">
                  <p:embed/>
                </p:oleObj>
              </mc:Choice>
              <mc:Fallback>
                <p:oleObj name="剪辑" r:id="rId5" imgW="3848040" imgH="54781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79538"/>
                        <a:ext cx="3848100" cy="547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anchor="ctr" anchorCtr="0"/>
          <a:lstStyle/>
          <a:p>
            <a:r>
              <a:rPr lang="zh-CN" altLang="en-US" sz="4400" dirty="0">
                <a:solidFill>
                  <a:schemeClr val="bg2"/>
                </a:solidFill>
              </a:rPr>
              <a:t>分类数据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CFC48-E50F-444A-B20B-1943A213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764704"/>
            <a:ext cx="67818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例题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45CD996-384D-4EDB-9A3B-7157DDF7D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2204864"/>
            <a:ext cx="885640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5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04664"/>
            <a:ext cx="6781800" cy="1143000"/>
          </a:xfrm>
          <a:noFill/>
          <a:ln/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</a:rPr>
              <a:t>分类数据（回顾）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495800"/>
          </a:xfrm>
          <a:noFill/>
          <a:ln/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3000" dirty="0">
                <a:solidFill>
                  <a:schemeClr val="bg2"/>
                </a:solidFill>
              </a:rPr>
              <a:t>分类变量的结果表现为类别</a:t>
            </a:r>
          </a:p>
          <a:p>
            <a:pPr marL="1219200" lvl="1" indent="-533400">
              <a:lnSpc>
                <a:spcPct val="90000"/>
              </a:lnSpc>
            </a:pPr>
            <a:r>
              <a:rPr lang="zh-CN" altLang="en-US" sz="2600" dirty="0">
                <a:solidFill>
                  <a:schemeClr val="bg2"/>
                </a:solidFill>
              </a:rPr>
              <a:t>例如：性别 </a:t>
            </a:r>
            <a:r>
              <a:rPr lang="en-US" altLang="zh-CN" sz="2600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chemeClr val="bg2"/>
                </a:solidFill>
              </a:rPr>
              <a:t>男</a:t>
            </a:r>
            <a:r>
              <a:rPr lang="en-US" altLang="zh-CN" sz="2600" dirty="0">
                <a:solidFill>
                  <a:schemeClr val="bg2"/>
                </a:solidFill>
              </a:rPr>
              <a:t>, </a:t>
            </a:r>
            <a:r>
              <a:rPr lang="zh-CN" altLang="en-US" sz="2600" dirty="0">
                <a:solidFill>
                  <a:schemeClr val="bg2"/>
                </a:solidFill>
              </a:rPr>
              <a:t>女</a:t>
            </a:r>
            <a:r>
              <a:rPr lang="en-US" altLang="zh-CN" sz="2600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chemeClr val="bg2"/>
                </a:solidFill>
                <a:latin typeface="Times New Roman" panose="02020603050405020304" pitchFamily="18" charset="0"/>
              </a:rPr>
              <a:t>，收入（</a:t>
            </a:r>
            <a:r>
              <a:rPr lang="en-US" altLang="zh-CN" sz="2600" dirty="0">
                <a:solidFill>
                  <a:schemeClr val="bg2"/>
                </a:solidFill>
                <a:latin typeface="Times New Roman" panose="02020603050405020304" pitchFamily="18" charset="0"/>
              </a:rPr>
              <a:t>2000</a:t>
            </a:r>
            <a:r>
              <a:rPr lang="zh-CN" altLang="en-US" sz="2600" dirty="0">
                <a:solidFill>
                  <a:schemeClr val="bg2"/>
                </a:solidFill>
                <a:latin typeface="Times New Roman" panose="02020603050405020304" pitchFamily="18" charset="0"/>
              </a:rPr>
              <a:t>以下，</a:t>
            </a:r>
            <a:r>
              <a:rPr lang="en-US" altLang="zh-CN" sz="2600" dirty="0">
                <a:solidFill>
                  <a:schemeClr val="bg2"/>
                </a:solidFill>
                <a:latin typeface="Times New Roman" panose="02020603050405020304" pitchFamily="18" charset="0"/>
              </a:rPr>
              <a:t>2000-3000</a:t>
            </a:r>
            <a:r>
              <a:rPr lang="zh-CN" altLang="en-US" sz="260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bg2"/>
                </a:solidFill>
                <a:latin typeface="Times New Roman" panose="02020603050405020304" pitchFamily="18" charset="0"/>
              </a:rPr>
              <a:t>3000</a:t>
            </a:r>
            <a:r>
              <a:rPr lang="zh-CN" altLang="en-US" sz="2600" dirty="0">
                <a:solidFill>
                  <a:schemeClr val="bg2"/>
                </a:solidFill>
                <a:latin typeface="Times New Roman" panose="02020603050405020304" pitchFamily="18" charset="0"/>
              </a:rPr>
              <a:t>以上）</a:t>
            </a:r>
            <a:endParaRPr lang="en-US" altLang="zh-CN" sz="26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3000" dirty="0">
                <a:solidFill>
                  <a:schemeClr val="bg2"/>
                </a:solidFill>
              </a:rPr>
              <a:t>各类别用符号或数字代码来测度。</a:t>
            </a:r>
            <a:endParaRPr lang="en-US" altLang="zh-CN" sz="3000" dirty="0">
              <a:solidFill>
                <a:schemeClr val="bg2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altLang="zh-CN" sz="3000" dirty="0">
              <a:solidFill>
                <a:schemeClr val="bg2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3000" dirty="0">
                <a:solidFill>
                  <a:schemeClr val="bg2"/>
                </a:solidFill>
              </a:rPr>
              <a:t>数据汇总的结果表现为</a:t>
            </a:r>
            <a:r>
              <a:rPr lang="zh-CN" altLang="en-US" sz="3000" dirty="0">
                <a:solidFill>
                  <a:srgbClr val="FF0000"/>
                </a:solidFill>
              </a:rPr>
              <a:t>频数</a:t>
            </a:r>
            <a:r>
              <a:rPr lang="zh-CN" altLang="en-US" sz="3000" dirty="0">
                <a:solidFill>
                  <a:schemeClr val="bg2"/>
                </a:solidFill>
              </a:rPr>
              <a:t>。</a:t>
            </a:r>
            <a:endParaRPr lang="en-US" altLang="zh-CN" sz="3000" dirty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</a:pPr>
            <a:endParaRPr lang="zh-CN" altLang="en-US" sz="3000" dirty="0">
              <a:solidFill>
                <a:schemeClr val="bg2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 startAt="4"/>
            </a:pPr>
            <a:r>
              <a:rPr lang="zh-CN" altLang="en-US" sz="3000" dirty="0">
                <a:solidFill>
                  <a:schemeClr val="bg2"/>
                </a:solidFill>
              </a:rPr>
              <a:t>可使用</a:t>
            </a:r>
            <a:r>
              <a:rPr lang="zh-CN" altLang="en-US" sz="3000" dirty="0">
                <a:solidFill>
                  <a:schemeClr val="bg2"/>
                </a:solidFill>
                <a:sym typeface="Symbol" panose="05050102010706020507" pitchFamily="18" charset="2"/>
              </a:rPr>
              <a:t></a:t>
            </a:r>
            <a:r>
              <a:rPr lang="zh-CN" altLang="en-US" sz="3000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</a:t>
            </a:r>
            <a:r>
              <a:rPr lang="zh-CN" altLang="en-US" sz="3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检验对分类数据的频数进行统计分析。</a:t>
            </a:r>
            <a:endParaRPr lang="zh-CN" altLang="en-US" sz="3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anchor="ctr" anchorCtr="0"/>
          <a:lstStyle/>
          <a:p>
            <a:r>
              <a:rPr lang="en-US" altLang="zh-CN" sz="4400" dirty="0">
                <a:solidFill>
                  <a:schemeClr val="bg2"/>
                </a:solidFill>
                <a:sym typeface="Symbol" panose="05050102010706020507" pitchFamily="18" charset="2"/>
              </a:rPr>
              <a:t></a:t>
            </a:r>
            <a:r>
              <a:rPr lang="en-US" altLang="zh-CN" sz="4400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  </a:t>
            </a:r>
            <a:r>
              <a:rPr lang="zh-CN" altLang="en-US" sz="4400" dirty="0">
                <a:solidFill>
                  <a:schemeClr val="bg2"/>
                </a:solidFill>
              </a:rPr>
              <a:t>统计量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781800" cy="1143000"/>
          </a:xfrm>
          <a:noFill/>
          <a:ln/>
        </p:spPr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</a:t>
            </a:r>
            <a:r>
              <a:rPr lang="en-US" altLang="zh-CN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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chemeClr val="bg2"/>
                </a:solidFill>
              </a:rPr>
              <a:t>统计量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41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763688" y="3789039"/>
                <a:ext cx="6913140" cy="21881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>
                    <a:solidFill>
                      <a:schemeClr val="bg2"/>
                    </a:solidFill>
                  </a:rPr>
                  <a:t>观测值频数，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zh-CN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>
                    <a:solidFill>
                      <a:schemeClr val="bg2"/>
                    </a:solidFill>
                  </a:rPr>
                  <a:t>期望值频数。</a:t>
                </a:r>
                <a:endParaRPr lang="en-US" altLang="zh-CN" dirty="0">
                  <a:solidFill>
                    <a:schemeClr val="bg2"/>
                  </a:solidFill>
                </a:endParaRPr>
              </a:p>
              <a:p>
                <a:endParaRPr lang="en-US" altLang="zh-CN" dirty="0">
                  <a:solidFill>
                    <a:schemeClr val="bg2"/>
                  </a:solidFill>
                </a:endParaRPr>
              </a:p>
              <a:p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734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763688" y="3789039"/>
                <a:ext cx="6913140" cy="2188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CFC138A-4028-4547-B847-AF98647C90CA}"/>
              </a:ext>
            </a:extLst>
          </p:cNvPr>
          <p:cNvSpPr/>
          <p:nvPr/>
        </p:nvSpPr>
        <p:spPr>
          <a:xfrm>
            <a:off x="893068" y="1585907"/>
            <a:ext cx="735786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   卡方统计量是由统计学家皮尔逊于</a:t>
            </a:r>
            <a:r>
              <a:rPr lang="en-US" altLang="zh-CN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1900</a:t>
            </a:r>
            <a:r>
              <a:rPr lang="zh-CN" alt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年提出</a:t>
            </a:r>
            <a:r>
              <a:rPr lang="en-US" altLang="zh-CN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,</a:t>
            </a:r>
            <a:r>
              <a:rPr lang="zh-CN" alt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用于检验实际分布与理论分布匹配程度。它是由各分类项实际观测频数与理论频数（期望）之差的平方除以理论频数，然后再累加求和得出，其计算公式为：</a:t>
            </a:r>
            <a:endParaRPr lang="en-US" altLang="zh-CN" sz="26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mcdiesin">
  <a:themeElements>
    <a:clrScheme name="">
      <a:dk1>
        <a:srgbClr val="000000"/>
      </a:dk1>
      <a:lt1>
        <a:srgbClr val="FFFFFF"/>
      </a:lt1>
      <a:dk2>
        <a:srgbClr val="0A578C"/>
      </a:dk2>
      <a:lt2>
        <a:srgbClr val="FAFD00"/>
      </a:lt2>
      <a:accent1>
        <a:srgbClr val="DC0081"/>
      </a:accent1>
      <a:accent2>
        <a:srgbClr val="00DFCA"/>
      </a:accent2>
      <a:accent3>
        <a:srgbClr val="AAB4C5"/>
      </a:accent3>
      <a:accent4>
        <a:srgbClr val="DADADA"/>
      </a:accent4>
      <a:accent5>
        <a:srgbClr val="EBAAC1"/>
      </a:accent5>
      <a:accent6>
        <a:srgbClr val="00CAB7"/>
      </a:accent6>
      <a:hlink>
        <a:srgbClr val="FE9B03"/>
      </a:hlink>
      <a:folHlink>
        <a:srgbClr val="E7B3D1"/>
      </a:folHlink>
    </a:clrScheme>
    <a:fontScheme name="mcdiesin">
      <a:majorFont>
        <a:latin typeface="Book Antiqua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cdies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dies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dies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dies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dies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dies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dies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DC0081"/>
    </a:dk2>
    <a:lt2>
      <a:srgbClr val="FAFD00"/>
    </a:lt2>
    <a:accent1>
      <a:srgbClr val="DC0081"/>
    </a:accent1>
    <a:accent2>
      <a:srgbClr val="00DFCA"/>
    </a:accent2>
    <a:accent3>
      <a:srgbClr val="EBAAC1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389045"/>
    </a:dk2>
    <a:lt2>
      <a:srgbClr val="FAFD00"/>
    </a:lt2>
    <a:accent1>
      <a:srgbClr val="DC0081"/>
    </a:accent1>
    <a:accent2>
      <a:srgbClr val="00DFCA"/>
    </a:accent2>
    <a:accent3>
      <a:srgbClr val="AEC6B0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389045"/>
    </a:dk2>
    <a:lt2>
      <a:srgbClr val="FAFD00"/>
    </a:lt2>
    <a:accent1>
      <a:srgbClr val="DC0081"/>
    </a:accent1>
    <a:accent2>
      <a:srgbClr val="00DFCA"/>
    </a:accent2>
    <a:accent3>
      <a:srgbClr val="AEC6B0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DC0081"/>
    </a:dk2>
    <a:lt2>
      <a:srgbClr val="FAFD00"/>
    </a:lt2>
    <a:accent1>
      <a:srgbClr val="DC0081"/>
    </a:accent1>
    <a:accent2>
      <a:srgbClr val="00DFCA"/>
    </a:accent2>
    <a:accent3>
      <a:srgbClr val="EBAAC1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DC0081"/>
    </a:dk2>
    <a:lt2>
      <a:srgbClr val="FAFD00"/>
    </a:lt2>
    <a:accent1>
      <a:srgbClr val="DC0081"/>
    </a:accent1>
    <a:accent2>
      <a:srgbClr val="00DFCA"/>
    </a:accent2>
    <a:accent3>
      <a:srgbClr val="EBAAC1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DC0081"/>
    </a:dk2>
    <a:lt2>
      <a:srgbClr val="FAFD00"/>
    </a:lt2>
    <a:accent1>
      <a:srgbClr val="DC0081"/>
    </a:accent1>
    <a:accent2>
      <a:srgbClr val="00DFCA"/>
    </a:accent2>
    <a:accent3>
      <a:srgbClr val="EBAAC1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474747"/>
    </a:dk1>
    <a:lt1>
      <a:srgbClr val="FFFFFF"/>
    </a:lt1>
    <a:dk2>
      <a:srgbClr val="000000"/>
    </a:dk2>
    <a:lt2>
      <a:srgbClr val="00DFCA"/>
    </a:lt2>
    <a:accent1>
      <a:srgbClr val="DC0081"/>
    </a:accent1>
    <a:accent2>
      <a:srgbClr val="FAFD00"/>
    </a:accent2>
    <a:accent3>
      <a:srgbClr val="AAAAAA"/>
    </a:accent3>
    <a:accent4>
      <a:srgbClr val="DADADA"/>
    </a:accent4>
    <a:accent5>
      <a:srgbClr val="EBAAC1"/>
    </a:accent5>
    <a:accent6>
      <a:srgbClr val="E3E500"/>
    </a:accent6>
    <a:hlink>
      <a:srgbClr val="FE9B03"/>
    </a:hlink>
    <a:folHlink>
      <a:srgbClr val="D989B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c:\powerpnt\template\sldshow\mcdiesin.ppt</Template>
  <TotalTime>6138</TotalTime>
  <Pages>75</Pages>
  <Words>2090</Words>
  <Application>Microsoft Office PowerPoint</Application>
  <PresentationFormat>全屏显示(4:3)</PresentationFormat>
  <Paragraphs>296</Paragraphs>
  <Slides>41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宋体</vt:lpstr>
      <vt:lpstr>Wingdings</vt:lpstr>
      <vt:lpstr>Symbol</vt:lpstr>
      <vt:lpstr>Monotype Sorts</vt:lpstr>
      <vt:lpstr>Book Antiqua</vt:lpstr>
      <vt:lpstr>Arial</vt:lpstr>
      <vt:lpstr>Times New Roman</vt:lpstr>
      <vt:lpstr>Cambria Math</vt:lpstr>
      <vt:lpstr>mcdiesin</vt:lpstr>
      <vt:lpstr>剪辑</vt:lpstr>
      <vt:lpstr>第 9 章   分类数据分析</vt:lpstr>
      <vt:lpstr>第 9 章   分类数据分析</vt:lpstr>
      <vt:lpstr>学习目标</vt:lpstr>
      <vt:lpstr>PowerPoint 演示文稿</vt:lpstr>
      <vt:lpstr>分类数据</vt:lpstr>
      <vt:lpstr>例题</vt:lpstr>
      <vt:lpstr>分类数据（回顾）</vt:lpstr>
      <vt:lpstr>  统计量</vt:lpstr>
      <vt:lpstr>  统计量</vt:lpstr>
      <vt:lpstr>  统计量</vt:lpstr>
      <vt:lpstr>PowerPoint 演示文稿</vt:lpstr>
      <vt:lpstr>拟合优度检验</vt:lpstr>
      <vt:lpstr>拟合优度检验(例题分析)</vt:lpstr>
      <vt:lpstr>拟合优度检验(例题分析)</vt:lpstr>
      <vt:lpstr>拟合优度检验(例题分析)</vt:lpstr>
      <vt:lpstr>拟合优度检验(例题分析)</vt:lpstr>
      <vt:lpstr>拟合优度检验(例题分析)</vt:lpstr>
      <vt:lpstr>拟合优度检验(例题分析)</vt:lpstr>
      <vt:lpstr>PowerPoint 演示文稿</vt:lpstr>
      <vt:lpstr>列联表(contingency table)</vt:lpstr>
      <vt:lpstr>列联表的结构 (r  c 列联表的一般表示)</vt:lpstr>
      <vt:lpstr>独立性检验</vt:lpstr>
      <vt:lpstr>独立性检验(例题分析)</vt:lpstr>
      <vt:lpstr>独立性检验(例题分析)</vt:lpstr>
      <vt:lpstr>独立性检验(例题分析)</vt:lpstr>
      <vt:lpstr>独立性检验(例题分析)</vt:lpstr>
      <vt:lpstr>独立性检验(例题分析)</vt:lpstr>
      <vt:lpstr>PowerPoint 演示文稿</vt:lpstr>
      <vt:lpstr>列联表中的相关测量</vt:lpstr>
      <vt:lpstr>  相关系数(  correlation coefficient)</vt:lpstr>
      <vt:lpstr>  相关系数(原理分析)</vt:lpstr>
      <vt:lpstr>  相关系数(原理分析)</vt:lpstr>
      <vt:lpstr>  相关系数 (原理分析)</vt:lpstr>
      <vt:lpstr>列联相关系数 (coefficient of contingency)</vt:lpstr>
      <vt:lpstr>V 相关系数 (V correlation coefficient)</vt:lpstr>
      <vt:lpstr>、C、V 的比较</vt:lpstr>
      <vt:lpstr>列联表中的相关测量 (例题分析)</vt:lpstr>
      <vt:lpstr>列联表中的相关测量  (例题分析)</vt:lpstr>
      <vt:lpstr>列联表中的相关测量  (例题分析)</vt:lpstr>
      <vt:lpstr>本章小结</vt:lpstr>
      <vt:lpstr>PowerPoint 演示文稿</vt:lpstr>
    </vt:vector>
  </TitlesOfParts>
  <Company>_x0016__x0002__x000b_tѧͳ_x0006_ϵ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列联分析</dc:title>
  <dc:subject>统计学—PowerPoint</dc:subject>
  <dc:creator>贾俊平</dc:creator>
  <cp:keywords/>
  <dc:description/>
  <cp:lastModifiedBy>Yoooooooooo Song</cp:lastModifiedBy>
  <cp:revision>347</cp:revision>
  <cp:lastPrinted>1995-06-28T19:59:22Z</cp:lastPrinted>
  <dcterms:created xsi:type="dcterms:W3CDTF">1995-07-14T18:18:08Z</dcterms:created>
  <dcterms:modified xsi:type="dcterms:W3CDTF">2020-04-30T07:25:35Z</dcterms:modified>
</cp:coreProperties>
</file>