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81"/>
  </p:notesMasterIdLst>
  <p:sldIdLst>
    <p:sldId id="333" r:id="rId2"/>
    <p:sldId id="334" r:id="rId3"/>
    <p:sldId id="339" r:id="rId4"/>
    <p:sldId id="335" r:id="rId5"/>
    <p:sldId id="355" r:id="rId6"/>
    <p:sldId id="341" r:id="rId7"/>
    <p:sldId id="344" r:id="rId8"/>
    <p:sldId id="354" r:id="rId9"/>
    <p:sldId id="343" r:id="rId10"/>
    <p:sldId id="346" r:id="rId11"/>
    <p:sldId id="356" r:id="rId12"/>
    <p:sldId id="419" r:id="rId13"/>
    <p:sldId id="358" r:id="rId14"/>
    <p:sldId id="421" r:id="rId15"/>
    <p:sldId id="359" r:id="rId16"/>
    <p:sldId id="352" r:id="rId17"/>
    <p:sldId id="353" r:id="rId18"/>
    <p:sldId id="357" r:id="rId19"/>
    <p:sldId id="342" r:id="rId20"/>
    <p:sldId id="347" r:id="rId21"/>
    <p:sldId id="360" r:id="rId22"/>
    <p:sldId id="349" r:id="rId23"/>
    <p:sldId id="422" r:id="rId24"/>
    <p:sldId id="423" r:id="rId25"/>
    <p:sldId id="337" r:id="rId26"/>
    <p:sldId id="363" r:id="rId27"/>
    <p:sldId id="361" r:id="rId28"/>
    <p:sldId id="362" r:id="rId29"/>
    <p:sldId id="364" r:id="rId30"/>
    <p:sldId id="365" r:id="rId31"/>
    <p:sldId id="366" r:id="rId32"/>
    <p:sldId id="367" r:id="rId33"/>
    <p:sldId id="368" r:id="rId34"/>
    <p:sldId id="369" r:id="rId35"/>
    <p:sldId id="370" r:id="rId36"/>
    <p:sldId id="371" r:id="rId37"/>
    <p:sldId id="374" r:id="rId38"/>
    <p:sldId id="375" r:id="rId39"/>
    <p:sldId id="376" r:id="rId40"/>
    <p:sldId id="412" r:id="rId41"/>
    <p:sldId id="377" r:id="rId42"/>
    <p:sldId id="477" r:id="rId43"/>
    <p:sldId id="379" r:id="rId44"/>
    <p:sldId id="468" r:id="rId45"/>
    <p:sldId id="425" r:id="rId46"/>
    <p:sldId id="427" r:id="rId47"/>
    <p:sldId id="429" r:id="rId48"/>
    <p:sldId id="428" r:id="rId49"/>
    <p:sldId id="476" r:id="rId50"/>
    <p:sldId id="382" r:id="rId51"/>
    <p:sldId id="385" r:id="rId52"/>
    <p:sldId id="338" r:id="rId53"/>
    <p:sldId id="390" r:id="rId54"/>
    <p:sldId id="478" r:id="rId55"/>
    <p:sldId id="395" r:id="rId56"/>
    <p:sldId id="393" r:id="rId57"/>
    <p:sldId id="398" r:id="rId58"/>
    <p:sldId id="388" r:id="rId59"/>
    <p:sldId id="441" r:id="rId60"/>
    <p:sldId id="403" r:id="rId61"/>
    <p:sldId id="439" r:id="rId62"/>
    <p:sldId id="402" r:id="rId63"/>
    <p:sldId id="406" r:id="rId64"/>
    <p:sldId id="440" r:id="rId65"/>
    <p:sldId id="408" r:id="rId66"/>
    <p:sldId id="409" r:id="rId67"/>
    <p:sldId id="473" r:id="rId68"/>
    <p:sldId id="411" r:id="rId69"/>
    <p:sldId id="410" r:id="rId70"/>
    <p:sldId id="442" r:id="rId71"/>
    <p:sldId id="443" r:id="rId72"/>
    <p:sldId id="437" r:id="rId73"/>
    <p:sldId id="444" r:id="rId74"/>
    <p:sldId id="447" r:id="rId75"/>
    <p:sldId id="446" r:id="rId76"/>
    <p:sldId id="448" r:id="rId77"/>
    <p:sldId id="474" r:id="rId78"/>
    <p:sldId id="330" r:id="rId79"/>
    <p:sldId id="345"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10" autoAdjust="0"/>
    <p:restoredTop sz="96859" autoAdjust="0"/>
  </p:normalViewPr>
  <p:slideViewPr>
    <p:cSldViewPr snapToGrid="0">
      <p:cViewPr>
        <p:scale>
          <a:sx n="130" d="100"/>
          <a:sy n="130" d="100"/>
        </p:scale>
        <p:origin x="318"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7.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 Id="rId5" Type="http://schemas.openxmlformats.org/officeDocument/2006/relationships/image" Target="../media/image63.emf"/><Relationship Id="rId4" Type="http://schemas.openxmlformats.org/officeDocument/2006/relationships/image" Target="../media/image6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E5CBF-20CE-43E0-938E-268B997486E9}" type="datetimeFigureOut">
              <a:rPr lang="zh-CN" altLang="en-US" smtClean="0"/>
              <a:t>2020/5/12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CB52B-0DBF-42AA-B022-858458FED846}" type="slidenum">
              <a:rPr lang="zh-CN" altLang="en-US" smtClean="0"/>
              <a:t>‹#›</a:t>
            </a:fld>
            <a:endParaRPr lang="zh-CN" altLang="en-US"/>
          </a:p>
        </p:txBody>
      </p:sp>
    </p:spTree>
    <p:extLst>
      <p:ext uri="{BB962C8B-B14F-4D97-AF65-F5344CB8AC3E}">
        <p14:creationId xmlns:p14="http://schemas.microsoft.com/office/powerpoint/2010/main" val="16526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14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417928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409700" y="692150"/>
            <a:ext cx="4038600" cy="2273300"/>
          </a:xfrm>
          <a:noFill/>
          <a:ln cap="flat"/>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295022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2662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02664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990600" y="3505200"/>
            <a:ext cx="50292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867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996021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990600" y="3505200"/>
            <a:ext cx="50292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072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429871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3277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864247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3481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758301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3686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424170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409700" y="692150"/>
            <a:ext cx="4038600" cy="2273300"/>
          </a:xfrm>
          <a:noFill/>
          <a:ln cap="flat"/>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716884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4096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459265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4301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67726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19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462027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505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12185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710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774332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409700" y="692150"/>
            <a:ext cx="4038600" cy="2273300"/>
          </a:xfrm>
          <a:noFill/>
          <a:ln cap="flat"/>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015871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5120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563598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r"/>
            <a:r>
              <a:rPr lang="en-US" altLang="zh-CN" sz="1000" b="0" i="1">
                <a:latin typeface="Times New Roman" panose="02020603050405020304" pitchFamily="18" charset="0"/>
              </a:rPr>
              <a:t>9</a:t>
            </a:r>
          </a:p>
        </p:txBody>
      </p:sp>
      <p:sp>
        <p:nvSpPr>
          <p:cNvPr id="532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4" name="Rectangle 6"/>
          <p:cNvSpPr>
            <a:spLocks noGrp="1" noRot="1" noChangeAspect="1" noChangeArrowheads="1" noTextEdit="1"/>
          </p:cNvSpPr>
          <p:nvPr>
            <p:ph type="sldImg"/>
          </p:nvPr>
        </p:nvSpPr>
        <p:spPr>
          <a:xfrm>
            <a:off x="1409700" y="692150"/>
            <a:ext cx="4038600" cy="2273300"/>
          </a:xfrm>
          <a:noFill/>
          <a:ln cap="flat"/>
        </p:spPr>
      </p:sp>
      <p:sp>
        <p:nvSpPr>
          <p:cNvPr id="53255"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249366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5529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577535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409700" y="692150"/>
            <a:ext cx="4038600" cy="2273300"/>
          </a:xfrm>
          <a:noFill/>
          <a:ln cap="flat"/>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724302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5939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202138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6144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322429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6349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17507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r"/>
            <a:r>
              <a:rPr lang="en-US" altLang="zh-CN" sz="1000" b="0" i="1">
                <a:latin typeface="Times New Roman" panose="02020603050405020304" pitchFamily="18" charset="0"/>
              </a:rPr>
              <a:t>9</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6" name="Rectangle 6"/>
          <p:cNvSpPr>
            <a:spLocks noGrp="1" noRot="1" noChangeAspect="1" noChangeArrowheads="1" noTextEdit="1"/>
          </p:cNvSpPr>
          <p:nvPr>
            <p:ph type="sldImg"/>
          </p:nvPr>
        </p:nvSpPr>
        <p:spPr>
          <a:xfrm>
            <a:off x="1409700" y="692150"/>
            <a:ext cx="4038600" cy="2273300"/>
          </a:xfrm>
          <a:noFill/>
          <a:ln cap="flat"/>
        </p:spPr>
      </p:sp>
      <p:sp>
        <p:nvSpPr>
          <p:cNvPr id="10247"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193395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6553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711185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6758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092170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6963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853992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7373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838714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7168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916545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7577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023677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7782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318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7987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164593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8192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4518652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397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99994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409700" y="692150"/>
            <a:ext cx="4038600" cy="2273300"/>
          </a:xfrm>
          <a:noFill/>
          <a:ln cap="flat"/>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004017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8601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717549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8806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475988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9216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1283198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409700" y="692150"/>
            <a:ext cx="4038600" cy="2273300"/>
          </a:xfrm>
          <a:noFill/>
          <a:ln cap="flat"/>
        </p:spPr>
      </p:sp>
      <p:sp>
        <p:nvSpPr>
          <p:cNvPr id="942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086886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9625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811099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9830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8185743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0035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755832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409700" y="692150"/>
            <a:ext cx="4038600" cy="2273300"/>
          </a:xfrm>
          <a:noFill/>
          <a:ln cap="flat"/>
        </p:spPr>
      </p:sp>
      <p:sp>
        <p:nvSpPr>
          <p:cNvPr id="1024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9013773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0445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1425449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0649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43674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433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627306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67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r"/>
            <a:r>
              <a:rPr lang="en-US" altLang="zh-CN" sz="1000" b="0" i="1">
                <a:latin typeface="Times New Roman" panose="02020603050405020304" pitchFamily="18" charset="0"/>
              </a:rPr>
              <a:t>9</a:t>
            </a:r>
          </a:p>
        </p:txBody>
      </p:sp>
      <p:sp>
        <p:nvSpPr>
          <p:cNvPr id="1167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67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6742" name="Rectangle 6"/>
          <p:cNvSpPr>
            <a:spLocks noGrp="1" noRot="1" noChangeAspect="1" noChangeArrowheads="1" noTextEdit="1"/>
          </p:cNvSpPr>
          <p:nvPr>
            <p:ph type="sldImg"/>
          </p:nvPr>
        </p:nvSpPr>
        <p:spPr>
          <a:xfrm>
            <a:off x="1409700" y="692150"/>
            <a:ext cx="4038600" cy="2273300"/>
          </a:xfrm>
          <a:noFill/>
          <a:ln cap="flat"/>
        </p:spPr>
      </p:sp>
      <p:sp>
        <p:nvSpPr>
          <p:cNvPr id="116743"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60607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1878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4102645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7CB52B-0DBF-42AA-B022-858458FED846}" type="slidenum">
              <a:rPr lang="zh-CN" altLang="en-US" smtClean="0"/>
              <a:t>54</a:t>
            </a:fld>
            <a:endParaRPr lang="zh-CN" altLang="en-US"/>
          </a:p>
        </p:txBody>
      </p:sp>
    </p:spTree>
    <p:extLst>
      <p:ext uri="{BB962C8B-B14F-4D97-AF65-F5344CB8AC3E}">
        <p14:creationId xmlns:p14="http://schemas.microsoft.com/office/powerpoint/2010/main" val="36201251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2083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3170444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2697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511507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2902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40498551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409700" y="692150"/>
            <a:ext cx="4038600" cy="2273300"/>
          </a:xfrm>
          <a:noFill/>
          <a:ln cap="flat"/>
        </p:spPr>
      </p:sp>
      <p:sp>
        <p:nvSpPr>
          <p:cNvPr id="1228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7746234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2493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42403284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3107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5443928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3312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777391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638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5197633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3517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8100282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3721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4165729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3926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9297733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4131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0002834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4336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983812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914400" y="3124200"/>
            <a:ext cx="5029200" cy="5943600"/>
          </a:xfrm>
          <a:noFill/>
        </p:spPr>
        <p:txBody>
          <a:bodyPr/>
          <a:lstStyle/>
          <a:p>
            <a:pPr marL="114300" lvl="1">
              <a:spcBef>
                <a:spcPct val="20000"/>
              </a:spcBef>
            </a:pPr>
            <a:endParaRPr lang="zh-CN" altLang="zh-CN"/>
          </a:p>
        </p:txBody>
      </p:sp>
      <p:sp>
        <p:nvSpPr>
          <p:cNvPr id="145411"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33652199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4745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8574803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4950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7790497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5155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8962406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5360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33603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843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41119969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1409700" y="692150"/>
            <a:ext cx="4038600" cy="2273300"/>
          </a:xfrm>
          <a:noFill/>
          <a:ln cap="flat"/>
        </p:spPr>
      </p:sp>
      <p:sp>
        <p:nvSpPr>
          <p:cNvPr id="155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6793536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57699"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6099095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61795"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30250294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6384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20292255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16589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959256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914400" y="3124200"/>
            <a:ext cx="5029200" cy="5943600"/>
          </a:xfrm>
          <a:noFill/>
        </p:spPr>
        <p:txBody>
          <a:bodyPr/>
          <a:lstStyle/>
          <a:p>
            <a:pPr marL="114300" lvl="1">
              <a:spcBef>
                <a:spcPct val="20000"/>
              </a:spcBef>
            </a:pPr>
            <a:endParaRPr lang="zh-CN" altLang="zh-CN"/>
          </a:p>
        </p:txBody>
      </p:sp>
      <p:sp>
        <p:nvSpPr>
          <p:cNvPr id="159747"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19427981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body" idx="1"/>
          </p:nvPr>
        </p:nvSpPr>
        <p:spPr>
          <a:noFill/>
        </p:spPr>
        <p:txBody>
          <a:bodyPr/>
          <a:lstStyle/>
          <a:p>
            <a:endParaRPr lang="zh-CN" altLang="zh-CN"/>
          </a:p>
        </p:txBody>
      </p:sp>
      <p:sp>
        <p:nvSpPr>
          <p:cNvPr id="167939"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11632311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69987"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412713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20483"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41709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914400" y="3124200"/>
            <a:ext cx="5029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a:spcBef>
                <a:spcPct val="20000"/>
              </a:spcBef>
            </a:pPr>
            <a:endParaRPr lang="zh-CN" altLang="zh-CN"/>
          </a:p>
        </p:txBody>
      </p:sp>
      <p:sp>
        <p:nvSpPr>
          <p:cNvPr id="22531" name="Rectangle 3"/>
          <p:cNvSpPr>
            <a:spLocks noGrp="1" noRot="1" noChangeAspect="1" noChangeArrowheads="1" noTextEdit="1"/>
          </p:cNvSpPr>
          <p:nvPr>
            <p:ph type="sldImg"/>
          </p:nvPr>
        </p:nvSpPr>
        <p:spPr>
          <a:xfrm>
            <a:off x="1409700" y="692150"/>
            <a:ext cx="4038600" cy="2273300"/>
          </a:xfrm>
          <a:noFill/>
          <a:ln cap="flat"/>
        </p:spPr>
      </p:sp>
    </p:spTree>
    <p:extLst>
      <p:ext uri="{BB962C8B-B14F-4D97-AF65-F5344CB8AC3E}">
        <p14:creationId xmlns:p14="http://schemas.microsoft.com/office/powerpoint/2010/main" val="100101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F652B6-96E2-4309-AD9C-00FE6AED18C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66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F652B6-96E2-4309-AD9C-00FE6AED18C8}" type="slidenum">
              <a:rPr lang="zh-CN" altLang="en-US" smtClean="0"/>
              <a:t>‹#›</a:t>
            </a:fld>
            <a:endParaRPr lang="zh-CN" altLang="en-US"/>
          </a:p>
        </p:txBody>
      </p:sp>
    </p:spTree>
    <p:extLst>
      <p:ext uri="{BB962C8B-B14F-4D97-AF65-F5344CB8AC3E}">
        <p14:creationId xmlns:p14="http://schemas.microsoft.com/office/powerpoint/2010/main" val="123660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F652B6-96E2-4309-AD9C-00FE6AED18C8}" type="slidenum">
              <a:rPr lang="zh-CN" altLang="en-US" smtClean="0"/>
              <a:t>‹#›</a:t>
            </a:fld>
            <a:endParaRPr lang="zh-CN" altLang="en-US"/>
          </a:p>
        </p:txBody>
      </p:sp>
    </p:spTree>
    <p:extLst>
      <p:ext uri="{BB962C8B-B14F-4D97-AF65-F5344CB8AC3E}">
        <p14:creationId xmlns:p14="http://schemas.microsoft.com/office/powerpoint/2010/main" val="277829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540000" y="228600"/>
            <a:ext cx="904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12800" y="1828800"/>
            <a:ext cx="5130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p:nvPr>
        </p:nvSpPr>
        <p:spPr>
          <a:xfrm>
            <a:off x="6146800" y="1828800"/>
            <a:ext cx="5130800" cy="4114800"/>
          </a:xfrm>
        </p:spPr>
        <p:txBody>
          <a:bodyPr/>
          <a:lstStyle/>
          <a:p>
            <a:pPr lvl="0"/>
            <a:endParaRPr lang="zh-CN" altLang="en-US" noProof="0"/>
          </a:p>
        </p:txBody>
      </p:sp>
    </p:spTree>
    <p:extLst>
      <p:ext uri="{BB962C8B-B14F-4D97-AF65-F5344CB8AC3E}">
        <p14:creationId xmlns:p14="http://schemas.microsoft.com/office/powerpoint/2010/main" val="2458234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40000" y="228600"/>
            <a:ext cx="904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12800" y="1828800"/>
            <a:ext cx="5130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46800" y="1828800"/>
            <a:ext cx="51308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46800" y="3962400"/>
            <a:ext cx="51308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8161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40000" y="228600"/>
            <a:ext cx="9042400"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828800"/>
            <a:ext cx="10464800" cy="4114800"/>
          </a:xfrm>
        </p:spPr>
        <p:txBody>
          <a:bodyPr/>
          <a:lstStyle/>
          <a:p>
            <a:pPr lvl="0"/>
            <a:endParaRPr lang="zh-CN" altLang="en-US" noProof="0"/>
          </a:p>
        </p:txBody>
      </p:sp>
    </p:spTree>
    <p:extLst>
      <p:ext uri="{BB962C8B-B14F-4D97-AF65-F5344CB8AC3E}">
        <p14:creationId xmlns:p14="http://schemas.microsoft.com/office/powerpoint/2010/main" val="176369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F652B6-96E2-4309-AD9C-00FE6AED18C8}" type="slidenum">
              <a:rPr lang="zh-CN" altLang="en-US" smtClean="0"/>
              <a:t>‹#›</a:t>
            </a:fld>
            <a:endParaRPr lang="zh-CN" altLang="en-US"/>
          </a:p>
        </p:txBody>
      </p:sp>
    </p:spTree>
    <p:extLst>
      <p:ext uri="{BB962C8B-B14F-4D97-AF65-F5344CB8AC3E}">
        <p14:creationId xmlns:p14="http://schemas.microsoft.com/office/powerpoint/2010/main" val="340163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F652B6-96E2-4309-AD9C-00FE6AED18C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04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F652B6-96E2-4309-AD9C-00FE6AED18C8}" type="slidenum">
              <a:rPr lang="zh-CN" altLang="en-US" smtClean="0"/>
              <a:t>‹#›</a:t>
            </a:fld>
            <a:endParaRPr lang="zh-CN" altLang="en-US"/>
          </a:p>
        </p:txBody>
      </p:sp>
    </p:spTree>
    <p:extLst>
      <p:ext uri="{BB962C8B-B14F-4D97-AF65-F5344CB8AC3E}">
        <p14:creationId xmlns:p14="http://schemas.microsoft.com/office/powerpoint/2010/main" val="34655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F652B6-96E2-4309-AD9C-00FE6AED18C8}" type="slidenum">
              <a:rPr lang="zh-CN" altLang="en-US" smtClean="0"/>
              <a:t>‹#›</a:t>
            </a:fld>
            <a:endParaRPr lang="zh-CN" altLang="en-US"/>
          </a:p>
        </p:txBody>
      </p:sp>
    </p:spTree>
    <p:extLst>
      <p:ext uri="{BB962C8B-B14F-4D97-AF65-F5344CB8AC3E}">
        <p14:creationId xmlns:p14="http://schemas.microsoft.com/office/powerpoint/2010/main" val="85284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F652B6-96E2-4309-AD9C-00FE6AED18C8}" type="slidenum">
              <a:rPr lang="zh-CN" altLang="en-US" smtClean="0"/>
              <a:t>‹#›</a:t>
            </a:fld>
            <a:endParaRPr lang="zh-CN" altLang="en-US"/>
          </a:p>
        </p:txBody>
      </p:sp>
    </p:spTree>
    <p:extLst>
      <p:ext uri="{BB962C8B-B14F-4D97-AF65-F5344CB8AC3E}">
        <p14:creationId xmlns:p14="http://schemas.microsoft.com/office/powerpoint/2010/main" val="12676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1F652B6-96E2-4309-AD9C-00FE6AED18C8}" type="slidenum">
              <a:rPr lang="zh-CN" altLang="en-US" smtClean="0"/>
              <a:t>‹#›</a:t>
            </a:fld>
            <a:endParaRPr lang="zh-CN" altLang="en-US"/>
          </a:p>
        </p:txBody>
      </p:sp>
    </p:spTree>
    <p:extLst>
      <p:ext uri="{BB962C8B-B14F-4D97-AF65-F5344CB8AC3E}">
        <p14:creationId xmlns:p14="http://schemas.microsoft.com/office/powerpoint/2010/main" val="73129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FEF6DF-C2B6-47A2-B4D8-7C44A0C342C1}" type="datetimeFigureOut">
              <a:rPr lang="zh-CN" altLang="en-US" smtClean="0"/>
              <a:t>2020/5/12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F652B6-96E2-4309-AD9C-00FE6AED18C8}" type="slidenum">
              <a:rPr lang="zh-CN" altLang="en-US" smtClean="0"/>
              <a:t>‹#›</a:t>
            </a:fld>
            <a:endParaRPr lang="zh-CN" altLang="en-US"/>
          </a:p>
        </p:txBody>
      </p:sp>
    </p:spTree>
    <p:extLst>
      <p:ext uri="{BB962C8B-B14F-4D97-AF65-F5344CB8AC3E}">
        <p14:creationId xmlns:p14="http://schemas.microsoft.com/office/powerpoint/2010/main" val="262046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7FEF6DF-C2B6-47A2-B4D8-7C44A0C342C1}" type="datetimeFigureOut">
              <a:rPr lang="zh-CN" altLang="en-US" smtClean="0"/>
              <a:t>2020/5/12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F652B6-96E2-4309-AD9C-00FE6AED18C8}" type="slidenum">
              <a:rPr lang="zh-CN" altLang="en-US" smtClean="0"/>
              <a:t>‹#›</a:t>
            </a:fld>
            <a:endParaRPr lang="zh-CN" altLang="en-US"/>
          </a:p>
        </p:txBody>
      </p:sp>
    </p:spTree>
    <p:extLst>
      <p:ext uri="{BB962C8B-B14F-4D97-AF65-F5344CB8AC3E}">
        <p14:creationId xmlns:p14="http://schemas.microsoft.com/office/powerpoint/2010/main" val="247775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17000" b="-17000"/>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FEF6DF-C2B6-47A2-B4D8-7C44A0C342C1}" type="datetimeFigureOut">
              <a:rPr lang="zh-CN" altLang="en-US" smtClean="0"/>
              <a:t>2020/5/12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F652B6-96E2-4309-AD9C-00FE6AED18C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70260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NUL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5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58.wmf"/><Relationship Id="rId5" Type="http://schemas.openxmlformats.org/officeDocument/2006/relationships/image" Target="../media/image57.png"/><Relationship Id="rId4" Type="http://schemas.openxmlformats.org/officeDocument/2006/relationships/oleObject" Target="../embeddings/oleObject2.bin"/></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72.xml"/><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63.emf"/><Relationship Id="rId3" Type="http://schemas.openxmlformats.org/officeDocument/2006/relationships/notesSlide" Target="../notesSlides/notesSlide73.xml"/><Relationship Id="rId7" Type="http://schemas.openxmlformats.org/officeDocument/2006/relationships/image" Target="../media/image60.emf"/><Relationship Id="rId12"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62.emf"/><Relationship Id="rId5" Type="http://schemas.openxmlformats.org/officeDocument/2006/relationships/image" Target="../media/image59.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61.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6" name="Rectangle 4"/>
          <p:cNvSpPr>
            <a:spLocks noGrp="1" noChangeArrowheads="1"/>
          </p:cNvSpPr>
          <p:nvPr>
            <p:ph type="ctrTitle"/>
          </p:nvPr>
        </p:nvSpPr>
        <p:spPr>
          <a:xfrm>
            <a:off x="3276600" y="228600"/>
            <a:ext cx="7239000" cy="1143000"/>
          </a:xfrm>
        </p:spPr>
        <p:txBody>
          <a:bodyPr anchor="ctr"/>
          <a:lstStyle/>
          <a:p>
            <a:pPr>
              <a:defRPr/>
            </a:pPr>
            <a:r>
              <a:rPr lang="zh-CN" altLang="en-US" sz="4000">
                <a:latin typeface="Arial" panose="020B0604020202020204" pitchFamily="34" charset="0"/>
              </a:rPr>
              <a:t>第</a:t>
            </a:r>
            <a:r>
              <a:rPr lang="en-US" altLang="zh-CN" sz="4000">
                <a:latin typeface="Arial" panose="020B0604020202020204" pitchFamily="34" charset="0"/>
              </a:rPr>
              <a:t>10</a:t>
            </a:r>
            <a:r>
              <a:rPr lang="zh-CN" altLang="en-US" sz="4000">
                <a:latin typeface="Arial" panose="020B0604020202020204" pitchFamily="34" charset="0"/>
              </a:rPr>
              <a:t>章   方差分析</a:t>
            </a:r>
          </a:p>
        </p:txBody>
      </p:sp>
      <p:grpSp>
        <p:nvGrpSpPr>
          <p:cNvPr id="4099" name="Group 253"/>
          <p:cNvGrpSpPr>
            <a:grpSpLocks/>
          </p:cNvGrpSpPr>
          <p:nvPr/>
        </p:nvGrpSpPr>
        <p:grpSpPr bwMode="auto">
          <a:xfrm>
            <a:off x="2895600" y="1600201"/>
            <a:ext cx="6096000" cy="4572000"/>
            <a:chOff x="864" y="1008"/>
            <a:chExt cx="3840" cy="2880"/>
          </a:xfrm>
        </p:grpSpPr>
        <p:sp>
          <p:nvSpPr>
            <p:cNvPr id="4101" name="WordArt 255"/>
            <p:cNvSpPr>
              <a:spLocks noChangeArrowheads="1" noChangeShapeType="1" noTextEdit="1"/>
            </p:cNvSpPr>
            <p:nvPr/>
          </p:nvSpPr>
          <p:spPr bwMode="auto">
            <a:xfrm>
              <a:off x="864" y="1008"/>
              <a:ext cx="3840" cy="1929"/>
            </a:xfrm>
            <a:prstGeom prst="rect">
              <a:avLst/>
            </a:prstGeom>
          </p:spPr>
          <p:txBody>
            <a:bodyPr wrap="none" fromWordArt="1">
              <a:prstTxWarp prst="textDeflate">
                <a:avLst>
                  <a:gd name="adj" fmla="val 26227"/>
                </a:avLst>
              </a:prstTxWarp>
            </a:bodyPr>
            <a:lstStyle/>
            <a:p>
              <a:pPr algn="ctr"/>
              <a:r>
                <a:rPr lang="en-US" altLang="zh-CN" sz="3600" kern="10">
                  <a:ln w="19050">
                    <a:solidFill>
                      <a:srgbClr val="00FFFF"/>
                    </a:solidFill>
                    <a:round/>
                    <a:headEnd/>
                    <a:tailEnd/>
                  </a:ln>
                  <a:solidFill>
                    <a:srgbClr val="FF0000"/>
                  </a:solidFill>
                  <a:latin typeface="宋体" panose="02010600030101010101" pitchFamily="2" charset="-122"/>
                </a:rPr>
                <a:t>PowerPoint</a:t>
              </a:r>
              <a:endParaRPr lang="zh-CN" altLang="en-US" sz="3600" kern="10">
                <a:ln w="19050">
                  <a:solidFill>
                    <a:srgbClr val="00FFFF"/>
                  </a:solidFill>
                  <a:round/>
                  <a:headEnd/>
                  <a:tailEnd/>
                </a:ln>
                <a:solidFill>
                  <a:srgbClr val="FF0000"/>
                </a:solidFill>
                <a:latin typeface="宋体" panose="02010600030101010101" pitchFamily="2" charset="-122"/>
              </a:endParaRPr>
            </a:p>
          </p:txBody>
        </p:sp>
        <p:grpSp>
          <p:nvGrpSpPr>
            <p:cNvPr id="4102" name="Group 256"/>
            <p:cNvGrpSpPr>
              <a:grpSpLocks/>
            </p:cNvGrpSpPr>
            <p:nvPr/>
          </p:nvGrpSpPr>
          <p:grpSpPr bwMode="auto">
            <a:xfrm>
              <a:off x="1926" y="2553"/>
              <a:ext cx="1905" cy="1335"/>
              <a:chOff x="1926" y="2553"/>
              <a:chExt cx="1905" cy="1335"/>
            </a:xfrm>
          </p:grpSpPr>
          <p:grpSp>
            <p:nvGrpSpPr>
              <p:cNvPr id="4103" name="Group 257"/>
              <p:cNvGrpSpPr>
                <a:grpSpLocks/>
              </p:cNvGrpSpPr>
              <p:nvPr/>
            </p:nvGrpSpPr>
            <p:grpSpPr bwMode="auto">
              <a:xfrm>
                <a:off x="2846" y="3144"/>
                <a:ext cx="985" cy="318"/>
                <a:chOff x="3038" y="3135"/>
                <a:chExt cx="985" cy="318"/>
              </a:xfrm>
            </p:grpSpPr>
            <p:sp>
              <p:nvSpPr>
                <p:cNvPr id="4195" name="Freeform 258"/>
                <p:cNvSpPr>
                  <a:spLocks/>
                </p:cNvSpPr>
                <p:nvPr/>
              </p:nvSpPr>
              <p:spPr bwMode="auto">
                <a:xfrm>
                  <a:off x="3038" y="3135"/>
                  <a:ext cx="565" cy="318"/>
                </a:xfrm>
                <a:custGeom>
                  <a:avLst/>
                  <a:gdLst>
                    <a:gd name="T0" fmla="*/ 565 w 1129"/>
                    <a:gd name="T1" fmla="*/ 98 h 954"/>
                    <a:gd name="T2" fmla="*/ 565 w 1129"/>
                    <a:gd name="T3" fmla="*/ 318 h 954"/>
                    <a:gd name="T4" fmla="*/ 0 w 1129"/>
                    <a:gd name="T5" fmla="*/ 156 h 954"/>
                    <a:gd name="T6" fmla="*/ 0 w 1129"/>
                    <a:gd name="T7" fmla="*/ 0 h 954"/>
                    <a:gd name="T8" fmla="*/ 565 w 1129"/>
                    <a:gd name="T9" fmla="*/ 98 h 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9" h="954">
                      <a:moveTo>
                        <a:pt x="1129" y="293"/>
                      </a:moveTo>
                      <a:lnTo>
                        <a:pt x="1129" y="954"/>
                      </a:lnTo>
                      <a:lnTo>
                        <a:pt x="0" y="467"/>
                      </a:lnTo>
                      <a:lnTo>
                        <a:pt x="0" y="0"/>
                      </a:lnTo>
                      <a:lnTo>
                        <a:pt x="1129" y="29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4196" name="Freeform 259"/>
                <p:cNvSpPr>
                  <a:spLocks/>
                </p:cNvSpPr>
                <p:nvPr/>
              </p:nvSpPr>
              <p:spPr bwMode="auto">
                <a:xfrm>
                  <a:off x="3603" y="3211"/>
                  <a:ext cx="420" cy="242"/>
                </a:xfrm>
                <a:custGeom>
                  <a:avLst/>
                  <a:gdLst>
                    <a:gd name="T0" fmla="*/ 0 w 841"/>
                    <a:gd name="T1" fmla="*/ 22 h 726"/>
                    <a:gd name="T2" fmla="*/ 0 w 841"/>
                    <a:gd name="T3" fmla="*/ 242 h 726"/>
                    <a:gd name="T4" fmla="*/ 420 w 841"/>
                    <a:gd name="T5" fmla="*/ 188 h 726"/>
                    <a:gd name="T6" fmla="*/ 420 w 841"/>
                    <a:gd name="T7" fmla="*/ 0 h 726"/>
                    <a:gd name="T8" fmla="*/ 0 w 841"/>
                    <a:gd name="T9" fmla="*/ 22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1" h="726">
                      <a:moveTo>
                        <a:pt x="0" y="65"/>
                      </a:moveTo>
                      <a:lnTo>
                        <a:pt x="0" y="726"/>
                      </a:lnTo>
                      <a:lnTo>
                        <a:pt x="841" y="563"/>
                      </a:lnTo>
                      <a:lnTo>
                        <a:pt x="841" y="0"/>
                      </a:lnTo>
                      <a:lnTo>
                        <a:pt x="0" y="65"/>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197" name="Freeform 260"/>
                <p:cNvSpPr>
                  <a:spLocks/>
                </p:cNvSpPr>
                <p:nvPr/>
              </p:nvSpPr>
              <p:spPr bwMode="auto">
                <a:xfrm>
                  <a:off x="3038" y="3135"/>
                  <a:ext cx="985" cy="98"/>
                </a:xfrm>
                <a:custGeom>
                  <a:avLst/>
                  <a:gdLst>
                    <a:gd name="T0" fmla="*/ 985 w 1970"/>
                    <a:gd name="T1" fmla="*/ 76 h 293"/>
                    <a:gd name="T2" fmla="*/ 561 w 1970"/>
                    <a:gd name="T3" fmla="*/ 98 h 293"/>
                    <a:gd name="T4" fmla="*/ 0 w 1970"/>
                    <a:gd name="T5" fmla="*/ 0 h 293"/>
                    <a:gd name="T6" fmla="*/ 413 w 1970"/>
                    <a:gd name="T7" fmla="*/ 0 h 293"/>
                    <a:gd name="T8" fmla="*/ 985 w 1970"/>
                    <a:gd name="T9" fmla="*/ 76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0" h="293">
                      <a:moveTo>
                        <a:pt x="1970" y="228"/>
                      </a:moveTo>
                      <a:lnTo>
                        <a:pt x="1121" y="293"/>
                      </a:lnTo>
                      <a:lnTo>
                        <a:pt x="0" y="0"/>
                      </a:lnTo>
                      <a:lnTo>
                        <a:pt x="825" y="0"/>
                      </a:lnTo>
                      <a:lnTo>
                        <a:pt x="1970" y="228"/>
                      </a:lnTo>
                      <a:close/>
                    </a:path>
                  </a:pathLst>
                </a:custGeom>
                <a:solidFill>
                  <a:srgbClr val="C0C0C0"/>
                </a:solidFill>
                <a:ln w="6350">
                  <a:solidFill>
                    <a:srgbClr val="000000"/>
                  </a:solidFill>
                  <a:prstDash val="solid"/>
                  <a:round/>
                  <a:headEnd/>
                  <a:tailEnd/>
                </a:ln>
              </p:spPr>
              <p:txBody>
                <a:bodyPr/>
                <a:lstStyle/>
                <a:p>
                  <a:endParaRPr lang="zh-CN" altLang="en-US"/>
                </a:p>
              </p:txBody>
            </p:sp>
          </p:grpSp>
          <p:sp>
            <p:nvSpPr>
              <p:cNvPr id="4104" name="Freeform 261"/>
              <p:cNvSpPr>
                <a:spLocks/>
              </p:cNvSpPr>
              <p:nvPr/>
            </p:nvSpPr>
            <p:spPr bwMode="auto">
              <a:xfrm>
                <a:off x="3154" y="3118"/>
                <a:ext cx="357" cy="91"/>
              </a:xfrm>
              <a:custGeom>
                <a:avLst/>
                <a:gdLst>
                  <a:gd name="T0" fmla="*/ 357 w 715"/>
                  <a:gd name="T1" fmla="*/ 52 h 273"/>
                  <a:gd name="T2" fmla="*/ 357 w 715"/>
                  <a:gd name="T3" fmla="*/ 81 h 273"/>
                  <a:gd name="T4" fmla="*/ 191 w 715"/>
                  <a:gd name="T5" fmla="*/ 91 h 273"/>
                  <a:gd name="T6" fmla="*/ 0 w 715"/>
                  <a:gd name="T7" fmla="*/ 58 h 273"/>
                  <a:gd name="T8" fmla="*/ 0 w 715"/>
                  <a:gd name="T9" fmla="*/ 0 h 273"/>
                  <a:gd name="T10" fmla="*/ 357 w 715"/>
                  <a:gd name="T11" fmla="*/ 52 h 2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105" name="Freeform 262"/>
              <p:cNvSpPr>
                <a:spLocks/>
              </p:cNvSpPr>
              <p:nvPr/>
            </p:nvSpPr>
            <p:spPr bwMode="auto">
              <a:xfrm>
                <a:off x="2959" y="2733"/>
                <a:ext cx="456" cy="444"/>
              </a:xfrm>
              <a:custGeom>
                <a:avLst/>
                <a:gdLst>
                  <a:gd name="T0" fmla="*/ 392 w 913"/>
                  <a:gd name="T1" fmla="*/ 444 h 1333"/>
                  <a:gd name="T2" fmla="*/ 456 w 913"/>
                  <a:gd name="T3" fmla="*/ 15 h 1333"/>
                  <a:gd name="T4" fmla="*/ 64 w 913"/>
                  <a:gd name="T5" fmla="*/ 0 h 1333"/>
                  <a:gd name="T6" fmla="*/ 0 w 913"/>
                  <a:gd name="T7" fmla="*/ 382 h 1333"/>
                  <a:gd name="T8" fmla="*/ 392 w 913"/>
                  <a:gd name="T9" fmla="*/ 444 h 1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4106" name="Freeform 263"/>
              <p:cNvSpPr>
                <a:spLocks/>
              </p:cNvSpPr>
              <p:nvPr/>
            </p:nvSpPr>
            <p:spPr bwMode="auto">
              <a:xfrm>
                <a:off x="3351" y="2747"/>
                <a:ext cx="404" cy="441"/>
              </a:xfrm>
              <a:custGeom>
                <a:avLst/>
                <a:gdLst>
                  <a:gd name="T0" fmla="*/ 64 w 809"/>
                  <a:gd name="T1" fmla="*/ 0 h 1323"/>
                  <a:gd name="T2" fmla="*/ 404 w 809"/>
                  <a:gd name="T3" fmla="*/ 98 h 1323"/>
                  <a:gd name="T4" fmla="*/ 356 w 809"/>
                  <a:gd name="T5" fmla="*/ 441 h 1323"/>
                  <a:gd name="T6" fmla="*/ 0 w 809"/>
                  <a:gd name="T7" fmla="*/ 430 h 1323"/>
                  <a:gd name="T8" fmla="*/ 64 w 809"/>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107" name="Freeform 264">
                <a:hlinkHover r:id="" action="ppaction://noaction" highlightClick="1"/>
              </p:cNvPr>
              <p:cNvSpPr>
                <a:spLocks/>
              </p:cNvSpPr>
              <p:nvPr/>
            </p:nvSpPr>
            <p:spPr bwMode="auto">
              <a:xfrm>
                <a:off x="3011" y="2777"/>
                <a:ext cx="328" cy="334"/>
              </a:xfrm>
              <a:custGeom>
                <a:avLst/>
                <a:gdLst>
                  <a:gd name="T0" fmla="*/ 328 w 654"/>
                  <a:gd name="T1" fmla="*/ 15 h 1003"/>
                  <a:gd name="T2" fmla="*/ 281 w 654"/>
                  <a:gd name="T3" fmla="*/ 334 h 1003"/>
                  <a:gd name="T4" fmla="*/ 0 w 654"/>
                  <a:gd name="T5" fmla="*/ 296 h 1003"/>
                  <a:gd name="T6" fmla="*/ 48 w 654"/>
                  <a:gd name="T7" fmla="*/ 0 h 1003"/>
                  <a:gd name="T8" fmla="*/ 328 w 654"/>
                  <a:gd name="T9" fmla="*/ 15 h 10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headEnd/>
                <a:tailEnd/>
              </a:ln>
            </p:spPr>
            <p:txBody>
              <a:bodyPr/>
              <a:lstStyle/>
              <a:p>
                <a:endParaRPr lang="zh-CN" altLang="en-US"/>
              </a:p>
            </p:txBody>
          </p:sp>
          <p:grpSp>
            <p:nvGrpSpPr>
              <p:cNvPr id="4108" name="Group 265"/>
              <p:cNvGrpSpPr>
                <a:grpSpLocks/>
              </p:cNvGrpSpPr>
              <p:nvPr/>
            </p:nvGrpSpPr>
            <p:grpSpPr bwMode="auto">
              <a:xfrm>
                <a:off x="2887" y="3178"/>
                <a:ext cx="321" cy="207"/>
                <a:chOff x="3079" y="3169"/>
                <a:chExt cx="321" cy="207"/>
              </a:xfrm>
            </p:grpSpPr>
            <p:sp>
              <p:nvSpPr>
                <p:cNvPr id="4188" name="Freeform 266"/>
                <p:cNvSpPr>
                  <a:spLocks/>
                </p:cNvSpPr>
                <p:nvPr/>
              </p:nvSpPr>
              <p:spPr bwMode="auto">
                <a:xfrm>
                  <a:off x="3079" y="3169"/>
                  <a:ext cx="321" cy="207"/>
                </a:xfrm>
                <a:custGeom>
                  <a:avLst/>
                  <a:gdLst>
                    <a:gd name="T0" fmla="*/ 0 w 643"/>
                    <a:gd name="T1" fmla="*/ 0 h 621"/>
                    <a:gd name="T2" fmla="*/ 321 w 643"/>
                    <a:gd name="T3" fmla="*/ 62 h 621"/>
                    <a:gd name="T4" fmla="*/ 321 w 643"/>
                    <a:gd name="T5" fmla="*/ 207 h 621"/>
                    <a:gd name="T6" fmla="*/ 0 w 643"/>
                    <a:gd name="T7" fmla="*/ 117 h 621"/>
                    <a:gd name="T8" fmla="*/ 0 w 643"/>
                    <a:gd name="T9" fmla="*/ 0 h 6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3" h="621">
                      <a:moveTo>
                        <a:pt x="0" y="0"/>
                      </a:moveTo>
                      <a:lnTo>
                        <a:pt x="643" y="187"/>
                      </a:lnTo>
                      <a:lnTo>
                        <a:pt x="643" y="621"/>
                      </a:lnTo>
                      <a:lnTo>
                        <a:pt x="0" y="350"/>
                      </a:lnTo>
                      <a:lnTo>
                        <a:pt x="0" y="0"/>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4189" name="Line 267"/>
                <p:cNvSpPr>
                  <a:spLocks noChangeShapeType="1"/>
                </p:cNvSpPr>
                <p:nvPr/>
              </p:nvSpPr>
              <p:spPr bwMode="auto">
                <a:xfrm flipH="1" flipV="1">
                  <a:off x="3107" y="3219"/>
                  <a:ext cx="85"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0" name="Line 268"/>
                <p:cNvSpPr>
                  <a:spLocks noChangeShapeType="1"/>
                </p:cNvSpPr>
                <p:nvPr/>
              </p:nvSpPr>
              <p:spPr bwMode="auto">
                <a:xfrm>
                  <a:off x="3236" y="3248"/>
                  <a:ext cx="11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1" name="Line 269"/>
                <p:cNvSpPr>
                  <a:spLocks noChangeShapeType="1"/>
                </p:cNvSpPr>
                <p:nvPr/>
              </p:nvSpPr>
              <p:spPr bwMode="auto">
                <a:xfrm>
                  <a:off x="3214" y="3195"/>
                  <a:ext cx="1" cy="1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2" name="Line 270"/>
                <p:cNvSpPr>
                  <a:spLocks noChangeShapeType="1"/>
                </p:cNvSpPr>
                <p:nvPr/>
              </p:nvSpPr>
              <p:spPr bwMode="auto">
                <a:xfrm>
                  <a:off x="3368" y="3226"/>
                  <a:ext cx="1" cy="1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3" name="Line 271"/>
                <p:cNvSpPr>
                  <a:spLocks noChangeShapeType="1"/>
                </p:cNvSpPr>
                <p:nvPr/>
              </p:nvSpPr>
              <p:spPr bwMode="auto">
                <a:xfrm>
                  <a:off x="3080" y="3223"/>
                  <a:ext cx="292" cy="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4" name="Line 272"/>
                <p:cNvSpPr>
                  <a:spLocks noChangeShapeType="1"/>
                </p:cNvSpPr>
                <p:nvPr/>
              </p:nvSpPr>
              <p:spPr bwMode="auto">
                <a:xfrm flipH="1" flipV="1">
                  <a:off x="3079" y="3201"/>
                  <a:ext cx="293"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9" name="Group 273"/>
              <p:cNvGrpSpPr>
                <a:grpSpLocks/>
              </p:cNvGrpSpPr>
              <p:nvPr/>
            </p:nvGrpSpPr>
            <p:grpSpPr bwMode="auto">
              <a:xfrm>
                <a:off x="2556" y="3183"/>
                <a:ext cx="769" cy="356"/>
                <a:chOff x="2748" y="3174"/>
                <a:chExt cx="769" cy="356"/>
              </a:xfrm>
            </p:grpSpPr>
            <p:grpSp>
              <p:nvGrpSpPr>
                <p:cNvPr id="4157" name="Group 274"/>
                <p:cNvGrpSpPr>
                  <a:grpSpLocks/>
                </p:cNvGrpSpPr>
                <p:nvPr/>
              </p:nvGrpSpPr>
              <p:grpSpPr bwMode="auto">
                <a:xfrm>
                  <a:off x="3343" y="3367"/>
                  <a:ext cx="125" cy="84"/>
                  <a:chOff x="3343" y="3367"/>
                  <a:chExt cx="125" cy="84"/>
                </a:xfrm>
              </p:grpSpPr>
              <p:sp>
                <p:nvSpPr>
                  <p:cNvPr id="4186" name="Freeform 275"/>
                  <p:cNvSpPr>
                    <a:spLocks/>
                  </p:cNvSpPr>
                  <p:nvPr/>
                </p:nvSpPr>
                <p:spPr bwMode="auto">
                  <a:xfrm>
                    <a:off x="3431" y="3367"/>
                    <a:ext cx="37" cy="84"/>
                  </a:xfrm>
                  <a:custGeom>
                    <a:avLst/>
                    <a:gdLst>
                      <a:gd name="T0" fmla="*/ 26 w 72"/>
                      <a:gd name="T1" fmla="*/ 0 h 252"/>
                      <a:gd name="T2" fmla="*/ 37 w 72"/>
                      <a:gd name="T3" fmla="*/ 79 h 252"/>
                      <a:gd name="T4" fmla="*/ 11 w 72"/>
                      <a:gd name="T5" fmla="*/ 84 h 252"/>
                      <a:gd name="T6" fmla="*/ 0 w 72"/>
                      <a:gd name="T7" fmla="*/ 4 h 252"/>
                      <a:gd name="T8" fmla="*/ 26 w 72"/>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252">
                        <a:moveTo>
                          <a:pt x="51" y="0"/>
                        </a:moveTo>
                        <a:lnTo>
                          <a:pt x="72" y="236"/>
                        </a:lnTo>
                        <a:lnTo>
                          <a:pt x="21" y="252"/>
                        </a:lnTo>
                        <a:lnTo>
                          <a:pt x="0" y="12"/>
                        </a:lnTo>
                        <a:lnTo>
                          <a:pt x="51"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187" name="Freeform 276"/>
                  <p:cNvSpPr>
                    <a:spLocks/>
                  </p:cNvSpPr>
                  <p:nvPr/>
                </p:nvSpPr>
                <p:spPr bwMode="auto">
                  <a:xfrm>
                    <a:off x="3343" y="3378"/>
                    <a:ext cx="99" cy="73"/>
                  </a:xfrm>
                  <a:custGeom>
                    <a:avLst/>
                    <a:gdLst>
                      <a:gd name="T0" fmla="*/ 90 w 199"/>
                      <a:gd name="T1" fmla="*/ 3 h 219"/>
                      <a:gd name="T2" fmla="*/ 99 w 199"/>
                      <a:gd name="T3" fmla="*/ 73 h 219"/>
                      <a:gd name="T4" fmla="*/ 0 w 199"/>
                      <a:gd name="T5" fmla="*/ 36 h 219"/>
                      <a:gd name="T6" fmla="*/ 39 w 199"/>
                      <a:gd name="T7" fmla="*/ 26 h 219"/>
                      <a:gd name="T8" fmla="*/ 74 w 199"/>
                      <a:gd name="T9" fmla="*/ 42 h 219"/>
                      <a:gd name="T10" fmla="*/ 63 w 199"/>
                      <a:gd name="T11" fmla="*/ 0 h 219"/>
                      <a:gd name="T12" fmla="*/ 90 w 199"/>
                      <a:gd name="T13" fmla="*/ 3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9" h="219">
                        <a:moveTo>
                          <a:pt x="181" y="8"/>
                        </a:moveTo>
                        <a:lnTo>
                          <a:pt x="199" y="219"/>
                        </a:lnTo>
                        <a:lnTo>
                          <a:pt x="0" y="109"/>
                        </a:lnTo>
                        <a:lnTo>
                          <a:pt x="79" y="77"/>
                        </a:lnTo>
                        <a:lnTo>
                          <a:pt x="148" y="126"/>
                        </a:lnTo>
                        <a:lnTo>
                          <a:pt x="127" y="0"/>
                        </a:lnTo>
                        <a:lnTo>
                          <a:pt x="181" y="8"/>
                        </a:lnTo>
                        <a:close/>
                      </a:path>
                    </a:pathLst>
                  </a:custGeom>
                  <a:solidFill>
                    <a:srgbClr val="404040"/>
                  </a:solidFill>
                  <a:ln w="6350">
                    <a:solidFill>
                      <a:srgbClr val="000000"/>
                    </a:solidFill>
                    <a:prstDash val="solid"/>
                    <a:round/>
                    <a:headEnd/>
                    <a:tailEnd/>
                  </a:ln>
                </p:spPr>
                <p:txBody>
                  <a:bodyPr/>
                  <a:lstStyle/>
                  <a:p>
                    <a:endParaRPr lang="zh-CN" altLang="en-US"/>
                  </a:p>
                </p:txBody>
              </p:sp>
            </p:grpSp>
            <p:grpSp>
              <p:nvGrpSpPr>
                <p:cNvPr id="4158" name="Group 277"/>
                <p:cNvGrpSpPr>
                  <a:grpSpLocks/>
                </p:cNvGrpSpPr>
                <p:nvPr/>
              </p:nvGrpSpPr>
              <p:grpSpPr bwMode="auto">
                <a:xfrm>
                  <a:off x="2748" y="3174"/>
                  <a:ext cx="769" cy="356"/>
                  <a:chOff x="2748" y="3174"/>
                  <a:chExt cx="769" cy="356"/>
                </a:xfrm>
              </p:grpSpPr>
              <p:sp>
                <p:nvSpPr>
                  <p:cNvPr id="4159" name="Freeform 278"/>
                  <p:cNvSpPr>
                    <a:spLocks/>
                  </p:cNvSpPr>
                  <p:nvPr/>
                </p:nvSpPr>
                <p:spPr bwMode="auto">
                  <a:xfrm>
                    <a:off x="2750" y="3174"/>
                    <a:ext cx="753" cy="315"/>
                  </a:xfrm>
                  <a:custGeom>
                    <a:avLst/>
                    <a:gdLst>
                      <a:gd name="T0" fmla="*/ 753 w 1506"/>
                      <a:gd name="T1" fmla="*/ 134 h 944"/>
                      <a:gd name="T2" fmla="*/ 393 w 1506"/>
                      <a:gd name="T3" fmla="*/ 315 h 944"/>
                      <a:gd name="T4" fmla="*/ 0 w 1506"/>
                      <a:gd name="T5" fmla="*/ 138 h 944"/>
                      <a:gd name="T6" fmla="*/ 301 w 1506"/>
                      <a:gd name="T7" fmla="*/ 0 h 944"/>
                      <a:gd name="T8" fmla="*/ 753 w 1506"/>
                      <a:gd name="T9" fmla="*/ 134 h 9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6" h="944">
                        <a:moveTo>
                          <a:pt x="1506" y="402"/>
                        </a:moveTo>
                        <a:lnTo>
                          <a:pt x="785" y="944"/>
                        </a:lnTo>
                        <a:lnTo>
                          <a:pt x="0" y="413"/>
                        </a:lnTo>
                        <a:lnTo>
                          <a:pt x="601" y="0"/>
                        </a:lnTo>
                        <a:lnTo>
                          <a:pt x="1506" y="402"/>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160" name="Freeform 279"/>
                  <p:cNvSpPr>
                    <a:spLocks/>
                  </p:cNvSpPr>
                  <p:nvPr/>
                </p:nvSpPr>
                <p:spPr bwMode="auto">
                  <a:xfrm>
                    <a:off x="3140" y="3306"/>
                    <a:ext cx="377" cy="222"/>
                  </a:xfrm>
                  <a:custGeom>
                    <a:avLst/>
                    <a:gdLst>
                      <a:gd name="T0" fmla="*/ 364 w 754"/>
                      <a:gd name="T1" fmla="*/ 0 h 666"/>
                      <a:gd name="T2" fmla="*/ 0 w 754"/>
                      <a:gd name="T3" fmla="*/ 184 h 666"/>
                      <a:gd name="T4" fmla="*/ 11 w 754"/>
                      <a:gd name="T5" fmla="*/ 222 h 666"/>
                      <a:gd name="T6" fmla="*/ 377 w 754"/>
                      <a:gd name="T7" fmla="*/ 35 h 666"/>
                      <a:gd name="T8" fmla="*/ 364 w 754"/>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4" h="666">
                        <a:moveTo>
                          <a:pt x="727" y="0"/>
                        </a:moveTo>
                        <a:lnTo>
                          <a:pt x="0" y="552"/>
                        </a:lnTo>
                        <a:lnTo>
                          <a:pt x="21" y="666"/>
                        </a:lnTo>
                        <a:lnTo>
                          <a:pt x="754" y="104"/>
                        </a:lnTo>
                        <a:lnTo>
                          <a:pt x="727"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161" name="Freeform 280"/>
                  <p:cNvSpPr>
                    <a:spLocks/>
                  </p:cNvSpPr>
                  <p:nvPr/>
                </p:nvSpPr>
                <p:spPr bwMode="auto">
                  <a:xfrm>
                    <a:off x="2748" y="3312"/>
                    <a:ext cx="403" cy="218"/>
                  </a:xfrm>
                  <a:custGeom>
                    <a:avLst/>
                    <a:gdLst>
                      <a:gd name="T0" fmla="*/ 403 w 805"/>
                      <a:gd name="T1" fmla="*/ 218 h 654"/>
                      <a:gd name="T2" fmla="*/ 391 w 805"/>
                      <a:gd name="T3" fmla="*/ 177 h 654"/>
                      <a:gd name="T4" fmla="*/ 0 w 805"/>
                      <a:gd name="T5" fmla="*/ 0 h 654"/>
                      <a:gd name="T6" fmla="*/ 14 w 805"/>
                      <a:gd name="T7" fmla="*/ 32 h 654"/>
                      <a:gd name="T8" fmla="*/ 403 w 805"/>
                      <a:gd name="T9" fmla="*/ 218 h 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5" h="654">
                        <a:moveTo>
                          <a:pt x="805" y="654"/>
                        </a:moveTo>
                        <a:lnTo>
                          <a:pt x="781" y="532"/>
                        </a:lnTo>
                        <a:lnTo>
                          <a:pt x="0" y="0"/>
                        </a:lnTo>
                        <a:lnTo>
                          <a:pt x="27" y="96"/>
                        </a:lnTo>
                        <a:lnTo>
                          <a:pt x="805" y="654"/>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4162" name="Freeform 281"/>
                  <p:cNvSpPr>
                    <a:spLocks/>
                  </p:cNvSpPr>
                  <p:nvPr/>
                </p:nvSpPr>
                <p:spPr bwMode="auto">
                  <a:xfrm>
                    <a:off x="3053" y="3323"/>
                    <a:ext cx="302" cy="138"/>
                  </a:xfrm>
                  <a:custGeom>
                    <a:avLst/>
                    <a:gdLst>
                      <a:gd name="T0" fmla="*/ 302 w 604"/>
                      <a:gd name="T1" fmla="*/ 36 h 415"/>
                      <a:gd name="T2" fmla="*/ 198 w 604"/>
                      <a:gd name="T3" fmla="*/ 0 h 415"/>
                      <a:gd name="T4" fmla="*/ 0 w 604"/>
                      <a:gd name="T5" fmla="*/ 96 h 415"/>
                      <a:gd name="T6" fmla="*/ 100 w 604"/>
                      <a:gd name="T7" fmla="*/ 138 h 415"/>
                      <a:gd name="T8" fmla="*/ 302 w 604"/>
                      <a:gd name="T9" fmla="*/ 36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15">
                        <a:moveTo>
                          <a:pt x="604" y="107"/>
                        </a:moveTo>
                        <a:lnTo>
                          <a:pt x="395" y="0"/>
                        </a:lnTo>
                        <a:lnTo>
                          <a:pt x="0" y="290"/>
                        </a:lnTo>
                        <a:lnTo>
                          <a:pt x="200" y="415"/>
                        </a:lnTo>
                        <a:lnTo>
                          <a:pt x="604" y="1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3" name="Freeform 282"/>
                  <p:cNvSpPr>
                    <a:spLocks/>
                  </p:cNvSpPr>
                  <p:nvPr/>
                </p:nvSpPr>
                <p:spPr bwMode="auto">
                  <a:xfrm>
                    <a:off x="2786" y="3225"/>
                    <a:ext cx="446" cy="186"/>
                  </a:xfrm>
                  <a:custGeom>
                    <a:avLst/>
                    <a:gdLst>
                      <a:gd name="T0" fmla="*/ 446 w 892"/>
                      <a:gd name="T1" fmla="*/ 91 h 558"/>
                      <a:gd name="T2" fmla="*/ 252 w 892"/>
                      <a:gd name="T3" fmla="*/ 186 h 558"/>
                      <a:gd name="T4" fmla="*/ 0 w 892"/>
                      <a:gd name="T5" fmla="*/ 80 h 558"/>
                      <a:gd name="T6" fmla="*/ 182 w 892"/>
                      <a:gd name="T7" fmla="*/ 0 h 558"/>
                      <a:gd name="T8" fmla="*/ 446 w 892"/>
                      <a:gd name="T9" fmla="*/ 91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2" h="558">
                        <a:moveTo>
                          <a:pt x="892" y="272"/>
                        </a:moveTo>
                        <a:lnTo>
                          <a:pt x="503" y="558"/>
                        </a:lnTo>
                        <a:lnTo>
                          <a:pt x="0" y="239"/>
                        </a:lnTo>
                        <a:lnTo>
                          <a:pt x="364" y="0"/>
                        </a:lnTo>
                        <a:lnTo>
                          <a:pt x="892" y="27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4" name="Freeform 283"/>
                  <p:cNvSpPr>
                    <a:spLocks/>
                  </p:cNvSpPr>
                  <p:nvPr/>
                </p:nvSpPr>
                <p:spPr bwMode="auto">
                  <a:xfrm>
                    <a:off x="2975" y="3184"/>
                    <a:ext cx="492" cy="170"/>
                  </a:xfrm>
                  <a:custGeom>
                    <a:avLst/>
                    <a:gdLst>
                      <a:gd name="T0" fmla="*/ 390 w 984"/>
                      <a:gd name="T1" fmla="*/ 170 h 509"/>
                      <a:gd name="T2" fmla="*/ 492 w 984"/>
                      <a:gd name="T3" fmla="*/ 123 h 509"/>
                      <a:gd name="T4" fmla="*/ 80 w 984"/>
                      <a:gd name="T5" fmla="*/ 0 h 509"/>
                      <a:gd name="T6" fmla="*/ 0 w 984"/>
                      <a:gd name="T7" fmla="*/ 35 h 509"/>
                      <a:gd name="T8" fmla="*/ 390 w 984"/>
                      <a:gd name="T9" fmla="*/ 170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4" h="509">
                        <a:moveTo>
                          <a:pt x="780" y="509"/>
                        </a:moveTo>
                        <a:lnTo>
                          <a:pt x="984" y="369"/>
                        </a:lnTo>
                        <a:lnTo>
                          <a:pt x="160" y="0"/>
                        </a:lnTo>
                        <a:lnTo>
                          <a:pt x="0" y="106"/>
                        </a:lnTo>
                        <a:lnTo>
                          <a:pt x="780" y="50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5" name="Line 284"/>
                  <p:cNvSpPr>
                    <a:spLocks noChangeShapeType="1"/>
                  </p:cNvSpPr>
                  <p:nvPr/>
                </p:nvSpPr>
                <p:spPr bwMode="auto">
                  <a:xfrm flipH="1" flipV="1">
                    <a:off x="3033" y="3191"/>
                    <a:ext cx="425" cy="13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6" name="Line 285"/>
                  <p:cNvSpPr>
                    <a:spLocks noChangeShapeType="1"/>
                  </p:cNvSpPr>
                  <p:nvPr/>
                </p:nvSpPr>
                <p:spPr bwMode="auto">
                  <a:xfrm flipH="1" flipV="1">
                    <a:off x="3011" y="3200"/>
                    <a:ext cx="411" cy="13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 name="Line 286"/>
                  <p:cNvSpPr>
                    <a:spLocks noChangeShapeType="1"/>
                  </p:cNvSpPr>
                  <p:nvPr/>
                </p:nvSpPr>
                <p:spPr bwMode="auto">
                  <a:xfrm flipH="1" flipV="1">
                    <a:off x="2994" y="3211"/>
                    <a:ext cx="402" cy="1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8" name="Line 287"/>
                  <p:cNvSpPr>
                    <a:spLocks noChangeShapeType="1"/>
                  </p:cNvSpPr>
                  <p:nvPr/>
                </p:nvSpPr>
                <p:spPr bwMode="auto">
                  <a:xfrm flipH="1" flipV="1">
                    <a:off x="2943" y="3234"/>
                    <a:ext cx="395"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9" name="Line 288"/>
                  <p:cNvSpPr>
                    <a:spLocks noChangeShapeType="1"/>
                  </p:cNvSpPr>
                  <p:nvPr/>
                </p:nvSpPr>
                <p:spPr bwMode="auto">
                  <a:xfrm flipH="1" flipV="1">
                    <a:off x="2913" y="3248"/>
                    <a:ext cx="392"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0" name="Line 289"/>
                  <p:cNvSpPr>
                    <a:spLocks noChangeShapeType="1"/>
                  </p:cNvSpPr>
                  <p:nvPr/>
                </p:nvSpPr>
                <p:spPr bwMode="auto">
                  <a:xfrm flipH="1" flipV="1">
                    <a:off x="2898" y="3266"/>
                    <a:ext cx="367" cy="14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1" name="Line 290"/>
                  <p:cNvSpPr>
                    <a:spLocks noChangeShapeType="1"/>
                  </p:cNvSpPr>
                  <p:nvPr/>
                </p:nvSpPr>
                <p:spPr bwMode="auto">
                  <a:xfrm flipH="1" flipV="1">
                    <a:off x="2870" y="3279"/>
                    <a:ext cx="356"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2" name="Line 291"/>
                  <p:cNvSpPr>
                    <a:spLocks noChangeShapeType="1"/>
                  </p:cNvSpPr>
                  <p:nvPr/>
                </p:nvSpPr>
                <p:spPr bwMode="auto">
                  <a:xfrm flipH="1" flipV="1">
                    <a:off x="2840" y="3297"/>
                    <a:ext cx="346" cy="1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3" name="Line 292"/>
                  <p:cNvSpPr>
                    <a:spLocks noChangeShapeType="1"/>
                  </p:cNvSpPr>
                  <p:nvPr/>
                </p:nvSpPr>
                <p:spPr bwMode="auto">
                  <a:xfrm flipH="1">
                    <a:off x="3122" y="3347"/>
                    <a:ext cx="199" cy="10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4" name="Line 293"/>
                  <p:cNvSpPr>
                    <a:spLocks noChangeShapeType="1"/>
                  </p:cNvSpPr>
                  <p:nvPr/>
                </p:nvSpPr>
                <p:spPr bwMode="auto">
                  <a:xfrm flipH="1">
                    <a:off x="3083" y="3333"/>
                    <a:ext cx="196" cy="9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5" name="Line 294"/>
                  <p:cNvSpPr>
                    <a:spLocks noChangeShapeType="1"/>
                  </p:cNvSpPr>
                  <p:nvPr/>
                </p:nvSpPr>
                <p:spPr bwMode="auto">
                  <a:xfrm flipH="1">
                    <a:off x="3000" y="3302"/>
                    <a:ext cx="191" cy="9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6" name="Line 295"/>
                  <p:cNvSpPr>
                    <a:spLocks noChangeShapeType="1"/>
                  </p:cNvSpPr>
                  <p:nvPr/>
                </p:nvSpPr>
                <p:spPr bwMode="auto">
                  <a:xfrm flipH="1">
                    <a:off x="2956" y="3286"/>
                    <a:ext cx="19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 name="Line 296"/>
                  <p:cNvSpPr>
                    <a:spLocks noChangeShapeType="1"/>
                  </p:cNvSpPr>
                  <p:nvPr/>
                </p:nvSpPr>
                <p:spPr bwMode="auto">
                  <a:xfrm flipH="1">
                    <a:off x="2915" y="3271"/>
                    <a:ext cx="184"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 name="Line 297"/>
                  <p:cNvSpPr>
                    <a:spLocks noChangeShapeType="1"/>
                  </p:cNvSpPr>
                  <p:nvPr/>
                </p:nvSpPr>
                <p:spPr bwMode="auto">
                  <a:xfrm flipH="1">
                    <a:off x="2877" y="3256"/>
                    <a:ext cx="180" cy="8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9" name="Line 298"/>
                  <p:cNvSpPr>
                    <a:spLocks noChangeShapeType="1"/>
                  </p:cNvSpPr>
                  <p:nvPr/>
                </p:nvSpPr>
                <p:spPr bwMode="auto">
                  <a:xfrm flipH="1">
                    <a:off x="2837" y="3241"/>
                    <a:ext cx="181"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0" name="Line 299"/>
                  <p:cNvSpPr>
                    <a:spLocks noChangeShapeType="1"/>
                  </p:cNvSpPr>
                  <p:nvPr/>
                </p:nvSpPr>
                <p:spPr bwMode="auto">
                  <a:xfrm flipH="1">
                    <a:off x="3311" y="3289"/>
                    <a:ext cx="96"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1" name="Line 300"/>
                  <p:cNvSpPr>
                    <a:spLocks noChangeShapeType="1"/>
                  </p:cNvSpPr>
                  <p:nvPr/>
                </p:nvSpPr>
                <p:spPr bwMode="auto">
                  <a:xfrm flipH="1">
                    <a:off x="3254" y="3270"/>
                    <a:ext cx="89"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2" name="Line 301"/>
                  <p:cNvSpPr>
                    <a:spLocks noChangeShapeType="1"/>
                  </p:cNvSpPr>
                  <p:nvPr/>
                </p:nvSpPr>
                <p:spPr bwMode="auto">
                  <a:xfrm flipH="1">
                    <a:off x="3196" y="3253"/>
                    <a:ext cx="91" cy="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3" name="Line 302"/>
                  <p:cNvSpPr>
                    <a:spLocks noChangeShapeType="1"/>
                  </p:cNvSpPr>
                  <p:nvPr/>
                </p:nvSpPr>
                <p:spPr bwMode="auto">
                  <a:xfrm flipH="1">
                    <a:off x="3140" y="3236"/>
                    <a:ext cx="91" cy="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4" name="Line 303"/>
                  <p:cNvSpPr>
                    <a:spLocks noChangeShapeType="1"/>
                  </p:cNvSpPr>
                  <p:nvPr/>
                </p:nvSpPr>
                <p:spPr bwMode="auto">
                  <a:xfrm flipH="1">
                    <a:off x="3088" y="3218"/>
                    <a:ext cx="82" cy="4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5" name="Line 304"/>
                  <p:cNvSpPr>
                    <a:spLocks noChangeShapeType="1"/>
                  </p:cNvSpPr>
                  <p:nvPr/>
                </p:nvSpPr>
                <p:spPr bwMode="auto">
                  <a:xfrm flipH="1">
                    <a:off x="3026" y="3199"/>
                    <a:ext cx="81" cy="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10" name="Text Box 305"/>
              <p:cNvSpPr txBox="1">
                <a:spLocks noChangeArrowheads="1"/>
              </p:cNvSpPr>
              <p:nvPr/>
            </p:nvSpPr>
            <p:spPr bwMode="auto">
              <a:xfrm rot="364392">
                <a:off x="3023" y="2812"/>
                <a:ext cx="3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000" b="0" dirty="0">
                    <a:solidFill>
                      <a:schemeClr val="tx1">
                        <a:lumMod val="95000"/>
                        <a:lumOff val="5000"/>
                      </a:schemeClr>
                    </a:solidFill>
                    <a:latin typeface="Times New Roman" panose="02020603050405020304" pitchFamily="18" charset="0"/>
                  </a:rPr>
                  <a:t>方差分析</a:t>
                </a:r>
              </a:p>
            </p:txBody>
          </p:sp>
          <p:grpSp>
            <p:nvGrpSpPr>
              <p:cNvPr id="4111" name="Group 306"/>
              <p:cNvGrpSpPr>
                <a:grpSpLocks/>
              </p:cNvGrpSpPr>
              <p:nvPr/>
            </p:nvGrpSpPr>
            <p:grpSpPr bwMode="auto">
              <a:xfrm>
                <a:off x="1926" y="2553"/>
                <a:ext cx="1021" cy="1335"/>
                <a:chOff x="2118" y="2544"/>
                <a:chExt cx="1021" cy="1335"/>
              </a:xfrm>
            </p:grpSpPr>
            <p:grpSp>
              <p:nvGrpSpPr>
                <p:cNvPr id="4112" name="Group 307"/>
                <p:cNvGrpSpPr>
                  <a:grpSpLocks/>
                </p:cNvGrpSpPr>
                <p:nvPr/>
              </p:nvGrpSpPr>
              <p:grpSpPr bwMode="auto">
                <a:xfrm>
                  <a:off x="2307" y="2573"/>
                  <a:ext cx="341" cy="359"/>
                  <a:chOff x="2307" y="2573"/>
                  <a:chExt cx="341" cy="359"/>
                </a:xfrm>
              </p:grpSpPr>
              <p:grpSp>
                <p:nvGrpSpPr>
                  <p:cNvPr id="4143" name="Group 308"/>
                  <p:cNvGrpSpPr>
                    <a:grpSpLocks/>
                  </p:cNvGrpSpPr>
                  <p:nvPr/>
                </p:nvGrpSpPr>
                <p:grpSpPr bwMode="auto">
                  <a:xfrm>
                    <a:off x="2307" y="2573"/>
                    <a:ext cx="341" cy="359"/>
                    <a:chOff x="2307" y="2573"/>
                    <a:chExt cx="341" cy="359"/>
                  </a:xfrm>
                </p:grpSpPr>
                <p:sp>
                  <p:nvSpPr>
                    <p:cNvPr id="4155" name="Freeform 309"/>
                    <p:cNvSpPr>
                      <a:spLocks/>
                    </p:cNvSpPr>
                    <p:nvPr/>
                  </p:nvSpPr>
                  <p:spPr bwMode="auto">
                    <a:xfrm>
                      <a:off x="2307" y="2573"/>
                      <a:ext cx="341" cy="359"/>
                    </a:xfrm>
                    <a:custGeom>
                      <a:avLst/>
                      <a:gdLst>
                        <a:gd name="T0" fmla="*/ 237 w 683"/>
                        <a:gd name="T1" fmla="*/ 11 h 1075"/>
                        <a:gd name="T2" fmla="*/ 281 w 683"/>
                        <a:gd name="T3" fmla="*/ 25 h 1075"/>
                        <a:gd name="T4" fmla="*/ 298 w 683"/>
                        <a:gd name="T5" fmla="*/ 54 h 1075"/>
                        <a:gd name="T6" fmla="*/ 311 w 683"/>
                        <a:gd name="T7" fmla="*/ 95 h 1075"/>
                        <a:gd name="T8" fmla="*/ 313 w 683"/>
                        <a:gd name="T9" fmla="*/ 112 h 1075"/>
                        <a:gd name="T10" fmla="*/ 311 w 683"/>
                        <a:gd name="T11" fmla="*/ 128 h 1075"/>
                        <a:gd name="T12" fmla="*/ 305 w 683"/>
                        <a:gd name="T13" fmla="*/ 139 h 1075"/>
                        <a:gd name="T14" fmla="*/ 314 w 683"/>
                        <a:gd name="T15" fmla="*/ 161 h 1075"/>
                        <a:gd name="T16" fmla="*/ 326 w 683"/>
                        <a:gd name="T17" fmla="*/ 182 h 1075"/>
                        <a:gd name="T18" fmla="*/ 331 w 683"/>
                        <a:gd name="T19" fmla="*/ 189 h 1075"/>
                        <a:gd name="T20" fmla="*/ 336 w 683"/>
                        <a:gd name="T21" fmla="*/ 194 h 1075"/>
                        <a:gd name="T22" fmla="*/ 340 w 683"/>
                        <a:gd name="T23" fmla="*/ 199 h 1075"/>
                        <a:gd name="T24" fmla="*/ 341 w 683"/>
                        <a:gd name="T25" fmla="*/ 205 h 1075"/>
                        <a:gd name="T26" fmla="*/ 339 w 683"/>
                        <a:gd name="T27" fmla="*/ 211 h 1075"/>
                        <a:gd name="T28" fmla="*/ 335 w 683"/>
                        <a:gd name="T29" fmla="*/ 213 h 1075"/>
                        <a:gd name="T30" fmla="*/ 321 w 683"/>
                        <a:gd name="T31" fmla="*/ 217 h 1075"/>
                        <a:gd name="T32" fmla="*/ 315 w 683"/>
                        <a:gd name="T33" fmla="*/ 220 h 1075"/>
                        <a:gd name="T34" fmla="*/ 313 w 683"/>
                        <a:gd name="T35" fmla="*/ 227 h 1075"/>
                        <a:gd name="T36" fmla="*/ 314 w 683"/>
                        <a:gd name="T37" fmla="*/ 236 h 1075"/>
                        <a:gd name="T38" fmla="*/ 320 w 683"/>
                        <a:gd name="T39" fmla="*/ 250 h 1075"/>
                        <a:gd name="T40" fmla="*/ 317 w 683"/>
                        <a:gd name="T41" fmla="*/ 256 h 1075"/>
                        <a:gd name="T42" fmla="*/ 311 w 683"/>
                        <a:gd name="T43" fmla="*/ 262 h 1075"/>
                        <a:gd name="T44" fmla="*/ 313 w 683"/>
                        <a:gd name="T45" fmla="*/ 267 h 1075"/>
                        <a:gd name="T46" fmla="*/ 314 w 683"/>
                        <a:gd name="T47" fmla="*/ 272 h 1075"/>
                        <a:gd name="T48" fmla="*/ 311 w 683"/>
                        <a:gd name="T49" fmla="*/ 277 h 1075"/>
                        <a:gd name="T50" fmla="*/ 305 w 683"/>
                        <a:gd name="T51" fmla="*/ 279 h 1075"/>
                        <a:gd name="T52" fmla="*/ 301 w 683"/>
                        <a:gd name="T53" fmla="*/ 286 h 1075"/>
                        <a:gd name="T54" fmla="*/ 301 w 683"/>
                        <a:gd name="T55" fmla="*/ 297 h 1075"/>
                        <a:gd name="T56" fmla="*/ 298 w 683"/>
                        <a:gd name="T57" fmla="*/ 304 h 1075"/>
                        <a:gd name="T58" fmla="*/ 293 w 683"/>
                        <a:gd name="T59" fmla="*/ 309 h 1075"/>
                        <a:gd name="T60" fmla="*/ 286 w 683"/>
                        <a:gd name="T61" fmla="*/ 313 h 1075"/>
                        <a:gd name="T62" fmla="*/ 277 w 683"/>
                        <a:gd name="T63" fmla="*/ 316 h 1075"/>
                        <a:gd name="T64" fmla="*/ 267 w 683"/>
                        <a:gd name="T65" fmla="*/ 317 h 1075"/>
                        <a:gd name="T66" fmla="*/ 242 w 683"/>
                        <a:gd name="T67" fmla="*/ 316 h 1075"/>
                        <a:gd name="T68" fmla="*/ 219 w 683"/>
                        <a:gd name="T69" fmla="*/ 313 h 1075"/>
                        <a:gd name="T70" fmla="*/ 185 w 683"/>
                        <a:gd name="T71" fmla="*/ 359 h 1075"/>
                        <a:gd name="T72" fmla="*/ 45 w 683"/>
                        <a:gd name="T73" fmla="*/ 303 h 1075"/>
                        <a:gd name="T74" fmla="*/ 58 w 683"/>
                        <a:gd name="T75" fmla="*/ 284 h 1075"/>
                        <a:gd name="T76" fmla="*/ 66 w 683"/>
                        <a:gd name="T77" fmla="*/ 266 h 1075"/>
                        <a:gd name="T78" fmla="*/ 66 w 683"/>
                        <a:gd name="T79" fmla="*/ 242 h 1075"/>
                        <a:gd name="T80" fmla="*/ 0 w 683"/>
                        <a:gd name="T81" fmla="*/ 190 h 1075"/>
                        <a:gd name="T82" fmla="*/ 0 w 683"/>
                        <a:gd name="T83" fmla="*/ 67 h 1075"/>
                        <a:gd name="T84" fmla="*/ 34 w 683"/>
                        <a:gd name="T85" fmla="*/ 33 h 1075"/>
                        <a:gd name="T86" fmla="*/ 78 w 683"/>
                        <a:gd name="T87" fmla="*/ 15 h 1075"/>
                        <a:gd name="T88" fmla="*/ 123 w 683"/>
                        <a:gd name="T89" fmla="*/ 0 h 1075"/>
                        <a:gd name="T90" fmla="*/ 183 w 683"/>
                        <a:gd name="T91" fmla="*/ 7 h 1075"/>
                        <a:gd name="T92" fmla="*/ 237 w 683"/>
                        <a:gd name="T93" fmla="*/ 11 h 10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83" h="1075">
                          <a:moveTo>
                            <a:pt x="475" y="33"/>
                          </a:moveTo>
                          <a:lnTo>
                            <a:pt x="563" y="76"/>
                          </a:lnTo>
                          <a:lnTo>
                            <a:pt x="596" y="163"/>
                          </a:lnTo>
                          <a:lnTo>
                            <a:pt x="623" y="284"/>
                          </a:lnTo>
                          <a:lnTo>
                            <a:pt x="627" y="335"/>
                          </a:lnTo>
                          <a:lnTo>
                            <a:pt x="623" y="382"/>
                          </a:lnTo>
                          <a:lnTo>
                            <a:pt x="611" y="417"/>
                          </a:lnTo>
                          <a:lnTo>
                            <a:pt x="629" y="482"/>
                          </a:lnTo>
                          <a:lnTo>
                            <a:pt x="652" y="544"/>
                          </a:lnTo>
                          <a:lnTo>
                            <a:pt x="663" y="565"/>
                          </a:lnTo>
                          <a:lnTo>
                            <a:pt x="673" y="581"/>
                          </a:lnTo>
                          <a:lnTo>
                            <a:pt x="680" y="596"/>
                          </a:lnTo>
                          <a:lnTo>
                            <a:pt x="683" y="615"/>
                          </a:lnTo>
                          <a:lnTo>
                            <a:pt x="679" y="633"/>
                          </a:lnTo>
                          <a:lnTo>
                            <a:pt x="670" y="639"/>
                          </a:lnTo>
                          <a:lnTo>
                            <a:pt x="642" y="649"/>
                          </a:lnTo>
                          <a:lnTo>
                            <a:pt x="630" y="658"/>
                          </a:lnTo>
                          <a:lnTo>
                            <a:pt x="626" y="681"/>
                          </a:lnTo>
                          <a:lnTo>
                            <a:pt x="629" y="707"/>
                          </a:lnTo>
                          <a:lnTo>
                            <a:pt x="641" y="748"/>
                          </a:lnTo>
                          <a:lnTo>
                            <a:pt x="635" y="768"/>
                          </a:lnTo>
                          <a:lnTo>
                            <a:pt x="623" y="785"/>
                          </a:lnTo>
                          <a:lnTo>
                            <a:pt x="627" y="800"/>
                          </a:lnTo>
                          <a:lnTo>
                            <a:pt x="629" y="813"/>
                          </a:lnTo>
                          <a:lnTo>
                            <a:pt x="623" y="828"/>
                          </a:lnTo>
                          <a:lnTo>
                            <a:pt x="611" y="836"/>
                          </a:lnTo>
                          <a:lnTo>
                            <a:pt x="603" y="857"/>
                          </a:lnTo>
                          <a:lnTo>
                            <a:pt x="603" y="889"/>
                          </a:lnTo>
                          <a:lnTo>
                            <a:pt x="597" y="909"/>
                          </a:lnTo>
                          <a:lnTo>
                            <a:pt x="586" y="926"/>
                          </a:lnTo>
                          <a:lnTo>
                            <a:pt x="573" y="938"/>
                          </a:lnTo>
                          <a:lnTo>
                            <a:pt x="555" y="945"/>
                          </a:lnTo>
                          <a:lnTo>
                            <a:pt x="534" y="949"/>
                          </a:lnTo>
                          <a:lnTo>
                            <a:pt x="484" y="945"/>
                          </a:lnTo>
                          <a:lnTo>
                            <a:pt x="438" y="938"/>
                          </a:lnTo>
                          <a:lnTo>
                            <a:pt x="371" y="1075"/>
                          </a:lnTo>
                          <a:lnTo>
                            <a:pt x="90" y="908"/>
                          </a:lnTo>
                          <a:lnTo>
                            <a:pt x="117" y="851"/>
                          </a:lnTo>
                          <a:lnTo>
                            <a:pt x="132" y="798"/>
                          </a:lnTo>
                          <a:lnTo>
                            <a:pt x="132" y="725"/>
                          </a:lnTo>
                          <a:lnTo>
                            <a:pt x="0" y="569"/>
                          </a:lnTo>
                          <a:lnTo>
                            <a:pt x="0" y="200"/>
                          </a:lnTo>
                          <a:lnTo>
                            <a:pt x="69" y="98"/>
                          </a:lnTo>
                          <a:lnTo>
                            <a:pt x="156" y="45"/>
                          </a:lnTo>
                          <a:lnTo>
                            <a:pt x="247" y="0"/>
                          </a:lnTo>
                          <a:lnTo>
                            <a:pt x="367" y="21"/>
                          </a:lnTo>
                          <a:lnTo>
                            <a:pt x="475" y="33"/>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156" name="Freeform 310"/>
                    <p:cNvSpPr>
                      <a:spLocks/>
                    </p:cNvSpPr>
                    <p:nvPr/>
                  </p:nvSpPr>
                  <p:spPr bwMode="auto">
                    <a:xfrm>
                      <a:off x="2451" y="2799"/>
                      <a:ext cx="39" cy="56"/>
                    </a:xfrm>
                    <a:custGeom>
                      <a:avLst/>
                      <a:gdLst>
                        <a:gd name="T0" fmla="*/ 0 w 79"/>
                        <a:gd name="T1" fmla="*/ 0 h 168"/>
                        <a:gd name="T2" fmla="*/ 11 w 79"/>
                        <a:gd name="T3" fmla="*/ 27 h 168"/>
                        <a:gd name="T4" fmla="*/ 22 w 79"/>
                        <a:gd name="T5" fmla="*/ 40 h 168"/>
                        <a:gd name="T6" fmla="*/ 39 w 79"/>
                        <a:gd name="T7" fmla="*/ 56 h 168"/>
                        <a:gd name="T8" fmla="*/ 16 w 79"/>
                        <a:gd name="T9" fmla="*/ 43 h 168"/>
                        <a:gd name="T10" fmla="*/ 4 w 79"/>
                        <a:gd name="T11" fmla="*/ 27 h 168"/>
                        <a:gd name="T12" fmla="*/ 0 w 79"/>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68">
                          <a:moveTo>
                            <a:pt x="0" y="0"/>
                          </a:moveTo>
                          <a:lnTo>
                            <a:pt x="23" y="80"/>
                          </a:lnTo>
                          <a:lnTo>
                            <a:pt x="44" y="121"/>
                          </a:lnTo>
                          <a:lnTo>
                            <a:pt x="79" y="168"/>
                          </a:lnTo>
                          <a:lnTo>
                            <a:pt x="32" y="128"/>
                          </a:lnTo>
                          <a:lnTo>
                            <a:pt x="9" y="8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44" name="Group 311"/>
                  <p:cNvGrpSpPr>
                    <a:grpSpLocks/>
                  </p:cNvGrpSpPr>
                  <p:nvPr/>
                </p:nvGrpSpPr>
                <p:grpSpPr bwMode="auto">
                  <a:xfrm>
                    <a:off x="2529" y="2690"/>
                    <a:ext cx="101" cy="160"/>
                    <a:chOff x="2529" y="2690"/>
                    <a:chExt cx="101" cy="160"/>
                  </a:xfrm>
                </p:grpSpPr>
                <p:sp>
                  <p:nvSpPr>
                    <p:cNvPr id="4148" name="Freeform 312"/>
                    <p:cNvSpPr>
                      <a:spLocks/>
                    </p:cNvSpPr>
                    <p:nvPr/>
                  </p:nvSpPr>
                  <p:spPr bwMode="auto">
                    <a:xfrm>
                      <a:off x="2552" y="2715"/>
                      <a:ext cx="42" cy="23"/>
                    </a:xfrm>
                    <a:custGeom>
                      <a:avLst/>
                      <a:gdLst>
                        <a:gd name="T0" fmla="*/ 38 w 85"/>
                        <a:gd name="T1" fmla="*/ 0 h 67"/>
                        <a:gd name="T2" fmla="*/ 35 w 85"/>
                        <a:gd name="T3" fmla="*/ 3 h 67"/>
                        <a:gd name="T4" fmla="*/ 42 w 85"/>
                        <a:gd name="T5" fmla="*/ 6 h 67"/>
                        <a:gd name="T6" fmla="*/ 33 w 85"/>
                        <a:gd name="T7" fmla="*/ 5 h 67"/>
                        <a:gd name="T8" fmla="*/ 30 w 85"/>
                        <a:gd name="T9" fmla="*/ 12 h 67"/>
                        <a:gd name="T10" fmla="*/ 34 w 85"/>
                        <a:gd name="T11" fmla="*/ 15 h 67"/>
                        <a:gd name="T12" fmla="*/ 31 w 85"/>
                        <a:gd name="T13" fmla="*/ 15 h 67"/>
                        <a:gd name="T14" fmla="*/ 33 w 85"/>
                        <a:gd name="T15" fmla="*/ 23 h 67"/>
                        <a:gd name="T16" fmla="*/ 29 w 85"/>
                        <a:gd name="T17" fmla="*/ 15 h 67"/>
                        <a:gd name="T18" fmla="*/ 20 w 85"/>
                        <a:gd name="T19" fmla="*/ 15 h 67"/>
                        <a:gd name="T20" fmla="*/ 13 w 85"/>
                        <a:gd name="T21" fmla="*/ 12 h 67"/>
                        <a:gd name="T22" fmla="*/ 0 w 85"/>
                        <a:gd name="T23" fmla="*/ 12 h 67"/>
                        <a:gd name="T24" fmla="*/ 13 w 85"/>
                        <a:gd name="T25" fmla="*/ 4 h 67"/>
                        <a:gd name="T26" fmla="*/ 38 w 85"/>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67">
                          <a:moveTo>
                            <a:pt x="76" y="0"/>
                          </a:moveTo>
                          <a:lnTo>
                            <a:pt x="71" y="8"/>
                          </a:lnTo>
                          <a:lnTo>
                            <a:pt x="85" y="17"/>
                          </a:lnTo>
                          <a:lnTo>
                            <a:pt x="66" y="14"/>
                          </a:lnTo>
                          <a:lnTo>
                            <a:pt x="61" y="36"/>
                          </a:lnTo>
                          <a:lnTo>
                            <a:pt x="69" y="45"/>
                          </a:lnTo>
                          <a:lnTo>
                            <a:pt x="62" y="45"/>
                          </a:lnTo>
                          <a:lnTo>
                            <a:pt x="67" y="67"/>
                          </a:lnTo>
                          <a:lnTo>
                            <a:pt x="58" y="44"/>
                          </a:lnTo>
                          <a:lnTo>
                            <a:pt x="41" y="44"/>
                          </a:lnTo>
                          <a:lnTo>
                            <a:pt x="26" y="36"/>
                          </a:lnTo>
                          <a:lnTo>
                            <a:pt x="0" y="34"/>
                          </a:lnTo>
                          <a:lnTo>
                            <a:pt x="26" y="13"/>
                          </a:lnTo>
                          <a:lnTo>
                            <a:pt x="7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9" name="Freeform 313"/>
                    <p:cNvSpPr>
                      <a:spLocks/>
                    </p:cNvSpPr>
                    <p:nvPr/>
                  </p:nvSpPr>
                  <p:spPr bwMode="auto">
                    <a:xfrm>
                      <a:off x="2529" y="2690"/>
                      <a:ext cx="73" cy="15"/>
                    </a:xfrm>
                    <a:custGeom>
                      <a:avLst/>
                      <a:gdLst>
                        <a:gd name="T0" fmla="*/ 73 w 147"/>
                        <a:gd name="T1" fmla="*/ 8 h 45"/>
                        <a:gd name="T2" fmla="*/ 70 w 147"/>
                        <a:gd name="T3" fmla="*/ 14 h 45"/>
                        <a:gd name="T4" fmla="*/ 62 w 147"/>
                        <a:gd name="T5" fmla="*/ 15 h 45"/>
                        <a:gd name="T6" fmla="*/ 51 w 147"/>
                        <a:gd name="T7" fmla="*/ 11 h 45"/>
                        <a:gd name="T8" fmla="*/ 36 w 147"/>
                        <a:gd name="T9" fmla="*/ 8 h 45"/>
                        <a:gd name="T10" fmla="*/ 11 w 147"/>
                        <a:gd name="T11" fmla="*/ 7 h 45"/>
                        <a:gd name="T12" fmla="*/ 0 w 147"/>
                        <a:gd name="T13" fmla="*/ 8 h 45"/>
                        <a:gd name="T14" fmla="*/ 18 w 147"/>
                        <a:gd name="T15" fmla="*/ 4 h 45"/>
                        <a:gd name="T16" fmla="*/ 32 w 147"/>
                        <a:gd name="T17" fmla="*/ 2 h 45"/>
                        <a:gd name="T18" fmla="*/ 30 w 147"/>
                        <a:gd name="T19" fmla="*/ 0 h 45"/>
                        <a:gd name="T20" fmla="*/ 42 w 147"/>
                        <a:gd name="T21" fmla="*/ 3 h 45"/>
                        <a:gd name="T22" fmla="*/ 41 w 147"/>
                        <a:gd name="T23" fmla="*/ 1 h 45"/>
                        <a:gd name="T24" fmla="*/ 51 w 147"/>
                        <a:gd name="T25" fmla="*/ 4 h 45"/>
                        <a:gd name="T26" fmla="*/ 61 w 147"/>
                        <a:gd name="T27" fmla="*/ 4 h 45"/>
                        <a:gd name="T28" fmla="*/ 73 w 147"/>
                        <a:gd name="T29" fmla="*/ 8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7" h="45">
                          <a:moveTo>
                            <a:pt x="147" y="23"/>
                          </a:moveTo>
                          <a:lnTo>
                            <a:pt x="141" y="41"/>
                          </a:lnTo>
                          <a:lnTo>
                            <a:pt x="124" y="45"/>
                          </a:lnTo>
                          <a:lnTo>
                            <a:pt x="102" y="33"/>
                          </a:lnTo>
                          <a:lnTo>
                            <a:pt x="72" y="23"/>
                          </a:lnTo>
                          <a:lnTo>
                            <a:pt x="23" y="22"/>
                          </a:lnTo>
                          <a:lnTo>
                            <a:pt x="0" y="24"/>
                          </a:lnTo>
                          <a:lnTo>
                            <a:pt x="37" y="11"/>
                          </a:lnTo>
                          <a:lnTo>
                            <a:pt x="64" y="5"/>
                          </a:lnTo>
                          <a:lnTo>
                            <a:pt x="60" y="0"/>
                          </a:lnTo>
                          <a:lnTo>
                            <a:pt x="85" y="8"/>
                          </a:lnTo>
                          <a:lnTo>
                            <a:pt x="82" y="3"/>
                          </a:lnTo>
                          <a:lnTo>
                            <a:pt x="103" y="11"/>
                          </a:lnTo>
                          <a:lnTo>
                            <a:pt x="123" y="11"/>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0" name="Freeform 314"/>
                    <p:cNvSpPr>
                      <a:spLocks/>
                    </p:cNvSpPr>
                    <p:nvPr/>
                  </p:nvSpPr>
                  <p:spPr bwMode="auto">
                    <a:xfrm>
                      <a:off x="2592" y="2821"/>
                      <a:ext cx="33" cy="24"/>
                    </a:xfrm>
                    <a:custGeom>
                      <a:avLst/>
                      <a:gdLst>
                        <a:gd name="T0" fmla="*/ 33 w 67"/>
                        <a:gd name="T1" fmla="*/ 3 h 70"/>
                        <a:gd name="T2" fmla="*/ 28 w 67"/>
                        <a:gd name="T3" fmla="*/ 1 h 70"/>
                        <a:gd name="T4" fmla="*/ 23 w 67"/>
                        <a:gd name="T5" fmla="*/ 0 h 70"/>
                        <a:gd name="T6" fmla="*/ 19 w 67"/>
                        <a:gd name="T7" fmla="*/ 3 h 70"/>
                        <a:gd name="T8" fmla="*/ 14 w 67"/>
                        <a:gd name="T9" fmla="*/ 6 h 70"/>
                        <a:gd name="T10" fmla="*/ 8 w 67"/>
                        <a:gd name="T11" fmla="*/ 9 h 70"/>
                        <a:gd name="T12" fmla="*/ 3 w 67"/>
                        <a:gd name="T13" fmla="*/ 10 h 70"/>
                        <a:gd name="T14" fmla="*/ 2 w 67"/>
                        <a:gd name="T15" fmla="*/ 8 h 70"/>
                        <a:gd name="T16" fmla="*/ 1 w 67"/>
                        <a:gd name="T17" fmla="*/ 13 h 70"/>
                        <a:gd name="T18" fmla="*/ 0 w 67"/>
                        <a:gd name="T19" fmla="*/ 18 h 70"/>
                        <a:gd name="T20" fmla="*/ 0 w 67"/>
                        <a:gd name="T21" fmla="*/ 21 h 70"/>
                        <a:gd name="T22" fmla="*/ 2 w 67"/>
                        <a:gd name="T23" fmla="*/ 24 h 70"/>
                        <a:gd name="T24" fmla="*/ 1 w 67"/>
                        <a:gd name="T25" fmla="*/ 19 h 70"/>
                        <a:gd name="T26" fmla="*/ 4 w 67"/>
                        <a:gd name="T27" fmla="*/ 13 h 70"/>
                        <a:gd name="T28" fmla="*/ 14 w 67"/>
                        <a:gd name="T29" fmla="*/ 11 h 70"/>
                        <a:gd name="T30" fmla="*/ 20 w 67"/>
                        <a:gd name="T31" fmla="*/ 13 h 70"/>
                        <a:gd name="T32" fmla="*/ 25 w 67"/>
                        <a:gd name="T33" fmla="*/ 13 h 70"/>
                        <a:gd name="T34" fmla="*/ 31 w 67"/>
                        <a:gd name="T35" fmla="*/ 8 h 70"/>
                        <a:gd name="T36" fmla="*/ 33 w 67"/>
                        <a:gd name="T37" fmla="*/ 3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70">
                          <a:moveTo>
                            <a:pt x="67" y="8"/>
                          </a:moveTo>
                          <a:lnTo>
                            <a:pt x="56" y="3"/>
                          </a:lnTo>
                          <a:lnTo>
                            <a:pt x="47" y="0"/>
                          </a:lnTo>
                          <a:lnTo>
                            <a:pt x="39" y="9"/>
                          </a:lnTo>
                          <a:lnTo>
                            <a:pt x="28" y="18"/>
                          </a:lnTo>
                          <a:lnTo>
                            <a:pt x="17" y="26"/>
                          </a:lnTo>
                          <a:lnTo>
                            <a:pt x="7" y="30"/>
                          </a:lnTo>
                          <a:lnTo>
                            <a:pt x="5" y="22"/>
                          </a:lnTo>
                          <a:lnTo>
                            <a:pt x="2" y="39"/>
                          </a:lnTo>
                          <a:lnTo>
                            <a:pt x="0" y="53"/>
                          </a:lnTo>
                          <a:lnTo>
                            <a:pt x="0" y="62"/>
                          </a:lnTo>
                          <a:lnTo>
                            <a:pt x="4" y="70"/>
                          </a:lnTo>
                          <a:lnTo>
                            <a:pt x="3" y="56"/>
                          </a:lnTo>
                          <a:lnTo>
                            <a:pt x="8" y="39"/>
                          </a:lnTo>
                          <a:lnTo>
                            <a:pt x="28" y="32"/>
                          </a:lnTo>
                          <a:lnTo>
                            <a:pt x="40" y="37"/>
                          </a:lnTo>
                          <a:lnTo>
                            <a:pt x="51" y="39"/>
                          </a:lnTo>
                          <a:lnTo>
                            <a:pt x="63" y="23"/>
                          </a:lnTo>
                          <a:lnTo>
                            <a:pt x="67"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1" name="Freeform 315"/>
                    <p:cNvSpPr>
                      <a:spLocks/>
                    </p:cNvSpPr>
                    <p:nvPr/>
                  </p:nvSpPr>
                  <p:spPr bwMode="auto">
                    <a:xfrm>
                      <a:off x="2605" y="2846"/>
                      <a:ext cx="12" cy="4"/>
                    </a:xfrm>
                    <a:custGeom>
                      <a:avLst/>
                      <a:gdLst>
                        <a:gd name="T0" fmla="*/ 12 w 24"/>
                        <a:gd name="T1" fmla="*/ 1 h 12"/>
                        <a:gd name="T2" fmla="*/ 5 w 24"/>
                        <a:gd name="T3" fmla="*/ 0 h 12"/>
                        <a:gd name="T4" fmla="*/ 0 w 24"/>
                        <a:gd name="T5" fmla="*/ 1 h 12"/>
                        <a:gd name="T6" fmla="*/ 7 w 24"/>
                        <a:gd name="T7" fmla="*/ 4 h 12"/>
                        <a:gd name="T8" fmla="*/ 12 w 24"/>
                        <a:gd name="T9" fmla="*/ 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2">
                          <a:moveTo>
                            <a:pt x="24" y="2"/>
                          </a:moveTo>
                          <a:lnTo>
                            <a:pt x="10" y="0"/>
                          </a:lnTo>
                          <a:lnTo>
                            <a:pt x="0" y="4"/>
                          </a:lnTo>
                          <a:lnTo>
                            <a:pt x="13" y="12"/>
                          </a:lnTo>
                          <a:lnTo>
                            <a:pt x="24"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2" name="Freeform 316"/>
                    <p:cNvSpPr>
                      <a:spLocks/>
                    </p:cNvSpPr>
                    <p:nvPr/>
                  </p:nvSpPr>
                  <p:spPr bwMode="auto">
                    <a:xfrm>
                      <a:off x="2616" y="2782"/>
                      <a:ext cx="14" cy="5"/>
                    </a:xfrm>
                    <a:custGeom>
                      <a:avLst/>
                      <a:gdLst>
                        <a:gd name="T0" fmla="*/ 14 w 27"/>
                        <a:gd name="T1" fmla="*/ 0 h 15"/>
                        <a:gd name="T2" fmla="*/ 7 w 27"/>
                        <a:gd name="T3" fmla="*/ 0 h 15"/>
                        <a:gd name="T4" fmla="*/ 1 w 27"/>
                        <a:gd name="T5" fmla="*/ 2 h 15"/>
                        <a:gd name="T6" fmla="*/ 0 w 27"/>
                        <a:gd name="T7" fmla="*/ 4 h 15"/>
                        <a:gd name="T8" fmla="*/ 3 w 27"/>
                        <a:gd name="T9" fmla="*/ 5 h 15"/>
                        <a:gd name="T10" fmla="*/ 7 w 27"/>
                        <a:gd name="T11" fmla="*/ 4 h 15"/>
                        <a:gd name="T12" fmla="*/ 14 w 27"/>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15">
                          <a:moveTo>
                            <a:pt x="27" y="0"/>
                          </a:moveTo>
                          <a:lnTo>
                            <a:pt x="13" y="0"/>
                          </a:lnTo>
                          <a:lnTo>
                            <a:pt x="2" y="5"/>
                          </a:lnTo>
                          <a:lnTo>
                            <a:pt x="0" y="13"/>
                          </a:lnTo>
                          <a:lnTo>
                            <a:pt x="6" y="15"/>
                          </a:lnTo>
                          <a:lnTo>
                            <a:pt x="14" y="1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3" name="Freeform 317"/>
                    <p:cNvSpPr>
                      <a:spLocks/>
                    </p:cNvSpPr>
                    <p:nvPr/>
                  </p:nvSpPr>
                  <p:spPr bwMode="auto">
                    <a:xfrm>
                      <a:off x="2603" y="2777"/>
                      <a:ext cx="6" cy="12"/>
                    </a:xfrm>
                    <a:custGeom>
                      <a:avLst/>
                      <a:gdLst>
                        <a:gd name="T0" fmla="*/ 2 w 13"/>
                        <a:gd name="T1" fmla="*/ 0 h 35"/>
                        <a:gd name="T2" fmla="*/ 1 w 13"/>
                        <a:gd name="T3" fmla="*/ 4 h 35"/>
                        <a:gd name="T4" fmla="*/ 3 w 13"/>
                        <a:gd name="T5" fmla="*/ 10 h 35"/>
                        <a:gd name="T6" fmla="*/ 6 w 13"/>
                        <a:gd name="T7" fmla="*/ 12 h 35"/>
                        <a:gd name="T8" fmla="*/ 2 w 13"/>
                        <a:gd name="T9" fmla="*/ 10 h 35"/>
                        <a:gd name="T10" fmla="*/ 0 w 13"/>
                        <a:gd name="T11" fmla="*/ 8 h 35"/>
                        <a:gd name="T12" fmla="*/ 0 w 13"/>
                        <a:gd name="T13" fmla="*/ 5 h 35"/>
                        <a:gd name="T14" fmla="*/ 2 w 13"/>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35">
                          <a:moveTo>
                            <a:pt x="5" y="0"/>
                          </a:moveTo>
                          <a:lnTo>
                            <a:pt x="3" y="12"/>
                          </a:lnTo>
                          <a:lnTo>
                            <a:pt x="7" y="28"/>
                          </a:lnTo>
                          <a:lnTo>
                            <a:pt x="13" y="35"/>
                          </a:lnTo>
                          <a:lnTo>
                            <a:pt x="4" y="30"/>
                          </a:lnTo>
                          <a:lnTo>
                            <a:pt x="0" y="24"/>
                          </a:lnTo>
                          <a:lnTo>
                            <a:pt x="0" y="16"/>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4" name="Freeform 318"/>
                    <p:cNvSpPr>
                      <a:spLocks/>
                    </p:cNvSpPr>
                    <p:nvPr/>
                  </p:nvSpPr>
                  <p:spPr bwMode="auto">
                    <a:xfrm>
                      <a:off x="2564" y="2722"/>
                      <a:ext cx="9" cy="4"/>
                    </a:xfrm>
                    <a:custGeom>
                      <a:avLst/>
                      <a:gdLst>
                        <a:gd name="T0" fmla="*/ 9 w 18"/>
                        <a:gd name="T1" fmla="*/ 0 h 12"/>
                        <a:gd name="T2" fmla="*/ 9 w 18"/>
                        <a:gd name="T3" fmla="*/ 4 h 12"/>
                        <a:gd name="T4" fmla="*/ 6 w 18"/>
                        <a:gd name="T5" fmla="*/ 3 h 12"/>
                        <a:gd name="T6" fmla="*/ 3 w 18"/>
                        <a:gd name="T7" fmla="*/ 3 h 12"/>
                        <a:gd name="T8" fmla="*/ 0 w 18"/>
                        <a:gd name="T9" fmla="*/ 3 h 12"/>
                        <a:gd name="T10" fmla="*/ 3 w 18"/>
                        <a:gd name="T11" fmla="*/ 1 h 12"/>
                        <a:gd name="T12" fmla="*/ 9 w 18"/>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2">
                          <a:moveTo>
                            <a:pt x="18" y="0"/>
                          </a:moveTo>
                          <a:lnTo>
                            <a:pt x="18" y="12"/>
                          </a:lnTo>
                          <a:lnTo>
                            <a:pt x="11" y="9"/>
                          </a:lnTo>
                          <a:lnTo>
                            <a:pt x="5" y="8"/>
                          </a:lnTo>
                          <a:lnTo>
                            <a:pt x="0" y="8"/>
                          </a:lnTo>
                          <a:lnTo>
                            <a:pt x="6" y="2"/>
                          </a:lnTo>
                          <a:lnTo>
                            <a:pt x="18"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45" name="Group 319"/>
                  <p:cNvGrpSpPr>
                    <a:grpSpLocks/>
                  </p:cNvGrpSpPr>
                  <p:nvPr/>
                </p:nvGrpSpPr>
                <p:grpSpPr bwMode="auto">
                  <a:xfrm>
                    <a:off x="2415" y="2702"/>
                    <a:ext cx="47" cy="76"/>
                    <a:chOff x="2415" y="2702"/>
                    <a:chExt cx="47" cy="76"/>
                  </a:xfrm>
                </p:grpSpPr>
                <p:sp>
                  <p:nvSpPr>
                    <p:cNvPr id="4146" name="Freeform 320"/>
                    <p:cNvSpPr>
                      <a:spLocks/>
                    </p:cNvSpPr>
                    <p:nvPr/>
                  </p:nvSpPr>
                  <p:spPr bwMode="auto">
                    <a:xfrm>
                      <a:off x="2425" y="2710"/>
                      <a:ext cx="29" cy="57"/>
                    </a:xfrm>
                    <a:custGeom>
                      <a:avLst/>
                      <a:gdLst>
                        <a:gd name="T0" fmla="*/ 29 w 58"/>
                        <a:gd name="T1" fmla="*/ 11 h 170"/>
                        <a:gd name="T2" fmla="*/ 20 w 58"/>
                        <a:gd name="T3" fmla="*/ 4 h 170"/>
                        <a:gd name="T4" fmla="*/ 10 w 58"/>
                        <a:gd name="T5" fmla="*/ 6 h 170"/>
                        <a:gd name="T6" fmla="*/ 4 w 58"/>
                        <a:gd name="T7" fmla="*/ 15 h 170"/>
                        <a:gd name="T8" fmla="*/ 3 w 58"/>
                        <a:gd name="T9" fmla="*/ 28 h 170"/>
                        <a:gd name="T10" fmla="*/ 4 w 58"/>
                        <a:gd name="T11" fmla="*/ 38 h 170"/>
                        <a:gd name="T12" fmla="*/ 8 w 58"/>
                        <a:gd name="T13" fmla="*/ 47 h 170"/>
                        <a:gd name="T14" fmla="*/ 13 w 58"/>
                        <a:gd name="T15" fmla="*/ 34 h 170"/>
                        <a:gd name="T16" fmla="*/ 17 w 58"/>
                        <a:gd name="T17" fmla="*/ 26 h 170"/>
                        <a:gd name="T18" fmla="*/ 28 w 58"/>
                        <a:gd name="T19" fmla="*/ 22 h 170"/>
                        <a:gd name="T20" fmla="*/ 20 w 58"/>
                        <a:gd name="T21" fmla="*/ 32 h 170"/>
                        <a:gd name="T22" fmla="*/ 12 w 58"/>
                        <a:gd name="T23" fmla="*/ 40 h 170"/>
                        <a:gd name="T24" fmla="*/ 11 w 58"/>
                        <a:gd name="T25" fmla="*/ 49 h 170"/>
                        <a:gd name="T26" fmla="*/ 14 w 58"/>
                        <a:gd name="T27" fmla="*/ 56 h 170"/>
                        <a:gd name="T28" fmla="*/ 19 w 58"/>
                        <a:gd name="T29" fmla="*/ 57 h 170"/>
                        <a:gd name="T30" fmla="*/ 6 w 58"/>
                        <a:gd name="T31" fmla="*/ 55 h 170"/>
                        <a:gd name="T32" fmla="*/ 1 w 58"/>
                        <a:gd name="T33" fmla="*/ 43 h 170"/>
                        <a:gd name="T34" fmla="*/ 0 w 58"/>
                        <a:gd name="T35" fmla="*/ 27 h 170"/>
                        <a:gd name="T36" fmla="*/ 1 w 58"/>
                        <a:gd name="T37" fmla="*/ 12 h 170"/>
                        <a:gd name="T38" fmla="*/ 8 w 58"/>
                        <a:gd name="T39" fmla="*/ 3 h 170"/>
                        <a:gd name="T40" fmla="*/ 17 w 58"/>
                        <a:gd name="T41" fmla="*/ 0 h 170"/>
                        <a:gd name="T42" fmla="*/ 25 w 58"/>
                        <a:gd name="T43" fmla="*/ 2 h 170"/>
                        <a:gd name="T44" fmla="*/ 29 w 58"/>
                        <a:gd name="T45" fmla="*/ 11 h 1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8" h="170">
                          <a:moveTo>
                            <a:pt x="58" y="33"/>
                          </a:moveTo>
                          <a:lnTo>
                            <a:pt x="40" y="13"/>
                          </a:lnTo>
                          <a:lnTo>
                            <a:pt x="19" y="18"/>
                          </a:lnTo>
                          <a:lnTo>
                            <a:pt x="8" y="45"/>
                          </a:lnTo>
                          <a:lnTo>
                            <a:pt x="5" y="83"/>
                          </a:lnTo>
                          <a:lnTo>
                            <a:pt x="8" y="114"/>
                          </a:lnTo>
                          <a:lnTo>
                            <a:pt x="15" y="139"/>
                          </a:lnTo>
                          <a:lnTo>
                            <a:pt x="25" y="101"/>
                          </a:lnTo>
                          <a:lnTo>
                            <a:pt x="34" y="79"/>
                          </a:lnTo>
                          <a:lnTo>
                            <a:pt x="55" y="66"/>
                          </a:lnTo>
                          <a:lnTo>
                            <a:pt x="39" y="95"/>
                          </a:lnTo>
                          <a:lnTo>
                            <a:pt x="23" y="120"/>
                          </a:lnTo>
                          <a:lnTo>
                            <a:pt x="21" y="146"/>
                          </a:lnTo>
                          <a:lnTo>
                            <a:pt x="28" y="166"/>
                          </a:lnTo>
                          <a:lnTo>
                            <a:pt x="38" y="170"/>
                          </a:lnTo>
                          <a:lnTo>
                            <a:pt x="12" y="163"/>
                          </a:lnTo>
                          <a:lnTo>
                            <a:pt x="1" y="127"/>
                          </a:lnTo>
                          <a:lnTo>
                            <a:pt x="0" y="80"/>
                          </a:lnTo>
                          <a:lnTo>
                            <a:pt x="1" y="37"/>
                          </a:lnTo>
                          <a:lnTo>
                            <a:pt x="15" y="10"/>
                          </a:lnTo>
                          <a:lnTo>
                            <a:pt x="33" y="0"/>
                          </a:lnTo>
                          <a:lnTo>
                            <a:pt x="50" y="6"/>
                          </a:lnTo>
                          <a:lnTo>
                            <a:pt x="58"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7" name="Freeform 321"/>
                    <p:cNvSpPr>
                      <a:spLocks/>
                    </p:cNvSpPr>
                    <p:nvPr/>
                  </p:nvSpPr>
                  <p:spPr bwMode="auto">
                    <a:xfrm>
                      <a:off x="2415" y="2702"/>
                      <a:ext cx="47" cy="76"/>
                    </a:xfrm>
                    <a:custGeom>
                      <a:avLst/>
                      <a:gdLst>
                        <a:gd name="T0" fmla="*/ 47 w 95"/>
                        <a:gd name="T1" fmla="*/ 18 h 228"/>
                        <a:gd name="T2" fmla="*/ 40 w 95"/>
                        <a:gd name="T3" fmla="*/ 6 h 228"/>
                        <a:gd name="T4" fmla="*/ 28 w 95"/>
                        <a:gd name="T5" fmla="*/ 3 h 228"/>
                        <a:gd name="T6" fmla="*/ 12 w 95"/>
                        <a:gd name="T7" fmla="*/ 5 h 228"/>
                        <a:gd name="T8" fmla="*/ 7 w 95"/>
                        <a:gd name="T9" fmla="*/ 12 h 228"/>
                        <a:gd name="T10" fmla="*/ 3 w 95"/>
                        <a:gd name="T11" fmla="*/ 23 h 228"/>
                        <a:gd name="T12" fmla="*/ 3 w 95"/>
                        <a:gd name="T13" fmla="*/ 33 h 228"/>
                        <a:gd name="T14" fmla="*/ 5 w 95"/>
                        <a:gd name="T15" fmla="*/ 39 h 228"/>
                        <a:gd name="T16" fmla="*/ 5 w 95"/>
                        <a:gd name="T17" fmla="*/ 49 h 228"/>
                        <a:gd name="T18" fmla="*/ 8 w 95"/>
                        <a:gd name="T19" fmla="*/ 59 h 228"/>
                        <a:gd name="T20" fmla="*/ 18 w 95"/>
                        <a:gd name="T21" fmla="*/ 70 h 228"/>
                        <a:gd name="T22" fmla="*/ 24 w 95"/>
                        <a:gd name="T23" fmla="*/ 70 h 228"/>
                        <a:gd name="T24" fmla="*/ 33 w 95"/>
                        <a:gd name="T25" fmla="*/ 70 h 228"/>
                        <a:gd name="T26" fmla="*/ 33 w 95"/>
                        <a:gd name="T27" fmla="*/ 72 h 228"/>
                        <a:gd name="T28" fmla="*/ 27 w 95"/>
                        <a:gd name="T29" fmla="*/ 76 h 228"/>
                        <a:gd name="T30" fmla="*/ 19 w 95"/>
                        <a:gd name="T31" fmla="*/ 75 h 228"/>
                        <a:gd name="T32" fmla="*/ 10 w 95"/>
                        <a:gd name="T33" fmla="*/ 71 h 228"/>
                        <a:gd name="T34" fmla="*/ 2 w 95"/>
                        <a:gd name="T35" fmla="*/ 60 h 228"/>
                        <a:gd name="T36" fmla="*/ 2 w 95"/>
                        <a:gd name="T37" fmla="*/ 42 h 228"/>
                        <a:gd name="T38" fmla="*/ 0 w 95"/>
                        <a:gd name="T39" fmla="*/ 31 h 228"/>
                        <a:gd name="T40" fmla="*/ 0 w 95"/>
                        <a:gd name="T41" fmla="*/ 21 h 228"/>
                        <a:gd name="T42" fmla="*/ 4 w 95"/>
                        <a:gd name="T43" fmla="*/ 11 h 228"/>
                        <a:gd name="T44" fmla="*/ 9 w 95"/>
                        <a:gd name="T45" fmla="*/ 3 h 228"/>
                        <a:gd name="T46" fmla="*/ 22 w 95"/>
                        <a:gd name="T47" fmla="*/ 0 h 228"/>
                        <a:gd name="T48" fmla="*/ 40 w 95"/>
                        <a:gd name="T49" fmla="*/ 2 h 228"/>
                        <a:gd name="T50" fmla="*/ 46 w 95"/>
                        <a:gd name="T51" fmla="*/ 6 h 228"/>
                        <a:gd name="T52" fmla="*/ 47 w 95"/>
                        <a:gd name="T53" fmla="*/ 18 h 2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5" h="228">
                          <a:moveTo>
                            <a:pt x="95" y="55"/>
                          </a:moveTo>
                          <a:lnTo>
                            <a:pt x="80" y="19"/>
                          </a:lnTo>
                          <a:lnTo>
                            <a:pt x="56" y="9"/>
                          </a:lnTo>
                          <a:lnTo>
                            <a:pt x="25" y="15"/>
                          </a:lnTo>
                          <a:lnTo>
                            <a:pt x="15" y="36"/>
                          </a:lnTo>
                          <a:lnTo>
                            <a:pt x="7" y="70"/>
                          </a:lnTo>
                          <a:lnTo>
                            <a:pt x="7" y="99"/>
                          </a:lnTo>
                          <a:lnTo>
                            <a:pt x="11" y="118"/>
                          </a:lnTo>
                          <a:lnTo>
                            <a:pt x="11" y="146"/>
                          </a:lnTo>
                          <a:lnTo>
                            <a:pt x="16" y="177"/>
                          </a:lnTo>
                          <a:lnTo>
                            <a:pt x="36" y="210"/>
                          </a:lnTo>
                          <a:lnTo>
                            <a:pt x="49" y="210"/>
                          </a:lnTo>
                          <a:lnTo>
                            <a:pt x="66" y="210"/>
                          </a:lnTo>
                          <a:lnTo>
                            <a:pt x="66" y="215"/>
                          </a:lnTo>
                          <a:lnTo>
                            <a:pt x="54" y="228"/>
                          </a:lnTo>
                          <a:lnTo>
                            <a:pt x="39" y="225"/>
                          </a:lnTo>
                          <a:lnTo>
                            <a:pt x="21" y="214"/>
                          </a:lnTo>
                          <a:lnTo>
                            <a:pt x="5" y="180"/>
                          </a:lnTo>
                          <a:lnTo>
                            <a:pt x="4" y="127"/>
                          </a:lnTo>
                          <a:lnTo>
                            <a:pt x="0" y="92"/>
                          </a:lnTo>
                          <a:lnTo>
                            <a:pt x="0" y="62"/>
                          </a:lnTo>
                          <a:lnTo>
                            <a:pt x="9" y="32"/>
                          </a:lnTo>
                          <a:lnTo>
                            <a:pt x="19" y="9"/>
                          </a:lnTo>
                          <a:lnTo>
                            <a:pt x="44" y="0"/>
                          </a:lnTo>
                          <a:lnTo>
                            <a:pt x="80" y="5"/>
                          </a:lnTo>
                          <a:lnTo>
                            <a:pt x="93" y="19"/>
                          </a:lnTo>
                          <a:lnTo>
                            <a:pt x="95" y="5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113" name="Freeform 322"/>
                <p:cNvSpPr>
                  <a:spLocks/>
                </p:cNvSpPr>
                <p:nvPr/>
              </p:nvSpPr>
              <p:spPr bwMode="auto">
                <a:xfrm>
                  <a:off x="2220" y="2858"/>
                  <a:ext cx="895" cy="1021"/>
                </a:xfrm>
                <a:custGeom>
                  <a:avLst/>
                  <a:gdLst>
                    <a:gd name="T0" fmla="*/ 132 w 1789"/>
                    <a:gd name="T1" fmla="*/ 0 h 3063"/>
                    <a:gd name="T2" fmla="*/ 268 w 1789"/>
                    <a:gd name="T3" fmla="*/ 108 h 3063"/>
                    <a:gd name="T4" fmla="*/ 313 w 1789"/>
                    <a:gd name="T5" fmla="*/ 186 h 3063"/>
                    <a:gd name="T6" fmla="*/ 390 w 1789"/>
                    <a:gd name="T7" fmla="*/ 308 h 3063"/>
                    <a:gd name="T8" fmla="*/ 407 w 1789"/>
                    <a:gd name="T9" fmla="*/ 362 h 3063"/>
                    <a:gd name="T10" fmla="*/ 400 w 1789"/>
                    <a:gd name="T11" fmla="*/ 410 h 3063"/>
                    <a:gd name="T12" fmla="*/ 394 w 1789"/>
                    <a:gd name="T13" fmla="*/ 455 h 3063"/>
                    <a:gd name="T14" fmla="*/ 619 w 1789"/>
                    <a:gd name="T15" fmla="*/ 495 h 3063"/>
                    <a:gd name="T16" fmla="*/ 686 w 1789"/>
                    <a:gd name="T17" fmla="*/ 510 h 3063"/>
                    <a:gd name="T18" fmla="*/ 695 w 1789"/>
                    <a:gd name="T19" fmla="*/ 554 h 3063"/>
                    <a:gd name="T20" fmla="*/ 568 w 1789"/>
                    <a:gd name="T21" fmla="*/ 580 h 3063"/>
                    <a:gd name="T22" fmla="*/ 443 w 1789"/>
                    <a:gd name="T23" fmla="*/ 587 h 3063"/>
                    <a:gd name="T24" fmla="*/ 399 w 1789"/>
                    <a:gd name="T25" fmla="*/ 631 h 3063"/>
                    <a:gd name="T26" fmla="*/ 392 w 1789"/>
                    <a:gd name="T27" fmla="*/ 688 h 3063"/>
                    <a:gd name="T28" fmla="*/ 411 w 1789"/>
                    <a:gd name="T29" fmla="*/ 709 h 3063"/>
                    <a:gd name="T30" fmla="*/ 465 w 1789"/>
                    <a:gd name="T31" fmla="*/ 724 h 3063"/>
                    <a:gd name="T32" fmla="*/ 523 w 1789"/>
                    <a:gd name="T33" fmla="*/ 749 h 3063"/>
                    <a:gd name="T34" fmla="*/ 767 w 1789"/>
                    <a:gd name="T35" fmla="*/ 827 h 3063"/>
                    <a:gd name="T36" fmla="*/ 832 w 1789"/>
                    <a:gd name="T37" fmla="*/ 877 h 3063"/>
                    <a:gd name="T38" fmla="*/ 895 w 1789"/>
                    <a:gd name="T39" fmla="*/ 1021 h 3063"/>
                    <a:gd name="T40" fmla="*/ 448 w 1789"/>
                    <a:gd name="T41" fmla="*/ 993 h 3063"/>
                    <a:gd name="T42" fmla="*/ 194 w 1789"/>
                    <a:gd name="T43" fmla="*/ 991 h 3063"/>
                    <a:gd name="T44" fmla="*/ 76 w 1789"/>
                    <a:gd name="T45" fmla="*/ 979 h 3063"/>
                    <a:gd name="T46" fmla="*/ 23 w 1789"/>
                    <a:gd name="T47" fmla="*/ 941 h 3063"/>
                    <a:gd name="T48" fmla="*/ 6 w 1789"/>
                    <a:gd name="T49" fmla="*/ 879 h 3063"/>
                    <a:gd name="T50" fmla="*/ 34 w 1789"/>
                    <a:gd name="T51" fmla="*/ 777 h 3063"/>
                    <a:gd name="T52" fmla="*/ 66 w 1789"/>
                    <a:gd name="T53" fmla="*/ 687 h 3063"/>
                    <a:gd name="T54" fmla="*/ 60 w 1789"/>
                    <a:gd name="T55" fmla="*/ 618 h 3063"/>
                    <a:gd name="T56" fmla="*/ 63 w 1789"/>
                    <a:gd name="T57" fmla="*/ 549 h 3063"/>
                    <a:gd name="T58" fmla="*/ 12 w 1789"/>
                    <a:gd name="T59" fmla="*/ 395 h 3063"/>
                    <a:gd name="T60" fmla="*/ 0 w 1789"/>
                    <a:gd name="T61" fmla="*/ 247 h 3063"/>
                    <a:gd name="T62" fmla="*/ 20 w 1789"/>
                    <a:gd name="T63" fmla="*/ 168 h 3063"/>
                    <a:gd name="T64" fmla="*/ 55 w 1789"/>
                    <a:gd name="T65" fmla="*/ 96 h 30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89" h="3063">
                      <a:moveTo>
                        <a:pt x="224" y="159"/>
                      </a:moveTo>
                      <a:lnTo>
                        <a:pt x="263" y="0"/>
                      </a:lnTo>
                      <a:lnTo>
                        <a:pt x="567" y="198"/>
                      </a:lnTo>
                      <a:lnTo>
                        <a:pt x="535" y="323"/>
                      </a:lnTo>
                      <a:lnTo>
                        <a:pt x="577" y="445"/>
                      </a:lnTo>
                      <a:lnTo>
                        <a:pt x="625" y="559"/>
                      </a:lnTo>
                      <a:lnTo>
                        <a:pt x="693" y="756"/>
                      </a:lnTo>
                      <a:lnTo>
                        <a:pt x="780" y="923"/>
                      </a:lnTo>
                      <a:lnTo>
                        <a:pt x="807" y="1021"/>
                      </a:lnTo>
                      <a:lnTo>
                        <a:pt x="813" y="1086"/>
                      </a:lnTo>
                      <a:lnTo>
                        <a:pt x="811" y="1161"/>
                      </a:lnTo>
                      <a:lnTo>
                        <a:pt x="799" y="1230"/>
                      </a:lnTo>
                      <a:lnTo>
                        <a:pt x="787" y="1291"/>
                      </a:lnTo>
                      <a:lnTo>
                        <a:pt x="787" y="1364"/>
                      </a:lnTo>
                      <a:lnTo>
                        <a:pt x="1075" y="1460"/>
                      </a:lnTo>
                      <a:lnTo>
                        <a:pt x="1238" y="1485"/>
                      </a:lnTo>
                      <a:lnTo>
                        <a:pt x="1355" y="1474"/>
                      </a:lnTo>
                      <a:lnTo>
                        <a:pt x="1371" y="1531"/>
                      </a:lnTo>
                      <a:lnTo>
                        <a:pt x="1382" y="1593"/>
                      </a:lnTo>
                      <a:lnTo>
                        <a:pt x="1390" y="1663"/>
                      </a:lnTo>
                      <a:lnTo>
                        <a:pt x="1271" y="1717"/>
                      </a:lnTo>
                      <a:lnTo>
                        <a:pt x="1135" y="1739"/>
                      </a:lnTo>
                      <a:lnTo>
                        <a:pt x="1022" y="1739"/>
                      </a:lnTo>
                      <a:lnTo>
                        <a:pt x="886" y="1760"/>
                      </a:lnTo>
                      <a:lnTo>
                        <a:pt x="798" y="1739"/>
                      </a:lnTo>
                      <a:lnTo>
                        <a:pt x="798" y="1893"/>
                      </a:lnTo>
                      <a:lnTo>
                        <a:pt x="771" y="1979"/>
                      </a:lnTo>
                      <a:lnTo>
                        <a:pt x="783" y="2064"/>
                      </a:lnTo>
                      <a:lnTo>
                        <a:pt x="774" y="2124"/>
                      </a:lnTo>
                      <a:lnTo>
                        <a:pt x="822" y="2128"/>
                      </a:lnTo>
                      <a:lnTo>
                        <a:pt x="852" y="2157"/>
                      </a:lnTo>
                      <a:lnTo>
                        <a:pt x="930" y="2173"/>
                      </a:lnTo>
                      <a:lnTo>
                        <a:pt x="987" y="2226"/>
                      </a:lnTo>
                      <a:lnTo>
                        <a:pt x="1046" y="2248"/>
                      </a:lnTo>
                      <a:lnTo>
                        <a:pt x="1411" y="2420"/>
                      </a:lnTo>
                      <a:lnTo>
                        <a:pt x="1534" y="2482"/>
                      </a:lnTo>
                      <a:lnTo>
                        <a:pt x="1612" y="2527"/>
                      </a:lnTo>
                      <a:lnTo>
                        <a:pt x="1664" y="2632"/>
                      </a:lnTo>
                      <a:lnTo>
                        <a:pt x="1724" y="2793"/>
                      </a:lnTo>
                      <a:lnTo>
                        <a:pt x="1789" y="3063"/>
                      </a:lnTo>
                      <a:lnTo>
                        <a:pt x="1105" y="3062"/>
                      </a:lnTo>
                      <a:lnTo>
                        <a:pt x="895" y="2980"/>
                      </a:lnTo>
                      <a:lnTo>
                        <a:pt x="583" y="2972"/>
                      </a:lnTo>
                      <a:lnTo>
                        <a:pt x="387" y="2974"/>
                      </a:lnTo>
                      <a:lnTo>
                        <a:pt x="276" y="2980"/>
                      </a:lnTo>
                      <a:lnTo>
                        <a:pt x="152" y="2937"/>
                      </a:lnTo>
                      <a:lnTo>
                        <a:pt x="108" y="2907"/>
                      </a:lnTo>
                      <a:lnTo>
                        <a:pt x="45" y="2823"/>
                      </a:lnTo>
                      <a:lnTo>
                        <a:pt x="31" y="2761"/>
                      </a:lnTo>
                      <a:lnTo>
                        <a:pt x="12" y="2637"/>
                      </a:lnTo>
                      <a:lnTo>
                        <a:pt x="25" y="2526"/>
                      </a:lnTo>
                      <a:lnTo>
                        <a:pt x="67" y="2330"/>
                      </a:lnTo>
                      <a:lnTo>
                        <a:pt x="122" y="2136"/>
                      </a:lnTo>
                      <a:lnTo>
                        <a:pt x="131" y="2060"/>
                      </a:lnTo>
                      <a:lnTo>
                        <a:pt x="113" y="2007"/>
                      </a:lnTo>
                      <a:lnTo>
                        <a:pt x="119" y="1853"/>
                      </a:lnTo>
                      <a:lnTo>
                        <a:pt x="137" y="1788"/>
                      </a:lnTo>
                      <a:lnTo>
                        <a:pt x="126" y="1648"/>
                      </a:lnTo>
                      <a:lnTo>
                        <a:pt x="85" y="1452"/>
                      </a:lnTo>
                      <a:lnTo>
                        <a:pt x="24" y="1184"/>
                      </a:lnTo>
                      <a:lnTo>
                        <a:pt x="0" y="943"/>
                      </a:lnTo>
                      <a:lnTo>
                        <a:pt x="0" y="740"/>
                      </a:lnTo>
                      <a:lnTo>
                        <a:pt x="15" y="591"/>
                      </a:lnTo>
                      <a:lnTo>
                        <a:pt x="39" y="505"/>
                      </a:lnTo>
                      <a:lnTo>
                        <a:pt x="72" y="399"/>
                      </a:lnTo>
                      <a:lnTo>
                        <a:pt x="110" y="289"/>
                      </a:lnTo>
                      <a:lnTo>
                        <a:pt x="224" y="159"/>
                      </a:lnTo>
                      <a:close/>
                    </a:path>
                  </a:pathLst>
                </a:custGeom>
                <a:solidFill>
                  <a:schemeClr val="accent1"/>
                </a:solidFill>
                <a:ln w="6350">
                  <a:solidFill>
                    <a:srgbClr val="000000"/>
                  </a:solidFill>
                  <a:prstDash val="solid"/>
                  <a:round/>
                  <a:headEnd/>
                  <a:tailEnd/>
                </a:ln>
              </p:spPr>
              <p:txBody>
                <a:bodyPr/>
                <a:lstStyle/>
                <a:p>
                  <a:endParaRPr lang="zh-CN" altLang="en-US"/>
                </a:p>
              </p:txBody>
            </p:sp>
            <p:grpSp>
              <p:nvGrpSpPr>
                <p:cNvPr id="4114" name="Group 323"/>
                <p:cNvGrpSpPr>
                  <a:grpSpLocks/>
                </p:cNvGrpSpPr>
                <p:nvPr/>
              </p:nvGrpSpPr>
              <p:grpSpPr bwMode="auto">
                <a:xfrm>
                  <a:off x="2871" y="3282"/>
                  <a:ext cx="268" cy="126"/>
                  <a:chOff x="2871" y="3282"/>
                  <a:chExt cx="268" cy="126"/>
                </a:xfrm>
              </p:grpSpPr>
              <p:sp>
                <p:nvSpPr>
                  <p:cNvPr id="4135" name="Freeform 324"/>
                  <p:cNvSpPr>
                    <a:spLocks/>
                  </p:cNvSpPr>
                  <p:nvPr/>
                </p:nvSpPr>
                <p:spPr bwMode="auto">
                  <a:xfrm>
                    <a:off x="2871" y="3282"/>
                    <a:ext cx="268" cy="126"/>
                  </a:xfrm>
                  <a:custGeom>
                    <a:avLst/>
                    <a:gdLst>
                      <a:gd name="T0" fmla="*/ 0 w 535"/>
                      <a:gd name="T1" fmla="*/ 75 h 378"/>
                      <a:gd name="T2" fmla="*/ 33 w 535"/>
                      <a:gd name="T3" fmla="*/ 69 h 378"/>
                      <a:gd name="T4" fmla="*/ 45 w 535"/>
                      <a:gd name="T5" fmla="*/ 67 h 378"/>
                      <a:gd name="T6" fmla="*/ 52 w 535"/>
                      <a:gd name="T7" fmla="*/ 62 h 378"/>
                      <a:gd name="T8" fmla="*/ 61 w 535"/>
                      <a:gd name="T9" fmla="*/ 54 h 378"/>
                      <a:gd name="T10" fmla="*/ 77 w 535"/>
                      <a:gd name="T11" fmla="*/ 42 h 378"/>
                      <a:gd name="T12" fmla="*/ 106 w 535"/>
                      <a:gd name="T13" fmla="*/ 24 h 378"/>
                      <a:gd name="T14" fmla="*/ 111 w 535"/>
                      <a:gd name="T15" fmla="*/ 17 h 378"/>
                      <a:gd name="T16" fmla="*/ 119 w 535"/>
                      <a:gd name="T17" fmla="*/ 11 h 378"/>
                      <a:gd name="T18" fmla="*/ 135 w 535"/>
                      <a:gd name="T19" fmla="*/ 10 h 378"/>
                      <a:gd name="T20" fmla="*/ 181 w 535"/>
                      <a:gd name="T21" fmla="*/ 3 h 378"/>
                      <a:gd name="T22" fmla="*/ 194 w 535"/>
                      <a:gd name="T23" fmla="*/ 0 h 378"/>
                      <a:gd name="T24" fmla="*/ 205 w 535"/>
                      <a:gd name="T25" fmla="*/ 4 h 378"/>
                      <a:gd name="T26" fmla="*/ 211 w 535"/>
                      <a:gd name="T27" fmla="*/ 8 h 378"/>
                      <a:gd name="T28" fmla="*/ 227 w 535"/>
                      <a:gd name="T29" fmla="*/ 14 h 378"/>
                      <a:gd name="T30" fmla="*/ 236 w 535"/>
                      <a:gd name="T31" fmla="*/ 16 h 378"/>
                      <a:gd name="T32" fmla="*/ 245 w 535"/>
                      <a:gd name="T33" fmla="*/ 19 h 378"/>
                      <a:gd name="T34" fmla="*/ 249 w 535"/>
                      <a:gd name="T35" fmla="*/ 22 h 378"/>
                      <a:gd name="T36" fmla="*/ 255 w 535"/>
                      <a:gd name="T37" fmla="*/ 30 h 378"/>
                      <a:gd name="T38" fmla="*/ 260 w 535"/>
                      <a:gd name="T39" fmla="*/ 35 h 378"/>
                      <a:gd name="T40" fmla="*/ 262 w 535"/>
                      <a:gd name="T41" fmla="*/ 40 h 378"/>
                      <a:gd name="T42" fmla="*/ 263 w 535"/>
                      <a:gd name="T43" fmla="*/ 43 h 378"/>
                      <a:gd name="T44" fmla="*/ 268 w 535"/>
                      <a:gd name="T45" fmla="*/ 49 h 378"/>
                      <a:gd name="T46" fmla="*/ 263 w 535"/>
                      <a:gd name="T47" fmla="*/ 53 h 378"/>
                      <a:gd name="T48" fmla="*/ 259 w 535"/>
                      <a:gd name="T49" fmla="*/ 54 h 378"/>
                      <a:gd name="T50" fmla="*/ 250 w 535"/>
                      <a:gd name="T51" fmla="*/ 54 h 378"/>
                      <a:gd name="T52" fmla="*/ 243 w 535"/>
                      <a:gd name="T53" fmla="*/ 51 h 378"/>
                      <a:gd name="T54" fmla="*/ 236 w 535"/>
                      <a:gd name="T55" fmla="*/ 48 h 378"/>
                      <a:gd name="T56" fmla="*/ 229 w 535"/>
                      <a:gd name="T57" fmla="*/ 48 h 378"/>
                      <a:gd name="T58" fmla="*/ 221 w 535"/>
                      <a:gd name="T59" fmla="*/ 46 h 378"/>
                      <a:gd name="T60" fmla="*/ 212 w 535"/>
                      <a:gd name="T61" fmla="*/ 44 h 378"/>
                      <a:gd name="T62" fmla="*/ 201 w 535"/>
                      <a:gd name="T63" fmla="*/ 46 h 378"/>
                      <a:gd name="T64" fmla="*/ 192 w 535"/>
                      <a:gd name="T65" fmla="*/ 49 h 378"/>
                      <a:gd name="T66" fmla="*/ 212 w 535"/>
                      <a:gd name="T67" fmla="*/ 53 h 378"/>
                      <a:gd name="T68" fmla="*/ 227 w 535"/>
                      <a:gd name="T69" fmla="*/ 56 h 378"/>
                      <a:gd name="T70" fmla="*/ 244 w 535"/>
                      <a:gd name="T71" fmla="*/ 62 h 378"/>
                      <a:gd name="T72" fmla="*/ 249 w 535"/>
                      <a:gd name="T73" fmla="*/ 65 h 378"/>
                      <a:gd name="T74" fmla="*/ 250 w 535"/>
                      <a:gd name="T75" fmla="*/ 69 h 378"/>
                      <a:gd name="T76" fmla="*/ 246 w 535"/>
                      <a:gd name="T77" fmla="*/ 72 h 378"/>
                      <a:gd name="T78" fmla="*/ 241 w 535"/>
                      <a:gd name="T79" fmla="*/ 74 h 378"/>
                      <a:gd name="T80" fmla="*/ 234 w 535"/>
                      <a:gd name="T81" fmla="*/ 74 h 378"/>
                      <a:gd name="T82" fmla="*/ 210 w 535"/>
                      <a:gd name="T83" fmla="*/ 69 h 378"/>
                      <a:gd name="T84" fmla="*/ 188 w 535"/>
                      <a:gd name="T85" fmla="*/ 68 h 378"/>
                      <a:gd name="T86" fmla="*/ 172 w 535"/>
                      <a:gd name="T87" fmla="*/ 69 h 378"/>
                      <a:gd name="T88" fmla="*/ 163 w 535"/>
                      <a:gd name="T89" fmla="*/ 74 h 378"/>
                      <a:gd name="T90" fmla="*/ 152 w 535"/>
                      <a:gd name="T91" fmla="*/ 80 h 378"/>
                      <a:gd name="T92" fmla="*/ 144 w 535"/>
                      <a:gd name="T93" fmla="*/ 88 h 378"/>
                      <a:gd name="T94" fmla="*/ 136 w 535"/>
                      <a:gd name="T95" fmla="*/ 98 h 378"/>
                      <a:gd name="T96" fmla="*/ 126 w 535"/>
                      <a:gd name="T97" fmla="*/ 106 h 378"/>
                      <a:gd name="T98" fmla="*/ 115 w 535"/>
                      <a:gd name="T99" fmla="*/ 110 h 378"/>
                      <a:gd name="T100" fmla="*/ 103 w 535"/>
                      <a:gd name="T101" fmla="*/ 111 h 378"/>
                      <a:gd name="T102" fmla="*/ 90 w 535"/>
                      <a:gd name="T103" fmla="*/ 112 h 378"/>
                      <a:gd name="T104" fmla="*/ 74 w 535"/>
                      <a:gd name="T105" fmla="*/ 113 h 378"/>
                      <a:gd name="T106" fmla="*/ 57 w 535"/>
                      <a:gd name="T107" fmla="*/ 114 h 378"/>
                      <a:gd name="T108" fmla="*/ 44 w 535"/>
                      <a:gd name="T109" fmla="*/ 120 h 378"/>
                      <a:gd name="T110" fmla="*/ 0 w 535"/>
                      <a:gd name="T111" fmla="*/ 126 h 378"/>
                      <a:gd name="T112" fmla="*/ 0 w 535"/>
                      <a:gd name="T113" fmla="*/ 75 h 3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5" h="378">
                        <a:moveTo>
                          <a:pt x="0" y="224"/>
                        </a:moveTo>
                        <a:lnTo>
                          <a:pt x="66" y="207"/>
                        </a:lnTo>
                        <a:lnTo>
                          <a:pt x="90" y="201"/>
                        </a:lnTo>
                        <a:lnTo>
                          <a:pt x="104" y="185"/>
                        </a:lnTo>
                        <a:lnTo>
                          <a:pt x="121" y="161"/>
                        </a:lnTo>
                        <a:lnTo>
                          <a:pt x="153" y="127"/>
                        </a:lnTo>
                        <a:lnTo>
                          <a:pt x="211" y="71"/>
                        </a:lnTo>
                        <a:lnTo>
                          <a:pt x="221" y="51"/>
                        </a:lnTo>
                        <a:lnTo>
                          <a:pt x="237" y="34"/>
                        </a:lnTo>
                        <a:lnTo>
                          <a:pt x="269" y="29"/>
                        </a:lnTo>
                        <a:lnTo>
                          <a:pt x="361" y="9"/>
                        </a:lnTo>
                        <a:lnTo>
                          <a:pt x="388" y="0"/>
                        </a:lnTo>
                        <a:lnTo>
                          <a:pt x="410" y="13"/>
                        </a:lnTo>
                        <a:lnTo>
                          <a:pt x="422" y="24"/>
                        </a:lnTo>
                        <a:lnTo>
                          <a:pt x="454" y="41"/>
                        </a:lnTo>
                        <a:lnTo>
                          <a:pt x="472" y="49"/>
                        </a:lnTo>
                        <a:lnTo>
                          <a:pt x="489" y="56"/>
                        </a:lnTo>
                        <a:lnTo>
                          <a:pt x="498" y="67"/>
                        </a:lnTo>
                        <a:lnTo>
                          <a:pt x="509" y="90"/>
                        </a:lnTo>
                        <a:lnTo>
                          <a:pt x="520" y="105"/>
                        </a:lnTo>
                        <a:lnTo>
                          <a:pt x="523" y="121"/>
                        </a:lnTo>
                        <a:lnTo>
                          <a:pt x="526" y="129"/>
                        </a:lnTo>
                        <a:lnTo>
                          <a:pt x="535" y="146"/>
                        </a:lnTo>
                        <a:lnTo>
                          <a:pt x="526" y="158"/>
                        </a:lnTo>
                        <a:lnTo>
                          <a:pt x="517" y="163"/>
                        </a:lnTo>
                        <a:lnTo>
                          <a:pt x="500" y="161"/>
                        </a:lnTo>
                        <a:lnTo>
                          <a:pt x="485" y="154"/>
                        </a:lnTo>
                        <a:lnTo>
                          <a:pt x="471" y="144"/>
                        </a:lnTo>
                        <a:lnTo>
                          <a:pt x="457" y="144"/>
                        </a:lnTo>
                        <a:lnTo>
                          <a:pt x="441" y="139"/>
                        </a:lnTo>
                        <a:lnTo>
                          <a:pt x="424" y="132"/>
                        </a:lnTo>
                        <a:lnTo>
                          <a:pt x="401" y="138"/>
                        </a:lnTo>
                        <a:lnTo>
                          <a:pt x="383" y="146"/>
                        </a:lnTo>
                        <a:lnTo>
                          <a:pt x="424" y="158"/>
                        </a:lnTo>
                        <a:lnTo>
                          <a:pt x="453" y="169"/>
                        </a:lnTo>
                        <a:lnTo>
                          <a:pt x="488" y="185"/>
                        </a:lnTo>
                        <a:lnTo>
                          <a:pt x="497" y="196"/>
                        </a:lnTo>
                        <a:lnTo>
                          <a:pt x="499" y="208"/>
                        </a:lnTo>
                        <a:lnTo>
                          <a:pt x="492" y="215"/>
                        </a:lnTo>
                        <a:lnTo>
                          <a:pt x="481" y="223"/>
                        </a:lnTo>
                        <a:lnTo>
                          <a:pt x="467" y="222"/>
                        </a:lnTo>
                        <a:lnTo>
                          <a:pt x="420" y="207"/>
                        </a:lnTo>
                        <a:lnTo>
                          <a:pt x="376" y="204"/>
                        </a:lnTo>
                        <a:lnTo>
                          <a:pt x="344" y="207"/>
                        </a:lnTo>
                        <a:lnTo>
                          <a:pt x="325" y="222"/>
                        </a:lnTo>
                        <a:lnTo>
                          <a:pt x="304" y="241"/>
                        </a:lnTo>
                        <a:lnTo>
                          <a:pt x="287" y="265"/>
                        </a:lnTo>
                        <a:lnTo>
                          <a:pt x="271" y="295"/>
                        </a:lnTo>
                        <a:lnTo>
                          <a:pt x="251" y="318"/>
                        </a:lnTo>
                        <a:lnTo>
                          <a:pt x="229" y="330"/>
                        </a:lnTo>
                        <a:lnTo>
                          <a:pt x="205" y="334"/>
                        </a:lnTo>
                        <a:lnTo>
                          <a:pt x="180" y="336"/>
                        </a:lnTo>
                        <a:lnTo>
                          <a:pt x="148" y="338"/>
                        </a:lnTo>
                        <a:lnTo>
                          <a:pt x="114" y="342"/>
                        </a:lnTo>
                        <a:lnTo>
                          <a:pt x="87" y="359"/>
                        </a:lnTo>
                        <a:lnTo>
                          <a:pt x="0" y="378"/>
                        </a:lnTo>
                        <a:lnTo>
                          <a:pt x="0" y="224"/>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136" name="Freeform 325"/>
                  <p:cNvSpPr>
                    <a:spLocks/>
                  </p:cNvSpPr>
                  <p:nvPr/>
                </p:nvSpPr>
                <p:spPr bwMode="auto">
                  <a:xfrm>
                    <a:off x="3040" y="3304"/>
                    <a:ext cx="85" cy="15"/>
                  </a:xfrm>
                  <a:custGeom>
                    <a:avLst/>
                    <a:gdLst>
                      <a:gd name="T0" fmla="*/ 85 w 170"/>
                      <a:gd name="T1" fmla="*/ 15 h 45"/>
                      <a:gd name="T2" fmla="*/ 71 w 170"/>
                      <a:gd name="T3" fmla="*/ 10 h 45"/>
                      <a:gd name="T4" fmla="*/ 59 w 170"/>
                      <a:gd name="T5" fmla="*/ 8 h 45"/>
                      <a:gd name="T6" fmla="*/ 44 w 170"/>
                      <a:gd name="T7" fmla="*/ 5 h 45"/>
                      <a:gd name="T8" fmla="*/ 32 w 170"/>
                      <a:gd name="T9" fmla="*/ 3 h 45"/>
                      <a:gd name="T10" fmla="*/ 14 w 170"/>
                      <a:gd name="T11" fmla="*/ 5 h 45"/>
                      <a:gd name="T12" fmla="*/ 0 w 170"/>
                      <a:gd name="T13" fmla="*/ 5 h 45"/>
                      <a:gd name="T14" fmla="*/ 20 w 170"/>
                      <a:gd name="T15" fmla="*/ 2 h 45"/>
                      <a:gd name="T16" fmla="*/ 37 w 170"/>
                      <a:gd name="T17" fmla="*/ 0 h 45"/>
                      <a:gd name="T18" fmla="*/ 59 w 170"/>
                      <a:gd name="T19" fmla="*/ 7 h 45"/>
                      <a:gd name="T20" fmla="*/ 70 w 170"/>
                      <a:gd name="T21" fmla="*/ 8 h 45"/>
                      <a:gd name="T22" fmla="*/ 84 w 170"/>
                      <a:gd name="T23" fmla="*/ 13 h 45"/>
                      <a:gd name="T24" fmla="*/ 85 w 170"/>
                      <a:gd name="T25" fmla="*/ 15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45">
                        <a:moveTo>
                          <a:pt x="170" y="45"/>
                        </a:moveTo>
                        <a:lnTo>
                          <a:pt x="141" y="30"/>
                        </a:lnTo>
                        <a:lnTo>
                          <a:pt x="118" y="25"/>
                        </a:lnTo>
                        <a:lnTo>
                          <a:pt x="88" y="15"/>
                        </a:lnTo>
                        <a:lnTo>
                          <a:pt x="64" y="8"/>
                        </a:lnTo>
                        <a:lnTo>
                          <a:pt x="27" y="14"/>
                        </a:lnTo>
                        <a:lnTo>
                          <a:pt x="0" y="15"/>
                        </a:lnTo>
                        <a:lnTo>
                          <a:pt x="39" y="7"/>
                        </a:lnTo>
                        <a:lnTo>
                          <a:pt x="74" y="0"/>
                        </a:lnTo>
                        <a:lnTo>
                          <a:pt x="117" y="21"/>
                        </a:lnTo>
                        <a:lnTo>
                          <a:pt x="140" y="25"/>
                        </a:lnTo>
                        <a:lnTo>
                          <a:pt x="168" y="40"/>
                        </a:lnTo>
                        <a:lnTo>
                          <a:pt x="17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7" name="Freeform 326"/>
                  <p:cNvSpPr>
                    <a:spLocks/>
                  </p:cNvSpPr>
                  <p:nvPr/>
                </p:nvSpPr>
                <p:spPr bwMode="auto">
                  <a:xfrm>
                    <a:off x="3007" y="3288"/>
                    <a:ext cx="72" cy="10"/>
                  </a:xfrm>
                  <a:custGeom>
                    <a:avLst/>
                    <a:gdLst>
                      <a:gd name="T0" fmla="*/ 52 w 143"/>
                      <a:gd name="T1" fmla="*/ 0 h 30"/>
                      <a:gd name="T2" fmla="*/ 61 w 143"/>
                      <a:gd name="T3" fmla="*/ 0 h 30"/>
                      <a:gd name="T4" fmla="*/ 72 w 143"/>
                      <a:gd name="T5" fmla="*/ 3 h 30"/>
                      <a:gd name="T6" fmla="*/ 64 w 143"/>
                      <a:gd name="T7" fmla="*/ 3 h 30"/>
                      <a:gd name="T8" fmla="*/ 53 w 143"/>
                      <a:gd name="T9" fmla="*/ 1 h 30"/>
                      <a:gd name="T10" fmla="*/ 30 w 143"/>
                      <a:gd name="T11" fmla="*/ 6 h 30"/>
                      <a:gd name="T12" fmla="*/ 17 w 143"/>
                      <a:gd name="T13" fmla="*/ 8 h 30"/>
                      <a:gd name="T14" fmla="*/ 3 w 143"/>
                      <a:gd name="T15" fmla="*/ 10 h 30"/>
                      <a:gd name="T16" fmla="*/ 0 w 143"/>
                      <a:gd name="T17" fmla="*/ 9 h 30"/>
                      <a:gd name="T18" fmla="*/ 16 w 143"/>
                      <a:gd name="T19" fmla="*/ 6 h 30"/>
                      <a:gd name="T20" fmla="*/ 35 w 143"/>
                      <a:gd name="T21" fmla="*/ 3 h 30"/>
                      <a:gd name="T22" fmla="*/ 52 w 143"/>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3" h="30">
                        <a:moveTo>
                          <a:pt x="103" y="0"/>
                        </a:moveTo>
                        <a:lnTo>
                          <a:pt x="121" y="0"/>
                        </a:lnTo>
                        <a:lnTo>
                          <a:pt x="143" y="10"/>
                        </a:lnTo>
                        <a:lnTo>
                          <a:pt x="128" y="8"/>
                        </a:lnTo>
                        <a:lnTo>
                          <a:pt x="106" y="3"/>
                        </a:lnTo>
                        <a:lnTo>
                          <a:pt x="60" y="18"/>
                        </a:lnTo>
                        <a:lnTo>
                          <a:pt x="33" y="25"/>
                        </a:lnTo>
                        <a:lnTo>
                          <a:pt x="5" y="30"/>
                        </a:lnTo>
                        <a:lnTo>
                          <a:pt x="0" y="26"/>
                        </a:lnTo>
                        <a:lnTo>
                          <a:pt x="31" y="19"/>
                        </a:lnTo>
                        <a:lnTo>
                          <a:pt x="69" y="10"/>
                        </a:lnTo>
                        <a:lnTo>
                          <a:pt x="10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8" name="Freeform 327"/>
                  <p:cNvSpPr>
                    <a:spLocks/>
                  </p:cNvSpPr>
                  <p:nvPr/>
                </p:nvSpPr>
                <p:spPr bwMode="auto">
                  <a:xfrm>
                    <a:off x="3036" y="3327"/>
                    <a:ext cx="29" cy="4"/>
                  </a:xfrm>
                  <a:custGeom>
                    <a:avLst/>
                    <a:gdLst>
                      <a:gd name="T0" fmla="*/ 29 w 58"/>
                      <a:gd name="T1" fmla="*/ 2 h 13"/>
                      <a:gd name="T2" fmla="*/ 26 w 58"/>
                      <a:gd name="T3" fmla="*/ 4 h 13"/>
                      <a:gd name="T4" fmla="*/ 16 w 58"/>
                      <a:gd name="T5" fmla="*/ 3 h 13"/>
                      <a:gd name="T6" fmla="*/ 4 w 58"/>
                      <a:gd name="T7" fmla="*/ 3 h 13"/>
                      <a:gd name="T8" fmla="*/ 0 w 58"/>
                      <a:gd name="T9" fmla="*/ 0 h 13"/>
                      <a:gd name="T10" fmla="*/ 8 w 58"/>
                      <a:gd name="T11" fmla="*/ 1 h 13"/>
                      <a:gd name="T12" fmla="*/ 29 w 58"/>
                      <a:gd name="T13" fmla="*/ 2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3">
                        <a:moveTo>
                          <a:pt x="58" y="7"/>
                        </a:moveTo>
                        <a:lnTo>
                          <a:pt x="51" y="13"/>
                        </a:lnTo>
                        <a:lnTo>
                          <a:pt x="31" y="9"/>
                        </a:lnTo>
                        <a:lnTo>
                          <a:pt x="7" y="9"/>
                        </a:lnTo>
                        <a:lnTo>
                          <a:pt x="0" y="0"/>
                        </a:lnTo>
                        <a:lnTo>
                          <a:pt x="16" y="3"/>
                        </a:lnTo>
                        <a:lnTo>
                          <a:pt x="58"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9" name="Freeform 328"/>
                  <p:cNvSpPr>
                    <a:spLocks/>
                  </p:cNvSpPr>
                  <p:nvPr/>
                </p:nvSpPr>
                <p:spPr bwMode="auto">
                  <a:xfrm>
                    <a:off x="3101" y="3346"/>
                    <a:ext cx="5" cy="5"/>
                  </a:xfrm>
                  <a:custGeom>
                    <a:avLst/>
                    <a:gdLst>
                      <a:gd name="T0" fmla="*/ 0 w 11"/>
                      <a:gd name="T1" fmla="*/ 0 h 15"/>
                      <a:gd name="T2" fmla="*/ 1 w 11"/>
                      <a:gd name="T3" fmla="*/ 2 h 15"/>
                      <a:gd name="T4" fmla="*/ 5 w 11"/>
                      <a:gd name="T5" fmla="*/ 5 h 15"/>
                      <a:gd name="T6" fmla="*/ 0 w 11"/>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5">
                        <a:moveTo>
                          <a:pt x="0" y="0"/>
                        </a:moveTo>
                        <a:lnTo>
                          <a:pt x="2" y="7"/>
                        </a:lnTo>
                        <a:lnTo>
                          <a:pt x="11" y="15"/>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0" name="Freeform 329"/>
                  <p:cNvSpPr>
                    <a:spLocks/>
                  </p:cNvSpPr>
                  <p:nvPr/>
                </p:nvSpPr>
                <p:spPr bwMode="auto">
                  <a:xfrm>
                    <a:off x="2996" y="3313"/>
                    <a:ext cx="14" cy="12"/>
                  </a:xfrm>
                  <a:custGeom>
                    <a:avLst/>
                    <a:gdLst>
                      <a:gd name="T0" fmla="*/ 14 w 27"/>
                      <a:gd name="T1" fmla="*/ 0 h 35"/>
                      <a:gd name="T2" fmla="*/ 12 w 27"/>
                      <a:gd name="T3" fmla="*/ 4 h 35"/>
                      <a:gd name="T4" fmla="*/ 12 w 27"/>
                      <a:gd name="T5" fmla="*/ 8 h 35"/>
                      <a:gd name="T6" fmla="*/ 0 w 27"/>
                      <a:gd name="T7" fmla="*/ 12 h 35"/>
                      <a:gd name="T8" fmla="*/ 14 w 27"/>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35">
                        <a:moveTo>
                          <a:pt x="27" y="0"/>
                        </a:moveTo>
                        <a:lnTo>
                          <a:pt x="23" y="12"/>
                        </a:lnTo>
                        <a:lnTo>
                          <a:pt x="23" y="22"/>
                        </a:lnTo>
                        <a:lnTo>
                          <a:pt x="0" y="35"/>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1" name="Freeform 330"/>
                  <p:cNvSpPr>
                    <a:spLocks/>
                  </p:cNvSpPr>
                  <p:nvPr/>
                </p:nvSpPr>
                <p:spPr bwMode="auto">
                  <a:xfrm>
                    <a:off x="3021" y="3335"/>
                    <a:ext cx="5" cy="9"/>
                  </a:xfrm>
                  <a:custGeom>
                    <a:avLst/>
                    <a:gdLst>
                      <a:gd name="T0" fmla="*/ 1 w 10"/>
                      <a:gd name="T1" fmla="*/ 0 h 27"/>
                      <a:gd name="T2" fmla="*/ 0 w 10"/>
                      <a:gd name="T3" fmla="*/ 4 h 27"/>
                      <a:gd name="T4" fmla="*/ 5 w 10"/>
                      <a:gd name="T5" fmla="*/ 9 h 27"/>
                      <a:gd name="T6" fmla="*/ 1 w 10"/>
                      <a:gd name="T7" fmla="*/ 0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7">
                        <a:moveTo>
                          <a:pt x="1" y="0"/>
                        </a:moveTo>
                        <a:lnTo>
                          <a:pt x="0" y="11"/>
                        </a:lnTo>
                        <a:lnTo>
                          <a:pt x="10" y="27"/>
                        </a:lnTo>
                        <a:lnTo>
                          <a:pt x="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2" name="Freeform 331"/>
                  <p:cNvSpPr>
                    <a:spLocks/>
                  </p:cNvSpPr>
                  <p:nvPr/>
                </p:nvSpPr>
                <p:spPr bwMode="auto">
                  <a:xfrm>
                    <a:off x="3120" y="3324"/>
                    <a:ext cx="8" cy="7"/>
                  </a:xfrm>
                  <a:custGeom>
                    <a:avLst/>
                    <a:gdLst>
                      <a:gd name="T0" fmla="*/ 8 w 15"/>
                      <a:gd name="T1" fmla="*/ 7 h 20"/>
                      <a:gd name="T2" fmla="*/ 3 w 15"/>
                      <a:gd name="T3" fmla="*/ 6 h 20"/>
                      <a:gd name="T4" fmla="*/ 1 w 15"/>
                      <a:gd name="T5" fmla="*/ 3 h 20"/>
                      <a:gd name="T6" fmla="*/ 1 w 15"/>
                      <a:gd name="T7" fmla="*/ 0 h 20"/>
                      <a:gd name="T8" fmla="*/ 0 w 15"/>
                      <a:gd name="T9" fmla="*/ 3 h 20"/>
                      <a:gd name="T10" fmla="*/ 2 w 15"/>
                      <a:gd name="T11" fmla="*/ 6 h 20"/>
                      <a:gd name="T12" fmla="*/ 8 w 15"/>
                      <a:gd name="T13" fmla="*/ 7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0">
                        <a:moveTo>
                          <a:pt x="15" y="20"/>
                        </a:moveTo>
                        <a:lnTo>
                          <a:pt x="6" y="16"/>
                        </a:lnTo>
                        <a:lnTo>
                          <a:pt x="2" y="9"/>
                        </a:lnTo>
                        <a:lnTo>
                          <a:pt x="1" y="0"/>
                        </a:lnTo>
                        <a:lnTo>
                          <a:pt x="0" y="9"/>
                        </a:lnTo>
                        <a:lnTo>
                          <a:pt x="3" y="17"/>
                        </a:lnTo>
                        <a:lnTo>
                          <a:pt x="15" y="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15" name="Group 332"/>
                <p:cNvGrpSpPr>
                  <a:grpSpLocks/>
                </p:cNvGrpSpPr>
                <p:nvPr/>
              </p:nvGrpSpPr>
              <p:grpSpPr bwMode="auto">
                <a:xfrm>
                  <a:off x="2798" y="3203"/>
                  <a:ext cx="283" cy="113"/>
                  <a:chOff x="2798" y="3203"/>
                  <a:chExt cx="283" cy="113"/>
                </a:xfrm>
              </p:grpSpPr>
              <p:sp>
                <p:nvSpPr>
                  <p:cNvPr id="4127" name="Freeform 333"/>
                  <p:cNvSpPr>
                    <a:spLocks/>
                  </p:cNvSpPr>
                  <p:nvPr/>
                </p:nvSpPr>
                <p:spPr bwMode="auto">
                  <a:xfrm>
                    <a:off x="2798" y="3203"/>
                    <a:ext cx="283" cy="113"/>
                  </a:xfrm>
                  <a:custGeom>
                    <a:avLst/>
                    <a:gdLst>
                      <a:gd name="T0" fmla="*/ 27 w 565"/>
                      <a:gd name="T1" fmla="*/ 113 h 339"/>
                      <a:gd name="T2" fmla="*/ 42 w 565"/>
                      <a:gd name="T3" fmla="*/ 110 h 339"/>
                      <a:gd name="T4" fmla="*/ 57 w 565"/>
                      <a:gd name="T5" fmla="*/ 105 h 339"/>
                      <a:gd name="T6" fmla="*/ 71 w 565"/>
                      <a:gd name="T7" fmla="*/ 103 h 339"/>
                      <a:gd name="T8" fmla="*/ 95 w 565"/>
                      <a:gd name="T9" fmla="*/ 105 h 339"/>
                      <a:gd name="T10" fmla="*/ 113 w 565"/>
                      <a:gd name="T11" fmla="*/ 104 h 339"/>
                      <a:gd name="T12" fmla="*/ 124 w 565"/>
                      <a:gd name="T13" fmla="*/ 100 h 339"/>
                      <a:gd name="T14" fmla="*/ 134 w 565"/>
                      <a:gd name="T15" fmla="*/ 95 h 339"/>
                      <a:gd name="T16" fmla="*/ 145 w 565"/>
                      <a:gd name="T17" fmla="*/ 94 h 339"/>
                      <a:gd name="T18" fmla="*/ 155 w 565"/>
                      <a:gd name="T19" fmla="*/ 90 h 339"/>
                      <a:gd name="T20" fmla="*/ 165 w 565"/>
                      <a:gd name="T21" fmla="*/ 84 h 339"/>
                      <a:gd name="T22" fmla="*/ 178 w 565"/>
                      <a:gd name="T23" fmla="*/ 78 h 339"/>
                      <a:gd name="T24" fmla="*/ 187 w 565"/>
                      <a:gd name="T25" fmla="*/ 76 h 339"/>
                      <a:gd name="T26" fmla="*/ 195 w 565"/>
                      <a:gd name="T27" fmla="*/ 75 h 339"/>
                      <a:gd name="T28" fmla="*/ 207 w 565"/>
                      <a:gd name="T29" fmla="*/ 74 h 339"/>
                      <a:gd name="T30" fmla="*/ 214 w 565"/>
                      <a:gd name="T31" fmla="*/ 72 h 339"/>
                      <a:gd name="T32" fmla="*/ 218 w 565"/>
                      <a:gd name="T33" fmla="*/ 69 h 339"/>
                      <a:gd name="T34" fmla="*/ 220 w 565"/>
                      <a:gd name="T35" fmla="*/ 66 h 339"/>
                      <a:gd name="T36" fmla="*/ 219 w 565"/>
                      <a:gd name="T37" fmla="*/ 64 h 339"/>
                      <a:gd name="T38" fmla="*/ 214 w 565"/>
                      <a:gd name="T39" fmla="*/ 61 h 339"/>
                      <a:gd name="T40" fmla="*/ 207 w 565"/>
                      <a:gd name="T41" fmla="*/ 59 h 339"/>
                      <a:gd name="T42" fmla="*/ 196 w 565"/>
                      <a:gd name="T43" fmla="*/ 57 h 339"/>
                      <a:gd name="T44" fmla="*/ 186 w 565"/>
                      <a:gd name="T45" fmla="*/ 58 h 339"/>
                      <a:gd name="T46" fmla="*/ 177 w 565"/>
                      <a:gd name="T47" fmla="*/ 61 h 339"/>
                      <a:gd name="T48" fmla="*/ 157 w 565"/>
                      <a:gd name="T49" fmla="*/ 61 h 339"/>
                      <a:gd name="T50" fmla="*/ 174 w 565"/>
                      <a:gd name="T51" fmla="*/ 51 h 339"/>
                      <a:gd name="T52" fmla="*/ 190 w 565"/>
                      <a:gd name="T53" fmla="*/ 42 h 339"/>
                      <a:gd name="T54" fmla="*/ 207 w 565"/>
                      <a:gd name="T55" fmla="*/ 36 h 339"/>
                      <a:gd name="T56" fmla="*/ 222 w 565"/>
                      <a:gd name="T57" fmla="*/ 35 h 339"/>
                      <a:gd name="T58" fmla="*/ 241 w 565"/>
                      <a:gd name="T59" fmla="*/ 33 h 339"/>
                      <a:gd name="T60" fmla="*/ 253 w 565"/>
                      <a:gd name="T61" fmla="*/ 37 h 339"/>
                      <a:gd name="T62" fmla="*/ 258 w 565"/>
                      <a:gd name="T63" fmla="*/ 38 h 339"/>
                      <a:gd name="T64" fmla="*/ 264 w 565"/>
                      <a:gd name="T65" fmla="*/ 38 h 339"/>
                      <a:gd name="T66" fmla="*/ 267 w 565"/>
                      <a:gd name="T67" fmla="*/ 36 h 339"/>
                      <a:gd name="T68" fmla="*/ 272 w 565"/>
                      <a:gd name="T69" fmla="*/ 35 h 339"/>
                      <a:gd name="T70" fmla="*/ 271 w 565"/>
                      <a:gd name="T71" fmla="*/ 30 h 339"/>
                      <a:gd name="T72" fmla="*/ 277 w 565"/>
                      <a:gd name="T73" fmla="*/ 30 h 339"/>
                      <a:gd name="T74" fmla="*/ 280 w 565"/>
                      <a:gd name="T75" fmla="*/ 28 h 339"/>
                      <a:gd name="T76" fmla="*/ 281 w 565"/>
                      <a:gd name="T77" fmla="*/ 26 h 339"/>
                      <a:gd name="T78" fmla="*/ 283 w 565"/>
                      <a:gd name="T79" fmla="*/ 24 h 339"/>
                      <a:gd name="T80" fmla="*/ 280 w 565"/>
                      <a:gd name="T81" fmla="*/ 22 h 339"/>
                      <a:gd name="T82" fmla="*/ 277 w 565"/>
                      <a:gd name="T83" fmla="*/ 19 h 339"/>
                      <a:gd name="T84" fmla="*/ 271 w 565"/>
                      <a:gd name="T85" fmla="*/ 17 h 339"/>
                      <a:gd name="T86" fmla="*/ 265 w 565"/>
                      <a:gd name="T87" fmla="*/ 13 h 339"/>
                      <a:gd name="T88" fmla="*/ 260 w 565"/>
                      <a:gd name="T89" fmla="*/ 10 h 339"/>
                      <a:gd name="T90" fmla="*/ 251 w 565"/>
                      <a:gd name="T91" fmla="*/ 9 h 339"/>
                      <a:gd name="T92" fmla="*/ 244 w 565"/>
                      <a:gd name="T93" fmla="*/ 8 h 339"/>
                      <a:gd name="T94" fmla="*/ 210 w 565"/>
                      <a:gd name="T95" fmla="*/ 3 h 339"/>
                      <a:gd name="T96" fmla="*/ 202 w 565"/>
                      <a:gd name="T97" fmla="*/ 2 h 339"/>
                      <a:gd name="T98" fmla="*/ 194 w 565"/>
                      <a:gd name="T99" fmla="*/ 0 h 339"/>
                      <a:gd name="T100" fmla="*/ 185 w 565"/>
                      <a:gd name="T101" fmla="*/ 1 h 339"/>
                      <a:gd name="T102" fmla="*/ 177 w 565"/>
                      <a:gd name="T103" fmla="*/ 5 h 339"/>
                      <a:gd name="T104" fmla="*/ 149 w 565"/>
                      <a:gd name="T105" fmla="*/ 13 h 339"/>
                      <a:gd name="T106" fmla="*/ 133 w 565"/>
                      <a:gd name="T107" fmla="*/ 14 h 339"/>
                      <a:gd name="T108" fmla="*/ 117 w 565"/>
                      <a:gd name="T109" fmla="*/ 25 h 339"/>
                      <a:gd name="T110" fmla="*/ 83 w 565"/>
                      <a:gd name="T111" fmla="*/ 46 h 339"/>
                      <a:gd name="T112" fmla="*/ 71 w 565"/>
                      <a:gd name="T113" fmla="*/ 55 h 339"/>
                      <a:gd name="T114" fmla="*/ 58 w 565"/>
                      <a:gd name="T115" fmla="*/ 65 h 339"/>
                      <a:gd name="T116" fmla="*/ 42 w 565"/>
                      <a:gd name="T117" fmla="*/ 68 h 339"/>
                      <a:gd name="T118" fmla="*/ 0 w 565"/>
                      <a:gd name="T119" fmla="*/ 69 h 339"/>
                      <a:gd name="T120" fmla="*/ 27 w 565"/>
                      <a:gd name="T121" fmla="*/ 113 h 3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65" h="339">
                        <a:moveTo>
                          <a:pt x="54" y="339"/>
                        </a:moveTo>
                        <a:lnTo>
                          <a:pt x="84" y="331"/>
                        </a:lnTo>
                        <a:lnTo>
                          <a:pt x="114" y="315"/>
                        </a:lnTo>
                        <a:lnTo>
                          <a:pt x="142" y="308"/>
                        </a:lnTo>
                        <a:lnTo>
                          <a:pt x="190" y="316"/>
                        </a:lnTo>
                        <a:lnTo>
                          <a:pt x="225" y="313"/>
                        </a:lnTo>
                        <a:lnTo>
                          <a:pt x="247" y="299"/>
                        </a:lnTo>
                        <a:lnTo>
                          <a:pt x="268" y="286"/>
                        </a:lnTo>
                        <a:lnTo>
                          <a:pt x="289" y="282"/>
                        </a:lnTo>
                        <a:lnTo>
                          <a:pt x="309" y="269"/>
                        </a:lnTo>
                        <a:lnTo>
                          <a:pt x="329" y="251"/>
                        </a:lnTo>
                        <a:lnTo>
                          <a:pt x="355" y="235"/>
                        </a:lnTo>
                        <a:lnTo>
                          <a:pt x="373" y="229"/>
                        </a:lnTo>
                        <a:lnTo>
                          <a:pt x="390" y="224"/>
                        </a:lnTo>
                        <a:lnTo>
                          <a:pt x="414" y="221"/>
                        </a:lnTo>
                        <a:lnTo>
                          <a:pt x="428" y="216"/>
                        </a:lnTo>
                        <a:lnTo>
                          <a:pt x="436" y="208"/>
                        </a:lnTo>
                        <a:lnTo>
                          <a:pt x="439" y="197"/>
                        </a:lnTo>
                        <a:lnTo>
                          <a:pt x="437" y="193"/>
                        </a:lnTo>
                        <a:lnTo>
                          <a:pt x="428" y="183"/>
                        </a:lnTo>
                        <a:lnTo>
                          <a:pt x="413" y="178"/>
                        </a:lnTo>
                        <a:lnTo>
                          <a:pt x="392" y="172"/>
                        </a:lnTo>
                        <a:lnTo>
                          <a:pt x="372" y="174"/>
                        </a:lnTo>
                        <a:lnTo>
                          <a:pt x="354" y="183"/>
                        </a:lnTo>
                        <a:lnTo>
                          <a:pt x="314" y="183"/>
                        </a:lnTo>
                        <a:lnTo>
                          <a:pt x="347" y="153"/>
                        </a:lnTo>
                        <a:lnTo>
                          <a:pt x="379" y="125"/>
                        </a:lnTo>
                        <a:lnTo>
                          <a:pt x="414" y="109"/>
                        </a:lnTo>
                        <a:lnTo>
                          <a:pt x="444" y="106"/>
                        </a:lnTo>
                        <a:lnTo>
                          <a:pt x="481" y="100"/>
                        </a:lnTo>
                        <a:lnTo>
                          <a:pt x="505" y="110"/>
                        </a:lnTo>
                        <a:lnTo>
                          <a:pt x="516" y="115"/>
                        </a:lnTo>
                        <a:lnTo>
                          <a:pt x="527" y="115"/>
                        </a:lnTo>
                        <a:lnTo>
                          <a:pt x="534" y="109"/>
                        </a:lnTo>
                        <a:lnTo>
                          <a:pt x="544" y="104"/>
                        </a:lnTo>
                        <a:lnTo>
                          <a:pt x="542" y="91"/>
                        </a:lnTo>
                        <a:lnTo>
                          <a:pt x="553" y="91"/>
                        </a:lnTo>
                        <a:lnTo>
                          <a:pt x="560" y="84"/>
                        </a:lnTo>
                        <a:lnTo>
                          <a:pt x="561" y="77"/>
                        </a:lnTo>
                        <a:lnTo>
                          <a:pt x="565" y="72"/>
                        </a:lnTo>
                        <a:lnTo>
                          <a:pt x="560" y="65"/>
                        </a:lnTo>
                        <a:lnTo>
                          <a:pt x="553" y="58"/>
                        </a:lnTo>
                        <a:lnTo>
                          <a:pt x="542" y="50"/>
                        </a:lnTo>
                        <a:lnTo>
                          <a:pt x="530" y="39"/>
                        </a:lnTo>
                        <a:lnTo>
                          <a:pt x="520" y="30"/>
                        </a:lnTo>
                        <a:lnTo>
                          <a:pt x="501" y="26"/>
                        </a:lnTo>
                        <a:lnTo>
                          <a:pt x="488" y="24"/>
                        </a:lnTo>
                        <a:lnTo>
                          <a:pt x="419" y="8"/>
                        </a:lnTo>
                        <a:lnTo>
                          <a:pt x="403" y="5"/>
                        </a:lnTo>
                        <a:lnTo>
                          <a:pt x="387" y="0"/>
                        </a:lnTo>
                        <a:lnTo>
                          <a:pt x="370" y="3"/>
                        </a:lnTo>
                        <a:lnTo>
                          <a:pt x="354" y="15"/>
                        </a:lnTo>
                        <a:lnTo>
                          <a:pt x="297" y="39"/>
                        </a:lnTo>
                        <a:lnTo>
                          <a:pt x="265" y="43"/>
                        </a:lnTo>
                        <a:lnTo>
                          <a:pt x="234" y="76"/>
                        </a:lnTo>
                        <a:lnTo>
                          <a:pt x="166" y="137"/>
                        </a:lnTo>
                        <a:lnTo>
                          <a:pt x="141" y="164"/>
                        </a:lnTo>
                        <a:lnTo>
                          <a:pt x="115" y="194"/>
                        </a:lnTo>
                        <a:lnTo>
                          <a:pt x="83" y="204"/>
                        </a:lnTo>
                        <a:lnTo>
                          <a:pt x="0" y="208"/>
                        </a:lnTo>
                        <a:lnTo>
                          <a:pt x="54" y="339"/>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128" name="Freeform 334"/>
                  <p:cNvSpPr>
                    <a:spLocks/>
                  </p:cNvSpPr>
                  <p:nvPr/>
                </p:nvSpPr>
                <p:spPr bwMode="auto">
                  <a:xfrm>
                    <a:off x="3031" y="3220"/>
                    <a:ext cx="40" cy="14"/>
                  </a:xfrm>
                  <a:custGeom>
                    <a:avLst/>
                    <a:gdLst>
                      <a:gd name="T0" fmla="*/ 40 w 80"/>
                      <a:gd name="T1" fmla="*/ 13 h 41"/>
                      <a:gd name="T2" fmla="*/ 37 w 80"/>
                      <a:gd name="T3" fmla="*/ 14 h 41"/>
                      <a:gd name="T4" fmla="*/ 30 w 80"/>
                      <a:gd name="T5" fmla="*/ 9 h 41"/>
                      <a:gd name="T6" fmla="*/ 23 w 80"/>
                      <a:gd name="T7" fmla="*/ 6 h 41"/>
                      <a:gd name="T8" fmla="*/ 19 w 80"/>
                      <a:gd name="T9" fmla="*/ 4 h 41"/>
                      <a:gd name="T10" fmla="*/ 15 w 80"/>
                      <a:gd name="T11" fmla="*/ 2 h 41"/>
                      <a:gd name="T12" fmla="*/ 6 w 80"/>
                      <a:gd name="T13" fmla="*/ 1 h 41"/>
                      <a:gd name="T14" fmla="*/ 0 w 80"/>
                      <a:gd name="T15" fmla="*/ 0 h 41"/>
                      <a:gd name="T16" fmla="*/ 10 w 80"/>
                      <a:gd name="T17" fmla="*/ 0 h 41"/>
                      <a:gd name="T18" fmla="*/ 18 w 80"/>
                      <a:gd name="T19" fmla="*/ 1 h 41"/>
                      <a:gd name="T20" fmla="*/ 22 w 80"/>
                      <a:gd name="T21" fmla="*/ 3 h 41"/>
                      <a:gd name="T22" fmla="*/ 27 w 80"/>
                      <a:gd name="T23" fmla="*/ 5 h 41"/>
                      <a:gd name="T24" fmla="*/ 40 w 80"/>
                      <a:gd name="T25" fmla="*/ 13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0" h="41">
                        <a:moveTo>
                          <a:pt x="80" y="37"/>
                        </a:moveTo>
                        <a:lnTo>
                          <a:pt x="73" y="41"/>
                        </a:lnTo>
                        <a:lnTo>
                          <a:pt x="60" y="27"/>
                        </a:lnTo>
                        <a:lnTo>
                          <a:pt x="45" y="19"/>
                        </a:lnTo>
                        <a:lnTo>
                          <a:pt x="37" y="11"/>
                        </a:lnTo>
                        <a:lnTo>
                          <a:pt x="30" y="7"/>
                        </a:lnTo>
                        <a:lnTo>
                          <a:pt x="12" y="3"/>
                        </a:lnTo>
                        <a:lnTo>
                          <a:pt x="0" y="0"/>
                        </a:lnTo>
                        <a:lnTo>
                          <a:pt x="20" y="0"/>
                        </a:lnTo>
                        <a:lnTo>
                          <a:pt x="36" y="3"/>
                        </a:lnTo>
                        <a:lnTo>
                          <a:pt x="43" y="8"/>
                        </a:lnTo>
                        <a:lnTo>
                          <a:pt x="53" y="16"/>
                        </a:lnTo>
                        <a:lnTo>
                          <a:pt x="80"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9" name="Freeform 335"/>
                  <p:cNvSpPr>
                    <a:spLocks/>
                  </p:cNvSpPr>
                  <p:nvPr/>
                </p:nvSpPr>
                <p:spPr bwMode="auto">
                  <a:xfrm>
                    <a:off x="2847" y="3286"/>
                    <a:ext cx="18" cy="11"/>
                  </a:xfrm>
                  <a:custGeom>
                    <a:avLst/>
                    <a:gdLst>
                      <a:gd name="T0" fmla="*/ 0 w 36"/>
                      <a:gd name="T1" fmla="*/ 0 h 34"/>
                      <a:gd name="T2" fmla="*/ 12 w 36"/>
                      <a:gd name="T3" fmla="*/ 4 h 34"/>
                      <a:gd name="T4" fmla="*/ 18 w 36"/>
                      <a:gd name="T5" fmla="*/ 11 h 34"/>
                      <a:gd name="T6" fmla="*/ 0 w 36"/>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4">
                        <a:moveTo>
                          <a:pt x="0" y="0"/>
                        </a:moveTo>
                        <a:lnTo>
                          <a:pt x="24" y="13"/>
                        </a:lnTo>
                        <a:lnTo>
                          <a:pt x="36" y="3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0" name="Freeform 336"/>
                  <p:cNvSpPr>
                    <a:spLocks/>
                  </p:cNvSpPr>
                  <p:nvPr/>
                </p:nvSpPr>
                <p:spPr bwMode="auto">
                  <a:xfrm>
                    <a:off x="2959" y="3215"/>
                    <a:ext cx="63" cy="11"/>
                  </a:xfrm>
                  <a:custGeom>
                    <a:avLst/>
                    <a:gdLst>
                      <a:gd name="T0" fmla="*/ 63 w 126"/>
                      <a:gd name="T1" fmla="*/ 3 h 31"/>
                      <a:gd name="T2" fmla="*/ 44 w 126"/>
                      <a:gd name="T3" fmla="*/ 2 h 31"/>
                      <a:gd name="T4" fmla="*/ 35 w 126"/>
                      <a:gd name="T5" fmla="*/ 0 h 31"/>
                      <a:gd name="T6" fmla="*/ 29 w 126"/>
                      <a:gd name="T7" fmla="*/ 0 h 31"/>
                      <a:gd name="T8" fmla="*/ 24 w 126"/>
                      <a:gd name="T9" fmla="*/ 3 h 31"/>
                      <a:gd name="T10" fmla="*/ 20 w 126"/>
                      <a:gd name="T11" fmla="*/ 5 h 31"/>
                      <a:gd name="T12" fmla="*/ 10 w 126"/>
                      <a:gd name="T13" fmla="*/ 9 h 31"/>
                      <a:gd name="T14" fmla="*/ 0 w 126"/>
                      <a:gd name="T15" fmla="*/ 9 h 31"/>
                      <a:gd name="T16" fmla="*/ 6 w 126"/>
                      <a:gd name="T17" fmla="*/ 11 h 31"/>
                      <a:gd name="T18" fmla="*/ 18 w 126"/>
                      <a:gd name="T19" fmla="*/ 8 h 31"/>
                      <a:gd name="T20" fmla="*/ 28 w 126"/>
                      <a:gd name="T21" fmla="*/ 3 h 31"/>
                      <a:gd name="T22" fmla="*/ 33 w 126"/>
                      <a:gd name="T23" fmla="*/ 2 h 31"/>
                      <a:gd name="T24" fmla="*/ 39 w 126"/>
                      <a:gd name="T25" fmla="*/ 2 h 31"/>
                      <a:gd name="T26" fmla="*/ 48 w 126"/>
                      <a:gd name="T27" fmla="*/ 3 h 31"/>
                      <a:gd name="T28" fmla="*/ 63 w 126"/>
                      <a:gd name="T29" fmla="*/ 3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6" h="31">
                        <a:moveTo>
                          <a:pt x="126" y="8"/>
                        </a:moveTo>
                        <a:lnTo>
                          <a:pt x="88" y="5"/>
                        </a:lnTo>
                        <a:lnTo>
                          <a:pt x="70" y="0"/>
                        </a:lnTo>
                        <a:lnTo>
                          <a:pt x="58" y="1"/>
                        </a:lnTo>
                        <a:lnTo>
                          <a:pt x="48" y="8"/>
                        </a:lnTo>
                        <a:lnTo>
                          <a:pt x="40" y="14"/>
                        </a:lnTo>
                        <a:lnTo>
                          <a:pt x="20" y="24"/>
                        </a:lnTo>
                        <a:lnTo>
                          <a:pt x="0" y="26"/>
                        </a:lnTo>
                        <a:lnTo>
                          <a:pt x="11" y="31"/>
                        </a:lnTo>
                        <a:lnTo>
                          <a:pt x="35" y="23"/>
                        </a:lnTo>
                        <a:lnTo>
                          <a:pt x="55" y="8"/>
                        </a:lnTo>
                        <a:lnTo>
                          <a:pt x="66" y="5"/>
                        </a:lnTo>
                        <a:lnTo>
                          <a:pt x="78" y="7"/>
                        </a:lnTo>
                        <a:lnTo>
                          <a:pt x="95" y="9"/>
                        </a:lnTo>
                        <a:lnTo>
                          <a:pt x="126"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1" name="Freeform 337"/>
                  <p:cNvSpPr>
                    <a:spLocks/>
                  </p:cNvSpPr>
                  <p:nvPr/>
                </p:nvSpPr>
                <p:spPr bwMode="auto">
                  <a:xfrm>
                    <a:off x="2996" y="3267"/>
                    <a:ext cx="3" cy="5"/>
                  </a:xfrm>
                  <a:custGeom>
                    <a:avLst/>
                    <a:gdLst>
                      <a:gd name="T0" fmla="*/ 3 w 5"/>
                      <a:gd name="T1" fmla="*/ 0 h 15"/>
                      <a:gd name="T2" fmla="*/ 0 w 5"/>
                      <a:gd name="T3" fmla="*/ 3 h 15"/>
                      <a:gd name="T4" fmla="*/ 3 w 5"/>
                      <a:gd name="T5" fmla="*/ 5 h 15"/>
                      <a:gd name="T6" fmla="*/ 3 w 5"/>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5">
                        <a:moveTo>
                          <a:pt x="5" y="0"/>
                        </a:moveTo>
                        <a:lnTo>
                          <a:pt x="0" y="8"/>
                        </a:lnTo>
                        <a:lnTo>
                          <a:pt x="5" y="15"/>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2" name="Freeform 338"/>
                  <p:cNvSpPr>
                    <a:spLocks/>
                  </p:cNvSpPr>
                  <p:nvPr/>
                </p:nvSpPr>
                <p:spPr bwMode="auto">
                  <a:xfrm>
                    <a:off x="3057" y="3233"/>
                    <a:ext cx="8" cy="5"/>
                  </a:xfrm>
                  <a:custGeom>
                    <a:avLst/>
                    <a:gdLst>
                      <a:gd name="T0" fmla="*/ 6 w 16"/>
                      <a:gd name="T1" fmla="*/ 5 h 14"/>
                      <a:gd name="T2" fmla="*/ 8 w 16"/>
                      <a:gd name="T3" fmla="*/ 4 h 14"/>
                      <a:gd name="T4" fmla="*/ 4 w 16"/>
                      <a:gd name="T5" fmla="*/ 2 h 14"/>
                      <a:gd name="T6" fmla="*/ 0 w 16"/>
                      <a:gd name="T7" fmla="*/ 0 h 14"/>
                      <a:gd name="T8" fmla="*/ 6 w 16"/>
                      <a:gd name="T9" fmla="*/ 5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4">
                        <a:moveTo>
                          <a:pt x="12" y="14"/>
                        </a:moveTo>
                        <a:lnTo>
                          <a:pt x="16" y="10"/>
                        </a:lnTo>
                        <a:lnTo>
                          <a:pt x="8" y="6"/>
                        </a:lnTo>
                        <a:lnTo>
                          <a:pt x="0" y="0"/>
                        </a:lnTo>
                        <a:lnTo>
                          <a:pt x="12" y="1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3" name="Freeform 339"/>
                  <p:cNvSpPr>
                    <a:spLocks/>
                  </p:cNvSpPr>
                  <p:nvPr/>
                </p:nvSpPr>
                <p:spPr bwMode="auto">
                  <a:xfrm>
                    <a:off x="3068" y="3225"/>
                    <a:ext cx="9" cy="3"/>
                  </a:xfrm>
                  <a:custGeom>
                    <a:avLst/>
                    <a:gdLst>
                      <a:gd name="T0" fmla="*/ 8 w 16"/>
                      <a:gd name="T1" fmla="*/ 3 h 9"/>
                      <a:gd name="T2" fmla="*/ 9 w 16"/>
                      <a:gd name="T3" fmla="*/ 2 h 9"/>
                      <a:gd name="T4" fmla="*/ 3 w 16"/>
                      <a:gd name="T5" fmla="*/ 1 h 9"/>
                      <a:gd name="T6" fmla="*/ 0 w 16"/>
                      <a:gd name="T7" fmla="*/ 0 h 9"/>
                      <a:gd name="T8" fmla="*/ 3 w 16"/>
                      <a:gd name="T9" fmla="*/ 2 h 9"/>
                      <a:gd name="T10" fmla="*/ 8 w 16"/>
                      <a:gd name="T11" fmla="*/ 3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9">
                        <a:moveTo>
                          <a:pt x="15" y="9"/>
                        </a:moveTo>
                        <a:lnTo>
                          <a:pt x="16" y="5"/>
                        </a:lnTo>
                        <a:lnTo>
                          <a:pt x="6" y="4"/>
                        </a:lnTo>
                        <a:lnTo>
                          <a:pt x="0" y="0"/>
                        </a:lnTo>
                        <a:lnTo>
                          <a:pt x="5" y="5"/>
                        </a:lnTo>
                        <a:lnTo>
                          <a:pt x="15" y="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4" name="Freeform 340"/>
                  <p:cNvSpPr>
                    <a:spLocks/>
                  </p:cNvSpPr>
                  <p:nvPr/>
                </p:nvSpPr>
                <p:spPr bwMode="auto">
                  <a:xfrm>
                    <a:off x="2929" y="3259"/>
                    <a:ext cx="26" cy="6"/>
                  </a:xfrm>
                  <a:custGeom>
                    <a:avLst/>
                    <a:gdLst>
                      <a:gd name="T0" fmla="*/ 26 w 51"/>
                      <a:gd name="T1" fmla="*/ 3 h 17"/>
                      <a:gd name="T2" fmla="*/ 24 w 51"/>
                      <a:gd name="T3" fmla="*/ 6 h 17"/>
                      <a:gd name="T4" fmla="*/ 20 w 51"/>
                      <a:gd name="T5" fmla="*/ 5 h 17"/>
                      <a:gd name="T6" fmla="*/ 11 w 51"/>
                      <a:gd name="T7" fmla="*/ 5 h 17"/>
                      <a:gd name="T8" fmla="*/ 4 w 51"/>
                      <a:gd name="T9" fmla="*/ 5 h 17"/>
                      <a:gd name="T10" fmla="*/ 0 w 51"/>
                      <a:gd name="T11" fmla="*/ 6 h 17"/>
                      <a:gd name="T12" fmla="*/ 7 w 51"/>
                      <a:gd name="T13" fmla="*/ 3 h 17"/>
                      <a:gd name="T14" fmla="*/ 13 w 51"/>
                      <a:gd name="T15" fmla="*/ 2 h 17"/>
                      <a:gd name="T16" fmla="*/ 18 w 51"/>
                      <a:gd name="T17" fmla="*/ 0 h 17"/>
                      <a:gd name="T18" fmla="*/ 14 w 51"/>
                      <a:gd name="T19" fmla="*/ 3 h 17"/>
                      <a:gd name="T20" fmla="*/ 21 w 51"/>
                      <a:gd name="T21" fmla="*/ 3 h 17"/>
                      <a:gd name="T22" fmla="*/ 26 w 51"/>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 h="17">
                        <a:moveTo>
                          <a:pt x="51" y="8"/>
                        </a:moveTo>
                        <a:lnTo>
                          <a:pt x="48" y="16"/>
                        </a:lnTo>
                        <a:lnTo>
                          <a:pt x="39" y="13"/>
                        </a:lnTo>
                        <a:lnTo>
                          <a:pt x="22" y="13"/>
                        </a:lnTo>
                        <a:lnTo>
                          <a:pt x="8" y="13"/>
                        </a:lnTo>
                        <a:lnTo>
                          <a:pt x="0" y="17"/>
                        </a:lnTo>
                        <a:lnTo>
                          <a:pt x="13" y="9"/>
                        </a:lnTo>
                        <a:lnTo>
                          <a:pt x="26" y="5"/>
                        </a:lnTo>
                        <a:lnTo>
                          <a:pt x="35" y="0"/>
                        </a:lnTo>
                        <a:lnTo>
                          <a:pt x="28" y="9"/>
                        </a:lnTo>
                        <a:lnTo>
                          <a:pt x="42" y="9"/>
                        </a:lnTo>
                        <a:lnTo>
                          <a:pt x="51"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16" name="Freeform 341"/>
                <p:cNvSpPr>
                  <a:spLocks/>
                </p:cNvSpPr>
                <p:nvPr/>
              </p:nvSpPr>
              <p:spPr bwMode="auto">
                <a:xfrm>
                  <a:off x="2574" y="3251"/>
                  <a:ext cx="273" cy="110"/>
                </a:xfrm>
                <a:custGeom>
                  <a:avLst/>
                  <a:gdLst>
                    <a:gd name="T0" fmla="*/ 39 w 547"/>
                    <a:gd name="T1" fmla="*/ 11 h 332"/>
                    <a:gd name="T2" fmla="*/ 111 w 547"/>
                    <a:gd name="T3" fmla="*/ 16 h 332"/>
                    <a:gd name="T4" fmla="*/ 166 w 547"/>
                    <a:gd name="T5" fmla="*/ 22 h 332"/>
                    <a:gd name="T6" fmla="*/ 195 w 547"/>
                    <a:gd name="T7" fmla="*/ 20 h 332"/>
                    <a:gd name="T8" fmla="*/ 251 w 547"/>
                    <a:gd name="T9" fmla="*/ 19 h 332"/>
                    <a:gd name="T10" fmla="*/ 267 w 547"/>
                    <a:gd name="T11" fmla="*/ 39 h 332"/>
                    <a:gd name="T12" fmla="*/ 273 w 547"/>
                    <a:gd name="T13" fmla="*/ 69 h 332"/>
                    <a:gd name="T14" fmla="*/ 234 w 547"/>
                    <a:gd name="T15" fmla="*/ 75 h 332"/>
                    <a:gd name="T16" fmla="*/ 159 w 547"/>
                    <a:gd name="T17" fmla="*/ 92 h 332"/>
                    <a:gd name="T18" fmla="*/ 9 w 547"/>
                    <a:gd name="T19" fmla="*/ 110 h 332"/>
                    <a:gd name="T20" fmla="*/ 0 w 547"/>
                    <a:gd name="T21" fmla="*/ 0 h 332"/>
                    <a:gd name="T22" fmla="*/ 39 w 547"/>
                    <a:gd name="T23" fmla="*/ 11 h 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7" h="332">
                      <a:moveTo>
                        <a:pt x="78" y="32"/>
                      </a:moveTo>
                      <a:lnTo>
                        <a:pt x="222" y="49"/>
                      </a:lnTo>
                      <a:lnTo>
                        <a:pt x="333" y="65"/>
                      </a:lnTo>
                      <a:lnTo>
                        <a:pt x="390" y="61"/>
                      </a:lnTo>
                      <a:lnTo>
                        <a:pt x="502" y="57"/>
                      </a:lnTo>
                      <a:lnTo>
                        <a:pt x="535" y="118"/>
                      </a:lnTo>
                      <a:lnTo>
                        <a:pt x="547" y="207"/>
                      </a:lnTo>
                      <a:lnTo>
                        <a:pt x="469" y="226"/>
                      </a:lnTo>
                      <a:lnTo>
                        <a:pt x="318" y="279"/>
                      </a:lnTo>
                      <a:lnTo>
                        <a:pt x="18" y="332"/>
                      </a:lnTo>
                      <a:lnTo>
                        <a:pt x="0" y="0"/>
                      </a:lnTo>
                      <a:lnTo>
                        <a:pt x="78" y="32"/>
                      </a:lnTo>
                      <a:close/>
                    </a:path>
                  </a:pathLst>
                </a:custGeom>
                <a:solidFill>
                  <a:srgbClr val="000060"/>
                </a:solidFill>
                <a:ln w="6350">
                  <a:solidFill>
                    <a:srgbClr val="000000"/>
                  </a:solidFill>
                  <a:prstDash val="solid"/>
                  <a:round/>
                  <a:headEnd/>
                  <a:tailEnd/>
                </a:ln>
              </p:spPr>
              <p:txBody>
                <a:bodyPr/>
                <a:lstStyle/>
                <a:p>
                  <a:endParaRPr lang="zh-CN" altLang="en-US"/>
                </a:p>
              </p:txBody>
            </p:sp>
            <p:sp>
              <p:nvSpPr>
                <p:cNvPr id="4117" name="Freeform 342"/>
                <p:cNvSpPr>
                  <a:spLocks/>
                </p:cNvSpPr>
                <p:nvPr/>
              </p:nvSpPr>
              <p:spPr bwMode="auto">
                <a:xfrm>
                  <a:off x="2585" y="3263"/>
                  <a:ext cx="252" cy="88"/>
                </a:xfrm>
                <a:custGeom>
                  <a:avLst/>
                  <a:gdLst>
                    <a:gd name="T0" fmla="*/ 30 w 506"/>
                    <a:gd name="T1" fmla="*/ 0 h 265"/>
                    <a:gd name="T2" fmla="*/ 89 w 506"/>
                    <a:gd name="T3" fmla="*/ 8 h 265"/>
                    <a:gd name="T4" fmla="*/ 164 w 506"/>
                    <a:gd name="T5" fmla="*/ 14 h 265"/>
                    <a:gd name="T6" fmla="*/ 213 w 506"/>
                    <a:gd name="T7" fmla="*/ 12 h 265"/>
                    <a:gd name="T8" fmla="*/ 236 w 506"/>
                    <a:gd name="T9" fmla="*/ 14 h 265"/>
                    <a:gd name="T10" fmla="*/ 248 w 506"/>
                    <a:gd name="T11" fmla="*/ 28 h 265"/>
                    <a:gd name="T12" fmla="*/ 252 w 506"/>
                    <a:gd name="T13" fmla="*/ 50 h 265"/>
                    <a:gd name="T14" fmla="*/ 190 w 506"/>
                    <a:gd name="T15" fmla="*/ 65 h 265"/>
                    <a:gd name="T16" fmla="*/ 200 w 506"/>
                    <a:gd name="T17" fmla="*/ 52 h 265"/>
                    <a:gd name="T18" fmla="*/ 210 w 506"/>
                    <a:gd name="T19" fmla="*/ 35 h 265"/>
                    <a:gd name="T20" fmla="*/ 193 w 506"/>
                    <a:gd name="T21" fmla="*/ 51 h 265"/>
                    <a:gd name="T22" fmla="*/ 167 w 506"/>
                    <a:gd name="T23" fmla="*/ 69 h 265"/>
                    <a:gd name="T24" fmla="*/ 104 w 506"/>
                    <a:gd name="T25" fmla="*/ 88 h 265"/>
                    <a:gd name="T26" fmla="*/ 60 w 506"/>
                    <a:gd name="T27" fmla="*/ 88 h 265"/>
                    <a:gd name="T28" fmla="*/ 121 w 506"/>
                    <a:gd name="T29" fmla="*/ 70 h 265"/>
                    <a:gd name="T30" fmla="*/ 159 w 506"/>
                    <a:gd name="T31" fmla="*/ 47 h 265"/>
                    <a:gd name="T32" fmla="*/ 110 w 506"/>
                    <a:gd name="T33" fmla="*/ 64 h 265"/>
                    <a:gd name="T34" fmla="*/ 63 w 506"/>
                    <a:gd name="T35" fmla="*/ 77 h 265"/>
                    <a:gd name="T36" fmla="*/ 0 w 506"/>
                    <a:gd name="T37" fmla="*/ 88 h 265"/>
                    <a:gd name="T38" fmla="*/ 3 w 506"/>
                    <a:gd name="T39" fmla="*/ 34 h 265"/>
                    <a:gd name="T40" fmla="*/ 30 w 506"/>
                    <a:gd name="T41" fmla="*/ 0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 h="265">
                      <a:moveTo>
                        <a:pt x="60" y="0"/>
                      </a:moveTo>
                      <a:lnTo>
                        <a:pt x="179" y="25"/>
                      </a:lnTo>
                      <a:lnTo>
                        <a:pt x="329" y="41"/>
                      </a:lnTo>
                      <a:lnTo>
                        <a:pt x="428" y="37"/>
                      </a:lnTo>
                      <a:lnTo>
                        <a:pt x="473" y="41"/>
                      </a:lnTo>
                      <a:lnTo>
                        <a:pt x="497" y="85"/>
                      </a:lnTo>
                      <a:lnTo>
                        <a:pt x="506" y="150"/>
                      </a:lnTo>
                      <a:lnTo>
                        <a:pt x="382" y="197"/>
                      </a:lnTo>
                      <a:lnTo>
                        <a:pt x="401" y="158"/>
                      </a:lnTo>
                      <a:lnTo>
                        <a:pt x="422" y="105"/>
                      </a:lnTo>
                      <a:lnTo>
                        <a:pt x="388" y="154"/>
                      </a:lnTo>
                      <a:lnTo>
                        <a:pt x="335" y="208"/>
                      </a:lnTo>
                      <a:lnTo>
                        <a:pt x="209" y="265"/>
                      </a:lnTo>
                      <a:lnTo>
                        <a:pt x="120" y="265"/>
                      </a:lnTo>
                      <a:lnTo>
                        <a:pt x="242" y="212"/>
                      </a:lnTo>
                      <a:lnTo>
                        <a:pt x="320" y="142"/>
                      </a:lnTo>
                      <a:lnTo>
                        <a:pt x="221" y="193"/>
                      </a:lnTo>
                      <a:lnTo>
                        <a:pt x="126" y="233"/>
                      </a:lnTo>
                      <a:lnTo>
                        <a:pt x="0" y="265"/>
                      </a:lnTo>
                      <a:lnTo>
                        <a:pt x="6" y="101"/>
                      </a:lnTo>
                      <a:lnTo>
                        <a:pt x="6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8" name="Freeform 343"/>
                <p:cNvSpPr>
                  <a:spLocks/>
                </p:cNvSpPr>
                <p:nvPr/>
              </p:nvSpPr>
              <p:spPr bwMode="auto">
                <a:xfrm>
                  <a:off x="2319" y="2952"/>
                  <a:ext cx="585" cy="485"/>
                </a:xfrm>
                <a:custGeom>
                  <a:avLst/>
                  <a:gdLst>
                    <a:gd name="T0" fmla="*/ 56 w 1170"/>
                    <a:gd name="T1" fmla="*/ 0 h 1457"/>
                    <a:gd name="T2" fmla="*/ 91 w 1170"/>
                    <a:gd name="T3" fmla="*/ 5 h 1457"/>
                    <a:gd name="T4" fmla="*/ 123 w 1170"/>
                    <a:gd name="T5" fmla="*/ 23 h 1457"/>
                    <a:gd name="T6" fmla="*/ 138 w 1170"/>
                    <a:gd name="T7" fmla="*/ 50 h 1457"/>
                    <a:gd name="T8" fmla="*/ 141 w 1170"/>
                    <a:gd name="T9" fmla="*/ 86 h 1457"/>
                    <a:gd name="T10" fmla="*/ 153 w 1170"/>
                    <a:gd name="T11" fmla="*/ 137 h 1457"/>
                    <a:gd name="T12" fmla="*/ 171 w 1170"/>
                    <a:gd name="T13" fmla="*/ 182 h 1457"/>
                    <a:gd name="T14" fmla="*/ 195 w 1170"/>
                    <a:gd name="T15" fmla="*/ 237 h 1457"/>
                    <a:gd name="T16" fmla="*/ 208 w 1170"/>
                    <a:gd name="T17" fmla="*/ 279 h 1457"/>
                    <a:gd name="T18" fmla="*/ 226 w 1170"/>
                    <a:gd name="T19" fmla="*/ 322 h 1457"/>
                    <a:gd name="T20" fmla="*/ 174 w 1170"/>
                    <a:gd name="T21" fmla="*/ 340 h 1457"/>
                    <a:gd name="T22" fmla="*/ 232 w 1170"/>
                    <a:gd name="T23" fmla="*/ 332 h 1457"/>
                    <a:gd name="T24" fmla="*/ 246 w 1170"/>
                    <a:gd name="T25" fmla="*/ 349 h 1457"/>
                    <a:gd name="T26" fmla="*/ 220 w 1170"/>
                    <a:gd name="T27" fmla="*/ 369 h 1457"/>
                    <a:gd name="T28" fmla="*/ 256 w 1170"/>
                    <a:gd name="T29" fmla="*/ 357 h 1457"/>
                    <a:gd name="T30" fmla="*/ 298 w 1170"/>
                    <a:gd name="T31" fmla="*/ 370 h 1457"/>
                    <a:gd name="T32" fmla="*/ 354 w 1170"/>
                    <a:gd name="T33" fmla="*/ 382 h 1457"/>
                    <a:gd name="T34" fmla="*/ 421 w 1170"/>
                    <a:gd name="T35" fmla="*/ 398 h 1457"/>
                    <a:gd name="T36" fmla="*/ 472 w 1170"/>
                    <a:gd name="T37" fmla="*/ 402 h 1457"/>
                    <a:gd name="T38" fmla="*/ 532 w 1170"/>
                    <a:gd name="T39" fmla="*/ 408 h 1457"/>
                    <a:gd name="T40" fmla="*/ 571 w 1170"/>
                    <a:gd name="T41" fmla="*/ 405 h 1457"/>
                    <a:gd name="T42" fmla="*/ 578 w 1170"/>
                    <a:gd name="T43" fmla="*/ 417 h 1457"/>
                    <a:gd name="T44" fmla="*/ 585 w 1170"/>
                    <a:gd name="T45" fmla="*/ 440 h 1457"/>
                    <a:gd name="T46" fmla="*/ 585 w 1170"/>
                    <a:gd name="T47" fmla="*/ 457 h 1457"/>
                    <a:gd name="T48" fmla="*/ 544 w 1170"/>
                    <a:gd name="T49" fmla="*/ 472 h 1457"/>
                    <a:gd name="T50" fmla="*/ 537 w 1170"/>
                    <a:gd name="T51" fmla="*/ 458 h 1457"/>
                    <a:gd name="T52" fmla="*/ 526 w 1170"/>
                    <a:gd name="T53" fmla="*/ 472 h 1457"/>
                    <a:gd name="T54" fmla="*/ 466 w 1170"/>
                    <a:gd name="T55" fmla="*/ 477 h 1457"/>
                    <a:gd name="T56" fmla="*/ 352 w 1170"/>
                    <a:gd name="T57" fmla="*/ 485 h 1457"/>
                    <a:gd name="T58" fmla="*/ 206 w 1170"/>
                    <a:gd name="T59" fmla="*/ 462 h 1457"/>
                    <a:gd name="T60" fmla="*/ 173 w 1170"/>
                    <a:gd name="T61" fmla="*/ 453 h 1457"/>
                    <a:gd name="T62" fmla="*/ 128 w 1170"/>
                    <a:gd name="T63" fmla="*/ 388 h 1457"/>
                    <a:gd name="T64" fmla="*/ 65 w 1170"/>
                    <a:gd name="T65" fmla="*/ 276 h 1457"/>
                    <a:gd name="T66" fmla="*/ 20 w 1170"/>
                    <a:gd name="T67" fmla="*/ 151 h 1457"/>
                    <a:gd name="T68" fmla="*/ 0 w 1170"/>
                    <a:gd name="T69" fmla="*/ 103 h 1457"/>
                    <a:gd name="T70" fmla="*/ 6 w 1170"/>
                    <a:gd name="T71" fmla="*/ 51 h 1457"/>
                    <a:gd name="T72" fmla="*/ 27 w 1170"/>
                    <a:gd name="T73" fmla="*/ 15 h 1457"/>
                    <a:gd name="T74" fmla="*/ 56 w 1170"/>
                    <a:gd name="T75" fmla="*/ 0 h 14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70" h="1457">
                      <a:moveTo>
                        <a:pt x="111" y="0"/>
                      </a:moveTo>
                      <a:lnTo>
                        <a:pt x="181" y="16"/>
                      </a:lnTo>
                      <a:lnTo>
                        <a:pt x="246" y="69"/>
                      </a:lnTo>
                      <a:lnTo>
                        <a:pt x="276" y="150"/>
                      </a:lnTo>
                      <a:lnTo>
                        <a:pt x="282" y="258"/>
                      </a:lnTo>
                      <a:lnTo>
                        <a:pt x="305" y="411"/>
                      </a:lnTo>
                      <a:lnTo>
                        <a:pt x="341" y="548"/>
                      </a:lnTo>
                      <a:lnTo>
                        <a:pt x="389" y="711"/>
                      </a:lnTo>
                      <a:lnTo>
                        <a:pt x="416" y="837"/>
                      </a:lnTo>
                      <a:lnTo>
                        <a:pt x="452" y="967"/>
                      </a:lnTo>
                      <a:lnTo>
                        <a:pt x="347" y="1020"/>
                      </a:lnTo>
                      <a:lnTo>
                        <a:pt x="464" y="996"/>
                      </a:lnTo>
                      <a:lnTo>
                        <a:pt x="491" y="1049"/>
                      </a:lnTo>
                      <a:lnTo>
                        <a:pt x="440" y="1109"/>
                      </a:lnTo>
                      <a:lnTo>
                        <a:pt x="512" y="1073"/>
                      </a:lnTo>
                      <a:lnTo>
                        <a:pt x="596" y="1113"/>
                      </a:lnTo>
                      <a:lnTo>
                        <a:pt x="707" y="1147"/>
                      </a:lnTo>
                      <a:lnTo>
                        <a:pt x="842" y="1195"/>
                      </a:lnTo>
                      <a:lnTo>
                        <a:pt x="944" y="1209"/>
                      </a:lnTo>
                      <a:lnTo>
                        <a:pt x="1064" y="1225"/>
                      </a:lnTo>
                      <a:lnTo>
                        <a:pt x="1142" y="1217"/>
                      </a:lnTo>
                      <a:lnTo>
                        <a:pt x="1156" y="1252"/>
                      </a:lnTo>
                      <a:lnTo>
                        <a:pt x="1170" y="1322"/>
                      </a:lnTo>
                      <a:lnTo>
                        <a:pt x="1169" y="1372"/>
                      </a:lnTo>
                      <a:lnTo>
                        <a:pt x="1088" y="1417"/>
                      </a:lnTo>
                      <a:lnTo>
                        <a:pt x="1073" y="1376"/>
                      </a:lnTo>
                      <a:lnTo>
                        <a:pt x="1052" y="1417"/>
                      </a:lnTo>
                      <a:lnTo>
                        <a:pt x="932" y="1433"/>
                      </a:lnTo>
                      <a:lnTo>
                        <a:pt x="704" y="1457"/>
                      </a:lnTo>
                      <a:lnTo>
                        <a:pt x="411" y="1387"/>
                      </a:lnTo>
                      <a:lnTo>
                        <a:pt x="345" y="1362"/>
                      </a:lnTo>
                      <a:lnTo>
                        <a:pt x="256" y="1167"/>
                      </a:lnTo>
                      <a:lnTo>
                        <a:pt x="129" y="828"/>
                      </a:lnTo>
                      <a:lnTo>
                        <a:pt x="39" y="453"/>
                      </a:lnTo>
                      <a:lnTo>
                        <a:pt x="0" y="309"/>
                      </a:lnTo>
                      <a:lnTo>
                        <a:pt x="12" y="154"/>
                      </a:lnTo>
                      <a:lnTo>
                        <a:pt x="54" y="45"/>
                      </a:lnTo>
                      <a:lnTo>
                        <a:pt x="11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9" name="Freeform 344"/>
                <p:cNvSpPr>
                  <a:spLocks/>
                </p:cNvSpPr>
                <p:nvPr/>
              </p:nvSpPr>
              <p:spPr bwMode="auto">
                <a:xfrm>
                  <a:off x="2394" y="2935"/>
                  <a:ext cx="222" cy="377"/>
                </a:xfrm>
                <a:custGeom>
                  <a:avLst/>
                  <a:gdLst>
                    <a:gd name="T0" fmla="*/ 30 w 446"/>
                    <a:gd name="T1" fmla="*/ 0 h 1130"/>
                    <a:gd name="T2" fmla="*/ 0 w 446"/>
                    <a:gd name="T3" fmla="*/ 20 h 1130"/>
                    <a:gd name="T4" fmla="*/ 15 w 446"/>
                    <a:gd name="T5" fmla="*/ 28 h 1130"/>
                    <a:gd name="T6" fmla="*/ 36 w 446"/>
                    <a:gd name="T7" fmla="*/ 53 h 1130"/>
                    <a:gd name="T8" fmla="*/ 66 w 446"/>
                    <a:gd name="T9" fmla="*/ 73 h 1130"/>
                    <a:gd name="T10" fmla="*/ 85 w 446"/>
                    <a:gd name="T11" fmla="*/ 138 h 1130"/>
                    <a:gd name="T12" fmla="*/ 103 w 446"/>
                    <a:gd name="T13" fmla="*/ 177 h 1130"/>
                    <a:gd name="T14" fmla="*/ 127 w 446"/>
                    <a:gd name="T15" fmla="*/ 208 h 1130"/>
                    <a:gd name="T16" fmla="*/ 148 w 446"/>
                    <a:gd name="T17" fmla="*/ 236 h 1130"/>
                    <a:gd name="T18" fmla="*/ 118 w 446"/>
                    <a:gd name="T19" fmla="*/ 214 h 1130"/>
                    <a:gd name="T20" fmla="*/ 97 w 446"/>
                    <a:gd name="T21" fmla="*/ 181 h 1130"/>
                    <a:gd name="T22" fmla="*/ 118 w 446"/>
                    <a:gd name="T23" fmla="*/ 233 h 1130"/>
                    <a:gd name="T24" fmla="*/ 136 w 446"/>
                    <a:gd name="T25" fmla="*/ 276 h 1130"/>
                    <a:gd name="T26" fmla="*/ 152 w 446"/>
                    <a:gd name="T27" fmla="*/ 321 h 1130"/>
                    <a:gd name="T28" fmla="*/ 163 w 446"/>
                    <a:gd name="T29" fmla="*/ 344 h 1130"/>
                    <a:gd name="T30" fmla="*/ 174 w 446"/>
                    <a:gd name="T31" fmla="*/ 357 h 1130"/>
                    <a:gd name="T32" fmla="*/ 188 w 446"/>
                    <a:gd name="T33" fmla="*/ 369 h 1130"/>
                    <a:gd name="T34" fmla="*/ 211 w 446"/>
                    <a:gd name="T35" fmla="*/ 377 h 1130"/>
                    <a:gd name="T36" fmla="*/ 212 w 446"/>
                    <a:gd name="T37" fmla="*/ 353 h 1130"/>
                    <a:gd name="T38" fmla="*/ 215 w 446"/>
                    <a:gd name="T39" fmla="*/ 327 h 1130"/>
                    <a:gd name="T40" fmla="*/ 222 w 446"/>
                    <a:gd name="T41" fmla="*/ 300 h 1130"/>
                    <a:gd name="T42" fmla="*/ 222 w 446"/>
                    <a:gd name="T43" fmla="*/ 274 h 1130"/>
                    <a:gd name="T44" fmla="*/ 212 w 446"/>
                    <a:gd name="T45" fmla="*/ 241 h 1130"/>
                    <a:gd name="T46" fmla="*/ 197 w 446"/>
                    <a:gd name="T47" fmla="*/ 217 h 1130"/>
                    <a:gd name="T48" fmla="*/ 179 w 446"/>
                    <a:gd name="T49" fmla="*/ 200 h 1130"/>
                    <a:gd name="T50" fmla="*/ 155 w 446"/>
                    <a:gd name="T51" fmla="*/ 181 h 1130"/>
                    <a:gd name="T52" fmla="*/ 127 w 446"/>
                    <a:gd name="T53" fmla="*/ 149 h 1130"/>
                    <a:gd name="T54" fmla="*/ 102 w 446"/>
                    <a:gd name="T55" fmla="*/ 111 h 1130"/>
                    <a:gd name="T56" fmla="*/ 124 w 446"/>
                    <a:gd name="T57" fmla="*/ 131 h 1130"/>
                    <a:gd name="T58" fmla="*/ 145 w 446"/>
                    <a:gd name="T59" fmla="*/ 160 h 1130"/>
                    <a:gd name="T60" fmla="*/ 171 w 446"/>
                    <a:gd name="T61" fmla="*/ 188 h 1130"/>
                    <a:gd name="T62" fmla="*/ 146 w 446"/>
                    <a:gd name="T63" fmla="*/ 147 h 1130"/>
                    <a:gd name="T64" fmla="*/ 119 w 446"/>
                    <a:gd name="T65" fmla="*/ 96 h 1130"/>
                    <a:gd name="T66" fmla="*/ 88 w 446"/>
                    <a:gd name="T67" fmla="*/ 39 h 1130"/>
                    <a:gd name="T68" fmla="*/ 72 w 446"/>
                    <a:gd name="T69" fmla="*/ 22 h 1130"/>
                    <a:gd name="T70" fmla="*/ 30 w 446"/>
                    <a:gd name="T71" fmla="*/ 0 h 11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46" h="1130">
                      <a:moveTo>
                        <a:pt x="61" y="0"/>
                      </a:moveTo>
                      <a:lnTo>
                        <a:pt x="0" y="61"/>
                      </a:lnTo>
                      <a:lnTo>
                        <a:pt x="31" y="85"/>
                      </a:lnTo>
                      <a:lnTo>
                        <a:pt x="73" y="159"/>
                      </a:lnTo>
                      <a:lnTo>
                        <a:pt x="132" y="220"/>
                      </a:lnTo>
                      <a:lnTo>
                        <a:pt x="171" y="414"/>
                      </a:lnTo>
                      <a:lnTo>
                        <a:pt x="207" y="531"/>
                      </a:lnTo>
                      <a:lnTo>
                        <a:pt x="255" y="624"/>
                      </a:lnTo>
                      <a:lnTo>
                        <a:pt x="297" y="706"/>
                      </a:lnTo>
                      <a:lnTo>
                        <a:pt x="237" y="640"/>
                      </a:lnTo>
                      <a:lnTo>
                        <a:pt x="195" y="543"/>
                      </a:lnTo>
                      <a:lnTo>
                        <a:pt x="237" y="697"/>
                      </a:lnTo>
                      <a:lnTo>
                        <a:pt x="273" y="828"/>
                      </a:lnTo>
                      <a:lnTo>
                        <a:pt x="306" y="961"/>
                      </a:lnTo>
                      <a:lnTo>
                        <a:pt x="327" y="1030"/>
                      </a:lnTo>
                      <a:lnTo>
                        <a:pt x="350" y="1071"/>
                      </a:lnTo>
                      <a:lnTo>
                        <a:pt x="377" y="1107"/>
                      </a:lnTo>
                      <a:lnTo>
                        <a:pt x="423" y="1130"/>
                      </a:lnTo>
                      <a:lnTo>
                        <a:pt x="426" y="1057"/>
                      </a:lnTo>
                      <a:lnTo>
                        <a:pt x="431" y="981"/>
                      </a:lnTo>
                      <a:lnTo>
                        <a:pt x="446" y="900"/>
                      </a:lnTo>
                      <a:lnTo>
                        <a:pt x="446" y="820"/>
                      </a:lnTo>
                      <a:lnTo>
                        <a:pt x="425" y="722"/>
                      </a:lnTo>
                      <a:lnTo>
                        <a:pt x="395" y="649"/>
                      </a:lnTo>
                      <a:lnTo>
                        <a:pt x="359" y="600"/>
                      </a:lnTo>
                      <a:lnTo>
                        <a:pt x="312" y="543"/>
                      </a:lnTo>
                      <a:lnTo>
                        <a:pt x="255" y="446"/>
                      </a:lnTo>
                      <a:lnTo>
                        <a:pt x="204" y="332"/>
                      </a:lnTo>
                      <a:lnTo>
                        <a:pt x="249" y="393"/>
                      </a:lnTo>
                      <a:lnTo>
                        <a:pt x="291" y="479"/>
                      </a:lnTo>
                      <a:lnTo>
                        <a:pt x="344" y="563"/>
                      </a:lnTo>
                      <a:lnTo>
                        <a:pt x="294" y="442"/>
                      </a:lnTo>
                      <a:lnTo>
                        <a:pt x="240" y="288"/>
                      </a:lnTo>
                      <a:lnTo>
                        <a:pt x="177" y="118"/>
                      </a:lnTo>
                      <a:lnTo>
                        <a:pt x="144" y="6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0" name="Freeform 345"/>
                <p:cNvSpPr>
                  <a:spLocks/>
                </p:cNvSpPr>
                <p:nvPr/>
              </p:nvSpPr>
              <p:spPr bwMode="auto">
                <a:xfrm>
                  <a:off x="2226" y="2912"/>
                  <a:ext cx="879" cy="962"/>
                </a:xfrm>
                <a:custGeom>
                  <a:avLst/>
                  <a:gdLst>
                    <a:gd name="T0" fmla="*/ 135 w 1757"/>
                    <a:gd name="T1" fmla="*/ 51 h 2886"/>
                    <a:gd name="T2" fmla="*/ 98 w 1757"/>
                    <a:gd name="T3" fmla="*/ 137 h 2886"/>
                    <a:gd name="T4" fmla="*/ 81 w 1757"/>
                    <a:gd name="T5" fmla="*/ 253 h 2886"/>
                    <a:gd name="T6" fmla="*/ 96 w 1757"/>
                    <a:gd name="T7" fmla="*/ 214 h 2886"/>
                    <a:gd name="T8" fmla="*/ 130 w 1757"/>
                    <a:gd name="T9" fmla="*/ 276 h 2886"/>
                    <a:gd name="T10" fmla="*/ 133 w 1757"/>
                    <a:gd name="T11" fmla="*/ 399 h 2886"/>
                    <a:gd name="T12" fmla="*/ 142 w 1757"/>
                    <a:gd name="T13" fmla="*/ 356 h 2886"/>
                    <a:gd name="T14" fmla="*/ 216 w 1757"/>
                    <a:gd name="T15" fmla="*/ 448 h 2886"/>
                    <a:gd name="T16" fmla="*/ 325 w 1757"/>
                    <a:gd name="T17" fmla="*/ 517 h 2886"/>
                    <a:gd name="T18" fmla="*/ 327 w 1757"/>
                    <a:gd name="T19" fmla="*/ 554 h 2886"/>
                    <a:gd name="T20" fmla="*/ 352 w 1757"/>
                    <a:gd name="T21" fmla="*/ 547 h 2886"/>
                    <a:gd name="T22" fmla="*/ 370 w 1757"/>
                    <a:gd name="T23" fmla="*/ 600 h 2886"/>
                    <a:gd name="T24" fmla="*/ 375 w 1757"/>
                    <a:gd name="T25" fmla="*/ 634 h 2886"/>
                    <a:gd name="T26" fmla="*/ 291 w 1757"/>
                    <a:gd name="T27" fmla="*/ 692 h 2886"/>
                    <a:gd name="T28" fmla="*/ 409 w 1757"/>
                    <a:gd name="T29" fmla="*/ 666 h 2886"/>
                    <a:gd name="T30" fmla="*/ 339 w 1757"/>
                    <a:gd name="T31" fmla="*/ 717 h 2886"/>
                    <a:gd name="T32" fmla="*/ 448 w 1757"/>
                    <a:gd name="T33" fmla="*/ 678 h 2886"/>
                    <a:gd name="T34" fmla="*/ 444 w 1757"/>
                    <a:gd name="T35" fmla="*/ 712 h 2886"/>
                    <a:gd name="T36" fmla="*/ 486 w 1757"/>
                    <a:gd name="T37" fmla="*/ 696 h 2886"/>
                    <a:gd name="T38" fmla="*/ 724 w 1757"/>
                    <a:gd name="T39" fmla="*/ 770 h 2886"/>
                    <a:gd name="T40" fmla="*/ 846 w 1757"/>
                    <a:gd name="T41" fmla="*/ 877 h 2886"/>
                    <a:gd name="T42" fmla="*/ 534 w 1757"/>
                    <a:gd name="T43" fmla="*/ 957 h 2886"/>
                    <a:gd name="T44" fmla="*/ 593 w 1757"/>
                    <a:gd name="T45" fmla="*/ 939 h 2886"/>
                    <a:gd name="T46" fmla="*/ 550 w 1757"/>
                    <a:gd name="T47" fmla="*/ 930 h 2886"/>
                    <a:gd name="T48" fmla="*/ 462 w 1757"/>
                    <a:gd name="T49" fmla="*/ 939 h 2886"/>
                    <a:gd name="T50" fmla="*/ 636 w 1757"/>
                    <a:gd name="T51" fmla="*/ 863 h 2886"/>
                    <a:gd name="T52" fmla="*/ 126 w 1757"/>
                    <a:gd name="T53" fmla="*/ 928 h 2886"/>
                    <a:gd name="T54" fmla="*/ 20 w 1757"/>
                    <a:gd name="T55" fmla="*/ 879 h 2886"/>
                    <a:gd name="T56" fmla="*/ 17 w 1757"/>
                    <a:gd name="T57" fmla="*/ 775 h 2886"/>
                    <a:gd name="T58" fmla="*/ 64 w 1757"/>
                    <a:gd name="T59" fmla="*/ 637 h 2886"/>
                    <a:gd name="T60" fmla="*/ 179 w 1757"/>
                    <a:gd name="T61" fmla="*/ 704 h 2886"/>
                    <a:gd name="T62" fmla="*/ 109 w 1757"/>
                    <a:gd name="T63" fmla="*/ 600 h 2886"/>
                    <a:gd name="T64" fmla="*/ 177 w 1757"/>
                    <a:gd name="T65" fmla="*/ 577 h 2886"/>
                    <a:gd name="T66" fmla="*/ 142 w 1757"/>
                    <a:gd name="T67" fmla="*/ 521 h 2886"/>
                    <a:gd name="T68" fmla="*/ 105 w 1757"/>
                    <a:gd name="T69" fmla="*/ 544 h 2886"/>
                    <a:gd name="T70" fmla="*/ 30 w 1757"/>
                    <a:gd name="T71" fmla="*/ 390 h 2886"/>
                    <a:gd name="T72" fmla="*/ 27 w 1757"/>
                    <a:gd name="T73" fmla="*/ 238 h 2886"/>
                    <a:gd name="T74" fmla="*/ 11 w 1757"/>
                    <a:gd name="T75" fmla="*/ 329 h 2886"/>
                    <a:gd name="T76" fmla="*/ 2 w 1757"/>
                    <a:gd name="T77" fmla="*/ 219 h 2886"/>
                    <a:gd name="T78" fmla="*/ 57 w 1757"/>
                    <a:gd name="T79" fmla="*/ 114 h 2886"/>
                    <a:gd name="T80" fmla="*/ 0 w 1757"/>
                    <a:gd name="T81" fmla="*/ 207 h 2886"/>
                    <a:gd name="T82" fmla="*/ 35 w 1757"/>
                    <a:gd name="T83" fmla="*/ 92 h 2886"/>
                    <a:gd name="T84" fmla="*/ 114 w 1757"/>
                    <a:gd name="T85" fmla="*/ 0 h 28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57" h="2886">
                      <a:moveTo>
                        <a:pt x="375" y="61"/>
                      </a:moveTo>
                      <a:lnTo>
                        <a:pt x="323" y="126"/>
                      </a:lnTo>
                      <a:lnTo>
                        <a:pt x="270" y="154"/>
                      </a:lnTo>
                      <a:lnTo>
                        <a:pt x="209" y="256"/>
                      </a:lnTo>
                      <a:lnTo>
                        <a:pt x="198" y="321"/>
                      </a:lnTo>
                      <a:lnTo>
                        <a:pt x="195" y="411"/>
                      </a:lnTo>
                      <a:lnTo>
                        <a:pt x="194" y="492"/>
                      </a:lnTo>
                      <a:lnTo>
                        <a:pt x="179" y="621"/>
                      </a:lnTo>
                      <a:lnTo>
                        <a:pt x="161" y="758"/>
                      </a:lnTo>
                      <a:lnTo>
                        <a:pt x="152" y="905"/>
                      </a:lnTo>
                      <a:lnTo>
                        <a:pt x="179" y="750"/>
                      </a:lnTo>
                      <a:lnTo>
                        <a:pt x="191" y="642"/>
                      </a:lnTo>
                      <a:lnTo>
                        <a:pt x="203" y="570"/>
                      </a:lnTo>
                      <a:lnTo>
                        <a:pt x="227" y="695"/>
                      </a:lnTo>
                      <a:lnTo>
                        <a:pt x="260" y="828"/>
                      </a:lnTo>
                      <a:lnTo>
                        <a:pt x="275" y="909"/>
                      </a:lnTo>
                      <a:lnTo>
                        <a:pt x="269" y="1043"/>
                      </a:lnTo>
                      <a:lnTo>
                        <a:pt x="266" y="1198"/>
                      </a:lnTo>
                      <a:lnTo>
                        <a:pt x="272" y="1343"/>
                      </a:lnTo>
                      <a:lnTo>
                        <a:pt x="278" y="1182"/>
                      </a:lnTo>
                      <a:lnTo>
                        <a:pt x="284" y="1068"/>
                      </a:lnTo>
                      <a:lnTo>
                        <a:pt x="299" y="970"/>
                      </a:lnTo>
                      <a:lnTo>
                        <a:pt x="372" y="1206"/>
                      </a:lnTo>
                      <a:lnTo>
                        <a:pt x="432" y="1343"/>
                      </a:lnTo>
                      <a:lnTo>
                        <a:pt x="461" y="1400"/>
                      </a:lnTo>
                      <a:lnTo>
                        <a:pt x="503" y="1498"/>
                      </a:lnTo>
                      <a:lnTo>
                        <a:pt x="650" y="1551"/>
                      </a:lnTo>
                      <a:lnTo>
                        <a:pt x="719" y="1563"/>
                      </a:lnTo>
                      <a:lnTo>
                        <a:pt x="698" y="1612"/>
                      </a:lnTo>
                      <a:lnTo>
                        <a:pt x="653" y="1661"/>
                      </a:lnTo>
                      <a:lnTo>
                        <a:pt x="503" y="1775"/>
                      </a:lnTo>
                      <a:lnTo>
                        <a:pt x="629" y="1714"/>
                      </a:lnTo>
                      <a:lnTo>
                        <a:pt x="704" y="1640"/>
                      </a:lnTo>
                      <a:lnTo>
                        <a:pt x="773" y="1575"/>
                      </a:lnTo>
                      <a:lnTo>
                        <a:pt x="767" y="1722"/>
                      </a:lnTo>
                      <a:lnTo>
                        <a:pt x="740" y="1799"/>
                      </a:lnTo>
                      <a:lnTo>
                        <a:pt x="662" y="1852"/>
                      </a:lnTo>
                      <a:lnTo>
                        <a:pt x="746" y="1848"/>
                      </a:lnTo>
                      <a:lnTo>
                        <a:pt x="749" y="1901"/>
                      </a:lnTo>
                      <a:lnTo>
                        <a:pt x="740" y="1949"/>
                      </a:lnTo>
                      <a:lnTo>
                        <a:pt x="704" y="1989"/>
                      </a:lnTo>
                      <a:lnTo>
                        <a:pt x="581" y="2075"/>
                      </a:lnTo>
                      <a:lnTo>
                        <a:pt x="746" y="1997"/>
                      </a:lnTo>
                      <a:lnTo>
                        <a:pt x="785" y="1985"/>
                      </a:lnTo>
                      <a:lnTo>
                        <a:pt x="818" y="1997"/>
                      </a:lnTo>
                      <a:lnTo>
                        <a:pt x="815" y="2038"/>
                      </a:lnTo>
                      <a:lnTo>
                        <a:pt x="776" y="2083"/>
                      </a:lnTo>
                      <a:lnTo>
                        <a:pt x="677" y="2152"/>
                      </a:lnTo>
                      <a:lnTo>
                        <a:pt x="818" y="2083"/>
                      </a:lnTo>
                      <a:lnTo>
                        <a:pt x="857" y="2022"/>
                      </a:lnTo>
                      <a:lnTo>
                        <a:pt x="896" y="2034"/>
                      </a:lnTo>
                      <a:lnTo>
                        <a:pt x="929" y="2054"/>
                      </a:lnTo>
                      <a:lnTo>
                        <a:pt x="917" y="2099"/>
                      </a:lnTo>
                      <a:lnTo>
                        <a:pt x="887" y="2136"/>
                      </a:lnTo>
                      <a:lnTo>
                        <a:pt x="815" y="2196"/>
                      </a:lnTo>
                      <a:lnTo>
                        <a:pt x="917" y="2148"/>
                      </a:lnTo>
                      <a:lnTo>
                        <a:pt x="971" y="2087"/>
                      </a:lnTo>
                      <a:lnTo>
                        <a:pt x="1040" y="2115"/>
                      </a:lnTo>
                      <a:lnTo>
                        <a:pt x="1260" y="2216"/>
                      </a:lnTo>
                      <a:lnTo>
                        <a:pt x="1447" y="2310"/>
                      </a:lnTo>
                      <a:lnTo>
                        <a:pt x="1586" y="2387"/>
                      </a:lnTo>
                      <a:lnTo>
                        <a:pt x="1634" y="2489"/>
                      </a:lnTo>
                      <a:lnTo>
                        <a:pt x="1691" y="2630"/>
                      </a:lnTo>
                      <a:lnTo>
                        <a:pt x="1757" y="2886"/>
                      </a:lnTo>
                      <a:lnTo>
                        <a:pt x="1115" y="2886"/>
                      </a:lnTo>
                      <a:lnTo>
                        <a:pt x="1067" y="2870"/>
                      </a:lnTo>
                      <a:lnTo>
                        <a:pt x="1230" y="2825"/>
                      </a:lnTo>
                      <a:lnTo>
                        <a:pt x="1486" y="2691"/>
                      </a:lnTo>
                      <a:lnTo>
                        <a:pt x="1185" y="2817"/>
                      </a:lnTo>
                      <a:lnTo>
                        <a:pt x="1046" y="2854"/>
                      </a:lnTo>
                      <a:lnTo>
                        <a:pt x="947" y="2825"/>
                      </a:lnTo>
                      <a:lnTo>
                        <a:pt x="1100" y="2789"/>
                      </a:lnTo>
                      <a:lnTo>
                        <a:pt x="1417" y="2650"/>
                      </a:lnTo>
                      <a:lnTo>
                        <a:pt x="1073" y="2776"/>
                      </a:lnTo>
                      <a:lnTo>
                        <a:pt x="923" y="2817"/>
                      </a:lnTo>
                      <a:lnTo>
                        <a:pt x="899" y="2801"/>
                      </a:lnTo>
                      <a:lnTo>
                        <a:pt x="1037" y="2736"/>
                      </a:lnTo>
                      <a:lnTo>
                        <a:pt x="1272" y="2589"/>
                      </a:lnTo>
                      <a:lnTo>
                        <a:pt x="998" y="2740"/>
                      </a:lnTo>
                      <a:lnTo>
                        <a:pt x="857" y="2793"/>
                      </a:lnTo>
                      <a:lnTo>
                        <a:pt x="251" y="2785"/>
                      </a:lnTo>
                      <a:lnTo>
                        <a:pt x="176" y="2760"/>
                      </a:lnTo>
                      <a:lnTo>
                        <a:pt x="107" y="2728"/>
                      </a:lnTo>
                      <a:lnTo>
                        <a:pt x="39" y="2638"/>
                      </a:lnTo>
                      <a:lnTo>
                        <a:pt x="24" y="2542"/>
                      </a:lnTo>
                      <a:lnTo>
                        <a:pt x="18" y="2456"/>
                      </a:lnTo>
                      <a:lnTo>
                        <a:pt x="33" y="2326"/>
                      </a:lnTo>
                      <a:lnTo>
                        <a:pt x="78" y="2160"/>
                      </a:lnTo>
                      <a:lnTo>
                        <a:pt x="113" y="2030"/>
                      </a:lnTo>
                      <a:lnTo>
                        <a:pt x="128" y="1912"/>
                      </a:lnTo>
                      <a:lnTo>
                        <a:pt x="179" y="1897"/>
                      </a:lnTo>
                      <a:lnTo>
                        <a:pt x="224" y="1981"/>
                      </a:lnTo>
                      <a:lnTo>
                        <a:pt x="357" y="2111"/>
                      </a:lnTo>
                      <a:lnTo>
                        <a:pt x="239" y="1969"/>
                      </a:lnTo>
                      <a:lnTo>
                        <a:pt x="203" y="1889"/>
                      </a:lnTo>
                      <a:lnTo>
                        <a:pt x="218" y="1799"/>
                      </a:lnTo>
                      <a:lnTo>
                        <a:pt x="375" y="1742"/>
                      </a:lnTo>
                      <a:lnTo>
                        <a:pt x="485" y="1657"/>
                      </a:lnTo>
                      <a:lnTo>
                        <a:pt x="354" y="1730"/>
                      </a:lnTo>
                      <a:lnTo>
                        <a:pt x="221" y="1771"/>
                      </a:lnTo>
                      <a:lnTo>
                        <a:pt x="227" y="1649"/>
                      </a:lnTo>
                      <a:lnTo>
                        <a:pt x="284" y="1563"/>
                      </a:lnTo>
                      <a:lnTo>
                        <a:pt x="326" y="1429"/>
                      </a:lnTo>
                      <a:lnTo>
                        <a:pt x="272" y="1551"/>
                      </a:lnTo>
                      <a:lnTo>
                        <a:pt x="209" y="1632"/>
                      </a:lnTo>
                      <a:lnTo>
                        <a:pt x="146" y="1620"/>
                      </a:lnTo>
                      <a:lnTo>
                        <a:pt x="110" y="1396"/>
                      </a:lnTo>
                      <a:lnTo>
                        <a:pt x="60" y="1170"/>
                      </a:lnTo>
                      <a:lnTo>
                        <a:pt x="36" y="1019"/>
                      </a:lnTo>
                      <a:lnTo>
                        <a:pt x="39" y="880"/>
                      </a:lnTo>
                      <a:lnTo>
                        <a:pt x="54" y="715"/>
                      </a:lnTo>
                      <a:lnTo>
                        <a:pt x="36" y="803"/>
                      </a:lnTo>
                      <a:lnTo>
                        <a:pt x="24" y="905"/>
                      </a:lnTo>
                      <a:lnTo>
                        <a:pt x="21" y="986"/>
                      </a:lnTo>
                      <a:lnTo>
                        <a:pt x="6" y="844"/>
                      </a:lnTo>
                      <a:lnTo>
                        <a:pt x="3" y="734"/>
                      </a:lnTo>
                      <a:lnTo>
                        <a:pt x="3" y="658"/>
                      </a:lnTo>
                      <a:lnTo>
                        <a:pt x="24" y="545"/>
                      </a:lnTo>
                      <a:lnTo>
                        <a:pt x="60" y="439"/>
                      </a:lnTo>
                      <a:lnTo>
                        <a:pt x="113" y="342"/>
                      </a:lnTo>
                      <a:lnTo>
                        <a:pt x="57" y="423"/>
                      </a:lnTo>
                      <a:lnTo>
                        <a:pt x="30" y="492"/>
                      </a:lnTo>
                      <a:lnTo>
                        <a:pt x="0" y="621"/>
                      </a:lnTo>
                      <a:lnTo>
                        <a:pt x="6" y="529"/>
                      </a:lnTo>
                      <a:lnTo>
                        <a:pt x="24" y="411"/>
                      </a:lnTo>
                      <a:lnTo>
                        <a:pt x="69" y="277"/>
                      </a:lnTo>
                      <a:lnTo>
                        <a:pt x="107" y="142"/>
                      </a:lnTo>
                      <a:lnTo>
                        <a:pt x="158" y="77"/>
                      </a:lnTo>
                      <a:lnTo>
                        <a:pt x="227" y="0"/>
                      </a:lnTo>
                      <a:lnTo>
                        <a:pt x="302" y="12"/>
                      </a:lnTo>
                      <a:lnTo>
                        <a:pt x="375" y="61"/>
                      </a:lnTo>
                      <a:close/>
                    </a:path>
                  </a:pathLst>
                </a:custGeom>
                <a:solidFill>
                  <a:srgbClr val="006666"/>
                </a:solidFill>
                <a:ln w="9525">
                  <a:solidFill>
                    <a:srgbClr val="333333"/>
                  </a:solidFill>
                  <a:round/>
                  <a:headEnd/>
                  <a:tailEnd/>
                </a:ln>
              </p:spPr>
              <p:txBody>
                <a:bodyPr/>
                <a:lstStyle/>
                <a:p>
                  <a:endParaRPr lang="zh-CN" altLang="en-US"/>
                </a:p>
              </p:txBody>
            </p:sp>
            <p:sp>
              <p:nvSpPr>
                <p:cNvPr id="4121" name="Freeform 346"/>
                <p:cNvSpPr>
                  <a:spLocks/>
                </p:cNvSpPr>
                <p:nvPr/>
              </p:nvSpPr>
              <p:spPr bwMode="auto">
                <a:xfrm>
                  <a:off x="2284" y="3458"/>
                  <a:ext cx="43" cy="83"/>
                </a:xfrm>
                <a:custGeom>
                  <a:avLst/>
                  <a:gdLst>
                    <a:gd name="T0" fmla="*/ 9 w 85"/>
                    <a:gd name="T1" fmla="*/ 0 h 249"/>
                    <a:gd name="T2" fmla="*/ 41 w 85"/>
                    <a:gd name="T3" fmla="*/ 4 h 249"/>
                    <a:gd name="T4" fmla="*/ 43 w 85"/>
                    <a:gd name="T5" fmla="*/ 37 h 249"/>
                    <a:gd name="T6" fmla="*/ 38 w 85"/>
                    <a:gd name="T7" fmla="*/ 72 h 249"/>
                    <a:gd name="T8" fmla="*/ 8 w 85"/>
                    <a:gd name="T9" fmla="*/ 83 h 249"/>
                    <a:gd name="T10" fmla="*/ 0 w 85"/>
                    <a:gd name="T11" fmla="*/ 70 h 249"/>
                    <a:gd name="T12" fmla="*/ 0 w 85"/>
                    <a:gd name="T13" fmla="*/ 20 h 249"/>
                    <a:gd name="T14" fmla="*/ 9 w 85"/>
                    <a:gd name="T15" fmla="*/ 0 h 2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249">
                      <a:moveTo>
                        <a:pt x="18" y="0"/>
                      </a:moveTo>
                      <a:lnTo>
                        <a:pt x="82" y="12"/>
                      </a:lnTo>
                      <a:lnTo>
                        <a:pt x="85" y="112"/>
                      </a:lnTo>
                      <a:lnTo>
                        <a:pt x="76" y="217"/>
                      </a:lnTo>
                      <a:lnTo>
                        <a:pt x="15" y="249"/>
                      </a:lnTo>
                      <a:lnTo>
                        <a:pt x="0" y="209"/>
                      </a:lnTo>
                      <a:lnTo>
                        <a:pt x="0" y="61"/>
                      </a:lnTo>
                      <a:lnTo>
                        <a:pt x="18" y="0"/>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2" name="Freeform 347"/>
                <p:cNvSpPr>
                  <a:spLocks/>
                </p:cNvSpPr>
                <p:nvPr/>
              </p:nvSpPr>
              <p:spPr bwMode="auto">
                <a:xfrm>
                  <a:off x="2346" y="3727"/>
                  <a:ext cx="413" cy="47"/>
                </a:xfrm>
                <a:custGeom>
                  <a:avLst/>
                  <a:gdLst>
                    <a:gd name="T0" fmla="*/ 413 w 827"/>
                    <a:gd name="T1" fmla="*/ 0 h 142"/>
                    <a:gd name="T2" fmla="*/ 301 w 827"/>
                    <a:gd name="T3" fmla="*/ 22 h 142"/>
                    <a:gd name="T4" fmla="*/ 216 w 827"/>
                    <a:gd name="T5" fmla="*/ 33 h 142"/>
                    <a:gd name="T6" fmla="*/ 129 w 827"/>
                    <a:gd name="T7" fmla="*/ 39 h 142"/>
                    <a:gd name="T8" fmla="*/ 63 w 827"/>
                    <a:gd name="T9" fmla="*/ 42 h 142"/>
                    <a:gd name="T10" fmla="*/ 0 w 827"/>
                    <a:gd name="T11" fmla="*/ 39 h 142"/>
                    <a:gd name="T12" fmla="*/ 60 w 827"/>
                    <a:gd name="T13" fmla="*/ 47 h 142"/>
                    <a:gd name="T14" fmla="*/ 160 w 827"/>
                    <a:gd name="T15" fmla="*/ 47 h 142"/>
                    <a:gd name="T16" fmla="*/ 268 w 827"/>
                    <a:gd name="T17" fmla="*/ 34 h 142"/>
                    <a:gd name="T18" fmla="*/ 323 w 827"/>
                    <a:gd name="T19" fmla="*/ 25 h 142"/>
                    <a:gd name="T20" fmla="*/ 413 w 827"/>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7" h="142">
                      <a:moveTo>
                        <a:pt x="827" y="0"/>
                      </a:moveTo>
                      <a:lnTo>
                        <a:pt x="603" y="67"/>
                      </a:lnTo>
                      <a:lnTo>
                        <a:pt x="432" y="100"/>
                      </a:lnTo>
                      <a:lnTo>
                        <a:pt x="258" y="119"/>
                      </a:lnTo>
                      <a:lnTo>
                        <a:pt x="127" y="127"/>
                      </a:lnTo>
                      <a:lnTo>
                        <a:pt x="0" y="119"/>
                      </a:lnTo>
                      <a:lnTo>
                        <a:pt x="121" y="142"/>
                      </a:lnTo>
                      <a:lnTo>
                        <a:pt x="321" y="142"/>
                      </a:lnTo>
                      <a:lnTo>
                        <a:pt x="537" y="104"/>
                      </a:lnTo>
                      <a:lnTo>
                        <a:pt x="647" y="76"/>
                      </a:lnTo>
                      <a:lnTo>
                        <a:pt x="827" y="0"/>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3" name="Freeform 348"/>
                <p:cNvSpPr>
                  <a:spLocks/>
                </p:cNvSpPr>
                <p:nvPr/>
              </p:nvSpPr>
              <p:spPr bwMode="auto">
                <a:xfrm>
                  <a:off x="2262" y="2544"/>
                  <a:ext cx="371" cy="466"/>
                </a:xfrm>
                <a:custGeom>
                  <a:avLst/>
                  <a:gdLst>
                    <a:gd name="T0" fmla="*/ 204 w 742"/>
                    <a:gd name="T1" fmla="*/ 182 h 1398"/>
                    <a:gd name="T2" fmla="*/ 192 w 742"/>
                    <a:gd name="T3" fmla="*/ 160 h 1398"/>
                    <a:gd name="T4" fmla="*/ 176 w 742"/>
                    <a:gd name="T5" fmla="*/ 158 h 1398"/>
                    <a:gd name="T6" fmla="*/ 162 w 742"/>
                    <a:gd name="T7" fmla="*/ 162 h 1398"/>
                    <a:gd name="T8" fmla="*/ 155 w 742"/>
                    <a:gd name="T9" fmla="*/ 176 h 1398"/>
                    <a:gd name="T10" fmla="*/ 153 w 742"/>
                    <a:gd name="T11" fmla="*/ 188 h 1398"/>
                    <a:gd name="T12" fmla="*/ 157 w 742"/>
                    <a:gd name="T13" fmla="*/ 217 h 1398"/>
                    <a:gd name="T14" fmla="*/ 166 w 742"/>
                    <a:gd name="T15" fmla="*/ 231 h 1398"/>
                    <a:gd name="T16" fmla="*/ 170 w 742"/>
                    <a:gd name="T17" fmla="*/ 248 h 1398"/>
                    <a:gd name="T18" fmla="*/ 175 w 742"/>
                    <a:gd name="T19" fmla="*/ 270 h 1398"/>
                    <a:gd name="T20" fmla="*/ 186 w 742"/>
                    <a:gd name="T21" fmla="*/ 296 h 1398"/>
                    <a:gd name="T22" fmla="*/ 207 w 742"/>
                    <a:gd name="T23" fmla="*/ 330 h 1398"/>
                    <a:gd name="T24" fmla="*/ 224 w 742"/>
                    <a:gd name="T25" fmla="*/ 362 h 1398"/>
                    <a:gd name="T26" fmla="*/ 242 w 742"/>
                    <a:gd name="T27" fmla="*/ 405 h 1398"/>
                    <a:gd name="T28" fmla="*/ 252 w 742"/>
                    <a:gd name="T29" fmla="*/ 438 h 1398"/>
                    <a:gd name="T30" fmla="*/ 255 w 742"/>
                    <a:gd name="T31" fmla="*/ 466 h 1398"/>
                    <a:gd name="T32" fmla="*/ 209 w 742"/>
                    <a:gd name="T33" fmla="*/ 423 h 1398"/>
                    <a:gd name="T34" fmla="*/ 164 w 742"/>
                    <a:gd name="T35" fmla="*/ 397 h 1398"/>
                    <a:gd name="T36" fmla="*/ 138 w 742"/>
                    <a:gd name="T37" fmla="*/ 383 h 1398"/>
                    <a:gd name="T38" fmla="*/ 106 w 742"/>
                    <a:gd name="T39" fmla="*/ 374 h 1398"/>
                    <a:gd name="T40" fmla="*/ 72 w 742"/>
                    <a:gd name="T41" fmla="*/ 375 h 1398"/>
                    <a:gd name="T42" fmla="*/ 36 w 742"/>
                    <a:gd name="T43" fmla="*/ 394 h 1398"/>
                    <a:gd name="T44" fmla="*/ 3 w 742"/>
                    <a:gd name="T45" fmla="*/ 429 h 1398"/>
                    <a:gd name="T46" fmla="*/ 0 w 742"/>
                    <a:gd name="T47" fmla="*/ 400 h 1398"/>
                    <a:gd name="T48" fmla="*/ 18 w 742"/>
                    <a:gd name="T49" fmla="*/ 366 h 1398"/>
                    <a:gd name="T50" fmla="*/ 42 w 742"/>
                    <a:gd name="T51" fmla="*/ 324 h 1398"/>
                    <a:gd name="T52" fmla="*/ 53 w 742"/>
                    <a:gd name="T53" fmla="*/ 296 h 1398"/>
                    <a:gd name="T54" fmla="*/ 54 w 742"/>
                    <a:gd name="T55" fmla="*/ 266 h 1398"/>
                    <a:gd name="T56" fmla="*/ 48 w 742"/>
                    <a:gd name="T57" fmla="*/ 243 h 1398"/>
                    <a:gd name="T58" fmla="*/ 34 w 742"/>
                    <a:gd name="T59" fmla="*/ 225 h 1398"/>
                    <a:gd name="T60" fmla="*/ 24 w 742"/>
                    <a:gd name="T61" fmla="*/ 197 h 1398"/>
                    <a:gd name="T62" fmla="*/ 21 w 742"/>
                    <a:gd name="T63" fmla="*/ 177 h 1398"/>
                    <a:gd name="T64" fmla="*/ 13 w 742"/>
                    <a:gd name="T65" fmla="*/ 152 h 1398"/>
                    <a:gd name="T66" fmla="*/ 12 w 742"/>
                    <a:gd name="T67" fmla="*/ 122 h 1398"/>
                    <a:gd name="T68" fmla="*/ 18 w 742"/>
                    <a:gd name="T69" fmla="*/ 100 h 1398"/>
                    <a:gd name="T70" fmla="*/ 29 w 742"/>
                    <a:gd name="T71" fmla="*/ 80 h 1398"/>
                    <a:gd name="T72" fmla="*/ 40 w 742"/>
                    <a:gd name="T73" fmla="*/ 54 h 1398"/>
                    <a:gd name="T74" fmla="*/ 62 w 742"/>
                    <a:gd name="T75" fmla="*/ 31 h 1398"/>
                    <a:gd name="T76" fmla="*/ 85 w 742"/>
                    <a:gd name="T77" fmla="*/ 17 h 1398"/>
                    <a:gd name="T78" fmla="*/ 120 w 742"/>
                    <a:gd name="T79" fmla="*/ 8 h 1398"/>
                    <a:gd name="T80" fmla="*/ 157 w 742"/>
                    <a:gd name="T81" fmla="*/ 1 h 1398"/>
                    <a:gd name="T82" fmla="*/ 219 w 742"/>
                    <a:gd name="T83" fmla="*/ 0 h 1398"/>
                    <a:gd name="T84" fmla="*/ 252 w 742"/>
                    <a:gd name="T85" fmla="*/ 4 h 1398"/>
                    <a:gd name="T86" fmla="*/ 285 w 742"/>
                    <a:gd name="T87" fmla="*/ 12 h 1398"/>
                    <a:gd name="T88" fmla="*/ 316 w 742"/>
                    <a:gd name="T89" fmla="*/ 23 h 1398"/>
                    <a:gd name="T90" fmla="*/ 336 w 742"/>
                    <a:gd name="T91" fmla="*/ 38 h 1398"/>
                    <a:gd name="T92" fmla="*/ 359 w 742"/>
                    <a:gd name="T93" fmla="*/ 58 h 1398"/>
                    <a:gd name="T94" fmla="*/ 370 w 742"/>
                    <a:gd name="T95" fmla="*/ 88 h 1398"/>
                    <a:gd name="T96" fmla="*/ 371 w 742"/>
                    <a:gd name="T97" fmla="*/ 113 h 1398"/>
                    <a:gd name="T98" fmla="*/ 362 w 742"/>
                    <a:gd name="T99" fmla="*/ 134 h 1398"/>
                    <a:gd name="T100" fmla="*/ 338 w 742"/>
                    <a:gd name="T101" fmla="*/ 113 h 1398"/>
                    <a:gd name="T102" fmla="*/ 307 w 742"/>
                    <a:gd name="T103" fmla="*/ 101 h 1398"/>
                    <a:gd name="T104" fmla="*/ 265 w 742"/>
                    <a:gd name="T105" fmla="*/ 96 h 1398"/>
                    <a:gd name="T106" fmla="*/ 276 w 742"/>
                    <a:gd name="T107" fmla="*/ 134 h 1398"/>
                    <a:gd name="T108" fmla="*/ 229 w 742"/>
                    <a:gd name="T109" fmla="*/ 121 h 1398"/>
                    <a:gd name="T110" fmla="*/ 243 w 742"/>
                    <a:gd name="T111" fmla="*/ 151 h 1398"/>
                    <a:gd name="T112" fmla="*/ 210 w 742"/>
                    <a:gd name="T113" fmla="*/ 149 h 1398"/>
                    <a:gd name="T114" fmla="*/ 204 w 742"/>
                    <a:gd name="T115" fmla="*/ 182 h 13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2" h="1398">
                      <a:moveTo>
                        <a:pt x="407" y="546"/>
                      </a:moveTo>
                      <a:lnTo>
                        <a:pt x="383" y="481"/>
                      </a:lnTo>
                      <a:lnTo>
                        <a:pt x="352" y="474"/>
                      </a:lnTo>
                      <a:lnTo>
                        <a:pt x="324" y="486"/>
                      </a:lnTo>
                      <a:lnTo>
                        <a:pt x="310" y="527"/>
                      </a:lnTo>
                      <a:lnTo>
                        <a:pt x="306" y="564"/>
                      </a:lnTo>
                      <a:lnTo>
                        <a:pt x="314" y="652"/>
                      </a:lnTo>
                      <a:lnTo>
                        <a:pt x="331" y="694"/>
                      </a:lnTo>
                      <a:lnTo>
                        <a:pt x="339" y="745"/>
                      </a:lnTo>
                      <a:lnTo>
                        <a:pt x="349" y="811"/>
                      </a:lnTo>
                      <a:lnTo>
                        <a:pt x="372" y="889"/>
                      </a:lnTo>
                      <a:lnTo>
                        <a:pt x="413" y="990"/>
                      </a:lnTo>
                      <a:lnTo>
                        <a:pt x="447" y="1085"/>
                      </a:lnTo>
                      <a:lnTo>
                        <a:pt x="483" y="1215"/>
                      </a:lnTo>
                      <a:lnTo>
                        <a:pt x="504" y="1313"/>
                      </a:lnTo>
                      <a:lnTo>
                        <a:pt x="510" y="1398"/>
                      </a:lnTo>
                      <a:lnTo>
                        <a:pt x="417" y="1268"/>
                      </a:lnTo>
                      <a:lnTo>
                        <a:pt x="327" y="1191"/>
                      </a:lnTo>
                      <a:lnTo>
                        <a:pt x="275" y="1150"/>
                      </a:lnTo>
                      <a:lnTo>
                        <a:pt x="212" y="1121"/>
                      </a:lnTo>
                      <a:lnTo>
                        <a:pt x="143" y="1125"/>
                      </a:lnTo>
                      <a:lnTo>
                        <a:pt x="71" y="1182"/>
                      </a:lnTo>
                      <a:lnTo>
                        <a:pt x="6" y="1288"/>
                      </a:lnTo>
                      <a:lnTo>
                        <a:pt x="0" y="1199"/>
                      </a:lnTo>
                      <a:lnTo>
                        <a:pt x="36" y="1097"/>
                      </a:lnTo>
                      <a:lnTo>
                        <a:pt x="84" y="973"/>
                      </a:lnTo>
                      <a:lnTo>
                        <a:pt x="105" y="888"/>
                      </a:lnTo>
                      <a:lnTo>
                        <a:pt x="108" y="798"/>
                      </a:lnTo>
                      <a:lnTo>
                        <a:pt x="96" y="729"/>
                      </a:lnTo>
                      <a:lnTo>
                        <a:pt x="68" y="676"/>
                      </a:lnTo>
                      <a:lnTo>
                        <a:pt x="47" y="591"/>
                      </a:lnTo>
                      <a:lnTo>
                        <a:pt x="41" y="530"/>
                      </a:lnTo>
                      <a:lnTo>
                        <a:pt x="26" y="456"/>
                      </a:lnTo>
                      <a:lnTo>
                        <a:pt x="23" y="367"/>
                      </a:lnTo>
                      <a:lnTo>
                        <a:pt x="35" y="300"/>
                      </a:lnTo>
                      <a:lnTo>
                        <a:pt x="57" y="241"/>
                      </a:lnTo>
                      <a:lnTo>
                        <a:pt x="80" y="162"/>
                      </a:lnTo>
                      <a:lnTo>
                        <a:pt x="123" y="94"/>
                      </a:lnTo>
                      <a:lnTo>
                        <a:pt x="170" y="52"/>
                      </a:lnTo>
                      <a:lnTo>
                        <a:pt x="239" y="25"/>
                      </a:lnTo>
                      <a:lnTo>
                        <a:pt x="314" y="3"/>
                      </a:lnTo>
                      <a:lnTo>
                        <a:pt x="438" y="0"/>
                      </a:lnTo>
                      <a:lnTo>
                        <a:pt x="503" y="11"/>
                      </a:lnTo>
                      <a:lnTo>
                        <a:pt x="569" y="37"/>
                      </a:lnTo>
                      <a:lnTo>
                        <a:pt x="631" y="68"/>
                      </a:lnTo>
                      <a:lnTo>
                        <a:pt x="671" y="114"/>
                      </a:lnTo>
                      <a:lnTo>
                        <a:pt x="718" y="174"/>
                      </a:lnTo>
                      <a:lnTo>
                        <a:pt x="739" y="264"/>
                      </a:lnTo>
                      <a:lnTo>
                        <a:pt x="742" y="340"/>
                      </a:lnTo>
                      <a:lnTo>
                        <a:pt x="724" y="403"/>
                      </a:lnTo>
                      <a:lnTo>
                        <a:pt x="676" y="340"/>
                      </a:lnTo>
                      <a:lnTo>
                        <a:pt x="613" y="304"/>
                      </a:lnTo>
                      <a:lnTo>
                        <a:pt x="530" y="288"/>
                      </a:lnTo>
                      <a:lnTo>
                        <a:pt x="551" y="403"/>
                      </a:lnTo>
                      <a:lnTo>
                        <a:pt x="458" y="363"/>
                      </a:lnTo>
                      <a:lnTo>
                        <a:pt x="485" y="452"/>
                      </a:lnTo>
                      <a:lnTo>
                        <a:pt x="419" y="448"/>
                      </a:lnTo>
                      <a:lnTo>
                        <a:pt x="407" y="5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124" name="Group 349"/>
                <p:cNvGrpSpPr>
                  <a:grpSpLocks/>
                </p:cNvGrpSpPr>
                <p:nvPr/>
              </p:nvGrpSpPr>
              <p:grpSpPr bwMode="auto">
                <a:xfrm>
                  <a:off x="2118" y="3270"/>
                  <a:ext cx="284" cy="487"/>
                  <a:chOff x="2118" y="3270"/>
                  <a:chExt cx="284" cy="487"/>
                </a:xfrm>
              </p:grpSpPr>
              <p:sp>
                <p:nvSpPr>
                  <p:cNvPr id="4125" name="Freeform 350"/>
                  <p:cNvSpPr>
                    <a:spLocks/>
                  </p:cNvSpPr>
                  <p:nvPr/>
                </p:nvSpPr>
                <p:spPr bwMode="auto">
                  <a:xfrm>
                    <a:off x="2118" y="3270"/>
                    <a:ext cx="284" cy="487"/>
                  </a:xfrm>
                  <a:custGeom>
                    <a:avLst/>
                    <a:gdLst>
                      <a:gd name="T0" fmla="*/ 157 w 570"/>
                      <a:gd name="T1" fmla="*/ 71 h 1463"/>
                      <a:gd name="T2" fmla="*/ 106 w 570"/>
                      <a:gd name="T3" fmla="*/ 66 h 1463"/>
                      <a:gd name="T4" fmla="*/ 74 w 570"/>
                      <a:gd name="T5" fmla="*/ 55 h 1463"/>
                      <a:gd name="T6" fmla="*/ 64 w 570"/>
                      <a:gd name="T7" fmla="*/ 37 h 1463"/>
                      <a:gd name="T8" fmla="*/ 64 w 570"/>
                      <a:gd name="T9" fmla="*/ 21 h 1463"/>
                      <a:gd name="T10" fmla="*/ 56 w 570"/>
                      <a:gd name="T11" fmla="*/ 8 h 1463"/>
                      <a:gd name="T12" fmla="*/ 27 w 570"/>
                      <a:gd name="T13" fmla="*/ 0 h 1463"/>
                      <a:gd name="T14" fmla="*/ 0 w 570"/>
                      <a:gd name="T15" fmla="*/ 2 h 1463"/>
                      <a:gd name="T16" fmla="*/ 33 w 570"/>
                      <a:gd name="T17" fmla="*/ 379 h 1463"/>
                      <a:gd name="T18" fmla="*/ 56 w 570"/>
                      <a:gd name="T19" fmla="*/ 413 h 1463"/>
                      <a:gd name="T20" fmla="*/ 85 w 570"/>
                      <a:gd name="T21" fmla="*/ 448 h 1463"/>
                      <a:gd name="T22" fmla="*/ 127 w 570"/>
                      <a:gd name="T23" fmla="*/ 474 h 1463"/>
                      <a:gd name="T24" fmla="*/ 174 w 570"/>
                      <a:gd name="T25" fmla="*/ 482 h 1463"/>
                      <a:gd name="T26" fmla="*/ 238 w 570"/>
                      <a:gd name="T27" fmla="*/ 487 h 1463"/>
                      <a:gd name="T28" fmla="*/ 276 w 570"/>
                      <a:gd name="T29" fmla="*/ 479 h 1463"/>
                      <a:gd name="T30" fmla="*/ 284 w 570"/>
                      <a:gd name="T31" fmla="*/ 453 h 1463"/>
                      <a:gd name="T32" fmla="*/ 280 w 570"/>
                      <a:gd name="T33" fmla="*/ 419 h 1463"/>
                      <a:gd name="T34" fmla="*/ 253 w 570"/>
                      <a:gd name="T35" fmla="*/ 313 h 1463"/>
                      <a:gd name="T36" fmla="*/ 230 w 570"/>
                      <a:gd name="T37" fmla="*/ 208 h 1463"/>
                      <a:gd name="T38" fmla="*/ 220 w 570"/>
                      <a:gd name="T39" fmla="*/ 129 h 1463"/>
                      <a:gd name="T40" fmla="*/ 220 w 570"/>
                      <a:gd name="T41" fmla="*/ 108 h 1463"/>
                      <a:gd name="T42" fmla="*/ 205 w 570"/>
                      <a:gd name="T43" fmla="*/ 79 h 1463"/>
                      <a:gd name="T44" fmla="*/ 188 w 570"/>
                      <a:gd name="T45" fmla="*/ 71 h 1463"/>
                      <a:gd name="T46" fmla="*/ 157 w 570"/>
                      <a:gd name="T47" fmla="*/ 71 h 14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0" h="1463">
                        <a:moveTo>
                          <a:pt x="316" y="212"/>
                        </a:moveTo>
                        <a:lnTo>
                          <a:pt x="213" y="197"/>
                        </a:lnTo>
                        <a:lnTo>
                          <a:pt x="149" y="165"/>
                        </a:lnTo>
                        <a:lnTo>
                          <a:pt x="128" y="110"/>
                        </a:lnTo>
                        <a:lnTo>
                          <a:pt x="128" y="62"/>
                        </a:lnTo>
                        <a:lnTo>
                          <a:pt x="112" y="23"/>
                        </a:lnTo>
                        <a:lnTo>
                          <a:pt x="54" y="0"/>
                        </a:lnTo>
                        <a:lnTo>
                          <a:pt x="0" y="7"/>
                        </a:lnTo>
                        <a:lnTo>
                          <a:pt x="66" y="1138"/>
                        </a:lnTo>
                        <a:lnTo>
                          <a:pt x="112" y="1242"/>
                        </a:lnTo>
                        <a:lnTo>
                          <a:pt x="170" y="1345"/>
                        </a:lnTo>
                        <a:lnTo>
                          <a:pt x="254" y="1423"/>
                        </a:lnTo>
                        <a:lnTo>
                          <a:pt x="349" y="1448"/>
                        </a:lnTo>
                        <a:lnTo>
                          <a:pt x="478" y="1463"/>
                        </a:lnTo>
                        <a:lnTo>
                          <a:pt x="553" y="1440"/>
                        </a:lnTo>
                        <a:lnTo>
                          <a:pt x="570" y="1361"/>
                        </a:lnTo>
                        <a:lnTo>
                          <a:pt x="561" y="1258"/>
                        </a:lnTo>
                        <a:lnTo>
                          <a:pt x="507" y="940"/>
                        </a:lnTo>
                        <a:lnTo>
                          <a:pt x="461" y="624"/>
                        </a:lnTo>
                        <a:lnTo>
                          <a:pt x="441" y="387"/>
                        </a:lnTo>
                        <a:lnTo>
                          <a:pt x="441" y="323"/>
                        </a:lnTo>
                        <a:lnTo>
                          <a:pt x="411" y="236"/>
                        </a:lnTo>
                        <a:lnTo>
                          <a:pt x="378" y="212"/>
                        </a:lnTo>
                        <a:lnTo>
                          <a:pt x="316" y="212"/>
                        </a:lnTo>
                        <a:close/>
                      </a:path>
                    </a:pathLst>
                  </a:custGeom>
                  <a:gradFill rotWithShape="0">
                    <a:gsLst>
                      <a:gs pos="0">
                        <a:srgbClr val="404040"/>
                      </a:gs>
                      <a:gs pos="100000">
                        <a:srgbClr val="1E1E1E"/>
                      </a:gs>
                    </a:gsLst>
                    <a:lin ang="5400000" scaled="1"/>
                  </a:gradFill>
                  <a:ln w="6350">
                    <a:solidFill>
                      <a:srgbClr val="000000"/>
                    </a:solidFill>
                    <a:prstDash val="solid"/>
                    <a:round/>
                    <a:headEnd/>
                    <a:tailEnd/>
                  </a:ln>
                </p:spPr>
                <p:txBody>
                  <a:bodyPr/>
                  <a:lstStyle/>
                  <a:p>
                    <a:endParaRPr lang="zh-CN" altLang="en-US"/>
                  </a:p>
                </p:txBody>
              </p:sp>
              <p:sp>
                <p:nvSpPr>
                  <p:cNvPr id="4126" name="Freeform 351"/>
                  <p:cNvSpPr>
                    <a:spLocks/>
                  </p:cNvSpPr>
                  <p:nvPr/>
                </p:nvSpPr>
                <p:spPr bwMode="auto">
                  <a:xfrm>
                    <a:off x="2124" y="3293"/>
                    <a:ext cx="244" cy="448"/>
                  </a:xfrm>
                  <a:custGeom>
                    <a:avLst/>
                    <a:gdLst>
                      <a:gd name="T0" fmla="*/ 159 w 489"/>
                      <a:gd name="T1" fmla="*/ 90 h 1343"/>
                      <a:gd name="T2" fmla="*/ 114 w 489"/>
                      <a:gd name="T3" fmla="*/ 87 h 1343"/>
                      <a:gd name="T4" fmla="*/ 66 w 489"/>
                      <a:gd name="T5" fmla="*/ 77 h 1343"/>
                      <a:gd name="T6" fmla="*/ 37 w 489"/>
                      <a:gd name="T7" fmla="*/ 58 h 1343"/>
                      <a:gd name="T8" fmla="*/ 21 w 489"/>
                      <a:gd name="T9" fmla="*/ 42 h 1343"/>
                      <a:gd name="T10" fmla="*/ 0 w 489"/>
                      <a:gd name="T11" fmla="*/ 0 h 1343"/>
                      <a:gd name="T12" fmla="*/ 31 w 489"/>
                      <a:gd name="T13" fmla="*/ 345 h 1343"/>
                      <a:gd name="T14" fmla="*/ 52 w 489"/>
                      <a:gd name="T15" fmla="*/ 377 h 1343"/>
                      <a:gd name="T16" fmla="*/ 74 w 489"/>
                      <a:gd name="T17" fmla="*/ 406 h 1343"/>
                      <a:gd name="T18" fmla="*/ 104 w 489"/>
                      <a:gd name="T19" fmla="*/ 427 h 1343"/>
                      <a:gd name="T20" fmla="*/ 129 w 489"/>
                      <a:gd name="T21" fmla="*/ 437 h 1343"/>
                      <a:gd name="T22" fmla="*/ 159 w 489"/>
                      <a:gd name="T23" fmla="*/ 443 h 1343"/>
                      <a:gd name="T24" fmla="*/ 188 w 489"/>
                      <a:gd name="T25" fmla="*/ 448 h 1343"/>
                      <a:gd name="T26" fmla="*/ 221 w 489"/>
                      <a:gd name="T27" fmla="*/ 448 h 1343"/>
                      <a:gd name="T28" fmla="*/ 236 w 489"/>
                      <a:gd name="T29" fmla="*/ 443 h 1343"/>
                      <a:gd name="T30" fmla="*/ 244 w 489"/>
                      <a:gd name="T31" fmla="*/ 427 h 1343"/>
                      <a:gd name="T32" fmla="*/ 240 w 489"/>
                      <a:gd name="T33" fmla="*/ 400 h 1343"/>
                      <a:gd name="T34" fmla="*/ 219 w 489"/>
                      <a:gd name="T35" fmla="*/ 340 h 1343"/>
                      <a:gd name="T36" fmla="*/ 184 w 489"/>
                      <a:gd name="T37" fmla="*/ 134 h 1343"/>
                      <a:gd name="T38" fmla="*/ 178 w 489"/>
                      <a:gd name="T39" fmla="*/ 106 h 1343"/>
                      <a:gd name="T40" fmla="*/ 159 w 489"/>
                      <a:gd name="T41" fmla="*/ 90 h 13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9" h="1343">
                        <a:moveTo>
                          <a:pt x="319" y="269"/>
                        </a:moveTo>
                        <a:lnTo>
                          <a:pt x="229" y="261"/>
                        </a:lnTo>
                        <a:lnTo>
                          <a:pt x="132" y="230"/>
                        </a:lnTo>
                        <a:lnTo>
                          <a:pt x="75" y="174"/>
                        </a:lnTo>
                        <a:lnTo>
                          <a:pt x="42" y="127"/>
                        </a:lnTo>
                        <a:lnTo>
                          <a:pt x="0" y="0"/>
                        </a:lnTo>
                        <a:lnTo>
                          <a:pt x="62" y="1035"/>
                        </a:lnTo>
                        <a:lnTo>
                          <a:pt x="104" y="1130"/>
                        </a:lnTo>
                        <a:lnTo>
                          <a:pt x="149" y="1216"/>
                        </a:lnTo>
                        <a:lnTo>
                          <a:pt x="208" y="1280"/>
                        </a:lnTo>
                        <a:lnTo>
                          <a:pt x="258" y="1311"/>
                        </a:lnTo>
                        <a:lnTo>
                          <a:pt x="319" y="1328"/>
                        </a:lnTo>
                        <a:lnTo>
                          <a:pt x="377" y="1343"/>
                        </a:lnTo>
                        <a:lnTo>
                          <a:pt x="443" y="1343"/>
                        </a:lnTo>
                        <a:lnTo>
                          <a:pt x="472" y="1328"/>
                        </a:lnTo>
                        <a:lnTo>
                          <a:pt x="489" y="1280"/>
                        </a:lnTo>
                        <a:lnTo>
                          <a:pt x="481" y="1200"/>
                        </a:lnTo>
                        <a:lnTo>
                          <a:pt x="439" y="1018"/>
                        </a:lnTo>
                        <a:lnTo>
                          <a:pt x="368" y="402"/>
                        </a:lnTo>
                        <a:lnTo>
                          <a:pt x="357" y="317"/>
                        </a:lnTo>
                        <a:lnTo>
                          <a:pt x="319" y="269"/>
                        </a:lnTo>
                        <a:close/>
                      </a:path>
                    </a:pathLst>
                  </a:custGeom>
                  <a:gradFill rotWithShape="0">
                    <a:gsLst>
                      <a:gs pos="0">
                        <a:srgbClr val="606060"/>
                      </a:gs>
                      <a:gs pos="100000">
                        <a:srgbClr val="2C2C2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919288" y="228600"/>
            <a:ext cx="9042400" cy="1143000"/>
          </a:xfrm>
        </p:spPr>
        <p:txBody>
          <a:bodyPr/>
          <a:lstStyle/>
          <a:p>
            <a:pPr>
              <a:defRPr/>
            </a:pPr>
            <a:r>
              <a:rPr lang="zh-CN" altLang="en-US" b="1" dirty="0">
                <a:effectLst>
                  <a:outerShdw blurRad="38100" dist="38100" dir="2700000" algn="tl">
                    <a:srgbClr val="000000">
                      <a:alpha val="43137"/>
                    </a:srgbClr>
                  </a:outerShdw>
                </a:effectLst>
              </a:rPr>
              <a:t>方差分析中的有关术语</a:t>
            </a:r>
          </a:p>
        </p:txBody>
      </p:sp>
      <p:sp>
        <p:nvSpPr>
          <p:cNvPr id="197635" name="Rectangle 3"/>
          <p:cNvSpPr>
            <a:spLocks noGrp="1" noChangeArrowheads="1"/>
          </p:cNvSpPr>
          <p:nvPr>
            <p:ph type="body" sz="half" idx="1"/>
          </p:nvPr>
        </p:nvSpPr>
        <p:spPr>
          <a:xfrm>
            <a:off x="1919288" y="1693864"/>
            <a:ext cx="9663112" cy="4857856"/>
          </a:xfrm>
        </p:spPr>
        <p:txBody>
          <a:bodyPr>
            <a:normAutofit/>
          </a:bodyPr>
          <a:lstStyle/>
          <a:p>
            <a:pPr marL="533400" indent="-533400" algn="just">
              <a:buFontTx/>
              <a:buAutoNum type="arabicPeriod"/>
              <a:defRPr/>
            </a:pPr>
            <a:r>
              <a:rPr lang="zh-CN" altLang="en-US" sz="3000" dirty="0"/>
              <a:t>试验设计</a:t>
            </a:r>
          </a:p>
          <a:p>
            <a:pPr marL="1143000" lvl="1" indent="-457200" algn="just">
              <a:buSzPct val="120000"/>
              <a:buFont typeface="Wingdings" panose="05000000000000000000" pitchFamily="2" charset="2"/>
              <a:buChar char="§"/>
              <a:defRPr/>
            </a:pPr>
            <a:r>
              <a:rPr lang="zh-CN" altLang="en-US" sz="2600" dirty="0"/>
              <a:t>这里只涉及一个因素，因此称为单因素四水平的检验</a:t>
            </a:r>
          </a:p>
          <a:p>
            <a:pPr marL="533400" indent="-533400" algn="just">
              <a:buFontTx/>
              <a:buAutoNum type="arabicPeriod"/>
              <a:defRPr/>
            </a:pPr>
            <a:r>
              <a:rPr lang="zh-CN" altLang="en-US" sz="3000" dirty="0"/>
              <a:t>总体</a:t>
            </a:r>
          </a:p>
          <a:p>
            <a:pPr marL="1143000" lvl="1" indent="-457200" algn="just">
              <a:buSzPct val="120000"/>
              <a:buFont typeface="Wingdings" panose="05000000000000000000" pitchFamily="2" charset="2"/>
              <a:buChar char="§"/>
              <a:defRPr/>
            </a:pPr>
            <a:r>
              <a:rPr lang="zh-CN" altLang="en-US" sz="2600" dirty="0"/>
              <a:t>因素的每一个水平可以看作是一个总体</a:t>
            </a:r>
          </a:p>
          <a:p>
            <a:pPr marL="1466850" lvl="2" indent="-381000" algn="just">
              <a:buSzPct val="60000"/>
              <a:defRPr/>
            </a:pPr>
            <a:r>
              <a:rPr lang="zh-CN" altLang="en-US" sz="2200" dirty="0"/>
              <a:t>零售业、旅游业、航空公司、家电制造业是四个总体</a:t>
            </a:r>
          </a:p>
          <a:p>
            <a:pPr marL="533400" indent="-533400" algn="just">
              <a:buSzPct val="120000"/>
              <a:buFont typeface="Wingdings" panose="05000000000000000000" pitchFamily="2" charset="2"/>
              <a:buAutoNum type="arabicPeriod"/>
              <a:defRPr/>
            </a:pPr>
            <a:r>
              <a:rPr lang="zh-CN" altLang="en-US" sz="3000" dirty="0"/>
              <a:t>样本数据</a:t>
            </a:r>
          </a:p>
          <a:p>
            <a:pPr marL="1143000" lvl="1" indent="-457200" algn="just">
              <a:buSzPct val="120000"/>
              <a:buFont typeface="Wingdings" panose="05000000000000000000" pitchFamily="2" charset="2"/>
              <a:buChar char="§"/>
              <a:defRPr/>
            </a:pPr>
            <a:r>
              <a:rPr lang="zh-CN" altLang="en-US" sz="2600" dirty="0"/>
              <a:t>被投诉次数可以看作是从这四个总体中抽取的样本数据</a:t>
            </a:r>
            <a:endParaRPr lang="en-US" altLang="zh-CN" sz="2600" dirty="0"/>
          </a:p>
          <a:p>
            <a:pPr marL="685800" lvl="1" indent="0" algn="just">
              <a:buSzPct val="120000"/>
              <a:buNone/>
              <a:defRPr/>
            </a:pPr>
            <a:endParaRPr lang="en-US" altLang="zh-CN" sz="2600" dirty="0"/>
          </a:p>
          <a:p>
            <a:pPr marL="685800" lvl="1" indent="0" algn="just">
              <a:buSzPct val="120000"/>
              <a:buNone/>
              <a:defRPr/>
            </a:pPr>
            <a:r>
              <a:rPr lang="zh-CN" altLang="en-US" sz="2600" dirty="0"/>
              <a:t>思考：哪些数据是数值型数据，哪些数据是分类数据？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subTnLst>
                                    <p:animClr clrSpc="rgb" dir="cw">
                                      <p:cBhvr override="childStyle">
                                        <p:cTn dur="1" fill="hold" display="0" masterRel="nextClick" afterEffect="1"/>
                                        <p:tgtEl>
                                          <p:spTgt spid="19763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wipe(left)">
                                      <p:cBhvr>
                                        <p:cTn id="10" dur="500"/>
                                        <p:tgtEl>
                                          <p:spTgt spid="197635">
                                            <p:txEl>
                                              <p:pRg st="1" end="1"/>
                                            </p:txEl>
                                          </p:spTgt>
                                        </p:tgtEl>
                                      </p:cBhvr>
                                    </p:animEffect>
                                  </p:childTnLst>
                                  <p:subTnLst>
                                    <p:animClr clrSpc="rgb" dir="cw">
                                      <p:cBhvr override="childStyle">
                                        <p:cTn dur="1" fill="hold" display="0" masterRel="nextClick" afterEffect="1"/>
                                        <p:tgtEl>
                                          <p:spTgt spid="197635">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7635">
                                            <p:txEl>
                                              <p:pRg st="2" end="2"/>
                                            </p:txEl>
                                          </p:spTgt>
                                        </p:tgtEl>
                                        <p:attrNameLst>
                                          <p:attrName>style.visibility</p:attrName>
                                        </p:attrNameLst>
                                      </p:cBhvr>
                                      <p:to>
                                        <p:strVal val="visible"/>
                                      </p:to>
                                    </p:set>
                                    <p:animEffect transition="in" filter="wipe(left)">
                                      <p:cBhvr>
                                        <p:cTn id="15" dur="500"/>
                                        <p:tgtEl>
                                          <p:spTgt spid="197635">
                                            <p:txEl>
                                              <p:pRg st="2" end="2"/>
                                            </p:txEl>
                                          </p:spTgt>
                                        </p:tgtEl>
                                      </p:cBhvr>
                                    </p:animEffect>
                                  </p:childTnLst>
                                  <p:subTnLst>
                                    <p:animClr clrSpc="rgb" dir="cw">
                                      <p:cBhvr override="childStyle">
                                        <p:cTn dur="1" fill="hold" display="0" masterRel="nextClick" afterEffect="1"/>
                                        <p:tgtEl>
                                          <p:spTgt spid="197635">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197635">
                                            <p:txEl>
                                              <p:pRg st="3" end="3"/>
                                            </p:txEl>
                                          </p:spTgt>
                                        </p:tgtEl>
                                        <p:attrNameLst>
                                          <p:attrName>style.visibility</p:attrName>
                                        </p:attrNameLst>
                                      </p:cBhvr>
                                      <p:to>
                                        <p:strVal val="visible"/>
                                      </p:to>
                                    </p:set>
                                    <p:animEffect transition="in" filter="wipe(left)">
                                      <p:cBhvr>
                                        <p:cTn id="18" dur="500"/>
                                        <p:tgtEl>
                                          <p:spTgt spid="197635">
                                            <p:txEl>
                                              <p:pRg st="3" end="3"/>
                                            </p:txEl>
                                          </p:spTgt>
                                        </p:tgtEl>
                                      </p:cBhvr>
                                    </p:animEffect>
                                  </p:childTnLst>
                                  <p:subTnLst>
                                    <p:animClr clrSpc="rgb" dir="cw">
                                      <p:cBhvr override="childStyle">
                                        <p:cTn dur="1" fill="hold" display="0" masterRel="nextClick" afterEffect="1"/>
                                        <p:tgtEl>
                                          <p:spTgt spid="197635">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97635">
                                            <p:txEl>
                                              <p:pRg st="4" end="4"/>
                                            </p:txEl>
                                          </p:spTgt>
                                        </p:tgtEl>
                                        <p:attrNameLst>
                                          <p:attrName>style.visibility</p:attrName>
                                        </p:attrNameLst>
                                      </p:cBhvr>
                                      <p:to>
                                        <p:strVal val="visible"/>
                                      </p:to>
                                    </p:set>
                                    <p:animEffect transition="in" filter="wipe(left)">
                                      <p:cBhvr>
                                        <p:cTn id="21" dur="500"/>
                                        <p:tgtEl>
                                          <p:spTgt spid="197635">
                                            <p:txEl>
                                              <p:pRg st="4" end="4"/>
                                            </p:txEl>
                                          </p:spTgt>
                                        </p:tgtEl>
                                      </p:cBhvr>
                                    </p:animEffect>
                                  </p:childTnLst>
                                  <p:subTnLst>
                                    <p:animClr clrSpc="rgb" dir="cw">
                                      <p:cBhvr override="childStyle">
                                        <p:cTn dur="1" fill="hold" display="0" masterRel="nextClick" afterEffect="1"/>
                                        <p:tgtEl>
                                          <p:spTgt spid="197635">
                                            <p:txEl>
                                              <p:pRg st="4" end="4"/>
                                            </p:txEl>
                                          </p:spTgt>
                                        </p:tgtEl>
                                        <p:attrNameLst>
                                          <p:attrName>ppt_c</p:attrName>
                                        </p:attrNameLst>
                                      </p:cBhvr>
                                      <p:to>
                                        <a:schemeClr val="folHlink"/>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7635">
                                            <p:txEl>
                                              <p:pRg st="5" end="5"/>
                                            </p:txEl>
                                          </p:spTgt>
                                        </p:tgtEl>
                                        <p:attrNameLst>
                                          <p:attrName>style.visibility</p:attrName>
                                        </p:attrNameLst>
                                      </p:cBhvr>
                                      <p:to>
                                        <p:strVal val="visible"/>
                                      </p:to>
                                    </p:set>
                                    <p:animEffect transition="in" filter="wipe(left)">
                                      <p:cBhvr>
                                        <p:cTn id="26" dur="500"/>
                                        <p:tgtEl>
                                          <p:spTgt spid="197635">
                                            <p:txEl>
                                              <p:pRg st="5" end="5"/>
                                            </p:txEl>
                                          </p:spTgt>
                                        </p:tgtEl>
                                      </p:cBhvr>
                                    </p:animEffect>
                                  </p:childTnLst>
                                  <p:subTnLst>
                                    <p:animClr clrSpc="rgb" dir="cw">
                                      <p:cBhvr override="childStyle">
                                        <p:cTn dur="1" fill="hold" display="0" masterRel="nextClick" afterEffect="1"/>
                                        <p:tgtEl>
                                          <p:spTgt spid="197635">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197635">
                                            <p:txEl>
                                              <p:pRg st="6" end="6"/>
                                            </p:txEl>
                                          </p:spTgt>
                                        </p:tgtEl>
                                        <p:attrNameLst>
                                          <p:attrName>style.visibility</p:attrName>
                                        </p:attrNameLst>
                                      </p:cBhvr>
                                      <p:to>
                                        <p:strVal val="visible"/>
                                      </p:to>
                                    </p:set>
                                    <p:animEffect transition="in" filter="wipe(left)">
                                      <p:cBhvr>
                                        <p:cTn id="29" dur="500"/>
                                        <p:tgtEl>
                                          <p:spTgt spid="197635">
                                            <p:txEl>
                                              <p:pRg st="6" end="6"/>
                                            </p:txEl>
                                          </p:spTgt>
                                        </p:tgtEl>
                                      </p:cBhvr>
                                    </p:animEffect>
                                  </p:childTnLst>
                                  <p:subTnLst>
                                    <p:animClr clrSpc="rgb" dir="cw">
                                      <p:cBhvr override="childStyle">
                                        <p:cTn dur="1" fill="hold" display="0" masterRel="nextClick" afterEffect="1"/>
                                        <p:tgtEl>
                                          <p:spTgt spid="197635">
                                            <p:txEl>
                                              <p:pRg st="6" end="6"/>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197635">
                                            <p:txEl>
                                              <p:pRg st="8" end="8"/>
                                            </p:txEl>
                                          </p:spTgt>
                                        </p:tgtEl>
                                        <p:attrNameLst>
                                          <p:attrName>style.visibility</p:attrName>
                                        </p:attrNameLst>
                                      </p:cBhvr>
                                      <p:to>
                                        <p:strVal val="visible"/>
                                      </p:to>
                                    </p:set>
                                    <p:animEffect transition="in" filter="wipe(left)">
                                      <p:cBhvr>
                                        <p:cTn id="32" dur="500"/>
                                        <p:tgtEl>
                                          <p:spTgt spid="197635">
                                            <p:txEl>
                                              <p:pRg st="8" end="8"/>
                                            </p:txEl>
                                          </p:spTgt>
                                        </p:tgtEl>
                                      </p:cBhvr>
                                    </p:animEffect>
                                  </p:childTnLst>
                                  <p:subTnLst>
                                    <p:animClr clrSpc="rgb" dir="cw">
                                      <p:cBhvr override="childStyle">
                                        <p:cTn dur="1" fill="hold" display="0" masterRel="nextClick" afterEffect="1"/>
                                        <p:tgtEl>
                                          <p:spTgt spid="197635">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Grp="1" noChangeArrowheads="1"/>
          </p:cNvSpPr>
          <p:nvPr>
            <p:ph type="ctrTitle"/>
          </p:nvPr>
        </p:nvSpPr>
        <p:spPr>
          <a:xfrm>
            <a:off x="2600417" y="2507942"/>
            <a:ext cx="7772400" cy="1143000"/>
          </a:xfrm>
        </p:spPr>
        <p:txBody>
          <a:bodyPr anchor="ctr" anchorCtr="0"/>
          <a:lstStyle/>
          <a:p>
            <a:pPr>
              <a:defRPr/>
            </a:pPr>
            <a:r>
              <a:rPr lang="zh-CN" altLang="en-US" sz="4400" dirty="0"/>
              <a:t>方差分析的基本思想和原理</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1"/>
          <p:cNvSpPr>
            <a:spLocks noChangeArrowheads="1"/>
          </p:cNvSpPr>
          <p:nvPr/>
        </p:nvSpPr>
        <p:spPr bwMode="auto">
          <a:xfrm>
            <a:off x="1524000" y="1600200"/>
            <a:ext cx="9144000" cy="52578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57378" name="Rectangle 2"/>
          <p:cNvSpPr>
            <a:spLocks noGrp="1" noChangeArrowheads="1"/>
          </p:cNvSpPr>
          <p:nvPr>
            <p:ph type="title"/>
          </p:nvPr>
        </p:nvSpPr>
        <p:spPr>
          <a:xfrm>
            <a:off x="1112668" y="-46608"/>
            <a:ext cx="10881064" cy="1467413"/>
          </a:xfrm>
        </p:spPr>
        <p:txBody>
          <a:bodyPr>
            <a:normAutofit/>
          </a:bodyPr>
          <a:lstStyle/>
          <a:p>
            <a:pPr>
              <a:defRPr/>
            </a:pPr>
            <a:r>
              <a:rPr lang="zh-CN" altLang="en-US" sz="4400" b="1" dirty="0">
                <a:latin typeface="Arial" panose="020B0604020202020204" pitchFamily="34" charset="0"/>
              </a:rPr>
              <a:t>方差分析的基本思想和原理</a:t>
            </a:r>
            <a:r>
              <a:rPr lang="en-US" altLang="zh-CN" sz="3200" b="1" dirty="0">
                <a:solidFill>
                  <a:schemeClr val="hlink"/>
                </a:solidFill>
                <a:latin typeface="Arial" panose="020B0604020202020204" pitchFamily="34" charset="0"/>
              </a:rPr>
              <a:t>(</a:t>
            </a:r>
            <a:r>
              <a:rPr lang="zh-CN" altLang="en-US" sz="3200" b="1" dirty="0">
                <a:solidFill>
                  <a:schemeClr val="hlink"/>
                </a:solidFill>
                <a:latin typeface="Arial" panose="020B0604020202020204" pitchFamily="34" charset="0"/>
              </a:rPr>
              <a:t>图形分析</a:t>
            </a:r>
            <a:r>
              <a:rPr lang="en-US" altLang="zh-CN" sz="3200" b="1" dirty="0">
                <a:solidFill>
                  <a:schemeClr val="hlink"/>
                </a:solidFill>
                <a:latin typeface="Arial" panose="020B0604020202020204" pitchFamily="34" charset="0"/>
              </a:rPr>
              <a:t>—</a:t>
            </a:r>
            <a:r>
              <a:rPr lang="zh-CN" altLang="en-US" sz="3200" b="1" dirty="0">
                <a:solidFill>
                  <a:schemeClr val="hlink"/>
                </a:solidFill>
                <a:latin typeface="Arial" panose="020B0604020202020204" pitchFamily="34" charset="0"/>
              </a:rPr>
              <a:t>散点图</a:t>
            </a:r>
            <a:r>
              <a:rPr lang="en-US" altLang="zh-CN" sz="3200" b="1" dirty="0">
                <a:solidFill>
                  <a:schemeClr val="hlink"/>
                </a:solidFill>
                <a:latin typeface="Arial" panose="020B0604020202020204" pitchFamily="34" charset="0"/>
              </a:rPr>
              <a:t>)</a:t>
            </a:r>
          </a:p>
        </p:txBody>
      </p:sp>
      <p:grpSp>
        <p:nvGrpSpPr>
          <p:cNvPr id="25604" name="Group 20"/>
          <p:cNvGrpSpPr>
            <a:grpSpLocks/>
          </p:cNvGrpSpPr>
          <p:nvPr/>
        </p:nvGrpSpPr>
        <p:grpSpPr bwMode="auto">
          <a:xfrm>
            <a:off x="1524000" y="1562100"/>
            <a:ext cx="9144000" cy="5334000"/>
            <a:chOff x="432" y="960"/>
            <a:chExt cx="4800" cy="2976"/>
          </a:xfrm>
        </p:grpSpPr>
        <p:graphicFrame>
          <p:nvGraphicFramePr>
            <p:cNvPr id="25605" name="Object 4"/>
            <p:cNvGraphicFramePr>
              <a:graphicFrameLocks noChangeAspect="1"/>
            </p:cNvGraphicFramePr>
            <p:nvPr>
              <p:extLst>
                <p:ext uri="{D42A27DB-BD31-4B8C-83A1-F6EECF244321}">
                  <p14:modId xmlns:p14="http://schemas.microsoft.com/office/powerpoint/2010/main" val="3115313484"/>
                </p:ext>
              </p:extLst>
            </p:nvPr>
          </p:nvGraphicFramePr>
          <p:xfrm>
            <a:off x="432" y="960"/>
            <a:ext cx="4800" cy="2976"/>
          </p:xfrm>
          <a:graphic>
            <a:graphicData uri="http://schemas.openxmlformats.org/presentationml/2006/ole">
              <mc:AlternateContent xmlns:mc="http://schemas.openxmlformats.org/markup-compatibility/2006">
                <mc:Choice xmlns:v="urn:schemas-microsoft-com:vml" Requires="v">
                  <p:oleObj spid="_x0000_s1049" name="Chart" r:id="rId4" imgW="3476737" imgH="2486195" progId="Excel.Chart.8">
                    <p:embed/>
                  </p:oleObj>
                </mc:Choice>
                <mc:Fallback>
                  <p:oleObj name="Chart" r:id="rId4" imgW="3476737" imgH="2486195" progId="Excel.Chart.8">
                    <p:embed/>
                    <p:pic>
                      <p:nvPicPr>
                        <p:cNvPr id="25605" name="Object 4"/>
                        <p:cNvPicPr>
                          <a:picLocks noChangeAspect="1" noChangeArrowheads="1"/>
                        </p:cNvPicPr>
                        <p:nvPr/>
                      </p:nvPicPr>
                      <p:blipFill>
                        <a:blip r:embed="rId5"/>
                        <a:srcRect/>
                        <a:stretch>
                          <a:fillRect/>
                        </a:stretch>
                      </p:blipFill>
                      <p:spPr bwMode="auto">
                        <a:xfrm>
                          <a:off x="432" y="960"/>
                          <a:ext cx="4800"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Line 6"/>
            <p:cNvSpPr>
              <a:spLocks noChangeShapeType="1"/>
            </p:cNvSpPr>
            <p:nvPr/>
          </p:nvSpPr>
          <p:spPr bwMode="auto">
            <a:xfrm>
              <a:off x="2784" y="1968"/>
              <a:ext cx="720" cy="288"/>
            </a:xfrm>
            <a:prstGeom prst="line">
              <a:avLst/>
            </a:prstGeom>
            <a:noFill/>
            <a:ln w="19050">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07" name="Line 7"/>
            <p:cNvSpPr>
              <a:spLocks noChangeShapeType="1"/>
            </p:cNvSpPr>
            <p:nvPr/>
          </p:nvSpPr>
          <p:spPr bwMode="auto">
            <a:xfrm flipV="1">
              <a:off x="3456" y="1680"/>
              <a:ext cx="768" cy="576"/>
            </a:xfrm>
            <a:prstGeom prst="line">
              <a:avLst/>
            </a:prstGeom>
            <a:noFill/>
            <a:ln w="19050">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08" name="Line 8"/>
            <p:cNvSpPr>
              <a:spLocks noChangeShapeType="1"/>
            </p:cNvSpPr>
            <p:nvPr/>
          </p:nvSpPr>
          <p:spPr bwMode="auto">
            <a:xfrm>
              <a:off x="1968" y="1920"/>
              <a:ext cx="768" cy="0"/>
            </a:xfrm>
            <a:prstGeom prst="line">
              <a:avLst/>
            </a:prstGeom>
            <a:noFill/>
            <a:ln w="19050">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09" name="Text Box 18"/>
            <p:cNvSpPr txBox="1">
              <a:spLocks noChangeArrowheads="1"/>
            </p:cNvSpPr>
            <p:nvPr/>
          </p:nvSpPr>
          <p:spPr bwMode="auto">
            <a:xfrm>
              <a:off x="1104" y="3168"/>
              <a:ext cx="3936" cy="222"/>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0" dirty="0"/>
                <a:t>                 </a:t>
              </a:r>
              <a:r>
                <a:rPr lang="zh-CN" altLang="en-US" sz="2000" b="0" dirty="0"/>
                <a:t>零售业          旅游业        航空公司      家电制造</a:t>
              </a:r>
            </a:p>
          </p:txBody>
        </p:sp>
      </p:grpSp>
      <p:cxnSp>
        <p:nvCxnSpPr>
          <p:cNvPr id="3" name="直接连接符 2">
            <a:extLst>
              <a:ext uri="{FF2B5EF4-FFF2-40B4-BE49-F238E27FC236}">
                <a16:creationId xmlns:a16="http://schemas.microsoft.com/office/drawing/2014/main" id="{3EB18326-6D4C-4CBE-B90F-DF6B315F91A6}"/>
              </a:ext>
            </a:extLst>
          </p:cNvPr>
          <p:cNvCxnSpPr/>
          <p:nvPr/>
        </p:nvCxnSpPr>
        <p:spPr>
          <a:xfrm>
            <a:off x="2991775" y="3167335"/>
            <a:ext cx="7310465"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4259" name="Rectangle 3"/>
          <p:cNvSpPr>
            <a:spLocks noGrp="1" noChangeArrowheads="1"/>
          </p:cNvSpPr>
          <p:nvPr>
            <p:ph type="title"/>
          </p:nvPr>
        </p:nvSpPr>
        <p:spPr>
          <a:xfrm>
            <a:off x="1114425" y="-39580"/>
            <a:ext cx="10058400" cy="1450757"/>
          </a:xfrm>
        </p:spPr>
        <p:txBody>
          <a:bodyPr>
            <a:normAutofit/>
          </a:bodyPr>
          <a:lstStyle/>
          <a:p>
            <a:pPr>
              <a:defRPr/>
            </a:pPr>
            <a:r>
              <a:rPr lang="zh-CN" altLang="en-US" dirty="0">
                <a:latin typeface="Arial" panose="020B0604020202020204" pitchFamily="34" charset="0"/>
              </a:rPr>
              <a:t>方差分析的基本思想和原理</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图形分析</a:t>
            </a:r>
            <a:r>
              <a:rPr lang="en-US" altLang="zh-CN" sz="3600" dirty="0">
                <a:solidFill>
                  <a:schemeClr val="hlink"/>
                </a:solidFill>
                <a:latin typeface="Arial" panose="020B0604020202020204" pitchFamily="34" charset="0"/>
              </a:rPr>
              <a:t>)</a:t>
            </a:r>
          </a:p>
        </p:txBody>
      </p:sp>
      <p:sp>
        <p:nvSpPr>
          <p:cNvPr id="224258" name="Rectangle 2"/>
          <p:cNvSpPr>
            <a:spLocks noGrp="1" noChangeArrowheads="1"/>
          </p:cNvSpPr>
          <p:nvPr>
            <p:ph idx="1"/>
          </p:nvPr>
        </p:nvSpPr>
        <p:spPr>
          <a:xfrm>
            <a:off x="985698" y="1673165"/>
            <a:ext cx="10315853" cy="5064987"/>
          </a:xfrm>
        </p:spPr>
        <p:txBody>
          <a:bodyPr>
            <a:normAutofit/>
          </a:bodyPr>
          <a:lstStyle/>
          <a:p>
            <a:pPr lvl="1" algn="just">
              <a:spcBef>
                <a:spcPct val="40000"/>
              </a:spcBef>
              <a:buFontTx/>
              <a:buAutoNum type="arabicPeriod"/>
              <a:defRPr/>
            </a:pPr>
            <a:r>
              <a:rPr lang="zh-CN" altLang="en-US" sz="2800" dirty="0"/>
              <a:t>从</a:t>
            </a:r>
            <a:r>
              <a:rPr lang="zh-CN" altLang="en-US" sz="2800" dirty="0">
                <a:latin typeface="Times New Roman" panose="02020603050405020304" pitchFamily="18" charset="0"/>
              </a:rPr>
              <a:t>散点图上可以看出</a:t>
            </a:r>
          </a:p>
          <a:p>
            <a:pPr marL="1325880" lvl="2" indent="-457200" algn="just">
              <a:spcBef>
                <a:spcPct val="40000"/>
              </a:spcBef>
              <a:defRPr/>
            </a:pPr>
            <a:r>
              <a:rPr lang="zh-CN" altLang="en-US" sz="2200" dirty="0">
                <a:latin typeface="Times New Roman" panose="02020603050405020304" pitchFamily="18" charset="0"/>
              </a:rPr>
              <a:t>不同行业被投诉的次数有明显差异。</a:t>
            </a:r>
          </a:p>
          <a:p>
            <a:pPr marL="1325880" lvl="2" indent="-457200" algn="just">
              <a:spcBef>
                <a:spcPct val="40000"/>
              </a:spcBef>
              <a:defRPr/>
            </a:pPr>
            <a:r>
              <a:rPr lang="zh-CN" altLang="en-US" sz="2200" dirty="0">
                <a:latin typeface="Times New Roman" panose="02020603050405020304" pitchFamily="18" charset="0"/>
              </a:rPr>
              <a:t>同一个行业，不同企业被投诉的次数也明显不同。</a:t>
            </a:r>
          </a:p>
          <a:p>
            <a:pPr marL="1649730" lvl="3" indent="-381000" algn="just">
              <a:spcBef>
                <a:spcPct val="40000"/>
              </a:spcBef>
              <a:defRPr/>
            </a:pPr>
            <a:r>
              <a:rPr lang="zh-CN" altLang="en-US" sz="2200" dirty="0">
                <a:latin typeface="Times New Roman" panose="02020603050405020304" pitchFamily="18" charset="0"/>
              </a:rPr>
              <a:t>家电制造被投诉的次数较高，航空公司被投诉的次数较低。</a:t>
            </a:r>
          </a:p>
          <a:p>
            <a:pPr algn="just">
              <a:spcBef>
                <a:spcPct val="40000"/>
              </a:spcBef>
              <a:buFontTx/>
              <a:buAutoNum type="arabicPeriod"/>
              <a:defRPr/>
            </a:pPr>
            <a:r>
              <a:rPr lang="zh-CN" altLang="en-US" sz="3000" dirty="0"/>
              <a:t>初步结论：行</a:t>
            </a:r>
            <a:r>
              <a:rPr lang="zh-CN" altLang="en-US" sz="3000" dirty="0">
                <a:latin typeface="Times New Roman" panose="02020603050405020304" pitchFamily="18" charset="0"/>
              </a:rPr>
              <a:t>业与被投诉次数之间有一定的关系</a:t>
            </a:r>
          </a:p>
          <a:p>
            <a:pPr marL="1143000" lvl="1" indent="-457200">
              <a:spcBef>
                <a:spcPct val="40000"/>
              </a:spcBef>
              <a:defRPr/>
            </a:pPr>
            <a:r>
              <a:rPr lang="zh-CN" altLang="en-US" sz="2600" dirty="0">
                <a:latin typeface="Times New Roman" panose="02020603050405020304" pitchFamily="18" charset="0"/>
              </a:rPr>
              <a:t>如果行业与被投诉次数之间没有关系，那么它们被投诉的次数应该大致相同，在散点图上所呈现的模式也就应该很接近。</a:t>
            </a:r>
            <a:endParaRPr lang="zh-CN" altLang="en-US" sz="26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8">
                                            <p:txEl>
                                              <p:pRg st="0" end="0"/>
                                            </p:txEl>
                                          </p:spTgt>
                                        </p:tgtEl>
                                        <p:attrNameLst>
                                          <p:attrName>style.visibility</p:attrName>
                                        </p:attrNameLst>
                                      </p:cBhvr>
                                      <p:to>
                                        <p:strVal val="visible"/>
                                      </p:to>
                                    </p:set>
                                    <p:animEffect transition="in" filter="wipe(left)">
                                      <p:cBhvr>
                                        <p:cTn id="7" dur="500"/>
                                        <p:tgtEl>
                                          <p:spTgt spid="224258">
                                            <p:txEl>
                                              <p:pRg st="0" end="0"/>
                                            </p:txEl>
                                          </p:spTgt>
                                        </p:tgtEl>
                                      </p:cBhvr>
                                    </p:animEffect>
                                  </p:childTnLst>
                                  <p:subTnLst>
                                    <p:animClr clrSpc="rgb" dir="cw">
                                      <p:cBhvr override="childStyle">
                                        <p:cTn dur="1" fill="hold" display="0" masterRel="nextClick" afterEffect="1"/>
                                        <p:tgtEl>
                                          <p:spTgt spid="224258">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224258">
                                            <p:txEl>
                                              <p:pRg st="1" end="1"/>
                                            </p:txEl>
                                          </p:spTgt>
                                        </p:tgtEl>
                                        <p:attrNameLst>
                                          <p:attrName>style.visibility</p:attrName>
                                        </p:attrNameLst>
                                      </p:cBhvr>
                                      <p:to>
                                        <p:strVal val="visible"/>
                                      </p:to>
                                    </p:set>
                                    <p:animEffect transition="in" filter="wipe(left)">
                                      <p:cBhvr>
                                        <p:cTn id="10" dur="500"/>
                                        <p:tgtEl>
                                          <p:spTgt spid="224258">
                                            <p:txEl>
                                              <p:pRg st="1" end="1"/>
                                            </p:txEl>
                                          </p:spTgt>
                                        </p:tgtEl>
                                      </p:cBhvr>
                                    </p:animEffect>
                                  </p:childTnLst>
                                  <p:subTnLst>
                                    <p:animClr clrSpc="rgb" dir="cw">
                                      <p:cBhvr override="childStyle">
                                        <p:cTn dur="1" fill="hold" display="0" masterRel="nextClick" afterEffect="1"/>
                                        <p:tgtEl>
                                          <p:spTgt spid="224258">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224258">
                                            <p:txEl>
                                              <p:pRg st="2" end="2"/>
                                            </p:txEl>
                                          </p:spTgt>
                                        </p:tgtEl>
                                        <p:attrNameLst>
                                          <p:attrName>style.visibility</p:attrName>
                                        </p:attrNameLst>
                                      </p:cBhvr>
                                      <p:to>
                                        <p:strVal val="visible"/>
                                      </p:to>
                                    </p:set>
                                    <p:animEffect transition="in" filter="wipe(left)">
                                      <p:cBhvr>
                                        <p:cTn id="13" dur="500"/>
                                        <p:tgtEl>
                                          <p:spTgt spid="224258">
                                            <p:txEl>
                                              <p:pRg st="2" end="2"/>
                                            </p:txEl>
                                          </p:spTgt>
                                        </p:tgtEl>
                                      </p:cBhvr>
                                    </p:animEffect>
                                  </p:childTnLst>
                                  <p:subTnLst>
                                    <p:animClr clrSpc="rgb" dir="cw">
                                      <p:cBhvr override="childStyle">
                                        <p:cTn dur="1" fill="hold" display="0" masterRel="nextClick" afterEffect="1"/>
                                        <p:tgtEl>
                                          <p:spTgt spid="224258">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224258">
                                            <p:txEl>
                                              <p:pRg st="3" end="3"/>
                                            </p:txEl>
                                          </p:spTgt>
                                        </p:tgtEl>
                                        <p:attrNameLst>
                                          <p:attrName>style.visibility</p:attrName>
                                        </p:attrNameLst>
                                      </p:cBhvr>
                                      <p:to>
                                        <p:strVal val="visible"/>
                                      </p:to>
                                    </p:set>
                                    <p:animEffect transition="in" filter="wipe(left)">
                                      <p:cBhvr>
                                        <p:cTn id="16" dur="500"/>
                                        <p:tgtEl>
                                          <p:spTgt spid="224258">
                                            <p:txEl>
                                              <p:pRg st="3" end="3"/>
                                            </p:txEl>
                                          </p:spTgt>
                                        </p:tgtEl>
                                      </p:cBhvr>
                                    </p:animEffect>
                                  </p:childTnLst>
                                  <p:subTnLst>
                                    <p:animClr clrSpc="rgb" dir="cw">
                                      <p:cBhvr override="childStyle">
                                        <p:cTn dur="1" fill="hold" display="0" masterRel="nextClick" afterEffect="1"/>
                                        <p:tgtEl>
                                          <p:spTgt spid="224258">
                                            <p:txEl>
                                              <p:pRg st="3" end="3"/>
                                            </p:txEl>
                                          </p:spTgt>
                                        </p:tgtEl>
                                        <p:attrNameLst>
                                          <p:attrName>ppt_c</p:attrName>
                                        </p:attrNameLst>
                                      </p:cBhvr>
                                      <p:to>
                                        <a:schemeClr val="folHlink"/>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4258">
                                            <p:txEl>
                                              <p:pRg st="4" end="4"/>
                                            </p:txEl>
                                          </p:spTgt>
                                        </p:tgtEl>
                                        <p:attrNameLst>
                                          <p:attrName>style.visibility</p:attrName>
                                        </p:attrNameLst>
                                      </p:cBhvr>
                                      <p:to>
                                        <p:strVal val="visible"/>
                                      </p:to>
                                    </p:set>
                                    <p:animEffect transition="in" filter="wipe(left)">
                                      <p:cBhvr>
                                        <p:cTn id="21" dur="500"/>
                                        <p:tgtEl>
                                          <p:spTgt spid="224258">
                                            <p:txEl>
                                              <p:pRg st="4" end="4"/>
                                            </p:txEl>
                                          </p:spTgt>
                                        </p:tgtEl>
                                      </p:cBhvr>
                                    </p:animEffect>
                                  </p:childTnLst>
                                  <p:subTnLst>
                                    <p:animClr clrSpc="rgb" dir="cw">
                                      <p:cBhvr override="childStyle">
                                        <p:cTn dur="1" fill="hold" display="0" masterRel="nextClick" afterEffect="1"/>
                                        <p:tgtEl>
                                          <p:spTgt spid="224258">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224258">
                                            <p:txEl>
                                              <p:pRg st="5" end="5"/>
                                            </p:txEl>
                                          </p:spTgt>
                                        </p:tgtEl>
                                        <p:attrNameLst>
                                          <p:attrName>style.visibility</p:attrName>
                                        </p:attrNameLst>
                                      </p:cBhvr>
                                      <p:to>
                                        <p:strVal val="visible"/>
                                      </p:to>
                                    </p:set>
                                    <p:animEffect transition="in" filter="wipe(left)">
                                      <p:cBhvr>
                                        <p:cTn id="24" dur="500"/>
                                        <p:tgtEl>
                                          <p:spTgt spid="224258">
                                            <p:txEl>
                                              <p:pRg st="5" end="5"/>
                                            </p:txEl>
                                          </p:spTgt>
                                        </p:tgtEl>
                                      </p:cBhvr>
                                    </p:animEffect>
                                  </p:childTnLst>
                                  <p:subTnLst>
                                    <p:animClr clrSpc="rgb" dir="cw">
                                      <p:cBhvr override="childStyle">
                                        <p:cTn dur="1" fill="hold" display="0" masterRel="nextClick" afterEffect="1"/>
                                        <p:tgtEl>
                                          <p:spTgt spid="224258">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1475" name="Rectangle 3"/>
          <p:cNvSpPr>
            <a:spLocks noGrp="1" noChangeArrowheads="1"/>
          </p:cNvSpPr>
          <p:nvPr>
            <p:ph type="title"/>
          </p:nvPr>
        </p:nvSpPr>
        <p:spPr>
          <a:xfrm>
            <a:off x="1484051" y="117928"/>
            <a:ext cx="10058400" cy="1450757"/>
          </a:xfrm>
        </p:spPr>
        <p:txBody>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方差分析的基本思想和原理</a:t>
            </a:r>
            <a:endPar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endParaRPr>
          </a:p>
        </p:txBody>
      </p:sp>
      <p:sp>
        <p:nvSpPr>
          <p:cNvPr id="361474" name="Rectangle 2"/>
          <p:cNvSpPr>
            <a:spLocks noGrp="1" noChangeArrowheads="1"/>
          </p:cNvSpPr>
          <p:nvPr>
            <p:ph idx="1"/>
          </p:nvPr>
        </p:nvSpPr>
        <p:spPr>
          <a:xfrm>
            <a:off x="1279864" y="1760162"/>
            <a:ext cx="8787413" cy="4864500"/>
          </a:xfrm>
        </p:spPr>
        <p:txBody>
          <a:bodyPr>
            <a:normAutofit/>
          </a:bodyPr>
          <a:lstStyle/>
          <a:p>
            <a:pPr algn="just">
              <a:spcBef>
                <a:spcPct val="40000"/>
              </a:spcBef>
              <a:buFontTx/>
              <a:buAutoNum type="arabicPeriod"/>
              <a:defRPr/>
            </a:pPr>
            <a:r>
              <a:rPr lang="zh-CN" altLang="en-US" sz="2800" dirty="0"/>
              <a:t>散点图观察不能提供</a:t>
            </a:r>
            <a:r>
              <a:rPr lang="zh-CN" altLang="en-US" sz="2800" dirty="0">
                <a:solidFill>
                  <a:srgbClr val="FF0000"/>
                </a:solidFill>
                <a:effectLst>
                  <a:outerShdw blurRad="38100" dist="38100" dir="2700000" algn="tl">
                    <a:srgbClr val="000000">
                      <a:alpha val="43137"/>
                    </a:srgbClr>
                  </a:outerShdw>
                </a:effectLst>
              </a:rPr>
              <a:t>充分的证据</a:t>
            </a:r>
            <a:r>
              <a:rPr lang="zh-CN" altLang="en-US" sz="2800" dirty="0"/>
              <a:t>证明不同行业被投诉的次数之间有显著差异</a:t>
            </a:r>
          </a:p>
          <a:p>
            <a:pPr marL="1143000" lvl="1" indent="-457200" algn="just">
              <a:spcBef>
                <a:spcPct val="40000"/>
              </a:spcBef>
              <a:defRPr/>
            </a:pPr>
            <a:r>
              <a:rPr lang="zh-CN" altLang="en-US" sz="2400" dirty="0"/>
              <a:t>这种差异可能是由于抽样的随机性所造成的</a:t>
            </a:r>
          </a:p>
          <a:p>
            <a:pPr algn="just">
              <a:spcBef>
                <a:spcPct val="40000"/>
              </a:spcBef>
              <a:buFontTx/>
              <a:buAutoNum type="arabicPeriod"/>
              <a:defRPr/>
            </a:pPr>
            <a:r>
              <a:rPr lang="zh-CN" altLang="en-US" sz="2800" dirty="0"/>
              <a:t>需要有更准确的方法来检验这种差异是否显著，也就是进行方差分析</a:t>
            </a:r>
          </a:p>
          <a:p>
            <a:pPr marL="1143000" lvl="1" indent="-457200" algn="just">
              <a:spcBef>
                <a:spcPct val="40000"/>
              </a:spcBef>
              <a:defRPr/>
            </a:pPr>
            <a:r>
              <a:rPr lang="zh-CN" altLang="en-US" sz="2400" dirty="0"/>
              <a:t>之所以叫方差分析，因为虽然我们感兴趣的是均值，但在判断均值之间是否有差异时则需要借助于方差。</a:t>
            </a:r>
          </a:p>
          <a:p>
            <a:pPr marL="1143000" lvl="1" indent="-457200" algn="just">
              <a:spcBef>
                <a:spcPct val="40000"/>
              </a:spcBef>
              <a:defRPr/>
            </a:pPr>
            <a:r>
              <a:rPr lang="zh-CN" altLang="en-US" sz="2400" dirty="0"/>
              <a:t>这个名字也表示：它是通过对数据误差来源的分析判断不同总体的均值是否相等。因此，进行方差分析时，需要考察数据误差的来源。</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1474">
                                            <p:txEl>
                                              <p:pRg st="0" end="0"/>
                                            </p:txEl>
                                          </p:spTgt>
                                        </p:tgtEl>
                                        <p:attrNameLst>
                                          <p:attrName>style.visibility</p:attrName>
                                        </p:attrNameLst>
                                      </p:cBhvr>
                                      <p:to>
                                        <p:strVal val="visible"/>
                                      </p:to>
                                    </p:set>
                                    <p:animEffect transition="in" filter="wipe(left)">
                                      <p:cBhvr>
                                        <p:cTn id="7" dur="500"/>
                                        <p:tgtEl>
                                          <p:spTgt spid="361474">
                                            <p:txEl>
                                              <p:pRg st="0" end="0"/>
                                            </p:txEl>
                                          </p:spTgt>
                                        </p:tgtEl>
                                      </p:cBhvr>
                                    </p:animEffect>
                                  </p:childTnLst>
                                  <p:subTnLst>
                                    <p:animClr clrSpc="rgb" dir="cw">
                                      <p:cBhvr override="childStyle">
                                        <p:cTn dur="1" fill="hold" display="0" masterRel="nextClick" afterEffect="1"/>
                                        <p:tgtEl>
                                          <p:spTgt spid="361474">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361474">
                                            <p:txEl>
                                              <p:pRg st="1" end="1"/>
                                            </p:txEl>
                                          </p:spTgt>
                                        </p:tgtEl>
                                        <p:attrNameLst>
                                          <p:attrName>style.visibility</p:attrName>
                                        </p:attrNameLst>
                                      </p:cBhvr>
                                      <p:to>
                                        <p:strVal val="visible"/>
                                      </p:to>
                                    </p:set>
                                    <p:animEffect transition="in" filter="wipe(left)">
                                      <p:cBhvr>
                                        <p:cTn id="10" dur="500"/>
                                        <p:tgtEl>
                                          <p:spTgt spid="361474">
                                            <p:txEl>
                                              <p:pRg st="1" end="1"/>
                                            </p:txEl>
                                          </p:spTgt>
                                        </p:tgtEl>
                                      </p:cBhvr>
                                    </p:animEffect>
                                  </p:childTnLst>
                                  <p:subTnLst>
                                    <p:animClr clrSpc="rgb" dir="cw">
                                      <p:cBhvr override="childStyle">
                                        <p:cTn dur="1" fill="hold" display="0" masterRel="nextClick" afterEffect="1"/>
                                        <p:tgtEl>
                                          <p:spTgt spid="361474">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61474">
                                            <p:txEl>
                                              <p:pRg st="2" end="2"/>
                                            </p:txEl>
                                          </p:spTgt>
                                        </p:tgtEl>
                                        <p:attrNameLst>
                                          <p:attrName>style.visibility</p:attrName>
                                        </p:attrNameLst>
                                      </p:cBhvr>
                                      <p:to>
                                        <p:strVal val="visible"/>
                                      </p:to>
                                    </p:set>
                                    <p:animEffect transition="in" filter="wipe(left)">
                                      <p:cBhvr>
                                        <p:cTn id="15" dur="500"/>
                                        <p:tgtEl>
                                          <p:spTgt spid="361474">
                                            <p:txEl>
                                              <p:pRg st="2" end="2"/>
                                            </p:txEl>
                                          </p:spTgt>
                                        </p:tgtEl>
                                      </p:cBhvr>
                                    </p:animEffect>
                                  </p:childTnLst>
                                  <p:subTnLst>
                                    <p:animClr clrSpc="rgb" dir="cw">
                                      <p:cBhvr override="childStyle">
                                        <p:cTn dur="1" fill="hold" display="0" masterRel="nextClick" afterEffect="1"/>
                                        <p:tgtEl>
                                          <p:spTgt spid="361474">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361474">
                                            <p:txEl>
                                              <p:pRg st="3" end="3"/>
                                            </p:txEl>
                                          </p:spTgt>
                                        </p:tgtEl>
                                        <p:attrNameLst>
                                          <p:attrName>style.visibility</p:attrName>
                                        </p:attrNameLst>
                                      </p:cBhvr>
                                      <p:to>
                                        <p:strVal val="visible"/>
                                      </p:to>
                                    </p:set>
                                    <p:animEffect transition="in" filter="wipe(left)">
                                      <p:cBhvr>
                                        <p:cTn id="18" dur="500"/>
                                        <p:tgtEl>
                                          <p:spTgt spid="361474">
                                            <p:txEl>
                                              <p:pRg st="3" end="3"/>
                                            </p:txEl>
                                          </p:spTgt>
                                        </p:tgtEl>
                                      </p:cBhvr>
                                    </p:animEffect>
                                  </p:childTnLst>
                                  <p:subTnLst>
                                    <p:animClr clrSpc="rgb" dir="cw">
                                      <p:cBhvr override="childStyle">
                                        <p:cTn dur="1" fill="hold" display="0" masterRel="nextClick" afterEffect="1"/>
                                        <p:tgtEl>
                                          <p:spTgt spid="361474">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361474">
                                            <p:txEl>
                                              <p:pRg st="4" end="4"/>
                                            </p:txEl>
                                          </p:spTgt>
                                        </p:tgtEl>
                                        <p:attrNameLst>
                                          <p:attrName>style.visibility</p:attrName>
                                        </p:attrNameLst>
                                      </p:cBhvr>
                                      <p:to>
                                        <p:strVal val="visible"/>
                                      </p:to>
                                    </p:set>
                                    <p:animEffect transition="in" filter="wipe(left)">
                                      <p:cBhvr>
                                        <p:cTn id="21" dur="500"/>
                                        <p:tgtEl>
                                          <p:spTgt spid="361474">
                                            <p:txEl>
                                              <p:pRg st="4" end="4"/>
                                            </p:txEl>
                                          </p:spTgt>
                                        </p:tgtEl>
                                      </p:cBhvr>
                                    </p:animEffect>
                                  </p:childTnLst>
                                  <p:subTnLst>
                                    <p:animClr clrSpc="rgb" dir="cw">
                                      <p:cBhvr override="childStyle">
                                        <p:cTn dur="1" fill="hold" display="0" masterRel="nextClick" afterEffect="1"/>
                                        <p:tgtEl>
                                          <p:spTgt spid="361474">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708457" y="246707"/>
            <a:ext cx="9042400" cy="1143000"/>
          </a:xfrm>
        </p:spPr>
        <p:txBody>
          <a:bodyPr>
            <a:normAutofit fontScale="90000"/>
          </a:bodyPr>
          <a:lstStyle/>
          <a:p>
            <a:pPr>
              <a:defRPr/>
            </a:pPr>
            <a:r>
              <a:rPr lang="zh-CN" altLang="en-US" b="1" dirty="0">
                <a:latin typeface="Arial" panose="020B0604020202020204" pitchFamily="34" charset="0"/>
              </a:rPr>
              <a:t>方差分析的基本思想和原理</a:t>
            </a:r>
            <a:r>
              <a:rPr lang="en-US" altLang="zh-CN" sz="3600" b="1" dirty="0">
                <a:solidFill>
                  <a:schemeClr val="hlink"/>
                </a:solidFill>
                <a:latin typeface="Arial" panose="020B0604020202020204" pitchFamily="34" charset="0"/>
              </a:rPr>
              <a:t>(</a:t>
            </a:r>
            <a:r>
              <a:rPr lang="zh-CN" altLang="en-US" sz="3600" b="1" dirty="0">
                <a:solidFill>
                  <a:schemeClr val="hlink"/>
                </a:solidFill>
                <a:latin typeface="Arial" panose="020B0604020202020204" pitchFamily="34" charset="0"/>
              </a:rPr>
              <a:t>两类误差</a:t>
            </a:r>
            <a:r>
              <a:rPr lang="en-US" altLang="zh-CN" sz="3600" b="1" dirty="0">
                <a:solidFill>
                  <a:schemeClr val="hlink"/>
                </a:solidFill>
                <a:latin typeface="Arial" panose="020B0604020202020204" pitchFamily="34" charset="0"/>
              </a:rPr>
              <a:t>)</a:t>
            </a:r>
          </a:p>
        </p:txBody>
      </p:sp>
      <p:sp>
        <p:nvSpPr>
          <p:cNvPr id="226307" name="Rectangle 3"/>
          <p:cNvSpPr>
            <a:spLocks noGrp="1" noChangeArrowheads="1"/>
          </p:cNvSpPr>
          <p:nvPr>
            <p:ph type="body" sz="half" idx="1"/>
          </p:nvPr>
        </p:nvSpPr>
        <p:spPr>
          <a:xfrm>
            <a:off x="1572826" y="1720787"/>
            <a:ext cx="9178031" cy="4981853"/>
          </a:xfrm>
        </p:spPr>
        <p:txBody>
          <a:bodyPr>
            <a:noAutofit/>
          </a:bodyPr>
          <a:lstStyle/>
          <a:p>
            <a:pPr marL="533400" indent="-533400" algn="just">
              <a:buSzPct val="120000"/>
              <a:buFont typeface="Wingdings" panose="05000000000000000000" pitchFamily="2" charset="2"/>
              <a:buAutoNum type="arabicPeriod"/>
              <a:defRPr/>
            </a:pPr>
            <a:r>
              <a:rPr lang="zh-CN" altLang="en-US" sz="2800" b="1" dirty="0"/>
              <a:t>随机误差</a:t>
            </a:r>
          </a:p>
          <a:p>
            <a:pPr marL="1143000" lvl="1" indent="-457200" algn="just">
              <a:buSzPct val="130000"/>
              <a:buFont typeface="Wingdings" panose="05000000000000000000" pitchFamily="2" charset="2"/>
              <a:buChar char="§"/>
              <a:defRPr/>
            </a:pPr>
            <a:r>
              <a:rPr lang="zh-CN" altLang="en-US" sz="2400" dirty="0"/>
              <a:t>因素的同一水平</a:t>
            </a:r>
            <a:r>
              <a:rPr lang="en-US" altLang="zh-CN" sz="2400" dirty="0"/>
              <a:t>(</a:t>
            </a:r>
            <a:r>
              <a:rPr lang="zh-CN" altLang="en-US" sz="2400" dirty="0"/>
              <a:t>总体</a:t>
            </a:r>
            <a:r>
              <a:rPr lang="en-US" altLang="zh-CN" sz="2400" dirty="0"/>
              <a:t>)</a:t>
            </a:r>
            <a:r>
              <a:rPr lang="zh-CN" altLang="en-US" sz="2400" dirty="0"/>
              <a:t>下，样本各观察值之间的差异。</a:t>
            </a:r>
          </a:p>
          <a:p>
            <a:pPr marL="1466850" lvl="2" indent="-381000" algn="just">
              <a:buSzPct val="60000"/>
              <a:defRPr/>
            </a:pPr>
            <a:r>
              <a:rPr lang="zh-CN" altLang="en-US" sz="1800" dirty="0"/>
              <a:t>比如，同一行业下不同企业被投诉次数之间的差异</a:t>
            </a:r>
          </a:p>
          <a:p>
            <a:pPr marL="1143000" lvl="1" indent="-457200" algn="just">
              <a:buSzPct val="130000"/>
              <a:buFont typeface="Wingdings" panose="05000000000000000000" pitchFamily="2" charset="2"/>
              <a:buChar char="§"/>
              <a:defRPr/>
            </a:pPr>
            <a:r>
              <a:rPr lang="zh-CN" altLang="en-US" sz="2400" dirty="0"/>
              <a:t>这种差异可以看成是随机因素的影响，称为</a:t>
            </a:r>
            <a:r>
              <a:rPr lang="zh-CN" altLang="en-US" sz="2400" dirty="0">
                <a:solidFill>
                  <a:srgbClr val="FF0000"/>
                </a:solidFill>
              </a:rPr>
              <a:t>随机误差 。</a:t>
            </a:r>
          </a:p>
          <a:p>
            <a:pPr marL="533400" indent="-533400" algn="just">
              <a:buSzPct val="120000"/>
              <a:buFont typeface="Wingdings" panose="05000000000000000000" pitchFamily="2" charset="2"/>
              <a:buAutoNum type="arabicPeriod"/>
              <a:defRPr/>
            </a:pPr>
            <a:r>
              <a:rPr lang="zh-CN" altLang="en-US" sz="2800" b="1" dirty="0"/>
              <a:t>系统误差</a:t>
            </a:r>
          </a:p>
          <a:p>
            <a:pPr marL="1143000" lvl="1" indent="-457200" algn="just">
              <a:buSzPct val="120000"/>
              <a:buFont typeface="Wingdings" panose="05000000000000000000" pitchFamily="2" charset="2"/>
              <a:buChar char="§"/>
              <a:defRPr/>
            </a:pPr>
            <a:r>
              <a:rPr lang="zh-CN" altLang="en-US" sz="2400" dirty="0"/>
              <a:t>因素的不同水平</a:t>
            </a:r>
            <a:r>
              <a:rPr lang="en-US" altLang="zh-CN" sz="2400" dirty="0"/>
              <a:t>(</a:t>
            </a:r>
            <a:r>
              <a:rPr lang="zh-CN" altLang="en-US" sz="2400" dirty="0"/>
              <a:t>不同总体</a:t>
            </a:r>
            <a:r>
              <a:rPr lang="en-US" altLang="zh-CN" sz="2400" dirty="0"/>
              <a:t>)</a:t>
            </a:r>
            <a:r>
              <a:rPr lang="zh-CN" altLang="en-US" sz="2400" dirty="0"/>
              <a:t>之间观察值的差异</a:t>
            </a:r>
          </a:p>
          <a:p>
            <a:pPr marL="1466850" lvl="2" indent="-381000" algn="just">
              <a:buSzPct val="60000"/>
              <a:defRPr/>
            </a:pPr>
            <a:r>
              <a:rPr lang="zh-CN" altLang="en-US" sz="1800" dirty="0"/>
              <a:t>比如，不同行业之间的被投诉次数之间的差异</a:t>
            </a:r>
          </a:p>
          <a:p>
            <a:pPr marL="1143000" lvl="1" indent="-457200" algn="just">
              <a:buSzPct val="120000"/>
              <a:buFont typeface="Wingdings" panose="05000000000000000000" pitchFamily="2" charset="2"/>
              <a:buChar char="§"/>
              <a:defRPr/>
            </a:pPr>
            <a:r>
              <a:rPr lang="zh-CN" altLang="en-US" sz="2400" dirty="0"/>
              <a:t>这种差异</a:t>
            </a:r>
            <a:r>
              <a:rPr lang="zh-CN" altLang="en-US" sz="2400" dirty="0">
                <a:solidFill>
                  <a:schemeClr val="tx1"/>
                </a:solidFill>
              </a:rPr>
              <a:t>可能</a:t>
            </a:r>
            <a:r>
              <a:rPr lang="zh-CN" altLang="en-US" sz="2400" dirty="0"/>
              <a:t>是由于抽样的随机性所造成的，</a:t>
            </a:r>
            <a:r>
              <a:rPr lang="zh-CN" altLang="en-US" sz="2400" dirty="0">
                <a:solidFill>
                  <a:schemeClr val="tx1">
                    <a:lumMod val="95000"/>
                    <a:lumOff val="5000"/>
                  </a:schemeClr>
                </a:solidFill>
              </a:rPr>
              <a:t>也可能</a:t>
            </a:r>
            <a:r>
              <a:rPr lang="zh-CN" altLang="en-US" sz="2400" dirty="0"/>
              <a:t>是由于行业本身所造成的，后者所形成的误差是由系统性因素造成的，称为</a:t>
            </a:r>
            <a:r>
              <a:rPr lang="zh-CN" altLang="en-US" sz="2400" b="1" dirty="0">
                <a:solidFill>
                  <a:srgbClr val="FF0000"/>
                </a:solidFill>
              </a:rPr>
              <a:t>系统误差。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left)">
                                      <p:cBhvr>
                                        <p:cTn id="7" dur="500"/>
                                        <p:tgtEl>
                                          <p:spTgt spid="226307">
                                            <p:txEl>
                                              <p:pRg st="0" end="0"/>
                                            </p:txEl>
                                          </p:spTgt>
                                        </p:tgtEl>
                                      </p:cBhvr>
                                    </p:animEffect>
                                  </p:childTnLst>
                                  <p:subTnLst>
                                    <p:animClr clrSpc="rgb" dir="cw">
                                      <p:cBhvr override="childStyle">
                                        <p:cTn dur="1" fill="hold" display="0" masterRel="nextClick" afterEffect="1"/>
                                        <p:tgtEl>
                                          <p:spTgt spid="22630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226307">
                                            <p:txEl>
                                              <p:pRg st="1" end="1"/>
                                            </p:txEl>
                                          </p:spTgt>
                                        </p:tgtEl>
                                        <p:attrNameLst>
                                          <p:attrName>style.visibility</p:attrName>
                                        </p:attrNameLst>
                                      </p:cBhvr>
                                      <p:to>
                                        <p:strVal val="visible"/>
                                      </p:to>
                                    </p:set>
                                    <p:animEffect transition="in" filter="wipe(left)">
                                      <p:cBhvr>
                                        <p:cTn id="10" dur="500"/>
                                        <p:tgtEl>
                                          <p:spTgt spid="226307">
                                            <p:txEl>
                                              <p:pRg st="1" end="1"/>
                                            </p:txEl>
                                          </p:spTgt>
                                        </p:tgtEl>
                                      </p:cBhvr>
                                    </p:animEffect>
                                  </p:childTnLst>
                                  <p:subTnLst>
                                    <p:animClr clrSpc="rgb" dir="cw">
                                      <p:cBhvr override="childStyle">
                                        <p:cTn dur="1" fill="hold" display="0" masterRel="nextClick" afterEffect="1"/>
                                        <p:tgtEl>
                                          <p:spTgt spid="226307">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226307">
                                            <p:txEl>
                                              <p:pRg st="2" end="2"/>
                                            </p:txEl>
                                          </p:spTgt>
                                        </p:tgtEl>
                                        <p:attrNameLst>
                                          <p:attrName>style.visibility</p:attrName>
                                        </p:attrNameLst>
                                      </p:cBhvr>
                                      <p:to>
                                        <p:strVal val="visible"/>
                                      </p:to>
                                    </p:set>
                                    <p:animEffect transition="in" filter="wipe(left)">
                                      <p:cBhvr>
                                        <p:cTn id="13" dur="500"/>
                                        <p:tgtEl>
                                          <p:spTgt spid="226307">
                                            <p:txEl>
                                              <p:pRg st="2" end="2"/>
                                            </p:txEl>
                                          </p:spTgt>
                                        </p:tgtEl>
                                      </p:cBhvr>
                                    </p:animEffect>
                                  </p:childTnLst>
                                  <p:subTnLst>
                                    <p:animClr clrSpc="rgb" dir="cw">
                                      <p:cBhvr override="childStyle">
                                        <p:cTn dur="1" fill="hold" display="0" masterRel="nextClick" afterEffect="1"/>
                                        <p:tgtEl>
                                          <p:spTgt spid="226307">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226307">
                                            <p:txEl>
                                              <p:pRg st="3" end="3"/>
                                            </p:txEl>
                                          </p:spTgt>
                                        </p:tgtEl>
                                        <p:attrNameLst>
                                          <p:attrName>style.visibility</p:attrName>
                                        </p:attrNameLst>
                                      </p:cBhvr>
                                      <p:to>
                                        <p:strVal val="visible"/>
                                      </p:to>
                                    </p:set>
                                    <p:animEffect transition="in" filter="wipe(left)">
                                      <p:cBhvr>
                                        <p:cTn id="16" dur="500"/>
                                        <p:tgtEl>
                                          <p:spTgt spid="226307">
                                            <p:txEl>
                                              <p:pRg st="3" end="3"/>
                                            </p:txEl>
                                          </p:spTgt>
                                        </p:tgtEl>
                                      </p:cBhvr>
                                    </p:animEffect>
                                  </p:childTnLst>
                                  <p:subTnLst>
                                    <p:animClr clrSpc="rgb" dir="cw">
                                      <p:cBhvr override="childStyle">
                                        <p:cTn dur="1" fill="hold" display="0" masterRel="nextClick" afterEffect="1"/>
                                        <p:tgtEl>
                                          <p:spTgt spid="226307">
                                            <p:txEl>
                                              <p:pRg st="3" end="3"/>
                                            </p:txEl>
                                          </p:spTgt>
                                        </p:tgtEl>
                                        <p:attrNameLst>
                                          <p:attrName>ppt_c</p:attrName>
                                        </p:attrNameLst>
                                      </p:cBhvr>
                                      <p:to>
                                        <a:schemeClr val="folHlink"/>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6307">
                                            <p:txEl>
                                              <p:pRg st="4" end="4"/>
                                            </p:txEl>
                                          </p:spTgt>
                                        </p:tgtEl>
                                        <p:attrNameLst>
                                          <p:attrName>style.visibility</p:attrName>
                                        </p:attrNameLst>
                                      </p:cBhvr>
                                      <p:to>
                                        <p:strVal val="visible"/>
                                      </p:to>
                                    </p:set>
                                    <p:animEffect transition="in" filter="wipe(left)">
                                      <p:cBhvr>
                                        <p:cTn id="21" dur="500"/>
                                        <p:tgtEl>
                                          <p:spTgt spid="226307">
                                            <p:txEl>
                                              <p:pRg st="4" end="4"/>
                                            </p:txEl>
                                          </p:spTgt>
                                        </p:tgtEl>
                                      </p:cBhvr>
                                    </p:animEffect>
                                  </p:childTnLst>
                                  <p:subTnLst>
                                    <p:animClr clrSpc="rgb" dir="cw">
                                      <p:cBhvr override="childStyle">
                                        <p:cTn dur="1" fill="hold" display="0" masterRel="nextClick" afterEffect="1"/>
                                        <p:tgtEl>
                                          <p:spTgt spid="226307">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226307">
                                            <p:txEl>
                                              <p:pRg st="5" end="5"/>
                                            </p:txEl>
                                          </p:spTgt>
                                        </p:tgtEl>
                                        <p:attrNameLst>
                                          <p:attrName>style.visibility</p:attrName>
                                        </p:attrNameLst>
                                      </p:cBhvr>
                                      <p:to>
                                        <p:strVal val="visible"/>
                                      </p:to>
                                    </p:set>
                                    <p:animEffect transition="in" filter="wipe(left)">
                                      <p:cBhvr>
                                        <p:cTn id="24" dur="500"/>
                                        <p:tgtEl>
                                          <p:spTgt spid="226307">
                                            <p:txEl>
                                              <p:pRg st="5" end="5"/>
                                            </p:txEl>
                                          </p:spTgt>
                                        </p:tgtEl>
                                      </p:cBhvr>
                                    </p:animEffect>
                                  </p:childTnLst>
                                  <p:subTnLst>
                                    <p:animClr clrSpc="rgb" dir="cw">
                                      <p:cBhvr override="childStyle">
                                        <p:cTn dur="1" fill="hold" display="0" masterRel="nextClick" afterEffect="1"/>
                                        <p:tgtEl>
                                          <p:spTgt spid="226307">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226307">
                                            <p:txEl>
                                              <p:pRg st="6" end="6"/>
                                            </p:txEl>
                                          </p:spTgt>
                                        </p:tgtEl>
                                        <p:attrNameLst>
                                          <p:attrName>style.visibility</p:attrName>
                                        </p:attrNameLst>
                                      </p:cBhvr>
                                      <p:to>
                                        <p:strVal val="visible"/>
                                      </p:to>
                                    </p:set>
                                    <p:animEffect transition="in" filter="wipe(left)">
                                      <p:cBhvr>
                                        <p:cTn id="27" dur="500"/>
                                        <p:tgtEl>
                                          <p:spTgt spid="226307">
                                            <p:txEl>
                                              <p:pRg st="6" end="6"/>
                                            </p:txEl>
                                          </p:spTgt>
                                        </p:tgtEl>
                                      </p:cBhvr>
                                    </p:animEffect>
                                  </p:childTnLst>
                                  <p:subTnLst>
                                    <p:animClr clrSpc="rgb" dir="cw">
                                      <p:cBhvr override="childStyle">
                                        <p:cTn dur="1" fill="hold" display="0" masterRel="nextClick" afterEffect="1"/>
                                        <p:tgtEl>
                                          <p:spTgt spid="226307">
                                            <p:txEl>
                                              <p:pRg st="6" end="6"/>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226307">
                                            <p:txEl>
                                              <p:pRg st="7" end="7"/>
                                            </p:txEl>
                                          </p:spTgt>
                                        </p:tgtEl>
                                        <p:attrNameLst>
                                          <p:attrName>style.visibility</p:attrName>
                                        </p:attrNameLst>
                                      </p:cBhvr>
                                      <p:to>
                                        <p:strVal val="visible"/>
                                      </p:to>
                                    </p:set>
                                    <p:animEffect transition="in" filter="wipe(left)">
                                      <p:cBhvr>
                                        <p:cTn id="30" dur="500"/>
                                        <p:tgtEl>
                                          <p:spTgt spid="226307">
                                            <p:txEl>
                                              <p:pRg st="7" end="7"/>
                                            </p:txEl>
                                          </p:spTgt>
                                        </p:tgtEl>
                                      </p:cBhvr>
                                    </p:animEffect>
                                  </p:childTnLst>
                                  <p:subTnLst>
                                    <p:animClr clrSpc="rgb" dir="cw">
                                      <p:cBhvr override="childStyle">
                                        <p:cTn dur="1" fill="hold" display="0" masterRel="nextClick" afterEffect="1"/>
                                        <p:tgtEl>
                                          <p:spTgt spid="226307">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31667" y="0"/>
            <a:ext cx="10927080" cy="1400176"/>
          </a:xfrm>
        </p:spPr>
        <p:txBody>
          <a:bodyPr>
            <a:normAutofit/>
          </a:bodyPr>
          <a:lstStyle/>
          <a:p>
            <a:pPr>
              <a:defRPr/>
            </a:pPr>
            <a:r>
              <a:rPr lang="zh-CN" altLang="en-US" dirty="0">
                <a:latin typeface="Arial" panose="020B0604020202020204" pitchFamily="34" charset="0"/>
              </a:rPr>
              <a:t>方差分析的基本思想和原理</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误差平方和</a:t>
            </a:r>
            <a:r>
              <a:rPr lang="en-US" altLang="zh-CN" sz="3600" dirty="0">
                <a:solidFill>
                  <a:schemeClr val="hlink"/>
                </a:solidFill>
                <a:latin typeface="Arial" panose="020B0604020202020204" pitchFamily="34" charset="0"/>
              </a:rPr>
              <a:t>—SS)</a:t>
            </a:r>
          </a:p>
        </p:txBody>
      </p:sp>
      <p:sp>
        <p:nvSpPr>
          <p:cNvPr id="209923" name="Rectangle 3"/>
          <p:cNvSpPr>
            <a:spLocks noGrp="1" noChangeArrowheads="1"/>
          </p:cNvSpPr>
          <p:nvPr>
            <p:ph type="body" sz="half" idx="1"/>
          </p:nvPr>
        </p:nvSpPr>
        <p:spPr>
          <a:xfrm>
            <a:off x="1742123" y="1811655"/>
            <a:ext cx="8707754" cy="5046345"/>
          </a:xfrm>
        </p:spPr>
        <p:txBody>
          <a:bodyPr>
            <a:normAutofit/>
          </a:bodyPr>
          <a:lstStyle/>
          <a:p>
            <a:pPr marL="533400" indent="-533400" algn="just">
              <a:buFontTx/>
              <a:buAutoNum type="arabicPeriod"/>
              <a:defRPr/>
            </a:pPr>
            <a:r>
              <a:rPr lang="zh-CN" altLang="en-US" sz="3000" dirty="0">
                <a:solidFill>
                  <a:schemeClr val="tx1"/>
                </a:solidFill>
              </a:rPr>
              <a:t>数据的误差用平方和</a:t>
            </a:r>
            <a:r>
              <a:rPr lang="en-US" altLang="zh-CN" sz="3000" dirty="0">
                <a:solidFill>
                  <a:schemeClr val="tx1"/>
                </a:solidFill>
              </a:rPr>
              <a:t>(</a:t>
            </a:r>
            <a:r>
              <a:rPr lang="en-US" altLang="zh-CN" sz="3000" dirty="0">
                <a:solidFill>
                  <a:schemeClr val="tx1"/>
                </a:solidFill>
                <a:cs typeface="Times New Roman" panose="02020603050405020304" pitchFamily="18" charset="0"/>
              </a:rPr>
              <a:t>sum of squares</a:t>
            </a:r>
            <a:r>
              <a:rPr lang="en-US" altLang="zh-CN" sz="3000" dirty="0">
                <a:solidFill>
                  <a:schemeClr val="tx1"/>
                </a:solidFill>
              </a:rPr>
              <a:t>)</a:t>
            </a:r>
            <a:r>
              <a:rPr lang="zh-CN" altLang="en-US" sz="3000" dirty="0">
                <a:solidFill>
                  <a:schemeClr val="tx1"/>
                </a:solidFill>
              </a:rPr>
              <a:t>表示</a:t>
            </a:r>
          </a:p>
          <a:p>
            <a:pPr marL="533400" indent="-533400" algn="just">
              <a:buFontTx/>
              <a:buAutoNum type="arabicPeriod"/>
              <a:defRPr/>
            </a:pPr>
            <a:r>
              <a:rPr lang="zh-CN" altLang="en-US" sz="3000" dirty="0">
                <a:solidFill>
                  <a:schemeClr val="tx1"/>
                </a:solidFill>
              </a:rPr>
              <a:t>组内平方和</a:t>
            </a:r>
            <a:r>
              <a:rPr lang="en-US" altLang="zh-CN" sz="3000" dirty="0">
                <a:solidFill>
                  <a:schemeClr val="tx1"/>
                </a:solidFill>
              </a:rPr>
              <a:t>(</a:t>
            </a:r>
            <a:r>
              <a:rPr lang="en-US" altLang="zh-CN" sz="3000" dirty="0">
                <a:solidFill>
                  <a:schemeClr val="tx1"/>
                </a:solidFill>
                <a:cs typeface="Times New Roman" panose="02020603050405020304" pitchFamily="18" charset="0"/>
              </a:rPr>
              <a:t>within groups</a:t>
            </a:r>
            <a:r>
              <a:rPr lang="zh-CN" altLang="en-US" sz="3000" dirty="0">
                <a:solidFill>
                  <a:schemeClr val="tx1"/>
                </a:solidFill>
                <a:cs typeface="Times New Roman" panose="02020603050405020304" pitchFamily="18" charset="0"/>
              </a:rPr>
              <a:t>，记作</a:t>
            </a:r>
            <a:r>
              <a:rPr lang="en-US" altLang="zh-CN" sz="3000" dirty="0">
                <a:solidFill>
                  <a:schemeClr val="tx1"/>
                </a:solidFill>
                <a:cs typeface="Times New Roman" panose="02020603050405020304" pitchFamily="18" charset="0"/>
              </a:rPr>
              <a:t>SSE</a:t>
            </a:r>
            <a:r>
              <a:rPr lang="en-US" altLang="zh-CN" sz="3000" dirty="0">
                <a:solidFill>
                  <a:schemeClr val="tx1"/>
                </a:solidFill>
              </a:rPr>
              <a:t>)</a:t>
            </a:r>
          </a:p>
          <a:p>
            <a:pPr marL="1143000" lvl="1" indent="-457200" algn="just">
              <a:buSzPct val="120000"/>
              <a:buFont typeface="Wingdings" panose="05000000000000000000" pitchFamily="2" charset="2"/>
              <a:buChar char="§"/>
              <a:defRPr/>
            </a:pPr>
            <a:r>
              <a:rPr lang="zh-CN" altLang="en-US" sz="2600" dirty="0">
                <a:solidFill>
                  <a:schemeClr val="tx1"/>
                </a:solidFill>
              </a:rPr>
              <a:t>因素的同一水平下数据误差的平方和</a:t>
            </a:r>
          </a:p>
          <a:p>
            <a:pPr marL="1466850" lvl="2" indent="-381000" algn="just">
              <a:buSzPct val="60000"/>
              <a:defRPr/>
            </a:pPr>
            <a:r>
              <a:rPr lang="zh-CN" altLang="en-US" sz="2200" dirty="0">
                <a:solidFill>
                  <a:schemeClr val="tx1"/>
                </a:solidFill>
              </a:rPr>
              <a:t>比如，零售业被投诉次数的误差平方和</a:t>
            </a:r>
          </a:p>
          <a:p>
            <a:pPr marL="1143000" lvl="1" indent="-457200" algn="just">
              <a:buSzPct val="120000"/>
              <a:buFont typeface="Wingdings" panose="05000000000000000000" pitchFamily="2" charset="2"/>
              <a:buChar char="§"/>
              <a:defRPr/>
            </a:pPr>
            <a:r>
              <a:rPr lang="zh-CN" altLang="en-US" sz="2600" dirty="0">
                <a:solidFill>
                  <a:schemeClr val="tx1"/>
                </a:solidFill>
              </a:rPr>
              <a:t>只包含</a:t>
            </a:r>
            <a:r>
              <a:rPr lang="zh-CN" altLang="en-US" sz="2600" b="1" dirty="0">
                <a:solidFill>
                  <a:srgbClr val="FF0000"/>
                </a:solidFill>
              </a:rPr>
              <a:t>随机误差</a:t>
            </a:r>
            <a:endParaRPr lang="zh-CN" altLang="en-US" sz="2600" dirty="0">
              <a:solidFill>
                <a:srgbClr val="FF0000"/>
              </a:solidFill>
            </a:endParaRPr>
          </a:p>
          <a:p>
            <a:pPr marL="533400" indent="-533400" algn="just">
              <a:buFontTx/>
              <a:buAutoNum type="arabicPeriod"/>
              <a:defRPr/>
            </a:pPr>
            <a:r>
              <a:rPr lang="zh-CN" altLang="en-US" sz="3000" dirty="0">
                <a:solidFill>
                  <a:schemeClr val="tx1"/>
                </a:solidFill>
              </a:rPr>
              <a:t>组间平方和</a:t>
            </a:r>
            <a:r>
              <a:rPr lang="en-US" altLang="zh-CN" sz="3000" dirty="0">
                <a:solidFill>
                  <a:schemeClr val="tx1"/>
                </a:solidFill>
              </a:rPr>
              <a:t>(</a:t>
            </a:r>
            <a:r>
              <a:rPr lang="en-US" altLang="zh-CN" sz="3000" dirty="0">
                <a:solidFill>
                  <a:schemeClr val="tx1"/>
                </a:solidFill>
                <a:cs typeface="Times New Roman" panose="02020603050405020304" pitchFamily="18" charset="0"/>
              </a:rPr>
              <a:t>between groups,</a:t>
            </a:r>
            <a:r>
              <a:rPr lang="zh-CN" altLang="en-US" sz="3000" dirty="0">
                <a:solidFill>
                  <a:schemeClr val="tx1"/>
                </a:solidFill>
                <a:cs typeface="Times New Roman" panose="02020603050405020304" pitchFamily="18" charset="0"/>
              </a:rPr>
              <a:t>记作</a:t>
            </a:r>
            <a:r>
              <a:rPr lang="en-US" altLang="zh-CN" sz="3000" dirty="0">
                <a:solidFill>
                  <a:schemeClr val="tx1"/>
                </a:solidFill>
                <a:cs typeface="Times New Roman" panose="02020603050405020304" pitchFamily="18" charset="0"/>
              </a:rPr>
              <a:t>SSA</a:t>
            </a:r>
            <a:r>
              <a:rPr lang="en-US" altLang="zh-CN" sz="3000" dirty="0">
                <a:solidFill>
                  <a:schemeClr val="tx1"/>
                </a:solidFill>
              </a:rPr>
              <a:t>)</a:t>
            </a:r>
          </a:p>
          <a:p>
            <a:pPr marL="1143000" lvl="1" indent="-457200" algn="just">
              <a:buSzPct val="120000"/>
              <a:buFont typeface="Wingdings" panose="05000000000000000000" pitchFamily="2" charset="2"/>
              <a:buChar char="§"/>
              <a:defRPr/>
            </a:pPr>
            <a:r>
              <a:rPr lang="zh-CN" altLang="en-US" sz="2600" dirty="0">
                <a:solidFill>
                  <a:schemeClr val="tx1"/>
                </a:solidFill>
              </a:rPr>
              <a:t>因素的不同水平之间数据误差的平方和</a:t>
            </a:r>
          </a:p>
          <a:p>
            <a:pPr marL="1466850" lvl="2" indent="-381000" algn="just">
              <a:buSzPct val="60000"/>
              <a:defRPr/>
            </a:pPr>
            <a:r>
              <a:rPr lang="zh-CN" altLang="en-US" sz="2200" dirty="0">
                <a:solidFill>
                  <a:schemeClr val="tx1"/>
                </a:solidFill>
              </a:rPr>
              <a:t>比如，</a:t>
            </a:r>
            <a:r>
              <a:rPr lang="en-US" altLang="zh-CN" sz="2200" dirty="0">
                <a:solidFill>
                  <a:schemeClr val="tx1"/>
                </a:solidFill>
              </a:rPr>
              <a:t>4</a:t>
            </a:r>
            <a:r>
              <a:rPr lang="zh-CN" altLang="en-US" sz="2200" dirty="0">
                <a:solidFill>
                  <a:schemeClr val="tx1"/>
                </a:solidFill>
              </a:rPr>
              <a:t>个行业被投诉次数之间的误差平方和</a:t>
            </a:r>
          </a:p>
          <a:p>
            <a:pPr marL="1143000" lvl="1" indent="-457200" algn="just">
              <a:buSzPct val="120000"/>
              <a:buFont typeface="Wingdings" panose="05000000000000000000" pitchFamily="2" charset="2"/>
              <a:buChar char="§"/>
              <a:defRPr/>
            </a:pPr>
            <a:r>
              <a:rPr lang="zh-CN" altLang="en-US" sz="2600" dirty="0">
                <a:solidFill>
                  <a:schemeClr val="tx1"/>
                </a:solidFill>
              </a:rPr>
              <a:t>既包括</a:t>
            </a:r>
            <a:r>
              <a:rPr lang="zh-CN" altLang="en-US" sz="2600" b="1" dirty="0">
                <a:solidFill>
                  <a:srgbClr val="FF0000"/>
                </a:solidFill>
              </a:rPr>
              <a:t>随机误差</a:t>
            </a:r>
            <a:r>
              <a:rPr lang="zh-CN" altLang="en-US" sz="2600" dirty="0">
                <a:solidFill>
                  <a:schemeClr val="tx1"/>
                </a:solidFill>
              </a:rPr>
              <a:t>，也包括</a:t>
            </a:r>
            <a:r>
              <a:rPr lang="zh-CN" altLang="en-US" sz="2600" b="1" dirty="0">
                <a:solidFill>
                  <a:srgbClr val="FF0000"/>
                </a:solidFill>
              </a:rPr>
              <a:t>系统误差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wipe(left)">
                                      <p:cBhvr>
                                        <p:cTn id="7" dur="500"/>
                                        <p:tgtEl>
                                          <p:spTgt spid="209923">
                                            <p:txEl>
                                              <p:pRg st="0" end="0"/>
                                            </p:txEl>
                                          </p:spTgt>
                                        </p:tgtEl>
                                      </p:cBhvr>
                                    </p:animEffect>
                                  </p:childTnLst>
                                  <p:subTnLst>
                                    <p:animClr clrSpc="rgb" dir="cw">
                                      <p:cBhvr override="childStyle">
                                        <p:cTn dur="1" fill="hold" display="0" masterRel="nextClick" afterEffect="1"/>
                                        <p:tgtEl>
                                          <p:spTgt spid="20992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wipe(left)">
                                      <p:cBhvr>
                                        <p:cTn id="12" dur="500"/>
                                        <p:tgtEl>
                                          <p:spTgt spid="209923">
                                            <p:txEl>
                                              <p:pRg st="1" end="1"/>
                                            </p:txEl>
                                          </p:spTgt>
                                        </p:tgtEl>
                                      </p:cBhvr>
                                    </p:animEffect>
                                  </p:childTnLst>
                                  <p:subTnLst>
                                    <p:animClr clrSpc="rgb" dir="cw">
                                      <p:cBhvr override="childStyle">
                                        <p:cTn dur="1" fill="hold" display="0" masterRel="nextClick" afterEffect="1"/>
                                        <p:tgtEl>
                                          <p:spTgt spid="209923">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animEffect transition="in" filter="wipe(left)">
                                      <p:cBhvr>
                                        <p:cTn id="15" dur="500"/>
                                        <p:tgtEl>
                                          <p:spTgt spid="209923">
                                            <p:txEl>
                                              <p:pRg st="2" end="2"/>
                                            </p:txEl>
                                          </p:spTgt>
                                        </p:tgtEl>
                                      </p:cBhvr>
                                    </p:animEffect>
                                  </p:childTnLst>
                                  <p:subTnLst>
                                    <p:animClr clrSpc="rgb" dir="cw">
                                      <p:cBhvr override="childStyle">
                                        <p:cTn dur="1" fill="hold" display="0" masterRel="nextClick" afterEffect="1"/>
                                        <p:tgtEl>
                                          <p:spTgt spid="20992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209923">
                                            <p:txEl>
                                              <p:pRg st="3" end="3"/>
                                            </p:txEl>
                                          </p:spTgt>
                                        </p:tgtEl>
                                        <p:attrNameLst>
                                          <p:attrName>style.visibility</p:attrName>
                                        </p:attrNameLst>
                                      </p:cBhvr>
                                      <p:to>
                                        <p:strVal val="visible"/>
                                      </p:to>
                                    </p:set>
                                    <p:animEffect transition="in" filter="wipe(left)">
                                      <p:cBhvr>
                                        <p:cTn id="18" dur="500"/>
                                        <p:tgtEl>
                                          <p:spTgt spid="209923">
                                            <p:txEl>
                                              <p:pRg st="3" end="3"/>
                                            </p:txEl>
                                          </p:spTgt>
                                        </p:tgtEl>
                                      </p:cBhvr>
                                    </p:animEffect>
                                  </p:childTnLst>
                                  <p:subTnLst>
                                    <p:animClr clrSpc="rgb" dir="cw">
                                      <p:cBhvr override="childStyle">
                                        <p:cTn dur="1" fill="hold" display="0" masterRel="nextClick" afterEffect="1"/>
                                        <p:tgtEl>
                                          <p:spTgt spid="209923">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209923">
                                            <p:txEl>
                                              <p:pRg st="4" end="4"/>
                                            </p:txEl>
                                          </p:spTgt>
                                        </p:tgtEl>
                                        <p:attrNameLst>
                                          <p:attrName>style.visibility</p:attrName>
                                        </p:attrNameLst>
                                      </p:cBhvr>
                                      <p:to>
                                        <p:strVal val="visible"/>
                                      </p:to>
                                    </p:set>
                                    <p:animEffect transition="in" filter="wipe(left)">
                                      <p:cBhvr>
                                        <p:cTn id="21" dur="500"/>
                                        <p:tgtEl>
                                          <p:spTgt spid="209923">
                                            <p:txEl>
                                              <p:pRg st="4" end="4"/>
                                            </p:txEl>
                                          </p:spTgt>
                                        </p:tgtEl>
                                      </p:cBhvr>
                                    </p:animEffect>
                                  </p:childTnLst>
                                  <p:subTnLst>
                                    <p:animClr clrSpc="rgb" dir="cw">
                                      <p:cBhvr override="childStyle">
                                        <p:cTn dur="1" fill="hold" display="0" masterRel="nextClick" afterEffect="1"/>
                                        <p:tgtEl>
                                          <p:spTgt spid="209923">
                                            <p:txEl>
                                              <p:pRg st="4" end="4"/>
                                            </p:txEl>
                                          </p:spTgt>
                                        </p:tgtEl>
                                        <p:attrNameLst>
                                          <p:attrName>ppt_c</p:attrName>
                                        </p:attrNameLst>
                                      </p:cBhvr>
                                      <p:to>
                                        <a:schemeClr val="folHlink"/>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9923">
                                            <p:txEl>
                                              <p:pRg st="5" end="5"/>
                                            </p:txEl>
                                          </p:spTgt>
                                        </p:tgtEl>
                                        <p:attrNameLst>
                                          <p:attrName>style.visibility</p:attrName>
                                        </p:attrNameLst>
                                      </p:cBhvr>
                                      <p:to>
                                        <p:strVal val="visible"/>
                                      </p:to>
                                    </p:set>
                                    <p:animEffect transition="in" filter="wipe(left)">
                                      <p:cBhvr>
                                        <p:cTn id="26" dur="500"/>
                                        <p:tgtEl>
                                          <p:spTgt spid="209923">
                                            <p:txEl>
                                              <p:pRg st="5" end="5"/>
                                            </p:txEl>
                                          </p:spTgt>
                                        </p:tgtEl>
                                      </p:cBhvr>
                                    </p:animEffect>
                                  </p:childTnLst>
                                  <p:subTnLst>
                                    <p:animClr clrSpc="rgb" dir="cw">
                                      <p:cBhvr override="childStyle">
                                        <p:cTn dur="1" fill="hold" display="0" masterRel="nextClick" afterEffect="1"/>
                                        <p:tgtEl>
                                          <p:spTgt spid="209923">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209923">
                                            <p:txEl>
                                              <p:pRg st="6" end="6"/>
                                            </p:txEl>
                                          </p:spTgt>
                                        </p:tgtEl>
                                        <p:attrNameLst>
                                          <p:attrName>style.visibility</p:attrName>
                                        </p:attrNameLst>
                                      </p:cBhvr>
                                      <p:to>
                                        <p:strVal val="visible"/>
                                      </p:to>
                                    </p:set>
                                    <p:animEffect transition="in" filter="wipe(left)">
                                      <p:cBhvr>
                                        <p:cTn id="29" dur="500"/>
                                        <p:tgtEl>
                                          <p:spTgt spid="209923">
                                            <p:txEl>
                                              <p:pRg st="6" end="6"/>
                                            </p:txEl>
                                          </p:spTgt>
                                        </p:tgtEl>
                                      </p:cBhvr>
                                    </p:animEffect>
                                  </p:childTnLst>
                                  <p:subTnLst>
                                    <p:animClr clrSpc="rgb" dir="cw">
                                      <p:cBhvr override="childStyle">
                                        <p:cTn dur="1" fill="hold" display="0" masterRel="nextClick" afterEffect="1"/>
                                        <p:tgtEl>
                                          <p:spTgt spid="209923">
                                            <p:txEl>
                                              <p:pRg st="6" end="6"/>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209923">
                                            <p:txEl>
                                              <p:pRg st="7" end="7"/>
                                            </p:txEl>
                                          </p:spTgt>
                                        </p:tgtEl>
                                        <p:attrNameLst>
                                          <p:attrName>style.visibility</p:attrName>
                                        </p:attrNameLst>
                                      </p:cBhvr>
                                      <p:to>
                                        <p:strVal val="visible"/>
                                      </p:to>
                                    </p:set>
                                    <p:animEffect transition="in" filter="wipe(left)">
                                      <p:cBhvr>
                                        <p:cTn id="32" dur="500"/>
                                        <p:tgtEl>
                                          <p:spTgt spid="209923">
                                            <p:txEl>
                                              <p:pRg st="7" end="7"/>
                                            </p:txEl>
                                          </p:spTgt>
                                        </p:tgtEl>
                                      </p:cBhvr>
                                    </p:animEffect>
                                  </p:childTnLst>
                                  <p:subTnLst>
                                    <p:animClr clrSpc="rgb" dir="cw">
                                      <p:cBhvr override="childStyle">
                                        <p:cTn dur="1" fill="hold" display="0" masterRel="nextClick" afterEffect="1"/>
                                        <p:tgtEl>
                                          <p:spTgt spid="209923">
                                            <p:txEl>
                                              <p:pRg st="7" end="7"/>
                                            </p:txEl>
                                          </p:spTgt>
                                        </p:tgtEl>
                                        <p:attrNameLst>
                                          <p:attrName>ppt_c</p:attrName>
                                        </p:attrNameLst>
                                      </p:cBhvr>
                                      <p:to>
                                        <a:schemeClr val="folHlink"/>
                                      </p:to>
                                    </p:animClr>
                                  </p:subTnLst>
                                </p:cTn>
                              </p:par>
                              <p:par>
                                <p:cTn id="33" presetID="22" presetClass="entr" presetSubtype="8" fill="hold" grpId="0" nodeType="withEffect">
                                  <p:stCondLst>
                                    <p:cond delay="0"/>
                                  </p:stCondLst>
                                  <p:childTnLst>
                                    <p:set>
                                      <p:cBhvr>
                                        <p:cTn id="34" dur="1" fill="hold">
                                          <p:stCondLst>
                                            <p:cond delay="0"/>
                                          </p:stCondLst>
                                        </p:cTn>
                                        <p:tgtEl>
                                          <p:spTgt spid="209923">
                                            <p:txEl>
                                              <p:pRg st="8" end="8"/>
                                            </p:txEl>
                                          </p:spTgt>
                                        </p:tgtEl>
                                        <p:attrNameLst>
                                          <p:attrName>style.visibility</p:attrName>
                                        </p:attrNameLst>
                                      </p:cBhvr>
                                      <p:to>
                                        <p:strVal val="visible"/>
                                      </p:to>
                                    </p:set>
                                    <p:animEffect transition="in" filter="wipe(left)">
                                      <p:cBhvr>
                                        <p:cTn id="35" dur="500"/>
                                        <p:tgtEl>
                                          <p:spTgt spid="209923">
                                            <p:txEl>
                                              <p:pRg st="8" end="8"/>
                                            </p:txEl>
                                          </p:spTgt>
                                        </p:tgtEl>
                                      </p:cBhvr>
                                    </p:animEffect>
                                  </p:childTnLst>
                                  <p:subTnLst>
                                    <p:animClr clrSpc="rgb" dir="cw">
                                      <p:cBhvr override="childStyle">
                                        <p:cTn dur="1" fill="hold" display="0" masterRel="nextClick" afterEffect="1"/>
                                        <p:tgtEl>
                                          <p:spTgt spid="209923">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1574800" y="130945"/>
            <a:ext cx="9042400" cy="1143000"/>
          </a:xfrm>
        </p:spPr>
        <p:txBody>
          <a:bodyPr>
            <a:normAutofit/>
          </a:bodyPr>
          <a:lstStyle/>
          <a:p>
            <a:pPr>
              <a:defRPr/>
            </a:pPr>
            <a:r>
              <a:rPr lang="zh-CN" altLang="en-US" sz="4400" dirty="0">
                <a:latin typeface="Arial" panose="020B0604020202020204" pitchFamily="34" charset="0"/>
              </a:rPr>
              <a:t>方差分析的基本思想和原理</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重要</a:t>
            </a:r>
            <a:r>
              <a:rPr lang="en-US" altLang="zh-CN" sz="3600" dirty="0">
                <a:solidFill>
                  <a:schemeClr val="hlink"/>
                </a:solidFill>
                <a:latin typeface="Arial" panose="020B0604020202020204" pitchFamily="34" charset="0"/>
              </a:rPr>
              <a:t>)</a:t>
            </a:r>
          </a:p>
        </p:txBody>
      </p:sp>
      <p:sp>
        <p:nvSpPr>
          <p:cNvPr id="211971" name="Rectangle 3"/>
          <p:cNvSpPr>
            <a:spLocks noGrp="1" noChangeArrowheads="1"/>
          </p:cNvSpPr>
          <p:nvPr>
            <p:ph type="body" sz="half" idx="1"/>
          </p:nvPr>
        </p:nvSpPr>
        <p:spPr>
          <a:xfrm>
            <a:off x="1246326" y="1445581"/>
            <a:ext cx="9939538" cy="5412419"/>
          </a:xfrm>
        </p:spPr>
        <p:txBody>
          <a:bodyPr>
            <a:noAutofit/>
          </a:bodyPr>
          <a:lstStyle/>
          <a:p>
            <a:pPr marL="533400" indent="-533400" algn="just">
              <a:buFont typeface="Wingdings" panose="05000000000000000000" pitchFamily="2" charset="2"/>
              <a:buAutoNum type="arabicPeriod"/>
              <a:defRPr/>
            </a:pPr>
            <a:r>
              <a:rPr lang="zh-CN" altLang="en-US" sz="2800" dirty="0"/>
              <a:t>例题中，如果不同行业对被投诉次数没有影响，那么在</a:t>
            </a:r>
            <a:r>
              <a:rPr lang="zh-CN" altLang="en-US" sz="2800" dirty="0">
                <a:solidFill>
                  <a:srgbClr val="FF0000"/>
                </a:solidFill>
                <a:effectLst>
                  <a:outerShdw blurRad="38100" dist="38100" dir="2700000" algn="tl">
                    <a:srgbClr val="000000">
                      <a:alpha val="43137"/>
                    </a:srgbClr>
                  </a:outerShdw>
                </a:effectLst>
              </a:rPr>
              <a:t>组间误差中应该只包含组内误差</a:t>
            </a:r>
            <a:r>
              <a:rPr lang="zh-CN" altLang="en-US" sz="2800" dirty="0"/>
              <a:t>。</a:t>
            </a:r>
            <a:endParaRPr lang="en-US" altLang="zh-CN" sz="2800" dirty="0"/>
          </a:p>
          <a:p>
            <a:pPr marL="533400" indent="-533400" algn="just">
              <a:buFont typeface="Wingdings" panose="05000000000000000000" pitchFamily="2" charset="2"/>
              <a:buAutoNum type="arabicPeriod"/>
              <a:defRPr/>
            </a:pPr>
            <a:r>
              <a:rPr lang="zh-CN" altLang="en-US" sz="2800" dirty="0"/>
              <a:t>若原假设成立，组间方差与组内方差的数值就应该很接近，它们的比值就会接近</a:t>
            </a:r>
            <a:r>
              <a:rPr lang="en-US" altLang="zh-CN" sz="2800" dirty="0"/>
              <a:t>1</a:t>
            </a:r>
            <a:r>
              <a:rPr lang="zh-CN" altLang="en-US" sz="2800" dirty="0"/>
              <a:t>（为什么？）。</a:t>
            </a:r>
            <a:endParaRPr lang="en-US" altLang="zh-CN" sz="2800" dirty="0"/>
          </a:p>
          <a:p>
            <a:pPr marL="533400" indent="-533400" algn="just">
              <a:buFont typeface="Wingdings" panose="05000000000000000000" pitchFamily="2" charset="2"/>
              <a:buAutoNum type="arabicPeriod"/>
              <a:defRPr/>
            </a:pPr>
            <a:r>
              <a:rPr lang="zh-CN" altLang="en-US" sz="2800" dirty="0"/>
              <a:t>若原假设不成立，组间均方会大于组内均方，它们之间的比值就会大于</a:t>
            </a:r>
            <a:r>
              <a:rPr lang="en-US" altLang="zh-CN" sz="2800" dirty="0"/>
              <a:t>1</a:t>
            </a:r>
            <a:r>
              <a:rPr lang="zh-CN" altLang="en-US" sz="2800" dirty="0"/>
              <a:t>。</a:t>
            </a:r>
            <a:endParaRPr lang="en-US" altLang="zh-CN" sz="2800" dirty="0"/>
          </a:p>
          <a:p>
            <a:pPr marL="533400" indent="-533400" algn="just">
              <a:buFont typeface="Wingdings" panose="05000000000000000000" pitchFamily="2" charset="2"/>
              <a:buAutoNum type="arabicPeriod"/>
              <a:defRPr/>
            </a:pPr>
            <a:r>
              <a:rPr lang="zh-CN" altLang="en-US" sz="2800" dirty="0"/>
              <a:t>当这个比值</a:t>
            </a:r>
            <a:r>
              <a:rPr lang="zh-CN" altLang="en-US" sz="2800" dirty="0">
                <a:solidFill>
                  <a:srgbClr val="FF0000"/>
                </a:solidFill>
                <a:effectLst>
                  <a:outerShdw blurRad="38100" dist="38100" dir="2700000" algn="tl">
                    <a:srgbClr val="000000">
                      <a:alpha val="43137"/>
                    </a:srgbClr>
                  </a:outerShdw>
                </a:effectLst>
              </a:rPr>
              <a:t>大到某种程度</a:t>
            </a:r>
            <a:r>
              <a:rPr lang="zh-CN" altLang="en-US" sz="2800" dirty="0"/>
              <a:t>时，就可以说不同水平之间存在着显著差异，即自变量对因变量有影响</a:t>
            </a:r>
          </a:p>
          <a:p>
            <a:pPr marL="1143000" lvl="1" indent="-457200" algn="just">
              <a:buSzPct val="120000"/>
              <a:buFont typeface="Wingdings" panose="05000000000000000000" pitchFamily="2" charset="2"/>
              <a:buChar char="§"/>
              <a:defRPr/>
            </a:pPr>
            <a:r>
              <a:rPr lang="zh-CN" altLang="en-US" sz="2000" dirty="0"/>
              <a:t>判断行业对投诉次数是否有显著影响，也就是检验被投诉次数的差异主要是由于什么原因所引起的。如果这种差异主要是</a:t>
            </a:r>
            <a:r>
              <a:rPr lang="zh-CN" altLang="en-US" sz="2000" dirty="0">
                <a:solidFill>
                  <a:srgbClr val="FF0000"/>
                </a:solidFill>
              </a:rPr>
              <a:t>系统误差</a:t>
            </a:r>
            <a:r>
              <a:rPr lang="zh-CN" altLang="en-US" sz="2000" dirty="0"/>
              <a:t>，说明不同行业对投诉次数有显著影响。</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left)">
                                      <p:cBhvr>
                                        <p:cTn id="7" dur="500"/>
                                        <p:tgtEl>
                                          <p:spTgt spid="211971">
                                            <p:txEl>
                                              <p:pRg st="0" end="0"/>
                                            </p:txEl>
                                          </p:spTgt>
                                        </p:tgtEl>
                                      </p:cBhvr>
                                    </p:animEffect>
                                  </p:childTnLst>
                                  <p:subTnLst>
                                    <p:animClr clrSpc="rgb" dir="cw">
                                      <p:cBhvr override="childStyle">
                                        <p:cTn dur="1" fill="hold" display="0" masterRel="nextClick" afterEffect="1"/>
                                        <p:tgtEl>
                                          <p:spTgt spid="211971">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wipe(left)">
                                      <p:cBhvr>
                                        <p:cTn id="12" dur="500"/>
                                        <p:tgtEl>
                                          <p:spTgt spid="211971">
                                            <p:txEl>
                                              <p:pRg st="1" end="1"/>
                                            </p:txEl>
                                          </p:spTgt>
                                        </p:tgtEl>
                                      </p:cBhvr>
                                    </p:animEffect>
                                  </p:childTnLst>
                                  <p:subTnLst>
                                    <p:animClr clrSpc="rgb" dir="cw">
                                      <p:cBhvr override="childStyle">
                                        <p:cTn dur="1" fill="hold" display="0" masterRel="nextClick" afterEffect="1"/>
                                        <p:tgtEl>
                                          <p:spTgt spid="21197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wipe(left)">
                                      <p:cBhvr>
                                        <p:cTn id="17" dur="500"/>
                                        <p:tgtEl>
                                          <p:spTgt spid="211971">
                                            <p:txEl>
                                              <p:pRg st="2" end="2"/>
                                            </p:txEl>
                                          </p:spTgt>
                                        </p:tgtEl>
                                      </p:cBhvr>
                                    </p:animEffect>
                                  </p:childTnLst>
                                  <p:subTnLst>
                                    <p:animClr clrSpc="rgb" dir="cw">
                                      <p:cBhvr override="childStyle">
                                        <p:cTn dur="1" fill="hold" display="0" masterRel="nextClick" afterEffect="1"/>
                                        <p:tgtEl>
                                          <p:spTgt spid="21197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wipe(left)">
                                      <p:cBhvr>
                                        <p:cTn id="22" dur="500"/>
                                        <p:tgtEl>
                                          <p:spTgt spid="211971">
                                            <p:txEl>
                                              <p:pRg st="3" end="3"/>
                                            </p:txEl>
                                          </p:spTgt>
                                        </p:tgtEl>
                                      </p:cBhvr>
                                    </p:animEffect>
                                  </p:childTnLst>
                                  <p:subTnLst>
                                    <p:animClr clrSpc="rgb" dir="cw">
                                      <p:cBhvr override="childStyle">
                                        <p:cTn dur="1" fill="hold" display="0" masterRel="nextClick" afterEffect="1"/>
                                        <p:tgtEl>
                                          <p:spTgt spid="211971">
                                            <p:txEl>
                                              <p:pRg st="3" end="3"/>
                                            </p:txEl>
                                          </p:spTgt>
                                        </p:tgtEl>
                                        <p:attrNameLst>
                                          <p:attrName>ppt_c</p:attrName>
                                        </p:attrNameLst>
                                      </p:cBhvr>
                                      <p:to>
                                        <a:schemeClr val="folHlink"/>
                                      </p:to>
                                    </p:animClr>
                                  </p:subTnLst>
                                </p:cTn>
                              </p:par>
                              <p:par>
                                <p:cTn id="23" presetID="22" presetClass="entr" presetSubtype="8" fill="hold" grpId="0" nodeType="withEffect">
                                  <p:stCondLst>
                                    <p:cond delay="0"/>
                                  </p:stCondLst>
                                  <p:childTnLst>
                                    <p:set>
                                      <p:cBhvr>
                                        <p:cTn id="24" dur="1" fill="hold">
                                          <p:stCondLst>
                                            <p:cond delay="0"/>
                                          </p:stCondLst>
                                        </p:cTn>
                                        <p:tgtEl>
                                          <p:spTgt spid="211971">
                                            <p:txEl>
                                              <p:pRg st="4" end="4"/>
                                            </p:txEl>
                                          </p:spTgt>
                                        </p:tgtEl>
                                        <p:attrNameLst>
                                          <p:attrName>style.visibility</p:attrName>
                                        </p:attrNameLst>
                                      </p:cBhvr>
                                      <p:to>
                                        <p:strVal val="visible"/>
                                      </p:to>
                                    </p:set>
                                    <p:animEffect transition="in" filter="wipe(left)">
                                      <p:cBhvr>
                                        <p:cTn id="25" dur="500"/>
                                        <p:tgtEl>
                                          <p:spTgt spid="211971">
                                            <p:txEl>
                                              <p:pRg st="4" end="4"/>
                                            </p:txEl>
                                          </p:spTgt>
                                        </p:tgtEl>
                                      </p:cBhvr>
                                    </p:animEffect>
                                  </p:childTnLst>
                                  <p:subTnLst>
                                    <p:animClr clrSpc="rgb" dir="cw">
                                      <p:cBhvr override="childStyle">
                                        <p:cTn dur="1" fill="hold" display="0" masterRel="nextClick" afterEffect="1"/>
                                        <p:tgtEl>
                                          <p:spTgt spid="211971">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Grp="1" noChangeArrowheads="1"/>
          </p:cNvSpPr>
          <p:nvPr>
            <p:ph type="ctrTitle"/>
          </p:nvPr>
        </p:nvSpPr>
        <p:spPr>
          <a:xfrm>
            <a:off x="2529396" y="2534575"/>
            <a:ext cx="7772400" cy="1143000"/>
          </a:xfrm>
        </p:spPr>
        <p:txBody>
          <a:bodyPr anchor="ctr" anchorCtr="0"/>
          <a:lstStyle/>
          <a:p>
            <a:pPr>
              <a:defRPr/>
            </a:pPr>
            <a:r>
              <a:rPr lang="zh-CN" altLang="en-US" sz="4400" dirty="0"/>
              <a:t>方差分析的基本假定</a:t>
            </a: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842883" y="155359"/>
            <a:ext cx="9042400" cy="1143000"/>
          </a:xfrm>
        </p:spPr>
        <p:txBody>
          <a:bodyPr/>
          <a:lstStyle/>
          <a:p>
            <a:pPr>
              <a:defRPr/>
            </a:pPr>
            <a:r>
              <a:rPr lang="zh-CN" altLang="en-US" b="1" dirty="0"/>
              <a:t>方差分析中的基本假定</a:t>
            </a:r>
          </a:p>
        </p:txBody>
      </p:sp>
      <p:sp>
        <p:nvSpPr>
          <p:cNvPr id="189443" name="Rectangle 3"/>
          <p:cNvSpPr>
            <a:spLocks noGrp="1" noChangeArrowheads="1"/>
          </p:cNvSpPr>
          <p:nvPr>
            <p:ph type="body" sz="half" idx="1"/>
          </p:nvPr>
        </p:nvSpPr>
        <p:spPr>
          <a:xfrm>
            <a:off x="1708581" y="1655826"/>
            <a:ext cx="8774837" cy="5046815"/>
          </a:xfrm>
        </p:spPr>
        <p:txBody>
          <a:bodyPr>
            <a:normAutofit/>
          </a:bodyPr>
          <a:lstStyle/>
          <a:p>
            <a:pPr marL="533400" indent="-533400" algn="just">
              <a:buFontTx/>
              <a:buAutoNum type="arabicPeriod"/>
              <a:defRPr/>
            </a:pPr>
            <a:r>
              <a:rPr lang="zh-CN" altLang="en-US" sz="3000" b="1" dirty="0">
                <a:solidFill>
                  <a:srgbClr val="FF0000"/>
                </a:solidFill>
              </a:rPr>
              <a:t>每个</a:t>
            </a:r>
            <a:r>
              <a:rPr lang="zh-CN" altLang="en-US" sz="3000" b="1" dirty="0">
                <a:solidFill>
                  <a:srgbClr val="FF0000"/>
                </a:solidFill>
                <a:latin typeface="Times New Roman" panose="02020603050405020304" pitchFamily="18" charset="0"/>
              </a:rPr>
              <a:t>总体都应服从正态分布</a:t>
            </a:r>
          </a:p>
          <a:p>
            <a:pPr marL="1143000" lvl="1" indent="-457200" algn="just">
              <a:buSzPct val="120000"/>
              <a:buFont typeface="Wingdings" panose="05000000000000000000" pitchFamily="2" charset="2"/>
              <a:buChar char="§"/>
              <a:defRPr/>
            </a:pPr>
            <a:r>
              <a:rPr lang="zh-CN" altLang="en-US" sz="2400" dirty="0">
                <a:latin typeface="Times New Roman" panose="02020603050405020304" pitchFamily="18" charset="0"/>
              </a:rPr>
              <a:t>对于因素的每一个水平，其观察值是来自服从正态分布总体的简单随机样本</a:t>
            </a:r>
          </a:p>
          <a:p>
            <a:pPr marL="1143000" lvl="1" indent="-457200" algn="just">
              <a:buSzPct val="120000"/>
              <a:buFont typeface="Wingdings" panose="05000000000000000000" pitchFamily="2" charset="2"/>
              <a:buChar char="§"/>
              <a:defRPr/>
            </a:pPr>
            <a:r>
              <a:rPr lang="zh-CN" altLang="en-US" sz="2400" dirty="0">
                <a:latin typeface="Times New Roman" panose="02020603050405020304" pitchFamily="18" charset="0"/>
              </a:rPr>
              <a:t>比如，每个行业被投诉的次数必须服从正态分布</a:t>
            </a:r>
            <a:endParaRPr lang="zh-CN" altLang="en-US" sz="2400" dirty="0"/>
          </a:p>
          <a:p>
            <a:pPr marL="533400" indent="-533400" algn="just">
              <a:buFontTx/>
              <a:buAutoNum type="arabicPeriod"/>
              <a:defRPr/>
            </a:pPr>
            <a:r>
              <a:rPr lang="zh-CN" altLang="en-US" sz="3000" b="1" dirty="0">
                <a:solidFill>
                  <a:srgbClr val="FF0000"/>
                </a:solidFill>
              </a:rPr>
              <a:t>各个</a:t>
            </a:r>
            <a:r>
              <a:rPr lang="zh-CN" altLang="en-US" sz="3000" b="1" dirty="0">
                <a:solidFill>
                  <a:srgbClr val="FF0000"/>
                </a:solidFill>
                <a:latin typeface="Times New Roman" panose="02020603050405020304" pitchFamily="18" charset="0"/>
              </a:rPr>
              <a:t>总体的方差必须相同</a:t>
            </a:r>
          </a:p>
          <a:p>
            <a:pPr marL="1143000" lvl="1" indent="-457200" algn="just">
              <a:buSzPct val="120000"/>
              <a:buFont typeface="Wingdings" panose="05000000000000000000" pitchFamily="2" charset="2"/>
              <a:buChar char="§"/>
              <a:defRPr/>
            </a:pPr>
            <a:r>
              <a:rPr lang="zh-CN" altLang="en-US" sz="2400" dirty="0">
                <a:latin typeface="Times New Roman" panose="02020603050405020304" pitchFamily="18" charset="0"/>
              </a:rPr>
              <a:t>各组观察数据是从具有相同方差的总体中抽取的</a:t>
            </a:r>
          </a:p>
          <a:p>
            <a:pPr marL="1143000" lvl="1" indent="-457200" algn="just">
              <a:buSzPct val="120000"/>
              <a:buFont typeface="Wingdings" panose="05000000000000000000" pitchFamily="2" charset="2"/>
              <a:buChar char="§"/>
              <a:defRPr/>
            </a:pPr>
            <a:r>
              <a:rPr lang="zh-CN" altLang="en-US" sz="2400" dirty="0">
                <a:latin typeface="Times New Roman" panose="02020603050405020304" pitchFamily="18" charset="0"/>
              </a:rPr>
              <a:t>比如，</a:t>
            </a:r>
            <a:r>
              <a:rPr lang="en-US" altLang="zh-CN" sz="2400" dirty="0">
                <a:latin typeface="Times New Roman" panose="02020603050405020304" pitchFamily="18" charset="0"/>
              </a:rPr>
              <a:t>4</a:t>
            </a:r>
            <a:r>
              <a:rPr lang="zh-CN" altLang="en-US" sz="2400" dirty="0">
                <a:latin typeface="Times New Roman" panose="02020603050405020304" pitchFamily="18" charset="0"/>
              </a:rPr>
              <a:t>个行业被投诉次数的方差都相等</a:t>
            </a:r>
            <a:endParaRPr lang="zh-CN" altLang="en-US" sz="2400" dirty="0"/>
          </a:p>
          <a:p>
            <a:pPr marL="533400" indent="-533400" algn="just">
              <a:buFontTx/>
              <a:buAutoNum type="arabicPeriod"/>
              <a:defRPr/>
            </a:pPr>
            <a:r>
              <a:rPr lang="zh-CN" altLang="en-US" sz="3000" b="1" dirty="0">
                <a:solidFill>
                  <a:srgbClr val="FF0000"/>
                </a:solidFill>
              </a:rPr>
              <a:t>观测</a:t>
            </a:r>
            <a:r>
              <a:rPr lang="zh-CN" altLang="en-US" sz="3000" b="1" dirty="0">
                <a:solidFill>
                  <a:srgbClr val="FF0000"/>
                </a:solidFill>
                <a:latin typeface="Times New Roman" panose="02020603050405020304" pitchFamily="18" charset="0"/>
              </a:rPr>
              <a:t>值是独立的</a:t>
            </a:r>
          </a:p>
          <a:p>
            <a:pPr marL="1143000" lvl="1" indent="-457200" algn="just">
              <a:buSzPct val="120000"/>
              <a:buFont typeface="Wingdings" panose="05000000000000000000" pitchFamily="2" charset="2"/>
              <a:buChar char="§"/>
              <a:defRPr/>
            </a:pPr>
            <a:r>
              <a:rPr lang="zh-CN" altLang="en-US" sz="2600" dirty="0">
                <a:latin typeface="Times New Roman" panose="02020603050405020304" pitchFamily="18" charset="0"/>
              </a:rPr>
              <a:t>比如，每个行业被投诉的次数与其他行业被投诉的次数独立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wipe(left)">
                                      <p:cBhvr>
                                        <p:cTn id="7" dur="500"/>
                                        <p:tgtEl>
                                          <p:spTgt spid="189443">
                                            <p:txEl>
                                              <p:pRg st="0" end="0"/>
                                            </p:txEl>
                                          </p:spTgt>
                                        </p:tgtEl>
                                      </p:cBhvr>
                                    </p:animEffect>
                                  </p:childTnLst>
                                  <p:subTnLst>
                                    <p:animClr clrSpc="rgb" dir="cw">
                                      <p:cBhvr override="childStyle">
                                        <p:cTn dur="1" fill="hold" display="0" masterRel="nextClick" afterEffect="1"/>
                                        <p:tgtEl>
                                          <p:spTgt spid="189443">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89443">
                                            <p:txEl>
                                              <p:pRg st="1" end="1"/>
                                            </p:txEl>
                                          </p:spTgt>
                                        </p:tgtEl>
                                        <p:attrNameLst>
                                          <p:attrName>style.visibility</p:attrName>
                                        </p:attrNameLst>
                                      </p:cBhvr>
                                      <p:to>
                                        <p:strVal val="visible"/>
                                      </p:to>
                                    </p:set>
                                    <p:animEffect transition="in" filter="wipe(left)">
                                      <p:cBhvr>
                                        <p:cTn id="10" dur="500"/>
                                        <p:tgtEl>
                                          <p:spTgt spid="189443">
                                            <p:txEl>
                                              <p:pRg st="1" end="1"/>
                                            </p:txEl>
                                          </p:spTgt>
                                        </p:tgtEl>
                                      </p:cBhvr>
                                    </p:animEffect>
                                  </p:childTnLst>
                                  <p:subTnLst>
                                    <p:animClr clrSpc="rgb" dir="cw">
                                      <p:cBhvr override="childStyle">
                                        <p:cTn dur="1" fill="hold" display="0" masterRel="nextClick" afterEffect="1"/>
                                        <p:tgtEl>
                                          <p:spTgt spid="189443">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189443">
                                            <p:txEl>
                                              <p:pRg st="2" end="2"/>
                                            </p:txEl>
                                          </p:spTgt>
                                        </p:tgtEl>
                                        <p:attrNameLst>
                                          <p:attrName>style.visibility</p:attrName>
                                        </p:attrNameLst>
                                      </p:cBhvr>
                                      <p:to>
                                        <p:strVal val="visible"/>
                                      </p:to>
                                    </p:set>
                                    <p:animEffect transition="in" filter="wipe(left)">
                                      <p:cBhvr>
                                        <p:cTn id="13" dur="500"/>
                                        <p:tgtEl>
                                          <p:spTgt spid="189443">
                                            <p:txEl>
                                              <p:pRg st="2" end="2"/>
                                            </p:txEl>
                                          </p:spTgt>
                                        </p:tgtEl>
                                      </p:cBhvr>
                                    </p:animEffect>
                                  </p:childTnLst>
                                  <p:subTnLst>
                                    <p:animClr clrSpc="rgb" dir="cw">
                                      <p:cBhvr override="childStyle">
                                        <p:cTn dur="1" fill="hold" display="0" masterRel="nextClick" afterEffect="1"/>
                                        <p:tgtEl>
                                          <p:spTgt spid="189443">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9443">
                                            <p:txEl>
                                              <p:pRg st="3" end="3"/>
                                            </p:txEl>
                                          </p:spTgt>
                                        </p:tgtEl>
                                        <p:attrNameLst>
                                          <p:attrName>style.visibility</p:attrName>
                                        </p:attrNameLst>
                                      </p:cBhvr>
                                      <p:to>
                                        <p:strVal val="visible"/>
                                      </p:to>
                                    </p:set>
                                    <p:animEffect transition="in" filter="wipe(left)">
                                      <p:cBhvr>
                                        <p:cTn id="18" dur="500"/>
                                        <p:tgtEl>
                                          <p:spTgt spid="189443">
                                            <p:txEl>
                                              <p:pRg st="3" end="3"/>
                                            </p:txEl>
                                          </p:spTgt>
                                        </p:tgtEl>
                                      </p:cBhvr>
                                    </p:animEffect>
                                  </p:childTnLst>
                                  <p:subTnLst>
                                    <p:animClr clrSpc="rgb" dir="cw">
                                      <p:cBhvr override="childStyle">
                                        <p:cTn dur="1" fill="hold" display="0" masterRel="nextClick" afterEffect="1"/>
                                        <p:tgtEl>
                                          <p:spTgt spid="189443">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89443">
                                            <p:txEl>
                                              <p:pRg st="4" end="4"/>
                                            </p:txEl>
                                          </p:spTgt>
                                        </p:tgtEl>
                                        <p:attrNameLst>
                                          <p:attrName>style.visibility</p:attrName>
                                        </p:attrNameLst>
                                      </p:cBhvr>
                                      <p:to>
                                        <p:strVal val="visible"/>
                                      </p:to>
                                    </p:set>
                                    <p:animEffect transition="in" filter="wipe(left)">
                                      <p:cBhvr>
                                        <p:cTn id="21" dur="500"/>
                                        <p:tgtEl>
                                          <p:spTgt spid="189443">
                                            <p:txEl>
                                              <p:pRg st="4" end="4"/>
                                            </p:txEl>
                                          </p:spTgt>
                                        </p:tgtEl>
                                      </p:cBhvr>
                                    </p:animEffect>
                                  </p:childTnLst>
                                  <p:subTnLst>
                                    <p:animClr clrSpc="rgb" dir="cw">
                                      <p:cBhvr override="childStyle">
                                        <p:cTn dur="1" fill="hold" display="0" masterRel="nextClick" afterEffect="1"/>
                                        <p:tgtEl>
                                          <p:spTgt spid="189443">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189443">
                                            <p:txEl>
                                              <p:pRg st="5" end="5"/>
                                            </p:txEl>
                                          </p:spTgt>
                                        </p:tgtEl>
                                        <p:attrNameLst>
                                          <p:attrName>style.visibility</p:attrName>
                                        </p:attrNameLst>
                                      </p:cBhvr>
                                      <p:to>
                                        <p:strVal val="visible"/>
                                      </p:to>
                                    </p:set>
                                    <p:animEffect transition="in" filter="wipe(left)">
                                      <p:cBhvr>
                                        <p:cTn id="24" dur="500"/>
                                        <p:tgtEl>
                                          <p:spTgt spid="189443">
                                            <p:txEl>
                                              <p:pRg st="5" end="5"/>
                                            </p:txEl>
                                          </p:spTgt>
                                        </p:tgtEl>
                                      </p:cBhvr>
                                    </p:animEffect>
                                  </p:childTnLst>
                                  <p:subTnLst>
                                    <p:animClr clrSpc="rgb" dir="cw">
                                      <p:cBhvr override="childStyle">
                                        <p:cTn dur="1" fill="hold" display="0" masterRel="nextClick" afterEffect="1"/>
                                        <p:tgtEl>
                                          <p:spTgt spid="189443">
                                            <p:txEl>
                                              <p:pRg st="5" end="5"/>
                                            </p:txEl>
                                          </p:spTgt>
                                        </p:tgtEl>
                                        <p:attrNameLst>
                                          <p:attrName>ppt_c</p:attrName>
                                        </p:attrNameLst>
                                      </p:cBhvr>
                                      <p:to>
                                        <a:schemeClr val="folHlink"/>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9443">
                                            <p:txEl>
                                              <p:pRg st="6" end="6"/>
                                            </p:txEl>
                                          </p:spTgt>
                                        </p:tgtEl>
                                        <p:attrNameLst>
                                          <p:attrName>style.visibility</p:attrName>
                                        </p:attrNameLst>
                                      </p:cBhvr>
                                      <p:to>
                                        <p:strVal val="visible"/>
                                      </p:to>
                                    </p:set>
                                    <p:animEffect transition="in" filter="wipe(left)">
                                      <p:cBhvr>
                                        <p:cTn id="29" dur="500"/>
                                        <p:tgtEl>
                                          <p:spTgt spid="189443">
                                            <p:txEl>
                                              <p:pRg st="6" end="6"/>
                                            </p:txEl>
                                          </p:spTgt>
                                        </p:tgtEl>
                                      </p:cBhvr>
                                    </p:animEffect>
                                  </p:childTnLst>
                                  <p:subTnLst>
                                    <p:animClr clrSpc="rgb" dir="cw">
                                      <p:cBhvr override="childStyle">
                                        <p:cTn dur="1" fill="hold" display="0" masterRel="nextClick" afterEffect="1"/>
                                        <p:tgtEl>
                                          <p:spTgt spid="189443">
                                            <p:txEl>
                                              <p:pRg st="6" end="6"/>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189443">
                                            <p:txEl>
                                              <p:pRg st="7" end="7"/>
                                            </p:txEl>
                                          </p:spTgt>
                                        </p:tgtEl>
                                        <p:attrNameLst>
                                          <p:attrName>style.visibility</p:attrName>
                                        </p:attrNameLst>
                                      </p:cBhvr>
                                      <p:to>
                                        <p:strVal val="visible"/>
                                      </p:to>
                                    </p:set>
                                    <p:animEffect transition="in" filter="wipe(left)">
                                      <p:cBhvr>
                                        <p:cTn id="32" dur="500"/>
                                        <p:tgtEl>
                                          <p:spTgt spid="189443">
                                            <p:txEl>
                                              <p:pRg st="7" end="7"/>
                                            </p:txEl>
                                          </p:spTgt>
                                        </p:tgtEl>
                                      </p:cBhvr>
                                    </p:animEffect>
                                  </p:childTnLst>
                                  <p:subTnLst>
                                    <p:animClr clrSpc="rgb" dir="cw">
                                      <p:cBhvr override="childStyle">
                                        <p:cTn dur="1" fill="hold" display="0" masterRel="nextClick" afterEffect="1"/>
                                        <p:tgtEl>
                                          <p:spTgt spid="189443">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21" name="Rectangle 5"/>
          <p:cNvSpPr>
            <a:spLocks noGrp="1" noChangeArrowheads="1"/>
          </p:cNvSpPr>
          <p:nvPr>
            <p:ph type="ctrTitle"/>
          </p:nvPr>
        </p:nvSpPr>
        <p:spPr>
          <a:xfrm>
            <a:off x="3276600" y="381000"/>
            <a:ext cx="7239000" cy="990600"/>
          </a:xfrm>
        </p:spPr>
        <p:txBody>
          <a:bodyPr anchor="ctr"/>
          <a:lstStyle/>
          <a:p>
            <a:pPr>
              <a:defRPr/>
            </a:pPr>
            <a:r>
              <a:rPr lang="zh-CN" altLang="en-US" sz="4000" dirty="0">
                <a:solidFill>
                  <a:schemeClr val="tx1"/>
                </a:solidFill>
                <a:effectLst>
                  <a:outerShdw blurRad="38100" dist="38100" dir="2700000" algn="tl">
                    <a:srgbClr val="000000">
                      <a:alpha val="43137"/>
                    </a:srgbClr>
                  </a:outerShdw>
                </a:effectLst>
                <a:latin typeface="Arial" panose="020B0604020202020204" pitchFamily="34" charset="0"/>
              </a:rPr>
              <a:t>第</a:t>
            </a:r>
            <a:r>
              <a:rPr lang="en-US" altLang="zh-CN" sz="4000" dirty="0">
                <a:solidFill>
                  <a:schemeClr val="tx1"/>
                </a:solidFill>
                <a:effectLst>
                  <a:outerShdw blurRad="38100" dist="38100" dir="2700000" algn="tl">
                    <a:srgbClr val="000000">
                      <a:alpha val="43137"/>
                    </a:srgbClr>
                  </a:outerShdw>
                </a:effectLst>
                <a:latin typeface="Arial" panose="020B0604020202020204" pitchFamily="34" charset="0"/>
              </a:rPr>
              <a:t>10</a:t>
            </a:r>
            <a:r>
              <a:rPr lang="zh-CN" altLang="en-US" sz="4000" dirty="0">
                <a:solidFill>
                  <a:schemeClr val="tx1"/>
                </a:solidFill>
                <a:effectLst>
                  <a:outerShdw blurRad="38100" dist="38100" dir="2700000" algn="tl">
                    <a:srgbClr val="000000">
                      <a:alpha val="43137"/>
                    </a:srgbClr>
                  </a:outerShdw>
                </a:effectLst>
                <a:latin typeface="Arial" panose="020B0604020202020204" pitchFamily="34" charset="0"/>
              </a:rPr>
              <a:t>章   方差分析</a:t>
            </a:r>
          </a:p>
        </p:txBody>
      </p:sp>
      <p:sp>
        <p:nvSpPr>
          <p:cNvPr id="162819" name="Rectangle 3"/>
          <p:cNvSpPr>
            <a:spLocks noGrp="1" noChangeArrowheads="1"/>
          </p:cNvSpPr>
          <p:nvPr>
            <p:ph type="subTitle" idx="1"/>
          </p:nvPr>
        </p:nvSpPr>
        <p:spPr>
          <a:xfrm>
            <a:off x="2209800" y="1981200"/>
            <a:ext cx="8001000" cy="3581400"/>
          </a:xfrm>
        </p:spPr>
        <p:txBody>
          <a:bodyPr/>
          <a:lstStyle/>
          <a:p>
            <a:pPr algn="l">
              <a:defRPr/>
            </a:pPr>
            <a:r>
              <a:rPr lang="en-US" altLang="zh-CN" sz="3200" dirty="0">
                <a:solidFill>
                  <a:schemeClr val="tx1"/>
                </a:solidFill>
                <a:effectLst>
                  <a:outerShdw blurRad="38100" dist="38100" dir="2700000" algn="tl">
                    <a:srgbClr val="000000">
                      <a:alpha val="43137"/>
                    </a:srgbClr>
                  </a:outerShdw>
                </a:effectLst>
                <a:cs typeface="Arial" panose="020B0604020202020204" pitchFamily="34" charset="0"/>
              </a:rPr>
              <a:t>10.1   </a:t>
            </a:r>
            <a:r>
              <a:rPr lang="zh-CN" altLang="en-US" sz="3200" dirty="0">
                <a:solidFill>
                  <a:schemeClr val="tx1"/>
                </a:solidFill>
                <a:effectLst>
                  <a:outerShdw blurRad="38100" dist="38100" dir="2700000" algn="tl">
                    <a:srgbClr val="000000">
                      <a:alpha val="43137"/>
                    </a:srgbClr>
                  </a:outerShdw>
                </a:effectLst>
              </a:rPr>
              <a:t>方差分析引论 </a:t>
            </a:r>
          </a:p>
          <a:p>
            <a:pPr algn="l">
              <a:defRPr/>
            </a:pPr>
            <a:r>
              <a:rPr lang="en-US" altLang="zh-CN" sz="3200" dirty="0">
                <a:solidFill>
                  <a:schemeClr val="tx1"/>
                </a:solidFill>
                <a:effectLst>
                  <a:outerShdw blurRad="38100" dist="38100" dir="2700000" algn="tl">
                    <a:srgbClr val="000000">
                      <a:alpha val="43137"/>
                    </a:srgbClr>
                  </a:outerShdw>
                </a:effectLst>
                <a:cs typeface="Arial" panose="020B0604020202020204" pitchFamily="34" charset="0"/>
              </a:rPr>
              <a:t>10.2   </a:t>
            </a:r>
            <a:r>
              <a:rPr lang="zh-CN" altLang="en-US" sz="3200" dirty="0">
                <a:solidFill>
                  <a:schemeClr val="tx1"/>
                </a:solidFill>
                <a:effectLst>
                  <a:outerShdw blurRad="38100" dist="38100" dir="2700000" algn="tl">
                    <a:srgbClr val="000000">
                      <a:alpha val="43137"/>
                    </a:srgbClr>
                  </a:outerShdw>
                </a:effectLst>
              </a:rPr>
              <a:t>单因素方差分析</a:t>
            </a:r>
          </a:p>
          <a:p>
            <a:pPr algn="l">
              <a:defRPr/>
            </a:pPr>
            <a:r>
              <a:rPr lang="en-US" altLang="zh-CN" sz="3200" dirty="0">
                <a:solidFill>
                  <a:schemeClr val="tx1"/>
                </a:solidFill>
                <a:effectLst>
                  <a:outerShdw blurRad="38100" dist="38100" dir="2700000" algn="tl">
                    <a:srgbClr val="000000">
                      <a:alpha val="43137"/>
                    </a:srgbClr>
                  </a:outerShdw>
                </a:effectLst>
                <a:cs typeface="Arial" panose="020B0604020202020204" pitchFamily="34" charset="0"/>
              </a:rPr>
              <a:t>10.3   </a:t>
            </a:r>
            <a:r>
              <a:rPr lang="zh-CN" altLang="en-US" sz="3200" dirty="0">
                <a:solidFill>
                  <a:schemeClr val="tx1"/>
                </a:solidFill>
                <a:effectLst>
                  <a:outerShdw blurRad="38100" dist="38100" dir="2700000" algn="tl">
                    <a:srgbClr val="000000">
                      <a:alpha val="43137"/>
                    </a:srgbClr>
                  </a:outerShdw>
                </a:effectLst>
              </a:rPr>
              <a:t>双因素方差分析</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535466" y="193090"/>
            <a:ext cx="9042400" cy="1143000"/>
          </a:xfrm>
        </p:spPr>
        <p:txBody>
          <a:bodyPr/>
          <a:lstStyle/>
          <a:p>
            <a:pPr>
              <a:defRPr/>
            </a:pPr>
            <a:r>
              <a:rPr lang="zh-CN" altLang="en-US" b="1" dirty="0">
                <a:effectLst>
                  <a:outerShdw blurRad="38100" dist="38100" dir="2700000" algn="tl">
                    <a:srgbClr val="000000">
                      <a:alpha val="43137"/>
                    </a:srgbClr>
                  </a:outerShdw>
                </a:effectLst>
              </a:rPr>
              <a:t>方差分析中的基本假定</a:t>
            </a:r>
          </a:p>
        </p:txBody>
      </p:sp>
      <p:sp>
        <p:nvSpPr>
          <p:cNvPr id="199683" name="Rectangle 3"/>
          <p:cNvSpPr>
            <a:spLocks noGrp="1" noChangeArrowheads="1"/>
          </p:cNvSpPr>
          <p:nvPr>
            <p:ph type="body" sz="half" idx="1"/>
          </p:nvPr>
        </p:nvSpPr>
        <p:spPr>
          <a:xfrm>
            <a:off x="1535466" y="1531121"/>
            <a:ext cx="9446211" cy="5229224"/>
          </a:xfrm>
        </p:spPr>
        <p:txBody>
          <a:bodyPr>
            <a:normAutofit/>
          </a:bodyPr>
          <a:lstStyle/>
          <a:p>
            <a:pPr marL="533400" indent="-533400" algn="just">
              <a:buFontTx/>
              <a:buAutoNum type="arabicPeriod"/>
              <a:defRPr/>
            </a:pPr>
            <a:r>
              <a:rPr lang="zh-CN" altLang="en-US" sz="3000" dirty="0"/>
              <a:t>在上述假定条件下，判断行业对投诉次数是否有显著影响，实际上也就是检验具有相同方差的</a:t>
            </a:r>
            <a:r>
              <a:rPr lang="en-US" altLang="zh-CN" sz="3000" dirty="0"/>
              <a:t>4</a:t>
            </a:r>
            <a:r>
              <a:rPr lang="zh-CN" altLang="en-US" sz="3000" dirty="0"/>
              <a:t>个正态总体的均值是否相等。</a:t>
            </a:r>
          </a:p>
          <a:p>
            <a:pPr marL="533400" indent="-533400" algn="just">
              <a:buFontTx/>
              <a:buAutoNum type="arabicPeriod"/>
              <a:defRPr/>
            </a:pPr>
            <a:r>
              <a:rPr lang="zh-CN" altLang="en-US" sz="3000" dirty="0"/>
              <a:t>如果</a:t>
            </a:r>
            <a:r>
              <a:rPr lang="en-US" altLang="zh-CN" sz="3000" dirty="0"/>
              <a:t>4</a:t>
            </a:r>
            <a:r>
              <a:rPr lang="zh-CN" altLang="en-US" sz="3000" dirty="0"/>
              <a:t>个总体的均值相等，可以期望</a:t>
            </a:r>
            <a:r>
              <a:rPr lang="en-US" altLang="zh-CN" sz="3000" dirty="0"/>
              <a:t>4</a:t>
            </a:r>
            <a:r>
              <a:rPr lang="zh-CN" altLang="en-US" sz="3000" dirty="0"/>
              <a:t>个样本的均值也会很接近</a:t>
            </a:r>
          </a:p>
          <a:p>
            <a:pPr marL="1143000" lvl="1" indent="-457200" algn="just">
              <a:buSzPct val="120000"/>
              <a:buFont typeface="Wingdings" panose="05000000000000000000" pitchFamily="2" charset="2"/>
              <a:buChar char="§"/>
              <a:defRPr/>
            </a:pPr>
            <a:r>
              <a:rPr lang="en-US" altLang="zh-CN" sz="2600" dirty="0"/>
              <a:t>4</a:t>
            </a:r>
            <a:r>
              <a:rPr lang="zh-CN" altLang="en-US" sz="2600" dirty="0"/>
              <a:t>个样本的均值越接近，推断</a:t>
            </a:r>
            <a:r>
              <a:rPr lang="en-US" altLang="zh-CN" sz="2600" dirty="0"/>
              <a:t>4</a:t>
            </a:r>
            <a:r>
              <a:rPr lang="zh-CN" altLang="en-US" sz="2600" dirty="0"/>
              <a:t>个总体均值相等的证据也就越充分</a:t>
            </a:r>
          </a:p>
          <a:p>
            <a:pPr marL="1143000" lvl="1" indent="-457200" algn="just">
              <a:buSzPct val="120000"/>
              <a:buFont typeface="Wingdings" panose="05000000000000000000" pitchFamily="2" charset="2"/>
              <a:buChar char="§"/>
              <a:defRPr/>
            </a:pPr>
            <a:r>
              <a:rPr lang="zh-CN" altLang="en-US" sz="2600" dirty="0"/>
              <a:t>样本均值越不同，推断总体均值不同的证据就越充分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left)">
                                      <p:cBhvr>
                                        <p:cTn id="7" dur="500"/>
                                        <p:tgtEl>
                                          <p:spTgt spid="199683">
                                            <p:txEl>
                                              <p:pRg st="0" end="0"/>
                                            </p:txEl>
                                          </p:spTgt>
                                        </p:tgtEl>
                                      </p:cBhvr>
                                    </p:animEffect>
                                  </p:childTnLst>
                                  <p:subTnLst>
                                    <p:animClr clrSpc="rgb" dir="cw">
                                      <p:cBhvr override="childStyle">
                                        <p:cTn dur="1" fill="hold" display="0" masterRel="nextClick" afterEffect="1"/>
                                        <p:tgtEl>
                                          <p:spTgt spid="19968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wipe(left)">
                                      <p:cBhvr>
                                        <p:cTn id="12" dur="500"/>
                                        <p:tgtEl>
                                          <p:spTgt spid="199683">
                                            <p:txEl>
                                              <p:pRg st="1" end="1"/>
                                            </p:txEl>
                                          </p:spTgt>
                                        </p:tgtEl>
                                      </p:cBhvr>
                                    </p:animEffect>
                                  </p:childTnLst>
                                  <p:subTnLst>
                                    <p:animClr clrSpc="rgb" dir="cw">
                                      <p:cBhvr override="childStyle">
                                        <p:cTn dur="1" fill="hold" display="0" masterRel="nextClick" afterEffect="1"/>
                                        <p:tgtEl>
                                          <p:spTgt spid="199683">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199683">
                                            <p:txEl>
                                              <p:pRg st="2" end="2"/>
                                            </p:txEl>
                                          </p:spTgt>
                                        </p:tgtEl>
                                        <p:attrNameLst>
                                          <p:attrName>style.visibility</p:attrName>
                                        </p:attrNameLst>
                                      </p:cBhvr>
                                      <p:to>
                                        <p:strVal val="visible"/>
                                      </p:to>
                                    </p:set>
                                    <p:animEffect transition="in" filter="wipe(left)">
                                      <p:cBhvr>
                                        <p:cTn id="15" dur="500"/>
                                        <p:tgtEl>
                                          <p:spTgt spid="199683">
                                            <p:txEl>
                                              <p:pRg st="2" end="2"/>
                                            </p:txEl>
                                          </p:spTgt>
                                        </p:tgtEl>
                                      </p:cBhvr>
                                    </p:animEffect>
                                  </p:childTnLst>
                                  <p:subTnLst>
                                    <p:animClr clrSpc="rgb" dir="cw">
                                      <p:cBhvr override="childStyle">
                                        <p:cTn dur="1" fill="hold" display="0" masterRel="nextClick" afterEffect="1"/>
                                        <p:tgtEl>
                                          <p:spTgt spid="19968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199683">
                                            <p:txEl>
                                              <p:pRg st="3" end="3"/>
                                            </p:txEl>
                                          </p:spTgt>
                                        </p:tgtEl>
                                        <p:attrNameLst>
                                          <p:attrName>style.visibility</p:attrName>
                                        </p:attrNameLst>
                                      </p:cBhvr>
                                      <p:to>
                                        <p:strVal val="visible"/>
                                      </p:to>
                                    </p:set>
                                    <p:animEffect transition="in" filter="wipe(left)">
                                      <p:cBhvr>
                                        <p:cTn id="18" dur="500"/>
                                        <p:tgtEl>
                                          <p:spTgt spid="199683">
                                            <p:txEl>
                                              <p:pRg st="3" end="3"/>
                                            </p:txEl>
                                          </p:spTgt>
                                        </p:tgtEl>
                                      </p:cBhvr>
                                    </p:animEffect>
                                  </p:childTnLst>
                                  <p:subTnLst>
                                    <p:animClr clrSpc="rgb" dir="cw">
                                      <p:cBhvr override="childStyle">
                                        <p:cTn dur="1" fill="hold" display="0" masterRel="nextClick" afterEffect="1"/>
                                        <p:tgtEl>
                                          <p:spTgt spid="199683">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2232025" y="292104"/>
            <a:ext cx="9042400" cy="1143000"/>
          </a:xfrm>
        </p:spPr>
        <p:txBody>
          <a:bodyPr/>
          <a:lstStyle/>
          <a:p>
            <a:pPr>
              <a:defRPr/>
            </a:pPr>
            <a:r>
              <a:rPr lang="zh-CN" altLang="en-US" b="1" dirty="0">
                <a:effectLst>
                  <a:outerShdw blurRad="38100" dist="38100" dir="2700000" algn="tl">
                    <a:srgbClr val="000000">
                      <a:alpha val="43137"/>
                    </a:srgbClr>
                  </a:outerShdw>
                </a:effectLst>
              </a:rPr>
              <a:t>方差分析中基本假定</a:t>
            </a:r>
          </a:p>
        </p:txBody>
      </p:sp>
      <p:sp>
        <p:nvSpPr>
          <p:cNvPr id="228355" name="Rectangle 3"/>
          <p:cNvSpPr>
            <a:spLocks noGrp="1" noChangeArrowheads="1"/>
          </p:cNvSpPr>
          <p:nvPr>
            <p:ph type="body" sz="half" idx="1"/>
          </p:nvPr>
        </p:nvSpPr>
        <p:spPr>
          <a:xfrm>
            <a:off x="1674162" y="1661319"/>
            <a:ext cx="9351904" cy="2631282"/>
          </a:xfrm>
        </p:spPr>
        <p:txBody>
          <a:bodyPr>
            <a:normAutofit/>
          </a:bodyPr>
          <a:lstStyle/>
          <a:p>
            <a:pPr marL="457200" indent="-457200">
              <a:defRPr/>
            </a:pPr>
            <a:r>
              <a:rPr lang="en-US" altLang="zh-CN" sz="2800" dirty="0">
                <a:solidFill>
                  <a:schemeClr val="accent2"/>
                </a:solidFill>
                <a:latin typeface="Times New Roman" panose="02020603050405020304" pitchFamily="18" charset="0"/>
                <a:sym typeface="Wingdings 3" panose="05040102010807070707" pitchFamily="18" charset="2"/>
              </a:rPr>
              <a:t> </a:t>
            </a:r>
            <a:r>
              <a:rPr lang="zh-CN" altLang="en-US" sz="2800" dirty="0">
                <a:latin typeface="Times New Roman" panose="02020603050405020304" pitchFamily="18" charset="0"/>
              </a:rPr>
              <a:t>如果原假设成立，即</a:t>
            </a:r>
            <a:r>
              <a:rPr lang="en-US" altLang="zh-CN" sz="2800" i="1" dirty="0">
                <a:latin typeface="Times New Roman" panose="02020603050405020304" pitchFamily="18" charset="0"/>
              </a:rPr>
              <a:t>H</a:t>
            </a:r>
            <a:r>
              <a:rPr lang="en-US" altLang="zh-CN" sz="2800" baseline="-25000" dirty="0"/>
              <a:t>0 </a:t>
            </a:r>
            <a:r>
              <a:rPr lang="zh-CN" altLang="en-US" sz="3600" dirty="0"/>
              <a:t>：</a:t>
            </a:r>
            <a:r>
              <a:rPr lang="zh-CN" altLang="en-US" sz="2800" baseline="-25000" dirty="0"/>
              <a:t> </a:t>
            </a:r>
            <a:r>
              <a:rPr lang="zh-CN" altLang="en-US" sz="2800" dirty="0"/>
              <a:t> </a:t>
            </a:r>
            <a:r>
              <a:rPr lang="en-US" altLang="zh-CN" sz="2800" i="1" dirty="0">
                <a:latin typeface="Symbol" panose="05050102010706020507" pitchFamily="18" charset="2"/>
              </a:rPr>
              <a:t>m</a:t>
            </a:r>
            <a:r>
              <a:rPr lang="en-US" altLang="zh-CN" sz="2800" baseline="-25000" dirty="0"/>
              <a:t>1</a:t>
            </a:r>
            <a:r>
              <a:rPr lang="en-US" altLang="zh-CN" sz="2800" dirty="0"/>
              <a:t> = </a:t>
            </a:r>
            <a:r>
              <a:rPr lang="en-US" altLang="zh-CN" sz="2800" i="1" dirty="0">
                <a:latin typeface="Symbol" panose="05050102010706020507" pitchFamily="18" charset="2"/>
              </a:rPr>
              <a:t>m</a:t>
            </a:r>
            <a:r>
              <a:rPr lang="en-US" altLang="zh-CN" sz="2800" baseline="-25000" dirty="0"/>
              <a:t>2</a:t>
            </a:r>
            <a:r>
              <a:rPr lang="en-US" altLang="zh-CN" sz="2800" dirty="0"/>
              <a:t> = </a:t>
            </a:r>
            <a:r>
              <a:rPr lang="en-US" altLang="zh-CN" sz="2800" i="1" dirty="0">
                <a:latin typeface="Symbol" panose="05050102010706020507" pitchFamily="18" charset="2"/>
              </a:rPr>
              <a:t>m</a:t>
            </a:r>
            <a:r>
              <a:rPr lang="en-US" altLang="zh-CN" sz="2800" baseline="-25000" dirty="0"/>
              <a:t>3</a:t>
            </a:r>
            <a:r>
              <a:rPr lang="en-US" altLang="zh-CN" sz="2800" dirty="0"/>
              <a:t> = </a:t>
            </a:r>
            <a:r>
              <a:rPr lang="en-US" altLang="zh-CN" sz="2800" i="1" dirty="0">
                <a:latin typeface="Symbol" panose="05050102010706020507" pitchFamily="18" charset="2"/>
              </a:rPr>
              <a:t>m</a:t>
            </a:r>
            <a:r>
              <a:rPr lang="en-US" altLang="zh-CN" sz="2800" baseline="-25000" dirty="0"/>
              <a:t>4</a:t>
            </a:r>
            <a:endParaRPr lang="en-US" altLang="zh-CN" sz="2800" dirty="0"/>
          </a:p>
          <a:p>
            <a:pPr marL="1066800" lvl="1" indent="-381000">
              <a:defRPr/>
            </a:pPr>
            <a:r>
              <a:rPr lang="en-US" altLang="zh-CN" sz="2400" dirty="0"/>
              <a:t>4</a:t>
            </a:r>
            <a:r>
              <a:rPr lang="zh-CN" altLang="en-US" sz="2400" dirty="0"/>
              <a:t>个行业被投诉次数的均值都相等</a:t>
            </a:r>
          </a:p>
          <a:p>
            <a:pPr marL="1066800" lvl="1" indent="-381000">
              <a:defRPr/>
            </a:pPr>
            <a:r>
              <a:rPr lang="zh-CN" altLang="en-US" sz="2400" dirty="0"/>
              <a:t>意味着</a:t>
            </a:r>
            <a:r>
              <a:rPr lang="zh-CN" altLang="en-US" sz="2400" dirty="0">
                <a:latin typeface="Times New Roman" panose="02020603050405020304" pitchFamily="18" charset="0"/>
              </a:rPr>
              <a:t>每个样本都来自均值为</a:t>
            </a:r>
            <a:r>
              <a:rPr lang="zh-CN" altLang="en-US" sz="2400" i="1"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、方差为</a:t>
            </a:r>
            <a:r>
              <a:rPr lang="zh-CN" altLang="en-US" sz="2400" i="1" dirty="0">
                <a:latin typeface="Times New Roman" panose="02020603050405020304" pitchFamily="18" charset="0"/>
                <a:sym typeface="Symbol" panose="05050102010706020507" pitchFamily="18" charset="2"/>
              </a:rPr>
              <a:t> </a:t>
            </a:r>
            <a:r>
              <a:rPr lang="en-US" altLang="zh-CN" sz="2400" baseline="30000" dirty="0">
                <a:latin typeface="Times New Roman" panose="02020603050405020304" pitchFamily="18" charset="0"/>
                <a:sym typeface="Symbol" panose="05050102010706020507" pitchFamily="18" charset="2"/>
              </a:rPr>
              <a:t>2</a:t>
            </a:r>
            <a:r>
              <a:rPr lang="zh-CN" altLang="en-US" sz="2400" dirty="0">
                <a:latin typeface="Times New Roman" panose="02020603050405020304" pitchFamily="18" charset="0"/>
              </a:rPr>
              <a:t>的同一正态总体</a:t>
            </a:r>
            <a:r>
              <a:rPr lang="zh-CN" altLang="en-US" sz="2800" dirty="0"/>
              <a:t> </a:t>
            </a:r>
          </a:p>
        </p:txBody>
      </p:sp>
      <p:sp>
        <p:nvSpPr>
          <p:cNvPr id="228438" name="Rectangle 86"/>
          <p:cNvSpPr>
            <a:spLocks noChangeArrowheads="1"/>
          </p:cNvSpPr>
          <p:nvPr/>
        </p:nvSpPr>
        <p:spPr bwMode="auto">
          <a:xfrm>
            <a:off x="3200400" y="3581400"/>
            <a:ext cx="6553200" cy="2667000"/>
          </a:xfrm>
          <a:prstGeom prst="rect">
            <a:avLst/>
          </a:prstGeom>
          <a:solidFill>
            <a:schemeClr val="bg2"/>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defRPr/>
            </a:pPr>
            <a:endParaRPr lang="zh-CN" altLang="en-US"/>
          </a:p>
        </p:txBody>
      </p:sp>
      <p:sp>
        <p:nvSpPr>
          <p:cNvPr id="228439" name="Rectangle 87"/>
          <p:cNvSpPr>
            <a:spLocks noChangeArrowheads="1"/>
          </p:cNvSpPr>
          <p:nvPr/>
        </p:nvSpPr>
        <p:spPr bwMode="auto">
          <a:xfrm>
            <a:off x="9136063" y="5391150"/>
            <a:ext cx="368300" cy="4254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2200" i="1">
                <a:effectLst>
                  <a:outerShdw blurRad="38100" dist="38100" dir="2700000" algn="tl">
                    <a:srgbClr val="000000"/>
                  </a:outerShdw>
                </a:effectLst>
                <a:latin typeface="Times New Roman" panose="02020603050405020304" pitchFamily="18" charset="0"/>
              </a:rPr>
              <a:t>X</a:t>
            </a:r>
          </a:p>
        </p:txBody>
      </p:sp>
      <p:sp>
        <p:nvSpPr>
          <p:cNvPr id="228440" name="Rectangle 88"/>
          <p:cNvSpPr>
            <a:spLocks noChangeArrowheads="1"/>
          </p:cNvSpPr>
          <p:nvPr/>
        </p:nvSpPr>
        <p:spPr bwMode="auto">
          <a:xfrm>
            <a:off x="3455988" y="3771900"/>
            <a:ext cx="646112" cy="4254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2200" i="1">
                <a:effectLst>
                  <a:outerShdw blurRad="38100" dist="38100" dir="2700000" algn="tl">
                    <a:srgbClr val="000000"/>
                  </a:outerShdw>
                </a:effectLst>
                <a:latin typeface="Times New Roman" panose="02020603050405020304" pitchFamily="18" charset="0"/>
              </a:rPr>
              <a:t>f(X)</a:t>
            </a:r>
          </a:p>
        </p:txBody>
      </p:sp>
      <p:grpSp>
        <p:nvGrpSpPr>
          <p:cNvPr id="44039" name="Group 89"/>
          <p:cNvGrpSpPr>
            <a:grpSpLocks/>
          </p:cNvGrpSpPr>
          <p:nvPr/>
        </p:nvGrpSpPr>
        <p:grpSpPr bwMode="auto">
          <a:xfrm>
            <a:off x="3711575" y="4343400"/>
            <a:ext cx="5360988" cy="1460500"/>
            <a:chOff x="760" y="2928"/>
            <a:chExt cx="3464" cy="736"/>
          </a:xfrm>
        </p:grpSpPr>
        <p:sp>
          <p:nvSpPr>
            <p:cNvPr id="44053" name="Freeform 90"/>
            <p:cNvSpPr>
              <a:spLocks/>
            </p:cNvSpPr>
            <p:nvPr/>
          </p:nvSpPr>
          <p:spPr bwMode="auto">
            <a:xfrm>
              <a:off x="783" y="2928"/>
              <a:ext cx="3441" cy="736"/>
            </a:xfrm>
            <a:custGeom>
              <a:avLst/>
              <a:gdLst>
                <a:gd name="T0" fmla="*/ 0 w 2001"/>
                <a:gd name="T1" fmla="*/ 0 h 593"/>
                <a:gd name="T2" fmla="*/ 0 w 2001"/>
                <a:gd name="T3" fmla="*/ 735 h 593"/>
                <a:gd name="T4" fmla="*/ 3439 w 2001"/>
                <a:gd name="T5" fmla="*/ 735 h 593"/>
                <a:gd name="T6" fmla="*/ 0 60000 65536"/>
                <a:gd name="T7" fmla="*/ 0 60000 65536"/>
                <a:gd name="T8" fmla="*/ 0 60000 65536"/>
              </a:gdLst>
              <a:ahLst/>
              <a:cxnLst>
                <a:cxn ang="T6">
                  <a:pos x="T0" y="T1"/>
                </a:cxn>
                <a:cxn ang="T7">
                  <a:pos x="T2" y="T3"/>
                </a:cxn>
                <a:cxn ang="T8">
                  <a:pos x="T4" y="T5"/>
                </a:cxn>
              </a:cxnLst>
              <a:rect l="0" t="0" r="r" b="b"/>
              <a:pathLst>
                <a:path w="2001" h="593">
                  <a:moveTo>
                    <a:pt x="0" y="0"/>
                  </a:moveTo>
                  <a:lnTo>
                    <a:pt x="0" y="592"/>
                  </a:lnTo>
                  <a:lnTo>
                    <a:pt x="2000" y="592"/>
                  </a:lnTo>
                </a:path>
              </a:pathLst>
            </a:custGeom>
            <a:noFill/>
            <a:ln w="12700" cap="rnd" cmpd="sng">
              <a:solidFill>
                <a:schemeClr val="tx1"/>
              </a:solidFill>
              <a:prstDash val="solid"/>
              <a:round/>
              <a:headEnd type="triangl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4054" name="Line 91"/>
            <p:cNvSpPr>
              <a:spLocks noChangeShapeType="1"/>
            </p:cNvSpPr>
            <p:nvPr/>
          </p:nvSpPr>
          <p:spPr bwMode="auto">
            <a:xfrm>
              <a:off x="760" y="3074"/>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44040" name="Group 92"/>
          <p:cNvGrpSpPr>
            <a:grpSpLocks/>
          </p:cNvGrpSpPr>
          <p:nvPr/>
        </p:nvGrpSpPr>
        <p:grpSpPr bwMode="auto">
          <a:xfrm>
            <a:off x="3711576" y="4724401"/>
            <a:ext cx="36513" cy="873125"/>
            <a:chOff x="697" y="1660"/>
            <a:chExt cx="21" cy="440"/>
          </a:xfrm>
        </p:grpSpPr>
        <p:sp>
          <p:nvSpPr>
            <p:cNvPr id="44046" name="Line 93"/>
            <p:cNvSpPr>
              <a:spLocks noChangeShapeType="1"/>
            </p:cNvSpPr>
            <p:nvPr/>
          </p:nvSpPr>
          <p:spPr bwMode="auto">
            <a:xfrm>
              <a:off x="697" y="1660"/>
              <a:ext cx="21"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4047" name="Line 94"/>
            <p:cNvSpPr>
              <a:spLocks noChangeShapeType="1"/>
            </p:cNvSpPr>
            <p:nvPr/>
          </p:nvSpPr>
          <p:spPr bwMode="auto">
            <a:xfrm>
              <a:off x="697" y="1733"/>
              <a:ext cx="21"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4048" name="Line 95"/>
            <p:cNvSpPr>
              <a:spLocks noChangeShapeType="1"/>
            </p:cNvSpPr>
            <p:nvPr/>
          </p:nvSpPr>
          <p:spPr bwMode="auto">
            <a:xfrm>
              <a:off x="697" y="1807"/>
              <a:ext cx="21"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4049" name="Line 96"/>
            <p:cNvSpPr>
              <a:spLocks noChangeShapeType="1"/>
            </p:cNvSpPr>
            <p:nvPr/>
          </p:nvSpPr>
          <p:spPr bwMode="auto">
            <a:xfrm>
              <a:off x="697" y="1880"/>
              <a:ext cx="21"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4050" name="Line 97"/>
            <p:cNvSpPr>
              <a:spLocks noChangeShapeType="1"/>
            </p:cNvSpPr>
            <p:nvPr/>
          </p:nvSpPr>
          <p:spPr bwMode="auto">
            <a:xfrm>
              <a:off x="697" y="1954"/>
              <a:ext cx="21"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4051" name="Line 98"/>
            <p:cNvSpPr>
              <a:spLocks noChangeShapeType="1"/>
            </p:cNvSpPr>
            <p:nvPr/>
          </p:nvSpPr>
          <p:spPr bwMode="auto">
            <a:xfrm>
              <a:off x="697" y="2027"/>
              <a:ext cx="21"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4052" name="Line 99"/>
            <p:cNvSpPr>
              <a:spLocks noChangeShapeType="1"/>
            </p:cNvSpPr>
            <p:nvPr/>
          </p:nvSpPr>
          <p:spPr bwMode="auto">
            <a:xfrm>
              <a:off x="697" y="2100"/>
              <a:ext cx="21"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228452" name="Rectangle 100"/>
          <p:cNvSpPr>
            <a:spLocks noChangeArrowheads="1"/>
          </p:cNvSpPr>
          <p:nvPr/>
        </p:nvSpPr>
        <p:spPr bwMode="auto">
          <a:xfrm>
            <a:off x="5048250" y="5700714"/>
            <a:ext cx="340995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en-US" altLang="zh-CN" sz="2500" i="1">
                <a:effectLst>
                  <a:outerShdw blurRad="38100" dist="38100" dir="2700000" algn="tl">
                    <a:srgbClr val="000000"/>
                  </a:outerShdw>
                </a:effectLst>
                <a:sym typeface="Symbol" panose="05050102010706020507" pitchFamily="18" charset="2"/>
              </a:rPr>
              <a:t></a:t>
            </a:r>
            <a:r>
              <a:rPr lang="en-US" altLang="zh-CN" sz="2200" baseline="-25000">
                <a:effectLst>
                  <a:outerShdw blurRad="38100" dist="38100" dir="2700000" algn="tl">
                    <a:srgbClr val="000000"/>
                  </a:outerShdw>
                </a:effectLst>
                <a:latin typeface="Symbol" panose="05050102010706020507" pitchFamily="18" charset="2"/>
              </a:rPr>
              <a:t>1</a:t>
            </a:r>
            <a:r>
              <a:rPr lang="en-US" altLang="zh-CN" sz="2500" i="1">
                <a:effectLst>
                  <a:outerShdw blurRad="38100" dist="38100" dir="2700000" algn="tl">
                    <a:srgbClr val="000000"/>
                  </a:outerShdw>
                </a:effectLst>
                <a:sym typeface="Symbol" panose="05050102010706020507" pitchFamily="18" charset="2"/>
              </a:rPr>
              <a:t> </a:t>
            </a:r>
            <a:r>
              <a:rPr lang="en-US" altLang="zh-CN" sz="2500">
                <a:effectLst>
                  <a:outerShdw blurRad="38100" dist="38100" dir="2700000" algn="tl">
                    <a:srgbClr val="000000"/>
                  </a:outerShdw>
                </a:effectLst>
                <a:sym typeface="Symbol" panose="05050102010706020507" pitchFamily="18" charset="2"/>
              </a:rPr>
              <a:t></a:t>
            </a:r>
            <a:r>
              <a:rPr lang="en-US" altLang="zh-CN" sz="2500" i="1">
                <a:effectLst>
                  <a:outerShdw blurRad="38100" dist="38100" dir="2700000" algn="tl">
                    <a:srgbClr val="000000"/>
                  </a:outerShdw>
                </a:effectLst>
                <a:sym typeface="Symbol" panose="05050102010706020507" pitchFamily="18" charset="2"/>
              </a:rPr>
              <a:t> </a:t>
            </a:r>
            <a:r>
              <a:rPr lang="en-US" altLang="zh-CN" sz="2200" baseline="-25000">
                <a:effectLst>
                  <a:outerShdw blurRad="38100" dist="38100" dir="2700000" algn="tl">
                    <a:srgbClr val="000000"/>
                  </a:outerShdw>
                </a:effectLst>
                <a:latin typeface="Symbol" panose="05050102010706020507" pitchFamily="18" charset="2"/>
              </a:rPr>
              <a:t>2</a:t>
            </a:r>
            <a:r>
              <a:rPr lang="en-US" altLang="zh-CN" sz="2500" i="1">
                <a:effectLst>
                  <a:outerShdw blurRad="38100" dist="38100" dir="2700000" algn="tl">
                    <a:srgbClr val="000000"/>
                  </a:outerShdw>
                </a:effectLst>
                <a:sym typeface="Symbol" panose="05050102010706020507" pitchFamily="18" charset="2"/>
              </a:rPr>
              <a:t> </a:t>
            </a:r>
            <a:r>
              <a:rPr lang="en-US" altLang="zh-CN" sz="2500">
                <a:effectLst>
                  <a:outerShdw blurRad="38100" dist="38100" dir="2700000" algn="tl">
                    <a:srgbClr val="000000"/>
                  </a:outerShdw>
                </a:effectLst>
                <a:sym typeface="Symbol" panose="05050102010706020507" pitchFamily="18" charset="2"/>
              </a:rPr>
              <a:t> </a:t>
            </a:r>
            <a:r>
              <a:rPr lang="en-US" altLang="zh-CN" sz="2500" i="1">
                <a:effectLst>
                  <a:outerShdw blurRad="38100" dist="38100" dir="2700000" algn="tl">
                    <a:srgbClr val="000000"/>
                  </a:outerShdw>
                </a:effectLst>
                <a:sym typeface="Symbol" panose="05050102010706020507" pitchFamily="18" charset="2"/>
              </a:rPr>
              <a:t></a:t>
            </a:r>
            <a:r>
              <a:rPr lang="en-US" altLang="zh-CN" sz="2200" baseline="-25000">
                <a:effectLst>
                  <a:outerShdw blurRad="38100" dist="38100" dir="2700000" algn="tl">
                    <a:srgbClr val="000000"/>
                  </a:outerShdw>
                </a:effectLst>
                <a:latin typeface="Symbol" panose="05050102010706020507" pitchFamily="18" charset="2"/>
              </a:rPr>
              <a:t>3</a:t>
            </a:r>
            <a:r>
              <a:rPr lang="en-US" altLang="zh-CN" sz="2500" i="1">
                <a:effectLst>
                  <a:outerShdw blurRad="38100" dist="38100" dir="2700000" algn="tl">
                    <a:srgbClr val="000000"/>
                  </a:outerShdw>
                </a:effectLst>
                <a:sym typeface="Symbol" panose="05050102010706020507" pitchFamily="18" charset="2"/>
              </a:rPr>
              <a:t> </a:t>
            </a:r>
            <a:r>
              <a:rPr lang="en-US" altLang="zh-CN" sz="2500">
                <a:effectLst>
                  <a:outerShdw blurRad="38100" dist="38100" dir="2700000" algn="tl">
                    <a:srgbClr val="000000"/>
                  </a:outerShdw>
                </a:effectLst>
                <a:sym typeface="Symbol" panose="05050102010706020507" pitchFamily="18" charset="2"/>
              </a:rPr>
              <a:t> </a:t>
            </a:r>
            <a:r>
              <a:rPr lang="en-US" altLang="zh-CN" sz="2500" i="1">
                <a:effectLst>
                  <a:outerShdw blurRad="38100" dist="38100" dir="2700000" algn="tl">
                    <a:srgbClr val="000000"/>
                  </a:outerShdw>
                </a:effectLst>
                <a:sym typeface="Symbol" panose="05050102010706020507" pitchFamily="18" charset="2"/>
              </a:rPr>
              <a:t></a:t>
            </a:r>
            <a:r>
              <a:rPr lang="en-US" altLang="zh-CN" sz="2200" baseline="-25000">
                <a:effectLst>
                  <a:outerShdw blurRad="38100" dist="38100" dir="2700000" algn="tl">
                    <a:srgbClr val="000000"/>
                  </a:outerShdw>
                </a:effectLst>
                <a:latin typeface="Symbol" panose="05050102010706020507" pitchFamily="18" charset="2"/>
              </a:rPr>
              <a:t>4</a:t>
            </a:r>
            <a:r>
              <a:rPr lang="en-US" altLang="zh-CN" sz="2500" i="1">
                <a:effectLst>
                  <a:outerShdw blurRad="38100" dist="38100" dir="2700000" algn="tl">
                    <a:srgbClr val="000000"/>
                  </a:outerShdw>
                </a:effectLst>
                <a:sym typeface="Symbol" panose="05050102010706020507" pitchFamily="18" charset="2"/>
              </a:rPr>
              <a:t> </a:t>
            </a:r>
          </a:p>
        </p:txBody>
      </p:sp>
      <p:sp>
        <p:nvSpPr>
          <p:cNvPr id="44042" name="Line 116"/>
          <p:cNvSpPr>
            <a:spLocks noChangeShapeType="1"/>
          </p:cNvSpPr>
          <p:nvPr/>
        </p:nvSpPr>
        <p:spPr bwMode="auto">
          <a:xfrm>
            <a:off x="6172200" y="4419600"/>
            <a:ext cx="0" cy="1371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043" name="Group 117"/>
          <p:cNvGrpSpPr>
            <a:grpSpLocks/>
          </p:cNvGrpSpPr>
          <p:nvPr/>
        </p:nvGrpSpPr>
        <p:grpSpPr bwMode="auto">
          <a:xfrm>
            <a:off x="4651376" y="4419600"/>
            <a:ext cx="3044825" cy="1295400"/>
            <a:chOff x="3845" y="3036"/>
            <a:chExt cx="1407" cy="566"/>
          </a:xfrm>
        </p:grpSpPr>
        <p:sp>
          <p:nvSpPr>
            <p:cNvPr id="44044" name="Freeform 118"/>
            <p:cNvSpPr>
              <a:spLocks/>
            </p:cNvSpPr>
            <p:nvPr/>
          </p:nvSpPr>
          <p:spPr bwMode="auto">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endParaRPr lang="zh-CN" altLang="en-US"/>
            </a:p>
          </p:txBody>
        </p:sp>
        <p:sp>
          <p:nvSpPr>
            <p:cNvPr id="44045" name="Freeform 119"/>
            <p:cNvSpPr>
              <a:spLocks/>
            </p:cNvSpPr>
            <p:nvPr/>
          </p:nvSpPr>
          <p:spPr bwMode="auto">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endParaRPr lang="zh-CN" altLang="en-US"/>
            </a:p>
          </p:txBody>
        </p:sp>
      </p:gr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zh-CN" altLang="en-US" b="1" dirty="0">
                <a:effectLst>
                  <a:outerShdw blurRad="38100" dist="38100" dir="2700000" algn="tl">
                    <a:srgbClr val="000000">
                      <a:alpha val="43137"/>
                    </a:srgbClr>
                  </a:outerShdw>
                </a:effectLst>
              </a:rPr>
              <a:t>方差分析中基本假定</a:t>
            </a:r>
          </a:p>
        </p:txBody>
      </p:sp>
      <p:sp>
        <p:nvSpPr>
          <p:cNvPr id="203779" name="Rectangle 3"/>
          <p:cNvSpPr>
            <a:spLocks noGrp="1" noChangeArrowheads="1"/>
          </p:cNvSpPr>
          <p:nvPr>
            <p:ph type="body" sz="half" idx="1"/>
          </p:nvPr>
        </p:nvSpPr>
        <p:spPr>
          <a:xfrm>
            <a:off x="1466603" y="1460021"/>
            <a:ext cx="9266500" cy="2271017"/>
          </a:xfrm>
        </p:spPr>
        <p:txBody>
          <a:bodyPr>
            <a:normAutofit/>
          </a:bodyPr>
          <a:lstStyle/>
          <a:p>
            <a:pPr marL="457200" indent="-457200">
              <a:spcBef>
                <a:spcPct val="60000"/>
              </a:spcBef>
              <a:defRPr/>
            </a:pPr>
            <a:r>
              <a:rPr lang="en-US" altLang="zh-CN" sz="2800" dirty="0">
                <a:solidFill>
                  <a:schemeClr val="accent2"/>
                </a:solidFill>
                <a:latin typeface="Times New Roman" panose="02020603050405020304" pitchFamily="18" charset="0"/>
                <a:sym typeface="Wingdings 3" panose="05040102010807070707" pitchFamily="18" charset="2"/>
              </a:rPr>
              <a:t></a:t>
            </a:r>
            <a:r>
              <a:rPr lang="zh-CN" altLang="en-US" sz="2800" dirty="0">
                <a:latin typeface="Times New Roman" panose="02020603050405020304" pitchFamily="18" charset="0"/>
              </a:rPr>
              <a:t>若备择假设成立，即</a:t>
            </a:r>
            <a:r>
              <a:rPr lang="en-US" altLang="zh-CN" sz="2800" i="1" dirty="0">
                <a:latin typeface="Times New Roman" panose="02020603050405020304" pitchFamily="18" charset="0"/>
              </a:rPr>
              <a:t>H</a:t>
            </a:r>
            <a:r>
              <a:rPr lang="en-US" altLang="zh-CN" sz="2800" baseline="-25000" dirty="0"/>
              <a:t>1 </a:t>
            </a:r>
            <a:r>
              <a:rPr lang="zh-CN" altLang="en-US" sz="3600" dirty="0"/>
              <a:t>：</a:t>
            </a:r>
            <a:r>
              <a:rPr lang="zh-CN" altLang="en-US" sz="2800" dirty="0"/>
              <a:t> </a:t>
            </a:r>
            <a:r>
              <a:rPr lang="en-US" altLang="zh-CN" sz="2800" i="1" dirty="0">
                <a:latin typeface="Symbol" panose="05050102010706020507" pitchFamily="18" charset="2"/>
              </a:rPr>
              <a:t>m</a:t>
            </a:r>
            <a:r>
              <a:rPr lang="en-US" altLang="zh-CN" sz="2800" i="1" baseline="-25000" dirty="0">
                <a:latin typeface="Times New Roman" panose="02020603050405020304" pitchFamily="18" charset="0"/>
              </a:rPr>
              <a:t>i</a:t>
            </a:r>
            <a:r>
              <a:rPr lang="en-US" altLang="zh-CN" sz="2800" dirty="0"/>
              <a:t> (</a:t>
            </a:r>
            <a:r>
              <a:rPr lang="en-US" altLang="zh-CN" sz="2800" i="1" dirty="0" err="1">
                <a:latin typeface="Times New Roman" panose="02020603050405020304" pitchFamily="18" charset="0"/>
              </a:rPr>
              <a:t>i</a:t>
            </a:r>
            <a:r>
              <a:rPr lang="en-US" altLang="zh-CN" sz="2800" dirty="0"/>
              <a:t>=1,2,3,4</a:t>
            </a:r>
            <a:r>
              <a:rPr lang="en-US" altLang="zh-CN" sz="2800" dirty="0">
                <a:cs typeface="Arial" panose="020B0604020202020204" pitchFamily="34" charset="0"/>
              </a:rPr>
              <a:t>)</a:t>
            </a:r>
            <a:r>
              <a:rPr lang="zh-CN" altLang="en-US" sz="2800" b="1" dirty="0">
                <a:solidFill>
                  <a:srgbClr val="FF0000"/>
                </a:solidFill>
                <a:effectLst>
                  <a:outerShdw blurRad="38100" dist="38100" dir="2700000" algn="tl">
                    <a:srgbClr val="000000">
                      <a:alpha val="43137"/>
                    </a:srgbClr>
                  </a:outerShdw>
                </a:effectLst>
                <a:latin typeface="宋体" panose="02010600030101010101" pitchFamily="2" charset="-122"/>
              </a:rPr>
              <a:t>不全相等</a:t>
            </a:r>
          </a:p>
          <a:p>
            <a:pPr marL="1066800" lvl="1" indent="-381000">
              <a:defRPr/>
            </a:pPr>
            <a:r>
              <a:rPr lang="zh-CN" altLang="en-US" sz="2400" dirty="0"/>
              <a:t>至少有一对总体的均值是不同的</a:t>
            </a:r>
          </a:p>
          <a:p>
            <a:pPr marL="1066800" lvl="1" indent="-381000">
              <a:defRPr/>
            </a:pPr>
            <a:r>
              <a:rPr lang="en-US" altLang="zh-CN" sz="2400" dirty="0">
                <a:latin typeface="Times New Roman" panose="02020603050405020304" pitchFamily="18" charset="0"/>
              </a:rPr>
              <a:t>4</a:t>
            </a:r>
            <a:r>
              <a:rPr lang="zh-CN" altLang="en-US" sz="2400" dirty="0">
                <a:latin typeface="Times New Roman" panose="02020603050405020304" pitchFamily="18" charset="0"/>
              </a:rPr>
              <a:t>个样本可能来自于均值不同的</a:t>
            </a:r>
            <a:r>
              <a:rPr lang="en-US" altLang="zh-CN" sz="2400" dirty="0">
                <a:latin typeface="Times New Roman" panose="02020603050405020304" pitchFamily="18" charset="0"/>
              </a:rPr>
              <a:t>4</a:t>
            </a:r>
            <a:r>
              <a:rPr lang="zh-CN" altLang="en-US" sz="2400" dirty="0">
                <a:latin typeface="Times New Roman" panose="02020603050405020304" pitchFamily="18" charset="0"/>
              </a:rPr>
              <a:t>个总体</a:t>
            </a:r>
            <a:endParaRPr lang="zh-CN" altLang="en-US" sz="2400" dirty="0"/>
          </a:p>
        </p:txBody>
      </p:sp>
      <p:grpSp>
        <p:nvGrpSpPr>
          <p:cNvPr id="46084" name="Group 127"/>
          <p:cNvGrpSpPr>
            <a:grpSpLocks/>
          </p:cNvGrpSpPr>
          <p:nvPr/>
        </p:nvGrpSpPr>
        <p:grpSpPr bwMode="auto">
          <a:xfrm>
            <a:off x="3048000" y="3352800"/>
            <a:ext cx="6858000" cy="2743200"/>
            <a:chOff x="1152" y="2112"/>
            <a:chExt cx="3696" cy="1728"/>
          </a:xfrm>
        </p:grpSpPr>
        <p:sp>
          <p:nvSpPr>
            <p:cNvPr id="203870" name="Rectangle 94"/>
            <p:cNvSpPr>
              <a:spLocks noChangeArrowheads="1"/>
            </p:cNvSpPr>
            <p:nvPr/>
          </p:nvSpPr>
          <p:spPr bwMode="auto">
            <a:xfrm>
              <a:off x="1152" y="2112"/>
              <a:ext cx="3696" cy="1728"/>
            </a:xfrm>
            <a:prstGeom prst="rect">
              <a:avLst/>
            </a:prstGeom>
            <a:solidFill>
              <a:schemeClr val="bg2"/>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defRPr/>
              </a:pPr>
              <a:endParaRPr lang="zh-CN" altLang="en-US"/>
            </a:p>
          </p:txBody>
        </p:sp>
        <p:grpSp>
          <p:nvGrpSpPr>
            <p:cNvPr id="46086" name="Group 95"/>
            <p:cNvGrpSpPr>
              <a:grpSpLocks/>
            </p:cNvGrpSpPr>
            <p:nvPr/>
          </p:nvGrpSpPr>
          <p:grpSpPr bwMode="auto">
            <a:xfrm>
              <a:off x="1920" y="2667"/>
              <a:ext cx="1252" cy="728"/>
              <a:chOff x="3845" y="3036"/>
              <a:chExt cx="1407" cy="566"/>
            </a:xfrm>
          </p:grpSpPr>
          <p:sp>
            <p:nvSpPr>
              <p:cNvPr id="46116" name="Freeform 96"/>
              <p:cNvSpPr>
                <a:spLocks/>
              </p:cNvSpPr>
              <p:nvPr/>
            </p:nvSpPr>
            <p:spPr bwMode="auto">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rgbClr val="FF00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6117" name="Freeform 97"/>
              <p:cNvSpPr>
                <a:spLocks/>
              </p:cNvSpPr>
              <p:nvPr/>
            </p:nvSpPr>
            <p:spPr bwMode="auto">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rgbClr val="FF00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46087" name="Group 98"/>
            <p:cNvGrpSpPr>
              <a:grpSpLocks/>
            </p:cNvGrpSpPr>
            <p:nvPr/>
          </p:nvGrpSpPr>
          <p:grpSpPr bwMode="auto">
            <a:xfrm>
              <a:off x="2620" y="2667"/>
              <a:ext cx="1253" cy="728"/>
              <a:chOff x="3845" y="3036"/>
              <a:chExt cx="1407" cy="566"/>
            </a:xfrm>
          </p:grpSpPr>
          <p:sp>
            <p:nvSpPr>
              <p:cNvPr id="46114" name="Freeform 99"/>
              <p:cNvSpPr>
                <a:spLocks/>
              </p:cNvSpPr>
              <p:nvPr/>
            </p:nvSpPr>
            <p:spPr bwMode="auto">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chemeClr val="tx1"/>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6115" name="Freeform 100"/>
              <p:cNvSpPr>
                <a:spLocks/>
              </p:cNvSpPr>
              <p:nvPr/>
            </p:nvSpPr>
            <p:spPr bwMode="auto">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chemeClr val="tx1"/>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46088" name="Group 101"/>
            <p:cNvGrpSpPr>
              <a:grpSpLocks/>
            </p:cNvGrpSpPr>
            <p:nvPr/>
          </p:nvGrpSpPr>
          <p:grpSpPr bwMode="auto">
            <a:xfrm>
              <a:off x="3218" y="2667"/>
              <a:ext cx="1253" cy="728"/>
              <a:chOff x="3845" y="3036"/>
              <a:chExt cx="1407" cy="566"/>
            </a:xfrm>
          </p:grpSpPr>
          <p:sp>
            <p:nvSpPr>
              <p:cNvPr id="46112" name="Freeform 102"/>
              <p:cNvSpPr>
                <a:spLocks/>
              </p:cNvSpPr>
              <p:nvPr/>
            </p:nvSpPr>
            <p:spPr bwMode="auto">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rgbClr val="00FF00"/>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6113" name="Freeform 103"/>
              <p:cNvSpPr>
                <a:spLocks/>
              </p:cNvSpPr>
              <p:nvPr/>
            </p:nvSpPr>
            <p:spPr bwMode="auto">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rgbClr val="00FF00"/>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203880" name="Rectangle 104"/>
            <p:cNvSpPr>
              <a:spLocks noChangeArrowheads="1"/>
            </p:cNvSpPr>
            <p:nvPr/>
          </p:nvSpPr>
          <p:spPr bwMode="auto">
            <a:xfrm>
              <a:off x="4500" y="3223"/>
              <a:ext cx="192" cy="27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2200" i="1">
                  <a:effectLst>
                    <a:outerShdw blurRad="38100" dist="38100" dir="2700000" algn="tl">
                      <a:srgbClr val="000000"/>
                    </a:outerShdw>
                  </a:effectLst>
                  <a:latin typeface="Times New Roman" panose="02020603050405020304" pitchFamily="18" charset="0"/>
                </a:rPr>
                <a:t>X</a:t>
              </a:r>
            </a:p>
          </p:txBody>
        </p:sp>
        <p:sp>
          <p:nvSpPr>
            <p:cNvPr id="203881" name="Rectangle 105"/>
            <p:cNvSpPr>
              <a:spLocks noChangeArrowheads="1"/>
            </p:cNvSpPr>
            <p:nvPr/>
          </p:nvSpPr>
          <p:spPr bwMode="auto">
            <a:xfrm>
              <a:off x="1296" y="2174"/>
              <a:ext cx="336" cy="27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2200" i="1">
                  <a:effectLst>
                    <a:outerShdw blurRad="38100" dist="38100" dir="2700000" algn="tl">
                      <a:srgbClr val="000000"/>
                    </a:outerShdw>
                  </a:effectLst>
                  <a:latin typeface="Times New Roman" panose="02020603050405020304" pitchFamily="18" charset="0"/>
                </a:rPr>
                <a:t>f(X)</a:t>
              </a:r>
            </a:p>
          </p:txBody>
        </p:sp>
        <p:grpSp>
          <p:nvGrpSpPr>
            <p:cNvPr id="46091" name="Group 106"/>
            <p:cNvGrpSpPr>
              <a:grpSpLocks/>
            </p:cNvGrpSpPr>
            <p:nvPr/>
          </p:nvGrpSpPr>
          <p:grpSpPr bwMode="auto">
            <a:xfrm>
              <a:off x="1417" y="2482"/>
              <a:ext cx="3083" cy="947"/>
              <a:chOff x="760" y="2928"/>
              <a:chExt cx="3464" cy="736"/>
            </a:xfrm>
          </p:grpSpPr>
          <p:sp>
            <p:nvSpPr>
              <p:cNvPr id="46110" name="Freeform 107"/>
              <p:cNvSpPr>
                <a:spLocks/>
              </p:cNvSpPr>
              <p:nvPr/>
            </p:nvSpPr>
            <p:spPr bwMode="auto">
              <a:xfrm>
                <a:off x="783" y="2928"/>
                <a:ext cx="3441" cy="736"/>
              </a:xfrm>
              <a:custGeom>
                <a:avLst/>
                <a:gdLst>
                  <a:gd name="T0" fmla="*/ 0 w 2001"/>
                  <a:gd name="T1" fmla="*/ 0 h 593"/>
                  <a:gd name="T2" fmla="*/ 0 w 2001"/>
                  <a:gd name="T3" fmla="*/ 735 h 593"/>
                  <a:gd name="T4" fmla="*/ 3439 w 2001"/>
                  <a:gd name="T5" fmla="*/ 735 h 593"/>
                  <a:gd name="T6" fmla="*/ 0 60000 65536"/>
                  <a:gd name="T7" fmla="*/ 0 60000 65536"/>
                  <a:gd name="T8" fmla="*/ 0 60000 65536"/>
                </a:gdLst>
                <a:ahLst/>
                <a:cxnLst>
                  <a:cxn ang="T6">
                    <a:pos x="T0" y="T1"/>
                  </a:cxn>
                  <a:cxn ang="T7">
                    <a:pos x="T2" y="T3"/>
                  </a:cxn>
                  <a:cxn ang="T8">
                    <a:pos x="T4" y="T5"/>
                  </a:cxn>
                </a:cxnLst>
                <a:rect l="0" t="0" r="r" b="b"/>
                <a:pathLst>
                  <a:path w="2001" h="593">
                    <a:moveTo>
                      <a:pt x="0" y="0"/>
                    </a:moveTo>
                    <a:lnTo>
                      <a:pt x="0" y="592"/>
                    </a:lnTo>
                    <a:lnTo>
                      <a:pt x="2000" y="592"/>
                    </a:lnTo>
                  </a:path>
                </a:pathLst>
              </a:custGeom>
              <a:noFill/>
              <a:ln w="12700" cap="rnd" cmpd="sng">
                <a:solidFill>
                  <a:schemeClr val="tx1"/>
                </a:solidFill>
                <a:prstDash val="solid"/>
                <a:round/>
                <a:headEnd type="triangl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6111" name="Line 108"/>
              <p:cNvSpPr>
                <a:spLocks noChangeShapeType="1"/>
              </p:cNvSpPr>
              <p:nvPr/>
            </p:nvSpPr>
            <p:spPr bwMode="auto">
              <a:xfrm>
                <a:off x="760" y="3074"/>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46092" name="Group 109"/>
            <p:cNvGrpSpPr>
              <a:grpSpLocks/>
            </p:cNvGrpSpPr>
            <p:nvPr/>
          </p:nvGrpSpPr>
          <p:grpSpPr bwMode="auto">
            <a:xfrm>
              <a:off x="1417" y="2576"/>
              <a:ext cx="181" cy="862"/>
              <a:chOff x="760" y="3001"/>
              <a:chExt cx="203" cy="670"/>
            </a:xfrm>
          </p:grpSpPr>
          <p:sp>
            <p:nvSpPr>
              <p:cNvPr id="46101" name="Line 110"/>
              <p:cNvSpPr>
                <a:spLocks noChangeShapeType="1"/>
              </p:cNvSpPr>
              <p:nvPr/>
            </p:nvSpPr>
            <p:spPr bwMode="auto">
              <a:xfrm>
                <a:off x="760" y="3001"/>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6102" name="Line 111"/>
              <p:cNvSpPr>
                <a:spLocks noChangeShapeType="1"/>
              </p:cNvSpPr>
              <p:nvPr/>
            </p:nvSpPr>
            <p:spPr bwMode="auto">
              <a:xfrm>
                <a:off x="760" y="3148"/>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6103" name="Line 112"/>
              <p:cNvSpPr>
                <a:spLocks noChangeShapeType="1"/>
              </p:cNvSpPr>
              <p:nvPr/>
            </p:nvSpPr>
            <p:spPr bwMode="auto">
              <a:xfrm>
                <a:off x="760" y="3221"/>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6104" name="Line 113"/>
              <p:cNvSpPr>
                <a:spLocks noChangeShapeType="1"/>
              </p:cNvSpPr>
              <p:nvPr/>
            </p:nvSpPr>
            <p:spPr bwMode="auto">
              <a:xfrm>
                <a:off x="760" y="3295"/>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6105" name="Line 114"/>
              <p:cNvSpPr>
                <a:spLocks noChangeShapeType="1"/>
              </p:cNvSpPr>
              <p:nvPr/>
            </p:nvSpPr>
            <p:spPr bwMode="auto">
              <a:xfrm>
                <a:off x="760" y="3368"/>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6106" name="Line 115"/>
              <p:cNvSpPr>
                <a:spLocks noChangeShapeType="1"/>
              </p:cNvSpPr>
              <p:nvPr/>
            </p:nvSpPr>
            <p:spPr bwMode="auto">
              <a:xfrm>
                <a:off x="760" y="3442"/>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6107" name="Line 116"/>
              <p:cNvSpPr>
                <a:spLocks noChangeShapeType="1"/>
              </p:cNvSpPr>
              <p:nvPr/>
            </p:nvSpPr>
            <p:spPr bwMode="auto">
              <a:xfrm>
                <a:off x="760" y="3515"/>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6108" name="Line 117"/>
              <p:cNvSpPr>
                <a:spLocks noChangeShapeType="1"/>
              </p:cNvSpPr>
              <p:nvPr/>
            </p:nvSpPr>
            <p:spPr bwMode="auto">
              <a:xfrm>
                <a:off x="760" y="3588"/>
                <a:ext cx="23"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6109" name="Line 118"/>
              <p:cNvSpPr>
                <a:spLocks noChangeShapeType="1"/>
              </p:cNvSpPr>
              <p:nvPr/>
            </p:nvSpPr>
            <p:spPr bwMode="auto">
              <a:xfrm>
                <a:off x="963" y="3662"/>
                <a:ext cx="0" cy="9"/>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46093" name="Group 119"/>
            <p:cNvGrpSpPr>
              <a:grpSpLocks/>
            </p:cNvGrpSpPr>
            <p:nvPr/>
          </p:nvGrpSpPr>
          <p:grpSpPr bwMode="auto">
            <a:xfrm>
              <a:off x="1595" y="2667"/>
              <a:ext cx="1252" cy="728"/>
              <a:chOff x="3845" y="3036"/>
              <a:chExt cx="1407" cy="566"/>
            </a:xfrm>
          </p:grpSpPr>
          <p:sp>
            <p:nvSpPr>
              <p:cNvPr id="46099" name="Freeform 120"/>
              <p:cNvSpPr>
                <a:spLocks/>
              </p:cNvSpPr>
              <p:nvPr/>
            </p:nvSpPr>
            <p:spPr bwMode="auto">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chemeClr val="tx2"/>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6100" name="Freeform 121"/>
              <p:cNvSpPr>
                <a:spLocks/>
              </p:cNvSpPr>
              <p:nvPr/>
            </p:nvSpPr>
            <p:spPr bwMode="auto">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chemeClr val="tx2"/>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203898" name="Rectangle 122"/>
            <p:cNvSpPr>
              <a:spLocks noChangeArrowheads="1"/>
            </p:cNvSpPr>
            <p:nvPr/>
          </p:nvSpPr>
          <p:spPr bwMode="auto">
            <a:xfrm>
              <a:off x="2112" y="3408"/>
              <a:ext cx="163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defRPr/>
              </a:pPr>
              <a:r>
                <a:rPr lang="en-US" altLang="zh-CN" sz="2500" i="1">
                  <a:effectLst>
                    <a:outerShdw blurRad="38100" dist="38100" dir="2700000" algn="tl">
                      <a:srgbClr val="000000"/>
                    </a:outerShdw>
                  </a:effectLst>
                  <a:sym typeface="Symbol" panose="05050102010706020507" pitchFamily="18" charset="2"/>
                </a:rPr>
                <a:t></a:t>
              </a:r>
              <a:r>
                <a:rPr lang="en-US" altLang="zh-CN" sz="2200" baseline="-25000">
                  <a:effectLst>
                    <a:outerShdw blurRad="38100" dist="38100" dir="2700000" algn="tl">
                      <a:srgbClr val="000000"/>
                    </a:outerShdw>
                  </a:effectLst>
                  <a:latin typeface="Symbol" panose="05050102010706020507" pitchFamily="18" charset="2"/>
                </a:rPr>
                <a:t>3</a:t>
              </a:r>
              <a:r>
                <a:rPr lang="en-US" altLang="zh-CN" sz="2500" i="1">
                  <a:effectLst>
                    <a:outerShdw blurRad="38100" dist="38100" dir="2700000" algn="tl">
                      <a:srgbClr val="000000"/>
                    </a:outerShdw>
                  </a:effectLst>
                  <a:sym typeface="Symbol" panose="05050102010706020507" pitchFamily="18" charset="2"/>
                </a:rPr>
                <a:t> </a:t>
              </a:r>
              <a:r>
                <a:rPr lang="en-US" altLang="zh-CN" sz="2500">
                  <a:effectLst>
                    <a:outerShdw blurRad="38100" dist="38100" dir="2700000" algn="tl">
                      <a:srgbClr val="000000"/>
                    </a:outerShdw>
                  </a:effectLst>
                  <a:sym typeface="Symbol" panose="05050102010706020507" pitchFamily="18" charset="2"/>
                </a:rPr>
                <a:t> </a:t>
              </a:r>
              <a:r>
                <a:rPr lang="en-US" altLang="zh-CN" sz="2500" i="1">
                  <a:effectLst>
                    <a:outerShdw blurRad="38100" dist="38100" dir="2700000" algn="tl">
                      <a:srgbClr val="000000"/>
                    </a:outerShdw>
                  </a:effectLst>
                  <a:sym typeface="Symbol" panose="05050102010706020507" pitchFamily="18" charset="2"/>
                </a:rPr>
                <a:t></a:t>
              </a:r>
              <a:r>
                <a:rPr lang="en-US" altLang="zh-CN" sz="2200" baseline="-25000">
                  <a:effectLst>
                    <a:outerShdw blurRad="38100" dist="38100" dir="2700000" algn="tl">
                      <a:srgbClr val="000000"/>
                    </a:outerShdw>
                  </a:effectLst>
                  <a:latin typeface="Symbol" panose="05050102010706020507" pitchFamily="18" charset="2"/>
                </a:rPr>
                <a:t>1</a:t>
              </a:r>
              <a:r>
                <a:rPr lang="en-US" altLang="zh-CN" sz="2500" i="1">
                  <a:effectLst>
                    <a:outerShdw blurRad="38100" dist="38100" dir="2700000" algn="tl">
                      <a:srgbClr val="000000"/>
                    </a:outerShdw>
                  </a:effectLst>
                  <a:sym typeface="Symbol" panose="05050102010706020507" pitchFamily="18" charset="2"/>
                </a:rPr>
                <a:t> </a:t>
              </a:r>
              <a:r>
                <a:rPr lang="en-US" altLang="zh-CN" sz="2500">
                  <a:effectLst>
                    <a:outerShdw blurRad="38100" dist="38100" dir="2700000" algn="tl">
                      <a:srgbClr val="000000"/>
                    </a:outerShdw>
                  </a:effectLst>
                  <a:sym typeface="Symbol" panose="05050102010706020507" pitchFamily="18" charset="2"/>
                </a:rPr>
                <a:t> </a:t>
              </a:r>
              <a:r>
                <a:rPr lang="en-US" altLang="zh-CN" sz="2500" i="1">
                  <a:effectLst>
                    <a:outerShdw blurRad="38100" dist="38100" dir="2700000" algn="tl">
                      <a:srgbClr val="000000"/>
                    </a:outerShdw>
                  </a:effectLst>
                  <a:sym typeface="Symbol" panose="05050102010706020507" pitchFamily="18" charset="2"/>
                </a:rPr>
                <a:t></a:t>
              </a:r>
              <a:r>
                <a:rPr lang="en-US" altLang="zh-CN" sz="2200" baseline="-25000">
                  <a:effectLst>
                    <a:outerShdw blurRad="38100" dist="38100" dir="2700000" algn="tl">
                      <a:srgbClr val="000000"/>
                    </a:outerShdw>
                  </a:effectLst>
                  <a:latin typeface="Symbol" panose="05050102010706020507" pitchFamily="18" charset="2"/>
                </a:rPr>
                <a:t>2</a:t>
              </a:r>
              <a:r>
                <a:rPr lang="en-US" altLang="zh-CN" sz="2500" i="1">
                  <a:effectLst>
                    <a:outerShdw blurRad="38100" dist="38100" dir="2700000" algn="tl">
                      <a:srgbClr val="000000"/>
                    </a:outerShdw>
                  </a:effectLst>
                  <a:sym typeface="Symbol" panose="05050102010706020507" pitchFamily="18" charset="2"/>
                </a:rPr>
                <a:t> </a:t>
              </a:r>
              <a:r>
                <a:rPr lang="en-US" altLang="zh-CN" sz="2500">
                  <a:effectLst>
                    <a:outerShdw blurRad="38100" dist="38100" dir="2700000" algn="tl">
                      <a:srgbClr val="000000"/>
                    </a:outerShdw>
                  </a:effectLst>
                  <a:sym typeface="Symbol" panose="05050102010706020507" pitchFamily="18" charset="2"/>
                </a:rPr>
                <a:t> </a:t>
              </a:r>
              <a:r>
                <a:rPr lang="en-US" altLang="zh-CN" sz="2500" i="1">
                  <a:effectLst>
                    <a:outerShdw blurRad="38100" dist="38100" dir="2700000" algn="tl">
                      <a:srgbClr val="000000"/>
                    </a:outerShdw>
                  </a:effectLst>
                  <a:sym typeface="Symbol" panose="05050102010706020507" pitchFamily="18" charset="2"/>
                </a:rPr>
                <a:t></a:t>
              </a:r>
              <a:r>
                <a:rPr lang="en-US" altLang="zh-CN" sz="2200" baseline="-25000">
                  <a:effectLst>
                    <a:outerShdw blurRad="38100" dist="38100" dir="2700000" algn="tl">
                      <a:srgbClr val="000000"/>
                    </a:outerShdw>
                  </a:effectLst>
                  <a:latin typeface="Symbol" panose="05050102010706020507" pitchFamily="18" charset="2"/>
                </a:rPr>
                <a:t>4</a:t>
              </a:r>
              <a:r>
                <a:rPr lang="en-US" altLang="zh-CN" sz="2500" i="1">
                  <a:effectLst>
                    <a:outerShdw blurRad="38100" dist="38100" dir="2700000" algn="tl">
                      <a:srgbClr val="000000"/>
                    </a:outerShdw>
                  </a:effectLst>
                  <a:sym typeface="Symbol" panose="05050102010706020507" pitchFamily="18" charset="2"/>
                </a:rPr>
                <a:t> </a:t>
              </a:r>
            </a:p>
          </p:txBody>
        </p:sp>
        <p:sp>
          <p:nvSpPr>
            <p:cNvPr id="46095" name="Line 123"/>
            <p:cNvSpPr>
              <a:spLocks noChangeShapeType="1"/>
            </p:cNvSpPr>
            <p:nvPr/>
          </p:nvSpPr>
          <p:spPr bwMode="auto">
            <a:xfrm>
              <a:off x="2208" y="2667"/>
              <a:ext cx="0" cy="7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6" name="Line 124"/>
            <p:cNvSpPr>
              <a:spLocks noChangeShapeType="1"/>
            </p:cNvSpPr>
            <p:nvPr/>
          </p:nvSpPr>
          <p:spPr bwMode="auto">
            <a:xfrm>
              <a:off x="2544" y="2667"/>
              <a:ext cx="0" cy="7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7" name="Line 125"/>
            <p:cNvSpPr>
              <a:spLocks noChangeShapeType="1"/>
            </p:cNvSpPr>
            <p:nvPr/>
          </p:nvSpPr>
          <p:spPr bwMode="auto">
            <a:xfrm>
              <a:off x="3264" y="2667"/>
              <a:ext cx="0" cy="7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8" name="Line 126"/>
            <p:cNvSpPr>
              <a:spLocks noChangeShapeType="1"/>
            </p:cNvSpPr>
            <p:nvPr/>
          </p:nvSpPr>
          <p:spPr bwMode="auto">
            <a:xfrm>
              <a:off x="3840" y="2667"/>
              <a:ext cx="0" cy="7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2209800" y="2286000"/>
            <a:ext cx="7772400" cy="1143000"/>
          </a:xfrm>
        </p:spPr>
        <p:txBody>
          <a:bodyPr anchor="ctr" anchorCtr="0"/>
          <a:lstStyle/>
          <a:p>
            <a:pPr>
              <a:defRPr/>
            </a:pPr>
            <a:r>
              <a:rPr lang="zh-CN" altLang="en-US" sz="4400"/>
              <a:t>问题的一般提法</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513149" y="228600"/>
            <a:ext cx="9042400" cy="1143000"/>
          </a:xfrm>
        </p:spPr>
        <p:txBody>
          <a:bodyPr/>
          <a:lstStyle/>
          <a:p>
            <a:pPr>
              <a:defRPr/>
            </a:pPr>
            <a:r>
              <a:rPr lang="zh-CN" altLang="en-US" b="1" dirty="0">
                <a:effectLst>
                  <a:outerShdw blurRad="38100" dist="38100" dir="2700000" algn="tl">
                    <a:srgbClr val="000000">
                      <a:alpha val="43137"/>
                    </a:srgbClr>
                  </a:outerShdw>
                </a:effectLst>
              </a:rPr>
              <a:t>问题的一般提法</a:t>
            </a:r>
            <a:endParaRPr lang="zh-CN" altLang="en-US" sz="3600" b="1" dirty="0">
              <a:solidFill>
                <a:schemeClr val="hlink"/>
              </a:solidFill>
              <a:effectLst>
                <a:outerShdw blurRad="38100" dist="38100" dir="2700000" algn="tl">
                  <a:srgbClr val="000000">
                    <a:alpha val="43137"/>
                  </a:srgbClr>
                </a:outerShdw>
              </a:effectLst>
            </a:endParaRPr>
          </a:p>
        </p:txBody>
      </p:sp>
      <p:sp>
        <p:nvSpPr>
          <p:cNvPr id="365571" name="Rectangle 3"/>
          <p:cNvSpPr>
            <a:spLocks noGrp="1" noChangeArrowheads="1"/>
          </p:cNvSpPr>
          <p:nvPr>
            <p:ph type="body" sz="half" idx="1"/>
          </p:nvPr>
        </p:nvSpPr>
        <p:spPr>
          <a:xfrm>
            <a:off x="1224008" y="1584805"/>
            <a:ext cx="9331541" cy="5044595"/>
          </a:xfrm>
        </p:spPr>
        <p:txBody>
          <a:bodyPr>
            <a:normAutofit/>
          </a:bodyPr>
          <a:lstStyle/>
          <a:p>
            <a:pPr marL="533400" indent="-533400" algn="just">
              <a:buFontTx/>
              <a:buAutoNum type="arabicPeriod"/>
              <a:defRPr/>
            </a:pPr>
            <a:r>
              <a:rPr lang="zh-CN" altLang="en-US" sz="2800" dirty="0"/>
              <a:t>设因素有</a:t>
            </a:r>
            <a:r>
              <a:rPr lang="en-US" altLang="zh-CN" sz="2800" i="1" dirty="0"/>
              <a:t>k</a:t>
            </a:r>
            <a:r>
              <a:rPr lang="zh-CN" altLang="en-US" sz="2800" dirty="0"/>
              <a:t>个水平，每个水平的均值分别用</a:t>
            </a:r>
            <a:r>
              <a:rPr lang="zh-CN" altLang="en-US" sz="2800" b="1" i="1" dirty="0">
                <a:sym typeface="Symbol" panose="05050102010706020507" pitchFamily="18" charset="2"/>
              </a:rPr>
              <a:t></a:t>
            </a:r>
            <a:r>
              <a:rPr lang="en-US" altLang="zh-CN" sz="2800" b="1" baseline="-25000" dirty="0"/>
              <a:t>1 </a:t>
            </a:r>
            <a:r>
              <a:rPr lang="en-US" altLang="zh-CN" sz="2800" b="1" dirty="0">
                <a:sym typeface="Symbol" panose="05050102010706020507" pitchFamily="18" charset="2"/>
              </a:rPr>
              <a:t>,  </a:t>
            </a:r>
            <a:r>
              <a:rPr lang="en-US" altLang="zh-CN" sz="2800" b="1" i="1" dirty="0">
                <a:sym typeface="Symbol" panose="05050102010706020507" pitchFamily="18" charset="2"/>
              </a:rPr>
              <a:t></a:t>
            </a:r>
            <a:r>
              <a:rPr lang="en-US" altLang="zh-CN" sz="2800" b="1" baseline="-25000" dirty="0"/>
              <a:t>2</a:t>
            </a:r>
            <a:r>
              <a:rPr lang="en-US" altLang="zh-CN" sz="2800" b="1" dirty="0">
                <a:sym typeface="Symbol" panose="05050102010706020507" pitchFamily="18" charset="2"/>
              </a:rPr>
              <a:t>, , </a:t>
            </a:r>
            <a:r>
              <a:rPr lang="en-US" altLang="zh-CN" sz="2800" b="1" i="1" dirty="0">
                <a:sym typeface="Symbol" panose="05050102010706020507" pitchFamily="18" charset="2"/>
              </a:rPr>
              <a:t></a:t>
            </a:r>
            <a:r>
              <a:rPr lang="en-US" altLang="zh-CN" sz="2800" b="1" i="1" baseline="-25000" dirty="0"/>
              <a:t>k</a:t>
            </a:r>
            <a:r>
              <a:rPr lang="en-US" altLang="zh-CN" sz="2800" b="1" i="1" dirty="0">
                <a:sym typeface="Symbol" panose="05050102010706020507" pitchFamily="18" charset="2"/>
              </a:rPr>
              <a:t> </a:t>
            </a:r>
            <a:r>
              <a:rPr lang="zh-CN" altLang="en-US" sz="2800" dirty="0">
                <a:sym typeface="Symbol" panose="05050102010706020507" pitchFamily="18" charset="2"/>
              </a:rPr>
              <a:t>表示</a:t>
            </a:r>
          </a:p>
          <a:p>
            <a:pPr marL="533400" indent="-533400" algn="just">
              <a:buFontTx/>
              <a:buAutoNum type="arabicPeriod"/>
              <a:defRPr/>
            </a:pPr>
            <a:r>
              <a:rPr lang="zh-CN" altLang="en-US" sz="2800" dirty="0"/>
              <a:t>要检验</a:t>
            </a:r>
            <a:r>
              <a:rPr lang="en-US" altLang="zh-CN" sz="2800" i="1" dirty="0"/>
              <a:t>k</a:t>
            </a:r>
            <a:r>
              <a:rPr lang="zh-CN" altLang="en-US" sz="2800" dirty="0"/>
              <a:t>个水平</a:t>
            </a:r>
            <a:r>
              <a:rPr lang="en-US" altLang="zh-CN" sz="2800" dirty="0"/>
              <a:t>(</a:t>
            </a:r>
            <a:r>
              <a:rPr lang="zh-CN" altLang="en-US" sz="2800" dirty="0"/>
              <a:t>总体</a:t>
            </a:r>
            <a:r>
              <a:rPr lang="en-US" altLang="zh-CN" sz="2800" dirty="0"/>
              <a:t>)</a:t>
            </a:r>
            <a:r>
              <a:rPr lang="zh-CN" altLang="en-US" sz="2800" dirty="0"/>
              <a:t>的均值是否相等，需要提出如下假设： </a:t>
            </a:r>
          </a:p>
          <a:p>
            <a:pPr marL="1143000" lvl="1" indent="-457200" algn="just">
              <a:buSzPct val="120000"/>
              <a:buFont typeface="Wingdings" panose="05000000000000000000" pitchFamily="2" charset="2"/>
              <a:buChar char="§"/>
              <a:defRPr/>
            </a:pPr>
            <a:r>
              <a:rPr lang="en-US" altLang="zh-CN" sz="2400" b="1" i="1" dirty="0">
                <a:sym typeface="Symbol" panose="05050102010706020507" pitchFamily="18" charset="2"/>
              </a:rPr>
              <a:t>H</a:t>
            </a:r>
            <a:r>
              <a:rPr lang="en-US" altLang="zh-CN" sz="2400" b="1" baseline="-25000" dirty="0">
                <a:sym typeface="Symbol" panose="05050102010706020507" pitchFamily="18" charset="2"/>
              </a:rPr>
              <a:t>0 </a:t>
            </a:r>
            <a:r>
              <a:rPr lang="zh-CN" altLang="en-US" sz="2400" dirty="0"/>
              <a:t>：</a:t>
            </a:r>
            <a:r>
              <a:rPr lang="zh-CN" altLang="en-US" sz="2400" b="1" dirty="0">
                <a:sym typeface="Symbol" panose="05050102010706020507" pitchFamily="18" charset="2"/>
              </a:rPr>
              <a:t> </a:t>
            </a:r>
            <a:r>
              <a:rPr lang="zh-CN" altLang="en-US" sz="2400" b="1" i="1" dirty="0">
                <a:solidFill>
                  <a:schemeClr val="accent2">
                    <a:lumMod val="50000"/>
                  </a:schemeClr>
                </a:solidFill>
                <a:sym typeface="Symbol" panose="05050102010706020507" pitchFamily="18" charset="2"/>
              </a:rPr>
              <a:t></a:t>
            </a:r>
            <a:r>
              <a:rPr lang="en-US" altLang="zh-CN" sz="2400" b="1" baseline="-25000" dirty="0">
                <a:solidFill>
                  <a:schemeClr val="accent2">
                    <a:lumMod val="50000"/>
                  </a:schemeClr>
                </a:solidFill>
              </a:rPr>
              <a:t>1</a:t>
            </a:r>
            <a:r>
              <a:rPr lang="en-US" altLang="zh-CN" sz="2400" b="1" dirty="0">
                <a:solidFill>
                  <a:schemeClr val="accent2">
                    <a:lumMod val="50000"/>
                  </a:schemeClr>
                </a:solidFill>
                <a:sym typeface="Symbol" panose="05050102010706020507" pitchFamily="18" charset="2"/>
              </a:rPr>
              <a:t> </a:t>
            </a:r>
            <a:r>
              <a:rPr lang="en-US" altLang="zh-CN" sz="2400" b="1" i="1" dirty="0">
                <a:solidFill>
                  <a:schemeClr val="accent2">
                    <a:lumMod val="50000"/>
                  </a:schemeClr>
                </a:solidFill>
                <a:sym typeface="Symbol" panose="05050102010706020507" pitchFamily="18" charset="2"/>
              </a:rPr>
              <a:t> </a:t>
            </a:r>
            <a:r>
              <a:rPr lang="en-US" altLang="zh-CN" sz="2400" b="1" baseline="-25000" dirty="0">
                <a:solidFill>
                  <a:schemeClr val="accent2">
                    <a:lumMod val="50000"/>
                  </a:schemeClr>
                </a:solidFill>
              </a:rPr>
              <a:t>2</a:t>
            </a:r>
            <a:r>
              <a:rPr lang="en-US" altLang="zh-CN" sz="2400" b="1" dirty="0">
                <a:solidFill>
                  <a:schemeClr val="accent2">
                    <a:lumMod val="50000"/>
                  </a:schemeClr>
                </a:solidFill>
                <a:sym typeface="Symbol" panose="05050102010706020507" pitchFamily="18" charset="2"/>
              </a:rPr>
              <a:t>  </a:t>
            </a:r>
            <a:r>
              <a:rPr lang="en-US" altLang="zh-CN" sz="2400" b="1" dirty="0">
                <a:solidFill>
                  <a:schemeClr val="accent2">
                    <a:lumMod val="50000"/>
                  </a:schemeClr>
                </a:solidFill>
                <a:cs typeface="Arial" panose="020B0604020202020204" pitchFamily="34" charset="0"/>
                <a:sym typeface="Symbol" panose="05050102010706020507" pitchFamily="18" charset="2"/>
              </a:rPr>
              <a:t>…</a:t>
            </a:r>
            <a:r>
              <a:rPr lang="en-US" altLang="zh-CN" sz="2400" b="1" dirty="0">
                <a:solidFill>
                  <a:schemeClr val="accent2">
                    <a:lumMod val="50000"/>
                  </a:schemeClr>
                </a:solidFill>
                <a:sym typeface="Symbol" panose="05050102010706020507" pitchFamily="18" charset="2"/>
              </a:rPr>
              <a:t> </a:t>
            </a:r>
            <a:r>
              <a:rPr lang="en-US" altLang="zh-CN" sz="2400" b="1" i="1" dirty="0">
                <a:solidFill>
                  <a:schemeClr val="accent2">
                    <a:lumMod val="50000"/>
                  </a:schemeClr>
                </a:solidFill>
                <a:sym typeface="Symbol" panose="05050102010706020507" pitchFamily="18" charset="2"/>
              </a:rPr>
              <a:t></a:t>
            </a:r>
            <a:r>
              <a:rPr lang="en-US" altLang="zh-CN" sz="2400" b="1" i="1" baseline="-25000" dirty="0">
                <a:solidFill>
                  <a:schemeClr val="accent2">
                    <a:lumMod val="50000"/>
                  </a:schemeClr>
                </a:solidFill>
              </a:rPr>
              <a:t>k</a:t>
            </a:r>
            <a:r>
              <a:rPr lang="en-US" altLang="zh-CN" sz="2400" b="1" i="1" dirty="0">
                <a:solidFill>
                  <a:schemeClr val="accent2">
                    <a:lumMod val="50000"/>
                  </a:schemeClr>
                </a:solidFill>
                <a:sym typeface="Symbol" panose="05050102010706020507" pitchFamily="18" charset="2"/>
              </a:rPr>
              <a:t> </a:t>
            </a:r>
          </a:p>
          <a:p>
            <a:pPr marL="1143000" lvl="1" indent="-457200" algn="just">
              <a:buSzPct val="120000"/>
              <a:buFont typeface="Wingdings" panose="05000000000000000000" pitchFamily="2" charset="2"/>
              <a:buChar char="§"/>
              <a:defRPr/>
            </a:pPr>
            <a:r>
              <a:rPr lang="en-US" altLang="zh-CN" sz="2400" b="1" i="1" dirty="0">
                <a:sym typeface="Symbol" panose="05050102010706020507" pitchFamily="18" charset="2"/>
              </a:rPr>
              <a:t>H</a:t>
            </a:r>
            <a:r>
              <a:rPr lang="en-US" altLang="zh-CN" sz="2400" b="1" baseline="-25000" dirty="0">
                <a:sym typeface="Symbol" panose="05050102010706020507" pitchFamily="18" charset="2"/>
              </a:rPr>
              <a:t>1 </a:t>
            </a:r>
            <a:r>
              <a:rPr lang="zh-CN" altLang="en-US" sz="2400" dirty="0"/>
              <a:t>：</a:t>
            </a:r>
            <a:r>
              <a:rPr lang="zh-CN" altLang="en-US" sz="2400" b="1" baseline="-25000" dirty="0">
                <a:sym typeface="Symbol" panose="05050102010706020507" pitchFamily="18" charset="2"/>
              </a:rPr>
              <a:t> </a:t>
            </a:r>
            <a:r>
              <a:rPr lang="zh-CN" altLang="en-US" sz="2400" b="1" dirty="0">
                <a:sym typeface="Symbol" panose="05050102010706020507" pitchFamily="18" charset="2"/>
              </a:rPr>
              <a:t> </a:t>
            </a:r>
            <a:r>
              <a:rPr lang="zh-CN" altLang="en-US" sz="2400" b="1" i="1" dirty="0">
                <a:solidFill>
                  <a:schemeClr val="accent2">
                    <a:lumMod val="50000"/>
                  </a:schemeClr>
                </a:solidFill>
                <a:sym typeface="Symbol" panose="05050102010706020507" pitchFamily="18" charset="2"/>
              </a:rPr>
              <a:t></a:t>
            </a:r>
            <a:r>
              <a:rPr lang="en-US" altLang="zh-CN" sz="2400" b="1" i="1" dirty="0">
                <a:solidFill>
                  <a:schemeClr val="accent2">
                    <a:lumMod val="50000"/>
                  </a:schemeClr>
                </a:solidFill>
              </a:rPr>
              <a:t>1</a:t>
            </a:r>
            <a:r>
              <a:rPr lang="en-US" altLang="zh-CN" sz="2400" b="1" i="1" dirty="0">
                <a:solidFill>
                  <a:schemeClr val="accent2">
                    <a:lumMod val="50000"/>
                  </a:schemeClr>
                </a:solidFill>
                <a:sym typeface="Symbol" panose="05050102010706020507" pitchFamily="18" charset="2"/>
              </a:rPr>
              <a:t> , </a:t>
            </a:r>
            <a:r>
              <a:rPr lang="en-US" altLang="zh-CN" sz="2400" b="1" i="1" dirty="0">
                <a:solidFill>
                  <a:schemeClr val="accent2">
                    <a:lumMod val="50000"/>
                  </a:schemeClr>
                </a:solidFill>
              </a:rPr>
              <a:t>2</a:t>
            </a:r>
            <a:r>
              <a:rPr lang="en-US" altLang="zh-CN" sz="2400" b="1" i="1" dirty="0">
                <a:solidFill>
                  <a:schemeClr val="accent2">
                    <a:lumMod val="50000"/>
                  </a:schemeClr>
                </a:solidFill>
                <a:sym typeface="Symbol" panose="05050102010706020507" pitchFamily="18" charset="2"/>
              </a:rPr>
              <a:t> , </a:t>
            </a:r>
            <a:r>
              <a:rPr lang="zh-CN" altLang="en-US" sz="2400" b="1" i="1" dirty="0">
                <a:solidFill>
                  <a:schemeClr val="accent2">
                    <a:lumMod val="50000"/>
                  </a:schemeClr>
                </a:solidFill>
                <a:sym typeface="Symbol" panose="05050102010706020507" pitchFamily="18" charset="2"/>
              </a:rPr>
              <a:t>，</a:t>
            </a:r>
            <a:r>
              <a:rPr lang="en-US" altLang="zh-CN" sz="2400" b="1" i="1" dirty="0">
                <a:solidFill>
                  <a:schemeClr val="accent2">
                    <a:lumMod val="50000"/>
                  </a:schemeClr>
                </a:solidFill>
              </a:rPr>
              <a:t>k </a:t>
            </a:r>
            <a:r>
              <a:rPr lang="zh-CN" altLang="en-US" sz="2400" b="1" dirty="0">
                <a:solidFill>
                  <a:srgbClr val="FF0000"/>
                </a:solidFill>
                <a:effectLst>
                  <a:outerShdw blurRad="38100" dist="38100" dir="2700000" algn="tl">
                    <a:srgbClr val="000000">
                      <a:alpha val="43137"/>
                    </a:srgbClr>
                  </a:outerShdw>
                </a:effectLst>
              </a:rPr>
              <a:t>不全相等</a:t>
            </a:r>
          </a:p>
          <a:p>
            <a:pPr marL="533400" indent="-533400" algn="just">
              <a:buFontTx/>
              <a:buAutoNum type="arabicPeriod"/>
              <a:defRPr/>
            </a:pPr>
            <a:r>
              <a:rPr lang="zh-CN" altLang="en-US" sz="2800" dirty="0">
                <a:sym typeface="Symbol" panose="05050102010706020507" pitchFamily="18" charset="2"/>
              </a:rPr>
              <a:t>设</a:t>
            </a:r>
            <a:r>
              <a:rPr lang="zh-CN" altLang="en-US" sz="2800" b="1" i="1" dirty="0">
                <a:sym typeface="Symbol" panose="05050102010706020507" pitchFamily="18" charset="2"/>
              </a:rPr>
              <a:t></a:t>
            </a:r>
            <a:r>
              <a:rPr lang="en-US" altLang="zh-CN" sz="2800" b="1" baseline="-25000" dirty="0">
                <a:sym typeface="Symbol" panose="05050102010706020507" pitchFamily="18" charset="2"/>
              </a:rPr>
              <a:t>1</a:t>
            </a:r>
            <a:r>
              <a:rPr lang="zh-CN" altLang="en-US" sz="2800" dirty="0"/>
              <a:t>为零售业被投诉次数的均值，</a:t>
            </a:r>
            <a:r>
              <a:rPr lang="zh-CN" altLang="en-US" sz="2800" b="1" i="1" dirty="0">
                <a:sym typeface="Symbol" panose="05050102010706020507" pitchFamily="18" charset="2"/>
              </a:rPr>
              <a:t></a:t>
            </a:r>
            <a:r>
              <a:rPr lang="en-US" altLang="zh-CN" sz="2800" b="1" baseline="-25000" dirty="0">
                <a:sym typeface="Symbol" panose="05050102010706020507" pitchFamily="18" charset="2"/>
              </a:rPr>
              <a:t>2</a:t>
            </a:r>
            <a:r>
              <a:rPr lang="zh-CN" altLang="en-US" sz="2800" dirty="0"/>
              <a:t>为旅游业被投诉次数的均值，</a:t>
            </a:r>
            <a:r>
              <a:rPr lang="zh-CN" altLang="en-US" sz="2800" b="1" i="1" dirty="0">
                <a:sym typeface="Symbol" panose="05050102010706020507" pitchFamily="18" charset="2"/>
              </a:rPr>
              <a:t></a:t>
            </a:r>
            <a:r>
              <a:rPr lang="en-US" altLang="zh-CN" sz="2800" b="1" baseline="-25000" dirty="0">
                <a:sym typeface="Symbol" panose="05050102010706020507" pitchFamily="18" charset="2"/>
              </a:rPr>
              <a:t>3</a:t>
            </a:r>
            <a:r>
              <a:rPr lang="zh-CN" altLang="en-US" sz="2800" dirty="0"/>
              <a:t>为航空公司被投诉次数的均值，</a:t>
            </a:r>
            <a:r>
              <a:rPr lang="zh-CN" altLang="en-US" sz="2800" b="1" i="1" dirty="0">
                <a:sym typeface="Symbol" panose="05050102010706020507" pitchFamily="18" charset="2"/>
              </a:rPr>
              <a:t></a:t>
            </a:r>
            <a:r>
              <a:rPr lang="en-US" altLang="zh-CN" sz="2800" b="1" baseline="-25000" dirty="0">
                <a:sym typeface="Symbol" panose="05050102010706020507" pitchFamily="18" charset="2"/>
              </a:rPr>
              <a:t>4</a:t>
            </a:r>
            <a:r>
              <a:rPr lang="zh-CN" altLang="en-US" sz="2800" dirty="0">
                <a:sym typeface="Symbol" panose="05050102010706020507" pitchFamily="18" charset="2"/>
              </a:rPr>
              <a:t>为家电制造业</a:t>
            </a:r>
            <a:r>
              <a:rPr lang="zh-CN" altLang="en-US" sz="2800" dirty="0"/>
              <a:t>被投诉次数的均值</a:t>
            </a:r>
            <a:r>
              <a:rPr lang="zh-CN" altLang="en-US" sz="2800" dirty="0">
                <a:sym typeface="Symbol" panose="05050102010706020507" pitchFamily="18" charset="2"/>
              </a:rPr>
              <a:t>，</a:t>
            </a:r>
            <a:r>
              <a:rPr lang="zh-CN" altLang="en-US" sz="2800" dirty="0"/>
              <a:t>提出的假设为</a:t>
            </a:r>
          </a:p>
          <a:p>
            <a:pPr marL="1143000" lvl="1" indent="-457200" algn="just">
              <a:buSzPct val="120000"/>
              <a:buFont typeface="Wingdings" panose="05000000000000000000" pitchFamily="2" charset="2"/>
              <a:buChar char="§"/>
              <a:defRPr/>
            </a:pPr>
            <a:r>
              <a:rPr lang="en-US" altLang="zh-CN" sz="2400" b="1" i="1" dirty="0">
                <a:sym typeface="Symbol" panose="05050102010706020507" pitchFamily="18" charset="2"/>
              </a:rPr>
              <a:t>H</a:t>
            </a:r>
            <a:r>
              <a:rPr lang="en-US" altLang="zh-CN" sz="2400" b="1" baseline="-25000" dirty="0">
                <a:sym typeface="Symbol" panose="05050102010706020507" pitchFamily="18" charset="2"/>
              </a:rPr>
              <a:t>0 </a:t>
            </a:r>
            <a:r>
              <a:rPr lang="zh-CN" altLang="en-US" sz="2400" dirty="0"/>
              <a:t>：</a:t>
            </a:r>
            <a:r>
              <a:rPr lang="zh-CN" altLang="en-US" sz="2400" b="1" dirty="0">
                <a:sym typeface="Symbol" panose="05050102010706020507" pitchFamily="18" charset="2"/>
              </a:rPr>
              <a:t> </a:t>
            </a:r>
            <a:r>
              <a:rPr lang="zh-CN" altLang="en-US" sz="2400" b="1" i="1" dirty="0">
                <a:solidFill>
                  <a:schemeClr val="accent2">
                    <a:lumMod val="50000"/>
                  </a:schemeClr>
                </a:solidFill>
                <a:sym typeface="Symbol" panose="05050102010706020507" pitchFamily="18" charset="2"/>
              </a:rPr>
              <a:t></a:t>
            </a:r>
            <a:r>
              <a:rPr lang="en-US" altLang="zh-CN" sz="2400" b="1" i="1" dirty="0">
                <a:solidFill>
                  <a:schemeClr val="accent2">
                    <a:lumMod val="50000"/>
                  </a:schemeClr>
                </a:solidFill>
              </a:rPr>
              <a:t>1</a:t>
            </a:r>
            <a:r>
              <a:rPr lang="en-US" altLang="zh-CN" sz="2400" b="1" i="1" dirty="0">
                <a:solidFill>
                  <a:schemeClr val="accent2">
                    <a:lumMod val="50000"/>
                  </a:schemeClr>
                </a:solidFill>
                <a:sym typeface="Symbol" panose="05050102010706020507" pitchFamily="18" charset="2"/>
              </a:rPr>
              <a:t>  </a:t>
            </a:r>
            <a:r>
              <a:rPr lang="en-US" altLang="zh-CN" sz="2400" b="1" i="1" dirty="0">
                <a:solidFill>
                  <a:schemeClr val="accent2">
                    <a:lumMod val="50000"/>
                  </a:schemeClr>
                </a:solidFill>
              </a:rPr>
              <a:t>2</a:t>
            </a:r>
            <a:r>
              <a:rPr lang="en-US" altLang="zh-CN" sz="2400" b="1" i="1" dirty="0">
                <a:solidFill>
                  <a:schemeClr val="accent2">
                    <a:lumMod val="50000"/>
                  </a:schemeClr>
                </a:solidFill>
                <a:sym typeface="Symbol" panose="05050102010706020507" pitchFamily="18" charset="2"/>
              </a:rPr>
              <a:t>  </a:t>
            </a:r>
            <a:r>
              <a:rPr lang="en-US" altLang="zh-CN" sz="2400" b="1" i="1" dirty="0">
                <a:solidFill>
                  <a:schemeClr val="accent2">
                    <a:lumMod val="50000"/>
                  </a:schemeClr>
                </a:solidFill>
              </a:rPr>
              <a:t>3</a:t>
            </a:r>
            <a:r>
              <a:rPr lang="en-US" altLang="zh-CN" sz="2400" b="1" i="1" dirty="0">
                <a:solidFill>
                  <a:schemeClr val="accent2">
                    <a:lumMod val="50000"/>
                  </a:schemeClr>
                </a:solidFill>
                <a:sym typeface="Symbol" panose="05050102010706020507" pitchFamily="18" charset="2"/>
              </a:rPr>
              <a:t>  </a:t>
            </a:r>
            <a:r>
              <a:rPr lang="en-US" altLang="zh-CN" sz="2400" b="1" i="1" dirty="0">
                <a:solidFill>
                  <a:schemeClr val="accent2">
                    <a:lumMod val="50000"/>
                  </a:schemeClr>
                </a:solidFill>
              </a:rPr>
              <a:t>4</a:t>
            </a:r>
            <a:r>
              <a:rPr lang="en-US" altLang="zh-CN" sz="2400" b="1" i="1" dirty="0">
                <a:solidFill>
                  <a:schemeClr val="accent2">
                    <a:lumMod val="50000"/>
                  </a:schemeClr>
                </a:solidFill>
                <a:sym typeface="Symbol" panose="05050102010706020507" pitchFamily="18" charset="2"/>
              </a:rPr>
              <a:t> </a:t>
            </a:r>
          </a:p>
          <a:p>
            <a:pPr marL="1143000" lvl="1" indent="-457200" algn="just">
              <a:buSzPct val="120000"/>
              <a:buFont typeface="Wingdings" panose="05000000000000000000" pitchFamily="2" charset="2"/>
              <a:buChar char="§"/>
              <a:defRPr/>
            </a:pPr>
            <a:r>
              <a:rPr lang="en-US" altLang="zh-CN" sz="2400" b="1" i="1" dirty="0">
                <a:sym typeface="Symbol" panose="05050102010706020507" pitchFamily="18" charset="2"/>
              </a:rPr>
              <a:t>H</a:t>
            </a:r>
            <a:r>
              <a:rPr lang="en-US" altLang="zh-CN" sz="2400" b="1" baseline="-25000" dirty="0">
                <a:sym typeface="Symbol" panose="05050102010706020507" pitchFamily="18" charset="2"/>
              </a:rPr>
              <a:t>1 </a:t>
            </a:r>
            <a:r>
              <a:rPr lang="zh-CN" altLang="en-US" sz="2400" dirty="0"/>
              <a:t>：</a:t>
            </a:r>
            <a:r>
              <a:rPr lang="zh-CN" altLang="en-US" sz="2400" b="1" baseline="-25000" dirty="0">
                <a:sym typeface="Symbol" panose="05050102010706020507" pitchFamily="18" charset="2"/>
              </a:rPr>
              <a:t> </a:t>
            </a:r>
            <a:r>
              <a:rPr lang="zh-CN" altLang="en-US" sz="2400" b="1" i="1" dirty="0">
                <a:sym typeface="Symbol" panose="05050102010706020507" pitchFamily="18" charset="2"/>
              </a:rPr>
              <a:t> </a:t>
            </a:r>
            <a:r>
              <a:rPr lang="zh-CN" altLang="en-US" sz="2400" b="1" i="1" dirty="0">
                <a:solidFill>
                  <a:schemeClr val="accent2">
                    <a:lumMod val="50000"/>
                  </a:schemeClr>
                </a:solidFill>
                <a:sym typeface="Symbol" panose="05050102010706020507" pitchFamily="18" charset="2"/>
              </a:rPr>
              <a:t></a:t>
            </a:r>
            <a:r>
              <a:rPr lang="en-US" altLang="zh-CN" sz="2400" b="1" i="1" dirty="0">
                <a:solidFill>
                  <a:schemeClr val="accent2">
                    <a:lumMod val="50000"/>
                  </a:schemeClr>
                </a:solidFill>
              </a:rPr>
              <a:t>1</a:t>
            </a:r>
            <a:r>
              <a:rPr lang="en-US" altLang="zh-CN" sz="2400" b="1" i="1" dirty="0">
                <a:solidFill>
                  <a:schemeClr val="accent2">
                    <a:lumMod val="50000"/>
                  </a:schemeClr>
                </a:solidFill>
                <a:sym typeface="Symbol" panose="05050102010706020507" pitchFamily="18" charset="2"/>
              </a:rPr>
              <a:t> , </a:t>
            </a:r>
            <a:r>
              <a:rPr lang="en-US" altLang="zh-CN" sz="2400" b="1" i="1" dirty="0">
                <a:solidFill>
                  <a:schemeClr val="accent2">
                    <a:lumMod val="50000"/>
                  </a:schemeClr>
                </a:solidFill>
              </a:rPr>
              <a:t>2</a:t>
            </a:r>
            <a:r>
              <a:rPr lang="en-US" altLang="zh-CN" sz="2400" b="1" i="1" dirty="0">
                <a:solidFill>
                  <a:schemeClr val="accent2">
                    <a:lumMod val="50000"/>
                  </a:schemeClr>
                </a:solidFill>
                <a:sym typeface="Symbol" panose="05050102010706020507" pitchFamily="18" charset="2"/>
              </a:rPr>
              <a:t> , </a:t>
            </a:r>
            <a:r>
              <a:rPr lang="en-US" altLang="zh-CN" sz="2400" b="1" i="1" dirty="0">
                <a:solidFill>
                  <a:schemeClr val="accent2">
                    <a:lumMod val="50000"/>
                  </a:schemeClr>
                </a:solidFill>
              </a:rPr>
              <a:t>3</a:t>
            </a:r>
            <a:r>
              <a:rPr lang="en-US" altLang="zh-CN" sz="2400" b="1" i="1" dirty="0">
                <a:solidFill>
                  <a:schemeClr val="accent2">
                    <a:lumMod val="50000"/>
                  </a:schemeClr>
                </a:solidFill>
                <a:sym typeface="Symbol" panose="05050102010706020507" pitchFamily="18" charset="2"/>
              </a:rPr>
              <a:t> , </a:t>
            </a:r>
            <a:r>
              <a:rPr lang="en-US" altLang="zh-CN" sz="2400" b="1" i="1" dirty="0">
                <a:solidFill>
                  <a:schemeClr val="accent2">
                    <a:lumMod val="50000"/>
                  </a:schemeClr>
                </a:solidFill>
              </a:rPr>
              <a:t>4  </a:t>
            </a:r>
            <a:r>
              <a:rPr lang="zh-CN" altLang="en-US" sz="2400" b="1" dirty="0">
                <a:solidFill>
                  <a:srgbClr val="FF0000"/>
                </a:solidFill>
                <a:effectLst>
                  <a:outerShdw blurRad="38100" dist="38100" dir="2700000" algn="tl">
                    <a:srgbClr val="000000">
                      <a:alpha val="43137"/>
                    </a:srgbClr>
                  </a:outerShdw>
                </a:effectLst>
              </a:rPr>
              <a:t>不全相等</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wipe(left)">
                                      <p:cBhvr>
                                        <p:cTn id="7" dur="500"/>
                                        <p:tgtEl>
                                          <p:spTgt spid="365571">
                                            <p:txEl>
                                              <p:pRg st="0" end="0"/>
                                            </p:txEl>
                                          </p:spTgt>
                                        </p:tgtEl>
                                      </p:cBhvr>
                                    </p:animEffect>
                                  </p:childTnLst>
                                  <p:subTnLst>
                                    <p:animClr clrSpc="rgb" dir="cw">
                                      <p:cBhvr override="childStyle">
                                        <p:cTn dur="1" fill="hold" display="0" masterRel="nextClick" afterEffect="1"/>
                                        <p:tgtEl>
                                          <p:spTgt spid="36557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5571">
                                            <p:txEl>
                                              <p:pRg st="1" end="1"/>
                                            </p:txEl>
                                          </p:spTgt>
                                        </p:tgtEl>
                                        <p:attrNameLst>
                                          <p:attrName>style.visibility</p:attrName>
                                        </p:attrNameLst>
                                      </p:cBhvr>
                                      <p:to>
                                        <p:strVal val="visible"/>
                                      </p:to>
                                    </p:set>
                                    <p:animEffect transition="in" filter="wipe(left)">
                                      <p:cBhvr>
                                        <p:cTn id="12" dur="500"/>
                                        <p:tgtEl>
                                          <p:spTgt spid="365571">
                                            <p:txEl>
                                              <p:pRg st="1" end="1"/>
                                            </p:txEl>
                                          </p:spTgt>
                                        </p:tgtEl>
                                      </p:cBhvr>
                                    </p:animEffect>
                                  </p:childTnLst>
                                  <p:subTnLst>
                                    <p:animClr clrSpc="rgb" dir="cw">
                                      <p:cBhvr override="childStyle">
                                        <p:cTn dur="1" fill="hold" display="0" masterRel="nextClick" afterEffect="1"/>
                                        <p:tgtEl>
                                          <p:spTgt spid="365571">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365571">
                                            <p:txEl>
                                              <p:pRg st="2" end="2"/>
                                            </p:txEl>
                                          </p:spTgt>
                                        </p:tgtEl>
                                        <p:attrNameLst>
                                          <p:attrName>style.visibility</p:attrName>
                                        </p:attrNameLst>
                                      </p:cBhvr>
                                      <p:to>
                                        <p:strVal val="visible"/>
                                      </p:to>
                                    </p:set>
                                    <p:animEffect transition="in" filter="wipe(left)">
                                      <p:cBhvr>
                                        <p:cTn id="15" dur="500"/>
                                        <p:tgtEl>
                                          <p:spTgt spid="365571">
                                            <p:txEl>
                                              <p:pRg st="2" end="2"/>
                                            </p:txEl>
                                          </p:spTgt>
                                        </p:tgtEl>
                                      </p:cBhvr>
                                    </p:animEffect>
                                  </p:childTnLst>
                                  <p:subTnLst>
                                    <p:animClr clrSpc="rgb" dir="cw">
                                      <p:cBhvr override="childStyle">
                                        <p:cTn dur="1" fill="hold" display="0" masterRel="nextClick" afterEffect="1"/>
                                        <p:tgtEl>
                                          <p:spTgt spid="365571">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365571">
                                            <p:txEl>
                                              <p:pRg st="3" end="3"/>
                                            </p:txEl>
                                          </p:spTgt>
                                        </p:tgtEl>
                                        <p:attrNameLst>
                                          <p:attrName>style.visibility</p:attrName>
                                        </p:attrNameLst>
                                      </p:cBhvr>
                                      <p:to>
                                        <p:strVal val="visible"/>
                                      </p:to>
                                    </p:set>
                                    <p:animEffect transition="in" filter="wipe(left)">
                                      <p:cBhvr>
                                        <p:cTn id="18" dur="500"/>
                                        <p:tgtEl>
                                          <p:spTgt spid="365571">
                                            <p:txEl>
                                              <p:pRg st="3" end="3"/>
                                            </p:txEl>
                                          </p:spTgt>
                                        </p:tgtEl>
                                      </p:cBhvr>
                                    </p:animEffect>
                                  </p:childTnLst>
                                  <p:subTnLst>
                                    <p:animClr clrSpc="rgb" dir="cw">
                                      <p:cBhvr override="childStyle">
                                        <p:cTn dur="1" fill="hold" display="0" masterRel="nextClick" afterEffect="1"/>
                                        <p:tgtEl>
                                          <p:spTgt spid="365571">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65571">
                                            <p:txEl>
                                              <p:pRg st="4" end="4"/>
                                            </p:txEl>
                                          </p:spTgt>
                                        </p:tgtEl>
                                        <p:attrNameLst>
                                          <p:attrName>style.visibility</p:attrName>
                                        </p:attrNameLst>
                                      </p:cBhvr>
                                      <p:to>
                                        <p:strVal val="visible"/>
                                      </p:to>
                                    </p:set>
                                    <p:animEffect transition="in" filter="wipe(left)">
                                      <p:cBhvr>
                                        <p:cTn id="23" dur="500"/>
                                        <p:tgtEl>
                                          <p:spTgt spid="365571">
                                            <p:txEl>
                                              <p:pRg st="4" end="4"/>
                                            </p:txEl>
                                          </p:spTgt>
                                        </p:tgtEl>
                                      </p:cBhvr>
                                    </p:animEffect>
                                  </p:childTnLst>
                                  <p:subTnLst>
                                    <p:animClr clrSpc="rgb" dir="cw">
                                      <p:cBhvr override="childStyle">
                                        <p:cTn dur="1" fill="hold" display="0" masterRel="nextClick" afterEffect="1"/>
                                        <p:tgtEl>
                                          <p:spTgt spid="365571">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365571">
                                            <p:txEl>
                                              <p:pRg st="5" end="5"/>
                                            </p:txEl>
                                          </p:spTgt>
                                        </p:tgtEl>
                                        <p:attrNameLst>
                                          <p:attrName>style.visibility</p:attrName>
                                        </p:attrNameLst>
                                      </p:cBhvr>
                                      <p:to>
                                        <p:strVal val="visible"/>
                                      </p:to>
                                    </p:set>
                                    <p:animEffect transition="in" filter="wipe(left)">
                                      <p:cBhvr>
                                        <p:cTn id="26" dur="500"/>
                                        <p:tgtEl>
                                          <p:spTgt spid="365571">
                                            <p:txEl>
                                              <p:pRg st="5" end="5"/>
                                            </p:txEl>
                                          </p:spTgt>
                                        </p:tgtEl>
                                      </p:cBhvr>
                                    </p:animEffect>
                                  </p:childTnLst>
                                  <p:subTnLst>
                                    <p:animClr clrSpc="rgb" dir="cw">
                                      <p:cBhvr override="childStyle">
                                        <p:cTn dur="1" fill="hold" display="0" masterRel="nextClick" afterEffect="1"/>
                                        <p:tgtEl>
                                          <p:spTgt spid="365571">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365571">
                                            <p:txEl>
                                              <p:pRg st="6" end="6"/>
                                            </p:txEl>
                                          </p:spTgt>
                                        </p:tgtEl>
                                        <p:attrNameLst>
                                          <p:attrName>style.visibility</p:attrName>
                                        </p:attrNameLst>
                                      </p:cBhvr>
                                      <p:to>
                                        <p:strVal val="visible"/>
                                      </p:to>
                                    </p:set>
                                    <p:animEffect transition="in" filter="wipe(left)">
                                      <p:cBhvr>
                                        <p:cTn id="29" dur="500"/>
                                        <p:tgtEl>
                                          <p:spTgt spid="365571">
                                            <p:txEl>
                                              <p:pRg st="6" end="6"/>
                                            </p:txEl>
                                          </p:spTgt>
                                        </p:tgtEl>
                                      </p:cBhvr>
                                    </p:animEffect>
                                  </p:childTnLst>
                                  <p:subTnLst>
                                    <p:animClr clrSpc="rgb" dir="cw">
                                      <p:cBhvr override="childStyle">
                                        <p:cTn dur="1" fill="hold" display="0" masterRel="nextClick" afterEffect="1"/>
                                        <p:tgtEl>
                                          <p:spTgt spid="365571">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8964" name="Rectangle 4"/>
          <p:cNvSpPr>
            <a:spLocks noChangeArrowheads="1"/>
          </p:cNvSpPr>
          <p:nvPr/>
        </p:nvSpPr>
        <p:spPr bwMode="auto">
          <a:xfrm>
            <a:off x="2819400" y="441664"/>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en-US" altLang="zh-CN" dirty="0">
                <a:latin typeface="Arial" panose="020B0604020202020204" pitchFamily="34" charset="0"/>
              </a:rPr>
              <a:t>10.2    </a:t>
            </a:r>
            <a:r>
              <a:rPr lang="zh-CN" altLang="en-US" dirty="0">
                <a:latin typeface="Arial" panose="020B0604020202020204" pitchFamily="34" charset="0"/>
              </a:rPr>
              <a:t>单因素方差分析</a:t>
            </a:r>
          </a:p>
        </p:txBody>
      </p:sp>
      <p:sp>
        <p:nvSpPr>
          <p:cNvPr id="168965" name="Rectangle 5"/>
          <p:cNvSpPr>
            <a:spLocks noChangeArrowheads="1"/>
          </p:cNvSpPr>
          <p:nvPr/>
        </p:nvSpPr>
        <p:spPr bwMode="auto">
          <a:xfrm>
            <a:off x="2133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a:t>10.2.1  </a:t>
            </a:r>
            <a:r>
              <a:rPr lang="zh-CN" altLang="en-US"/>
              <a:t>数据结构</a:t>
            </a:r>
          </a:p>
          <a:p>
            <a:pPr algn="l">
              <a:defRPr/>
            </a:pPr>
            <a:r>
              <a:rPr lang="en-US" altLang="zh-CN"/>
              <a:t>10.2.2  </a:t>
            </a:r>
            <a:r>
              <a:rPr lang="zh-CN" altLang="en-US"/>
              <a:t>分析步骤</a:t>
            </a:r>
          </a:p>
          <a:p>
            <a:pPr algn="l">
              <a:defRPr/>
            </a:pPr>
            <a:r>
              <a:rPr lang="en-US" altLang="zh-CN"/>
              <a:t>10.2.3  </a:t>
            </a:r>
            <a:r>
              <a:rPr lang="zh-CN" altLang="en-US"/>
              <a:t>关系强度的测量</a:t>
            </a:r>
          </a:p>
          <a:p>
            <a:pPr algn="l">
              <a:defRPr/>
            </a:pPr>
            <a:r>
              <a:rPr lang="en-US" altLang="zh-CN"/>
              <a:t>10.2.4  </a:t>
            </a:r>
            <a:r>
              <a:rPr lang="zh-CN" altLang="en-US"/>
              <a:t>方差分析中的多重比较</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1133382" y="-340219"/>
            <a:ext cx="9925235" cy="1307885"/>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单因素方差分析</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(one-way analysis of variance)</a:t>
            </a:r>
            <a:r>
              <a:rPr lang="en-US" altLang="zh-CN" b="1" dirty="0">
                <a:effectLst>
                  <a:outerShdw blurRad="38100" dist="38100" dir="2700000" algn="tl">
                    <a:srgbClr val="000000">
                      <a:alpha val="43137"/>
                    </a:srgbClr>
                  </a:outerShdw>
                </a:effectLst>
                <a:latin typeface="Arial" panose="020B0604020202020204" pitchFamily="34" charset="0"/>
              </a:rPr>
              <a:t> </a:t>
            </a:r>
          </a:p>
        </p:txBody>
      </p:sp>
      <p:graphicFrame>
        <p:nvGraphicFramePr>
          <p:cNvPr id="234610" name="Group 114"/>
          <p:cNvGraphicFramePr>
            <a:graphicFrameLocks noGrp="1"/>
          </p:cNvGraphicFramePr>
          <p:nvPr>
            <p:extLst>
              <p:ext uri="{D42A27DB-BD31-4B8C-83A1-F6EECF244321}">
                <p14:modId xmlns:p14="http://schemas.microsoft.com/office/powerpoint/2010/main" val="423540776"/>
              </p:ext>
            </p:extLst>
          </p:nvPr>
        </p:nvGraphicFramePr>
        <p:xfrm>
          <a:off x="2556769" y="2770428"/>
          <a:ext cx="7572652" cy="4087572"/>
        </p:xfrm>
        <a:graphic>
          <a:graphicData uri="http://schemas.openxmlformats.org/drawingml/2006/table">
            <a:tbl>
              <a:tblPr/>
              <a:tblGrid>
                <a:gridCol w="1912697">
                  <a:extLst>
                    <a:ext uri="{9D8B030D-6E8A-4147-A177-3AD203B41FA5}">
                      <a16:colId xmlns:a16="http://schemas.microsoft.com/office/drawing/2014/main" val="20000"/>
                    </a:ext>
                  </a:extLst>
                </a:gridCol>
                <a:gridCol w="5659955">
                  <a:extLst>
                    <a:ext uri="{9D8B030D-6E8A-4147-A177-3AD203B41FA5}">
                      <a16:colId xmlns:a16="http://schemas.microsoft.com/office/drawing/2014/main" val="20001"/>
                    </a:ext>
                  </a:extLst>
                </a:gridCol>
              </a:tblGrid>
              <a:tr h="548072">
                <a:tc rowSpan="2">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000000"/>
                            </a:outerShdw>
                          </a:effectLst>
                          <a:latin typeface="宋体" panose="02010600030101010101" pitchFamily="2" charset="-122"/>
                          <a:ea typeface="宋体" panose="02010600030101010101" pitchFamily="2" charset="-122"/>
                        </a:rPr>
                        <a:t>观察值 </a:t>
                      </a:r>
                      <a:r>
                        <a:rPr kumimoji="1" lang="en-US" altLang="zh-CN" sz="20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j </a:t>
                      </a:r>
                      <a:r>
                        <a:rPr kumimoji="1" lang="en-US" altLang="zh-CN" sz="20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C06EB2"/>
                      </a:solidFill>
                      <a:prstDash val="solid"/>
                      <a:round/>
                      <a:headEnd type="none" w="med" len="med"/>
                      <a:tailEnd type="none" w="med" len="med"/>
                    </a:lnL>
                    <a:lnR w="12700" cap="flat" cmpd="sng" algn="ctr">
                      <a:solidFill>
                        <a:srgbClr val="87188A"/>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67B5B3"/>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因素</a:t>
                      </a:r>
                      <a:r>
                        <a:rPr kumimoji="1" lang="en-US" altLang="zh-CN" sz="2000" b="1" i="0"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1" lang="en-US" altLang="zh-CN" sz="2000" b="1" i="1"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A</a:t>
                      </a:r>
                      <a:r>
                        <a:rPr kumimoji="1" lang="en-US" altLang="zh-CN" sz="2000" b="1" i="0"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000" b="1" i="1" u="none" strike="noStrike" cap="none" normalizeH="0" baseline="0" dirty="0" err="1">
                          <a:ln>
                            <a:noFill/>
                          </a:ln>
                          <a:solidFill>
                            <a:srgbClr val="FFFFB1"/>
                          </a:solidFill>
                          <a:effectLst>
                            <a:outerShdw blurRad="38100" dist="38100" dir="2700000" algn="tl">
                              <a:srgbClr val="000000"/>
                            </a:outerShdw>
                          </a:effectLst>
                          <a:latin typeface="Times New Roman" panose="02020603050405020304" pitchFamily="18" charset="0"/>
                          <a:ea typeface="宋体" panose="02010600030101010101" pitchFamily="2" charset="-122"/>
                        </a:rPr>
                        <a:t>i</a:t>
                      </a:r>
                      <a:endParaRPr kumimoji="1" lang="en-US" altLang="zh-CN" sz="2000" b="1" i="1" u="none" strike="noStrike" cap="none" normalizeH="0" baseline="0" dirty="0">
                        <a:ln>
                          <a:noFill/>
                        </a:ln>
                        <a:solidFill>
                          <a:srgbClr val="FFFFB1"/>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87188A"/>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B367B3"/>
                    </a:solidFill>
                  </a:tcPr>
                </a:tc>
                <a:extLst>
                  <a:ext uri="{0D108BD9-81ED-4DB2-BD59-A6C34878D82A}">
                    <a16:rowId xmlns:a16="http://schemas.microsoft.com/office/drawing/2014/main" val="10000"/>
                  </a:ext>
                </a:extLst>
              </a:tr>
              <a:tr h="595530">
                <a:tc vMerge="1">
                  <a:txBody>
                    <a:bodyPr/>
                    <a:lstStyle/>
                    <a:p>
                      <a:endParaRPr lang="zh-CN" altLang="en-US"/>
                    </a:p>
                  </a:txBody>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zh-CN" altLang="en-US" sz="2000" b="1" i="0"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水平</a:t>
                      </a:r>
                      <a:r>
                        <a:rPr kumimoji="1" lang="en-US" altLang="zh-CN" sz="2000" b="1" i="1"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A</a:t>
                      </a:r>
                      <a:r>
                        <a:rPr kumimoji="1" lang="en-US" altLang="zh-CN" sz="2000" b="1" i="0" u="none" strike="noStrike" cap="none" normalizeH="0" baseline="-2500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1          </a:t>
                      </a:r>
                      <a:r>
                        <a:rPr kumimoji="1" lang="zh-CN" altLang="en-US" sz="2000" b="1" i="0"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水平</a:t>
                      </a:r>
                      <a:r>
                        <a:rPr kumimoji="1" lang="en-US" altLang="zh-CN" sz="2000" b="1" i="1"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A</a:t>
                      </a:r>
                      <a:r>
                        <a:rPr kumimoji="1" lang="en-US" altLang="zh-CN" sz="2000" b="1" i="0" u="none" strike="noStrike" cap="none" normalizeH="0" baseline="-2500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2</a:t>
                      </a:r>
                      <a:r>
                        <a:rPr kumimoji="1" lang="en-US" altLang="zh-CN" sz="2000" b="1" i="0"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000" b="1" i="0"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000" b="1" i="0"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水平</a:t>
                      </a:r>
                      <a:r>
                        <a:rPr kumimoji="1" lang="en-US" altLang="zh-CN" sz="2000" b="1" i="1"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A</a:t>
                      </a:r>
                      <a:r>
                        <a:rPr kumimoji="1" lang="en-US" altLang="zh-CN" sz="2000" b="1" i="1" u="none" strike="noStrike" cap="none" normalizeH="0" baseline="-2500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rPr>
                        <a:t>k</a:t>
                      </a:r>
                      <a:endParaRPr kumimoji="1" lang="en-US" altLang="zh-CN" sz="2000" b="1" i="1" u="none" strike="noStrike" cap="none" normalizeH="0" baseline="0" dirty="0">
                        <a:ln>
                          <a:noFill/>
                        </a:ln>
                        <a:solidFill>
                          <a:srgbClr val="FFFFB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87188A"/>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C06EB2"/>
                    </a:solidFill>
                  </a:tcPr>
                </a:tc>
                <a:extLst>
                  <a:ext uri="{0D108BD9-81ED-4DB2-BD59-A6C34878D82A}">
                    <a16:rowId xmlns:a16="http://schemas.microsoft.com/office/drawing/2014/main" val="10001"/>
                  </a:ext>
                </a:extLst>
              </a:tr>
              <a:tr h="2943970">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a:t>
                      </a:r>
                      <a:endPar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rPr>
                        <a:t>n</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 </a:t>
                      </a: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w="12700" cap="flat" cmpd="sng" algn="ctr">
                      <a:solidFill>
                        <a:srgbClr val="C06EB2"/>
                      </a:solidFill>
                      <a:prstDash val="solid"/>
                      <a:round/>
                      <a:headEnd type="none" w="med" len="med"/>
                      <a:tailEnd type="none" w="med" len="med"/>
                    </a:lnB>
                    <a:lnTlToBr>
                      <a:noFill/>
                    </a:lnTlToBr>
                    <a:lnBlToTr>
                      <a:noFill/>
                    </a:lnBlToTr>
                    <a:solidFill>
                      <a:srgbClr val="67B5B3"/>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11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21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i="1"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12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22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i="1"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a:t>
                      </a:r>
                    </a:p>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               :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               :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800" b="1" i="1"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Symbol" panose="05050102010706020507" pitchFamily="18" charset="2"/>
                          <a:ea typeface="宋体" panose="02010600030101010101" pitchFamily="2" charset="-122"/>
                        </a:rPr>
                        <a:t>            </a:t>
                      </a:r>
                      <a:r>
                        <a:rPr kumimoji="1" lang="en-US" altLang="zh-CN" sz="2800" b="1" i="1"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b="1" i="1"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cap="none" normalizeH="0" baseline="0" dirty="0" err="1">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i="1" u="none" strike="noStrike" cap="none" normalizeH="0" baseline="-30000" dirty="0" err="1">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kn</a:t>
                      </a:r>
                      <a:endParaRPr kumimoji="1" lang="en-US" altLang="zh-CN" sz="2800" b="1" i="1" u="none" strike="noStrike" cap="none" normalizeH="0" baseline="-30000" dirty="0">
                        <a:ln>
                          <a:noFill/>
                        </a:ln>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w="12700" cap="flat" cmpd="sng" algn="ctr">
                      <a:solidFill>
                        <a:srgbClr val="C06EB2"/>
                      </a:solidFill>
                      <a:prstDash val="solid"/>
                      <a:round/>
                      <a:headEnd type="none" w="med" len="med"/>
                      <a:tailEnd type="none" w="med" len="med"/>
                    </a:lnB>
                    <a:lnTlToBr>
                      <a:noFill/>
                    </a:lnTlToBr>
                    <a:lnBlToTr>
                      <a:noFill/>
                    </a:lnBlToTr>
                    <a:solidFill>
                      <a:srgbClr val="292929"/>
                    </a:solidFill>
                  </a:tcPr>
                </a:tc>
                <a:extLst>
                  <a:ext uri="{0D108BD9-81ED-4DB2-BD59-A6C34878D82A}">
                    <a16:rowId xmlns:a16="http://schemas.microsoft.com/office/drawing/2014/main" val="10002"/>
                  </a:ext>
                </a:extLst>
              </a:tr>
            </a:tbl>
          </a:graphicData>
        </a:graphic>
      </p:graphicFrame>
      <p:sp>
        <p:nvSpPr>
          <p:cNvPr id="2" name="文本框 1">
            <a:extLst>
              <a:ext uri="{FF2B5EF4-FFF2-40B4-BE49-F238E27FC236}">
                <a16:creationId xmlns:a16="http://schemas.microsoft.com/office/drawing/2014/main" id="{0ABE019D-CA40-4D93-8608-1D527E003036}"/>
              </a:ext>
            </a:extLst>
          </p:cNvPr>
          <p:cNvSpPr txBox="1"/>
          <p:nvPr/>
        </p:nvSpPr>
        <p:spPr>
          <a:xfrm>
            <a:off x="560771" y="1274789"/>
            <a:ext cx="11070455" cy="523220"/>
          </a:xfrm>
          <a:prstGeom prst="rect">
            <a:avLst/>
          </a:prstGeom>
          <a:noFill/>
        </p:spPr>
        <p:txBody>
          <a:bodyPr wrap="square" rtlCol="0">
            <a:spAutoFit/>
          </a:bodyPr>
          <a:lstStyle/>
          <a:p>
            <a:r>
              <a:rPr lang="zh-CN" altLang="en-US" sz="2800" dirty="0">
                <a:effectLst>
                  <a:outerShdw blurRad="38100" dist="38100" dir="2700000" algn="tl">
                    <a:srgbClr val="000000">
                      <a:alpha val="43137"/>
                    </a:srgbClr>
                  </a:outerShdw>
                </a:effectLst>
              </a:rPr>
              <a:t>定义：当方差分析中只涉及一个分类型变量时，称为单因素方差分析。</a:t>
            </a:r>
          </a:p>
        </p:txBody>
      </p:sp>
      <p:sp>
        <p:nvSpPr>
          <p:cNvPr id="3" name="文本框 2">
            <a:extLst>
              <a:ext uri="{FF2B5EF4-FFF2-40B4-BE49-F238E27FC236}">
                <a16:creationId xmlns:a16="http://schemas.microsoft.com/office/drawing/2014/main" id="{745CF937-5FEA-4BD5-9949-319F5B6E1360}"/>
              </a:ext>
            </a:extLst>
          </p:cNvPr>
          <p:cNvSpPr txBox="1"/>
          <p:nvPr/>
        </p:nvSpPr>
        <p:spPr>
          <a:xfrm>
            <a:off x="560771" y="2247208"/>
            <a:ext cx="2115845" cy="523220"/>
          </a:xfrm>
          <a:prstGeom prst="rect">
            <a:avLst/>
          </a:prstGeom>
          <a:noFill/>
        </p:spPr>
        <p:txBody>
          <a:bodyPr wrap="square" rtlCol="0">
            <a:spAutoFit/>
          </a:bodyPr>
          <a:lstStyle/>
          <a:p>
            <a:r>
              <a:rPr lang="zh-CN" altLang="en-US" sz="2800" dirty="0">
                <a:effectLst>
                  <a:outerShdw blurRad="38100" dist="38100" dir="2700000" algn="tl">
                    <a:srgbClr val="000000">
                      <a:alpha val="43137"/>
                    </a:srgbClr>
                  </a:outerShdw>
                </a:effectLst>
              </a:rPr>
              <a:t>数据结构：</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3" name="Rectangle 3"/>
          <p:cNvSpPr>
            <a:spLocks noChangeArrowheads="1"/>
          </p:cNvSpPr>
          <p:nvPr/>
        </p:nvSpPr>
        <p:spPr bwMode="auto">
          <a:xfrm>
            <a:off x="2895600" y="1905000"/>
            <a:ext cx="7086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33400" indent="-533400">
              <a:defRPr kumimoji="1" sz="2400">
                <a:solidFill>
                  <a:schemeClr val="tx1"/>
                </a:solidFill>
                <a:latin typeface="Times New Roman" panose="02020603050405020304" pitchFamily="18" charset="0"/>
                <a:ea typeface="宋体" panose="02010600030101010101" pitchFamily="2" charset="-122"/>
              </a:defRPr>
            </a:lvl1pPr>
            <a:lvl2pPr marL="1143000" indent="-457200">
              <a:defRPr kumimoji="1" sz="2400">
                <a:solidFill>
                  <a:schemeClr val="tx1"/>
                </a:solidFill>
                <a:latin typeface="Times New Roman" panose="02020603050405020304" pitchFamily="18" charset="0"/>
                <a:ea typeface="宋体" panose="02010600030101010101" pitchFamily="2" charset="-122"/>
              </a:defRPr>
            </a:lvl2pPr>
            <a:lvl3pPr marL="1466850" indent="-381000">
              <a:defRPr kumimoji="1" sz="2400">
                <a:solidFill>
                  <a:schemeClr val="tx1"/>
                </a:solidFill>
                <a:latin typeface="Times New Roman" panose="02020603050405020304" pitchFamily="18" charset="0"/>
                <a:ea typeface="宋体" panose="02010600030101010101" pitchFamily="2" charset="-122"/>
              </a:defRPr>
            </a:lvl3pPr>
            <a:lvl4pPr marL="1771650" indent="-342900">
              <a:defRPr kumimoji="1" sz="2400">
                <a:solidFill>
                  <a:schemeClr val="tx1"/>
                </a:solidFill>
                <a:latin typeface="Times New Roman" panose="02020603050405020304" pitchFamily="18" charset="0"/>
                <a:ea typeface="宋体" panose="02010600030101010101" pitchFamily="2" charset="-122"/>
              </a:defRPr>
            </a:lvl4pPr>
            <a:lvl5pPr marL="2171700" indent="-342900">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defRPr/>
            </a:pPr>
            <a:r>
              <a:rPr lang="zh-CN" altLang="en-US" sz="4400">
                <a:effectLst>
                  <a:outerShdw blurRad="38100" dist="38100" dir="2700000" algn="tl">
                    <a:srgbClr val="000000"/>
                  </a:outerShdw>
                </a:effectLst>
                <a:latin typeface="Book Antiqua" panose="02040602050305030304" pitchFamily="18" charset="0"/>
              </a:rPr>
              <a:t>分析步骤</a:t>
            </a:r>
          </a:p>
          <a:p>
            <a:pPr lvl="1" algn="just">
              <a:spcBef>
                <a:spcPct val="20000"/>
              </a:spcBef>
              <a:buClr>
                <a:schemeClr val="tx2"/>
              </a:buClr>
              <a:buSzPct val="140000"/>
              <a:buFontTx/>
              <a:buChar char="•"/>
              <a:defRPr/>
            </a:pPr>
            <a:r>
              <a:rPr lang="zh-CN" altLang="en-US" sz="3200">
                <a:solidFill>
                  <a:schemeClr val="hlink"/>
                </a:solidFill>
                <a:effectLst>
                  <a:outerShdw blurRad="38100" dist="38100" dir="2700000" algn="tl">
                    <a:srgbClr val="000000"/>
                  </a:outerShdw>
                </a:effectLst>
                <a:latin typeface="Book Antiqua" panose="02040602050305030304" pitchFamily="18" charset="0"/>
              </a:rPr>
              <a:t>提出假设</a:t>
            </a:r>
          </a:p>
          <a:p>
            <a:pPr lvl="1" algn="just">
              <a:spcBef>
                <a:spcPct val="20000"/>
              </a:spcBef>
              <a:buClr>
                <a:schemeClr val="tx2"/>
              </a:buClr>
              <a:buSzPct val="140000"/>
              <a:buFontTx/>
              <a:buChar char="•"/>
              <a:defRPr/>
            </a:pPr>
            <a:r>
              <a:rPr lang="zh-CN" altLang="en-US" sz="3200">
                <a:solidFill>
                  <a:schemeClr val="hlink"/>
                </a:solidFill>
                <a:effectLst>
                  <a:outerShdw blurRad="38100" dist="38100" dir="2700000" algn="tl">
                    <a:srgbClr val="000000"/>
                  </a:outerShdw>
                </a:effectLst>
                <a:latin typeface="Book Antiqua" panose="02040602050305030304" pitchFamily="18" charset="0"/>
              </a:rPr>
              <a:t>构造检验统计量</a:t>
            </a:r>
          </a:p>
          <a:p>
            <a:pPr lvl="1" algn="just">
              <a:spcBef>
                <a:spcPct val="20000"/>
              </a:spcBef>
              <a:buClr>
                <a:schemeClr val="tx2"/>
              </a:buClr>
              <a:buSzPct val="140000"/>
              <a:buFontTx/>
              <a:buChar char="•"/>
              <a:defRPr/>
            </a:pPr>
            <a:r>
              <a:rPr lang="zh-CN" altLang="en-US" sz="3200">
                <a:solidFill>
                  <a:schemeClr val="hlink"/>
                </a:solidFill>
                <a:effectLst>
                  <a:outerShdw blurRad="38100" dist="38100" dir="2700000" algn="tl">
                    <a:srgbClr val="000000"/>
                  </a:outerShdw>
                </a:effectLst>
                <a:latin typeface="Book Antiqua" panose="02040602050305030304" pitchFamily="18" charset="0"/>
              </a:rPr>
              <a:t>统计决策</a:t>
            </a: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2057400" y="266699"/>
            <a:ext cx="9042400" cy="1143000"/>
          </a:xfrm>
        </p:spPr>
        <p:txBody>
          <a:bodyPr/>
          <a:lstStyle/>
          <a:p>
            <a:pPr>
              <a:defRPr/>
            </a:pPr>
            <a:r>
              <a:rPr lang="zh-CN" altLang="en-US" b="1" dirty="0">
                <a:effectLst>
                  <a:outerShdw blurRad="38100" dist="38100" dir="2700000" algn="tl">
                    <a:srgbClr val="000000">
                      <a:alpha val="43137"/>
                    </a:srgbClr>
                  </a:outerShdw>
                </a:effectLst>
              </a:rPr>
              <a:t>提出假设</a:t>
            </a:r>
            <a:endParaRPr lang="zh-CN" altLang="en-US" sz="3600" b="1" dirty="0">
              <a:solidFill>
                <a:schemeClr val="hlink"/>
              </a:solidFill>
              <a:effectLst>
                <a:outerShdw blurRad="38100" dist="38100" dir="2700000" algn="tl">
                  <a:srgbClr val="000000">
                    <a:alpha val="43137"/>
                  </a:srgbClr>
                </a:outerShdw>
              </a:effectLst>
            </a:endParaRPr>
          </a:p>
        </p:txBody>
      </p:sp>
      <p:sp>
        <p:nvSpPr>
          <p:cNvPr id="232451" name="Rectangle 3"/>
          <p:cNvSpPr>
            <a:spLocks noGrp="1" noChangeArrowheads="1"/>
          </p:cNvSpPr>
          <p:nvPr>
            <p:ph type="body" sz="half" idx="1"/>
          </p:nvPr>
        </p:nvSpPr>
        <p:spPr>
          <a:xfrm>
            <a:off x="1403041" y="1700214"/>
            <a:ext cx="9385917" cy="4891087"/>
          </a:xfrm>
        </p:spPr>
        <p:txBody>
          <a:bodyPr>
            <a:normAutofit/>
          </a:bodyPr>
          <a:lstStyle/>
          <a:p>
            <a:pPr marL="533400" indent="-533400" algn="just">
              <a:buFontTx/>
              <a:buAutoNum type="arabicPeriod"/>
              <a:defRPr/>
            </a:pPr>
            <a:r>
              <a:rPr lang="zh-CN" altLang="en-US" sz="3200" dirty="0"/>
              <a:t>一</a:t>
            </a:r>
            <a:r>
              <a:rPr lang="zh-CN" altLang="en-US" sz="3200" dirty="0">
                <a:latin typeface="Times New Roman" panose="02020603050405020304" pitchFamily="18" charset="0"/>
              </a:rPr>
              <a:t>般提法</a:t>
            </a:r>
          </a:p>
          <a:p>
            <a:pPr marL="1143000" lvl="1" indent="-457200" algn="just">
              <a:buSzPct val="140000"/>
              <a:buFont typeface="Wingdings" panose="05000000000000000000" pitchFamily="2" charset="2"/>
              <a:buChar char="§"/>
              <a:defRPr/>
            </a:pPr>
            <a:r>
              <a:rPr lang="en-US" altLang="zh-CN" sz="2800" i="1" dirty="0">
                <a:latin typeface="Times New Roman" panose="02020603050405020304" pitchFamily="18" charset="0"/>
              </a:rPr>
              <a:t>H</a:t>
            </a:r>
            <a:r>
              <a:rPr lang="en-US" altLang="zh-CN" sz="2800" baseline="-25000" dirty="0"/>
              <a:t>0</a:t>
            </a:r>
            <a:r>
              <a:rPr lang="en-US" altLang="zh-CN" sz="2800" dirty="0"/>
              <a:t> </a:t>
            </a:r>
            <a:r>
              <a:rPr lang="zh-CN" altLang="en-US" sz="2800" dirty="0"/>
              <a:t>：</a:t>
            </a:r>
            <a:r>
              <a:rPr lang="en-US" altLang="zh-CN" sz="2800" i="1" dirty="0">
                <a:latin typeface="Symbol" panose="05050102010706020507" pitchFamily="18" charset="2"/>
              </a:rPr>
              <a:t>m</a:t>
            </a:r>
            <a:r>
              <a:rPr lang="en-US" altLang="zh-CN" sz="2800" baseline="-25000" dirty="0"/>
              <a:t>1</a:t>
            </a:r>
            <a:r>
              <a:rPr lang="en-US" altLang="zh-CN" sz="2800" dirty="0"/>
              <a:t> = </a:t>
            </a:r>
            <a:r>
              <a:rPr lang="en-US" altLang="zh-CN" sz="2800" i="1" dirty="0">
                <a:latin typeface="Symbol" panose="05050102010706020507" pitchFamily="18" charset="2"/>
              </a:rPr>
              <a:t>m</a:t>
            </a:r>
            <a:r>
              <a:rPr lang="en-US" altLang="zh-CN" sz="2800" baseline="-25000" dirty="0"/>
              <a:t>2</a:t>
            </a:r>
            <a:r>
              <a:rPr lang="en-US" altLang="zh-CN" sz="2800" dirty="0"/>
              <a:t> =</a:t>
            </a:r>
            <a:r>
              <a:rPr lang="en-US" altLang="zh-CN" sz="2800" dirty="0">
                <a:latin typeface="Times New Roman" panose="02020603050405020304" pitchFamily="18" charset="0"/>
                <a:cs typeface="Arial" panose="020B0604020202020204" pitchFamily="34" charset="0"/>
              </a:rPr>
              <a:t>…</a:t>
            </a:r>
            <a:r>
              <a:rPr lang="en-US" altLang="zh-CN" sz="2800" dirty="0">
                <a:cs typeface="Arial" panose="020B0604020202020204" pitchFamily="34" charset="0"/>
              </a:rPr>
              <a:t>=</a:t>
            </a:r>
            <a:r>
              <a:rPr lang="en-US" altLang="zh-CN" sz="2800" dirty="0"/>
              <a:t> </a:t>
            </a:r>
            <a:r>
              <a:rPr lang="en-US" altLang="zh-CN" sz="2800" i="1" dirty="0" err="1">
                <a:latin typeface="Symbol" panose="05050102010706020507" pitchFamily="18" charset="2"/>
              </a:rPr>
              <a:t>m</a:t>
            </a:r>
            <a:r>
              <a:rPr lang="en-US" altLang="zh-CN" sz="2800" i="1" baseline="-25000" dirty="0" err="1">
                <a:latin typeface="Times New Roman" panose="02020603050405020304" pitchFamily="18" charset="0"/>
              </a:rPr>
              <a:t>k</a:t>
            </a:r>
            <a:r>
              <a:rPr lang="en-US" altLang="zh-CN" sz="2800" baseline="-25000" dirty="0">
                <a:latin typeface="Times New Roman" panose="02020603050405020304" pitchFamily="18" charset="0"/>
              </a:rPr>
              <a:t>    </a:t>
            </a:r>
          </a:p>
          <a:p>
            <a:pPr marL="1466850" lvl="2" indent="-381000" algn="just">
              <a:buSzPct val="140000"/>
              <a:buFontTx/>
              <a:buChar char="•"/>
              <a:defRPr/>
            </a:pPr>
            <a:r>
              <a:rPr lang="zh-CN" altLang="en-US" sz="2000" dirty="0">
                <a:latin typeface="Times New Roman" panose="02020603050405020304" pitchFamily="18" charset="0"/>
              </a:rPr>
              <a:t>自变量对因变量没有显著影响</a:t>
            </a:r>
            <a:r>
              <a:rPr lang="zh-CN" altLang="en-US" sz="2000" dirty="0"/>
              <a:t> </a:t>
            </a:r>
            <a:endParaRPr lang="zh-CN" altLang="en-US" sz="2000" baseline="-25000" dirty="0"/>
          </a:p>
          <a:p>
            <a:pPr marL="1143000" lvl="1" indent="-457200" algn="just">
              <a:buSzPct val="140000"/>
              <a:buFont typeface="Wingdings" panose="05000000000000000000" pitchFamily="2" charset="2"/>
              <a:buChar char="§"/>
              <a:defRPr/>
            </a:pPr>
            <a:r>
              <a:rPr lang="en-US" altLang="zh-CN" sz="2800" i="1" dirty="0">
                <a:latin typeface="Times New Roman" panose="02020603050405020304" pitchFamily="18" charset="0"/>
              </a:rPr>
              <a:t>H</a:t>
            </a:r>
            <a:r>
              <a:rPr lang="en-US" altLang="zh-CN" sz="2800" baseline="-25000" dirty="0"/>
              <a:t>1 </a:t>
            </a:r>
            <a:r>
              <a:rPr lang="zh-CN" altLang="en-US" sz="2800" dirty="0"/>
              <a:t>：</a:t>
            </a:r>
            <a:r>
              <a:rPr lang="en-US" altLang="zh-CN" sz="2800" i="1" dirty="0">
                <a:latin typeface="Symbol" panose="05050102010706020507" pitchFamily="18" charset="2"/>
              </a:rPr>
              <a:t>m</a:t>
            </a:r>
            <a:r>
              <a:rPr lang="en-US" altLang="zh-CN" sz="2800" baseline="-25000" dirty="0">
                <a:latin typeface="Times New Roman" panose="02020603050405020304" pitchFamily="18" charset="0"/>
              </a:rPr>
              <a:t>1</a:t>
            </a:r>
            <a:r>
              <a:rPr lang="en-US" altLang="zh-CN" sz="2800" dirty="0"/>
              <a:t> </a:t>
            </a:r>
            <a:r>
              <a:rPr lang="zh-CN" altLang="en-US" sz="2800" dirty="0"/>
              <a:t>，</a:t>
            </a:r>
            <a:r>
              <a:rPr lang="en-US" altLang="zh-CN" sz="2800" i="1" dirty="0">
                <a:latin typeface="Symbol" panose="05050102010706020507" pitchFamily="18" charset="2"/>
              </a:rPr>
              <a:t>m</a:t>
            </a:r>
            <a:r>
              <a:rPr lang="en-US" altLang="zh-CN" sz="2800" baseline="-25000" dirty="0"/>
              <a:t>2</a:t>
            </a:r>
            <a:r>
              <a:rPr lang="en-US" altLang="zh-CN" sz="2800" dirty="0"/>
              <a:t> </a:t>
            </a:r>
            <a:r>
              <a:rPr lang="zh-CN" altLang="en-US" sz="2800" dirty="0"/>
              <a:t>，</a:t>
            </a:r>
            <a:r>
              <a:rPr lang="en-US" altLang="zh-CN" sz="2800" dirty="0">
                <a:latin typeface="Times New Roman" panose="02020603050405020304" pitchFamily="18" charset="0"/>
                <a:cs typeface="Arial" panose="020B0604020202020204" pitchFamily="34" charset="0"/>
              </a:rPr>
              <a:t>…</a:t>
            </a:r>
            <a:r>
              <a:rPr lang="en-US" altLang="zh-CN" sz="2800" dirty="0"/>
              <a:t> </a:t>
            </a:r>
            <a:r>
              <a:rPr lang="zh-CN" altLang="en-US" sz="2800" dirty="0"/>
              <a:t>，</a:t>
            </a:r>
            <a:r>
              <a:rPr lang="en-US" altLang="zh-CN" sz="2800" i="1" dirty="0" err="1">
                <a:latin typeface="Symbol" panose="05050102010706020507" pitchFamily="18" charset="2"/>
              </a:rPr>
              <a:t>m</a:t>
            </a:r>
            <a:r>
              <a:rPr lang="en-US" altLang="zh-CN" sz="2800" i="1" baseline="-25000" dirty="0" err="1">
                <a:latin typeface="Times New Roman" panose="02020603050405020304" pitchFamily="18" charset="0"/>
              </a:rPr>
              <a:t>k</a:t>
            </a:r>
            <a:r>
              <a:rPr lang="zh-CN" altLang="en-US" sz="2800" dirty="0"/>
              <a:t>不全相等</a:t>
            </a:r>
          </a:p>
          <a:p>
            <a:pPr marL="1466850" lvl="2" indent="-381000" algn="just">
              <a:buSzPct val="140000"/>
              <a:buFontTx/>
              <a:buChar char="•"/>
              <a:defRPr/>
            </a:pPr>
            <a:r>
              <a:rPr lang="zh-CN" altLang="en-US" sz="2000" dirty="0">
                <a:latin typeface="Times New Roman" panose="02020603050405020304" pitchFamily="18" charset="0"/>
              </a:rPr>
              <a:t>自变量对因变量有显著影响</a:t>
            </a:r>
            <a:r>
              <a:rPr lang="zh-CN" altLang="en-US" sz="2000" dirty="0"/>
              <a:t> </a:t>
            </a:r>
          </a:p>
          <a:p>
            <a:pPr marL="533400" indent="-533400" algn="just">
              <a:buFontTx/>
              <a:buAutoNum type="arabicPeriod"/>
              <a:defRPr/>
            </a:pPr>
            <a:r>
              <a:rPr lang="zh-CN" altLang="en-US" sz="3200" dirty="0">
                <a:solidFill>
                  <a:srgbClr val="FF0000"/>
                </a:solidFill>
                <a:effectLst>
                  <a:outerShdw blurRad="38100" dist="38100" dir="2700000" algn="tl">
                    <a:srgbClr val="000000">
                      <a:alpha val="43137"/>
                    </a:srgbClr>
                  </a:outerShdw>
                </a:effectLst>
              </a:rPr>
              <a:t>注意：拒绝原假设，只表明至少有两个总体的均值不相等，并不意味着所有的均值都不相等。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Effect transition="in" filter="wipe(left)">
                                      <p:cBhvr>
                                        <p:cTn id="7" dur="500"/>
                                        <p:tgtEl>
                                          <p:spTgt spid="232451">
                                            <p:txEl>
                                              <p:pRg st="0" end="0"/>
                                            </p:txEl>
                                          </p:spTgt>
                                        </p:tgtEl>
                                      </p:cBhvr>
                                    </p:animEffect>
                                  </p:childTnLst>
                                  <p:subTnLst>
                                    <p:animClr clrSpc="rgb" dir="cw">
                                      <p:cBhvr override="childStyle">
                                        <p:cTn dur="1" fill="hold" display="0" masterRel="nextClick" afterEffect="1"/>
                                        <p:tgtEl>
                                          <p:spTgt spid="23245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232451">
                                            <p:txEl>
                                              <p:pRg st="1" end="1"/>
                                            </p:txEl>
                                          </p:spTgt>
                                        </p:tgtEl>
                                        <p:attrNameLst>
                                          <p:attrName>style.visibility</p:attrName>
                                        </p:attrNameLst>
                                      </p:cBhvr>
                                      <p:to>
                                        <p:strVal val="visible"/>
                                      </p:to>
                                    </p:set>
                                    <p:animEffect transition="in" filter="wipe(left)">
                                      <p:cBhvr>
                                        <p:cTn id="10" dur="500"/>
                                        <p:tgtEl>
                                          <p:spTgt spid="232451">
                                            <p:txEl>
                                              <p:pRg st="1" end="1"/>
                                            </p:txEl>
                                          </p:spTgt>
                                        </p:tgtEl>
                                      </p:cBhvr>
                                    </p:animEffect>
                                  </p:childTnLst>
                                  <p:subTnLst>
                                    <p:animClr clrSpc="rgb" dir="cw">
                                      <p:cBhvr override="childStyle">
                                        <p:cTn dur="1" fill="hold" display="0" masterRel="nextClick" afterEffect="1"/>
                                        <p:tgtEl>
                                          <p:spTgt spid="232451">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232451">
                                            <p:txEl>
                                              <p:pRg st="2" end="2"/>
                                            </p:txEl>
                                          </p:spTgt>
                                        </p:tgtEl>
                                        <p:attrNameLst>
                                          <p:attrName>style.visibility</p:attrName>
                                        </p:attrNameLst>
                                      </p:cBhvr>
                                      <p:to>
                                        <p:strVal val="visible"/>
                                      </p:to>
                                    </p:set>
                                    <p:animEffect transition="in" filter="wipe(left)">
                                      <p:cBhvr>
                                        <p:cTn id="13" dur="500"/>
                                        <p:tgtEl>
                                          <p:spTgt spid="232451">
                                            <p:txEl>
                                              <p:pRg st="2" end="2"/>
                                            </p:txEl>
                                          </p:spTgt>
                                        </p:tgtEl>
                                      </p:cBhvr>
                                    </p:animEffect>
                                  </p:childTnLst>
                                  <p:subTnLst>
                                    <p:animClr clrSpc="rgb" dir="cw">
                                      <p:cBhvr override="childStyle">
                                        <p:cTn dur="1" fill="hold" display="0" masterRel="nextClick" afterEffect="1"/>
                                        <p:tgtEl>
                                          <p:spTgt spid="232451">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232451">
                                            <p:txEl>
                                              <p:pRg st="3" end="3"/>
                                            </p:txEl>
                                          </p:spTgt>
                                        </p:tgtEl>
                                        <p:attrNameLst>
                                          <p:attrName>style.visibility</p:attrName>
                                        </p:attrNameLst>
                                      </p:cBhvr>
                                      <p:to>
                                        <p:strVal val="visible"/>
                                      </p:to>
                                    </p:set>
                                    <p:animEffect transition="in" filter="wipe(left)">
                                      <p:cBhvr>
                                        <p:cTn id="16" dur="500"/>
                                        <p:tgtEl>
                                          <p:spTgt spid="232451">
                                            <p:txEl>
                                              <p:pRg st="3" end="3"/>
                                            </p:txEl>
                                          </p:spTgt>
                                        </p:tgtEl>
                                      </p:cBhvr>
                                    </p:animEffect>
                                  </p:childTnLst>
                                  <p:subTnLst>
                                    <p:animClr clrSpc="rgb" dir="cw">
                                      <p:cBhvr override="childStyle">
                                        <p:cTn dur="1" fill="hold" display="0" masterRel="nextClick" afterEffect="1"/>
                                        <p:tgtEl>
                                          <p:spTgt spid="232451">
                                            <p:txEl>
                                              <p:pRg st="3" end="3"/>
                                            </p:txEl>
                                          </p:spTgt>
                                        </p:tgtEl>
                                        <p:attrNameLst>
                                          <p:attrName>ppt_c</p:attrName>
                                        </p:attrNameLst>
                                      </p:cBhvr>
                                      <p:to>
                                        <a:schemeClr val="folHlink"/>
                                      </p:to>
                                    </p:animClr>
                                  </p:subTnLst>
                                </p:cTn>
                              </p:par>
                              <p:par>
                                <p:cTn id="17" presetID="22" presetClass="entr" presetSubtype="8" fill="hold" grpId="0" nodeType="withEffect">
                                  <p:stCondLst>
                                    <p:cond delay="0"/>
                                  </p:stCondLst>
                                  <p:childTnLst>
                                    <p:set>
                                      <p:cBhvr>
                                        <p:cTn id="18" dur="1" fill="hold">
                                          <p:stCondLst>
                                            <p:cond delay="0"/>
                                          </p:stCondLst>
                                        </p:cTn>
                                        <p:tgtEl>
                                          <p:spTgt spid="232451">
                                            <p:txEl>
                                              <p:pRg st="4" end="4"/>
                                            </p:txEl>
                                          </p:spTgt>
                                        </p:tgtEl>
                                        <p:attrNameLst>
                                          <p:attrName>style.visibility</p:attrName>
                                        </p:attrNameLst>
                                      </p:cBhvr>
                                      <p:to>
                                        <p:strVal val="visible"/>
                                      </p:to>
                                    </p:set>
                                    <p:animEffect transition="in" filter="wipe(left)">
                                      <p:cBhvr>
                                        <p:cTn id="19" dur="500"/>
                                        <p:tgtEl>
                                          <p:spTgt spid="232451">
                                            <p:txEl>
                                              <p:pRg st="4" end="4"/>
                                            </p:txEl>
                                          </p:spTgt>
                                        </p:tgtEl>
                                      </p:cBhvr>
                                    </p:animEffect>
                                  </p:childTnLst>
                                  <p:subTnLst>
                                    <p:animClr clrSpc="rgb" dir="cw">
                                      <p:cBhvr override="childStyle">
                                        <p:cTn dur="1" fill="hold" display="0" masterRel="nextClick" afterEffect="1"/>
                                        <p:tgtEl>
                                          <p:spTgt spid="232451">
                                            <p:txEl>
                                              <p:pRg st="4" end="4"/>
                                            </p:txEl>
                                          </p:spTgt>
                                        </p:tgtEl>
                                        <p:attrNameLst>
                                          <p:attrName>ppt_c</p:attrName>
                                        </p:attrNameLst>
                                      </p:cBhvr>
                                      <p:to>
                                        <a:schemeClr val="folHlink"/>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2451">
                                            <p:txEl>
                                              <p:pRg st="5" end="5"/>
                                            </p:txEl>
                                          </p:spTgt>
                                        </p:tgtEl>
                                        <p:attrNameLst>
                                          <p:attrName>style.visibility</p:attrName>
                                        </p:attrNameLst>
                                      </p:cBhvr>
                                      <p:to>
                                        <p:strVal val="visible"/>
                                      </p:to>
                                    </p:set>
                                    <p:animEffect transition="in" filter="wipe(left)">
                                      <p:cBhvr>
                                        <p:cTn id="24" dur="500"/>
                                        <p:tgtEl>
                                          <p:spTgt spid="232451">
                                            <p:txEl>
                                              <p:pRg st="5" end="5"/>
                                            </p:txEl>
                                          </p:spTgt>
                                        </p:tgtEl>
                                      </p:cBhvr>
                                    </p:animEffect>
                                  </p:childTnLst>
                                  <p:subTnLst>
                                    <p:animClr clrSpc="rgb" dir="cw">
                                      <p:cBhvr override="childStyle">
                                        <p:cTn dur="1" fill="hold" display="0" masterRel="nextClick" afterEffect="1"/>
                                        <p:tgtEl>
                                          <p:spTgt spid="232451">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a:defRPr/>
            </a:pPr>
            <a:r>
              <a:rPr lang="zh-CN" altLang="en-US" b="1" dirty="0">
                <a:effectLst>
                  <a:outerShdw blurRad="38100" dist="38100" dir="2700000" algn="tl">
                    <a:srgbClr val="000000">
                      <a:alpha val="43137"/>
                    </a:srgbClr>
                  </a:outerShdw>
                </a:effectLst>
                <a:latin typeface="Times New Roman" panose="02020603050405020304" pitchFamily="18" charset="0"/>
              </a:rPr>
              <a:t>构造检验的统计量</a:t>
            </a:r>
            <a:endParaRPr lang="zh-CN" altLang="en-US" b="1" dirty="0">
              <a:effectLst>
                <a:outerShdw blurRad="38100" dist="38100" dir="2700000" algn="tl">
                  <a:srgbClr val="000000">
                    <a:alpha val="43137"/>
                  </a:srgbClr>
                </a:outerShdw>
              </a:effectLst>
            </a:endParaRPr>
          </a:p>
        </p:txBody>
      </p:sp>
      <p:sp>
        <p:nvSpPr>
          <p:cNvPr id="236547" name="Rectangle 3"/>
          <p:cNvSpPr>
            <a:spLocks noGrp="1" noChangeArrowheads="1"/>
          </p:cNvSpPr>
          <p:nvPr>
            <p:ph type="body" sz="half" idx="1"/>
          </p:nvPr>
        </p:nvSpPr>
        <p:spPr>
          <a:xfrm>
            <a:off x="2233312" y="1524325"/>
            <a:ext cx="8739488" cy="5105075"/>
          </a:xfrm>
        </p:spPr>
        <p:txBody>
          <a:bodyPr>
            <a:normAutofit/>
          </a:bodyPr>
          <a:lstStyle/>
          <a:p>
            <a:pPr marL="533400" indent="-533400" algn="just">
              <a:defRPr/>
            </a:pPr>
            <a:r>
              <a:rPr lang="zh-CN" altLang="en-US" sz="3200" dirty="0"/>
              <a:t>构造统计量需要计算</a:t>
            </a:r>
          </a:p>
          <a:p>
            <a:pPr marL="533400" indent="-533400" algn="just">
              <a:buClr>
                <a:schemeClr val="hlink"/>
              </a:buClr>
              <a:buSzPct val="120000"/>
              <a:buFont typeface="Wingdings" panose="05000000000000000000" pitchFamily="2" charset="2"/>
              <a:buChar char="§"/>
              <a:defRPr/>
            </a:pPr>
            <a:r>
              <a:rPr lang="zh-CN" altLang="en-US" sz="3200" dirty="0"/>
              <a:t>水平的均值</a:t>
            </a:r>
          </a:p>
          <a:p>
            <a:pPr marL="533400" indent="-533400" algn="just">
              <a:buClr>
                <a:schemeClr val="hlink"/>
              </a:buClr>
              <a:buSzPct val="120000"/>
              <a:buFont typeface="Wingdings" panose="05000000000000000000" pitchFamily="2" charset="2"/>
              <a:buChar char="§"/>
              <a:defRPr/>
            </a:pPr>
            <a:r>
              <a:rPr lang="zh-CN" altLang="en-US" sz="3200" dirty="0"/>
              <a:t>全部观察值的总均值</a:t>
            </a:r>
          </a:p>
          <a:p>
            <a:pPr marL="533400" indent="-533400" algn="just">
              <a:buClr>
                <a:schemeClr val="hlink"/>
              </a:buClr>
              <a:buSzPct val="120000"/>
              <a:buFont typeface="Wingdings" panose="05000000000000000000" pitchFamily="2" charset="2"/>
              <a:buChar char="§"/>
              <a:defRPr/>
            </a:pPr>
            <a:r>
              <a:rPr lang="zh-CN" altLang="en-US" sz="3200" dirty="0"/>
              <a:t>误差平方和</a:t>
            </a:r>
          </a:p>
          <a:p>
            <a:pPr marL="533400" indent="-533400" algn="just">
              <a:buClr>
                <a:schemeClr val="hlink"/>
              </a:buClr>
              <a:buSzPct val="120000"/>
              <a:buFont typeface="Wingdings" panose="05000000000000000000" pitchFamily="2" charset="2"/>
              <a:buChar char="§"/>
              <a:defRPr/>
            </a:pPr>
            <a:r>
              <a:rPr lang="zh-CN" altLang="en-US" sz="3200" dirty="0"/>
              <a:t>均方</a:t>
            </a:r>
            <a:r>
              <a:rPr lang="en-US" altLang="zh-CN" sz="3200" dirty="0">
                <a:solidFill>
                  <a:srgbClr val="FF0000"/>
                </a:solidFill>
              </a:rPr>
              <a:t>(</a:t>
            </a:r>
            <a:r>
              <a:rPr lang="en-US" altLang="zh-CN" sz="3200" i="1" dirty="0">
                <a:solidFill>
                  <a:srgbClr val="FF0000"/>
                </a:solidFill>
              </a:rPr>
              <a:t>MS</a:t>
            </a:r>
            <a:r>
              <a:rPr lang="en-US" altLang="zh-CN" sz="3200" dirty="0">
                <a:solidFill>
                  <a:srgbClr val="FF0000"/>
                </a:solidFill>
              </a:rPr>
              <a:t>) </a:t>
            </a:r>
          </a:p>
        </p:txBody>
      </p:sp>
      <p:grpSp>
        <p:nvGrpSpPr>
          <p:cNvPr id="60420" name="Group 4"/>
          <p:cNvGrpSpPr>
            <a:grpSpLocks/>
          </p:cNvGrpSpPr>
          <p:nvPr/>
        </p:nvGrpSpPr>
        <p:grpSpPr bwMode="auto">
          <a:xfrm>
            <a:off x="7248526" y="3716339"/>
            <a:ext cx="2913063" cy="2759075"/>
            <a:chOff x="4066" y="2514"/>
            <a:chExt cx="1499" cy="1498"/>
          </a:xfrm>
        </p:grpSpPr>
        <p:grpSp>
          <p:nvGrpSpPr>
            <p:cNvPr id="60421" name="Group 5"/>
            <p:cNvGrpSpPr>
              <a:grpSpLocks/>
            </p:cNvGrpSpPr>
            <p:nvPr/>
          </p:nvGrpSpPr>
          <p:grpSpPr bwMode="auto">
            <a:xfrm>
              <a:off x="4066" y="2769"/>
              <a:ext cx="1499" cy="1243"/>
              <a:chOff x="4066" y="2769"/>
              <a:chExt cx="1499" cy="1243"/>
            </a:xfrm>
          </p:grpSpPr>
          <p:grpSp>
            <p:nvGrpSpPr>
              <p:cNvPr id="60487" name="Group 6"/>
              <p:cNvGrpSpPr>
                <a:grpSpLocks/>
              </p:cNvGrpSpPr>
              <p:nvPr/>
            </p:nvGrpSpPr>
            <p:grpSpPr bwMode="auto">
              <a:xfrm>
                <a:off x="4108" y="2769"/>
                <a:ext cx="1457" cy="1220"/>
                <a:chOff x="4108" y="2769"/>
                <a:chExt cx="1457" cy="1220"/>
              </a:xfrm>
            </p:grpSpPr>
            <p:grpSp>
              <p:nvGrpSpPr>
                <p:cNvPr id="60492" name="Group 7"/>
                <p:cNvGrpSpPr>
                  <a:grpSpLocks/>
                </p:cNvGrpSpPr>
                <p:nvPr/>
              </p:nvGrpSpPr>
              <p:grpSpPr bwMode="auto">
                <a:xfrm>
                  <a:off x="4108" y="2769"/>
                  <a:ext cx="1457" cy="1220"/>
                  <a:chOff x="4108" y="2769"/>
                  <a:chExt cx="1457" cy="1220"/>
                </a:xfrm>
              </p:grpSpPr>
              <p:sp>
                <p:nvSpPr>
                  <p:cNvPr id="60494" name="Line 8"/>
                  <p:cNvSpPr>
                    <a:spLocks noChangeShapeType="1"/>
                  </p:cNvSpPr>
                  <p:nvPr/>
                </p:nvSpPr>
                <p:spPr bwMode="auto">
                  <a:xfrm>
                    <a:off x="5242" y="3579"/>
                    <a:ext cx="323" cy="61"/>
                  </a:xfrm>
                  <a:prstGeom prst="line">
                    <a:avLst/>
                  </a:prstGeom>
                  <a:noFill/>
                  <a:ln w="6350">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5" name="Line 9"/>
                  <p:cNvSpPr>
                    <a:spLocks noChangeShapeType="1"/>
                  </p:cNvSpPr>
                  <p:nvPr/>
                </p:nvSpPr>
                <p:spPr bwMode="auto">
                  <a:xfrm>
                    <a:off x="5259" y="3659"/>
                    <a:ext cx="265" cy="35"/>
                  </a:xfrm>
                  <a:prstGeom prst="line">
                    <a:avLst/>
                  </a:prstGeom>
                  <a:noFill/>
                  <a:ln w="6350">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6" name="Line 10"/>
                  <p:cNvSpPr>
                    <a:spLocks noChangeShapeType="1"/>
                  </p:cNvSpPr>
                  <p:nvPr/>
                </p:nvSpPr>
                <p:spPr bwMode="auto">
                  <a:xfrm>
                    <a:off x="5154" y="3658"/>
                    <a:ext cx="199" cy="81"/>
                  </a:xfrm>
                  <a:prstGeom prst="line">
                    <a:avLst/>
                  </a:prstGeom>
                  <a:noFill/>
                  <a:ln w="6350">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7" name="Line 11"/>
                  <p:cNvSpPr>
                    <a:spLocks noChangeShapeType="1"/>
                  </p:cNvSpPr>
                  <p:nvPr/>
                </p:nvSpPr>
                <p:spPr bwMode="auto">
                  <a:xfrm>
                    <a:off x="5039" y="3634"/>
                    <a:ext cx="196" cy="261"/>
                  </a:xfrm>
                  <a:prstGeom prst="line">
                    <a:avLst/>
                  </a:prstGeom>
                  <a:noFill/>
                  <a:ln w="6350">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8" name="Line 12"/>
                  <p:cNvSpPr>
                    <a:spLocks noChangeShapeType="1"/>
                  </p:cNvSpPr>
                  <p:nvPr/>
                </p:nvSpPr>
                <p:spPr bwMode="auto">
                  <a:xfrm>
                    <a:off x="5046" y="3694"/>
                    <a:ext cx="114" cy="295"/>
                  </a:xfrm>
                  <a:prstGeom prst="line">
                    <a:avLst/>
                  </a:prstGeom>
                  <a:noFill/>
                  <a:ln w="6350">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9" name="Line 13"/>
                  <p:cNvSpPr>
                    <a:spLocks noChangeShapeType="1"/>
                  </p:cNvSpPr>
                  <p:nvPr/>
                </p:nvSpPr>
                <p:spPr bwMode="auto">
                  <a:xfrm>
                    <a:off x="5021" y="3724"/>
                    <a:ext cx="45" cy="175"/>
                  </a:xfrm>
                  <a:prstGeom prst="line">
                    <a:avLst/>
                  </a:prstGeom>
                  <a:noFill/>
                  <a:ln w="6350">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0" name="Line 14"/>
                  <p:cNvSpPr>
                    <a:spLocks noChangeShapeType="1"/>
                  </p:cNvSpPr>
                  <p:nvPr/>
                </p:nvSpPr>
                <p:spPr bwMode="auto">
                  <a:xfrm flipH="1">
                    <a:off x="4822" y="3643"/>
                    <a:ext cx="116" cy="124"/>
                  </a:xfrm>
                  <a:prstGeom prst="line">
                    <a:avLst/>
                  </a:prstGeom>
                  <a:noFill/>
                  <a:ln w="6350">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1" name="Line 15"/>
                  <p:cNvSpPr>
                    <a:spLocks noChangeShapeType="1"/>
                  </p:cNvSpPr>
                  <p:nvPr/>
                </p:nvSpPr>
                <p:spPr bwMode="auto">
                  <a:xfrm flipH="1">
                    <a:off x="4676" y="3604"/>
                    <a:ext cx="279" cy="163"/>
                  </a:xfrm>
                  <a:prstGeom prst="line">
                    <a:avLst/>
                  </a:prstGeom>
                  <a:noFill/>
                  <a:ln w="6350">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2" name="Freeform 16"/>
                  <p:cNvSpPr>
                    <a:spLocks/>
                  </p:cNvSpPr>
                  <p:nvPr/>
                </p:nvSpPr>
                <p:spPr bwMode="auto">
                  <a:xfrm>
                    <a:off x="4182" y="2855"/>
                    <a:ext cx="624" cy="843"/>
                  </a:xfrm>
                  <a:custGeom>
                    <a:avLst/>
                    <a:gdLst>
                      <a:gd name="T0" fmla="*/ 363 w 1248"/>
                      <a:gd name="T1" fmla="*/ 0 h 1687"/>
                      <a:gd name="T2" fmla="*/ 300 w 1248"/>
                      <a:gd name="T3" fmla="*/ 37 h 1687"/>
                      <a:gd name="T4" fmla="*/ 237 w 1248"/>
                      <a:gd name="T5" fmla="*/ 88 h 1687"/>
                      <a:gd name="T6" fmla="*/ 177 w 1248"/>
                      <a:gd name="T7" fmla="*/ 152 h 1687"/>
                      <a:gd name="T8" fmla="*/ 119 w 1248"/>
                      <a:gd name="T9" fmla="*/ 227 h 1687"/>
                      <a:gd name="T10" fmla="*/ 77 w 1248"/>
                      <a:gd name="T11" fmla="*/ 293 h 1687"/>
                      <a:gd name="T12" fmla="*/ 56 w 1248"/>
                      <a:gd name="T13" fmla="*/ 337 h 1687"/>
                      <a:gd name="T14" fmla="*/ 27 w 1248"/>
                      <a:gd name="T15" fmla="*/ 416 h 1687"/>
                      <a:gd name="T16" fmla="*/ 10 w 1248"/>
                      <a:gd name="T17" fmla="*/ 489 h 1687"/>
                      <a:gd name="T18" fmla="*/ 0 w 1248"/>
                      <a:gd name="T19" fmla="*/ 557 h 1687"/>
                      <a:gd name="T20" fmla="*/ 7 w 1248"/>
                      <a:gd name="T21" fmla="*/ 633 h 1687"/>
                      <a:gd name="T22" fmla="*/ 31 w 1248"/>
                      <a:gd name="T23" fmla="*/ 687 h 1687"/>
                      <a:gd name="T24" fmla="*/ 62 w 1248"/>
                      <a:gd name="T25" fmla="*/ 729 h 1687"/>
                      <a:gd name="T26" fmla="*/ 91 w 1248"/>
                      <a:gd name="T27" fmla="*/ 759 h 1687"/>
                      <a:gd name="T28" fmla="*/ 146 w 1248"/>
                      <a:gd name="T29" fmla="*/ 801 h 1687"/>
                      <a:gd name="T30" fmla="*/ 195 w 1248"/>
                      <a:gd name="T31" fmla="*/ 822 h 1687"/>
                      <a:gd name="T32" fmla="*/ 255 w 1248"/>
                      <a:gd name="T33" fmla="*/ 839 h 1687"/>
                      <a:gd name="T34" fmla="*/ 352 w 1248"/>
                      <a:gd name="T35" fmla="*/ 843 h 1687"/>
                      <a:gd name="T36" fmla="*/ 485 w 1248"/>
                      <a:gd name="T37" fmla="*/ 822 h 1687"/>
                      <a:gd name="T38" fmla="*/ 550 w 1248"/>
                      <a:gd name="T39" fmla="*/ 788 h 1687"/>
                      <a:gd name="T40" fmla="*/ 624 w 1248"/>
                      <a:gd name="T41" fmla="*/ 712 h 16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48" h="1687">
                        <a:moveTo>
                          <a:pt x="725" y="0"/>
                        </a:moveTo>
                        <a:lnTo>
                          <a:pt x="599" y="74"/>
                        </a:lnTo>
                        <a:lnTo>
                          <a:pt x="473" y="176"/>
                        </a:lnTo>
                        <a:lnTo>
                          <a:pt x="354" y="305"/>
                        </a:lnTo>
                        <a:lnTo>
                          <a:pt x="237" y="454"/>
                        </a:lnTo>
                        <a:lnTo>
                          <a:pt x="153" y="587"/>
                        </a:lnTo>
                        <a:lnTo>
                          <a:pt x="111" y="674"/>
                        </a:lnTo>
                        <a:lnTo>
                          <a:pt x="54" y="833"/>
                        </a:lnTo>
                        <a:lnTo>
                          <a:pt x="19" y="978"/>
                        </a:lnTo>
                        <a:lnTo>
                          <a:pt x="0" y="1114"/>
                        </a:lnTo>
                        <a:lnTo>
                          <a:pt x="13" y="1266"/>
                        </a:lnTo>
                        <a:lnTo>
                          <a:pt x="62" y="1375"/>
                        </a:lnTo>
                        <a:lnTo>
                          <a:pt x="124" y="1459"/>
                        </a:lnTo>
                        <a:lnTo>
                          <a:pt x="181" y="1519"/>
                        </a:lnTo>
                        <a:lnTo>
                          <a:pt x="291" y="1602"/>
                        </a:lnTo>
                        <a:lnTo>
                          <a:pt x="389" y="1645"/>
                        </a:lnTo>
                        <a:lnTo>
                          <a:pt x="509" y="1678"/>
                        </a:lnTo>
                        <a:lnTo>
                          <a:pt x="704" y="1687"/>
                        </a:lnTo>
                        <a:lnTo>
                          <a:pt x="969" y="1645"/>
                        </a:lnTo>
                        <a:lnTo>
                          <a:pt x="1100" y="1576"/>
                        </a:lnTo>
                        <a:lnTo>
                          <a:pt x="1248" y="1425"/>
                        </a:lnTo>
                      </a:path>
                    </a:pathLst>
                  </a:custGeom>
                  <a:noFill/>
                  <a:ln w="6350">
                    <a:solidFill>
                      <a:srgbClr val="00E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503" name="Freeform 17"/>
                  <p:cNvSpPr>
                    <a:spLocks/>
                  </p:cNvSpPr>
                  <p:nvPr/>
                </p:nvSpPr>
                <p:spPr bwMode="auto">
                  <a:xfrm>
                    <a:off x="4171" y="2769"/>
                    <a:ext cx="627" cy="789"/>
                  </a:xfrm>
                  <a:custGeom>
                    <a:avLst/>
                    <a:gdLst>
                      <a:gd name="T0" fmla="*/ 365 w 1254"/>
                      <a:gd name="T1" fmla="*/ 0 h 1576"/>
                      <a:gd name="T2" fmla="*/ 301 w 1254"/>
                      <a:gd name="T3" fmla="*/ 36 h 1576"/>
                      <a:gd name="T4" fmla="*/ 238 w 1254"/>
                      <a:gd name="T5" fmla="*/ 82 h 1576"/>
                      <a:gd name="T6" fmla="*/ 178 w 1254"/>
                      <a:gd name="T7" fmla="*/ 142 h 1576"/>
                      <a:gd name="T8" fmla="*/ 120 w 1254"/>
                      <a:gd name="T9" fmla="*/ 213 h 1576"/>
                      <a:gd name="T10" fmla="*/ 77 w 1254"/>
                      <a:gd name="T11" fmla="*/ 275 h 1576"/>
                      <a:gd name="T12" fmla="*/ 55 w 1254"/>
                      <a:gd name="T13" fmla="*/ 315 h 1576"/>
                      <a:gd name="T14" fmla="*/ 27 w 1254"/>
                      <a:gd name="T15" fmla="*/ 390 h 1576"/>
                      <a:gd name="T16" fmla="*/ 11 w 1254"/>
                      <a:gd name="T17" fmla="*/ 458 h 1576"/>
                      <a:gd name="T18" fmla="*/ 0 w 1254"/>
                      <a:gd name="T19" fmla="*/ 522 h 1576"/>
                      <a:gd name="T20" fmla="*/ 7 w 1254"/>
                      <a:gd name="T21" fmla="*/ 593 h 1576"/>
                      <a:gd name="T22" fmla="*/ 31 w 1254"/>
                      <a:gd name="T23" fmla="*/ 644 h 1576"/>
                      <a:gd name="T24" fmla="*/ 62 w 1254"/>
                      <a:gd name="T25" fmla="*/ 684 h 1576"/>
                      <a:gd name="T26" fmla="*/ 91 w 1254"/>
                      <a:gd name="T27" fmla="*/ 711 h 1576"/>
                      <a:gd name="T28" fmla="*/ 146 w 1254"/>
                      <a:gd name="T29" fmla="*/ 750 h 1576"/>
                      <a:gd name="T30" fmla="*/ 195 w 1254"/>
                      <a:gd name="T31" fmla="*/ 769 h 1576"/>
                      <a:gd name="T32" fmla="*/ 255 w 1254"/>
                      <a:gd name="T33" fmla="*/ 786 h 1576"/>
                      <a:gd name="T34" fmla="*/ 354 w 1254"/>
                      <a:gd name="T35" fmla="*/ 789 h 1576"/>
                      <a:gd name="T36" fmla="*/ 487 w 1254"/>
                      <a:gd name="T37" fmla="*/ 769 h 1576"/>
                      <a:gd name="T38" fmla="*/ 554 w 1254"/>
                      <a:gd name="T39" fmla="*/ 739 h 1576"/>
                      <a:gd name="T40" fmla="*/ 627 w 1254"/>
                      <a:gd name="T41" fmla="*/ 668 h 15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54" h="1576">
                        <a:moveTo>
                          <a:pt x="730" y="0"/>
                        </a:moveTo>
                        <a:lnTo>
                          <a:pt x="602" y="71"/>
                        </a:lnTo>
                        <a:lnTo>
                          <a:pt x="475" y="164"/>
                        </a:lnTo>
                        <a:lnTo>
                          <a:pt x="355" y="283"/>
                        </a:lnTo>
                        <a:lnTo>
                          <a:pt x="239" y="426"/>
                        </a:lnTo>
                        <a:lnTo>
                          <a:pt x="154" y="549"/>
                        </a:lnTo>
                        <a:lnTo>
                          <a:pt x="110" y="630"/>
                        </a:lnTo>
                        <a:lnTo>
                          <a:pt x="54" y="780"/>
                        </a:lnTo>
                        <a:lnTo>
                          <a:pt x="21" y="915"/>
                        </a:lnTo>
                        <a:lnTo>
                          <a:pt x="0" y="1042"/>
                        </a:lnTo>
                        <a:lnTo>
                          <a:pt x="14" y="1185"/>
                        </a:lnTo>
                        <a:lnTo>
                          <a:pt x="61" y="1287"/>
                        </a:lnTo>
                        <a:lnTo>
                          <a:pt x="124" y="1366"/>
                        </a:lnTo>
                        <a:lnTo>
                          <a:pt x="181" y="1420"/>
                        </a:lnTo>
                        <a:lnTo>
                          <a:pt x="292" y="1499"/>
                        </a:lnTo>
                        <a:lnTo>
                          <a:pt x="390" y="1537"/>
                        </a:lnTo>
                        <a:lnTo>
                          <a:pt x="510" y="1570"/>
                        </a:lnTo>
                        <a:lnTo>
                          <a:pt x="708" y="1576"/>
                        </a:lnTo>
                        <a:lnTo>
                          <a:pt x="973" y="1537"/>
                        </a:lnTo>
                        <a:lnTo>
                          <a:pt x="1107" y="1476"/>
                        </a:lnTo>
                        <a:lnTo>
                          <a:pt x="1254" y="1334"/>
                        </a:lnTo>
                      </a:path>
                    </a:pathLst>
                  </a:custGeom>
                  <a:noFill/>
                  <a:ln w="6350">
                    <a:solidFill>
                      <a:srgbClr val="00E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504" name="Freeform 18"/>
                  <p:cNvSpPr>
                    <a:spLocks/>
                  </p:cNvSpPr>
                  <p:nvPr/>
                </p:nvSpPr>
                <p:spPr bwMode="auto">
                  <a:xfrm>
                    <a:off x="4108" y="2849"/>
                    <a:ext cx="469" cy="667"/>
                  </a:xfrm>
                  <a:custGeom>
                    <a:avLst/>
                    <a:gdLst>
                      <a:gd name="T0" fmla="*/ 271 w 940"/>
                      <a:gd name="T1" fmla="*/ 0 h 1333"/>
                      <a:gd name="T2" fmla="*/ 224 w 940"/>
                      <a:gd name="T3" fmla="*/ 30 h 1333"/>
                      <a:gd name="T4" fmla="*/ 178 w 940"/>
                      <a:gd name="T5" fmla="*/ 70 h 1333"/>
                      <a:gd name="T6" fmla="*/ 134 w 940"/>
                      <a:gd name="T7" fmla="*/ 120 h 1333"/>
                      <a:gd name="T8" fmla="*/ 89 w 940"/>
                      <a:gd name="T9" fmla="*/ 178 h 1333"/>
                      <a:gd name="T10" fmla="*/ 57 w 940"/>
                      <a:gd name="T11" fmla="*/ 232 h 1333"/>
                      <a:gd name="T12" fmla="*/ 41 w 940"/>
                      <a:gd name="T13" fmla="*/ 266 h 1333"/>
                      <a:gd name="T14" fmla="*/ 21 w 940"/>
                      <a:gd name="T15" fmla="*/ 329 h 1333"/>
                      <a:gd name="T16" fmla="*/ 7 w 940"/>
                      <a:gd name="T17" fmla="*/ 385 h 1333"/>
                      <a:gd name="T18" fmla="*/ 0 w 940"/>
                      <a:gd name="T19" fmla="*/ 440 h 1333"/>
                      <a:gd name="T20" fmla="*/ 5 w 940"/>
                      <a:gd name="T21" fmla="*/ 501 h 1333"/>
                      <a:gd name="T22" fmla="*/ 23 w 940"/>
                      <a:gd name="T23" fmla="*/ 543 h 1333"/>
                      <a:gd name="T24" fmla="*/ 47 w 940"/>
                      <a:gd name="T25" fmla="*/ 577 h 1333"/>
                      <a:gd name="T26" fmla="*/ 68 w 940"/>
                      <a:gd name="T27" fmla="*/ 599 h 1333"/>
                      <a:gd name="T28" fmla="*/ 110 w 940"/>
                      <a:gd name="T29" fmla="*/ 634 h 1333"/>
                      <a:gd name="T30" fmla="*/ 147 w 940"/>
                      <a:gd name="T31" fmla="*/ 650 h 1333"/>
                      <a:gd name="T32" fmla="*/ 191 w 940"/>
                      <a:gd name="T33" fmla="*/ 664 h 1333"/>
                      <a:gd name="T34" fmla="*/ 264 w 940"/>
                      <a:gd name="T35" fmla="*/ 667 h 1333"/>
                      <a:gd name="T36" fmla="*/ 364 w 940"/>
                      <a:gd name="T37" fmla="*/ 650 h 1333"/>
                      <a:gd name="T38" fmla="*/ 415 w 940"/>
                      <a:gd name="T39" fmla="*/ 622 h 1333"/>
                      <a:gd name="T40" fmla="*/ 469 w 940"/>
                      <a:gd name="T41" fmla="*/ 564 h 13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0" h="1333">
                        <a:moveTo>
                          <a:pt x="544" y="0"/>
                        </a:moveTo>
                        <a:lnTo>
                          <a:pt x="449" y="60"/>
                        </a:lnTo>
                        <a:lnTo>
                          <a:pt x="357" y="139"/>
                        </a:lnTo>
                        <a:lnTo>
                          <a:pt x="268" y="239"/>
                        </a:lnTo>
                        <a:lnTo>
                          <a:pt x="178" y="355"/>
                        </a:lnTo>
                        <a:lnTo>
                          <a:pt x="115" y="464"/>
                        </a:lnTo>
                        <a:lnTo>
                          <a:pt x="83" y="531"/>
                        </a:lnTo>
                        <a:lnTo>
                          <a:pt x="42" y="657"/>
                        </a:lnTo>
                        <a:lnTo>
                          <a:pt x="15" y="770"/>
                        </a:lnTo>
                        <a:lnTo>
                          <a:pt x="0" y="879"/>
                        </a:lnTo>
                        <a:lnTo>
                          <a:pt x="10" y="1001"/>
                        </a:lnTo>
                        <a:lnTo>
                          <a:pt x="46" y="1085"/>
                        </a:lnTo>
                        <a:lnTo>
                          <a:pt x="95" y="1153"/>
                        </a:lnTo>
                        <a:lnTo>
                          <a:pt x="136" y="1198"/>
                        </a:lnTo>
                        <a:lnTo>
                          <a:pt x="220" y="1267"/>
                        </a:lnTo>
                        <a:lnTo>
                          <a:pt x="295" y="1300"/>
                        </a:lnTo>
                        <a:lnTo>
                          <a:pt x="383" y="1327"/>
                        </a:lnTo>
                        <a:lnTo>
                          <a:pt x="529" y="1333"/>
                        </a:lnTo>
                        <a:lnTo>
                          <a:pt x="730" y="1300"/>
                        </a:lnTo>
                        <a:lnTo>
                          <a:pt x="831" y="1244"/>
                        </a:lnTo>
                        <a:lnTo>
                          <a:pt x="940" y="1127"/>
                        </a:lnTo>
                      </a:path>
                    </a:pathLst>
                  </a:custGeom>
                  <a:noFill/>
                  <a:ln w="6350">
                    <a:solidFill>
                      <a:srgbClr val="00E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493" name="Line 19"/>
                <p:cNvSpPr>
                  <a:spLocks noChangeShapeType="1"/>
                </p:cNvSpPr>
                <p:nvPr/>
              </p:nvSpPr>
              <p:spPr bwMode="auto">
                <a:xfrm>
                  <a:off x="4352" y="3525"/>
                  <a:ext cx="115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88" name="Group 20"/>
              <p:cNvGrpSpPr>
                <a:grpSpLocks/>
              </p:cNvGrpSpPr>
              <p:nvPr/>
            </p:nvGrpSpPr>
            <p:grpSpPr bwMode="auto">
              <a:xfrm>
                <a:off x="4066" y="3621"/>
                <a:ext cx="912" cy="391"/>
                <a:chOff x="4066" y="3621"/>
                <a:chExt cx="912" cy="391"/>
              </a:xfrm>
            </p:grpSpPr>
            <p:sp>
              <p:nvSpPr>
                <p:cNvPr id="60489" name="Freeform 21"/>
                <p:cNvSpPr>
                  <a:spLocks/>
                </p:cNvSpPr>
                <p:nvPr/>
              </p:nvSpPr>
              <p:spPr bwMode="auto">
                <a:xfrm>
                  <a:off x="4277" y="3737"/>
                  <a:ext cx="290" cy="131"/>
                </a:xfrm>
                <a:custGeom>
                  <a:avLst/>
                  <a:gdLst>
                    <a:gd name="T0" fmla="*/ 39 w 579"/>
                    <a:gd name="T1" fmla="*/ 0 h 261"/>
                    <a:gd name="T2" fmla="*/ 74 w 579"/>
                    <a:gd name="T3" fmla="*/ 26 h 261"/>
                    <a:gd name="T4" fmla="*/ 127 w 579"/>
                    <a:gd name="T5" fmla="*/ 41 h 261"/>
                    <a:gd name="T6" fmla="*/ 172 w 579"/>
                    <a:gd name="T7" fmla="*/ 48 h 261"/>
                    <a:gd name="T8" fmla="*/ 230 w 579"/>
                    <a:gd name="T9" fmla="*/ 51 h 261"/>
                    <a:gd name="T10" fmla="*/ 290 w 579"/>
                    <a:gd name="T11" fmla="*/ 28 h 261"/>
                    <a:gd name="T12" fmla="*/ 274 w 579"/>
                    <a:gd name="T13" fmla="*/ 56 h 261"/>
                    <a:gd name="T14" fmla="*/ 230 w 579"/>
                    <a:gd name="T15" fmla="*/ 84 h 261"/>
                    <a:gd name="T16" fmla="*/ 166 w 579"/>
                    <a:gd name="T17" fmla="*/ 112 h 261"/>
                    <a:gd name="T18" fmla="*/ 109 w 579"/>
                    <a:gd name="T19" fmla="*/ 131 h 261"/>
                    <a:gd name="T20" fmla="*/ 36 w 579"/>
                    <a:gd name="T21" fmla="*/ 131 h 261"/>
                    <a:gd name="T22" fmla="*/ 0 w 579"/>
                    <a:gd name="T23" fmla="*/ 108 h 261"/>
                    <a:gd name="T24" fmla="*/ 3 w 579"/>
                    <a:gd name="T25" fmla="*/ 46 h 261"/>
                    <a:gd name="T26" fmla="*/ 39 w 579"/>
                    <a:gd name="T27" fmla="*/ 0 h 2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79" h="261">
                      <a:moveTo>
                        <a:pt x="78" y="0"/>
                      </a:moveTo>
                      <a:lnTo>
                        <a:pt x="148" y="52"/>
                      </a:lnTo>
                      <a:lnTo>
                        <a:pt x="253" y="82"/>
                      </a:lnTo>
                      <a:lnTo>
                        <a:pt x="344" y="95"/>
                      </a:lnTo>
                      <a:lnTo>
                        <a:pt x="460" y="101"/>
                      </a:lnTo>
                      <a:lnTo>
                        <a:pt x="579" y="56"/>
                      </a:lnTo>
                      <a:lnTo>
                        <a:pt x="548" y="112"/>
                      </a:lnTo>
                      <a:lnTo>
                        <a:pt x="460" y="168"/>
                      </a:lnTo>
                      <a:lnTo>
                        <a:pt x="331" y="224"/>
                      </a:lnTo>
                      <a:lnTo>
                        <a:pt x="217" y="261"/>
                      </a:lnTo>
                      <a:lnTo>
                        <a:pt x="71" y="261"/>
                      </a:lnTo>
                      <a:lnTo>
                        <a:pt x="0" y="215"/>
                      </a:lnTo>
                      <a:lnTo>
                        <a:pt x="6" y="92"/>
                      </a:lnTo>
                      <a:lnTo>
                        <a:pt x="78" y="0"/>
                      </a:lnTo>
                      <a:close/>
                    </a:path>
                  </a:pathLst>
                </a:custGeom>
                <a:solidFill>
                  <a:srgbClr val="C0C0E0"/>
                </a:solidFill>
                <a:ln w="6350">
                  <a:solidFill>
                    <a:srgbClr val="C0C0E0"/>
                  </a:solidFill>
                  <a:prstDash val="solid"/>
                  <a:round/>
                  <a:headEnd/>
                  <a:tailEnd/>
                </a:ln>
              </p:spPr>
              <p:txBody>
                <a:bodyPr/>
                <a:lstStyle/>
                <a:p>
                  <a:endParaRPr lang="zh-CN" altLang="en-US"/>
                </a:p>
              </p:txBody>
            </p:sp>
            <p:sp>
              <p:nvSpPr>
                <p:cNvPr id="60490" name="Freeform 22"/>
                <p:cNvSpPr>
                  <a:spLocks/>
                </p:cNvSpPr>
                <p:nvPr/>
              </p:nvSpPr>
              <p:spPr bwMode="auto">
                <a:xfrm>
                  <a:off x="4404" y="3774"/>
                  <a:ext cx="574" cy="238"/>
                </a:xfrm>
                <a:custGeom>
                  <a:avLst/>
                  <a:gdLst>
                    <a:gd name="T0" fmla="*/ 0 w 1149"/>
                    <a:gd name="T1" fmla="*/ 219 h 475"/>
                    <a:gd name="T2" fmla="*/ 58 w 1149"/>
                    <a:gd name="T3" fmla="*/ 204 h 475"/>
                    <a:gd name="T4" fmla="*/ 119 w 1149"/>
                    <a:gd name="T5" fmla="*/ 184 h 475"/>
                    <a:gd name="T6" fmla="*/ 183 w 1149"/>
                    <a:gd name="T7" fmla="*/ 151 h 475"/>
                    <a:gd name="T8" fmla="*/ 233 w 1149"/>
                    <a:gd name="T9" fmla="*/ 113 h 475"/>
                    <a:gd name="T10" fmla="*/ 270 w 1149"/>
                    <a:gd name="T11" fmla="*/ 79 h 475"/>
                    <a:gd name="T12" fmla="*/ 294 w 1149"/>
                    <a:gd name="T13" fmla="*/ 49 h 475"/>
                    <a:gd name="T14" fmla="*/ 310 w 1149"/>
                    <a:gd name="T15" fmla="*/ 17 h 475"/>
                    <a:gd name="T16" fmla="*/ 324 w 1149"/>
                    <a:gd name="T17" fmla="*/ 0 h 475"/>
                    <a:gd name="T18" fmla="*/ 366 w 1149"/>
                    <a:gd name="T19" fmla="*/ 15 h 475"/>
                    <a:gd name="T20" fmla="*/ 427 w 1149"/>
                    <a:gd name="T21" fmla="*/ 25 h 475"/>
                    <a:gd name="T22" fmla="*/ 483 w 1149"/>
                    <a:gd name="T23" fmla="*/ 25 h 475"/>
                    <a:gd name="T24" fmla="*/ 535 w 1149"/>
                    <a:gd name="T25" fmla="*/ 19 h 475"/>
                    <a:gd name="T26" fmla="*/ 565 w 1149"/>
                    <a:gd name="T27" fmla="*/ 4 h 475"/>
                    <a:gd name="T28" fmla="*/ 572 w 1149"/>
                    <a:gd name="T29" fmla="*/ 27 h 475"/>
                    <a:gd name="T30" fmla="*/ 574 w 1149"/>
                    <a:gd name="T31" fmla="*/ 57 h 475"/>
                    <a:gd name="T32" fmla="*/ 572 w 1149"/>
                    <a:gd name="T33" fmla="*/ 93 h 475"/>
                    <a:gd name="T34" fmla="*/ 565 w 1149"/>
                    <a:gd name="T35" fmla="*/ 113 h 475"/>
                    <a:gd name="T36" fmla="*/ 549 w 1149"/>
                    <a:gd name="T37" fmla="*/ 146 h 475"/>
                    <a:gd name="T38" fmla="*/ 532 w 1149"/>
                    <a:gd name="T39" fmla="*/ 168 h 475"/>
                    <a:gd name="T40" fmla="*/ 511 w 1149"/>
                    <a:gd name="T41" fmla="*/ 195 h 475"/>
                    <a:gd name="T42" fmla="*/ 480 w 1149"/>
                    <a:gd name="T43" fmla="*/ 221 h 475"/>
                    <a:gd name="T44" fmla="*/ 391 w 1149"/>
                    <a:gd name="T45" fmla="*/ 232 h 475"/>
                    <a:gd name="T46" fmla="*/ 277 w 1149"/>
                    <a:gd name="T47" fmla="*/ 234 h 475"/>
                    <a:gd name="T48" fmla="*/ 167 w 1149"/>
                    <a:gd name="T49" fmla="*/ 238 h 475"/>
                    <a:gd name="T50" fmla="*/ 70 w 1149"/>
                    <a:gd name="T51" fmla="*/ 236 h 475"/>
                    <a:gd name="T52" fmla="*/ 0 w 1149"/>
                    <a:gd name="T53" fmla="*/ 219 h 4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49" h="475">
                      <a:moveTo>
                        <a:pt x="0" y="438"/>
                      </a:moveTo>
                      <a:lnTo>
                        <a:pt x="116" y="408"/>
                      </a:lnTo>
                      <a:lnTo>
                        <a:pt x="239" y="368"/>
                      </a:lnTo>
                      <a:lnTo>
                        <a:pt x="366" y="301"/>
                      </a:lnTo>
                      <a:lnTo>
                        <a:pt x="467" y="225"/>
                      </a:lnTo>
                      <a:lnTo>
                        <a:pt x="541" y="157"/>
                      </a:lnTo>
                      <a:lnTo>
                        <a:pt x="589" y="97"/>
                      </a:lnTo>
                      <a:lnTo>
                        <a:pt x="620" y="33"/>
                      </a:lnTo>
                      <a:lnTo>
                        <a:pt x="648" y="0"/>
                      </a:lnTo>
                      <a:lnTo>
                        <a:pt x="733" y="30"/>
                      </a:lnTo>
                      <a:lnTo>
                        <a:pt x="855" y="50"/>
                      </a:lnTo>
                      <a:lnTo>
                        <a:pt x="967" y="50"/>
                      </a:lnTo>
                      <a:lnTo>
                        <a:pt x="1070" y="37"/>
                      </a:lnTo>
                      <a:lnTo>
                        <a:pt x="1130" y="7"/>
                      </a:lnTo>
                      <a:lnTo>
                        <a:pt x="1144" y="54"/>
                      </a:lnTo>
                      <a:lnTo>
                        <a:pt x="1149" y="114"/>
                      </a:lnTo>
                      <a:lnTo>
                        <a:pt x="1144" y="186"/>
                      </a:lnTo>
                      <a:lnTo>
                        <a:pt x="1130" y="225"/>
                      </a:lnTo>
                      <a:lnTo>
                        <a:pt x="1099" y="291"/>
                      </a:lnTo>
                      <a:lnTo>
                        <a:pt x="1065" y="335"/>
                      </a:lnTo>
                      <a:lnTo>
                        <a:pt x="1022" y="389"/>
                      </a:lnTo>
                      <a:lnTo>
                        <a:pt x="961" y="442"/>
                      </a:lnTo>
                      <a:lnTo>
                        <a:pt x="782" y="464"/>
                      </a:lnTo>
                      <a:lnTo>
                        <a:pt x="555" y="468"/>
                      </a:lnTo>
                      <a:lnTo>
                        <a:pt x="335" y="475"/>
                      </a:lnTo>
                      <a:lnTo>
                        <a:pt x="140" y="472"/>
                      </a:lnTo>
                      <a:lnTo>
                        <a:pt x="0" y="438"/>
                      </a:lnTo>
                      <a:close/>
                    </a:path>
                  </a:pathLst>
                </a:custGeom>
                <a:solidFill>
                  <a:srgbClr val="E0E0FF"/>
                </a:solidFill>
                <a:ln w="6350">
                  <a:solidFill>
                    <a:srgbClr val="E0E0FF"/>
                  </a:solidFill>
                  <a:prstDash val="solid"/>
                  <a:round/>
                  <a:headEnd/>
                  <a:tailEnd/>
                </a:ln>
              </p:spPr>
              <p:txBody>
                <a:bodyPr/>
                <a:lstStyle/>
                <a:p>
                  <a:endParaRPr lang="zh-CN" altLang="en-US"/>
                </a:p>
              </p:txBody>
            </p:sp>
            <p:sp>
              <p:nvSpPr>
                <p:cNvPr id="60491" name="Freeform 23"/>
                <p:cNvSpPr>
                  <a:spLocks/>
                </p:cNvSpPr>
                <p:nvPr/>
              </p:nvSpPr>
              <p:spPr bwMode="auto">
                <a:xfrm>
                  <a:off x="4066" y="3621"/>
                  <a:ext cx="347" cy="262"/>
                </a:xfrm>
                <a:custGeom>
                  <a:avLst/>
                  <a:gdLst>
                    <a:gd name="T0" fmla="*/ 68 w 694"/>
                    <a:gd name="T1" fmla="*/ 0 h 523"/>
                    <a:gd name="T2" fmla="*/ 122 w 694"/>
                    <a:gd name="T3" fmla="*/ 28 h 523"/>
                    <a:gd name="T4" fmla="*/ 347 w 694"/>
                    <a:gd name="T5" fmla="*/ 91 h 523"/>
                    <a:gd name="T6" fmla="*/ 340 w 694"/>
                    <a:gd name="T7" fmla="*/ 104 h 523"/>
                    <a:gd name="T8" fmla="*/ 284 w 694"/>
                    <a:gd name="T9" fmla="*/ 138 h 523"/>
                    <a:gd name="T10" fmla="*/ 258 w 694"/>
                    <a:gd name="T11" fmla="*/ 154 h 523"/>
                    <a:gd name="T12" fmla="*/ 244 w 694"/>
                    <a:gd name="T13" fmla="*/ 181 h 523"/>
                    <a:gd name="T14" fmla="*/ 239 w 694"/>
                    <a:gd name="T15" fmla="*/ 202 h 523"/>
                    <a:gd name="T16" fmla="*/ 246 w 694"/>
                    <a:gd name="T17" fmla="*/ 226 h 523"/>
                    <a:gd name="T18" fmla="*/ 263 w 694"/>
                    <a:gd name="T19" fmla="*/ 238 h 523"/>
                    <a:gd name="T20" fmla="*/ 284 w 694"/>
                    <a:gd name="T21" fmla="*/ 242 h 523"/>
                    <a:gd name="T22" fmla="*/ 319 w 694"/>
                    <a:gd name="T23" fmla="*/ 247 h 523"/>
                    <a:gd name="T24" fmla="*/ 293 w 694"/>
                    <a:gd name="T25" fmla="*/ 260 h 523"/>
                    <a:gd name="T26" fmla="*/ 254 w 694"/>
                    <a:gd name="T27" fmla="*/ 262 h 523"/>
                    <a:gd name="T28" fmla="*/ 239 w 694"/>
                    <a:gd name="T29" fmla="*/ 260 h 523"/>
                    <a:gd name="T30" fmla="*/ 213 w 694"/>
                    <a:gd name="T31" fmla="*/ 250 h 523"/>
                    <a:gd name="T32" fmla="*/ 164 w 694"/>
                    <a:gd name="T33" fmla="*/ 217 h 523"/>
                    <a:gd name="T34" fmla="*/ 98 w 694"/>
                    <a:gd name="T35" fmla="*/ 162 h 523"/>
                    <a:gd name="T36" fmla="*/ 61 w 694"/>
                    <a:gd name="T37" fmla="*/ 134 h 523"/>
                    <a:gd name="T38" fmla="*/ 23 w 694"/>
                    <a:gd name="T39" fmla="*/ 100 h 523"/>
                    <a:gd name="T40" fmla="*/ 14 w 694"/>
                    <a:gd name="T41" fmla="*/ 98 h 523"/>
                    <a:gd name="T42" fmla="*/ 0 w 694"/>
                    <a:gd name="T43" fmla="*/ 71 h 523"/>
                    <a:gd name="T44" fmla="*/ 5 w 694"/>
                    <a:gd name="T45" fmla="*/ 43 h 523"/>
                    <a:gd name="T46" fmla="*/ 21 w 694"/>
                    <a:gd name="T47" fmla="*/ 20 h 523"/>
                    <a:gd name="T48" fmla="*/ 68 w 694"/>
                    <a:gd name="T49" fmla="*/ 0 h 5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94" h="523">
                      <a:moveTo>
                        <a:pt x="136" y="0"/>
                      </a:moveTo>
                      <a:lnTo>
                        <a:pt x="244" y="55"/>
                      </a:lnTo>
                      <a:lnTo>
                        <a:pt x="694" y="182"/>
                      </a:lnTo>
                      <a:lnTo>
                        <a:pt x="679" y="208"/>
                      </a:lnTo>
                      <a:lnTo>
                        <a:pt x="567" y="275"/>
                      </a:lnTo>
                      <a:lnTo>
                        <a:pt x="515" y="307"/>
                      </a:lnTo>
                      <a:lnTo>
                        <a:pt x="488" y="361"/>
                      </a:lnTo>
                      <a:lnTo>
                        <a:pt x="478" y="404"/>
                      </a:lnTo>
                      <a:lnTo>
                        <a:pt x="491" y="452"/>
                      </a:lnTo>
                      <a:lnTo>
                        <a:pt x="526" y="476"/>
                      </a:lnTo>
                      <a:lnTo>
                        <a:pt x="567" y="484"/>
                      </a:lnTo>
                      <a:lnTo>
                        <a:pt x="637" y="493"/>
                      </a:lnTo>
                      <a:lnTo>
                        <a:pt x="585" y="519"/>
                      </a:lnTo>
                      <a:lnTo>
                        <a:pt x="507" y="523"/>
                      </a:lnTo>
                      <a:lnTo>
                        <a:pt x="478" y="519"/>
                      </a:lnTo>
                      <a:lnTo>
                        <a:pt x="425" y="499"/>
                      </a:lnTo>
                      <a:lnTo>
                        <a:pt x="328" y="434"/>
                      </a:lnTo>
                      <a:lnTo>
                        <a:pt x="196" y="324"/>
                      </a:lnTo>
                      <a:lnTo>
                        <a:pt x="122" y="267"/>
                      </a:lnTo>
                      <a:lnTo>
                        <a:pt x="45" y="200"/>
                      </a:lnTo>
                      <a:lnTo>
                        <a:pt x="27" y="195"/>
                      </a:lnTo>
                      <a:lnTo>
                        <a:pt x="0" y="141"/>
                      </a:lnTo>
                      <a:lnTo>
                        <a:pt x="10" y="85"/>
                      </a:lnTo>
                      <a:lnTo>
                        <a:pt x="42" y="39"/>
                      </a:lnTo>
                      <a:lnTo>
                        <a:pt x="136" y="0"/>
                      </a:lnTo>
                      <a:close/>
                    </a:path>
                  </a:pathLst>
                </a:custGeom>
                <a:solidFill>
                  <a:srgbClr val="E0E0FF"/>
                </a:solidFill>
                <a:ln w="6350">
                  <a:solidFill>
                    <a:srgbClr val="E0E0FF"/>
                  </a:solidFill>
                  <a:prstDash val="solid"/>
                  <a:round/>
                  <a:headEnd/>
                  <a:tailEnd/>
                </a:ln>
              </p:spPr>
              <p:txBody>
                <a:bodyPr/>
                <a:lstStyle/>
                <a:p>
                  <a:endParaRPr lang="zh-CN" altLang="en-US"/>
                </a:p>
              </p:txBody>
            </p:sp>
          </p:grpSp>
        </p:grpSp>
        <p:grpSp>
          <p:nvGrpSpPr>
            <p:cNvPr id="60422" name="Group 24"/>
            <p:cNvGrpSpPr>
              <a:grpSpLocks/>
            </p:cNvGrpSpPr>
            <p:nvPr/>
          </p:nvGrpSpPr>
          <p:grpSpPr bwMode="auto">
            <a:xfrm flipH="1">
              <a:off x="4487" y="2514"/>
              <a:ext cx="658" cy="1071"/>
              <a:chOff x="4487" y="2514"/>
              <a:chExt cx="658" cy="1071"/>
            </a:xfrm>
          </p:grpSpPr>
          <p:grpSp>
            <p:nvGrpSpPr>
              <p:cNvPr id="60423" name="Group 25"/>
              <p:cNvGrpSpPr>
                <a:grpSpLocks/>
              </p:cNvGrpSpPr>
              <p:nvPr/>
            </p:nvGrpSpPr>
            <p:grpSpPr bwMode="auto">
              <a:xfrm>
                <a:off x="4633" y="2879"/>
                <a:ext cx="469" cy="473"/>
                <a:chOff x="4633" y="2879"/>
                <a:chExt cx="469" cy="473"/>
              </a:xfrm>
            </p:grpSpPr>
            <p:sp>
              <p:nvSpPr>
                <p:cNvPr id="60477" name="Freeform 26"/>
                <p:cNvSpPr>
                  <a:spLocks/>
                </p:cNvSpPr>
                <p:nvPr/>
              </p:nvSpPr>
              <p:spPr bwMode="auto">
                <a:xfrm>
                  <a:off x="4633" y="2879"/>
                  <a:ext cx="305" cy="295"/>
                </a:xfrm>
                <a:custGeom>
                  <a:avLst/>
                  <a:gdLst>
                    <a:gd name="T0" fmla="*/ 210 w 608"/>
                    <a:gd name="T1" fmla="*/ 117 h 590"/>
                    <a:gd name="T2" fmla="*/ 252 w 608"/>
                    <a:gd name="T3" fmla="*/ 141 h 590"/>
                    <a:gd name="T4" fmla="*/ 265 w 608"/>
                    <a:gd name="T5" fmla="*/ 163 h 590"/>
                    <a:gd name="T6" fmla="*/ 275 w 608"/>
                    <a:gd name="T7" fmla="*/ 218 h 590"/>
                    <a:gd name="T8" fmla="*/ 291 w 608"/>
                    <a:gd name="T9" fmla="*/ 258 h 590"/>
                    <a:gd name="T10" fmla="*/ 305 w 608"/>
                    <a:gd name="T11" fmla="*/ 295 h 590"/>
                    <a:gd name="T12" fmla="*/ 272 w 608"/>
                    <a:gd name="T13" fmla="*/ 261 h 590"/>
                    <a:gd name="T14" fmla="*/ 245 w 608"/>
                    <a:gd name="T15" fmla="*/ 245 h 590"/>
                    <a:gd name="T16" fmla="*/ 207 w 608"/>
                    <a:gd name="T17" fmla="*/ 211 h 590"/>
                    <a:gd name="T18" fmla="*/ 191 w 608"/>
                    <a:gd name="T19" fmla="*/ 179 h 590"/>
                    <a:gd name="T20" fmla="*/ 182 w 608"/>
                    <a:gd name="T21" fmla="*/ 133 h 590"/>
                    <a:gd name="T22" fmla="*/ 43 w 608"/>
                    <a:gd name="T23" fmla="*/ 65 h 590"/>
                    <a:gd name="T24" fmla="*/ 0 w 608"/>
                    <a:gd name="T25" fmla="*/ 2 h 590"/>
                    <a:gd name="T26" fmla="*/ 21 w 608"/>
                    <a:gd name="T27" fmla="*/ 0 h 590"/>
                    <a:gd name="T28" fmla="*/ 66 w 608"/>
                    <a:gd name="T29" fmla="*/ 20 h 590"/>
                    <a:gd name="T30" fmla="*/ 210 w 608"/>
                    <a:gd name="T31" fmla="*/ 117 h 5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8" h="590">
                      <a:moveTo>
                        <a:pt x="418" y="233"/>
                      </a:moveTo>
                      <a:lnTo>
                        <a:pt x="503" y="282"/>
                      </a:lnTo>
                      <a:lnTo>
                        <a:pt x="528" y="325"/>
                      </a:lnTo>
                      <a:lnTo>
                        <a:pt x="548" y="435"/>
                      </a:lnTo>
                      <a:lnTo>
                        <a:pt x="581" y="515"/>
                      </a:lnTo>
                      <a:lnTo>
                        <a:pt x="608" y="590"/>
                      </a:lnTo>
                      <a:lnTo>
                        <a:pt x="542" y="522"/>
                      </a:lnTo>
                      <a:lnTo>
                        <a:pt x="489" y="489"/>
                      </a:lnTo>
                      <a:lnTo>
                        <a:pt x="412" y="422"/>
                      </a:lnTo>
                      <a:lnTo>
                        <a:pt x="381" y="358"/>
                      </a:lnTo>
                      <a:lnTo>
                        <a:pt x="362" y="266"/>
                      </a:lnTo>
                      <a:lnTo>
                        <a:pt x="85" y="130"/>
                      </a:lnTo>
                      <a:lnTo>
                        <a:pt x="0" y="4"/>
                      </a:lnTo>
                      <a:lnTo>
                        <a:pt x="41" y="0"/>
                      </a:lnTo>
                      <a:lnTo>
                        <a:pt x="132" y="40"/>
                      </a:lnTo>
                      <a:lnTo>
                        <a:pt x="418" y="233"/>
                      </a:lnTo>
                      <a:close/>
                    </a:path>
                  </a:pathLst>
                </a:custGeom>
                <a:solidFill>
                  <a:srgbClr val="E040A0"/>
                </a:solidFill>
                <a:ln w="6350">
                  <a:solidFill>
                    <a:srgbClr val="000000"/>
                  </a:solidFill>
                  <a:prstDash val="solid"/>
                  <a:round/>
                  <a:headEnd/>
                  <a:tailEnd/>
                </a:ln>
              </p:spPr>
              <p:txBody>
                <a:bodyPr/>
                <a:lstStyle/>
                <a:p>
                  <a:endParaRPr lang="zh-CN" altLang="en-US"/>
                </a:p>
              </p:txBody>
            </p:sp>
            <p:grpSp>
              <p:nvGrpSpPr>
                <p:cNvPr id="60478" name="Group 27"/>
                <p:cNvGrpSpPr>
                  <a:grpSpLocks/>
                </p:cNvGrpSpPr>
                <p:nvPr/>
              </p:nvGrpSpPr>
              <p:grpSpPr bwMode="auto">
                <a:xfrm>
                  <a:off x="4851" y="3048"/>
                  <a:ext cx="251" cy="304"/>
                  <a:chOff x="4851" y="3048"/>
                  <a:chExt cx="251" cy="304"/>
                </a:xfrm>
              </p:grpSpPr>
              <p:sp>
                <p:nvSpPr>
                  <p:cNvPr id="60479" name="Freeform 28"/>
                  <p:cNvSpPr>
                    <a:spLocks/>
                  </p:cNvSpPr>
                  <p:nvPr/>
                </p:nvSpPr>
                <p:spPr bwMode="auto">
                  <a:xfrm>
                    <a:off x="4851" y="3048"/>
                    <a:ext cx="251" cy="304"/>
                  </a:xfrm>
                  <a:custGeom>
                    <a:avLst/>
                    <a:gdLst>
                      <a:gd name="T0" fmla="*/ 0 w 502"/>
                      <a:gd name="T1" fmla="*/ 247 h 608"/>
                      <a:gd name="T2" fmla="*/ 34 w 502"/>
                      <a:gd name="T3" fmla="*/ 230 h 608"/>
                      <a:gd name="T4" fmla="*/ 44 w 502"/>
                      <a:gd name="T5" fmla="*/ 203 h 608"/>
                      <a:gd name="T6" fmla="*/ 52 w 502"/>
                      <a:gd name="T7" fmla="*/ 179 h 608"/>
                      <a:gd name="T8" fmla="*/ 53 w 502"/>
                      <a:gd name="T9" fmla="*/ 149 h 608"/>
                      <a:gd name="T10" fmla="*/ 47 w 502"/>
                      <a:gd name="T11" fmla="*/ 111 h 608"/>
                      <a:gd name="T12" fmla="*/ 41 w 502"/>
                      <a:gd name="T13" fmla="*/ 72 h 608"/>
                      <a:gd name="T14" fmla="*/ 50 w 502"/>
                      <a:gd name="T15" fmla="*/ 64 h 608"/>
                      <a:gd name="T16" fmla="*/ 61 w 502"/>
                      <a:gd name="T17" fmla="*/ 63 h 608"/>
                      <a:gd name="T18" fmla="*/ 74 w 502"/>
                      <a:gd name="T19" fmla="*/ 72 h 608"/>
                      <a:gd name="T20" fmla="*/ 88 w 502"/>
                      <a:gd name="T21" fmla="*/ 93 h 608"/>
                      <a:gd name="T22" fmla="*/ 103 w 502"/>
                      <a:gd name="T23" fmla="*/ 138 h 608"/>
                      <a:gd name="T24" fmla="*/ 117 w 502"/>
                      <a:gd name="T25" fmla="*/ 100 h 608"/>
                      <a:gd name="T26" fmla="*/ 138 w 502"/>
                      <a:gd name="T27" fmla="*/ 70 h 608"/>
                      <a:gd name="T28" fmla="*/ 158 w 502"/>
                      <a:gd name="T29" fmla="*/ 51 h 608"/>
                      <a:gd name="T30" fmla="*/ 186 w 502"/>
                      <a:gd name="T31" fmla="*/ 21 h 608"/>
                      <a:gd name="T32" fmla="*/ 206 w 502"/>
                      <a:gd name="T33" fmla="*/ 1 h 608"/>
                      <a:gd name="T34" fmla="*/ 220 w 502"/>
                      <a:gd name="T35" fmla="*/ 0 h 608"/>
                      <a:gd name="T36" fmla="*/ 229 w 502"/>
                      <a:gd name="T37" fmla="*/ 10 h 608"/>
                      <a:gd name="T38" fmla="*/ 225 w 502"/>
                      <a:gd name="T39" fmla="*/ 25 h 608"/>
                      <a:gd name="T40" fmla="*/ 213 w 502"/>
                      <a:gd name="T41" fmla="*/ 51 h 608"/>
                      <a:gd name="T42" fmla="*/ 196 w 502"/>
                      <a:gd name="T43" fmla="*/ 82 h 608"/>
                      <a:gd name="T44" fmla="*/ 174 w 502"/>
                      <a:gd name="T45" fmla="*/ 115 h 608"/>
                      <a:gd name="T46" fmla="*/ 204 w 502"/>
                      <a:gd name="T47" fmla="*/ 107 h 608"/>
                      <a:gd name="T48" fmla="*/ 228 w 502"/>
                      <a:gd name="T49" fmla="*/ 107 h 608"/>
                      <a:gd name="T50" fmla="*/ 241 w 502"/>
                      <a:gd name="T51" fmla="*/ 115 h 608"/>
                      <a:gd name="T52" fmla="*/ 241 w 502"/>
                      <a:gd name="T53" fmla="*/ 131 h 608"/>
                      <a:gd name="T54" fmla="*/ 234 w 502"/>
                      <a:gd name="T55" fmla="*/ 145 h 608"/>
                      <a:gd name="T56" fmla="*/ 222 w 502"/>
                      <a:gd name="T57" fmla="*/ 160 h 608"/>
                      <a:gd name="T58" fmla="*/ 201 w 502"/>
                      <a:gd name="T59" fmla="*/ 169 h 608"/>
                      <a:gd name="T60" fmla="*/ 225 w 502"/>
                      <a:gd name="T61" fmla="*/ 167 h 608"/>
                      <a:gd name="T62" fmla="*/ 244 w 502"/>
                      <a:gd name="T63" fmla="*/ 174 h 608"/>
                      <a:gd name="T64" fmla="*/ 251 w 502"/>
                      <a:gd name="T65" fmla="*/ 194 h 608"/>
                      <a:gd name="T66" fmla="*/ 245 w 502"/>
                      <a:gd name="T67" fmla="*/ 211 h 608"/>
                      <a:gd name="T68" fmla="*/ 229 w 502"/>
                      <a:gd name="T69" fmla="*/ 219 h 608"/>
                      <a:gd name="T70" fmla="*/ 189 w 502"/>
                      <a:gd name="T71" fmla="*/ 216 h 608"/>
                      <a:gd name="T72" fmla="*/ 209 w 502"/>
                      <a:gd name="T73" fmla="*/ 225 h 608"/>
                      <a:gd name="T74" fmla="*/ 218 w 502"/>
                      <a:gd name="T75" fmla="*/ 234 h 608"/>
                      <a:gd name="T76" fmla="*/ 225 w 502"/>
                      <a:gd name="T77" fmla="*/ 247 h 608"/>
                      <a:gd name="T78" fmla="*/ 223 w 502"/>
                      <a:gd name="T79" fmla="*/ 266 h 608"/>
                      <a:gd name="T80" fmla="*/ 211 w 502"/>
                      <a:gd name="T81" fmla="*/ 278 h 608"/>
                      <a:gd name="T82" fmla="*/ 198 w 502"/>
                      <a:gd name="T83" fmla="*/ 277 h 608"/>
                      <a:gd name="T84" fmla="*/ 180 w 502"/>
                      <a:gd name="T85" fmla="*/ 271 h 608"/>
                      <a:gd name="T86" fmla="*/ 163 w 502"/>
                      <a:gd name="T87" fmla="*/ 260 h 608"/>
                      <a:gd name="T88" fmla="*/ 152 w 502"/>
                      <a:gd name="T89" fmla="*/ 279 h 608"/>
                      <a:gd name="T90" fmla="*/ 141 w 502"/>
                      <a:gd name="T91" fmla="*/ 294 h 608"/>
                      <a:gd name="T92" fmla="*/ 128 w 502"/>
                      <a:gd name="T93" fmla="*/ 301 h 608"/>
                      <a:gd name="T94" fmla="*/ 112 w 502"/>
                      <a:gd name="T95" fmla="*/ 304 h 608"/>
                      <a:gd name="T96" fmla="*/ 42 w 502"/>
                      <a:gd name="T97" fmla="*/ 284 h 608"/>
                      <a:gd name="T98" fmla="*/ 0 w 502"/>
                      <a:gd name="T99" fmla="*/ 247 h 6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02" h="608">
                        <a:moveTo>
                          <a:pt x="0" y="494"/>
                        </a:moveTo>
                        <a:lnTo>
                          <a:pt x="68" y="459"/>
                        </a:lnTo>
                        <a:lnTo>
                          <a:pt x="87" y="406"/>
                        </a:lnTo>
                        <a:lnTo>
                          <a:pt x="103" y="358"/>
                        </a:lnTo>
                        <a:lnTo>
                          <a:pt x="106" y="297"/>
                        </a:lnTo>
                        <a:lnTo>
                          <a:pt x="93" y="222"/>
                        </a:lnTo>
                        <a:lnTo>
                          <a:pt x="81" y="143"/>
                        </a:lnTo>
                        <a:lnTo>
                          <a:pt x="99" y="128"/>
                        </a:lnTo>
                        <a:lnTo>
                          <a:pt x="121" y="126"/>
                        </a:lnTo>
                        <a:lnTo>
                          <a:pt x="148" y="143"/>
                        </a:lnTo>
                        <a:lnTo>
                          <a:pt x="176" y="186"/>
                        </a:lnTo>
                        <a:lnTo>
                          <a:pt x="206" y="276"/>
                        </a:lnTo>
                        <a:lnTo>
                          <a:pt x="233" y="200"/>
                        </a:lnTo>
                        <a:lnTo>
                          <a:pt x="275" y="140"/>
                        </a:lnTo>
                        <a:lnTo>
                          <a:pt x="315" y="101"/>
                        </a:lnTo>
                        <a:lnTo>
                          <a:pt x="371" y="41"/>
                        </a:lnTo>
                        <a:lnTo>
                          <a:pt x="412" y="2"/>
                        </a:lnTo>
                        <a:lnTo>
                          <a:pt x="439" y="0"/>
                        </a:lnTo>
                        <a:lnTo>
                          <a:pt x="457" y="20"/>
                        </a:lnTo>
                        <a:lnTo>
                          <a:pt x="449" y="50"/>
                        </a:lnTo>
                        <a:lnTo>
                          <a:pt x="425" y="101"/>
                        </a:lnTo>
                        <a:lnTo>
                          <a:pt x="391" y="164"/>
                        </a:lnTo>
                        <a:lnTo>
                          <a:pt x="347" y="230"/>
                        </a:lnTo>
                        <a:lnTo>
                          <a:pt x="407" y="213"/>
                        </a:lnTo>
                        <a:lnTo>
                          <a:pt x="456" y="214"/>
                        </a:lnTo>
                        <a:lnTo>
                          <a:pt x="481" y="230"/>
                        </a:lnTo>
                        <a:lnTo>
                          <a:pt x="481" y="262"/>
                        </a:lnTo>
                        <a:lnTo>
                          <a:pt x="468" y="290"/>
                        </a:lnTo>
                        <a:lnTo>
                          <a:pt x="443" y="320"/>
                        </a:lnTo>
                        <a:lnTo>
                          <a:pt x="402" y="338"/>
                        </a:lnTo>
                        <a:lnTo>
                          <a:pt x="449" y="333"/>
                        </a:lnTo>
                        <a:lnTo>
                          <a:pt x="488" y="348"/>
                        </a:lnTo>
                        <a:lnTo>
                          <a:pt x="502" y="388"/>
                        </a:lnTo>
                        <a:lnTo>
                          <a:pt x="489" y="421"/>
                        </a:lnTo>
                        <a:lnTo>
                          <a:pt x="458" y="438"/>
                        </a:lnTo>
                        <a:lnTo>
                          <a:pt x="378" y="432"/>
                        </a:lnTo>
                        <a:lnTo>
                          <a:pt x="417" y="449"/>
                        </a:lnTo>
                        <a:lnTo>
                          <a:pt x="436" y="468"/>
                        </a:lnTo>
                        <a:lnTo>
                          <a:pt x="450" y="494"/>
                        </a:lnTo>
                        <a:lnTo>
                          <a:pt x="445" y="532"/>
                        </a:lnTo>
                        <a:lnTo>
                          <a:pt x="422" y="555"/>
                        </a:lnTo>
                        <a:lnTo>
                          <a:pt x="396" y="554"/>
                        </a:lnTo>
                        <a:lnTo>
                          <a:pt x="360" y="541"/>
                        </a:lnTo>
                        <a:lnTo>
                          <a:pt x="326" y="519"/>
                        </a:lnTo>
                        <a:lnTo>
                          <a:pt x="304" y="558"/>
                        </a:lnTo>
                        <a:lnTo>
                          <a:pt x="282" y="587"/>
                        </a:lnTo>
                        <a:lnTo>
                          <a:pt x="256" y="601"/>
                        </a:lnTo>
                        <a:lnTo>
                          <a:pt x="223" y="608"/>
                        </a:lnTo>
                        <a:lnTo>
                          <a:pt x="84" y="567"/>
                        </a:lnTo>
                        <a:lnTo>
                          <a:pt x="0" y="494"/>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60480" name="Group 29"/>
                  <p:cNvGrpSpPr>
                    <a:grpSpLocks/>
                  </p:cNvGrpSpPr>
                  <p:nvPr/>
                </p:nvGrpSpPr>
                <p:grpSpPr bwMode="auto">
                  <a:xfrm>
                    <a:off x="4886" y="3177"/>
                    <a:ext cx="173" cy="154"/>
                    <a:chOff x="4886" y="3177"/>
                    <a:chExt cx="173" cy="154"/>
                  </a:xfrm>
                </p:grpSpPr>
                <p:sp>
                  <p:nvSpPr>
                    <p:cNvPr id="60481" name="Freeform 30"/>
                    <p:cNvSpPr>
                      <a:spLocks/>
                    </p:cNvSpPr>
                    <p:nvPr/>
                  </p:nvSpPr>
                  <p:spPr bwMode="auto">
                    <a:xfrm>
                      <a:off x="5003" y="3179"/>
                      <a:ext cx="56" cy="43"/>
                    </a:xfrm>
                    <a:custGeom>
                      <a:avLst/>
                      <a:gdLst>
                        <a:gd name="T0" fmla="*/ 56 w 114"/>
                        <a:gd name="T1" fmla="*/ 38 h 87"/>
                        <a:gd name="T2" fmla="*/ 35 w 114"/>
                        <a:gd name="T3" fmla="*/ 43 h 87"/>
                        <a:gd name="T4" fmla="*/ 18 w 114"/>
                        <a:gd name="T5" fmla="*/ 42 h 87"/>
                        <a:gd name="T6" fmla="*/ 5 w 114"/>
                        <a:gd name="T7" fmla="*/ 35 h 87"/>
                        <a:gd name="T8" fmla="*/ 0 w 114"/>
                        <a:gd name="T9" fmla="*/ 22 h 87"/>
                        <a:gd name="T10" fmla="*/ 3 w 114"/>
                        <a:gd name="T11" fmla="*/ 8 h 87"/>
                        <a:gd name="T12" fmla="*/ 15 w 114"/>
                        <a:gd name="T13" fmla="*/ 0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4" h="87">
                          <a:moveTo>
                            <a:pt x="114" y="77"/>
                          </a:moveTo>
                          <a:lnTo>
                            <a:pt x="71" y="87"/>
                          </a:lnTo>
                          <a:lnTo>
                            <a:pt x="36" y="84"/>
                          </a:lnTo>
                          <a:lnTo>
                            <a:pt x="11" y="70"/>
                          </a:lnTo>
                          <a:lnTo>
                            <a:pt x="0" y="44"/>
                          </a:lnTo>
                          <a:lnTo>
                            <a:pt x="7" y="17"/>
                          </a:lnTo>
                          <a:lnTo>
                            <a:pt x="3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82" name="Freeform 31"/>
                    <p:cNvSpPr>
                      <a:spLocks/>
                    </p:cNvSpPr>
                    <p:nvPr/>
                  </p:nvSpPr>
                  <p:spPr bwMode="auto">
                    <a:xfrm>
                      <a:off x="4993" y="3222"/>
                      <a:ext cx="61" cy="46"/>
                    </a:xfrm>
                    <a:custGeom>
                      <a:avLst/>
                      <a:gdLst>
                        <a:gd name="T0" fmla="*/ 61 w 122"/>
                        <a:gd name="T1" fmla="*/ 45 h 92"/>
                        <a:gd name="T2" fmla="*/ 40 w 122"/>
                        <a:gd name="T3" fmla="*/ 46 h 92"/>
                        <a:gd name="T4" fmla="*/ 21 w 122"/>
                        <a:gd name="T5" fmla="*/ 43 h 92"/>
                        <a:gd name="T6" fmla="*/ 8 w 122"/>
                        <a:gd name="T7" fmla="*/ 37 h 92"/>
                        <a:gd name="T8" fmla="*/ 0 w 122"/>
                        <a:gd name="T9" fmla="*/ 24 h 92"/>
                        <a:gd name="T10" fmla="*/ 3 w 122"/>
                        <a:gd name="T11" fmla="*/ 12 h 92"/>
                        <a:gd name="T12" fmla="*/ 13 w 122"/>
                        <a:gd name="T13" fmla="*/ 0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2" h="92">
                          <a:moveTo>
                            <a:pt x="122" y="89"/>
                          </a:moveTo>
                          <a:lnTo>
                            <a:pt x="79" y="92"/>
                          </a:lnTo>
                          <a:lnTo>
                            <a:pt x="42" y="86"/>
                          </a:lnTo>
                          <a:lnTo>
                            <a:pt x="16" y="73"/>
                          </a:lnTo>
                          <a:lnTo>
                            <a:pt x="0" y="47"/>
                          </a:lnTo>
                          <a:lnTo>
                            <a:pt x="6" y="24"/>
                          </a:lnTo>
                          <a:lnTo>
                            <a:pt x="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83" name="Freeform 32"/>
                    <p:cNvSpPr>
                      <a:spLocks/>
                    </p:cNvSpPr>
                    <p:nvPr/>
                  </p:nvSpPr>
                  <p:spPr bwMode="auto">
                    <a:xfrm>
                      <a:off x="4974" y="3255"/>
                      <a:ext cx="39" cy="56"/>
                    </a:xfrm>
                    <a:custGeom>
                      <a:avLst/>
                      <a:gdLst>
                        <a:gd name="T0" fmla="*/ 39 w 78"/>
                        <a:gd name="T1" fmla="*/ 56 h 112"/>
                        <a:gd name="T2" fmla="*/ 20 w 78"/>
                        <a:gd name="T3" fmla="*/ 47 h 112"/>
                        <a:gd name="T4" fmla="*/ 8 w 78"/>
                        <a:gd name="T5" fmla="*/ 36 h 112"/>
                        <a:gd name="T6" fmla="*/ 0 w 78"/>
                        <a:gd name="T7" fmla="*/ 20 h 112"/>
                        <a:gd name="T8" fmla="*/ 4 w 78"/>
                        <a:gd name="T9" fmla="*/ 5 h 112"/>
                        <a:gd name="T10" fmla="*/ 14 w 78"/>
                        <a:gd name="T11" fmla="*/ 0 h 1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112">
                          <a:moveTo>
                            <a:pt x="78" y="112"/>
                          </a:moveTo>
                          <a:lnTo>
                            <a:pt x="39" y="93"/>
                          </a:lnTo>
                          <a:lnTo>
                            <a:pt x="15" y="72"/>
                          </a:lnTo>
                          <a:lnTo>
                            <a:pt x="0" y="40"/>
                          </a:lnTo>
                          <a:lnTo>
                            <a:pt x="8" y="10"/>
                          </a:lnTo>
                          <a:lnTo>
                            <a:pt x="27"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84" name="Freeform 33"/>
                    <p:cNvSpPr>
                      <a:spLocks/>
                    </p:cNvSpPr>
                    <p:nvPr/>
                  </p:nvSpPr>
                  <p:spPr bwMode="auto">
                    <a:xfrm>
                      <a:off x="4954" y="3177"/>
                      <a:ext cx="8" cy="53"/>
                    </a:xfrm>
                    <a:custGeom>
                      <a:avLst/>
                      <a:gdLst>
                        <a:gd name="T0" fmla="*/ 0 w 17"/>
                        <a:gd name="T1" fmla="*/ 0 h 106"/>
                        <a:gd name="T2" fmla="*/ 7 w 17"/>
                        <a:gd name="T3" fmla="*/ 24 h 106"/>
                        <a:gd name="T4" fmla="*/ 8 w 17"/>
                        <a:gd name="T5" fmla="*/ 37 h 106"/>
                        <a:gd name="T6" fmla="*/ 7 w 17"/>
                        <a:gd name="T7" fmla="*/ 53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06">
                          <a:moveTo>
                            <a:pt x="0" y="0"/>
                          </a:moveTo>
                          <a:lnTo>
                            <a:pt x="14" y="47"/>
                          </a:lnTo>
                          <a:lnTo>
                            <a:pt x="17" y="74"/>
                          </a:lnTo>
                          <a:lnTo>
                            <a:pt x="14" y="10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85" name="Freeform 34"/>
                    <p:cNvSpPr>
                      <a:spLocks/>
                    </p:cNvSpPr>
                    <p:nvPr/>
                  </p:nvSpPr>
                  <p:spPr bwMode="auto">
                    <a:xfrm>
                      <a:off x="4952" y="3177"/>
                      <a:ext cx="33" cy="21"/>
                    </a:xfrm>
                    <a:custGeom>
                      <a:avLst/>
                      <a:gdLst>
                        <a:gd name="T0" fmla="*/ 0 w 66"/>
                        <a:gd name="T1" fmla="*/ 0 h 41"/>
                        <a:gd name="T2" fmla="*/ 14 w 66"/>
                        <a:gd name="T3" fmla="*/ 2 h 41"/>
                        <a:gd name="T4" fmla="*/ 25 w 66"/>
                        <a:gd name="T5" fmla="*/ 9 h 41"/>
                        <a:gd name="T6" fmla="*/ 33 w 66"/>
                        <a:gd name="T7" fmla="*/ 21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41">
                          <a:moveTo>
                            <a:pt x="0" y="0"/>
                          </a:moveTo>
                          <a:lnTo>
                            <a:pt x="28" y="4"/>
                          </a:lnTo>
                          <a:lnTo>
                            <a:pt x="49" y="17"/>
                          </a:lnTo>
                          <a:lnTo>
                            <a:pt x="66"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86" name="Freeform 35"/>
                    <p:cNvSpPr>
                      <a:spLocks/>
                    </p:cNvSpPr>
                    <p:nvPr/>
                  </p:nvSpPr>
                  <p:spPr bwMode="auto">
                    <a:xfrm>
                      <a:off x="4886" y="3274"/>
                      <a:ext cx="56" cy="57"/>
                    </a:xfrm>
                    <a:custGeom>
                      <a:avLst/>
                      <a:gdLst>
                        <a:gd name="T0" fmla="*/ 0 w 114"/>
                        <a:gd name="T1" fmla="*/ 0 h 115"/>
                        <a:gd name="T2" fmla="*/ 1 w 114"/>
                        <a:gd name="T3" fmla="*/ 8 h 115"/>
                        <a:gd name="T4" fmla="*/ 3 w 114"/>
                        <a:gd name="T5" fmla="*/ 18 h 115"/>
                        <a:gd name="T6" fmla="*/ 7 w 114"/>
                        <a:gd name="T7" fmla="*/ 26 h 115"/>
                        <a:gd name="T8" fmla="*/ 16 w 114"/>
                        <a:gd name="T9" fmla="*/ 33 h 115"/>
                        <a:gd name="T10" fmla="*/ 26 w 114"/>
                        <a:gd name="T11" fmla="*/ 39 h 115"/>
                        <a:gd name="T12" fmla="*/ 38 w 114"/>
                        <a:gd name="T13" fmla="*/ 40 h 115"/>
                        <a:gd name="T14" fmla="*/ 47 w 114"/>
                        <a:gd name="T15" fmla="*/ 43 h 115"/>
                        <a:gd name="T16" fmla="*/ 53 w 114"/>
                        <a:gd name="T17" fmla="*/ 50 h 115"/>
                        <a:gd name="T18" fmla="*/ 56 w 114"/>
                        <a:gd name="T19" fmla="*/ 56 h 115"/>
                        <a:gd name="T20" fmla="*/ 56 w 114"/>
                        <a:gd name="T21" fmla="*/ 57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4" h="115">
                          <a:moveTo>
                            <a:pt x="0" y="0"/>
                          </a:moveTo>
                          <a:lnTo>
                            <a:pt x="2" y="17"/>
                          </a:lnTo>
                          <a:lnTo>
                            <a:pt x="7" y="37"/>
                          </a:lnTo>
                          <a:lnTo>
                            <a:pt x="14" y="52"/>
                          </a:lnTo>
                          <a:lnTo>
                            <a:pt x="32" y="67"/>
                          </a:lnTo>
                          <a:lnTo>
                            <a:pt x="53" y="79"/>
                          </a:lnTo>
                          <a:lnTo>
                            <a:pt x="77" y="80"/>
                          </a:lnTo>
                          <a:lnTo>
                            <a:pt x="95" y="86"/>
                          </a:lnTo>
                          <a:lnTo>
                            <a:pt x="107" y="100"/>
                          </a:lnTo>
                          <a:lnTo>
                            <a:pt x="114" y="113"/>
                          </a:lnTo>
                          <a:lnTo>
                            <a:pt x="114" y="11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60424" name="Group 36"/>
              <p:cNvGrpSpPr>
                <a:grpSpLocks/>
              </p:cNvGrpSpPr>
              <p:nvPr/>
            </p:nvGrpSpPr>
            <p:grpSpPr bwMode="auto">
              <a:xfrm>
                <a:off x="4487" y="2514"/>
                <a:ext cx="658" cy="1071"/>
                <a:chOff x="4487" y="2514"/>
                <a:chExt cx="658" cy="1071"/>
              </a:xfrm>
            </p:grpSpPr>
            <p:grpSp>
              <p:nvGrpSpPr>
                <p:cNvPr id="60425" name="Group 37"/>
                <p:cNvGrpSpPr>
                  <a:grpSpLocks/>
                </p:cNvGrpSpPr>
                <p:nvPr/>
              </p:nvGrpSpPr>
              <p:grpSpPr bwMode="auto">
                <a:xfrm>
                  <a:off x="4603" y="2514"/>
                  <a:ext cx="523" cy="594"/>
                  <a:chOff x="4603" y="2514"/>
                  <a:chExt cx="523" cy="594"/>
                </a:xfrm>
              </p:grpSpPr>
              <p:sp>
                <p:nvSpPr>
                  <p:cNvPr id="60446" name="Freeform 38"/>
                  <p:cNvSpPr>
                    <a:spLocks/>
                  </p:cNvSpPr>
                  <p:nvPr/>
                </p:nvSpPr>
                <p:spPr bwMode="auto">
                  <a:xfrm>
                    <a:off x="4652" y="2514"/>
                    <a:ext cx="467" cy="594"/>
                  </a:xfrm>
                  <a:custGeom>
                    <a:avLst/>
                    <a:gdLst>
                      <a:gd name="T0" fmla="*/ 57 w 934"/>
                      <a:gd name="T1" fmla="*/ 471 h 1187"/>
                      <a:gd name="T2" fmla="*/ 80 w 934"/>
                      <a:gd name="T3" fmla="*/ 420 h 1187"/>
                      <a:gd name="T4" fmla="*/ 80 w 934"/>
                      <a:gd name="T5" fmla="*/ 405 h 1187"/>
                      <a:gd name="T6" fmla="*/ 72 w 934"/>
                      <a:gd name="T7" fmla="*/ 385 h 1187"/>
                      <a:gd name="T8" fmla="*/ 59 w 934"/>
                      <a:gd name="T9" fmla="*/ 362 h 1187"/>
                      <a:gd name="T10" fmla="*/ 36 w 934"/>
                      <a:gd name="T11" fmla="*/ 342 h 1187"/>
                      <a:gd name="T12" fmla="*/ 21 w 934"/>
                      <a:gd name="T13" fmla="*/ 313 h 1187"/>
                      <a:gd name="T14" fmla="*/ 14 w 934"/>
                      <a:gd name="T15" fmla="*/ 288 h 1187"/>
                      <a:gd name="T16" fmla="*/ 5 w 934"/>
                      <a:gd name="T17" fmla="*/ 269 h 1187"/>
                      <a:gd name="T18" fmla="*/ 5 w 934"/>
                      <a:gd name="T19" fmla="*/ 247 h 1187"/>
                      <a:gd name="T20" fmla="*/ 0 w 934"/>
                      <a:gd name="T21" fmla="*/ 196 h 1187"/>
                      <a:gd name="T22" fmla="*/ 5 w 934"/>
                      <a:gd name="T23" fmla="*/ 158 h 1187"/>
                      <a:gd name="T24" fmla="*/ 15 w 934"/>
                      <a:gd name="T25" fmla="*/ 124 h 1187"/>
                      <a:gd name="T26" fmla="*/ 30 w 934"/>
                      <a:gd name="T27" fmla="*/ 88 h 1187"/>
                      <a:gd name="T28" fmla="*/ 47 w 934"/>
                      <a:gd name="T29" fmla="*/ 67 h 1187"/>
                      <a:gd name="T30" fmla="*/ 79 w 934"/>
                      <a:gd name="T31" fmla="*/ 42 h 1187"/>
                      <a:gd name="T32" fmla="*/ 114 w 934"/>
                      <a:gd name="T33" fmla="*/ 25 h 1187"/>
                      <a:gd name="T34" fmla="*/ 150 w 934"/>
                      <a:gd name="T35" fmla="*/ 10 h 1187"/>
                      <a:gd name="T36" fmla="*/ 197 w 934"/>
                      <a:gd name="T37" fmla="*/ 2 h 1187"/>
                      <a:gd name="T38" fmla="*/ 230 w 934"/>
                      <a:gd name="T39" fmla="*/ 0 h 1187"/>
                      <a:gd name="T40" fmla="*/ 263 w 934"/>
                      <a:gd name="T41" fmla="*/ 4 h 1187"/>
                      <a:gd name="T42" fmla="*/ 305 w 934"/>
                      <a:gd name="T43" fmla="*/ 14 h 1187"/>
                      <a:gd name="T44" fmla="*/ 344 w 934"/>
                      <a:gd name="T45" fmla="*/ 29 h 1187"/>
                      <a:gd name="T46" fmla="*/ 372 w 934"/>
                      <a:gd name="T47" fmla="*/ 46 h 1187"/>
                      <a:gd name="T48" fmla="*/ 407 w 934"/>
                      <a:gd name="T49" fmla="*/ 78 h 1187"/>
                      <a:gd name="T50" fmla="*/ 430 w 934"/>
                      <a:gd name="T51" fmla="*/ 116 h 1187"/>
                      <a:gd name="T52" fmla="*/ 448 w 934"/>
                      <a:gd name="T53" fmla="*/ 151 h 1187"/>
                      <a:gd name="T54" fmla="*/ 457 w 934"/>
                      <a:gd name="T55" fmla="*/ 177 h 1187"/>
                      <a:gd name="T56" fmla="*/ 467 w 934"/>
                      <a:gd name="T57" fmla="*/ 221 h 1187"/>
                      <a:gd name="T58" fmla="*/ 467 w 934"/>
                      <a:gd name="T59" fmla="*/ 256 h 1187"/>
                      <a:gd name="T60" fmla="*/ 460 w 934"/>
                      <a:gd name="T61" fmla="*/ 305 h 1187"/>
                      <a:gd name="T62" fmla="*/ 450 w 934"/>
                      <a:gd name="T63" fmla="*/ 345 h 1187"/>
                      <a:gd name="T64" fmla="*/ 434 w 934"/>
                      <a:gd name="T65" fmla="*/ 379 h 1187"/>
                      <a:gd name="T66" fmla="*/ 420 w 934"/>
                      <a:gd name="T67" fmla="*/ 398 h 1187"/>
                      <a:gd name="T68" fmla="*/ 400 w 934"/>
                      <a:gd name="T69" fmla="*/ 420 h 1187"/>
                      <a:gd name="T70" fmla="*/ 367 w 934"/>
                      <a:gd name="T71" fmla="*/ 436 h 1187"/>
                      <a:gd name="T72" fmla="*/ 342 w 934"/>
                      <a:gd name="T73" fmla="*/ 447 h 1187"/>
                      <a:gd name="T74" fmla="*/ 314 w 934"/>
                      <a:gd name="T75" fmla="*/ 457 h 1187"/>
                      <a:gd name="T76" fmla="*/ 270 w 934"/>
                      <a:gd name="T77" fmla="*/ 462 h 1187"/>
                      <a:gd name="T78" fmla="*/ 233 w 934"/>
                      <a:gd name="T79" fmla="*/ 471 h 1187"/>
                      <a:gd name="T80" fmla="*/ 208 w 934"/>
                      <a:gd name="T81" fmla="*/ 477 h 1187"/>
                      <a:gd name="T82" fmla="*/ 201 w 934"/>
                      <a:gd name="T83" fmla="*/ 491 h 1187"/>
                      <a:gd name="T84" fmla="*/ 202 w 934"/>
                      <a:gd name="T85" fmla="*/ 509 h 1187"/>
                      <a:gd name="T86" fmla="*/ 201 w 934"/>
                      <a:gd name="T87" fmla="*/ 526 h 1187"/>
                      <a:gd name="T88" fmla="*/ 195 w 934"/>
                      <a:gd name="T89" fmla="*/ 539 h 1187"/>
                      <a:gd name="T90" fmla="*/ 192 w 934"/>
                      <a:gd name="T91" fmla="*/ 562 h 1187"/>
                      <a:gd name="T92" fmla="*/ 194 w 934"/>
                      <a:gd name="T93" fmla="*/ 594 h 1187"/>
                      <a:gd name="T94" fmla="*/ 162 w 934"/>
                      <a:gd name="T95" fmla="*/ 541 h 1187"/>
                      <a:gd name="T96" fmla="*/ 121 w 934"/>
                      <a:gd name="T97" fmla="*/ 498 h 1187"/>
                      <a:gd name="T98" fmla="*/ 86 w 934"/>
                      <a:gd name="T99" fmla="*/ 478 h 1187"/>
                      <a:gd name="T100" fmla="*/ 57 w 934"/>
                      <a:gd name="T101" fmla="*/ 471 h 118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34" h="1187">
                        <a:moveTo>
                          <a:pt x="114" y="941"/>
                        </a:moveTo>
                        <a:lnTo>
                          <a:pt x="159" y="839"/>
                        </a:lnTo>
                        <a:lnTo>
                          <a:pt x="159" y="809"/>
                        </a:lnTo>
                        <a:lnTo>
                          <a:pt x="143" y="769"/>
                        </a:lnTo>
                        <a:lnTo>
                          <a:pt x="118" y="724"/>
                        </a:lnTo>
                        <a:lnTo>
                          <a:pt x="72" y="683"/>
                        </a:lnTo>
                        <a:lnTo>
                          <a:pt x="42" y="626"/>
                        </a:lnTo>
                        <a:lnTo>
                          <a:pt x="28" y="575"/>
                        </a:lnTo>
                        <a:lnTo>
                          <a:pt x="10" y="538"/>
                        </a:lnTo>
                        <a:lnTo>
                          <a:pt x="10" y="494"/>
                        </a:lnTo>
                        <a:lnTo>
                          <a:pt x="0" y="392"/>
                        </a:lnTo>
                        <a:lnTo>
                          <a:pt x="10" y="315"/>
                        </a:lnTo>
                        <a:lnTo>
                          <a:pt x="30" y="248"/>
                        </a:lnTo>
                        <a:lnTo>
                          <a:pt x="59" y="176"/>
                        </a:lnTo>
                        <a:lnTo>
                          <a:pt x="93" y="134"/>
                        </a:lnTo>
                        <a:lnTo>
                          <a:pt x="157" y="84"/>
                        </a:lnTo>
                        <a:lnTo>
                          <a:pt x="227" y="50"/>
                        </a:lnTo>
                        <a:lnTo>
                          <a:pt x="300" y="20"/>
                        </a:lnTo>
                        <a:lnTo>
                          <a:pt x="394" y="3"/>
                        </a:lnTo>
                        <a:lnTo>
                          <a:pt x="460" y="0"/>
                        </a:lnTo>
                        <a:lnTo>
                          <a:pt x="526" y="7"/>
                        </a:lnTo>
                        <a:lnTo>
                          <a:pt x="610" y="27"/>
                        </a:lnTo>
                        <a:lnTo>
                          <a:pt x="687" y="57"/>
                        </a:lnTo>
                        <a:lnTo>
                          <a:pt x="743" y="92"/>
                        </a:lnTo>
                        <a:lnTo>
                          <a:pt x="813" y="156"/>
                        </a:lnTo>
                        <a:lnTo>
                          <a:pt x="860" y="232"/>
                        </a:lnTo>
                        <a:lnTo>
                          <a:pt x="895" y="302"/>
                        </a:lnTo>
                        <a:lnTo>
                          <a:pt x="913" y="354"/>
                        </a:lnTo>
                        <a:lnTo>
                          <a:pt x="934" y="442"/>
                        </a:lnTo>
                        <a:lnTo>
                          <a:pt x="934" y="511"/>
                        </a:lnTo>
                        <a:lnTo>
                          <a:pt x="920" y="610"/>
                        </a:lnTo>
                        <a:lnTo>
                          <a:pt x="899" y="690"/>
                        </a:lnTo>
                        <a:lnTo>
                          <a:pt x="867" y="757"/>
                        </a:lnTo>
                        <a:lnTo>
                          <a:pt x="840" y="796"/>
                        </a:lnTo>
                        <a:lnTo>
                          <a:pt x="800" y="839"/>
                        </a:lnTo>
                        <a:lnTo>
                          <a:pt x="733" y="872"/>
                        </a:lnTo>
                        <a:lnTo>
                          <a:pt x="684" y="893"/>
                        </a:lnTo>
                        <a:lnTo>
                          <a:pt x="628" y="913"/>
                        </a:lnTo>
                        <a:lnTo>
                          <a:pt x="540" y="923"/>
                        </a:lnTo>
                        <a:lnTo>
                          <a:pt x="465" y="941"/>
                        </a:lnTo>
                        <a:lnTo>
                          <a:pt x="415" y="953"/>
                        </a:lnTo>
                        <a:lnTo>
                          <a:pt x="401" y="982"/>
                        </a:lnTo>
                        <a:lnTo>
                          <a:pt x="404" y="1018"/>
                        </a:lnTo>
                        <a:lnTo>
                          <a:pt x="401" y="1052"/>
                        </a:lnTo>
                        <a:lnTo>
                          <a:pt x="390" y="1077"/>
                        </a:lnTo>
                        <a:lnTo>
                          <a:pt x="384" y="1124"/>
                        </a:lnTo>
                        <a:lnTo>
                          <a:pt x="387" y="1187"/>
                        </a:lnTo>
                        <a:lnTo>
                          <a:pt x="324" y="1082"/>
                        </a:lnTo>
                        <a:lnTo>
                          <a:pt x="241" y="996"/>
                        </a:lnTo>
                        <a:lnTo>
                          <a:pt x="171" y="956"/>
                        </a:lnTo>
                        <a:lnTo>
                          <a:pt x="114" y="941"/>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60447" name="Group 39"/>
                  <p:cNvGrpSpPr>
                    <a:grpSpLocks/>
                  </p:cNvGrpSpPr>
                  <p:nvPr/>
                </p:nvGrpSpPr>
                <p:grpSpPr bwMode="auto">
                  <a:xfrm>
                    <a:off x="4603" y="2514"/>
                    <a:ext cx="438" cy="411"/>
                    <a:chOff x="4603" y="2514"/>
                    <a:chExt cx="438" cy="411"/>
                  </a:xfrm>
                </p:grpSpPr>
                <p:grpSp>
                  <p:nvGrpSpPr>
                    <p:cNvPr id="60459" name="Group 40"/>
                    <p:cNvGrpSpPr>
                      <a:grpSpLocks/>
                    </p:cNvGrpSpPr>
                    <p:nvPr/>
                  </p:nvGrpSpPr>
                  <p:grpSpPr bwMode="auto">
                    <a:xfrm>
                      <a:off x="4720" y="2514"/>
                      <a:ext cx="302" cy="124"/>
                      <a:chOff x="4720" y="2514"/>
                      <a:chExt cx="302" cy="124"/>
                    </a:xfrm>
                  </p:grpSpPr>
                  <p:sp>
                    <p:nvSpPr>
                      <p:cNvPr id="60475" name="Freeform 41"/>
                      <p:cNvSpPr>
                        <a:spLocks/>
                      </p:cNvSpPr>
                      <p:nvPr/>
                    </p:nvSpPr>
                    <p:spPr bwMode="auto">
                      <a:xfrm>
                        <a:off x="4744" y="2533"/>
                        <a:ext cx="278" cy="105"/>
                      </a:xfrm>
                      <a:custGeom>
                        <a:avLst/>
                        <a:gdLst>
                          <a:gd name="T0" fmla="*/ 0 w 555"/>
                          <a:gd name="T1" fmla="*/ 105 h 211"/>
                          <a:gd name="T2" fmla="*/ 22 w 555"/>
                          <a:gd name="T3" fmla="*/ 72 h 211"/>
                          <a:gd name="T4" fmla="*/ 49 w 555"/>
                          <a:gd name="T5" fmla="*/ 46 h 211"/>
                          <a:gd name="T6" fmla="*/ 83 w 555"/>
                          <a:gd name="T7" fmla="*/ 25 h 211"/>
                          <a:gd name="T8" fmla="*/ 116 w 555"/>
                          <a:gd name="T9" fmla="*/ 12 h 211"/>
                          <a:gd name="T10" fmla="*/ 152 w 555"/>
                          <a:gd name="T11" fmla="*/ 3 h 211"/>
                          <a:gd name="T12" fmla="*/ 200 w 555"/>
                          <a:gd name="T13" fmla="*/ 0 h 211"/>
                          <a:gd name="T14" fmla="*/ 235 w 555"/>
                          <a:gd name="T15" fmla="*/ 6 h 211"/>
                          <a:gd name="T16" fmla="*/ 278 w 555"/>
                          <a:gd name="T17" fmla="*/ 23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5" h="211">
                            <a:moveTo>
                              <a:pt x="0" y="211"/>
                            </a:moveTo>
                            <a:lnTo>
                              <a:pt x="43" y="145"/>
                            </a:lnTo>
                            <a:lnTo>
                              <a:pt x="98" y="93"/>
                            </a:lnTo>
                            <a:lnTo>
                              <a:pt x="165" y="50"/>
                            </a:lnTo>
                            <a:lnTo>
                              <a:pt x="231" y="24"/>
                            </a:lnTo>
                            <a:lnTo>
                              <a:pt x="304" y="7"/>
                            </a:lnTo>
                            <a:lnTo>
                              <a:pt x="399" y="0"/>
                            </a:lnTo>
                            <a:lnTo>
                              <a:pt x="469" y="13"/>
                            </a:lnTo>
                            <a:lnTo>
                              <a:pt x="555" y="4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76" name="Freeform 42"/>
                      <p:cNvSpPr>
                        <a:spLocks/>
                      </p:cNvSpPr>
                      <p:nvPr/>
                    </p:nvSpPr>
                    <p:spPr bwMode="auto">
                      <a:xfrm>
                        <a:off x="4720" y="2514"/>
                        <a:ext cx="286" cy="116"/>
                      </a:xfrm>
                      <a:custGeom>
                        <a:avLst/>
                        <a:gdLst>
                          <a:gd name="T0" fmla="*/ 0 w 572"/>
                          <a:gd name="T1" fmla="*/ 116 h 232"/>
                          <a:gd name="T2" fmla="*/ 14 w 572"/>
                          <a:gd name="T3" fmla="*/ 83 h 232"/>
                          <a:gd name="T4" fmla="*/ 30 w 572"/>
                          <a:gd name="T5" fmla="*/ 59 h 232"/>
                          <a:gd name="T6" fmla="*/ 49 w 572"/>
                          <a:gd name="T7" fmla="*/ 40 h 232"/>
                          <a:gd name="T8" fmla="*/ 82 w 572"/>
                          <a:gd name="T9" fmla="*/ 19 h 232"/>
                          <a:gd name="T10" fmla="*/ 126 w 572"/>
                          <a:gd name="T11" fmla="*/ 4 h 232"/>
                          <a:gd name="T12" fmla="*/ 166 w 572"/>
                          <a:gd name="T13" fmla="*/ 0 h 232"/>
                          <a:gd name="T14" fmla="*/ 210 w 572"/>
                          <a:gd name="T15" fmla="*/ 6 h 232"/>
                          <a:gd name="T16" fmla="*/ 249 w 572"/>
                          <a:gd name="T17" fmla="*/ 21 h 232"/>
                          <a:gd name="T18" fmla="*/ 269 w 572"/>
                          <a:gd name="T19" fmla="*/ 27 h 232"/>
                          <a:gd name="T20" fmla="*/ 286 w 572"/>
                          <a:gd name="T21" fmla="*/ 34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232">
                            <a:moveTo>
                              <a:pt x="0" y="232"/>
                            </a:moveTo>
                            <a:lnTo>
                              <a:pt x="27" y="165"/>
                            </a:lnTo>
                            <a:lnTo>
                              <a:pt x="60" y="117"/>
                            </a:lnTo>
                            <a:lnTo>
                              <a:pt x="97" y="79"/>
                            </a:lnTo>
                            <a:lnTo>
                              <a:pt x="164" y="37"/>
                            </a:lnTo>
                            <a:lnTo>
                              <a:pt x="251" y="7"/>
                            </a:lnTo>
                            <a:lnTo>
                              <a:pt x="331" y="0"/>
                            </a:lnTo>
                            <a:lnTo>
                              <a:pt x="419" y="11"/>
                            </a:lnTo>
                            <a:lnTo>
                              <a:pt x="498" y="41"/>
                            </a:lnTo>
                            <a:lnTo>
                              <a:pt x="537" y="54"/>
                            </a:lnTo>
                            <a:lnTo>
                              <a:pt x="572" y="6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0460" name="Group 43"/>
                    <p:cNvGrpSpPr>
                      <a:grpSpLocks/>
                    </p:cNvGrpSpPr>
                    <p:nvPr/>
                  </p:nvGrpSpPr>
                  <p:grpSpPr bwMode="auto">
                    <a:xfrm>
                      <a:off x="4603" y="2591"/>
                      <a:ext cx="164" cy="201"/>
                      <a:chOff x="4603" y="2591"/>
                      <a:chExt cx="164" cy="201"/>
                    </a:xfrm>
                  </p:grpSpPr>
                  <p:sp>
                    <p:nvSpPr>
                      <p:cNvPr id="60468" name="Freeform 44"/>
                      <p:cNvSpPr>
                        <a:spLocks/>
                      </p:cNvSpPr>
                      <p:nvPr/>
                    </p:nvSpPr>
                    <p:spPr bwMode="auto">
                      <a:xfrm>
                        <a:off x="4603" y="2591"/>
                        <a:ext cx="164" cy="201"/>
                      </a:xfrm>
                      <a:custGeom>
                        <a:avLst/>
                        <a:gdLst>
                          <a:gd name="T0" fmla="*/ 9 w 329"/>
                          <a:gd name="T1" fmla="*/ 167 h 402"/>
                          <a:gd name="T2" fmla="*/ 5 w 329"/>
                          <a:gd name="T3" fmla="*/ 88 h 402"/>
                          <a:gd name="T4" fmla="*/ 27 w 329"/>
                          <a:gd name="T5" fmla="*/ 38 h 402"/>
                          <a:gd name="T6" fmla="*/ 44 w 329"/>
                          <a:gd name="T7" fmla="*/ 10 h 402"/>
                          <a:gd name="T8" fmla="*/ 60 w 329"/>
                          <a:gd name="T9" fmla="*/ 0 h 402"/>
                          <a:gd name="T10" fmla="*/ 69 w 329"/>
                          <a:gd name="T11" fmla="*/ 18 h 402"/>
                          <a:gd name="T12" fmla="*/ 81 w 329"/>
                          <a:gd name="T13" fmla="*/ 10 h 402"/>
                          <a:gd name="T14" fmla="*/ 89 w 329"/>
                          <a:gd name="T15" fmla="*/ 30 h 402"/>
                          <a:gd name="T16" fmla="*/ 98 w 329"/>
                          <a:gd name="T17" fmla="*/ 42 h 402"/>
                          <a:gd name="T18" fmla="*/ 107 w 329"/>
                          <a:gd name="T19" fmla="*/ 51 h 402"/>
                          <a:gd name="T20" fmla="*/ 105 w 329"/>
                          <a:gd name="T21" fmla="*/ 68 h 402"/>
                          <a:gd name="T22" fmla="*/ 117 w 329"/>
                          <a:gd name="T23" fmla="*/ 58 h 402"/>
                          <a:gd name="T24" fmla="*/ 129 w 329"/>
                          <a:gd name="T25" fmla="*/ 67 h 402"/>
                          <a:gd name="T26" fmla="*/ 130 w 329"/>
                          <a:gd name="T27" fmla="*/ 81 h 402"/>
                          <a:gd name="T28" fmla="*/ 144 w 329"/>
                          <a:gd name="T29" fmla="*/ 83 h 402"/>
                          <a:gd name="T30" fmla="*/ 149 w 329"/>
                          <a:gd name="T31" fmla="*/ 101 h 402"/>
                          <a:gd name="T32" fmla="*/ 159 w 329"/>
                          <a:gd name="T33" fmla="*/ 116 h 402"/>
                          <a:gd name="T34" fmla="*/ 156 w 329"/>
                          <a:gd name="T35" fmla="*/ 151 h 402"/>
                          <a:gd name="T36" fmla="*/ 161 w 329"/>
                          <a:gd name="T37" fmla="*/ 171 h 402"/>
                          <a:gd name="T38" fmla="*/ 164 w 329"/>
                          <a:gd name="T39" fmla="*/ 191 h 402"/>
                          <a:gd name="T40" fmla="*/ 154 w 329"/>
                          <a:gd name="T41" fmla="*/ 201 h 402"/>
                          <a:gd name="T42" fmla="*/ 141 w 329"/>
                          <a:gd name="T43" fmla="*/ 200 h 402"/>
                          <a:gd name="T44" fmla="*/ 129 w 329"/>
                          <a:gd name="T45" fmla="*/ 184 h 402"/>
                          <a:gd name="T46" fmla="*/ 121 w 329"/>
                          <a:gd name="T47" fmla="*/ 183 h 402"/>
                          <a:gd name="T48" fmla="*/ 106 w 329"/>
                          <a:gd name="T49" fmla="*/ 179 h 402"/>
                          <a:gd name="T50" fmla="*/ 98 w 329"/>
                          <a:gd name="T51" fmla="*/ 176 h 402"/>
                          <a:gd name="T52" fmla="*/ 90 w 329"/>
                          <a:gd name="T53" fmla="*/ 172 h 402"/>
                          <a:gd name="T54" fmla="*/ 81 w 329"/>
                          <a:gd name="T55" fmla="*/ 171 h 402"/>
                          <a:gd name="T56" fmla="*/ 75 w 329"/>
                          <a:gd name="T57" fmla="*/ 159 h 402"/>
                          <a:gd name="T58" fmla="*/ 69 w 329"/>
                          <a:gd name="T59" fmla="*/ 171 h 402"/>
                          <a:gd name="T60" fmla="*/ 58 w 329"/>
                          <a:gd name="T61" fmla="*/ 174 h 402"/>
                          <a:gd name="T62" fmla="*/ 53 w 329"/>
                          <a:gd name="T63" fmla="*/ 179 h 402"/>
                          <a:gd name="T64" fmla="*/ 44 w 329"/>
                          <a:gd name="T65" fmla="*/ 191 h 4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9" h="402">
                            <a:moveTo>
                              <a:pt x="61" y="382"/>
                            </a:moveTo>
                            <a:lnTo>
                              <a:pt x="18" y="334"/>
                            </a:lnTo>
                            <a:lnTo>
                              <a:pt x="0" y="264"/>
                            </a:lnTo>
                            <a:lnTo>
                              <a:pt x="10" y="175"/>
                            </a:lnTo>
                            <a:lnTo>
                              <a:pt x="35" y="109"/>
                            </a:lnTo>
                            <a:lnTo>
                              <a:pt x="55" y="76"/>
                            </a:lnTo>
                            <a:lnTo>
                              <a:pt x="77" y="33"/>
                            </a:lnTo>
                            <a:lnTo>
                              <a:pt x="88" y="19"/>
                            </a:lnTo>
                            <a:lnTo>
                              <a:pt x="103" y="3"/>
                            </a:lnTo>
                            <a:lnTo>
                              <a:pt x="120" y="0"/>
                            </a:lnTo>
                            <a:lnTo>
                              <a:pt x="129" y="17"/>
                            </a:lnTo>
                            <a:lnTo>
                              <a:pt x="138" y="36"/>
                            </a:lnTo>
                            <a:lnTo>
                              <a:pt x="144" y="23"/>
                            </a:lnTo>
                            <a:lnTo>
                              <a:pt x="163" y="20"/>
                            </a:lnTo>
                            <a:lnTo>
                              <a:pt x="173" y="36"/>
                            </a:lnTo>
                            <a:lnTo>
                              <a:pt x="178" y="59"/>
                            </a:lnTo>
                            <a:lnTo>
                              <a:pt x="181" y="90"/>
                            </a:lnTo>
                            <a:lnTo>
                              <a:pt x="196" y="83"/>
                            </a:lnTo>
                            <a:lnTo>
                              <a:pt x="211" y="92"/>
                            </a:lnTo>
                            <a:lnTo>
                              <a:pt x="215" y="102"/>
                            </a:lnTo>
                            <a:lnTo>
                              <a:pt x="213" y="119"/>
                            </a:lnTo>
                            <a:lnTo>
                              <a:pt x="211" y="136"/>
                            </a:lnTo>
                            <a:lnTo>
                              <a:pt x="221" y="125"/>
                            </a:lnTo>
                            <a:lnTo>
                              <a:pt x="235" y="116"/>
                            </a:lnTo>
                            <a:lnTo>
                              <a:pt x="257" y="119"/>
                            </a:lnTo>
                            <a:lnTo>
                              <a:pt x="258" y="133"/>
                            </a:lnTo>
                            <a:lnTo>
                              <a:pt x="260" y="146"/>
                            </a:lnTo>
                            <a:lnTo>
                              <a:pt x="260" y="162"/>
                            </a:lnTo>
                            <a:lnTo>
                              <a:pt x="274" y="159"/>
                            </a:lnTo>
                            <a:lnTo>
                              <a:pt x="288" y="166"/>
                            </a:lnTo>
                            <a:lnTo>
                              <a:pt x="295" y="179"/>
                            </a:lnTo>
                            <a:lnTo>
                              <a:pt x="299" y="201"/>
                            </a:lnTo>
                            <a:lnTo>
                              <a:pt x="312" y="206"/>
                            </a:lnTo>
                            <a:lnTo>
                              <a:pt x="319" y="231"/>
                            </a:lnTo>
                            <a:lnTo>
                              <a:pt x="316" y="256"/>
                            </a:lnTo>
                            <a:lnTo>
                              <a:pt x="312" y="301"/>
                            </a:lnTo>
                            <a:lnTo>
                              <a:pt x="315" y="325"/>
                            </a:lnTo>
                            <a:lnTo>
                              <a:pt x="322" y="342"/>
                            </a:lnTo>
                            <a:lnTo>
                              <a:pt x="329" y="359"/>
                            </a:lnTo>
                            <a:lnTo>
                              <a:pt x="329" y="381"/>
                            </a:lnTo>
                            <a:lnTo>
                              <a:pt x="319" y="398"/>
                            </a:lnTo>
                            <a:lnTo>
                              <a:pt x="308" y="402"/>
                            </a:lnTo>
                            <a:lnTo>
                              <a:pt x="295" y="402"/>
                            </a:lnTo>
                            <a:lnTo>
                              <a:pt x="282" y="400"/>
                            </a:lnTo>
                            <a:lnTo>
                              <a:pt x="267" y="382"/>
                            </a:lnTo>
                            <a:lnTo>
                              <a:pt x="258" y="368"/>
                            </a:lnTo>
                            <a:lnTo>
                              <a:pt x="256" y="359"/>
                            </a:lnTo>
                            <a:lnTo>
                              <a:pt x="242" y="365"/>
                            </a:lnTo>
                            <a:lnTo>
                              <a:pt x="224" y="364"/>
                            </a:lnTo>
                            <a:lnTo>
                              <a:pt x="213" y="357"/>
                            </a:lnTo>
                            <a:lnTo>
                              <a:pt x="210" y="351"/>
                            </a:lnTo>
                            <a:lnTo>
                              <a:pt x="196" y="351"/>
                            </a:lnTo>
                            <a:lnTo>
                              <a:pt x="187" y="347"/>
                            </a:lnTo>
                            <a:lnTo>
                              <a:pt x="181" y="344"/>
                            </a:lnTo>
                            <a:lnTo>
                              <a:pt x="171" y="344"/>
                            </a:lnTo>
                            <a:lnTo>
                              <a:pt x="163" y="341"/>
                            </a:lnTo>
                            <a:lnTo>
                              <a:pt x="154" y="325"/>
                            </a:lnTo>
                            <a:lnTo>
                              <a:pt x="150" y="317"/>
                            </a:lnTo>
                            <a:lnTo>
                              <a:pt x="144" y="325"/>
                            </a:lnTo>
                            <a:lnTo>
                              <a:pt x="139" y="341"/>
                            </a:lnTo>
                            <a:lnTo>
                              <a:pt x="128" y="347"/>
                            </a:lnTo>
                            <a:lnTo>
                              <a:pt x="116" y="348"/>
                            </a:lnTo>
                            <a:lnTo>
                              <a:pt x="110" y="348"/>
                            </a:lnTo>
                            <a:lnTo>
                              <a:pt x="107" y="357"/>
                            </a:lnTo>
                            <a:lnTo>
                              <a:pt x="99" y="368"/>
                            </a:lnTo>
                            <a:lnTo>
                              <a:pt x="88" y="382"/>
                            </a:lnTo>
                            <a:lnTo>
                              <a:pt x="61" y="382"/>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60469" name="Group 45"/>
                      <p:cNvGrpSpPr>
                        <a:grpSpLocks/>
                      </p:cNvGrpSpPr>
                      <p:nvPr/>
                    </p:nvGrpSpPr>
                    <p:grpSpPr bwMode="auto">
                      <a:xfrm>
                        <a:off x="4611" y="2602"/>
                        <a:ext cx="125" cy="175"/>
                        <a:chOff x="4611" y="2602"/>
                        <a:chExt cx="125" cy="175"/>
                      </a:xfrm>
                    </p:grpSpPr>
                    <p:sp>
                      <p:nvSpPr>
                        <p:cNvPr id="60470" name="Freeform 46"/>
                        <p:cNvSpPr>
                          <a:spLocks/>
                        </p:cNvSpPr>
                        <p:nvPr/>
                      </p:nvSpPr>
                      <p:spPr bwMode="auto">
                        <a:xfrm>
                          <a:off x="4711" y="2719"/>
                          <a:ext cx="25" cy="37"/>
                        </a:xfrm>
                        <a:custGeom>
                          <a:avLst/>
                          <a:gdLst>
                            <a:gd name="T0" fmla="*/ 7 w 50"/>
                            <a:gd name="T1" fmla="*/ 37 h 75"/>
                            <a:gd name="T2" fmla="*/ 6 w 50"/>
                            <a:gd name="T3" fmla="*/ 18 h 75"/>
                            <a:gd name="T4" fmla="*/ 10 w 50"/>
                            <a:gd name="T5" fmla="*/ 8 h 75"/>
                            <a:gd name="T6" fmla="*/ 25 w 50"/>
                            <a:gd name="T7" fmla="*/ 0 h 75"/>
                            <a:gd name="T8" fmla="*/ 16 w 50"/>
                            <a:gd name="T9" fmla="*/ 1 h 75"/>
                            <a:gd name="T10" fmla="*/ 4 w 50"/>
                            <a:gd name="T11" fmla="*/ 6 h 75"/>
                            <a:gd name="T12" fmla="*/ 0 w 50"/>
                            <a:gd name="T13" fmla="*/ 15 h 75"/>
                            <a:gd name="T14" fmla="*/ 7 w 50"/>
                            <a:gd name="T15" fmla="*/ 37 h 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 h="75">
                              <a:moveTo>
                                <a:pt x="14" y="75"/>
                              </a:moveTo>
                              <a:lnTo>
                                <a:pt x="11" y="36"/>
                              </a:lnTo>
                              <a:lnTo>
                                <a:pt x="20" y="16"/>
                              </a:lnTo>
                              <a:lnTo>
                                <a:pt x="50" y="0"/>
                              </a:lnTo>
                              <a:lnTo>
                                <a:pt x="31" y="3"/>
                              </a:lnTo>
                              <a:lnTo>
                                <a:pt x="7" y="12"/>
                              </a:lnTo>
                              <a:lnTo>
                                <a:pt x="0" y="30"/>
                              </a:lnTo>
                              <a:lnTo>
                                <a:pt x="14" y="75"/>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60471" name="Freeform 47"/>
                        <p:cNvSpPr>
                          <a:spLocks/>
                        </p:cNvSpPr>
                        <p:nvPr/>
                      </p:nvSpPr>
                      <p:spPr bwMode="auto">
                        <a:xfrm>
                          <a:off x="4664" y="2659"/>
                          <a:ext cx="40" cy="90"/>
                        </a:xfrm>
                        <a:custGeom>
                          <a:avLst/>
                          <a:gdLst>
                            <a:gd name="T0" fmla="*/ 16 w 79"/>
                            <a:gd name="T1" fmla="*/ 90 h 181"/>
                            <a:gd name="T2" fmla="*/ 9 w 79"/>
                            <a:gd name="T3" fmla="*/ 70 h 181"/>
                            <a:gd name="T4" fmla="*/ 9 w 79"/>
                            <a:gd name="T5" fmla="*/ 43 h 181"/>
                            <a:gd name="T6" fmla="*/ 22 w 79"/>
                            <a:gd name="T7" fmla="*/ 21 h 181"/>
                            <a:gd name="T8" fmla="*/ 40 w 79"/>
                            <a:gd name="T9" fmla="*/ 0 h 181"/>
                            <a:gd name="T10" fmla="*/ 29 w 79"/>
                            <a:gd name="T11" fmla="*/ 12 h 181"/>
                            <a:gd name="T12" fmla="*/ 12 w 79"/>
                            <a:gd name="T13" fmla="*/ 27 h 181"/>
                            <a:gd name="T14" fmla="*/ 0 w 79"/>
                            <a:gd name="T15" fmla="*/ 40 h 181"/>
                            <a:gd name="T16" fmla="*/ 2 w 79"/>
                            <a:gd name="T17" fmla="*/ 51 h 181"/>
                            <a:gd name="T18" fmla="*/ 2 w 79"/>
                            <a:gd name="T19" fmla="*/ 63 h 181"/>
                            <a:gd name="T20" fmla="*/ 2 w 79"/>
                            <a:gd name="T21" fmla="*/ 76 h 181"/>
                            <a:gd name="T22" fmla="*/ 16 w 79"/>
                            <a:gd name="T23" fmla="*/ 90 h 1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 h="181">
                              <a:moveTo>
                                <a:pt x="31" y="181"/>
                              </a:moveTo>
                              <a:lnTo>
                                <a:pt x="17" y="140"/>
                              </a:lnTo>
                              <a:lnTo>
                                <a:pt x="17" y="86"/>
                              </a:lnTo>
                              <a:lnTo>
                                <a:pt x="44" y="43"/>
                              </a:lnTo>
                              <a:lnTo>
                                <a:pt x="79" y="0"/>
                              </a:lnTo>
                              <a:lnTo>
                                <a:pt x="57" y="24"/>
                              </a:lnTo>
                              <a:lnTo>
                                <a:pt x="24" y="55"/>
                              </a:lnTo>
                              <a:lnTo>
                                <a:pt x="0" y="80"/>
                              </a:lnTo>
                              <a:lnTo>
                                <a:pt x="4" y="102"/>
                              </a:lnTo>
                              <a:lnTo>
                                <a:pt x="3" y="126"/>
                              </a:lnTo>
                              <a:lnTo>
                                <a:pt x="3" y="153"/>
                              </a:lnTo>
                              <a:lnTo>
                                <a:pt x="31" y="181"/>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60472" name="Freeform 48"/>
                        <p:cNvSpPr>
                          <a:spLocks/>
                        </p:cNvSpPr>
                        <p:nvPr/>
                      </p:nvSpPr>
                      <p:spPr bwMode="auto">
                        <a:xfrm>
                          <a:off x="4611" y="2708"/>
                          <a:ext cx="27" cy="69"/>
                        </a:xfrm>
                        <a:custGeom>
                          <a:avLst/>
                          <a:gdLst>
                            <a:gd name="T0" fmla="*/ 12 w 54"/>
                            <a:gd name="T1" fmla="*/ 58 h 139"/>
                            <a:gd name="T2" fmla="*/ 0 w 54"/>
                            <a:gd name="T3" fmla="*/ 37 h 139"/>
                            <a:gd name="T4" fmla="*/ 5 w 54"/>
                            <a:gd name="T5" fmla="*/ 21 h 139"/>
                            <a:gd name="T6" fmla="*/ 15 w 54"/>
                            <a:gd name="T7" fmla="*/ 0 h 139"/>
                            <a:gd name="T8" fmla="*/ 7 w 54"/>
                            <a:gd name="T9" fmla="*/ 37 h 139"/>
                            <a:gd name="T10" fmla="*/ 13 w 54"/>
                            <a:gd name="T11" fmla="*/ 54 h 139"/>
                            <a:gd name="T12" fmla="*/ 27 w 54"/>
                            <a:gd name="T13" fmla="*/ 69 h 139"/>
                            <a:gd name="T14" fmla="*/ 12 w 54"/>
                            <a:gd name="T15" fmla="*/ 58 h 1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4" h="139">
                              <a:moveTo>
                                <a:pt x="24" y="116"/>
                              </a:moveTo>
                              <a:lnTo>
                                <a:pt x="0" y="74"/>
                              </a:lnTo>
                              <a:lnTo>
                                <a:pt x="9" y="43"/>
                              </a:lnTo>
                              <a:lnTo>
                                <a:pt x="30" y="0"/>
                              </a:lnTo>
                              <a:lnTo>
                                <a:pt x="13" y="75"/>
                              </a:lnTo>
                              <a:lnTo>
                                <a:pt x="26" y="108"/>
                              </a:lnTo>
                              <a:lnTo>
                                <a:pt x="54" y="139"/>
                              </a:lnTo>
                              <a:lnTo>
                                <a:pt x="24" y="116"/>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60473" name="Freeform 49"/>
                        <p:cNvSpPr>
                          <a:spLocks/>
                        </p:cNvSpPr>
                        <p:nvPr/>
                      </p:nvSpPr>
                      <p:spPr bwMode="auto">
                        <a:xfrm>
                          <a:off x="4633" y="2602"/>
                          <a:ext cx="37" cy="69"/>
                        </a:xfrm>
                        <a:custGeom>
                          <a:avLst/>
                          <a:gdLst>
                            <a:gd name="T0" fmla="*/ 37 w 74"/>
                            <a:gd name="T1" fmla="*/ 0 h 138"/>
                            <a:gd name="T2" fmla="*/ 20 w 74"/>
                            <a:gd name="T3" fmla="*/ 17 h 138"/>
                            <a:gd name="T4" fmla="*/ 5 w 74"/>
                            <a:gd name="T5" fmla="*/ 34 h 138"/>
                            <a:gd name="T6" fmla="*/ 3 w 74"/>
                            <a:gd name="T7" fmla="*/ 49 h 138"/>
                            <a:gd name="T8" fmla="*/ 0 w 74"/>
                            <a:gd name="T9" fmla="*/ 69 h 138"/>
                            <a:gd name="T10" fmla="*/ 6 w 74"/>
                            <a:gd name="T11" fmla="*/ 53 h 138"/>
                            <a:gd name="T12" fmla="*/ 11 w 74"/>
                            <a:gd name="T13" fmla="*/ 36 h 138"/>
                            <a:gd name="T14" fmla="*/ 27 w 74"/>
                            <a:gd name="T15" fmla="*/ 15 h 138"/>
                            <a:gd name="T16" fmla="*/ 37 w 74"/>
                            <a:gd name="T17" fmla="*/ 0 h 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138">
                              <a:moveTo>
                                <a:pt x="74" y="0"/>
                              </a:moveTo>
                              <a:lnTo>
                                <a:pt x="39" y="34"/>
                              </a:lnTo>
                              <a:lnTo>
                                <a:pt x="10" y="68"/>
                              </a:lnTo>
                              <a:lnTo>
                                <a:pt x="6" y="97"/>
                              </a:lnTo>
                              <a:lnTo>
                                <a:pt x="0" y="138"/>
                              </a:lnTo>
                              <a:lnTo>
                                <a:pt x="12" y="106"/>
                              </a:lnTo>
                              <a:lnTo>
                                <a:pt x="22" y="71"/>
                              </a:lnTo>
                              <a:lnTo>
                                <a:pt x="53" y="30"/>
                              </a:lnTo>
                              <a:lnTo>
                                <a:pt x="74" y="0"/>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60474" name="Freeform 50"/>
                        <p:cNvSpPr>
                          <a:spLocks/>
                        </p:cNvSpPr>
                        <p:nvPr/>
                      </p:nvSpPr>
                      <p:spPr bwMode="auto">
                        <a:xfrm>
                          <a:off x="4629" y="2734"/>
                          <a:ext cx="20" cy="43"/>
                        </a:xfrm>
                        <a:custGeom>
                          <a:avLst/>
                          <a:gdLst>
                            <a:gd name="T0" fmla="*/ 8 w 41"/>
                            <a:gd name="T1" fmla="*/ 43 h 87"/>
                            <a:gd name="T2" fmla="*/ 2 w 41"/>
                            <a:gd name="T3" fmla="*/ 29 h 87"/>
                            <a:gd name="T4" fmla="*/ 0 w 41"/>
                            <a:gd name="T5" fmla="*/ 21 h 87"/>
                            <a:gd name="T6" fmla="*/ 5 w 41"/>
                            <a:gd name="T7" fmla="*/ 9 h 87"/>
                            <a:gd name="T8" fmla="*/ 18 w 41"/>
                            <a:gd name="T9" fmla="*/ 0 h 87"/>
                            <a:gd name="T10" fmla="*/ 11 w 41"/>
                            <a:gd name="T11" fmla="*/ 12 h 87"/>
                            <a:gd name="T12" fmla="*/ 7 w 41"/>
                            <a:gd name="T13" fmla="*/ 26 h 87"/>
                            <a:gd name="T14" fmla="*/ 13 w 41"/>
                            <a:gd name="T15" fmla="*/ 29 h 87"/>
                            <a:gd name="T16" fmla="*/ 20 w 41"/>
                            <a:gd name="T17" fmla="*/ 19 h 87"/>
                            <a:gd name="T18" fmla="*/ 17 w 41"/>
                            <a:gd name="T19" fmla="*/ 28 h 87"/>
                            <a:gd name="T20" fmla="*/ 8 w 41"/>
                            <a:gd name="T21" fmla="*/ 43 h 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1" h="87">
                              <a:moveTo>
                                <a:pt x="16" y="87"/>
                              </a:moveTo>
                              <a:lnTo>
                                <a:pt x="5" y="59"/>
                              </a:lnTo>
                              <a:lnTo>
                                <a:pt x="0" y="43"/>
                              </a:lnTo>
                              <a:lnTo>
                                <a:pt x="11" y="19"/>
                              </a:lnTo>
                              <a:lnTo>
                                <a:pt x="37" y="0"/>
                              </a:lnTo>
                              <a:lnTo>
                                <a:pt x="22" y="24"/>
                              </a:lnTo>
                              <a:lnTo>
                                <a:pt x="14" y="52"/>
                              </a:lnTo>
                              <a:lnTo>
                                <a:pt x="27" y="59"/>
                              </a:lnTo>
                              <a:lnTo>
                                <a:pt x="41" y="39"/>
                              </a:lnTo>
                              <a:lnTo>
                                <a:pt x="34" y="57"/>
                              </a:lnTo>
                              <a:lnTo>
                                <a:pt x="16" y="87"/>
                              </a:lnTo>
                              <a:close/>
                            </a:path>
                          </a:pathLst>
                        </a:custGeom>
                        <a:solidFill>
                          <a:srgbClr val="804000"/>
                        </a:solidFill>
                        <a:ln w="6350">
                          <a:solidFill>
                            <a:srgbClr val="000000"/>
                          </a:solidFill>
                          <a:prstDash val="solid"/>
                          <a:round/>
                          <a:headEnd/>
                          <a:tailEnd/>
                        </a:ln>
                      </p:spPr>
                      <p:txBody>
                        <a:bodyPr/>
                        <a:lstStyle/>
                        <a:p>
                          <a:endParaRPr lang="zh-CN" altLang="en-US"/>
                        </a:p>
                      </p:txBody>
                    </p:sp>
                  </p:grpSp>
                </p:grpSp>
                <p:grpSp>
                  <p:nvGrpSpPr>
                    <p:cNvPr id="60461" name="Group 51"/>
                    <p:cNvGrpSpPr>
                      <a:grpSpLocks/>
                    </p:cNvGrpSpPr>
                    <p:nvPr/>
                  </p:nvGrpSpPr>
                  <p:grpSpPr bwMode="auto">
                    <a:xfrm>
                      <a:off x="4864" y="2819"/>
                      <a:ext cx="177" cy="106"/>
                      <a:chOff x="4864" y="2819"/>
                      <a:chExt cx="177" cy="106"/>
                    </a:xfrm>
                  </p:grpSpPr>
                  <p:sp>
                    <p:nvSpPr>
                      <p:cNvPr id="60462" name="Freeform 52"/>
                      <p:cNvSpPr>
                        <a:spLocks/>
                      </p:cNvSpPr>
                      <p:nvPr/>
                    </p:nvSpPr>
                    <p:spPr bwMode="auto">
                      <a:xfrm>
                        <a:off x="4864" y="2819"/>
                        <a:ext cx="177" cy="106"/>
                      </a:xfrm>
                      <a:custGeom>
                        <a:avLst/>
                        <a:gdLst>
                          <a:gd name="T0" fmla="*/ 11 w 354"/>
                          <a:gd name="T1" fmla="*/ 26 h 210"/>
                          <a:gd name="T2" fmla="*/ 43 w 354"/>
                          <a:gd name="T3" fmla="*/ 28 h 210"/>
                          <a:gd name="T4" fmla="*/ 66 w 354"/>
                          <a:gd name="T5" fmla="*/ 27 h 210"/>
                          <a:gd name="T6" fmla="*/ 92 w 354"/>
                          <a:gd name="T7" fmla="*/ 13 h 210"/>
                          <a:gd name="T8" fmla="*/ 115 w 354"/>
                          <a:gd name="T9" fmla="*/ 2 h 210"/>
                          <a:gd name="T10" fmla="*/ 135 w 354"/>
                          <a:gd name="T11" fmla="*/ 0 h 210"/>
                          <a:gd name="T12" fmla="*/ 144 w 354"/>
                          <a:gd name="T13" fmla="*/ 10 h 210"/>
                          <a:gd name="T14" fmla="*/ 157 w 354"/>
                          <a:gd name="T15" fmla="*/ 17 h 210"/>
                          <a:gd name="T16" fmla="*/ 173 w 354"/>
                          <a:gd name="T17" fmla="*/ 19 h 210"/>
                          <a:gd name="T18" fmla="*/ 177 w 354"/>
                          <a:gd name="T19" fmla="*/ 28 h 210"/>
                          <a:gd name="T20" fmla="*/ 176 w 354"/>
                          <a:gd name="T21" fmla="*/ 48 h 210"/>
                          <a:gd name="T22" fmla="*/ 172 w 354"/>
                          <a:gd name="T23" fmla="*/ 62 h 210"/>
                          <a:gd name="T24" fmla="*/ 164 w 354"/>
                          <a:gd name="T25" fmla="*/ 72 h 210"/>
                          <a:gd name="T26" fmla="*/ 153 w 354"/>
                          <a:gd name="T27" fmla="*/ 85 h 210"/>
                          <a:gd name="T28" fmla="*/ 147 w 354"/>
                          <a:gd name="T29" fmla="*/ 97 h 210"/>
                          <a:gd name="T30" fmla="*/ 139 w 354"/>
                          <a:gd name="T31" fmla="*/ 105 h 210"/>
                          <a:gd name="T32" fmla="*/ 132 w 354"/>
                          <a:gd name="T33" fmla="*/ 106 h 210"/>
                          <a:gd name="T34" fmla="*/ 122 w 354"/>
                          <a:gd name="T35" fmla="*/ 95 h 210"/>
                          <a:gd name="T36" fmla="*/ 116 w 354"/>
                          <a:gd name="T37" fmla="*/ 99 h 210"/>
                          <a:gd name="T38" fmla="*/ 105 w 354"/>
                          <a:gd name="T39" fmla="*/ 100 h 210"/>
                          <a:gd name="T40" fmla="*/ 98 w 354"/>
                          <a:gd name="T41" fmla="*/ 84 h 210"/>
                          <a:gd name="T42" fmla="*/ 93 w 354"/>
                          <a:gd name="T43" fmla="*/ 87 h 210"/>
                          <a:gd name="T44" fmla="*/ 87 w 354"/>
                          <a:gd name="T45" fmla="*/ 87 h 210"/>
                          <a:gd name="T46" fmla="*/ 83 w 354"/>
                          <a:gd name="T47" fmla="*/ 79 h 210"/>
                          <a:gd name="T48" fmla="*/ 75 w 354"/>
                          <a:gd name="T49" fmla="*/ 84 h 210"/>
                          <a:gd name="T50" fmla="*/ 68 w 354"/>
                          <a:gd name="T51" fmla="*/ 89 h 210"/>
                          <a:gd name="T52" fmla="*/ 58 w 354"/>
                          <a:gd name="T53" fmla="*/ 84 h 210"/>
                          <a:gd name="T54" fmla="*/ 57 w 354"/>
                          <a:gd name="T55" fmla="*/ 77 h 210"/>
                          <a:gd name="T56" fmla="*/ 55 w 354"/>
                          <a:gd name="T57" fmla="*/ 67 h 210"/>
                          <a:gd name="T58" fmla="*/ 41 w 354"/>
                          <a:gd name="T59" fmla="*/ 69 h 210"/>
                          <a:gd name="T60" fmla="*/ 30 w 354"/>
                          <a:gd name="T61" fmla="*/ 72 h 210"/>
                          <a:gd name="T62" fmla="*/ 28 w 354"/>
                          <a:gd name="T63" fmla="*/ 67 h 210"/>
                          <a:gd name="T64" fmla="*/ 18 w 354"/>
                          <a:gd name="T65" fmla="*/ 67 h 210"/>
                          <a:gd name="T66" fmla="*/ 5 w 354"/>
                          <a:gd name="T67" fmla="*/ 56 h 210"/>
                          <a:gd name="T68" fmla="*/ 0 w 354"/>
                          <a:gd name="T69" fmla="*/ 43 h 210"/>
                          <a:gd name="T70" fmla="*/ 3 w 354"/>
                          <a:gd name="T71" fmla="*/ 37 h 210"/>
                          <a:gd name="T72" fmla="*/ 1 w 354"/>
                          <a:gd name="T73" fmla="*/ 27 h 210"/>
                          <a:gd name="T74" fmla="*/ 11 w 354"/>
                          <a:gd name="T75" fmla="*/ 26 h 2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4" h="210">
                            <a:moveTo>
                              <a:pt x="22" y="51"/>
                            </a:moveTo>
                            <a:lnTo>
                              <a:pt x="86" y="56"/>
                            </a:lnTo>
                            <a:lnTo>
                              <a:pt x="131" y="54"/>
                            </a:lnTo>
                            <a:lnTo>
                              <a:pt x="184" y="26"/>
                            </a:lnTo>
                            <a:lnTo>
                              <a:pt x="229" y="3"/>
                            </a:lnTo>
                            <a:lnTo>
                              <a:pt x="269" y="0"/>
                            </a:lnTo>
                            <a:lnTo>
                              <a:pt x="287" y="20"/>
                            </a:lnTo>
                            <a:lnTo>
                              <a:pt x="314" y="33"/>
                            </a:lnTo>
                            <a:lnTo>
                              <a:pt x="346" y="37"/>
                            </a:lnTo>
                            <a:lnTo>
                              <a:pt x="354" y="56"/>
                            </a:lnTo>
                            <a:lnTo>
                              <a:pt x="351" y="96"/>
                            </a:lnTo>
                            <a:lnTo>
                              <a:pt x="344" y="122"/>
                            </a:lnTo>
                            <a:lnTo>
                              <a:pt x="328" y="143"/>
                            </a:lnTo>
                            <a:lnTo>
                              <a:pt x="305" y="169"/>
                            </a:lnTo>
                            <a:lnTo>
                              <a:pt x="294" y="192"/>
                            </a:lnTo>
                            <a:lnTo>
                              <a:pt x="277" y="209"/>
                            </a:lnTo>
                            <a:lnTo>
                              <a:pt x="263" y="210"/>
                            </a:lnTo>
                            <a:lnTo>
                              <a:pt x="243" y="189"/>
                            </a:lnTo>
                            <a:lnTo>
                              <a:pt x="231" y="197"/>
                            </a:lnTo>
                            <a:lnTo>
                              <a:pt x="210" y="199"/>
                            </a:lnTo>
                            <a:lnTo>
                              <a:pt x="196" y="167"/>
                            </a:lnTo>
                            <a:lnTo>
                              <a:pt x="186" y="172"/>
                            </a:lnTo>
                            <a:lnTo>
                              <a:pt x="173" y="172"/>
                            </a:lnTo>
                            <a:lnTo>
                              <a:pt x="165" y="156"/>
                            </a:lnTo>
                            <a:lnTo>
                              <a:pt x="150" y="167"/>
                            </a:lnTo>
                            <a:lnTo>
                              <a:pt x="135" y="176"/>
                            </a:lnTo>
                            <a:lnTo>
                              <a:pt x="116" y="167"/>
                            </a:lnTo>
                            <a:lnTo>
                              <a:pt x="113" y="152"/>
                            </a:lnTo>
                            <a:lnTo>
                              <a:pt x="110" y="133"/>
                            </a:lnTo>
                            <a:lnTo>
                              <a:pt x="82" y="137"/>
                            </a:lnTo>
                            <a:lnTo>
                              <a:pt x="60" y="143"/>
                            </a:lnTo>
                            <a:lnTo>
                              <a:pt x="55" y="133"/>
                            </a:lnTo>
                            <a:lnTo>
                              <a:pt x="36" y="133"/>
                            </a:lnTo>
                            <a:lnTo>
                              <a:pt x="10" y="110"/>
                            </a:lnTo>
                            <a:lnTo>
                              <a:pt x="0" y="86"/>
                            </a:lnTo>
                            <a:lnTo>
                              <a:pt x="5" y="74"/>
                            </a:lnTo>
                            <a:lnTo>
                              <a:pt x="2" y="54"/>
                            </a:lnTo>
                            <a:lnTo>
                              <a:pt x="22" y="51"/>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60463" name="Group 53"/>
                      <p:cNvGrpSpPr>
                        <a:grpSpLocks/>
                      </p:cNvGrpSpPr>
                      <p:nvPr/>
                    </p:nvGrpSpPr>
                    <p:grpSpPr bwMode="auto">
                      <a:xfrm>
                        <a:off x="4891" y="2836"/>
                        <a:ext cx="132" cy="80"/>
                        <a:chOff x="4891" y="2836"/>
                        <a:chExt cx="132" cy="80"/>
                      </a:xfrm>
                    </p:grpSpPr>
                    <p:sp>
                      <p:nvSpPr>
                        <p:cNvPr id="60464" name="Freeform 54"/>
                        <p:cNvSpPr>
                          <a:spLocks/>
                        </p:cNvSpPr>
                        <p:nvPr/>
                      </p:nvSpPr>
                      <p:spPr bwMode="auto">
                        <a:xfrm>
                          <a:off x="4891" y="2862"/>
                          <a:ext cx="41" cy="24"/>
                        </a:xfrm>
                        <a:custGeom>
                          <a:avLst/>
                          <a:gdLst>
                            <a:gd name="T0" fmla="*/ 0 w 81"/>
                            <a:gd name="T1" fmla="*/ 24 h 47"/>
                            <a:gd name="T2" fmla="*/ 21 w 81"/>
                            <a:gd name="T3" fmla="*/ 16 h 47"/>
                            <a:gd name="T4" fmla="*/ 41 w 81"/>
                            <a:gd name="T5" fmla="*/ 0 h 47"/>
                            <a:gd name="T6" fmla="*/ 33 w 81"/>
                            <a:gd name="T7" fmla="*/ 12 h 47"/>
                            <a:gd name="T8" fmla="*/ 24 w 81"/>
                            <a:gd name="T9" fmla="*/ 20 h 47"/>
                            <a:gd name="T10" fmla="*/ 0 w 81"/>
                            <a:gd name="T11" fmla="*/ 24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47">
                              <a:moveTo>
                                <a:pt x="0" y="47"/>
                              </a:moveTo>
                              <a:lnTo>
                                <a:pt x="41" y="31"/>
                              </a:lnTo>
                              <a:lnTo>
                                <a:pt x="81" y="0"/>
                              </a:lnTo>
                              <a:lnTo>
                                <a:pt x="66" y="24"/>
                              </a:lnTo>
                              <a:lnTo>
                                <a:pt x="48" y="40"/>
                              </a:lnTo>
                              <a:lnTo>
                                <a:pt x="0" y="47"/>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60465" name="Freeform 55"/>
                        <p:cNvSpPr>
                          <a:spLocks/>
                        </p:cNvSpPr>
                        <p:nvPr/>
                      </p:nvSpPr>
                      <p:spPr bwMode="auto">
                        <a:xfrm>
                          <a:off x="4945" y="2836"/>
                          <a:ext cx="33" cy="64"/>
                        </a:xfrm>
                        <a:custGeom>
                          <a:avLst/>
                          <a:gdLst>
                            <a:gd name="T0" fmla="*/ 0 w 67"/>
                            <a:gd name="T1" fmla="*/ 64 h 129"/>
                            <a:gd name="T2" fmla="*/ 11 w 67"/>
                            <a:gd name="T3" fmla="*/ 43 h 129"/>
                            <a:gd name="T4" fmla="*/ 33 w 67"/>
                            <a:gd name="T5" fmla="*/ 0 h 129"/>
                            <a:gd name="T6" fmla="*/ 27 w 67"/>
                            <a:gd name="T7" fmla="*/ 25 h 129"/>
                            <a:gd name="T8" fmla="*/ 22 w 67"/>
                            <a:gd name="T9" fmla="*/ 44 h 129"/>
                            <a:gd name="T10" fmla="*/ 0 w 67"/>
                            <a:gd name="T11" fmla="*/ 64 h 1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7" h="129">
                              <a:moveTo>
                                <a:pt x="0" y="129"/>
                              </a:moveTo>
                              <a:lnTo>
                                <a:pt x="23" y="86"/>
                              </a:lnTo>
                              <a:lnTo>
                                <a:pt x="67" y="0"/>
                              </a:lnTo>
                              <a:lnTo>
                                <a:pt x="54" y="51"/>
                              </a:lnTo>
                              <a:lnTo>
                                <a:pt x="45" y="89"/>
                              </a:lnTo>
                              <a:lnTo>
                                <a:pt x="0" y="129"/>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60466" name="Freeform 56"/>
                        <p:cNvSpPr>
                          <a:spLocks/>
                        </p:cNvSpPr>
                        <p:nvPr/>
                      </p:nvSpPr>
                      <p:spPr bwMode="auto">
                        <a:xfrm>
                          <a:off x="4984" y="2839"/>
                          <a:ext cx="23" cy="77"/>
                        </a:xfrm>
                        <a:custGeom>
                          <a:avLst/>
                          <a:gdLst>
                            <a:gd name="T0" fmla="*/ 0 w 48"/>
                            <a:gd name="T1" fmla="*/ 77 h 154"/>
                            <a:gd name="T2" fmla="*/ 17 w 48"/>
                            <a:gd name="T3" fmla="*/ 60 h 154"/>
                            <a:gd name="T4" fmla="*/ 16 w 48"/>
                            <a:gd name="T5" fmla="*/ 25 h 154"/>
                            <a:gd name="T6" fmla="*/ 5 w 48"/>
                            <a:gd name="T7" fmla="*/ 0 h 154"/>
                            <a:gd name="T8" fmla="*/ 18 w 48"/>
                            <a:gd name="T9" fmla="*/ 24 h 154"/>
                            <a:gd name="T10" fmla="*/ 23 w 48"/>
                            <a:gd name="T11" fmla="*/ 47 h 154"/>
                            <a:gd name="T12" fmla="*/ 22 w 48"/>
                            <a:gd name="T13" fmla="*/ 67 h 154"/>
                            <a:gd name="T14" fmla="*/ 0 w 48"/>
                            <a:gd name="T15" fmla="*/ 77 h 1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154">
                              <a:moveTo>
                                <a:pt x="0" y="154"/>
                              </a:moveTo>
                              <a:lnTo>
                                <a:pt x="35" y="120"/>
                              </a:lnTo>
                              <a:lnTo>
                                <a:pt x="34" y="50"/>
                              </a:lnTo>
                              <a:lnTo>
                                <a:pt x="10" y="0"/>
                              </a:lnTo>
                              <a:lnTo>
                                <a:pt x="38" y="47"/>
                              </a:lnTo>
                              <a:lnTo>
                                <a:pt x="48" y="94"/>
                              </a:lnTo>
                              <a:lnTo>
                                <a:pt x="45" y="134"/>
                              </a:lnTo>
                              <a:lnTo>
                                <a:pt x="0" y="154"/>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60467" name="Freeform 57"/>
                        <p:cNvSpPr>
                          <a:spLocks/>
                        </p:cNvSpPr>
                        <p:nvPr/>
                      </p:nvSpPr>
                      <p:spPr bwMode="auto">
                        <a:xfrm>
                          <a:off x="5016" y="2864"/>
                          <a:ext cx="7" cy="29"/>
                        </a:xfrm>
                        <a:custGeom>
                          <a:avLst/>
                          <a:gdLst>
                            <a:gd name="T0" fmla="*/ 0 w 14"/>
                            <a:gd name="T1" fmla="*/ 0 h 58"/>
                            <a:gd name="T2" fmla="*/ 7 w 14"/>
                            <a:gd name="T3" fmla="*/ 19 h 58"/>
                            <a:gd name="T4" fmla="*/ 5 w 14"/>
                            <a:gd name="T5" fmla="*/ 29 h 58"/>
                            <a:gd name="T6" fmla="*/ 0 60000 65536"/>
                            <a:gd name="T7" fmla="*/ 0 60000 65536"/>
                            <a:gd name="T8" fmla="*/ 0 60000 65536"/>
                          </a:gdLst>
                          <a:ahLst/>
                          <a:cxnLst>
                            <a:cxn ang="T6">
                              <a:pos x="T0" y="T1"/>
                            </a:cxn>
                            <a:cxn ang="T7">
                              <a:pos x="T2" y="T3"/>
                            </a:cxn>
                            <a:cxn ang="T8">
                              <a:pos x="T4" y="T5"/>
                            </a:cxn>
                          </a:cxnLst>
                          <a:rect l="0" t="0" r="r" b="b"/>
                          <a:pathLst>
                            <a:path w="14" h="58">
                              <a:moveTo>
                                <a:pt x="0" y="0"/>
                              </a:moveTo>
                              <a:lnTo>
                                <a:pt x="14" y="38"/>
                              </a:lnTo>
                              <a:lnTo>
                                <a:pt x="9" y="5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60448" name="Group 58"/>
                  <p:cNvGrpSpPr>
                    <a:grpSpLocks/>
                  </p:cNvGrpSpPr>
                  <p:nvPr/>
                </p:nvGrpSpPr>
                <p:grpSpPr bwMode="auto">
                  <a:xfrm>
                    <a:off x="4915" y="2640"/>
                    <a:ext cx="211" cy="220"/>
                    <a:chOff x="4915" y="2640"/>
                    <a:chExt cx="211" cy="220"/>
                  </a:xfrm>
                </p:grpSpPr>
                <p:sp>
                  <p:nvSpPr>
                    <p:cNvPr id="60452" name="Freeform 59"/>
                    <p:cNvSpPr>
                      <a:spLocks/>
                    </p:cNvSpPr>
                    <p:nvPr/>
                  </p:nvSpPr>
                  <p:spPr bwMode="auto">
                    <a:xfrm>
                      <a:off x="5008" y="2720"/>
                      <a:ext cx="101" cy="113"/>
                    </a:xfrm>
                    <a:custGeom>
                      <a:avLst/>
                      <a:gdLst>
                        <a:gd name="T0" fmla="*/ 7 w 201"/>
                        <a:gd name="T1" fmla="*/ 45 h 226"/>
                        <a:gd name="T2" fmla="*/ 19 w 201"/>
                        <a:gd name="T3" fmla="*/ 23 h 226"/>
                        <a:gd name="T4" fmla="*/ 26 w 201"/>
                        <a:gd name="T5" fmla="*/ 15 h 226"/>
                        <a:gd name="T6" fmla="*/ 42 w 201"/>
                        <a:gd name="T7" fmla="*/ 5 h 226"/>
                        <a:gd name="T8" fmla="*/ 60 w 201"/>
                        <a:gd name="T9" fmla="*/ 0 h 226"/>
                        <a:gd name="T10" fmla="*/ 76 w 201"/>
                        <a:gd name="T11" fmla="*/ 0 h 226"/>
                        <a:gd name="T12" fmla="*/ 86 w 201"/>
                        <a:gd name="T13" fmla="*/ 4 h 226"/>
                        <a:gd name="T14" fmla="*/ 95 w 201"/>
                        <a:gd name="T15" fmla="*/ 17 h 226"/>
                        <a:gd name="T16" fmla="*/ 101 w 201"/>
                        <a:gd name="T17" fmla="*/ 37 h 226"/>
                        <a:gd name="T18" fmla="*/ 99 w 201"/>
                        <a:gd name="T19" fmla="*/ 57 h 226"/>
                        <a:gd name="T20" fmla="*/ 90 w 201"/>
                        <a:gd name="T21" fmla="*/ 75 h 226"/>
                        <a:gd name="T22" fmla="*/ 84 w 201"/>
                        <a:gd name="T23" fmla="*/ 88 h 226"/>
                        <a:gd name="T24" fmla="*/ 65 w 201"/>
                        <a:gd name="T25" fmla="*/ 101 h 226"/>
                        <a:gd name="T26" fmla="*/ 42 w 201"/>
                        <a:gd name="T27" fmla="*/ 108 h 226"/>
                        <a:gd name="T28" fmla="*/ 22 w 201"/>
                        <a:gd name="T29" fmla="*/ 113 h 226"/>
                        <a:gd name="T30" fmla="*/ 9 w 201"/>
                        <a:gd name="T31" fmla="*/ 108 h 226"/>
                        <a:gd name="T32" fmla="*/ 1 w 201"/>
                        <a:gd name="T33" fmla="*/ 97 h 226"/>
                        <a:gd name="T34" fmla="*/ 0 w 201"/>
                        <a:gd name="T35" fmla="*/ 78 h 226"/>
                        <a:gd name="T36" fmla="*/ 7 w 201"/>
                        <a:gd name="T37" fmla="*/ 45 h 2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1" h="226">
                          <a:moveTo>
                            <a:pt x="14" y="90"/>
                          </a:moveTo>
                          <a:lnTo>
                            <a:pt x="38" y="46"/>
                          </a:lnTo>
                          <a:lnTo>
                            <a:pt x="52" y="30"/>
                          </a:lnTo>
                          <a:lnTo>
                            <a:pt x="84" y="10"/>
                          </a:lnTo>
                          <a:lnTo>
                            <a:pt x="119" y="0"/>
                          </a:lnTo>
                          <a:lnTo>
                            <a:pt x="151" y="0"/>
                          </a:lnTo>
                          <a:lnTo>
                            <a:pt x="172" y="7"/>
                          </a:lnTo>
                          <a:lnTo>
                            <a:pt x="189" y="34"/>
                          </a:lnTo>
                          <a:lnTo>
                            <a:pt x="201" y="73"/>
                          </a:lnTo>
                          <a:lnTo>
                            <a:pt x="198" y="113"/>
                          </a:lnTo>
                          <a:lnTo>
                            <a:pt x="180" y="149"/>
                          </a:lnTo>
                          <a:lnTo>
                            <a:pt x="167" y="176"/>
                          </a:lnTo>
                          <a:lnTo>
                            <a:pt x="130" y="202"/>
                          </a:lnTo>
                          <a:lnTo>
                            <a:pt x="84" y="215"/>
                          </a:lnTo>
                          <a:lnTo>
                            <a:pt x="44" y="226"/>
                          </a:lnTo>
                          <a:lnTo>
                            <a:pt x="17" y="215"/>
                          </a:lnTo>
                          <a:lnTo>
                            <a:pt x="2" y="193"/>
                          </a:lnTo>
                          <a:lnTo>
                            <a:pt x="0" y="156"/>
                          </a:lnTo>
                          <a:lnTo>
                            <a:pt x="14" y="90"/>
                          </a:lnTo>
                          <a:close/>
                        </a:path>
                      </a:pathLst>
                    </a:custGeom>
                    <a:solidFill>
                      <a:srgbClr val="F0F0FF"/>
                    </a:solidFill>
                    <a:ln w="6350">
                      <a:solidFill>
                        <a:srgbClr val="000000"/>
                      </a:solidFill>
                      <a:prstDash val="solid"/>
                      <a:round/>
                      <a:headEnd/>
                      <a:tailEnd/>
                    </a:ln>
                  </p:spPr>
                  <p:txBody>
                    <a:bodyPr/>
                    <a:lstStyle/>
                    <a:p>
                      <a:endParaRPr lang="zh-CN" altLang="en-US"/>
                    </a:p>
                  </p:txBody>
                </p:sp>
                <p:sp>
                  <p:nvSpPr>
                    <p:cNvPr id="60453" name="Freeform 60"/>
                    <p:cNvSpPr>
                      <a:spLocks/>
                    </p:cNvSpPr>
                    <p:nvPr/>
                  </p:nvSpPr>
                  <p:spPr bwMode="auto">
                    <a:xfrm>
                      <a:off x="5051" y="2685"/>
                      <a:ext cx="75" cy="70"/>
                    </a:xfrm>
                    <a:custGeom>
                      <a:avLst/>
                      <a:gdLst>
                        <a:gd name="T0" fmla="*/ 10 w 149"/>
                        <a:gd name="T1" fmla="*/ 0 h 140"/>
                        <a:gd name="T2" fmla="*/ 72 w 149"/>
                        <a:gd name="T3" fmla="*/ 42 h 140"/>
                        <a:gd name="T4" fmla="*/ 74 w 149"/>
                        <a:gd name="T5" fmla="*/ 47 h 140"/>
                        <a:gd name="T6" fmla="*/ 75 w 149"/>
                        <a:gd name="T7" fmla="*/ 56 h 140"/>
                        <a:gd name="T8" fmla="*/ 74 w 149"/>
                        <a:gd name="T9" fmla="*/ 62 h 140"/>
                        <a:gd name="T10" fmla="*/ 72 w 149"/>
                        <a:gd name="T11" fmla="*/ 68 h 140"/>
                        <a:gd name="T12" fmla="*/ 69 w 149"/>
                        <a:gd name="T13" fmla="*/ 70 h 140"/>
                        <a:gd name="T14" fmla="*/ 63 w 149"/>
                        <a:gd name="T15" fmla="*/ 70 h 140"/>
                        <a:gd name="T16" fmla="*/ 6 w 149"/>
                        <a:gd name="T17" fmla="*/ 31 h 140"/>
                        <a:gd name="T18" fmla="*/ 2 w 149"/>
                        <a:gd name="T19" fmla="*/ 25 h 140"/>
                        <a:gd name="T20" fmla="*/ 0 w 149"/>
                        <a:gd name="T21" fmla="*/ 17 h 140"/>
                        <a:gd name="T22" fmla="*/ 2 w 149"/>
                        <a:gd name="T23" fmla="*/ 9 h 140"/>
                        <a:gd name="T24" fmla="*/ 4 w 149"/>
                        <a:gd name="T25" fmla="*/ 4 h 140"/>
                        <a:gd name="T26" fmla="*/ 7 w 149"/>
                        <a:gd name="T27" fmla="*/ 1 h 140"/>
                        <a:gd name="T28" fmla="*/ 10 w 149"/>
                        <a:gd name="T29" fmla="*/ 0 h 1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9" h="140">
                          <a:moveTo>
                            <a:pt x="19" y="0"/>
                          </a:moveTo>
                          <a:lnTo>
                            <a:pt x="143" y="83"/>
                          </a:lnTo>
                          <a:lnTo>
                            <a:pt x="148" y="94"/>
                          </a:lnTo>
                          <a:lnTo>
                            <a:pt x="149" y="111"/>
                          </a:lnTo>
                          <a:lnTo>
                            <a:pt x="147" y="124"/>
                          </a:lnTo>
                          <a:lnTo>
                            <a:pt x="143" y="136"/>
                          </a:lnTo>
                          <a:lnTo>
                            <a:pt x="138" y="140"/>
                          </a:lnTo>
                          <a:lnTo>
                            <a:pt x="126" y="140"/>
                          </a:lnTo>
                          <a:lnTo>
                            <a:pt x="12" y="61"/>
                          </a:lnTo>
                          <a:lnTo>
                            <a:pt x="3" y="50"/>
                          </a:lnTo>
                          <a:lnTo>
                            <a:pt x="0" y="34"/>
                          </a:lnTo>
                          <a:lnTo>
                            <a:pt x="3" y="17"/>
                          </a:lnTo>
                          <a:lnTo>
                            <a:pt x="7" y="8"/>
                          </a:lnTo>
                          <a:lnTo>
                            <a:pt x="13" y="1"/>
                          </a:lnTo>
                          <a:lnTo>
                            <a:pt x="19" y="0"/>
                          </a:lnTo>
                          <a:close/>
                        </a:path>
                      </a:pathLst>
                    </a:custGeom>
                    <a:solidFill>
                      <a:srgbClr val="C08040"/>
                    </a:solidFill>
                    <a:ln w="6350">
                      <a:solidFill>
                        <a:srgbClr val="000000"/>
                      </a:solidFill>
                      <a:prstDash val="solid"/>
                      <a:round/>
                      <a:headEnd/>
                      <a:tailEnd/>
                    </a:ln>
                  </p:spPr>
                  <p:txBody>
                    <a:bodyPr/>
                    <a:lstStyle/>
                    <a:p>
                      <a:endParaRPr lang="zh-CN" altLang="en-US"/>
                    </a:p>
                  </p:txBody>
                </p:sp>
                <p:sp>
                  <p:nvSpPr>
                    <p:cNvPr id="60454" name="Freeform 61"/>
                    <p:cNvSpPr>
                      <a:spLocks/>
                    </p:cNvSpPr>
                    <p:nvPr/>
                  </p:nvSpPr>
                  <p:spPr bwMode="auto">
                    <a:xfrm>
                      <a:off x="4984" y="2689"/>
                      <a:ext cx="136" cy="171"/>
                    </a:xfrm>
                    <a:custGeom>
                      <a:avLst/>
                      <a:gdLst>
                        <a:gd name="T0" fmla="*/ 42 w 273"/>
                        <a:gd name="T1" fmla="*/ 0 h 342"/>
                        <a:gd name="T2" fmla="*/ 82 w 273"/>
                        <a:gd name="T3" fmla="*/ 40 h 342"/>
                        <a:gd name="T4" fmla="*/ 98 w 273"/>
                        <a:gd name="T5" fmla="*/ 58 h 342"/>
                        <a:gd name="T6" fmla="*/ 115 w 273"/>
                        <a:gd name="T7" fmla="*/ 78 h 342"/>
                        <a:gd name="T8" fmla="*/ 125 w 273"/>
                        <a:gd name="T9" fmla="*/ 95 h 342"/>
                        <a:gd name="T10" fmla="*/ 134 w 273"/>
                        <a:gd name="T11" fmla="*/ 111 h 342"/>
                        <a:gd name="T12" fmla="*/ 136 w 273"/>
                        <a:gd name="T13" fmla="*/ 131 h 342"/>
                        <a:gd name="T14" fmla="*/ 134 w 273"/>
                        <a:gd name="T15" fmla="*/ 151 h 342"/>
                        <a:gd name="T16" fmla="*/ 127 w 273"/>
                        <a:gd name="T17" fmla="*/ 163 h 342"/>
                        <a:gd name="T18" fmla="*/ 115 w 273"/>
                        <a:gd name="T19" fmla="*/ 171 h 342"/>
                        <a:gd name="T20" fmla="*/ 85 w 273"/>
                        <a:gd name="T21" fmla="*/ 171 h 342"/>
                        <a:gd name="T22" fmla="*/ 63 w 273"/>
                        <a:gd name="T23" fmla="*/ 168 h 342"/>
                        <a:gd name="T24" fmla="*/ 31 w 273"/>
                        <a:gd name="T25" fmla="*/ 157 h 342"/>
                        <a:gd name="T26" fmla="*/ 25 w 273"/>
                        <a:gd name="T27" fmla="*/ 146 h 342"/>
                        <a:gd name="T28" fmla="*/ 16 w 273"/>
                        <a:gd name="T29" fmla="*/ 131 h 342"/>
                        <a:gd name="T30" fmla="*/ 0 w 273"/>
                        <a:gd name="T31" fmla="*/ 123 h 342"/>
                        <a:gd name="T32" fmla="*/ 14 w 273"/>
                        <a:gd name="T33" fmla="*/ 98 h 342"/>
                        <a:gd name="T34" fmla="*/ 14 w 273"/>
                        <a:gd name="T35" fmla="*/ 40 h 342"/>
                        <a:gd name="T36" fmla="*/ 42 w 273"/>
                        <a:gd name="T37" fmla="*/ 0 h 3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3" h="342">
                          <a:moveTo>
                            <a:pt x="84" y="0"/>
                          </a:moveTo>
                          <a:lnTo>
                            <a:pt x="164" y="79"/>
                          </a:lnTo>
                          <a:lnTo>
                            <a:pt x="197" y="115"/>
                          </a:lnTo>
                          <a:lnTo>
                            <a:pt x="230" y="156"/>
                          </a:lnTo>
                          <a:lnTo>
                            <a:pt x="250" y="189"/>
                          </a:lnTo>
                          <a:lnTo>
                            <a:pt x="268" y="222"/>
                          </a:lnTo>
                          <a:lnTo>
                            <a:pt x="273" y="261"/>
                          </a:lnTo>
                          <a:lnTo>
                            <a:pt x="269" y="301"/>
                          </a:lnTo>
                          <a:lnTo>
                            <a:pt x="255" y="325"/>
                          </a:lnTo>
                          <a:lnTo>
                            <a:pt x="230" y="342"/>
                          </a:lnTo>
                          <a:lnTo>
                            <a:pt x="170" y="342"/>
                          </a:lnTo>
                          <a:lnTo>
                            <a:pt x="127" y="335"/>
                          </a:lnTo>
                          <a:lnTo>
                            <a:pt x="63" y="314"/>
                          </a:lnTo>
                          <a:lnTo>
                            <a:pt x="51" y="291"/>
                          </a:lnTo>
                          <a:lnTo>
                            <a:pt x="32" y="261"/>
                          </a:lnTo>
                          <a:lnTo>
                            <a:pt x="0" y="245"/>
                          </a:lnTo>
                          <a:lnTo>
                            <a:pt x="29" y="195"/>
                          </a:lnTo>
                          <a:lnTo>
                            <a:pt x="29" y="79"/>
                          </a:lnTo>
                          <a:lnTo>
                            <a:pt x="84" y="0"/>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60455" name="Group 62"/>
                    <p:cNvGrpSpPr>
                      <a:grpSpLocks/>
                    </p:cNvGrpSpPr>
                    <p:nvPr/>
                  </p:nvGrpSpPr>
                  <p:grpSpPr bwMode="auto">
                    <a:xfrm>
                      <a:off x="4915" y="2640"/>
                      <a:ext cx="128" cy="150"/>
                      <a:chOff x="4915" y="2640"/>
                      <a:chExt cx="128" cy="150"/>
                    </a:xfrm>
                  </p:grpSpPr>
                  <p:sp>
                    <p:nvSpPr>
                      <p:cNvPr id="60456" name="Freeform 63"/>
                      <p:cNvSpPr>
                        <a:spLocks/>
                      </p:cNvSpPr>
                      <p:nvPr/>
                    </p:nvSpPr>
                    <p:spPr bwMode="auto">
                      <a:xfrm>
                        <a:off x="4915" y="2677"/>
                        <a:ext cx="101" cy="113"/>
                      </a:xfrm>
                      <a:custGeom>
                        <a:avLst/>
                        <a:gdLst>
                          <a:gd name="T0" fmla="*/ 7 w 203"/>
                          <a:gd name="T1" fmla="*/ 46 h 226"/>
                          <a:gd name="T2" fmla="*/ 19 w 203"/>
                          <a:gd name="T3" fmla="*/ 24 h 226"/>
                          <a:gd name="T4" fmla="*/ 26 w 203"/>
                          <a:gd name="T5" fmla="*/ 15 h 226"/>
                          <a:gd name="T6" fmla="*/ 42 w 203"/>
                          <a:gd name="T7" fmla="*/ 5 h 226"/>
                          <a:gd name="T8" fmla="*/ 61 w 203"/>
                          <a:gd name="T9" fmla="*/ 0 h 226"/>
                          <a:gd name="T10" fmla="*/ 77 w 203"/>
                          <a:gd name="T11" fmla="*/ 0 h 226"/>
                          <a:gd name="T12" fmla="*/ 87 w 203"/>
                          <a:gd name="T13" fmla="*/ 4 h 226"/>
                          <a:gd name="T14" fmla="*/ 96 w 203"/>
                          <a:gd name="T15" fmla="*/ 17 h 226"/>
                          <a:gd name="T16" fmla="*/ 101 w 203"/>
                          <a:gd name="T17" fmla="*/ 37 h 226"/>
                          <a:gd name="T18" fmla="*/ 100 w 203"/>
                          <a:gd name="T19" fmla="*/ 58 h 226"/>
                          <a:gd name="T20" fmla="*/ 91 w 203"/>
                          <a:gd name="T21" fmla="*/ 76 h 226"/>
                          <a:gd name="T22" fmla="*/ 84 w 203"/>
                          <a:gd name="T23" fmla="*/ 88 h 226"/>
                          <a:gd name="T24" fmla="*/ 66 w 203"/>
                          <a:gd name="T25" fmla="*/ 100 h 226"/>
                          <a:gd name="T26" fmla="*/ 42 w 203"/>
                          <a:gd name="T27" fmla="*/ 108 h 226"/>
                          <a:gd name="T28" fmla="*/ 23 w 203"/>
                          <a:gd name="T29" fmla="*/ 113 h 226"/>
                          <a:gd name="T30" fmla="*/ 9 w 203"/>
                          <a:gd name="T31" fmla="*/ 108 h 226"/>
                          <a:gd name="T32" fmla="*/ 2 w 203"/>
                          <a:gd name="T33" fmla="*/ 97 h 226"/>
                          <a:gd name="T34" fmla="*/ 0 w 203"/>
                          <a:gd name="T35" fmla="*/ 79 h 226"/>
                          <a:gd name="T36" fmla="*/ 7 w 203"/>
                          <a:gd name="T37" fmla="*/ 46 h 2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3" h="226">
                            <a:moveTo>
                              <a:pt x="14" y="92"/>
                            </a:moveTo>
                            <a:lnTo>
                              <a:pt x="38" y="47"/>
                            </a:lnTo>
                            <a:lnTo>
                              <a:pt x="52" y="29"/>
                            </a:lnTo>
                            <a:lnTo>
                              <a:pt x="84" y="9"/>
                            </a:lnTo>
                            <a:lnTo>
                              <a:pt x="122" y="0"/>
                            </a:lnTo>
                            <a:lnTo>
                              <a:pt x="154" y="0"/>
                            </a:lnTo>
                            <a:lnTo>
                              <a:pt x="174" y="7"/>
                            </a:lnTo>
                            <a:lnTo>
                              <a:pt x="193" y="34"/>
                            </a:lnTo>
                            <a:lnTo>
                              <a:pt x="203" y="73"/>
                            </a:lnTo>
                            <a:lnTo>
                              <a:pt x="200" y="116"/>
                            </a:lnTo>
                            <a:lnTo>
                              <a:pt x="182" y="152"/>
                            </a:lnTo>
                            <a:lnTo>
                              <a:pt x="168" y="176"/>
                            </a:lnTo>
                            <a:lnTo>
                              <a:pt x="132" y="200"/>
                            </a:lnTo>
                            <a:lnTo>
                              <a:pt x="84" y="215"/>
                            </a:lnTo>
                            <a:lnTo>
                              <a:pt x="46" y="226"/>
                            </a:lnTo>
                            <a:lnTo>
                              <a:pt x="19" y="215"/>
                            </a:lnTo>
                            <a:lnTo>
                              <a:pt x="5" y="193"/>
                            </a:lnTo>
                            <a:lnTo>
                              <a:pt x="0" y="157"/>
                            </a:lnTo>
                            <a:lnTo>
                              <a:pt x="14" y="92"/>
                            </a:lnTo>
                            <a:close/>
                          </a:path>
                        </a:pathLst>
                      </a:custGeom>
                      <a:solidFill>
                        <a:srgbClr val="F0F0FF"/>
                      </a:solidFill>
                      <a:ln w="6350">
                        <a:solidFill>
                          <a:srgbClr val="000000"/>
                        </a:solidFill>
                        <a:prstDash val="solid"/>
                        <a:round/>
                        <a:headEnd/>
                        <a:tailEnd/>
                      </a:ln>
                    </p:spPr>
                    <p:txBody>
                      <a:bodyPr/>
                      <a:lstStyle/>
                      <a:p>
                        <a:endParaRPr lang="zh-CN" altLang="en-US"/>
                      </a:p>
                    </p:txBody>
                  </p:sp>
                  <p:sp>
                    <p:nvSpPr>
                      <p:cNvPr id="60457" name="Oval 64"/>
                      <p:cNvSpPr>
                        <a:spLocks noChangeArrowheads="1"/>
                      </p:cNvSpPr>
                      <p:nvPr/>
                    </p:nvSpPr>
                    <p:spPr bwMode="auto">
                      <a:xfrm>
                        <a:off x="4927" y="2757"/>
                        <a:ext cx="28" cy="33"/>
                      </a:xfrm>
                      <a:prstGeom prst="ellipse">
                        <a:avLst/>
                      </a:prstGeom>
                      <a:solidFill>
                        <a:srgbClr val="008080"/>
                      </a:solidFill>
                      <a:ln w="6350">
                        <a:solidFill>
                          <a:srgbClr val="000000"/>
                        </a:solidFill>
                        <a:round/>
                        <a:headEnd/>
                        <a:tailEnd/>
                      </a:ln>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0458" name="Freeform 65"/>
                      <p:cNvSpPr>
                        <a:spLocks/>
                      </p:cNvSpPr>
                      <p:nvPr/>
                    </p:nvSpPr>
                    <p:spPr bwMode="auto">
                      <a:xfrm>
                        <a:off x="4938" y="2640"/>
                        <a:ext cx="105" cy="74"/>
                      </a:xfrm>
                      <a:custGeom>
                        <a:avLst/>
                        <a:gdLst>
                          <a:gd name="T0" fmla="*/ 15 w 210"/>
                          <a:gd name="T1" fmla="*/ 0 h 147"/>
                          <a:gd name="T2" fmla="*/ 101 w 210"/>
                          <a:gd name="T3" fmla="*/ 44 h 147"/>
                          <a:gd name="T4" fmla="*/ 104 w 210"/>
                          <a:gd name="T5" fmla="*/ 50 h 147"/>
                          <a:gd name="T6" fmla="*/ 105 w 210"/>
                          <a:gd name="T7" fmla="*/ 59 h 147"/>
                          <a:gd name="T8" fmla="*/ 103 w 210"/>
                          <a:gd name="T9" fmla="*/ 65 h 147"/>
                          <a:gd name="T10" fmla="*/ 100 w 210"/>
                          <a:gd name="T11" fmla="*/ 71 h 147"/>
                          <a:gd name="T12" fmla="*/ 96 w 210"/>
                          <a:gd name="T13" fmla="*/ 73 h 147"/>
                          <a:gd name="T14" fmla="*/ 89 w 210"/>
                          <a:gd name="T15" fmla="*/ 74 h 147"/>
                          <a:gd name="T16" fmla="*/ 9 w 210"/>
                          <a:gd name="T17" fmla="*/ 32 h 147"/>
                          <a:gd name="T18" fmla="*/ 2 w 210"/>
                          <a:gd name="T19" fmla="*/ 27 h 147"/>
                          <a:gd name="T20" fmla="*/ 0 w 210"/>
                          <a:gd name="T21" fmla="*/ 18 h 147"/>
                          <a:gd name="T22" fmla="*/ 2 w 210"/>
                          <a:gd name="T23" fmla="*/ 10 h 147"/>
                          <a:gd name="T24" fmla="*/ 5 w 210"/>
                          <a:gd name="T25" fmla="*/ 5 h 147"/>
                          <a:gd name="T26" fmla="*/ 9 w 210"/>
                          <a:gd name="T27" fmla="*/ 2 h 147"/>
                          <a:gd name="T28" fmla="*/ 15 w 210"/>
                          <a:gd name="T29" fmla="*/ 0 h 1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0" h="147">
                            <a:moveTo>
                              <a:pt x="30" y="0"/>
                            </a:moveTo>
                            <a:lnTo>
                              <a:pt x="201" y="87"/>
                            </a:lnTo>
                            <a:lnTo>
                              <a:pt x="207" y="99"/>
                            </a:lnTo>
                            <a:lnTo>
                              <a:pt x="210" y="117"/>
                            </a:lnTo>
                            <a:lnTo>
                              <a:pt x="206" y="130"/>
                            </a:lnTo>
                            <a:lnTo>
                              <a:pt x="200" y="142"/>
                            </a:lnTo>
                            <a:lnTo>
                              <a:pt x="192" y="146"/>
                            </a:lnTo>
                            <a:lnTo>
                              <a:pt x="177" y="147"/>
                            </a:lnTo>
                            <a:lnTo>
                              <a:pt x="17" y="64"/>
                            </a:lnTo>
                            <a:lnTo>
                              <a:pt x="4" y="53"/>
                            </a:lnTo>
                            <a:lnTo>
                              <a:pt x="0" y="36"/>
                            </a:lnTo>
                            <a:lnTo>
                              <a:pt x="4" y="19"/>
                            </a:lnTo>
                            <a:lnTo>
                              <a:pt x="10" y="10"/>
                            </a:lnTo>
                            <a:lnTo>
                              <a:pt x="18" y="3"/>
                            </a:lnTo>
                            <a:lnTo>
                              <a:pt x="30" y="0"/>
                            </a:lnTo>
                            <a:close/>
                          </a:path>
                        </a:pathLst>
                      </a:custGeom>
                      <a:solidFill>
                        <a:srgbClr val="C08040"/>
                      </a:solidFill>
                      <a:ln w="6350">
                        <a:solidFill>
                          <a:srgbClr val="000000"/>
                        </a:solidFill>
                        <a:prstDash val="solid"/>
                        <a:round/>
                        <a:headEnd/>
                        <a:tailEnd/>
                      </a:ln>
                    </p:spPr>
                    <p:txBody>
                      <a:bodyPr/>
                      <a:lstStyle/>
                      <a:p>
                        <a:endParaRPr lang="zh-CN" altLang="en-US"/>
                      </a:p>
                    </p:txBody>
                  </p:sp>
                </p:grpSp>
              </p:grpSp>
              <p:grpSp>
                <p:nvGrpSpPr>
                  <p:cNvPr id="60449" name="Group 66"/>
                  <p:cNvGrpSpPr>
                    <a:grpSpLocks/>
                  </p:cNvGrpSpPr>
                  <p:nvPr/>
                </p:nvGrpSpPr>
                <p:grpSpPr bwMode="auto">
                  <a:xfrm>
                    <a:off x="4648" y="2751"/>
                    <a:ext cx="101" cy="141"/>
                    <a:chOff x="4648" y="2751"/>
                    <a:chExt cx="101" cy="141"/>
                  </a:xfrm>
                </p:grpSpPr>
                <p:sp>
                  <p:nvSpPr>
                    <p:cNvPr id="60450" name="Freeform 67"/>
                    <p:cNvSpPr>
                      <a:spLocks/>
                    </p:cNvSpPr>
                    <p:nvPr/>
                  </p:nvSpPr>
                  <p:spPr bwMode="auto">
                    <a:xfrm>
                      <a:off x="4648" y="2751"/>
                      <a:ext cx="89" cy="138"/>
                    </a:xfrm>
                    <a:custGeom>
                      <a:avLst/>
                      <a:gdLst>
                        <a:gd name="T0" fmla="*/ 73 w 179"/>
                        <a:gd name="T1" fmla="*/ 21 h 277"/>
                        <a:gd name="T2" fmla="*/ 59 w 179"/>
                        <a:gd name="T3" fmla="*/ 4 h 277"/>
                        <a:gd name="T4" fmla="*/ 48 w 179"/>
                        <a:gd name="T5" fmla="*/ 1 h 277"/>
                        <a:gd name="T6" fmla="*/ 31 w 179"/>
                        <a:gd name="T7" fmla="*/ 0 h 277"/>
                        <a:gd name="T8" fmla="*/ 17 w 179"/>
                        <a:gd name="T9" fmla="*/ 10 h 277"/>
                        <a:gd name="T10" fmla="*/ 8 w 179"/>
                        <a:gd name="T11" fmla="*/ 21 h 277"/>
                        <a:gd name="T12" fmla="*/ 2 w 179"/>
                        <a:gd name="T13" fmla="*/ 35 h 277"/>
                        <a:gd name="T14" fmla="*/ 0 w 179"/>
                        <a:gd name="T15" fmla="*/ 51 h 277"/>
                        <a:gd name="T16" fmla="*/ 1 w 179"/>
                        <a:gd name="T17" fmla="*/ 69 h 277"/>
                        <a:gd name="T18" fmla="*/ 5 w 179"/>
                        <a:gd name="T19" fmla="*/ 89 h 277"/>
                        <a:gd name="T20" fmla="*/ 15 w 179"/>
                        <a:gd name="T21" fmla="*/ 104 h 277"/>
                        <a:gd name="T22" fmla="*/ 26 w 179"/>
                        <a:gd name="T23" fmla="*/ 113 h 277"/>
                        <a:gd name="T24" fmla="*/ 40 w 179"/>
                        <a:gd name="T25" fmla="*/ 120 h 277"/>
                        <a:gd name="T26" fmla="*/ 47 w 179"/>
                        <a:gd name="T27" fmla="*/ 132 h 277"/>
                        <a:gd name="T28" fmla="*/ 54 w 179"/>
                        <a:gd name="T29" fmla="*/ 137 h 277"/>
                        <a:gd name="T30" fmla="*/ 62 w 179"/>
                        <a:gd name="T31" fmla="*/ 138 h 277"/>
                        <a:gd name="T32" fmla="*/ 72 w 179"/>
                        <a:gd name="T33" fmla="*/ 135 h 277"/>
                        <a:gd name="T34" fmla="*/ 82 w 179"/>
                        <a:gd name="T35" fmla="*/ 127 h 277"/>
                        <a:gd name="T36" fmla="*/ 87 w 179"/>
                        <a:gd name="T37" fmla="*/ 116 h 277"/>
                        <a:gd name="T38" fmla="*/ 89 w 179"/>
                        <a:gd name="T39" fmla="*/ 99 h 277"/>
                        <a:gd name="T40" fmla="*/ 84 w 179"/>
                        <a:gd name="T41" fmla="*/ 82 h 277"/>
                        <a:gd name="T42" fmla="*/ 83 w 179"/>
                        <a:gd name="T43" fmla="*/ 65 h 277"/>
                        <a:gd name="T44" fmla="*/ 79 w 179"/>
                        <a:gd name="T45" fmla="*/ 41 h 277"/>
                        <a:gd name="T46" fmla="*/ 73 w 179"/>
                        <a:gd name="T47" fmla="*/ 21 h 2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9" h="277">
                          <a:moveTo>
                            <a:pt x="146" y="43"/>
                          </a:moveTo>
                          <a:lnTo>
                            <a:pt x="118" y="8"/>
                          </a:lnTo>
                          <a:lnTo>
                            <a:pt x="97" y="2"/>
                          </a:lnTo>
                          <a:lnTo>
                            <a:pt x="63" y="0"/>
                          </a:lnTo>
                          <a:lnTo>
                            <a:pt x="34" y="20"/>
                          </a:lnTo>
                          <a:lnTo>
                            <a:pt x="17" y="43"/>
                          </a:lnTo>
                          <a:lnTo>
                            <a:pt x="5" y="71"/>
                          </a:lnTo>
                          <a:lnTo>
                            <a:pt x="0" y="102"/>
                          </a:lnTo>
                          <a:lnTo>
                            <a:pt x="2" y="138"/>
                          </a:lnTo>
                          <a:lnTo>
                            <a:pt x="11" y="178"/>
                          </a:lnTo>
                          <a:lnTo>
                            <a:pt x="31" y="209"/>
                          </a:lnTo>
                          <a:lnTo>
                            <a:pt x="52" y="227"/>
                          </a:lnTo>
                          <a:lnTo>
                            <a:pt x="80" y="240"/>
                          </a:lnTo>
                          <a:lnTo>
                            <a:pt x="94" y="265"/>
                          </a:lnTo>
                          <a:lnTo>
                            <a:pt x="108" y="274"/>
                          </a:lnTo>
                          <a:lnTo>
                            <a:pt x="125" y="277"/>
                          </a:lnTo>
                          <a:lnTo>
                            <a:pt x="145" y="271"/>
                          </a:lnTo>
                          <a:lnTo>
                            <a:pt x="165" y="255"/>
                          </a:lnTo>
                          <a:lnTo>
                            <a:pt x="174" y="232"/>
                          </a:lnTo>
                          <a:lnTo>
                            <a:pt x="179" y="198"/>
                          </a:lnTo>
                          <a:lnTo>
                            <a:pt x="168" y="165"/>
                          </a:lnTo>
                          <a:lnTo>
                            <a:pt x="167" y="131"/>
                          </a:lnTo>
                          <a:lnTo>
                            <a:pt x="159" y="83"/>
                          </a:lnTo>
                          <a:lnTo>
                            <a:pt x="146" y="43"/>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60451" name="Freeform 68"/>
                    <p:cNvSpPr>
                      <a:spLocks/>
                    </p:cNvSpPr>
                    <p:nvPr/>
                  </p:nvSpPr>
                  <p:spPr bwMode="auto">
                    <a:xfrm>
                      <a:off x="4657" y="2759"/>
                      <a:ext cx="92" cy="133"/>
                    </a:xfrm>
                    <a:custGeom>
                      <a:avLst/>
                      <a:gdLst>
                        <a:gd name="T0" fmla="*/ 76 w 184"/>
                        <a:gd name="T1" fmla="*/ 20 h 268"/>
                        <a:gd name="T2" fmla="*/ 60 w 184"/>
                        <a:gd name="T3" fmla="*/ 3 h 268"/>
                        <a:gd name="T4" fmla="*/ 50 w 184"/>
                        <a:gd name="T5" fmla="*/ 1 h 268"/>
                        <a:gd name="T6" fmla="*/ 32 w 184"/>
                        <a:gd name="T7" fmla="*/ 0 h 268"/>
                        <a:gd name="T8" fmla="*/ 17 w 184"/>
                        <a:gd name="T9" fmla="*/ 8 h 268"/>
                        <a:gd name="T10" fmla="*/ 9 w 184"/>
                        <a:gd name="T11" fmla="*/ 20 h 268"/>
                        <a:gd name="T12" fmla="*/ 3 w 184"/>
                        <a:gd name="T13" fmla="*/ 34 h 268"/>
                        <a:gd name="T14" fmla="*/ 0 w 184"/>
                        <a:gd name="T15" fmla="*/ 49 h 268"/>
                        <a:gd name="T16" fmla="*/ 1 w 184"/>
                        <a:gd name="T17" fmla="*/ 66 h 268"/>
                        <a:gd name="T18" fmla="*/ 6 w 184"/>
                        <a:gd name="T19" fmla="*/ 85 h 268"/>
                        <a:gd name="T20" fmla="*/ 16 w 184"/>
                        <a:gd name="T21" fmla="*/ 101 h 268"/>
                        <a:gd name="T22" fmla="*/ 28 w 184"/>
                        <a:gd name="T23" fmla="*/ 110 h 268"/>
                        <a:gd name="T24" fmla="*/ 41 w 184"/>
                        <a:gd name="T25" fmla="*/ 115 h 268"/>
                        <a:gd name="T26" fmla="*/ 48 w 184"/>
                        <a:gd name="T27" fmla="*/ 127 h 268"/>
                        <a:gd name="T28" fmla="*/ 55 w 184"/>
                        <a:gd name="T29" fmla="*/ 132 h 268"/>
                        <a:gd name="T30" fmla="*/ 64 w 184"/>
                        <a:gd name="T31" fmla="*/ 133 h 268"/>
                        <a:gd name="T32" fmla="*/ 75 w 184"/>
                        <a:gd name="T33" fmla="*/ 130 h 268"/>
                        <a:gd name="T34" fmla="*/ 85 w 184"/>
                        <a:gd name="T35" fmla="*/ 123 h 268"/>
                        <a:gd name="T36" fmla="*/ 90 w 184"/>
                        <a:gd name="T37" fmla="*/ 112 h 268"/>
                        <a:gd name="T38" fmla="*/ 92 w 184"/>
                        <a:gd name="T39" fmla="*/ 95 h 268"/>
                        <a:gd name="T40" fmla="*/ 87 w 184"/>
                        <a:gd name="T41" fmla="*/ 79 h 268"/>
                        <a:gd name="T42" fmla="*/ 86 w 184"/>
                        <a:gd name="T43" fmla="*/ 63 h 268"/>
                        <a:gd name="T44" fmla="*/ 82 w 184"/>
                        <a:gd name="T45" fmla="*/ 41 h 268"/>
                        <a:gd name="T46" fmla="*/ 76 w 184"/>
                        <a:gd name="T47" fmla="*/ 20 h 2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4" h="268">
                          <a:moveTo>
                            <a:pt x="151" y="40"/>
                          </a:moveTo>
                          <a:lnTo>
                            <a:pt x="120" y="7"/>
                          </a:lnTo>
                          <a:lnTo>
                            <a:pt x="100" y="2"/>
                          </a:lnTo>
                          <a:lnTo>
                            <a:pt x="64" y="0"/>
                          </a:lnTo>
                          <a:lnTo>
                            <a:pt x="33" y="17"/>
                          </a:lnTo>
                          <a:lnTo>
                            <a:pt x="17" y="40"/>
                          </a:lnTo>
                          <a:lnTo>
                            <a:pt x="5" y="69"/>
                          </a:lnTo>
                          <a:lnTo>
                            <a:pt x="0" y="99"/>
                          </a:lnTo>
                          <a:lnTo>
                            <a:pt x="1" y="133"/>
                          </a:lnTo>
                          <a:lnTo>
                            <a:pt x="11" y="172"/>
                          </a:lnTo>
                          <a:lnTo>
                            <a:pt x="31" y="203"/>
                          </a:lnTo>
                          <a:lnTo>
                            <a:pt x="55" y="221"/>
                          </a:lnTo>
                          <a:lnTo>
                            <a:pt x="81" y="232"/>
                          </a:lnTo>
                          <a:lnTo>
                            <a:pt x="96" y="256"/>
                          </a:lnTo>
                          <a:lnTo>
                            <a:pt x="110" y="265"/>
                          </a:lnTo>
                          <a:lnTo>
                            <a:pt x="127" y="268"/>
                          </a:lnTo>
                          <a:lnTo>
                            <a:pt x="149" y="261"/>
                          </a:lnTo>
                          <a:lnTo>
                            <a:pt x="170" y="248"/>
                          </a:lnTo>
                          <a:lnTo>
                            <a:pt x="179" y="226"/>
                          </a:lnTo>
                          <a:lnTo>
                            <a:pt x="184" y="191"/>
                          </a:lnTo>
                          <a:lnTo>
                            <a:pt x="173" y="159"/>
                          </a:lnTo>
                          <a:lnTo>
                            <a:pt x="172" y="126"/>
                          </a:lnTo>
                          <a:lnTo>
                            <a:pt x="164" y="82"/>
                          </a:lnTo>
                          <a:lnTo>
                            <a:pt x="151" y="40"/>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60426" name="Group 69"/>
                <p:cNvGrpSpPr>
                  <a:grpSpLocks/>
                </p:cNvGrpSpPr>
                <p:nvPr/>
              </p:nvGrpSpPr>
              <p:grpSpPr bwMode="auto">
                <a:xfrm>
                  <a:off x="4487" y="2884"/>
                  <a:ext cx="658" cy="701"/>
                  <a:chOff x="4487" y="2884"/>
                  <a:chExt cx="658" cy="701"/>
                </a:xfrm>
              </p:grpSpPr>
              <p:sp>
                <p:nvSpPr>
                  <p:cNvPr id="60427" name="Freeform 70"/>
                  <p:cNvSpPr>
                    <a:spLocks/>
                  </p:cNvSpPr>
                  <p:nvPr/>
                </p:nvSpPr>
                <p:spPr bwMode="auto">
                  <a:xfrm>
                    <a:off x="4487" y="2884"/>
                    <a:ext cx="531" cy="636"/>
                  </a:xfrm>
                  <a:custGeom>
                    <a:avLst/>
                    <a:gdLst>
                      <a:gd name="T0" fmla="*/ 144 w 1061"/>
                      <a:gd name="T1" fmla="*/ 0 h 1273"/>
                      <a:gd name="T2" fmla="*/ 178 w 1061"/>
                      <a:gd name="T3" fmla="*/ 27 h 1273"/>
                      <a:gd name="T4" fmla="*/ 212 w 1061"/>
                      <a:gd name="T5" fmla="*/ 54 h 1273"/>
                      <a:gd name="T6" fmla="*/ 243 w 1061"/>
                      <a:gd name="T7" fmla="*/ 71 h 1273"/>
                      <a:gd name="T8" fmla="*/ 345 w 1061"/>
                      <a:gd name="T9" fmla="*/ 123 h 1273"/>
                      <a:gd name="T10" fmla="*/ 360 w 1061"/>
                      <a:gd name="T11" fmla="*/ 201 h 1273"/>
                      <a:gd name="T12" fmla="*/ 373 w 1061"/>
                      <a:gd name="T13" fmla="*/ 242 h 1273"/>
                      <a:gd name="T14" fmla="*/ 385 w 1061"/>
                      <a:gd name="T15" fmla="*/ 272 h 1273"/>
                      <a:gd name="T16" fmla="*/ 393 w 1061"/>
                      <a:gd name="T17" fmla="*/ 302 h 1273"/>
                      <a:gd name="T18" fmla="*/ 398 w 1061"/>
                      <a:gd name="T19" fmla="*/ 333 h 1273"/>
                      <a:gd name="T20" fmla="*/ 398 w 1061"/>
                      <a:gd name="T21" fmla="*/ 352 h 1273"/>
                      <a:gd name="T22" fmla="*/ 394 w 1061"/>
                      <a:gd name="T23" fmla="*/ 375 h 1273"/>
                      <a:gd name="T24" fmla="*/ 396 w 1061"/>
                      <a:gd name="T25" fmla="*/ 402 h 1273"/>
                      <a:gd name="T26" fmla="*/ 405 w 1061"/>
                      <a:gd name="T27" fmla="*/ 430 h 1273"/>
                      <a:gd name="T28" fmla="*/ 426 w 1061"/>
                      <a:gd name="T29" fmla="*/ 441 h 1273"/>
                      <a:gd name="T30" fmla="*/ 459 w 1061"/>
                      <a:gd name="T31" fmla="*/ 451 h 1273"/>
                      <a:gd name="T32" fmla="*/ 481 w 1061"/>
                      <a:gd name="T33" fmla="*/ 459 h 1273"/>
                      <a:gd name="T34" fmla="*/ 504 w 1061"/>
                      <a:gd name="T35" fmla="*/ 480 h 1273"/>
                      <a:gd name="T36" fmla="*/ 518 w 1061"/>
                      <a:gd name="T37" fmla="*/ 503 h 1273"/>
                      <a:gd name="T38" fmla="*/ 527 w 1061"/>
                      <a:gd name="T39" fmla="*/ 531 h 1273"/>
                      <a:gd name="T40" fmla="*/ 531 w 1061"/>
                      <a:gd name="T41" fmla="*/ 563 h 1273"/>
                      <a:gd name="T42" fmla="*/ 525 w 1061"/>
                      <a:gd name="T43" fmla="*/ 612 h 1273"/>
                      <a:gd name="T44" fmla="*/ 126 w 1061"/>
                      <a:gd name="T45" fmla="*/ 636 h 1273"/>
                      <a:gd name="T46" fmla="*/ 53 w 1061"/>
                      <a:gd name="T47" fmla="*/ 635 h 1273"/>
                      <a:gd name="T48" fmla="*/ 39 w 1061"/>
                      <a:gd name="T49" fmla="*/ 612 h 1273"/>
                      <a:gd name="T50" fmla="*/ 25 w 1061"/>
                      <a:gd name="T51" fmla="*/ 576 h 1273"/>
                      <a:gd name="T52" fmla="*/ 14 w 1061"/>
                      <a:gd name="T53" fmla="*/ 536 h 1273"/>
                      <a:gd name="T54" fmla="*/ 7 w 1061"/>
                      <a:gd name="T55" fmla="*/ 502 h 1273"/>
                      <a:gd name="T56" fmla="*/ 2 w 1061"/>
                      <a:gd name="T57" fmla="*/ 466 h 1273"/>
                      <a:gd name="T58" fmla="*/ 0 w 1061"/>
                      <a:gd name="T59" fmla="*/ 432 h 1273"/>
                      <a:gd name="T60" fmla="*/ 5 w 1061"/>
                      <a:gd name="T61" fmla="*/ 377 h 1273"/>
                      <a:gd name="T62" fmla="*/ 14 w 1061"/>
                      <a:gd name="T63" fmla="*/ 333 h 1273"/>
                      <a:gd name="T64" fmla="*/ 26 w 1061"/>
                      <a:gd name="T65" fmla="*/ 284 h 1273"/>
                      <a:gd name="T66" fmla="*/ 40 w 1061"/>
                      <a:gd name="T67" fmla="*/ 237 h 1273"/>
                      <a:gd name="T68" fmla="*/ 56 w 1061"/>
                      <a:gd name="T69" fmla="*/ 199 h 1273"/>
                      <a:gd name="T70" fmla="*/ 78 w 1061"/>
                      <a:gd name="T71" fmla="*/ 157 h 1273"/>
                      <a:gd name="T72" fmla="*/ 104 w 1061"/>
                      <a:gd name="T73" fmla="*/ 123 h 1273"/>
                      <a:gd name="T74" fmla="*/ 129 w 1061"/>
                      <a:gd name="T75" fmla="*/ 93 h 1273"/>
                      <a:gd name="T76" fmla="*/ 146 w 1061"/>
                      <a:gd name="T77" fmla="*/ 78 h 1273"/>
                      <a:gd name="T78" fmla="*/ 106 w 1061"/>
                      <a:gd name="T79" fmla="*/ 54 h 1273"/>
                      <a:gd name="T80" fmla="*/ 144 w 1061"/>
                      <a:gd name="T81" fmla="*/ 0 h 12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61" h="1273">
                        <a:moveTo>
                          <a:pt x="288" y="0"/>
                        </a:moveTo>
                        <a:lnTo>
                          <a:pt x="356" y="54"/>
                        </a:lnTo>
                        <a:lnTo>
                          <a:pt x="424" y="109"/>
                        </a:lnTo>
                        <a:lnTo>
                          <a:pt x="485" y="143"/>
                        </a:lnTo>
                        <a:lnTo>
                          <a:pt x="690" y="246"/>
                        </a:lnTo>
                        <a:lnTo>
                          <a:pt x="720" y="402"/>
                        </a:lnTo>
                        <a:lnTo>
                          <a:pt x="746" y="484"/>
                        </a:lnTo>
                        <a:lnTo>
                          <a:pt x="769" y="544"/>
                        </a:lnTo>
                        <a:lnTo>
                          <a:pt x="785" y="604"/>
                        </a:lnTo>
                        <a:lnTo>
                          <a:pt x="796" y="666"/>
                        </a:lnTo>
                        <a:lnTo>
                          <a:pt x="795" y="704"/>
                        </a:lnTo>
                        <a:lnTo>
                          <a:pt x="788" y="750"/>
                        </a:lnTo>
                        <a:lnTo>
                          <a:pt x="792" y="804"/>
                        </a:lnTo>
                        <a:lnTo>
                          <a:pt x="809" y="860"/>
                        </a:lnTo>
                        <a:lnTo>
                          <a:pt x="852" y="882"/>
                        </a:lnTo>
                        <a:lnTo>
                          <a:pt x="917" y="902"/>
                        </a:lnTo>
                        <a:lnTo>
                          <a:pt x="962" y="919"/>
                        </a:lnTo>
                        <a:lnTo>
                          <a:pt x="1007" y="960"/>
                        </a:lnTo>
                        <a:lnTo>
                          <a:pt x="1035" y="1006"/>
                        </a:lnTo>
                        <a:lnTo>
                          <a:pt x="1053" y="1062"/>
                        </a:lnTo>
                        <a:lnTo>
                          <a:pt x="1061" y="1127"/>
                        </a:lnTo>
                        <a:lnTo>
                          <a:pt x="1050" y="1224"/>
                        </a:lnTo>
                        <a:lnTo>
                          <a:pt x="252" y="1273"/>
                        </a:lnTo>
                        <a:lnTo>
                          <a:pt x="105" y="1270"/>
                        </a:lnTo>
                        <a:lnTo>
                          <a:pt x="77" y="1224"/>
                        </a:lnTo>
                        <a:lnTo>
                          <a:pt x="49" y="1152"/>
                        </a:lnTo>
                        <a:lnTo>
                          <a:pt x="27" y="1072"/>
                        </a:lnTo>
                        <a:lnTo>
                          <a:pt x="14" y="1005"/>
                        </a:lnTo>
                        <a:lnTo>
                          <a:pt x="3" y="932"/>
                        </a:lnTo>
                        <a:lnTo>
                          <a:pt x="0" y="865"/>
                        </a:lnTo>
                        <a:lnTo>
                          <a:pt x="10" y="754"/>
                        </a:lnTo>
                        <a:lnTo>
                          <a:pt x="27" y="666"/>
                        </a:lnTo>
                        <a:lnTo>
                          <a:pt x="52" y="568"/>
                        </a:lnTo>
                        <a:lnTo>
                          <a:pt x="80" y="475"/>
                        </a:lnTo>
                        <a:lnTo>
                          <a:pt x="112" y="399"/>
                        </a:lnTo>
                        <a:lnTo>
                          <a:pt x="155" y="315"/>
                        </a:lnTo>
                        <a:lnTo>
                          <a:pt x="208" y="246"/>
                        </a:lnTo>
                        <a:lnTo>
                          <a:pt x="258" y="186"/>
                        </a:lnTo>
                        <a:lnTo>
                          <a:pt x="292" y="156"/>
                        </a:lnTo>
                        <a:lnTo>
                          <a:pt x="212" y="109"/>
                        </a:lnTo>
                        <a:lnTo>
                          <a:pt x="288" y="0"/>
                        </a:lnTo>
                        <a:close/>
                      </a:path>
                    </a:pathLst>
                  </a:custGeom>
                  <a:solidFill>
                    <a:srgbClr val="FF60C0"/>
                  </a:solidFill>
                  <a:ln w="6350">
                    <a:solidFill>
                      <a:srgbClr val="000000"/>
                    </a:solidFill>
                    <a:prstDash val="solid"/>
                    <a:round/>
                    <a:headEnd/>
                    <a:tailEnd/>
                  </a:ln>
                </p:spPr>
                <p:txBody>
                  <a:bodyPr/>
                  <a:lstStyle/>
                  <a:p>
                    <a:endParaRPr lang="zh-CN" altLang="en-US"/>
                  </a:p>
                </p:txBody>
              </p:sp>
              <p:sp>
                <p:nvSpPr>
                  <p:cNvPr id="60428" name="Freeform 71"/>
                  <p:cNvSpPr>
                    <a:spLocks/>
                  </p:cNvSpPr>
                  <p:nvPr/>
                </p:nvSpPr>
                <p:spPr bwMode="auto">
                  <a:xfrm>
                    <a:off x="4841" y="3220"/>
                    <a:ext cx="149" cy="234"/>
                  </a:xfrm>
                  <a:custGeom>
                    <a:avLst/>
                    <a:gdLst>
                      <a:gd name="T0" fmla="*/ 0 w 297"/>
                      <a:gd name="T1" fmla="*/ 0 h 466"/>
                      <a:gd name="T2" fmla="*/ 6 w 297"/>
                      <a:gd name="T3" fmla="*/ 44 h 466"/>
                      <a:gd name="T4" fmla="*/ 12 w 297"/>
                      <a:gd name="T5" fmla="*/ 79 h 466"/>
                      <a:gd name="T6" fmla="*/ 23 w 297"/>
                      <a:gd name="T7" fmla="*/ 107 h 466"/>
                      <a:gd name="T8" fmla="*/ 33 w 297"/>
                      <a:gd name="T9" fmla="*/ 123 h 466"/>
                      <a:gd name="T10" fmla="*/ 51 w 297"/>
                      <a:gd name="T11" fmla="*/ 135 h 466"/>
                      <a:gd name="T12" fmla="*/ 84 w 297"/>
                      <a:gd name="T13" fmla="*/ 150 h 466"/>
                      <a:gd name="T14" fmla="*/ 112 w 297"/>
                      <a:gd name="T15" fmla="*/ 164 h 466"/>
                      <a:gd name="T16" fmla="*/ 126 w 297"/>
                      <a:gd name="T17" fmla="*/ 171 h 466"/>
                      <a:gd name="T18" fmla="*/ 138 w 297"/>
                      <a:gd name="T19" fmla="*/ 187 h 466"/>
                      <a:gd name="T20" fmla="*/ 145 w 297"/>
                      <a:gd name="T21" fmla="*/ 208 h 466"/>
                      <a:gd name="T22" fmla="*/ 149 w 297"/>
                      <a:gd name="T23" fmla="*/ 234 h 4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7" h="466">
                        <a:moveTo>
                          <a:pt x="0" y="0"/>
                        </a:moveTo>
                        <a:lnTo>
                          <a:pt x="11" y="87"/>
                        </a:lnTo>
                        <a:lnTo>
                          <a:pt x="23" y="157"/>
                        </a:lnTo>
                        <a:lnTo>
                          <a:pt x="46" y="213"/>
                        </a:lnTo>
                        <a:lnTo>
                          <a:pt x="65" y="245"/>
                        </a:lnTo>
                        <a:lnTo>
                          <a:pt x="102" y="269"/>
                        </a:lnTo>
                        <a:lnTo>
                          <a:pt x="168" y="299"/>
                        </a:lnTo>
                        <a:lnTo>
                          <a:pt x="224" y="326"/>
                        </a:lnTo>
                        <a:lnTo>
                          <a:pt x="251" y="340"/>
                        </a:lnTo>
                        <a:lnTo>
                          <a:pt x="276" y="372"/>
                        </a:lnTo>
                        <a:lnTo>
                          <a:pt x="290" y="415"/>
                        </a:lnTo>
                        <a:lnTo>
                          <a:pt x="297" y="46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9" name="Freeform 72"/>
                  <p:cNvSpPr>
                    <a:spLocks/>
                  </p:cNvSpPr>
                  <p:nvPr/>
                </p:nvSpPr>
                <p:spPr bwMode="auto">
                  <a:xfrm>
                    <a:off x="4630" y="2965"/>
                    <a:ext cx="218" cy="257"/>
                  </a:xfrm>
                  <a:custGeom>
                    <a:avLst/>
                    <a:gdLst>
                      <a:gd name="T0" fmla="*/ 0 w 436"/>
                      <a:gd name="T1" fmla="*/ 5 h 514"/>
                      <a:gd name="T2" fmla="*/ 7 w 436"/>
                      <a:gd name="T3" fmla="*/ 0 h 514"/>
                      <a:gd name="T4" fmla="*/ 30 w 436"/>
                      <a:gd name="T5" fmla="*/ 20 h 514"/>
                      <a:gd name="T6" fmla="*/ 59 w 436"/>
                      <a:gd name="T7" fmla="*/ 42 h 514"/>
                      <a:gd name="T8" fmla="*/ 84 w 436"/>
                      <a:gd name="T9" fmla="*/ 55 h 514"/>
                      <a:gd name="T10" fmla="*/ 108 w 436"/>
                      <a:gd name="T11" fmla="*/ 71 h 514"/>
                      <a:gd name="T12" fmla="*/ 143 w 436"/>
                      <a:gd name="T13" fmla="*/ 93 h 514"/>
                      <a:gd name="T14" fmla="*/ 165 w 436"/>
                      <a:gd name="T15" fmla="*/ 133 h 514"/>
                      <a:gd name="T16" fmla="*/ 181 w 436"/>
                      <a:gd name="T17" fmla="*/ 205 h 514"/>
                      <a:gd name="T18" fmla="*/ 197 w 436"/>
                      <a:gd name="T19" fmla="*/ 146 h 514"/>
                      <a:gd name="T20" fmla="*/ 210 w 436"/>
                      <a:gd name="T21" fmla="*/ 108 h 514"/>
                      <a:gd name="T22" fmla="*/ 207 w 436"/>
                      <a:gd name="T23" fmla="*/ 84 h 514"/>
                      <a:gd name="T24" fmla="*/ 214 w 436"/>
                      <a:gd name="T25" fmla="*/ 120 h 514"/>
                      <a:gd name="T26" fmla="*/ 218 w 436"/>
                      <a:gd name="T27" fmla="*/ 138 h 514"/>
                      <a:gd name="T28" fmla="*/ 211 w 436"/>
                      <a:gd name="T29" fmla="*/ 155 h 514"/>
                      <a:gd name="T30" fmla="*/ 201 w 436"/>
                      <a:gd name="T31" fmla="*/ 186 h 514"/>
                      <a:gd name="T32" fmla="*/ 188 w 436"/>
                      <a:gd name="T33" fmla="*/ 224 h 514"/>
                      <a:gd name="T34" fmla="*/ 178 w 436"/>
                      <a:gd name="T35" fmla="*/ 257 h 514"/>
                      <a:gd name="T36" fmla="*/ 165 w 436"/>
                      <a:gd name="T37" fmla="*/ 200 h 514"/>
                      <a:gd name="T38" fmla="*/ 152 w 436"/>
                      <a:gd name="T39" fmla="*/ 161 h 514"/>
                      <a:gd name="T40" fmla="*/ 145 w 436"/>
                      <a:gd name="T41" fmla="*/ 123 h 514"/>
                      <a:gd name="T42" fmla="*/ 110 w 436"/>
                      <a:gd name="T43" fmla="*/ 84 h 514"/>
                      <a:gd name="T44" fmla="*/ 49 w 436"/>
                      <a:gd name="T45" fmla="*/ 45 h 514"/>
                      <a:gd name="T46" fmla="*/ 0 w 436"/>
                      <a:gd name="T47" fmla="*/ 5 h 5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36" h="514">
                        <a:moveTo>
                          <a:pt x="0" y="9"/>
                        </a:moveTo>
                        <a:lnTo>
                          <a:pt x="14" y="0"/>
                        </a:lnTo>
                        <a:lnTo>
                          <a:pt x="59" y="40"/>
                        </a:lnTo>
                        <a:lnTo>
                          <a:pt x="118" y="83"/>
                        </a:lnTo>
                        <a:lnTo>
                          <a:pt x="167" y="109"/>
                        </a:lnTo>
                        <a:lnTo>
                          <a:pt x="216" y="142"/>
                        </a:lnTo>
                        <a:lnTo>
                          <a:pt x="286" y="185"/>
                        </a:lnTo>
                        <a:lnTo>
                          <a:pt x="329" y="266"/>
                        </a:lnTo>
                        <a:lnTo>
                          <a:pt x="362" y="409"/>
                        </a:lnTo>
                        <a:lnTo>
                          <a:pt x="394" y="292"/>
                        </a:lnTo>
                        <a:lnTo>
                          <a:pt x="419" y="215"/>
                        </a:lnTo>
                        <a:lnTo>
                          <a:pt x="414" y="167"/>
                        </a:lnTo>
                        <a:lnTo>
                          <a:pt x="428" y="239"/>
                        </a:lnTo>
                        <a:lnTo>
                          <a:pt x="436" y="276"/>
                        </a:lnTo>
                        <a:lnTo>
                          <a:pt x="422" y="309"/>
                        </a:lnTo>
                        <a:lnTo>
                          <a:pt x="401" y="371"/>
                        </a:lnTo>
                        <a:lnTo>
                          <a:pt x="376" y="447"/>
                        </a:lnTo>
                        <a:lnTo>
                          <a:pt x="356" y="514"/>
                        </a:lnTo>
                        <a:lnTo>
                          <a:pt x="329" y="399"/>
                        </a:lnTo>
                        <a:lnTo>
                          <a:pt x="304" y="321"/>
                        </a:lnTo>
                        <a:lnTo>
                          <a:pt x="290" y="245"/>
                        </a:lnTo>
                        <a:lnTo>
                          <a:pt x="220" y="167"/>
                        </a:lnTo>
                        <a:lnTo>
                          <a:pt x="98" y="90"/>
                        </a:lnTo>
                        <a:lnTo>
                          <a:pt x="0" y="9"/>
                        </a:lnTo>
                        <a:close/>
                      </a:path>
                    </a:pathLst>
                  </a:custGeom>
                  <a:solidFill>
                    <a:srgbClr val="E040A0"/>
                  </a:solidFill>
                  <a:ln w="6350">
                    <a:solidFill>
                      <a:srgbClr val="E040A0"/>
                    </a:solidFill>
                    <a:prstDash val="solid"/>
                    <a:round/>
                    <a:headEnd/>
                    <a:tailEnd/>
                  </a:ln>
                </p:spPr>
                <p:txBody>
                  <a:bodyPr/>
                  <a:lstStyle/>
                  <a:p>
                    <a:endParaRPr lang="zh-CN" altLang="en-US"/>
                  </a:p>
                </p:txBody>
              </p:sp>
              <p:sp>
                <p:nvSpPr>
                  <p:cNvPr id="60430" name="Freeform 73"/>
                  <p:cNvSpPr>
                    <a:spLocks/>
                  </p:cNvSpPr>
                  <p:nvPr/>
                </p:nvSpPr>
                <p:spPr bwMode="auto">
                  <a:xfrm>
                    <a:off x="4643" y="3101"/>
                    <a:ext cx="92" cy="215"/>
                  </a:xfrm>
                  <a:custGeom>
                    <a:avLst/>
                    <a:gdLst>
                      <a:gd name="T0" fmla="*/ 48 w 183"/>
                      <a:gd name="T1" fmla="*/ 172 h 431"/>
                      <a:gd name="T2" fmla="*/ 24 w 183"/>
                      <a:gd name="T3" fmla="*/ 145 h 431"/>
                      <a:gd name="T4" fmla="*/ 17 w 183"/>
                      <a:gd name="T5" fmla="*/ 117 h 431"/>
                      <a:gd name="T6" fmla="*/ 14 w 183"/>
                      <a:gd name="T7" fmla="*/ 88 h 431"/>
                      <a:gd name="T8" fmla="*/ 10 w 183"/>
                      <a:gd name="T9" fmla="*/ 47 h 431"/>
                      <a:gd name="T10" fmla="*/ 23 w 183"/>
                      <a:gd name="T11" fmla="*/ 35 h 431"/>
                      <a:gd name="T12" fmla="*/ 29 w 183"/>
                      <a:gd name="T13" fmla="*/ 64 h 431"/>
                      <a:gd name="T14" fmla="*/ 40 w 183"/>
                      <a:gd name="T15" fmla="*/ 78 h 431"/>
                      <a:gd name="T16" fmla="*/ 44 w 183"/>
                      <a:gd name="T17" fmla="*/ 110 h 431"/>
                      <a:gd name="T18" fmla="*/ 51 w 183"/>
                      <a:gd name="T19" fmla="*/ 135 h 431"/>
                      <a:gd name="T20" fmla="*/ 68 w 183"/>
                      <a:gd name="T21" fmla="*/ 156 h 431"/>
                      <a:gd name="T22" fmla="*/ 80 w 183"/>
                      <a:gd name="T23" fmla="*/ 181 h 431"/>
                      <a:gd name="T24" fmla="*/ 92 w 183"/>
                      <a:gd name="T25" fmla="*/ 215 h 431"/>
                      <a:gd name="T26" fmla="*/ 91 w 183"/>
                      <a:gd name="T27" fmla="*/ 186 h 431"/>
                      <a:gd name="T28" fmla="*/ 87 w 183"/>
                      <a:gd name="T29" fmla="*/ 163 h 431"/>
                      <a:gd name="T30" fmla="*/ 71 w 183"/>
                      <a:gd name="T31" fmla="*/ 144 h 431"/>
                      <a:gd name="T32" fmla="*/ 61 w 183"/>
                      <a:gd name="T33" fmla="*/ 119 h 431"/>
                      <a:gd name="T34" fmla="*/ 52 w 183"/>
                      <a:gd name="T35" fmla="*/ 91 h 431"/>
                      <a:gd name="T36" fmla="*/ 45 w 183"/>
                      <a:gd name="T37" fmla="*/ 66 h 431"/>
                      <a:gd name="T38" fmla="*/ 36 w 183"/>
                      <a:gd name="T39" fmla="*/ 47 h 431"/>
                      <a:gd name="T40" fmla="*/ 33 w 183"/>
                      <a:gd name="T41" fmla="*/ 22 h 431"/>
                      <a:gd name="T42" fmla="*/ 28 w 183"/>
                      <a:gd name="T43" fmla="*/ 10 h 431"/>
                      <a:gd name="T44" fmla="*/ 22 w 183"/>
                      <a:gd name="T45" fmla="*/ 0 h 431"/>
                      <a:gd name="T46" fmla="*/ 10 w 183"/>
                      <a:gd name="T47" fmla="*/ 24 h 431"/>
                      <a:gd name="T48" fmla="*/ 0 w 183"/>
                      <a:gd name="T49" fmla="*/ 58 h 431"/>
                      <a:gd name="T50" fmla="*/ 7 w 183"/>
                      <a:gd name="T51" fmla="*/ 64 h 431"/>
                      <a:gd name="T52" fmla="*/ 7 w 183"/>
                      <a:gd name="T53" fmla="*/ 89 h 431"/>
                      <a:gd name="T54" fmla="*/ 11 w 183"/>
                      <a:gd name="T55" fmla="*/ 121 h 431"/>
                      <a:gd name="T56" fmla="*/ 17 w 183"/>
                      <a:gd name="T57" fmla="*/ 144 h 431"/>
                      <a:gd name="T58" fmla="*/ 29 w 183"/>
                      <a:gd name="T59" fmla="*/ 159 h 431"/>
                      <a:gd name="T60" fmla="*/ 48 w 183"/>
                      <a:gd name="T61" fmla="*/ 172 h 43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3" h="431">
                        <a:moveTo>
                          <a:pt x="96" y="345"/>
                        </a:moveTo>
                        <a:lnTo>
                          <a:pt x="48" y="290"/>
                        </a:lnTo>
                        <a:lnTo>
                          <a:pt x="33" y="234"/>
                        </a:lnTo>
                        <a:lnTo>
                          <a:pt x="27" y="176"/>
                        </a:lnTo>
                        <a:lnTo>
                          <a:pt x="20" y="95"/>
                        </a:lnTo>
                        <a:lnTo>
                          <a:pt x="46" y="70"/>
                        </a:lnTo>
                        <a:lnTo>
                          <a:pt x="58" y="128"/>
                        </a:lnTo>
                        <a:lnTo>
                          <a:pt x="79" y="157"/>
                        </a:lnTo>
                        <a:lnTo>
                          <a:pt x="87" y="221"/>
                        </a:lnTo>
                        <a:lnTo>
                          <a:pt x="102" y="270"/>
                        </a:lnTo>
                        <a:lnTo>
                          <a:pt x="135" y="312"/>
                        </a:lnTo>
                        <a:lnTo>
                          <a:pt x="160" y="363"/>
                        </a:lnTo>
                        <a:lnTo>
                          <a:pt x="183" y="431"/>
                        </a:lnTo>
                        <a:lnTo>
                          <a:pt x="181" y="373"/>
                        </a:lnTo>
                        <a:lnTo>
                          <a:pt x="174" y="326"/>
                        </a:lnTo>
                        <a:lnTo>
                          <a:pt x="142" y="289"/>
                        </a:lnTo>
                        <a:lnTo>
                          <a:pt x="121" y="239"/>
                        </a:lnTo>
                        <a:lnTo>
                          <a:pt x="103" y="183"/>
                        </a:lnTo>
                        <a:lnTo>
                          <a:pt x="90" y="133"/>
                        </a:lnTo>
                        <a:lnTo>
                          <a:pt x="72" y="95"/>
                        </a:lnTo>
                        <a:lnTo>
                          <a:pt x="66" y="45"/>
                        </a:lnTo>
                        <a:lnTo>
                          <a:pt x="56" y="20"/>
                        </a:lnTo>
                        <a:lnTo>
                          <a:pt x="43" y="0"/>
                        </a:lnTo>
                        <a:lnTo>
                          <a:pt x="19" y="48"/>
                        </a:lnTo>
                        <a:lnTo>
                          <a:pt x="0" y="116"/>
                        </a:lnTo>
                        <a:lnTo>
                          <a:pt x="14" y="128"/>
                        </a:lnTo>
                        <a:lnTo>
                          <a:pt x="14" y="179"/>
                        </a:lnTo>
                        <a:lnTo>
                          <a:pt x="22" y="243"/>
                        </a:lnTo>
                        <a:lnTo>
                          <a:pt x="34" y="289"/>
                        </a:lnTo>
                        <a:lnTo>
                          <a:pt x="58" y="319"/>
                        </a:lnTo>
                        <a:lnTo>
                          <a:pt x="96" y="345"/>
                        </a:lnTo>
                        <a:close/>
                      </a:path>
                    </a:pathLst>
                  </a:custGeom>
                  <a:solidFill>
                    <a:srgbClr val="E040A0"/>
                  </a:solidFill>
                  <a:ln w="6350">
                    <a:solidFill>
                      <a:srgbClr val="E040A0"/>
                    </a:solidFill>
                    <a:prstDash val="solid"/>
                    <a:round/>
                    <a:headEnd/>
                    <a:tailEnd/>
                  </a:ln>
                </p:spPr>
                <p:txBody>
                  <a:bodyPr/>
                  <a:lstStyle/>
                  <a:p>
                    <a:endParaRPr lang="zh-CN" altLang="en-US"/>
                  </a:p>
                </p:txBody>
              </p:sp>
              <p:sp>
                <p:nvSpPr>
                  <p:cNvPr id="60431" name="Freeform 74"/>
                  <p:cNvSpPr>
                    <a:spLocks/>
                  </p:cNvSpPr>
                  <p:nvPr/>
                </p:nvSpPr>
                <p:spPr bwMode="auto">
                  <a:xfrm>
                    <a:off x="4502" y="3220"/>
                    <a:ext cx="51" cy="146"/>
                  </a:xfrm>
                  <a:custGeom>
                    <a:avLst/>
                    <a:gdLst>
                      <a:gd name="T0" fmla="*/ 51 w 103"/>
                      <a:gd name="T1" fmla="*/ 146 h 294"/>
                      <a:gd name="T2" fmla="*/ 38 w 103"/>
                      <a:gd name="T3" fmla="*/ 140 h 294"/>
                      <a:gd name="T4" fmla="*/ 25 w 103"/>
                      <a:gd name="T5" fmla="*/ 124 h 294"/>
                      <a:gd name="T6" fmla="*/ 19 w 103"/>
                      <a:gd name="T7" fmla="*/ 112 h 294"/>
                      <a:gd name="T8" fmla="*/ 13 w 103"/>
                      <a:gd name="T9" fmla="*/ 85 h 294"/>
                      <a:gd name="T10" fmla="*/ 9 w 103"/>
                      <a:gd name="T11" fmla="*/ 68 h 294"/>
                      <a:gd name="T12" fmla="*/ 2 w 103"/>
                      <a:gd name="T13" fmla="*/ 49 h 294"/>
                      <a:gd name="T14" fmla="*/ 0 w 103"/>
                      <a:gd name="T15" fmla="*/ 29 h 294"/>
                      <a:gd name="T16" fmla="*/ 5 w 103"/>
                      <a:gd name="T17" fmla="*/ 15 h 294"/>
                      <a:gd name="T18" fmla="*/ 18 w 103"/>
                      <a:gd name="T19" fmla="*/ 0 h 294"/>
                      <a:gd name="T20" fmla="*/ 5 w 103"/>
                      <a:gd name="T21" fmla="*/ 14 h 294"/>
                      <a:gd name="T22" fmla="*/ 1 w 103"/>
                      <a:gd name="T23" fmla="*/ 29 h 294"/>
                      <a:gd name="T24" fmla="*/ 2 w 103"/>
                      <a:gd name="T25" fmla="*/ 49 h 294"/>
                      <a:gd name="T26" fmla="*/ 8 w 103"/>
                      <a:gd name="T27" fmla="*/ 65 h 294"/>
                      <a:gd name="T28" fmla="*/ 15 w 103"/>
                      <a:gd name="T29" fmla="*/ 92 h 294"/>
                      <a:gd name="T30" fmla="*/ 18 w 103"/>
                      <a:gd name="T31" fmla="*/ 107 h 294"/>
                      <a:gd name="T32" fmla="*/ 25 w 103"/>
                      <a:gd name="T33" fmla="*/ 125 h 294"/>
                      <a:gd name="T34" fmla="*/ 39 w 103"/>
                      <a:gd name="T35" fmla="*/ 140 h 2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 h="294">
                        <a:moveTo>
                          <a:pt x="103" y="294"/>
                        </a:moveTo>
                        <a:lnTo>
                          <a:pt x="76" y="282"/>
                        </a:lnTo>
                        <a:lnTo>
                          <a:pt x="50" y="249"/>
                        </a:lnTo>
                        <a:lnTo>
                          <a:pt x="38" y="226"/>
                        </a:lnTo>
                        <a:lnTo>
                          <a:pt x="26" y="172"/>
                        </a:lnTo>
                        <a:lnTo>
                          <a:pt x="19" y="136"/>
                        </a:lnTo>
                        <a:lnTo>
                          <a:pt x="5" y="99"/>
                        </a:lnTo>
                        <a:lnTo>
                          <a:pt x="0" y="58"/>
                        </a:lnTo>
                        <a:lnTo>
                          <a:pt x="10" y="30"/>
                        </a:lnTo>
                        <a:lnTo>
                          <a:pt x="36" y="0"/>
                        </a:lnTo>
                        <a:lnTo>
                          <a:pt x="10" y="29"/>
                        </a:lnTo>
                        <a:lnTo>
                          <a:pt x="2" y="59"/>
                        </a:lnTo>
                        <a:lnTo>
                          <a:pt x="4" y="98"/>
                        </a:lnTo>
                        <a:lnTo>
                          <a:pt x="17" y="131"/>
                        </a:lnTo>
                        <a:lnTo>
                          <a:pt x="30" y="185"/>
                        </a:lnTo>
                        <a:lnTo>
                          <a:pt x="37" y="216"/>
                        </a:lnTo>
                        <a:lnTo>
                          <a:pt x="50" y="252"/>
                        </a:lnTo>
                        <a:lnTo>
                          <a:pt x="78" y="28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32" name="Freeform 75"/>
                  <p:cNvSpPr>
                    <a:spLocks/>
                  </p:cNvSpPr>
                  <p:nvPr/>
                </p:nvSpPr>
                <p:spPr bwMode="auto">
                  <a:xfrm>
                    <a:off x="4506" y="3220"/>
                    <a:ext cx="51" cy="146"/>
                  </a:xfrm>
                  <a:custGeom>
                    <a:avLst/>
                    <a:gdLst>
                      <a:gd name="T0" fmla="*/ 51 w 100"/>
                      <a:gd name="T1" fmla="*/ 146 h 294"/>
                      <a:gd name="T2" fmla="*/ 32 w 100"/>
                      <a:gd name="T3" fmla="*/ 127 h 294"/>
                      <a:gd name="T4" fmla="*/ 23 w 100"/>
                      <a:gd name="T5" fmla="*/ 110 h 294"/>
                      <a:gd name="T6" fmla="*/ 20 w 100"/>
                      <a:gd name="T7" fmla="*/ 95 h 294"/>
                      <a:gd name="T8" fmla="*/ 12 w 100"/>
                      <a:gd name="T9" fmla="*/ 66 h 294"/>
                      <a:gd name="T10" fmla="*/ 7 w 100"/>
                      <a:gd name="T11" fmla="*/ 48 h 294"/>
                      <a:gd name="T12" fmla="*/ 4 w 100"/>
                      <a:gd name="T13" fmla="*/ 34 h 294"/>
                      <a:gd name="T14" fmla="*/ 8 w 100"/>
                      <a:gd name="T15" fmla="*/ 17 h 294"/>
                      <a:gd name="T16" fmla="*/ 17 w 100"/>
                      <a:gd name="T17" fmla="*/ 0 h 294"/>
                      <a:gd name="T18" fmla="*/ 4 w 100"/>
                      <a:gd name="T19" fmla="*/ 14 h 294"/>
                      <a:gd name="T20" fmla="*/ 0 w 100"/>
                      <a:gd name="T21" fmla="*/ 29 h 294"/>
                      <a:gd name="T22" fmla="*/ 1 w 100"/>
                      <a:gd name="T23" fmla="*/ 49 h 294"/>
                      <a:gd name="T24" fmla="*/ 7 w 100"/>
                      <a:gd name="T25" fmla="*/ 65 h 294"/>
                      <a:gd name="T26" fmla="*/ 14 w 100"/>
                      <a:gd name="T27" fmla="*/ 92 h 294"/>
                      <a:gd name="T28" fmla="*/ 17 w 100"/>
                      <a:gd name="T29" fmla="*/ 107 h 294"/>
                      <a:gd name="T30" fmla="*/ 24 w 100"/>
                      <a:gd name="T31" fmla="*/ 125 h 294"/>
                      <a:gd name="T32" fmla="*/ 38 w 100"/>
                      <a:gd name="T33" fmla="*/ 140 h 294"/>
                      <a:gd name="T34" fmla="*/ 51 w 100"/>
                      <a:gd name="T35" fmla="*/ 146 h 2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 h="294">
                        <a:moveTo>
                          <a:pt x="100" y="294"/>
                        </a:moveTo>
                        <a:lnTo>
                          <a:pt x="62" y="255"/>
                        </a:lnTo>
                        <a:lnTo>
                          <a:pt x="46" y="222"/>
                        </a:lnTo>
                        <a:lnTo>
                          <a:pt x="39" y="191"/>
                        </a:lnTo>
                        <a:lnTo>
                          <a:pt x="23" y="133"/>
                        </a:lnTo>
                        <a:lnTo>
                          <a:pt x="14" y="96"/>
                        </a:lnTo>
                        <a:lnTo>
                          <a:pt x="8" y="68"/>
                        </a:lnTo>
                        <a:lnTo>
                          <a:pt x="16" y="35"/>
                        </a:lnTo>
                        <a:lnTo>
                          <a:pt x="33" y="0"/>
                        </a:lnTo>
                        <a:lnTo>
                          <a:pt x="7" y="29"/>
                        </a:lnTo>
                        <a:lnTo>
                          <a:pt x="0" y="59"/>
                        </a:lnTo>
                        <a:lnTo>
                          <a:pt x="1" y="98"/>
                        </a:lnTo>
                        <a:lnTo>
                          <a:pt x="14" y="131"/>
                        </a:lnTo>
                        <a:lnTo>
                          <a:pt x="27" y="185"/>
                        </a:lnTo>
                        <a:lnTo>
                          <a:pt x="34" y="216"/>
                        </a:lnTo>
                        <a:lnTo>
                          <a:pt x="47" y="252"/>
                        </a:lnTo>
                        <a:lnTo>
                          <a:pt x="75" y="281"/>
                        </a:lnTo>
                        <a:lnTo>
                          <a:pt x="100" y="294"/>
                        </a:lnTo>
                        <a:close/>
                      </a:path>
                    </a:pathLst>
                  </a:custGeom>
                  <a:solidFill>
                    <a:srgbClr val="E040A0"/>
                  </a:solidFill>
                  <a:ln w="6350">
                    <a:solidFill>
                      <a:srgbClr val="E040A0"/>
                    </a:solidFill>
                    <a:prstDash val="solid"/>
                    <a:round/>
                    <a:headEnd/>
                    <a:tailEnd/>
                  </a:ln>
                </p:spPr>
                <p:txBody>
                  <a:bodyPr/>
                  <a:lstStyle/>
                  <a:p>
                    <a:endParaRPr lang="zh-CN" altLang="en-US"/>
                  </a:p>
                </p:txBody>
              </p:sp>
              <p:grpSp>
                <p:nvGrpSpPr>
                  <p:cNvPr id="60433" name="Group 76"/>
                  <p:cNvGrpSpPr>
                    <a:grpSpLocks/>
                  </p:cNvGrpSpPr>
                  <p:nvPr/>
                </p:nvGrpSpPr>
                <p:grpSpPr bwMode="auto">
                  <a:xfrm>
                    <a:off x="4591" y="3343"/>
                    <a:ext cx="554" cy="242"/>
                    <a:chOff x="4591" y="3343"/>
                    <a:chExt cx="554" cy="242"/>
                  </a:xfrm>
                </p:grpSpPr>
                <p:sp>
                  <p:nvSpPr>
                    <p:cNvPr id="60437" name="Freeform 77"/>
                    <p:cNvSpPr>
                      <a:spLocks/>
                    </p:cNvSpPr>
                    <p:nvPr/>
                  </p:nvSpPr>
                  <p:spPr bwMode="auto">
                    <a:xfrm>
                      <a:off x="4591" y="3343"/>
                      <a:ext cx="551" cy="242"/>
                    </a:xfrm>
                    <a:custGeom>
                      <a:avLst/>
                      <a:gdLst>
                        <a:gd name="T0" fmla="*/ 133 w 1102"/>
                        <a:gd name="T1" fmla="*/ 0 h 484"/>
                        <a:gd name="T2" fmla="*/ 142 w 1102"/>
                        <a:gd name="T3" fmla="*/ 26 h 484"/>
                        <a:gd name="T4" fmla="*/ 162 w 1102"/>
                        <a:gd name="T5" fmla="*/ 59 h 484"/>
                        <a:gd name="T6" fmla="*/ 197 w 1102"/>
                        <a:gd name="T7" fmla="*/ 83 h 484"/>
                        <a:gd name="T8" fmla="*/ 246 w 1102"/>
                        <a:gd name="T9" fmla="*/ 99 h 484"/>
                        <a:gd name="T10" fmla="*/ 302 w 1102"/>
                        <a:gd name="T11" fmla="*/ 114 h 484"/>
                        <a:gd name="T12" fmla="*/ 348 w 1102"/>
                        <a:gd name="T13" fmla="*/ 116 h 484"/>
                        <a:gd name="T14" fmla="*/ 394 w 1102"/>
                        <a:gd name="T15" fmla="*/ 114 h 484"/>
                        <a:gd name="T16" fmla="*/ 403 w 1102"/>
                        <a:gd name="T17" fmla="*/ 108 h 484"/>
                        <a:gd name="T18" fmla="*/ 416 w 1102"/>
                        <a:gd name="T19" fmla="*/ 89 h 484"/>
                        <a:gd name="T20" fmla="*/ 427 w 1102"/>
                        <a:gd name="T21" fmla="*/ 75 h 484"/>
                        <a:gd name="T22" fmla="*/ 443 w 1102"/>
                        <a:gd name="T23" fmla="*/ 63 h 484"/>
                        <a:gd name="T24" fmla="*/ 447 w 1102"/>
                        <a:gd name="T25" fmla="*/ 48 h 484"/>
                        <a:gd name="T26" fmla="*/ 455 w 1102"/>
                        <a:gd name="T27" fmla="*/ 36 h 484"/>
                        <a:gd name="T28" fmla="*/ 466 w 1102"/>
                        <a:gd name="T29" fmla="*/ 30 h 484"/>
                        <a:gd name="T30" fmla="*/ 479 w 1102"/>
                        <a:gd name="T31" fmla="*/ 24 h 484"/>
                        <a:gd name="T32" fmla="*/ 498 w 1102"/>
                        <a:gd name="T33" fmla="*/ 22 h 484"/>
                        <a:gd name="T34" fmla="*/ 518 w 1102"/>
                        <a:gd name="T35" fmla="*/ 27 h 484"/>
                        <a:gd name="T36" fmla="*/ 536 w 1102"/>
                        <a:gd name="T37" fmla="*/ 37 h 484"/>
                        <a:gd name="T38" fmla="*/ 546 w 1102"/>
                        <a:gd name="T39" fmla="*/ 50 h 484"/>
                        <a:gd name="T40" fmla="*/ 550 w 1102"/>
                        <a:gd name="T41" fmla="*/ 68 h 484"/>
                        <a:gd name="T42" fmla="*/ 543 w 1102"/>
                        <a:gd name="T43" fmla="*/ 102 h 484"/>
                        <a:gd name="T44" fmla="*/ 549 w 1102"/>
                        <a:gd name="T45" fmla="*/ 115 h 484"/>
                        <a:gd name="T46" fmla="*/ 551 w 1102"/>
                        <a:gd name="T47" fmla="*/ 131 h 484"/>
                        <a:gd name="T48" fmla="*/ 547 w 1102"/>
                        <a:gd name="T49" fmla="*/ 143 h 484"/>
                        <a:gd name="T50" fmla="*/ 537 w 1102"/>
                        <a:gd name="T51" fmla="*/ 156 h 484"/>
                        <a:gd name="T52" fmla="*/ 530 w 1102"/>
                        <a:gd name="T53" fmla="*/ 166 h 484"/>
                        <a:gd name="T54" fmla="*/ 536 w 1102"/>
                        <a:gd name="T55" fmla="*/ 180 h 484"/>
                        <a:gd name="T56" fmla="*/ 534 w 1102"/>
                        <a:gd name="T57" fmla="*/ 195 h 484"/>
                        <a:gd name="T58" fmla="*/ 528 w 1102"/>
                        <a:gd name="T59" fmla="*/ 206 h 484"/>
                        <a:gd name="T60" fmla="*/ 523 w 1102"/>
                        <a:gd name="T61" fmla="*/ 216 h 484"/>
                        <a:gd name="T62" fmla="*/ 519 w 1102"/>
                        <a:gd name="T63" fmla="*/ 233 h 484"/>
                        <a:gd name="T64" fmla="*/ 513 w 1102"/>
                        <a:gd name="T65" fmla="*/ 240 h 484"/>
                        <a:gd name="T66" fmla="*/ 497 w 1102"/>
                        <a:gd name="T67" fmla="*/ 242 h 484"/>
                        <a:gd name="T68" fmla="*/ 474 w 1102"/>
                        <a:gd name="T69" fmla="*/ 241 h 484"/>
                        <a:gd name="T70" fmla="*/ 452 w 1102"/>
                        <a:gd name="T71" fmla="*/ 236 h 484"/>
                        <a:gd name="T72" fmla="*/ 427 w 1102"/>
                        <a:gd name="T73" fmla="*/ 227 h 484"/>
                        <a:gd name="T74" fmla="*/ 411 w 1102"/>
                        <a:gd name="T75" fmla="*/ 217 h 484"/>
                        <a:gd name="T76" fmla="*/ 400 w 1102"/>
                        <a:gd name="T77" fmla="*/ 209 h 484"/>
                        <a:gd name="T78" fmla="*/ 359 w 1102"/>
                        <a:gd name="T79" fmla="*/ 215 h 484"/>
                        <a:gd name="T80" fmla="*/ 306 w 1102"/>
                        <a:gd name="T81" fmla="*/ 224 h 484"/>
                        <a:gd name="T82" fmla="*/ 265 w 1102"/>
                        <a:gd name="T83" fmla="*/ 227 h 484"/>
                        <a:gd name="T84" fmla="*/ 224 w 1102"/>
                        <a:gd name="T85" fmla="*/ 227 h 484"/>
                        <a:gd name="T86" fmla="*/ 171 w 1102"/>
                        <a:gd name="T87" fmla="*/ 226 h 484"/>
                        <a:gd name="T88" fmla="*/ 139 w 1102"/>
                        <a:gd name="T89" fmla="*/ 219 h 484"/>
                        <a:gd name="T90" fmla="*/ 84 w 1102"/>
                        <a:gd name="T91" fmla="*/ 194 h 484"/>
                        <a:gd name="T92" fmla="*/ 49 w 1102"/>
                        <a:gd name="T93" fmla="*/ 171 h 484"/>
                        <a:gd name="T94" fmla="*/ 28 w 1102"/>
                        <a:gd name="T95" fmla="*/ 136 h 484"/>
                        <a:gd name="T96" fmla="*/ 14 w 1102"/>
                        <a:gd name="T97" fmla="*/ 121 h 484"/>
                        <a:gd name="T98" fmla="*/ 0 w 1102"/>
                        <a:gd name="T99" fmla="*/ 85 h 484"/>
                        <a:gd name="T100" fmla="*/ 25 w 1102"/>
                        <a:gd name="T101" fmla="*/ 65 h 484"/>
                        <a:gd name="T102" fmla="*/ 59 w 1102"/>
                        <a:gd name="T103" fmla="*/ 57 h 484"/>
                        <a:gd name="T104" fmla="*/ 97 w 1102"/>
                        <a:gd name="T105" fmla="*/ 17 h 484"/>
                        <a:gd name="T106" fmla="*/ 119 w 1102"/>
                        <a:gd name="T107" fmla="*/ 10 h 484"/>
                        <a:gd name="T108" fmla="*/ 133 w 1102"/>
                        <a:gd name="T109" fmla="*/ 0 h 4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02" h="484">
                          <a:moveTo>
                            <a:pt x="265" y="0"/>
                          </a:moveTo>
                          <a:lnTo>
                            <a:pt x="283" y="51"/>
                          </a:lnTo>
                          <a:lnTo>
                            <a:pt x="324" y="117"/>
                          </a:lnTo>
                          <a:lnTo>
                            <a:pt x="394" y="165"/>
                          </a:lnTo>
                          <a:lnTo>
                            <a:pt x="491" y="198"/>
                          </a:lnTo>
                          <a:lnTo>
                            <a:pt x="603" y="228"/>
                          </a:lnTo>
                          <a:lnTo>
                            <a:pt x="695" y="232"/>
                          </a:lnTo>
                          <a:lnTo>
                            <a:pt x="788" y="228"/>
                          </a:lnTo>
                          <a:lnTo>
                            <a:pt x="806" y="215"/>
                          </a:lnTo>
                          <a:lnTo>
                            <a:pt x="832" y="177"/>
                          </a:lnTo>
                          <a:lnTo>
                            <a:pt x="854" y="149"/>
                          </a:lnTo>
                          <a:lnTo>
                            <a:pt x="885" y="125"/>
                          </a:lnTo>
                          <a:lnTo>
                            <a:pt x="894" y="96"/>
                          </a:lnTo>
                          <a:lnTo>
                            <a:pt x="910" y="72"/>
                          </a:lnTo>
                          <a:lnTo>
                            <a:pt x="931" y="59"/>
                          </a:lnTo>
                          <a:lnTo>
                            <a:pt x="957" y="47"/>
                          </a:lnTo>
                          <a:lnTo>
                            <a:pt x="996" y="43"/>
                          </a:lnTo>
                          <a:lnTo>
                            <a:pt x="1036" y="54"/>
                          </a:lnTo>
                          <a:lnTo>
                            <a:pt x="1072" y="74"/>
                          </a:lnTo>
                          <a:lnTo>
                            <a:pt x="1091" y="100"/>
                          </a:lnTo>
                          <a:lnTo>
                            <a:pt x="1099" y="135"/>
                          </a:lnTo>
                          <a:lnTo>
                            <a:pt x="1085" y="203"/>
                          </a:lnTo>
                          <a:lnTo>
                            <a:pt x="1098" y="229"/>
                          </a:lnTo>
                          <a:lnTo>
                            <a:pt x="1102" y="261"/>
                          </a:lnTo>
                          <a:lnTo>
                            <a:pt x="1093" y="285"/>
                          </a:lnTo>
                          <a:lnTo>
                            <a:pt x="1073" y="312"/>
                          </a:lnTo>
                          <a:lnTo>
                            <a:pt x="1060" y="332"/>
                          </a:lnTo>
                          <a:lnTo>
                            <a:pt x="1071" y="359"/>
                          </a:lnTo>
                          <a:lnTo>
                            <a:pt x="1067" y="389"/>
                          </a:lnTo>
                          <a:lnTo>
                            <a:pt x="1055" y="411"/>
                          </a:lnTo>
                          <a:lnTo>
                            <a:pt x="1045" y="431"/>
                          </a:lnTo>
                          <a:lnTo>
                            <a:pt x="1038" y="465"/>
                          </a:lnTo>
                          <a:lnTo>
                            <a:pt x="1026" y="480"/>
                          </a:lnTo>
                          <a:lnTo>
                            <a:pt x="994" y="484"/>
                          </a:lnTo>
                          <a:lnTo>
                            <a:pt x="947" y="482"/>
                          </a:lnTo>
                          <a:lnTo>
                            <a:pt x="904" y="471"/>
                          </a:lnTo>
                          <a:lnTo>
                            <a:pt x="854" y="454"/>
                          </a:lnTo>
                          <a:lnTo>
                            <a:pt x="821" y="434"/>
                          </a:lnTo>
                          <a:lnTo>
                            <a:pt x="799" y="417"/>
                          </a:lnTo>
                          <a:lnTo>
                            <a:pt x="718" y="429"/>
                          </a:lnTo>
                          <a:lnTo>
                            <a:pt x="611" y="447"/>
                          </a:lnTo>
                          <a:lnTo>
                            <a:pt x="530" y="454"/>
                          </a:lnTo>
                          <a:lnTo>
                            <a:pt x="448" y="454"/>
                          </a:lnTo>
                          <a:lnTo>
                            <a:pt x="342" y="451"/>
                          </a:lnTo>
                          <a:lnTo>
                            <a:pt x="278" y="438"/>
                          </a:lnTo>
                          <a:lnTo>
                            <a:pt x="167" y="387"/>
                          </a:lnTo>
                          <a:lnTo>
                            <a:pt x="97" y="341"/>
                          </a:lnTo>
                          <a:lnTo>
                            <a:pt x="56" y="271"/>
                          </a:lnTo>
                          <a:lnTo>
                            <a:pt x="27" y="242"/>
                          </a:lnTo>
                          <a:lnTo>
                            <a:pt x="0" y="170"/>
                          </a:lnTo>
                          <a:lnTo>
                            <a:pt x="50" y="129"/>
                          </a:lnTo>
                          <a:lnTo>
                            <a:pt x="117" y="114"/>
                          </a:lnTo>
                          <a:lnTo>
                            <a:pt x="193" y="34"/>
                          </a:lnTo>
                          <a:lnTo>
                            <a:pt x="237" y="20"/>
                          </a:lnTo>
                          <a:lnTo>
                            <a:pt x="265" y="0"/>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60438" name="Freeform 78"/>
                    <p:cNvSpPr>
                      <a:spLocks/>
                    </p:cNvSpPr>
                    <p:nvPr/>
                  </p:nvSpPr>
                  <p:spPr bwMode="auto">
                    <a:xfrm>
                      <a:off x="5065" y="3390"/>
                      <a:ext cx="12" cy="56"/>
                    </a:xfrm>
                    <a:custGeom>
                      <a:avLst/>
                      <a:gdLst>
                        <a:gd name="T0" fmla="*/ 12 w 24"/>
                        <a:gd name="T1" fmla="*/ 0 h 112"/>
                        <a:gd name="T2" fmla="*/ 7 w 24"/>
                        <a:gd name="T3" fmla="*/ 2 h 112"/>
                        <a:gd name="T4" fmla="*/ 2 w 24"/>
                        <a:gd name="T5" fmla="*/ 10 h 112"/>
                        <a:gd name="T6" fmla="*/ 0 w 24"/>
                        <a:gd name="T7" fmla="*/ 18 h 112"/>
                        <a:gd name="T8" fmla="*/ 0 w 24"/>
                        <a:gd name="T9" fmla="*/ 25 h 112"/>
                        <a:gd name="T10" fmla="*/ 3 w 24"/>
                        <a:gd name="T11" fmla="*/ 41 h 112"/>
                        <a:gd name="T12" fmla="*/ 2 w 24"/>
                        <a:gd name="T13" fmla="*/ 56 h 1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112">
                          <a:moveTo>
                            <a:pt x="24" y="0"/>
                          </a:moveTo>
                          <a:lnTo>
                            <a:pt x="13" y="4"/>
                          </a:lnTo>
                          <a:lnTo>
                            <a:pt x="4" y="20"/>
                          </a:lnTo>
                          <a:lnTo>
                            <a:pt x="0" y="36"/>
                          </a:lnTo>
                          <a:lnTo>
                            <a:pt x="0" y="50"/>
                          </a:lnTo>
                          <a:lnTo>
                            <a:pt x="5" y="82"/>
                          </a:lnTo>
                          <a:lnTo>
                            <a:pt x="4" y="11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39" name="Freeform 79"/>
                    <p:cNvSpPr>
                      <a:spLocks/>
                    </p:cNvSpPr>
                    <p:nvPr/>
                  </p:nvSpPr>
                  <p:spPr bwMode="auto">
                    <a:xfrm>
                      <a:off x="5123" y="3462"/>
                      <a:ext cx="22" cy="7"/>
                    </a:xfrm>
                    <a:custGeom>
                      <a:avLst/>
                      <a:gdLst>
                        <a:gd name="T0" fmla="*/ 22 w 45"/>
                        <a:gd name="T1" fmla="*/ 3 h 16"/>
                        <a:gd name="T2" fmla="*/ 15 w 45"/>
                        <a:gd name="T3" fmla="*/ 7 h 16"/>
                        <a:gd name="T4" fmla="*/ 5 w 45"/>
                        <a:gd name="T5" fmla="*/ 5 h 16"/>
                        <a:gd name="T6" fmla="*/ 0 w 4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6">
                          <a:moveTo>
                            <a:pt x="45" y="7"/>
                          </a:moveTo>
                          <a:lnTo>
                            <a:pt x="30" y="16"/>
                          </a:lnTo>
                          <a:lnTo>
                            <a:pt x="11" y="1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0" name="Freeform 80"/>
                    <p:cNvSpPr>
                      <a:spLocks/>
                    </p:cNvSpPr>
                    <p:nvPr/>
                  </p:nvSpPr>
                  <p:spPr bwMode="auto">
                    <a:xfrm>
                      <a:off x="5111" y="3525"/>
                      <a:ext cx="25" cy="10"/>
                    </a:xfrm>
                    <a:custGeom>
                      <a:avLst/>
                      <a:gdLst>
                        <a:gd name="T0" fmla="*/ 25 w 50"/>
                        <a:gd name="T1" fmla="*/ 0 h 18"/>
                        <a:gd name="T2" fmla="*/ 22 w 50"/>
                        <a:gd name="T3" fmla="*/ 8 h 18"/>
                        <a:gd name="T4" fmla="*/ 14 w 50"/>
                        <a:gd name="T5" fmla="*/ 10 h 18"/>
                        <a:gd name="T6" fmla="*/ 7 w 50"/>
                        <a:gd name="T7" fmla="*/ 7 h 18"/>
                        <a:gd name="T8" fmla="*/ 0 w 50"/>
                        <a:gd name="T9" fmla="*/ 1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18">
                          <a:moveTo>
                            <a:pt x="50" y="0"/>
                          </a:moveTo>
                          <a:lnTo>
                            <a:pt x="44" y="14"/>
                          </a:lnTo>
                          <a:lnTo>
                            <a:pt x="28" y="18"/>
                          </a:lnTo>
                          <a:lnTo>
                            <a:pt x="14" y="13"/>
                          </a:lnTo>
                          <a:lnTo>
                            <a:pt x="0" y="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1" name="Freeform 81"/>
                    <p:cNvSpPr>
                      <a:spLocks/>
                    </p:cNvSpPr>
                    <p:nvPr/>
                  </p:nvSpPr>
                  <p:spPr bwMode="auto">
                    <a:xfrm>
                      <a:off x="4967" y="3479"/>
                      <a:ext cx="31" cy="73"/>
                    </a:xfrm>
                    <a:custGeom>
                      <a:avLst/>
                      <a:gdLst>
                        <a:gd name="T0" fmla="*/ 0 w 63"/>
                        <a:gd name="T1" fmla="*/ 0 h 145"/>
                        <a:gd name="T2" fmla="*/ 10 w 63"/>
                        <a:gd name="T3" fmla="*/ 10 h 145"/>
                        <a:gd name="T4" fmla="*/ 21 w 63"/>
                        <a:gd name="T5" fmla="*/ 26 h 145"/>
                        <a:gd name="T6" fmla="*/ 26 w 63"/>
                        <a:gd name="T7" fmla="*/ 45 h 145"/>
                        <a:gd name="T8" fmla="*/ 31 w 63"/>
                        <a:gd name="T9" fmla="*/ 56 h 145"/>
                        <a:gd name="T10" fmla="*/ 26 w 63"/>
                        <a:gd name="T11" fmla="*/ 73 h 1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145">
                          <a:moveTo>
                            <a:pt x="0" y="0"/>
                          </a:moveTo>
                          <a:lnTo>
                            <a:pt x="20" y="20"/>
                          </a:lnTo>
                          <a:lnTo>
                            <a:pt x="43" y="52"/>
                          </a:lnTo>
                          <a:lnTo>
                            <a:pt x="53" y="89"/>
                          </a:lnTo>
                          <a:lnTo>
                            <a:pt x="63" y="112"/>
                          </a:lnTo>
                          <a:lnTo>
                            <a:pt x="53" y="14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2" name="Freeform 82"/>
                    <p:cNvSpPr>
                      <a:spLocks/>
                    </p:cNvSpPr>
                    <p:nvPr/>
                  </p:nvSpPr>
                  <p:spPr bwMode="auto">
                    <a:xfrm>
                      <a:off x="5068" y="3436"/>
                      <a:ext cx="32" cy="19"/>
                    </a:xfrm>
                    <a:custGeom>
                      <a:avLst/>
                      <a:gdLst>
                        <a:gd name="T0" fmla="*/ 0 w 64"/>
                        <a:gd name="T1" fmla="*/ 19 h 38"/>
                        <a:gd name="T2" fmla="*/ 6 w 64"/>
                        <a:gd name="T3" fmla="*/ 10 h 38"/>
                        <a:gd name="T4" fmla="*/ 13 w 64"/>
                        <a:gd name="T5" fmla="*/ 4 h 38"/>
                        <a:gd name="T6" fmla="*/ 21 w 64"/>
                        <a:gd name="T7" fmla="*/ 0 h 38"/>
                        <a:gd name="T8" fmla="*/ 32 w 64"/>
                        <a:gd name="T9" fmla="*/ 2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8">
                          <a:moveTo>
                            <a:pt x="0" y="38"/>
                          </a:moveTo>
                          <a:lnTo>
                            <a:pt x="12" y="20"/>
                          </a:lnTo>
                          <a:lnTo>
                            <a:pt x="26" y="7"/>
                          </a:lnTo>
                          <a:lnTo>
                            <a:pt x="42" y="0"/>
                          </a:lnTo>
                          <a:lnTo>
                            <a:pt x="64" y="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3" name="Freeform 83"/>
                    <p:cNvSpPr>
                      <a:spLocks/>
                    </p:cNvSpPr>
                    <p:nvPr/>
                  </p:nvSpPr>
                  <p:spPr bwMode="auto">
                    <a:xfrm>
                      <a:off x="5093" y="3415"/>
                      <a:ext cx="20" cy="21"/>
                    </a:xfrm>
                    <a:custGeom>
                      <a:avLst/>
                      <a:gdLst>
                        <a:gd name="T0" fmla="*/ 20 w 42"/>
                        <a:gd name="T1" fmla="*/ 0 h 42"/>
                        <a:gd name="T2" fmla="*/ 14 w 42"/>
                        <a:gd name="T3" fmla="*/ 0 h 42"/>
                        <a:gd name="T4" fmla="*/ 9 w 42"/>
                        <a:gd name="T5" fmla="*/ 4 h 42"/>
                        <a:gd name="T6" fmla="*/ 5 w 42"/>
                        <a:gd name="T7" fmla="*/ 7 h 42"/>
                        <a:gd name="T8" fmla="*/ 1 w 42"/>
                        <a:gd name="T9" fmla="*/ 14 h 42"/>
                        <a:gd name="T10" fmla="*/ 0 w 42"/>
                        <a:gd name="T11" fmla="*/ 21 h 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 h="42">
                          <a:moveTo>
                            <a:pt x="42" y="0"/>
                          </a:moveTo>
                          <a:lnTo>
                            <a:pt x="29" y="0"/>
                          </a:lnTo>
                          <a:lnTo>
                            <a:pt x="18" y="7"/>
                          </a:lnTo>
                          <a:lnTo>
                            <a:pt x="10" y="14"/>
                          </a:lnTo>
                          <a:lnTo>
                            <a:pt x="3" y="27"/>
                          </a:lnTo>
                          <a:lnTo>
                            <a:pt x="0" y="4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4" name="Freeform 84"/>
                    <p:cNvSpPr>
                      <a:spLocks/>
                    </p:cNvSpPr>
                    <p:nvPr/>
                  </p:nvSpPr>
                  <p:spPr bwMode="auto">
                    <a:xfrm>
                      <a:off x="5090" y="3386"/>
                      <a:ext cx="8" cy="30"/>
                    </a:xfrm>
                    <a:custGeom>
                      <a:avLst/>
                      <a:gdLst>
                        <a:gd name="T0" fmla="*/ 8 w 17"/>
                        <a:gd name="T1" fmla="*/ 0 h 59"/>
                        <a:gd name="T2" fmla="*/ 5 w 17"/>
                        <a:gd name="T3" fmla="*/ 4 h 59"/>
                        <a:gd name="T4" fmla="*/ 2 w 17"/>
                        <a:gd name="T5" fmla="*/ 12 h 59"/>
                        <a:gd name="T6" fmla="*/ 0 w 17"/>
                        <a:gd name="T7" fmla="*/ 21 h 59"/>
                        <a:gd name="T8" fmla="*/ 0 w 17"/>
                        <a:gd name="T9" fmla="*/ 3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59">
                          <a:moveTo>
                            <a:pt x="17" y="0"/>
                          </a:moveTo>
                          <a:lnTo>
                            <a:pt x="10" y="7"/>
                          </a:lnTo>
                          <a:lnTo>
                            <a:pt x="4" y="24"/>
                          </a:lnTo>
                          <a:lnTo>
                            <a:pt x="0" y="41"/>
                          </a:lnTo>
                          <a:lnTo>
                            <a:pt x="0" y="5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5" name="Freeform 85"/>
                    <p:cNvSpPr>
                      <a:spLocks/>
                    </p:cNvSpPr>
                    <p:nvPr/>
                  </p:nvSpPr>
                  <p:spPr bwMode="auto">
                    <a:xfrm>
                      <a:off x="5075" y="3399"/>
                      <a:ext cx="15" cy="17"/>
                    </a:xfrm>
                    <a:custGeom>
                      <a:avLst/>
                      <a:gdLst>
                        <a:gd name="T0" fmla="*/ 0 w 28"/>
                        <a:gd name="T1" fmla="*/ 0 h 33"/>
                        <a:gd name="T2" fmla="*/ 7 w 28"/>
                        <a:gd name="T3" fmla="*/ 4 h 33"/>
                        <a:gd name="T4" fmla="*/ 11 w 28"/>
                        <a:gd name="T5" fmla="*/ 9 h 33"/>
                        <a:gd name="T6" fmla="*/ 15 w 28"/>
                        <a:gd name="T7" fmla="*/ 17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33">
                          <a:moveTo>
                            <a:pt x="0" y="0"/>
                          </a:moveTo>
                          <a:lnTo>
                            <a:pt x="13" y="7"/>
                          </a:lnTo>
                          <a:lnTo>
                            <a:pt x="21" y="18"/>
                          </a:lnTo>
                          <a:lnTo>
                            <a:pt x="28" y="3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434" name="Freeform 86"/>
                  <p:cNvSpPr>
                    <a:spLocks/>
                  </p:cNvSpPr>
                  <p:nvPr/>
                </p:nvSpPr>
                <p:spPr bwMode="auto">
                  <a:xfrm>
                    <a:off x="4551" y="3274"/>
                    <a:ext cx="181" cy="177"/>
                  </a:xfrm>
                  <a:custGeom>
                    <a:avLst/>
                    <a:gdLst>
                      <a:gd name="T0" fmla="*/ 0 w 364"/>
                      <a:gd name="T1" fmla="*/ 93 h 354"/>
                      <a:gd name="T2" fmla="*/ 2 w 364"/>
                      <a:gd name="T3" fmla="*/ 113 h 354"/>
                      <a:gd name="T4" fmla="*/ 10 w 364"/>
                      <a:gd name="T5" fmla="*/ 126 h 354"/>
                      <a:gd name="T6" fmla="*/ 11 w 364"/>
                      <a:gd name="T7" fmla="*/ 129 h 354"/>
                      <a:gd name="T8" fmla="*/ 21 w 364"/>
                      <a:gd name="T9" fmla="*/ 147 h 354"/>
                      <a:gd name="T10" fmla="*/ 19 w 364"/>
                      <a:gd name="T11" fmla="*/ 150 h 354"/>
                      <a:gd name="T12" fmla="*/ 30 w 364"/>
                      <a:gd name="T13" fmla="*/ 164 h 354"/>
                      <a:gd name="T14" fmla="*/ 46 w 364"/>
                      <a:gd name="T15" fmla="*/ 177 h 354"/>
                      <a:gd name="T16" fmla="*/ 54 w 364"/>
                      <a:gd name="T17" fmla="*/ 164 h 354"/>
                      <a:gd name="T18" fmla="*/ 66 w 364"/>
                      <a:gd name="T19" fmla="*/ 153 h 354"/>
                      <a:gd name="T20" fmla="*/ 77 w 364"/>
                      <a:gd name="T21" fmla="*/ 143 h 354"/>
                      <a:gd name="T22" fmla="*/ 89 w 364"/>
                      <a:gd name="T23" fmla="*/ 141 h 354"/>
                      <a:gd name="T24" fmla="*/ 106 w 364"/>
                      <a:gd name="T25" fmla="*/ 141 h 354"/>
                      <a:gd name="T26" fmla="*/ 116 w 364"/>
                      <a:gd name="T27" fmla="*/ 126 h 354"/>
                      <a:gd name="T28" fmla="*/ 125 w 364"/>
                      <a:gd name="T29" fmla="*/ 113 h 354"/>
                      <a:gd name="T30" fmla="*/ 136 w 364"/>
                      <a:gd name="T31" fmla="*/ 105 h 354"/>
                      <a:gd name="T32" fmla="*/ 148 w 364"/>
                      <a:gd name="T33" fmla="*/ 99 h 354"/>
                      <a:gd name="T34" fmla="*/ 166 w 364"/>
                      <a:gd name="T35" fmla="*/ 95 h 354"/>
                      <a:gd name="T36" fmla="*/ 178 w 364"/>
                      <a:gd name="T37" fmla="*/ 86 h 354"/>
                      <a:gd name="T38" fmla="*/ 181 w 364"/>
                      <a:gd name="T39" fmla="*/ 78 h 354"/>
                      <a:gd name="T40" fmla="*/ 177 w 364"/>
                      <a:gd name="T41" fmla="*/ 56 h 354"/>
                      <a:gd name="T42" fmla="*/ 176 w 364"/>
                      <a:gd name="T43" fmla="*/ 57 h 354"/>
                      <a:gd name="T44" fmla="*/ 167 w 364"/>
                      <a:gd name="T45" fmla="*/ 38 h 354"/>
                      <a:gd name="T46" fmla="*/ 164 w 364"/>
                      <a:gd name="T47" fmla="*/ 29 h 354"/>
                      <a:gd name="T48" fmla="*/ 164 w 364"/>
                      <a:gd name="T49" fmla="*/ 27 h 354"/>
                      <a:gd name="T50" fmla="*/ 157 w 364"/>
                      <a:gd name="T51" fmla="*/ 15 h 354"/>
                      <a:gd name="T52" fmla="*/ 143 w 364"/>
                      <a:gd name="T53" fmla="*/ 0 h 354"/>
                      <a:gd name="T54" fmla="*/ 120 w 364"/>
                      <a:gd name="T55" fmla="*/ 12 h 354"/>
                      <a:gd name="T56" fmla="*/ 105 w 364"/>
                      <a:gd name="T57" fmla="*/ 36 h 354"/>
                      <a:gd name="T58" fmla="*/ 87 w 364"/>
                      <a:gd name="T59" fmla="*/ 46 h 354"/>
                      <a:gd name="T60" fmla="*/ 60 w 364"/>
                      <a:gd name="T61" fmla="*/ 59 h 354"/>
                      <a:gd name="T62" fmla="*/ 51 w 364"/>
                      <a:gd name="T63" fmla="*/ 76 h 354"/>
                      <a:gd name="T64" fmla="*/ 39 w 364"/>
                      <a:gd name="T65" fmla="*/ 78 h 354"/>
                      <a:gd name="T66" fmla="*/ 22 w 364"/>
                      <a:gd name="T67" fmla="*/ 86 h 354"/>
                      <a:gd name="T68" fmla="*/ 0 w 364"/>
                      <a:gd name="T69" fmla="*/ 93 h 3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4" h="354">
                        <a:moveTo>
                          <a:pt x="0" y="185"/>
                        </a:moveTo>
                        <a:lnTo>
                          <a:pt x="4" y="225"/>
                        </a:lnTo>
                        <a:lnTo>
                          <a:pt x="20" y="252"/>
                        </a:lnTo>
                        <a:lnTo>
                          <a:pt x="22" y="258"/>
                        </a:lnTo>
                        <a:lnTo>
                          <a:pt x="42" y="294"/>
                        </a:lnTo>
                        <a:lnTo>
                          <a:pt x="39" y="299"/>
                        </a:lnTo>
                        <a:lnTo>
                          <a:pt x="61" y="328"/>
                        </a:lnTo>
                        <a:lnTo>
                          <a:pt x="93" y="354"/>
                        </a:lnTo>
                        <a:lnTo>
                          <a:pt x="109" y="328"/>
                        </a:lnTo>
                        <a:lnTo>
                          <a:pt x="132" y="305"/>
                        </a:lnTo>
                        <a:lnTo>
                          <a:pt x="154" y="285"/>
                        </a:lnTo>
                        <a:lnTo>
                          <a:pt x="179" y="282"/>
                        </a:lnTo>
                        <a:lnTo>
                          <a:pt x="214" y="281"/>
                        </a:lnTo>
                        <a:lnTo>
                          <a:pt x="233" y="251"/>
                        </a:lnTo>
                        <a:lnTo>
                          <a:pt x="251" y="225"/>
                        </a:lnTo>
                        <a:lnTo>
                          <a:pt x="274" y="209"/>
                        </a:lnTo>
                        <a:lnTo>
                          <a:pt x="297" y="198"/>
                        </a:lnTo>
                        <a:lnTo>
                          <a:pt x="334" y="189"/>
                        </a:lnTo>
                        <a:lnTo>
                          <a:pt x="358" y="172"/>
                        </a:lnTo>
                        <a:lnTo>
                          <a:pt x="364" y="155"/>
                        </a:lnTo>
                        <a:lnTo>
                          <a:pt x="356" y="112"/>
                        </a:lnTo>
                        <a:lnTo>
                          <a:pt x="353" y="113"/>
                        </a:lnTo>
                        <a:lnTo>
                          <a:pt x="336" y="76"/>
                        </a:lnTo>
                        <a:lnTo>
                          <a:pt x="329" y="57"/>
                        </a:lnTo>
                        <a:lnTo>
                          <a:pt x="329" y="54"/>
                        </a:lnTo>
                        <a:lnTo>
                          <a:pt x="315" y="30"/>
                        </a:lnTo>
                        <a:lnTo>
                          <a:pt x="288" y="0"/>
                        </a:lnTo>
                        <a:lnTo>
                          <a:pt x="241" y="24"/>
                        </a:lnTo>
                        <a:lnTo>
                          <a:pt x="212" y="72"/>
                        </a:lnTo>
                        <a:lnTo>
                          <a:pt x="175" y="92"/>
                        </a:lnTo>
                        <a:lnTo>
                          <a:pt x="120" y="117"/>
                        </a:lnTo>
                        <a:lnTo>
                          <a:pt x="103" y="152"/>
                        </a:lnTo>
                        <a:lnTo>
                          <a:pt x="78" y="155"/>
                        </a:lnTo>
                        <a:lnTo>
                          <a:pt x="44" y="172"/>
                        </a:lnTo>
                        <a:lnTo>
                          <a:pt x="0" y="185"/>
                        </a:lnTo>
                        <a:close/>
                      </a:path>
                    </a:pathLst>
                  </a:custGeom>
                  <a:solidFill>
                    <a:srgbClr val="E040A0"/>
                  </a:solidFill>
                  <a:ln w="6350">
                    <a:solidFill>
                      <a:srgbClr val="000000"/>
                    </a:solidFill>
                    <a:prstDash val="solid"/>
                    <a:round/>
                    <a:headEnd/>
                    <a:tailEnd/>
                  </a:ln>
                </p:spPr>
                <p:txBody>
                  <a:bodyPr/>
                  <a:lstStyle/>
                  <a:p>
                    <a:endParaRPr lang="zh-CN" altLang="en-US"/>
                  </a:p>
                </p:txBody>
              </p:sp>
              <p:sp>
                <p:nvSpPr>
                  <p:cNvPr id="60435" name="Freeform 87"/>
                  <p:cNvSpPr>
                    <a:spLocks/>
                  </p:cNvSpPr>
                  <p:nvPr/>
                </p:nvSpPr>
                <p:spPr bwMode="auto">
                  <a:xfrm>
                    <a:off x="4628" y="2957"/>
                    <a:ext cx="211" cy="208"/>
                  </a:xfrm>
                  <a:custGeom>
                    <a:avLst/>
                    <a:gdLst>
                      <a:gd name="T0" fmla="*/ 0 w 424"/>
                      <a:gd name="T1" fmla="*/ 0 h 416"/>
                      <a:gd name="T2" fmla="*/ 32 w 424"/>
                      <a:gd name="T3" fmla="*/ 22 h 416"/>
                      <a:gd name="T4" fmla="*/ 61 w 424"/>
                      <a:gd name="T5" fmla="*/ 43 h 416"/>
                      <a:gd name="T6" fmla="*/ 86 w 424"/>
                      <a:gd name="T7" fmla="*/ 57 h 416"/>
                      <a:gd name="T8" fmla="*/ 110 w 424"/>
                      <a:gd name="T9" fmla="*/ 72 h 416"/>
                      <a:gd name="T10" fmla="*/ 145 w 424"/>
                      <a:gd name="T11" fmla="*/ 94 h 416"/>
                      <a:gd name="T12" fmla="*/ 166 w 424"/>
                      <a:gd name="T13" fmla="*/ 135 h 416"/>
                      <a:gd name="T14" fmla="*/ 183 w 424"/>
                      <a:gd name="T15" fmla="*/ 206 h 416"/>
                      <a:gd name="T16" fmla="*/ 199 w 424"/>
                      <a:gd name="T17" fmla="*/ 148 h 416"/>
                      <a:gd name="T18" fmla="*/ 211 w 424"/>
                      <a:gd name="T19" fmla="*/ 109 h 416"/>
                      <a:gd name="T20" fmla="*/ 209 w 424"/>
                      <a:gd name="T21" fmla="*/ 79 h 416"/>
                      <a:gd name="T22" fmla="*/ 211 w 424"/>
                      <a:gd name="T23" fmla="*/ 109 h 416"/>
                      <a:gd name="T24" fmla="*/ 197 w 424"/>
                      <a:gd name="T25" fmla="*/ 147 h 416"/>
                      <a:gd name="T26" fmla="*/ 185 w 424"/>
                      <a:gd name="T27" fmla="*/ 208 h 416"/>
                      <a:gd name="T28" fmla="*/ 167 w 424"/>
                      <a:gd name="T29" fmla="*/ 133 h 416"/>
                      <a:gd name="T30" fmla="*/ 145 w 424"/>
                      <a:gd name="T31" fmla="*/ 95 h 416"/>
                      <a:gd name="T32" fmla="*/ 109 w 424"/>
                      <a:gd name="T33" fmla="*/ 72 h 416"/>
                      <a:gd name="T34" fmla="*/ 85 w 424"/>
                      <a:gd name="T35" fmla="*/ 58 h 416"/>
                      <a:gd name="T36" fmla="*/ 61 w 424"/>
                      <a:gd name="T37" fmla="*/ 43 h 416"/>
                      <a:gd name="T38" fmla="*/ 31 w 424"/>
                      <a:gd name="T39" fmla="*/ 22 h 416"/>
                      <a:gd name="T40" fmla="*/ 0 w 424"/>
                      <a:gd name="T41" fmla="*/ 0 h 4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24" h="416">
                        <a:moveTo>
                          <a:pt x="0" y="0"/>
                        </a:moveTo>
                        <a:lnTo>
                          <a:pt x="64" y="43"/>
                        </a:lnTo>
                        <a:lnTo>
                          <a:pt x="123" y="86"/>
                        </a:lnTo>
                        <a:lnTo>
                          <a:pt x="172" y="113"/>
                        </a:lnTo>
                        <a:lnTo>
                          <a:pt x="221" y="144"/>
                        </a:lnTo>
                        <a:lnTo>
                          <a:pt x="291" y="187"/>
                        </a:lnTo>
                        <a:lnTo>
                          <a:pt x="334" y="269"/>
                        </a:lnTo>
                        <a:lnTo>
                          <a:pt x="367" y="412"/>
                        </a:lnTo>
                        <a:lnTo>
                          <a:pt x="399" y="295"/>
                        </a:lnTo>
                        <a:lnTo>
                          <a:pt x="424" y="217"/>
                        </a:lnTo>
                        <a:lnTo>
                          <a:pt x="420" y="157"/>
                        </a:lnTo>
                        <a:lnTo>
                          <a:pt x="423" y="217"/>
                        </a:lnTo>
                        <a:lnTo>
                          <a:pt x="395" y="293"/>
                        </a:lnTo>
                        <a:lnTo>
                          <a:pt x="372" y="416"/>
                        </a:lnTo>
                        <a:lnTo>
                          <a:pt x="335" y="266"/>
                        </a:lnTo>
                        <a:lnTo>
                          <a:pt x="291" y="189"/>
                        </a:lnTo>
                        <a:lnTo>
                          <a:pt x="220" y="144"/>
                        </a:lnTo>
                        <a:lnTo>
                          <a:pt x="171" y="116"/>
                        </a:lnTo>
                        <a:lnTo>
                          <a:pt x="122" y="86"/>
                        </a:lnTo>
                        <a:lnTo>
                          <a:pt x="62" y="43"/>
                        </a:lnTo>
                        <a:lnTo>
                          <a:pt x="0" y="0"/>
                        </a:lnTo>
                        <a:close/>
                      </a:path>
                    </a:pathLst>
                  </a:custGeom>
                  <a:solidFill>
                    <a:srgbClr val="E040A0"/>
                  </a:solidFill>
                  <a:ln w="6350">
                    <a:solidFill>
                      <a:srgbClr val="000000"/>
                    </a:solidFill>
                    <a:prstDash val="solid"/>
                    <a:round/>
                    <a:headEnd/>
                    <a:tailEnd/>
                  </a:ln>
                </p:spPr>
                <p:txBody>
                  <a:bodyPr/>
                  <a:lstStyle/>
                  <a:p>
                    <a:endParaRPr lang="zh-CN" altLang="en-US"/>
                  </a:p>
                </p:txBody>
              </p:sp>
              <p:sp>
                <p:nvSpPr>
                  <p:cNvPr id="60436" name="Freeform 88"/>
                  <p:cNvSpPr>
                    <a:spLocks/>
                  </p:cNvSpPr>
                  <p:nvPr/>
                </p:nvSpPr>
                <p:spPr bwMode="auto">
                  <a:xfrm>
                    <a:off x="4651" y="3138"/>
                    <a:ext cx="82" cy="178"/>
                  </a:xfrm>
                  <a:custGeom>
                    <a:avLst/>
                    <a:gdLst>
                      <a:gd name="T0" fmla="*/ 38 w 165"/>
                      <a:gd name="T1" fmla="*/ 135 h 357"/>
                      <a:gd name="T2" fmla="*/ 15 w 165"/>
                      <a:gd name="T3" fmla="*/ 108 h 357"/>
                      <a:gd name="T4" fmla="*/ 7 w 165"/>
                      <a:gd name="T5" fmla="*/ 80 h 357"/>
                      <a:gd name="T6" fmla="*/ 4 w 165"/>
                      <a:gd name="T7" fmla="*/ 51 h 357"/>
                      <a:gd name="T8" fmla="*/ 0 w 165"/>
                      <a:gd name="T9" fmla="*/ 10 h 357"/>
                      <a:gd name="T10" fmla="*/ 8 w 165"/>
                      <a:gd name="T11" fmla="*/ 3 h 357"/>
                      <a:gd name="T12" fmla="*/ 15 w 165"/>
                      <a:gd name="T13" fmla="*/ 3 h 357"/>
                      <a:gd name="T14" fmla="*/ 19 w 165"/>
                      <a:gd name="T15" fmla="*/ 27 h 357"/>
                      <a:gd name="T16" fmla="*/ 30 w 165"/>
                      <a:gd name="T17" fmla="*/ 41 h 357"/>
                      <a:gd name="T18" fmla="*/ 34 w 165"/>
                      <a:gd name="T19" fmla="*/ 73 h 357"/>
                      <a:gd name="T20" fmla="*/ 41 w 165"/>
                      <a:gd name="T21" fmla="*/ 98 h 357"/>
                      <a:gd name="T22" fmla="*/ 58 w 165"/>
                      <a:gd name="T23" fmla="*/ 119 h 357"/>
                      <a:gd name="T24" fmla="*/ 70 w 165"/>
                      <a:gd name="T25" fmla="*/ 144 h 357"/>
                      <a:gd name="T26" fmla="*/ 82 w 165"/>
                      <a:gd name="T27" fmla="*/ 178 h 357"/>
                      <a:gd name="T28" fmla="*/ 69 w 165"/>
                      <a:gd name="T29" fmla="*/ 144 h 357"/>
                      <a:gd name="T30" fmla="*/ 56 w 165"/>
                      <a:gd name="T31" fmla="*/ 118 h 357"/>
                      <a:gd name="T32" fmla="*/ 40 w 165"/>
                      <a:gd name="T33" fmla="*/ 97 h 357"/>
                      <a:gd name="T34" fmla="*/ 34 w 165"/>
                      <a:gd name="T35" fmla="*/ 73 h 357"/>
                      <a:gd name="T36" fmla="*/ 32 w 165"/>
                      <a:gd name="T37" fmla="*/ 42 h 357"/>
                      <a:gd name="T38" fmla="*/ 19 w 165"/>
                      <a:gd name="T39" fmla="*/ 30 h 357"/>
                      <a:gd name="T40" fmla="*/ 17 w 165"/>
                      <a:gd name="T41" fmla="*/ 0 h 357"/>
                      <a:gd name="T42" fmla="*/ 9 w 165"/>
                      <a:gd name="T43" fmla="*/ 3 h 357"/>
                      <a:gd name="T44" fmla="*/ 0 w 165"/>
                      <a:gd name="T45" fmla="*/ 10 h 357"/>
                      <a:gd name="T46" fmla="*/ 1 w 165"/>
                      <a:gd name="T47" fmla="*/ 27 h 357"/>
                      <a:gd name="T48" fmla="*/ 4 w 165"/>
                      <a:gd name="T49" fmla="*/ 52 h 357"/>
                      <a:gd name="T50" fmla="*/ 7 w 165"/>
                      <a:gd name="T51" fmla="*/ 76 h 357"/>
                      <a:gd name="T52" fmla="*/ 15 w 165"/>
                      <a:gd name="T53" fmla="*/ 106 h 35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5" h="357">
                        <a:moveTo>
                          <a:pt x="77" y="271"/>
                        </a:moveTo>
                        <a:lnTo>
                          <a:pt x="30" y="216"/>
                        </a:lnTo>
                        <a:lnTo>
                          <a:pt x="14" y="160"/>
                        </a:lnTo>
                        <a:lnTo>
                          <a:pt x="9" y="102"/>
                        </a:lnTo>
                        <a:lnTo>
                          <a:pt x="1" y="21"/>
                        </a:lnTo>
                        <a:lnTo>
                          <a:pt x="17" y="7"/>
                        </a:lnTo>
                        <a:lnTo>
                          <a:pt x="30" y="6"/>
                        </a:lnTo>
                        <a:lnTo>
                          <a:pt x="39" y="54"/>
                        </a:lnTo>
                        <a:lnTo>
                          <a:pt x="61" y="83"/>
                        </a:lnTo>
                        <a:lnTo>
                          <a:pt x="69" y="147"/>
                        </a:lnTo>
                        <a:lnTo>
                          <a:pt x="83" y="196"/>
                        </a:lnTo>
                        <a:lnTo>
                          <a:pt x="116" y="238"/>
                        </a:lnTo>
                        <a:lnTo>
                          <a:pt x="141" y="289"/>
                        </a:lnTo>
                        <a:lnTo>
                          <a:pt x="165" y="357"/>
                        </a:lnTo>
                        <a:lnTo>
                          <a:pt x="138" y="289"/>
                        </a:lnTo>
                        <a:lnTo>
                          <a:pt x="113" y="236"/>
                        </a:lnTo>
                        <a:lnTo>
                          <a:pt x="81" y="195"/>
                        </a:lnTo>
                        <a:lnTo>
                          <a:pt x="68" y="147"/>
                        </a:lnTo>
                        <a:lnTo>
                          <a:pt x="64" y="84"/>
                        </a:lnTo>
                        <a:lnTo>
                          <a:pt x="39" y="60"/>
                        </a:lnTo>
                        <a:lnTo>
                          <a:pt x="35" y="0"/>
                        </a:lnTo>
                        <a:lnTo>
                          <a:pt x="19" y="6"/>
                        </a:lnTo>
                        <a:lnTo>
                          <a:pt x="0" y="21"/>
                        </a:lnTo>
                        <a:lnTo>
                          <a:pt x="3" y="54"/>
                        </a:lnTo>
                        <a:lnTo>
                          <a:pt x="9" y="105"/>
                        </a:lnTo>
                        <a:lnTo>
                          <a:pt x="14" y="152"/>
                        </a:lnTo>
                        <a:lnTo>
                          <a:pt x="30" y="21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066800" y="189021"/>
            <a:ext cx="10058400" cy="1450757"/>
          </a:xfrm>
        </p:spPr>
        <p:txBody>
          <a:bodyPr/>
          <a:lstStyle/>
          <a:p>
            <a:pPr>
              <a:defRPr/>
            </a:pPr>
            <a:r>
              <a:rPr lang="zh-CN" altLang="en-US" dirty="0"/>
              <a:t>学习目标</a:t>
            </a:r>
          </a:p>
        </p:txBody>
      </p:sp>
      <p:sp>
        <p:nvSpPr>
          <p:cNvPr id="173059" name="Rectangle 3"/>
          <p:cNvSpPr>
            <a:spLocks noGrp="1" noChangeArrowheads="1"/>
          </p:cNvSpPr>
          <p:nvPr>
            <p:ph idx="1"/>
          </p:nvPr>
        </p:nvSpPr>
        <p:spPr>
          <a:xfrm>
            <a:off x="2106967" y="2064798"/>
            <a:ext cx="8153400" cy="4038600"/>
          </a:xfrm>
        </p:spPr>
        <p:txBody>
          <a:bodyPr>
            <a:normAutofit/>
          </a:bodyPr>
          <a:lstStyle/>
          <a:p>
            <a:pPr marL="609600" indent="-609600">
              <a:buFontTx/>
              <a:buAutoNum type="arabicPeriod"/>
              <a:defRPr/>
            </a:pPr>
            <a:r>
              <a:rPr lang="zh-CN" altLang="en-US" sz="3600" b="1" dirty="0"/>
              <a:t>解释方差分析的概念</a:t>
            </a:r>
          </a:p>
          <a:p>
            <a:pPr marL="609600" indent="-609600">
              <a:buFontTx/>
              <a:buAutoNum type="arabicPeriod"/>
              <a:defRPr/>
            </a:pPr>
            <a:r>
              <a:rPr lang="zh-CN" altLang="en-US" sz="3600" b="1" dirty="0"/>
              <a:t>解释方差分析的基本思想和原理</a:t>
            </a:r>
          </a:p>
          <a:p>
            <a:pPr marL="609600" indent="-609600">
              <a:buFontTx/>
              <a:buAutoNum type="arabicPeriod"/>
              <a:defRPr/>
            </a:pPr>
            <a:r>
              <a:rPr lang="zh-CN" altLang="en-US" sz="3600" b="1" dirty="0"/>
              <a:t>掌握单因素方差分析的方法及应用</a:t>
            </a:r>
          </a:p>
          <a:p>
            <a:pPr marL="609600" indent="-609600">
              <a:buFontTx/>
              <a:buAutoNum type="arabicPeriod"/>
              <a:defRPr/>
            </a:pPr>
            <a:r>
              <a:rPr lang="zh-CN" altLang="en-US" sz="3600" b="1" dirty="0"/>
              <a:t>理解多重比较的意义</a:t>
            </a:r>
          </a:p>
          <a:p>
            <a:pPr marL="609600" indent="-609600">
              <a:buFontTx/>
              <a:buAutoNum type="arabicPeriod"/>
              <a:defRPr/>
            </a:pPr>
            <a:r>
              <a:rPr lang="zh-CN" altLang="en-US" sz="3600" b="1" dirty="0"/>
              <a:t>掌握双因素方差分析的方法及应用</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2057400" y="272989"/>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构造检验的统计量</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计算各样本的均值</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238595" name="Rectangle 3"/>
          <p:cNvSpPr>
            <a:spLocks noGrp="1" noChangeArrowheads="1"/>
          </p:cNvSpPr>
          <p:nvPr>
            <p:ph type="body" sz="half" idx="1"/>
          </p:nvPr>
        </p:nvSpPr>
        <p:spPr>
          <a:xfrm>
            <a:off x="2057400" y="1700214"/>
            <a:ext cx="8153400" cy="2109787"/>
          </a:xfrm>
        </p:spPr>
        <p:txBody>
          <a:bodyPr>
            <a:normAutofit/>
          </a:bodyPr>
          <a:lstStyle/>
          <a:p>
            <a:pPr marL="533400" indent="-533400" algn="just">
              <a:buFont typeface="Wingdings" panose="05000000000000000000" pitchFamily="2" charset="2"/>
              <a:buAutoNum type="arabicPeriod"/>
              <a:defRPr/>
            </a:pPr>
            <a:r>
              <a:rPr lang="zh-CN" altLang="en-US" sz="3000" dirty="0"/>
              <a:t>假定从</a:t>
            </a:r>
            <a:r>
              <a:rPr lang="zh-CN" altLang="en-US" sz="3000" dirty="0">
                <a:latin typeface="Times New Roman" panose="02020603050405020304" pitchFamily="18" charset="0"/>
              </a:rPr>
              <a:t>第</a:t>
            </a:r>
            <a:r>
              <a:rPr lang="en-US" altLang="zh-CN" sz="3000" i="1" dirty="0" err="1">
                <a:latin typeface="Times New Roman" panose="02020603050405020304" pitchFamily="18" charset="0"/>
              </a:rPr>
              <a:t>i</a:t>
            </a:r>
            <a:r>
              <a:rPr lang="zh-CN" altLang="en-US" sz="3000" dirty="0">
                <a:latin typeface="Times New Roman" panose="02020603050405020304" pitchFamily="18" charset="0"/>
              </a:rPr>
              <a:t>个总体中抽取一个容量为</a:t>
            </a:r>
            <a:r>
              <a:rPr lang="en-US" altLang="zh-CN" sz="3000" i="1" dirty="0" err="1">
                <a:latin typeface="Times New Roman" panose="02020603050405020304" pitchFamily="18" charset="0"/>
              </a:rPr>
              <a:t>n</a:t>
            </a:r>
            <a:r>
              <a:rPr lang="en-US" altLang="zh-CN" sz="3000" i="1" baseline="-25000" dirty="0" err="1">
                <a:latin typeface="Times New Roman" panose="02020603050405020304" pitchFamily="18" charset="0"/>
              </a:rPr>
              <a:t>i</a:t>
            </a:r>
            <a:r>
              <a:rPr lang="zh-CN" altLang="en-US" sz="3000" dirty="0">
                <a:latin typeface="Times New Roman" panose="02020603050405020304" pitchFamily="18" charset="0"/>
              </a:rPr>
              <a:t>的简单随机样本，第</a:t>
            </a:r>
            <a:r>
              <a:rPr lang="en-US" altLang="zh-CN" sz="3000" i="1" dirty="0" err="1">
                <a:latin typeface="Times New Roman" panose="02020603050405020304" pitchFamily="18" charset="0"/>
              </a:rPr>
              <a:t>i</a:t>
            </a:r>
            <a:r>
              <a:rPr lang="zh-CN" altLang="en-US" sz="3000" dirty="0">
                <a:latin typeface="Times New Roman" panose="02020603050405020304" pitchFamily="18" charset="0"/>
              </a:rPr>
              <a:t>个总体的样本均值为该样本的全部观察值总和除以观察值的个数</a:t>
            </a:r>
          </a:p>
          <a:p>
            <a:pPr marL="533400" indent="-533400" algn="just">
              <a:buFont typeface="Wingdings" panose="05000000000000000000" pitchFamily="2" charset="2"/>
              <a:buAutoNum type="arabicPeriod"/>
              <a:defRPr/>
            </a:pPr>
            <a:r>
              <a:rPr lang="zh-CN" altLang="en-US" sz="3000" dirty="0"/>
              <a:t>计算公式为 </a:t>
            </a:r>
          </a:p>
        </p:txBody>
      </p:sp>
      <mc:AlternateContent xmlns:mc="http://schemas.openxmlformats.org/markup-compatibility/2006" xmlns:a14="http://schemas.microsoft.com/office/drawing/2010/main">
        <mc:Choice Requires="a14">
          <p:sp>
            <p:nvSpPr>
              <p:cNvPr id="62468" name="Object 5">
                <a:hlinkClick r:id="" action="ppaction://ole?verb=0"/>
              </p:cNvPr>
              <p:cNvSpPr txBox="1"/>
              <p:nvPr/>
            </p:nvSpPr>
            <p:spPr bwMode="auto">
              <a:xfrm>
                <a:off x="3428999" y="3657599"/>
                <a:ext cx="7011141" cy="1660125"/>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3200" i="1">
                              <a:solidFill>
                                <a:srgbClr val="000000"/>
                              </a:solidFill>
                              <a:latin typeface="Cambria Math" panose="02040503050406030204" pitchFamily="18" charset="0"/>
                            </a:rPr>
                          </m:ctrlPr>
                        </m:sSubPr>
                        <m:e>
                          <m:acc>
                            <m:accPr>
                              <m:chr m:val="̄"/>
                              <m:ctrlPr>
                                <a:rPr lang="zh-CN" altLang="en-US" sz="3200" i="1">
                                  <a:solidFill>
                                    <a:srgbClr val="000000"/>
                                  </a:solidFill>
                                  <a:latin typeface="Cambria Math" panose="02040503050406030204" pitchFamily="18" charset="0"/>
                                </a:rPr>
                              </m:ctrlPr>
                            </m:accPr>
                            <m:e>
                              <m:r>
                                <a:rPr lang="zh-CN" altLang="en-US" sz="3200" i="1">
                                  <a:solidFill>
                                    <a:srgbClr val="000000"/>
                                  </a:solidFill>
                                  <a:latin typeface="Cambria Math" panose="02040503050406030204" pitchFamily="18" charset="0"/>
                                </a:rPr>
                                <m:t>𝑥</m:t>
                              </m:r>
                            </m:e>
                          </m:acc>
                        </m:e>
                        <m:sub>
                          <m:r>
                            <a:rPr lang="zh-CN" altLang="en-US" sz="3200" i="1">
                              <a:solidFill>
                                <a:srgbClr val="000000"/>
                              </a:solidFill>
                              <a:latin typeface="Cambria Math" panose="02040503050406030204" pitchFamily="18" charset="0"/>
                            </a:rPr>
                            <m:t>𝑖</m:t>
                          </m:r>
                        </m:sub>
                      </m:sSub>
                      <m:r>
                        <a:rPr lang="zh-CN" altLang="en-US" sz="3200" i="1">
                          <a:solidFill>
                            <a:srgbClr val="000000"/>
                          </a:solidFill>
                          <a:latin typeface="Cambria Math" panose="02040503050406030204" pitchFamily="18" charset="0"/>
                        </a:rPr>
                        <m:t>=</m:t>
                      </m:r>
                      <m:f>
                        <m:fPr>
                          <m:ctrlPr>
                            <a:rPr lang="zh-CN" altLang="en-US" sz="3200" i="1">
                              <a:solidFill>
                                <a:srgbClr val="000000"/>
                              </a:solidFill>
                              <a:latin typeface="Cambria Math" panose="02040503050406030204" pitchFamily="18" charset="0"/>
                            </a:rPr>
                          </m:ctrlPr>
                        </m:fPr>
                        <m:num>
                          <m:nary>
                            <m:naryPr>
                              <m:chr m:val="∑"/>
                              <m:ctrlPr>
                                <a:rPr lang="zh-CN" altLang="en-US" sz="3200" i="1">
                                  <a:solidFill>
                                    <a:srgbClr val="000000"/>
                                  </a:solidFill>
                                  <a:latin typeface="Cambria Math" panose="02040503050406030204" pitchFamily="18" charset="0"/>
                                </a:rPr>
                              </m:ctrlPr>
                            </m:naryPr>
                            <m:sub>
                              <m:r>
                                <a:rPr lang="zh-CN" altLang="en-US" sz="3200" i="1">
                                  <a:solidFill>
                                    <a:srgbClr val="000000"/>
                                  </a:solidFill>
                                  <a:latin typeface="Cambria Math" panose="02040503050406030204" pitchFamily="18" charset="0"/>
                                </a:rPr>
                                <m:t>𝑗</m:t>
                              </m:r>
                              <m:r>
                                <a:rPr lang="zh-CN" altLang="en-US" sz="3200" i="1">
                                  <a:solidFill>
                                    <a:srgbClr val="000000"/>
                                  </a:solidFill>
                                  <a:latin typeface="Cambria Math" panose="02040503050406030204" pitchFamily="18" charset="0"/>
                                </a:rPr>
                                <m:t>=1</m:t>
                              </m:r>
                            </m:sub>
                            <m:sup>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𝑛</m:t>
                                  </m:r>
                                </m:e>
                                <m:sub>
                                  <m:r>
                                    <a:rPr lang="zh-CN" altLang="en-US" sz="3200" i="1">
                                      <a:solidFill>
                                        <a:srgbClr val="000000"/>
                                      </a:solidFill>
                                      <a:latin typeface="Cambria Math" panose="02040503050406030204" pitchFamily="18" charset="0"/>
                                    </a:rPr>
                                    <m:t>𝑖</m:t>
                                  </m:r>
                                </m:sub>
                              </m:sSub>
                            </m:sup>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𝑥</m:t>
                                  </m:r>
                                </m:e>
                                <m:sub>
                                  <m:r>
                                    <a:rPr lang="zh-CN" altLang="en-US" sz="3200" i="1">
                                      <a:solidFill>
                                        <a:srgbClr val="000000"/>
                                      </a:solidFill>
                                      <a:latin typeface="Cambria Math" panose="02040503050406030204" pitchFamily="18" charset="0"/>
                                    </a:rPr>
                                    <m:t>𝑖𝑗</m:t>
                                  </m:r>
                                </m:sub>
                              </m:sSub>
                            </m:e>
                          </m:nary>
                        </m:num>
                        <m:den>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𝑛</m:t>
                              </m:r>
                            </m:e>
                            <m:sub>
                              <m:r>
                                <a:rPr lang="zh-CN" altLang="en-US" sz="3200" i="1">
                                  <a:solidFill>
                                    <a:srgbClr val="000000"/>
                                  </a:solidFill>
                                  <a:latin typeface="Cambria Math" panose="02040503050406030204" pitchFamily="18" charset="0"/>
                                </a:rPr>
                                <m:t>𝑖</m:t>
                              </m:r>
                            </m:sub>
                          </m:sSub>
                        </m:den>
                      </m:f>
                      <m:r>
                        <a:rPr lang="zh-CN" altLang="en-US" sz="3200" i="1">
                          <a:solidFill>
                            <a:srgbClr val="000000"/>
                          </a:solidFill>
                          <a:latin typeface="Cambria Math" panose="02040503050406030204" pitchFamily="18" charset="0"/>
                        </a:rPr>
                        <m:t>  (</m:t>
                      </m:r>
                      <m:r>
                        <a:rPr lang="zh-CN" altLang="en-US" sz="3200" i="1">
                          <a:solidFill>
                            <a:srgbClr val="000000"/>
                          </a:solidFill>
                          <a:latin typeface="Cambria Math" panose="02040503050406030204" pitchFamily="18" charset="0"/>
                        </a:rPr>
                        <m:t>𝑖</m:t>
                      </m:r>
                      <m:r>
                        <a:rPr lang="zh-CN" altLang="en-US" sz="3200" i="1">
                          <a:solidFill>
                            <a:srgbClr val="000000"/>
                          </a:solidFill>
                          <a:latin typeface="Cambria Math" panose="02040503050406030204" pitchFamily="18" charset="0"/>
                        </a:rPr>
                        <m:t>=1,2,⋯,</m:t>
                      </m:r>
                      <m:r>
                        <a:rPr lang="zh-CN" altLang="en-US" sz="3200" i="1">
                          <a:solidFill>
                            <a:srgbClr val="000000"/>
                          </a:solidFill>
                          <a:latin typeface="Cambria Math" panose="02040503050406030204" pitchFamily="18" charset="0"/>
                        </a:rPr>
                        <m:t>𝑘</m:t>
                      </m:r>
                      <m:r>
                        <a:rPr lang="zh-CN" altLang="en-US" sz="3200" i="1">
                          <a:solidFill>
                            <a:srgbClr val="000000"/>
                          </a:solidFill>
                          <a:latin typeface="Cambria Math" panose="02040503050406030204" pitchFamily="18" charset="0"/>
                        </a:rPr>
                        <m:t>)</m:t>
                      </m:r>
                    </m:oMath>
                  </m:oMathPara>
                </a14:m>
                <a:endParaRPr lang="zh-CN" altLang="en-US" sz="3200" dirty="0"/>
              </a:p>
            </p:txBody>
          </p:sp>
        </mc:Choice>
        <mc:Fallback xmlns="">
          <p:sp>
            <p:nvSpPr>
              <p:cNvPr id="62468" name="Object 5">
                <a:hlinkClick r:id="" action="ppaction://ole?verb=0"/>
              </p:cNvPr>
              <p:cNvSpPr txBox="1">
                <a:spLocks noRot="1" noChangeAspect="1" noMove="1" noResize="1" noEditPoints="1" noAdjustHandles="1" noChangeArrowheads="1" noChangeShapeType="1" noTextEdit="1"/>
              </p:cNvSpPr>
              <p:nvPr/>
            </p:nvSpPr>
            <p:spPr bwMode="auto">
              <a:xfrm>
                <a:off x="3428999" y="3657599"/>
                <a:ext cx="7011141" cy="1660125"/>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238603" name="Rectangle 11"/>
          <p:cNvSpPr>
            <a:spLocks noChangeArrowheads="1"/>
          </p:cNvSpPr>
          <p:nvPr/>
        </p:nvSpPr>
        <p:spPr bwMode="auto">
          <a:xfrm>
            <a:off x="3429000" y="5486401"/>
            <a:ext cx="5791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dirty="0">
                <a:effectLst>
                  <a:outerShdw blurRad="38100" dist="38100" dir="2700000" algn="tl">
                    <a:srgbClr val="000000"/>
                  </a:outerShdw>
                </a:effectLst>
                <a:latin typeface="Times New Roman" panose="02020603050405020304" pitchFamily="18" charset="0"/>
              </a:rPr>
              <a:t>式中： </a:t>
            </a:r>
            <a:r>
              <a:rPr lang="en-US" altLang="zh-CN" sz="2400" i="1" dirty="0" err="1">
                <a:effectLst>
                  <a:outerShdw blurRad="38100" dist="38100" dir="2700000" algn="tl">
                    <a:srgbClr val="000000"/>
                  </a:outerShdw>
                </a:effectLst>
                <a:latin typeface="Times New Roman" panose="02020603050405020304" pitchFamily="18" charset="0"/>
              </a:rPr>
              <a:t>n</a:t>
            </a:r>
            <a:r>
              <a:rPr lang="en-US" altLang="zh-CN" sz="2400" i="1" baseline="-25000" dirty="0" err="1">
                <a:effectLst>
                  <a:outerShdw blurRad="38100" dist="38100" dir="2700000" algn="tl">
                    <a:srgbClr val="000000"/>
                  </a:outerShdw>
                </a:effectLst>
                <a:latin typeface="Times New Roman" panose="02020603050405020304" pitchFamily="18" charset="0"/>
              </a:rPr>
              <a:t>i</a:t>
            </a:r>
            <a:r>
              <a:rPr lang="zh-CN" altLang="en-US" sz="2400" dirty="0">
                <a:effectLst>
                  <a:outerShdw blurRad="38100" dist="38100" dir="2700000" algn="tl">
                    <a:srgbClr val="000000"/>
                  </a:outerShdw>
                </a:effectLst>
                <a:latin typeface="Times New Roman" panose="02020603050405020304" pitchFamily="18" charset="0"/>
              </a:rPr>
              <a:t>为第 </a:t>
            </a:r>
            <a:r>
              <a:rPr lang="en-US" altLang="zh-CN" sz="2400" i="1" dirty="0" err="1">
                <a:effectLst>
                  <a:outerShdw blurRad="38100" dist="38100" dir="2700000" algn="tl">
                    <a:srgbClr val="000000"/>
                  </a:outerShdw>
                </a:effectLst>
                <a:latin typeface="Times New Roman" panose="02020603050405020304" pitchFamily="18" charset="0"/>
              </a:rPr>
              <a:t>i</a:t>
            </a:r>
            <a:r>
              <a:rPr lang="en-US" altLang="zh-CN" sz="2400" i="1" dirty="0">
                <a:effectLst>
                  <a:outerShdw blurRad="38100" dist="38100" dir="2700000" algn="tl">
                    <a:srgbClr val="000000"/>
                  </a:outerShdw>
                </a:effectLst>
                <a:latin typeface="Times New Roman" panose="02020603050405020304" pitchFamily="18" charset="0"/>
              </a:rPr>
              <a:t> </a:t>
            </a:r>
            <a:r>
              <a:rPr lang="zh-CN" altLang="en-US" sz="2400" dirty="0">
                <a:effectLst>
                  <a:outerShdw blurRad="38100" dist="38100" dir="2700000" algn="tl">
                    <a:srgbClr val="000000"/>
                  </a:outerShdw>
                </a:effectLst>
                <a:latin typeface="Times New Roman" panose="02020603050405020304" pitchFamily="18" charset="0"/>
              </a:rPr>
              <a:t>个总体的样本观察值个数</a:t>
            </a:r>
          </a:p>
          <a:p>
            <a:pPr eaLnBrk="1" hangingPunct="1">
              <a:defRPr/>
            </a:pPr>
            <a:r>
              <a:rPr lang="zh-CN" altLang="en-US" sz="2400" dirty="0">
                <a:effectLst>
                  <a:outerShdw blurRad="38100" dist="38100" dir="2700000" algn="tl">
                    <a:srgbClr val="000000"/>
                  </a:outerShdw>
                </a:effectLst>
                <a:latin typeface="Times New Roman" panose="02020603050405020304" pitchFamily="18" charset="0"/>
              </a:rPr>
              <a:t>             </a:t>
            </a:r>
            <a:r>
              <a:rPr lang="en-US" altLang="zh-CN" sz="2400" i="1" dirty="0" err="1">
                <a:effectLst>
                  <a:outerShdw blurRad="38100" dist="38100" dir="2700000" algn="tl">
                    <a:srgbClr val="000000"/>
                  </a:outerShdw>
                </a:effectLst>
                <a:latin typeface="Times New Roman" panose="02020603050405020304" pitchFamily="18" charset="0"/>
              </a:rPr>
              <a:t>x</a:t>
            </a:r>
            <a:r>
              <a:rPr lang="en-US" altLang="zh-CN" sz="2400" i="1" baseline="-25000" dirty="0" err="1">
                <a:effectLst>
                  <a:outerShdw blurRad="38100" dist="38100" dir="2700000" algn="tl">
                    <a:srgbClr val="000000"/>
                  </a:outerShdw>
                </a:effectLst>
                <a:latin typeface="Times New Roman" panose="02020603050405020304" pitchFamily="18" charset="0"/>
              </a:rPr>
              <a:t>ij</a:t>
            </a:r>
            <a:r>
              <a:rPr lang="en-US" altLang="zh-CN" sz="2400" i="1" baseline="-25000" dirty="0">
                <a:effectLst>
                  <a:outerShdw blurRad="38100" dist="38100" dir="2700000" algn="tl">
                    <a:srgbClr val="000000"/>
                  </a:outerShdw>
                </a:effectLst>
                <a:latin typeface="Times New Roman" panose="02020603050405020304" pitchFamily="18" charset="0"/>
              </a:rPr>
              <a:t> </a:t>
            </a:r>
            <a:r>
              <a:rPr lang="zh-CN" altLang="en-US" sz="2400" dirty="0">
                <a:effectLst>
                  <a:outerShdw blurRad="38100" dist="38100" dir="2700000" algn="tl">
                    <a:srgbClr val="000000"/>
                  </a:outerShdw>
                </a:effectLst>
                <a:latin typeface="Times New Roman" panose="02020603050405020304" pitchFamily="18" charset="0"/>
              </a:rPr>
              <a:t>为第 </a:t>
            </a:r>
            <a:r>
              <a:rPr lang="en-US" altLang="zh-CN" sz="2400" i="1" dirty="0" err="1">
                <a:effectLst>
                  <a:outerShdw blurRad="38100" dist="38100" dir="2700000" algn="tl">
                    <a:srgbClr val="000000"/>
                  </a:outerShdw>
                </a:effectLst>
                <a:latin typeface="Times New Roman" panose="02020603050405020304" pitchFamily="18" charset="0"/>
              </a:rPr>
              <a:t>i</a:t>
            </a:r>
            <a:r>
              <a:rPr lang="en-US" altLang="zh-CN" sz="2400" i="1" dirty="0">
                <a:effectLst>
                  <a:outerShdw blurRad="38100" dist="38100" dir="2700000" algn="tl">
                    <a:srgbClr val="000000"/>
                  </a:outerShdw>
                </a:effectLst>
                <a:latin typeface="Times New Roman" panose="02020603050405020304" pitchFamily="18" charset="0"/>
              </a:rPr>
              <a:t> </a:t>
            </a:r>
            <a:r>
              <a:rPr lang="zh-CN" altLang="en-US" sz="2400" dirty="0">
                <a:effectLst>
                  <a:outerShdw blurRad="38100" dist="38100" dir="2700000" algn="tl">
                    <a:srgbClr val="000000"/>
                  </a:outerShdw>
                </a:effectLst>
                <a:latin typeface="Times New Roman" panose="02020603050405020304" pitchFamily="18" charset="0"/>
              </a:rPr>
              <a:t>个总体的第 </a:t>
            </a:r>
            <a:r>
              <a:rPr lang="en-US" altLang="zh-CN" sz="2400" i="1" dirty="0">
                <a:effectLst>
                  <a:outerShdw blurRad="38100" dist="38100" dir="2700000" algn="tl">
                    <a:srgbClr val="000000"/>
                  </a:outerShdw>
                </a:effectLst>
                <a:latin typeface="Times New Roman" panose="02020603050405020304" pitchFamily="18" charset="0"/>
              </a:rPr>
              <a:t>j </a:t>
            </a:r>
            <a:r>
              <a:rPr lang="zh-CN" altLang="en-US" sz="2400" dirty="0">
                <a:effectLst>
                  <a:outerShdw blurRad="38100" dist="38100" dir="2700000" algn="tl">
                    <a:srgbClr val="000000"/>
                  </a:outerShdw>
                </a:effectLst>
                <a:latin typeface="Times New Roman" panose="02020603050405020304" pitchFamily="18" charset="0"/>
              </a:rPr>
              <a:t>个观察值</a:t>
            </a:r>
            <a:r>
              <a:rPr lang="zh-CN" altLang="en-US" sz="2400" dirty="0">
                <a:effectLst>
                  <a:outerShdw blurRad="38100" dist="38100" dir="2700000" algn="tl">
                    <a:srgbClr val="000000"/>
                  </a:outerShdw>
                </a:effectLst>
              </a:rPr>
              <a:t> </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905000" y="237478"/>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构造检验的统计量</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计算全部观测值的总均值</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240643" name="Rectangle 3"/>
          <p:cNvSpPr>
            <a:spLocks noGrp="1" noChangeArrowheads="1"/>
          </p:cNvSpPr>
          <p:nvPr>
            <p:ph type="body" sz="half" idx="1"/>
          </p:nvPr>
        </p:nvSpPr>
        <p:spPr>
          <a:xfrm>
            <a:off x="1905000" y="1628776"/>
            <a:ext cx="8305800" cy="1419225"/>
          </a:xfrm>
        </p:spPr>
        <p:txBody>
          <a:bodyPr>
            <a:normAutofit/>
          </a:bodyPr>
          <a:lstStyle/>
          <a:p>
            <a:pPr marL="533400" indent="-533400" algn="just">
              <a:buFont typeface="Wingdings" panose="05000000000000000000" pitchFamily="2" charset="2"/>
              <a:buAutoNum type="arabicPeriod"/>
              <a:defRPr/>
            </a:pPr>
            <a:r>
              <a:rPr lang="zh-CN" altLang="en-US" sz="2800" b="1" dirty="0"/>
              <a:t>全部观察值的总和除以</a:t>
            </a:r>
            <a:r>
              <a:rPr lang="zh-CN" altLang="en-US" sz="2800" b="1" dirty="0">
                <a:solidFill>
                  <a:schemeClr val="tx1"/>
                </a:solidFill>
                <a:latin typeface="Arial" panose="020B0604020202020204" pitchFamily="34" charset="0"/>
              </a:rPr>
              <a:t>观测值</a:t>
            </a:r>
            <a:r>
              <a:rPr lang="zh-CN" altLang="en-US" sz="2800" b="1" dirty="0"/>
              <a:t>的总个数</a:t>
            </a:r>
          </a:p>
          <a:p>
            <a:pPr marL="533400" indent="-533400" algn="just">
              <a:buFont typeface="Wingdings" panose="05000000000000000000" pitchFamily="2" charset="2"/>
              <a:buAutoNum type="arabicPeriod"/>
              <a:defRPr/>
            </a:pPr>
            <a:r>
              <a:rPr lang="zh-CN" altLang="en-US" sz="2800" b="1" dirty="0"/>
              <a:t>计算公式为 </a:t>
            </a:r>
          </a:p>
        </p:txBody>
      </p:sp>
      <mc:AlternateContent xmlns:mc="http://schemas.openxmlformats.org/markup-compatibility/2006" xmlns:a14="http://schemas.microsoft.com/office/drawing/2010/main">
        <mc:Choice Requires="a14">
          <p:sp>
            <p:nvSpPr>
              <p:cNvPr id="64516" name="Object 4">
                <a:hlinkClick r:id="" action="ppaction://ole?verb=0"/>
              </p:cNvPr>
              <p:cNvSpPr txBox="1"/>
              <p:nvPr/>
            </p:nvSpPr>
            <p:spPr bwMode="auto">
              <a:xfrm>
                <a:off x="2930925" y="3048001"/>
                <a:ext cx="6990549" cy="3755254"/>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𝑥</m:t>
                              </m:r>
                            </m:e>
                          </m:acc>
                        </m:e>
                      </m:acc>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nary>
                            <m:naryPr>
                              <m:chr m:val="∑"/>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=1</m:t>
                              </m:r>
                            </m:sub>
                            <m:sup>
                              <m:r>
                                <a:rPr lang="zh-CN" altLang="en-US" sz="2800" i="1">
                                  <a:solidFill>
                                    <a:srgbClr val="000000"/>
                                  </a:solidFill>
                                  <a:latin typeface="Cambria Math" panose="02040503050406030204" pitchFamily="18" charset="0"/>
                                </a:rPr>
                                <m:t>𝑘</m:t>
                              </m:r>
                            </m:sup>
                            <m:e>
                              <m:nary>
                                <m:naryPr>
                                  <m:chr m:val="∑"/>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=1</m:t>
                                  </m:r>
                                </m:sub>
                                <m:sup>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𝑛</m:t>
                                      </m:r>
                                    </m:e>
                                    <m:sub>
                                      <m:r>
                                        <a:rPr lang="zh-CN" altLang="en-US" sz="2800" i="1">
                                          <a:solidFill>
                                            <a:srgbClr val="000000"/>
                                          </a:solidFill>
                                          <a:latin typeface="Cambria Math" panose="02040503050406030204" pitchFamily="18" charset="0"/>
                                        </a:rPr>
                                        <m:t>𝑖</m:t>
                                      </m:r>
                                    </m:sub>
                                  </m:sSub>
                                </m:sup>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𝑖𝑗</m:t>
                                      </m:r>
                                    </m:sub>
                                  </m:sSub>
                                </m:e>
                              </m:nary>
                            </m:e>
                          </m:nary>
                        </m:num>
                        <m:den>
                          <m:r>
                            <a:rPr lang="zh-CN" altLang="en-US" sz="2800" i="1">
                              <a:solidFill>
                                <a:srgbClr val="000000"/>
                              </a:solidFill>
                              <a:latin typeface="Cambria Math" panose="02040503050406030204" pitchFamily="18" charset="0"/>
                            </a:rPr>
                            <m:t>𝑛</m:t>
                          </m:r>
                        </m:den>
                      </m:f>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nary>
                            <m:naryPr>
                              <m:chr m:val="∑"/>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=1</m:t>
                              </m:r>
                            </m:sub>
                            <m:sup>
                              <m:r>
                                <a:rPr lang="zh-CN" altLang="en-US" sz="2800" i="1">
                                  <a:solidFill>
                                    <a:srgbClr val="000000"/>
                                  </a:solidFill>
                                  <a:latin typeface="Cambria Math" panose="02040503050406030204" pitchFamily="18" charset="0"/>
                                </a:rPr>
                                <m:t>𝑘</m:t>
                              </m:r>
                            </m:sup>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𝑛</m:t>
                                  </m:r>
                                </m:e>
                                <m:sub>
                                  <m:r>
                                    <a:rPr lang="zh-CN" altLang="en-US" sz="2800" i="1">
                                      <a:solidFill>
                                        <a:srgbClr val="000000"/>
                                      </a:solidFill>
                                      <a:latin typeface="Cambria Math" panose="02040503050406030204" pitchFamily="18" charset="0"/>
                                    </a:rPr>
                                    <m:t>𝑖</m:t>
                                  </m:r>
                                </m:sub>
                              </m:sSub>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𝑥</m:t>
                                      </m:r>
                                    </m:e>
                                  </m:acc>
                                </m:e>
                                <m:sub>
                                  <m:r>
                                    <a:rPr lang="zh-CN" altLang="en-US" sz="2800" i="1">
                                      <a:solidFill>
                                        <a:srgbClr val="000000"/>
                                      </a:solidFill>
                                      <a:latin typeface="Cambria Math" panose="02040503050406030204" pitchFamily="18" charset="0"/>
                                    </a:rPr>
                                    <m:t>𝑖</m:t>
                                  </m:r>
                                </m:sub>
                              </m:sSub>
                            </m:e>
                          </m:nary>
                        </m:num>
                        <m:den>
                          <m:r>
                            <a:rPr lang="zh-CN" altLang="en-US" sz="2800" i="1">
                              <a:solidFill>
                                <a:srgbClr val="000000"/>
                              </a:solidFill>
                              <a:latin typeface="Cambria Math" panose="02040503050406030204" pitchFamily="18" charset="0"/>
                            </a:rPr>
                            <m:t>𝑛</m:t>
                          </m:r>
                        </m:den>
                      </m:f>
                      <m:r>
                        <a:rPr lang="zh-CN" altLang="en-US" sz="2800" i="1">
                          <a:solidFill>
                            <a:srgbClr val="000000"/>
                          </a:solidFill>
                          <a:latin typeface="Cambria Math" panose="02040503050406030204" pitchFamily="18" charset="0"/>
                        </a:rPr>
                        <m:t>  </m:t>
                      </m:r>
                    </m:oMath>
                    <m:oMath xmlns:m="http://schemas.openxmlformats.org/officeDocument/2006/math">
                      <m:r>
                        <a:rPr lang="zh-CN" altLang="en-US" sz="2800" i="1">
                          <a:solidFill>
                            <a:srgbClr val="000000"/>
                          </a:solidFill>
                          <a:latin typeface="Cambria Math" panose="02040503050406030204" pitchFamily="18" charset="0"/>
                        </a:rPr>
                        <m:t>   </m:t>
                      </m:r>
                      <m:r>
                        <a:rPr lang="zh-CN" altLang="en-US" sz="2800" i="1">
                          <a:solidFill>
                            <a:srgbClr val="000000"/>
                          </a:solidFill>
                          <a:latin typeface="Cambria Math" panose="02040503050406030204" pitchFamily="18" charset="0"/>
                        </a:rPr>
                        <m:t>式中：</m:t>
                      </m:r>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𝑛</m:t>
                          </m:r>
                        </m:e>
                        <m:sub>
                          <m:r>
                            <a:rPr lang="zh-CN" altLang="en-US" sz="2800" i="1">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𝑛</m:t>
                          </m:r>
                        </m:e>
                        <m:sub>
                          <m:r>
                            <a:rPr lang="zh-CN" altLang="en-US" sz="2800" i="1">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𝑛</m:t>
                          </m:r>
                        </m:e>
                        <m:sub>
                          <m:r>
                            <a:rPr lang="zh-CN" altLang="en-US" sz="2800" i="1">
                              <a:solidFill>
                                <a:srgbClr val="000000"/>
                              </a:solidFill>
                              <a:latin typeface="Cambria Math" panose="02040503050406030204" pitchFamily="18" charset="0"/>
                            </a:rPr>
                            <m:t>𝑘</m:t>
                          </m:r>
                        </m:sub>
                      </m:sSub>
                    </m:oMath>
                  </m:oMathPara>
                </a14:m>
                <a:endParaRPr lang="zh-CN" altLang="en-US" sz="2800" dirty="0"/>
              </a:p>
            </p:txBody>
          </p:sp>
        </mc:Choice>
        <mc:Fallback xmlns="">
          <p:sp>
            <p:nvSpPr>
              <p:cNvPr id="64516" name="Object 4">
                <a:hlinkClick r:id="" action="ppaction://ole?verb=0"/>
              </p:cNvPr>
              <p:cNvSpPr txBox="1">
                <a:spLocks noRot="1" noChangeAspect="1" noMove="1" noResize="1" noEditPoints="1" noAdjustHandles="1" noChangeArrowheads="1" noChangeShapeType="1" noTextEdit="1"/>
              </p:cNvSpPr>
              <p:nvPr/>
            </p:nvSpPr>
            <p:spPr bwMode="auto">
              <a:xfrm>
                <a:off x="2930925" y="3048001"/>
                <a:ext cx="6990549" cy="3755254"/>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574800" y="255233"/>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构造检验的统计量</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例题分析</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graphicFrame>
        <p:nvGraphicFramePr>
          <p:cNvPr id="66563" name="Object 190"/>
          <p:cNvGraphicFramePr>
            <a:graphicFrameLocks noChangeAspect="1"/>
          </p:cNvGraphicFramePr>
          <p:nvPr/>
        </p:nvGraphicFramePr>
        <p:xfrm>
          <a:off x="1524000" y="1600200"/>
          <a:ext cx="9144000" cy="5257800"/>
        </p:xfrm>
        <a:graphic>
          <a:graphicData uri="http://schemas.openxmlformats.org/presentationml/2006/ole">
            <mc:AlternateContent xmlns:mc="http://schemas.openxmlformats.org/markup-compatibility/2006">
              <mc:Choice xmlns:v="urn:schemas-microsoft-com:vml" Requires="v">
                <p:oleObj spid="_x0000_s4118" r:id="rId4" imgW="4505954" imgH="2580952" progId="Paint.Picture">
                  <p:embed/>
                </p:oleObj>
              </mc:Choice>
              <mc:Fallback>
                <p:oleObj r:id="rId4" imgW="4505954" imgH="2580952" progId="Paint.Picture">
                  <p:embed/>
                  <p:pic>
                    <p:nvPicPr>
                      <p:cNvPr id="66563" name="Object 1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00200"/>
                        <a:ext cx="9144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4" name="Rectangle 192"/>
          <p:cNvSpPr>
            <a:spLocks noChangeArrowheads="1"/>
          </p:cNvSpPr>
          <p:nvPr/>
        </p:nvSpPr>
        <p:spPr bwMode="auto">
          <a:xfrm flipV="1">
            <a:off x="4008438" y="6092826"/>
            <a:ext cx="5543550" cy="765175"/>
          </a:xfrm>
          <a:prstGeom prst="rect">
            <a:avLst/>
          </a:prstGeom>
          <a:noFill/>
          <a:ln w="317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2336800" y="342901"/>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构造检验的统计量</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计算总误差平方和 </a:t>
            </a:r>
            <a:r>
              <a:rPr lang="en-US" altLang="zh-CN" sz="3600" b="1" i="1" dirty="0">
                <a:solidFill>
                  <a:schemeClr val="hlink"/>
                </a:solidFill>
                <a:effectLst>
                  <a:outerShdw blurRad="38100" dist="38100" dir="2700000" algn="tl">
                    <a:srgbClr val="000000">
                      <a:alpha val="43137"/>
                    </a:srgbClr>
                  </a:outerShdw>
                </a:effectLst>
                <a:latin typeface="Arial" panose="020B0604020202020204" pitchFamily="34" charset="0"/>
              </a:rPr>
              <a:t>SST</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mc:AlternateContent xmlns:mc="http://schemas.openxmlformats.org/markup-compatibility/2006" xmlns:a14="http://schemas.microsoft.com/office/drawing/2010/main">
        <mc:Choice Requires="a14">
          <p:sp>
            <p:nvSpPr>
              <p:cNvPr id="244739" name="Rectangle 3"/>
              <p:cNvSpPr>
                <a:spLocks noGrp="1" noChangeArrowheads="1"/>
              </p:cNvSpPr>
              <p:nvPr>
                <p:ph type="body" sz="half" idx="1"/>
              </p:nvPr>
            </p:nvSpPr>
            <p:spPr>
              <a:xfrm>
                <a:off x="1981200" y="1700214"/>
                <a:ext cx="8229600" cy="2109787"/>
              </a:xfrm>
            </p:spPr>
            <p:txBody>
              <a:bodyPr/>
              <a:lstStyle/>
              <a:p>
                <a:pPr marL="533400" indent="-533400" algn="just">
                  <a:buFont typeface="Wingdings" panose="05000000000000000000" pitchFamily="2" charset="2"/>
                  <a:buAutoNum type="arabicPeriod"/>
                  <a:defRPr/>
                </a:pPr>
                <a:r>
                  <a:rPr lang="zh-CN" altLang="en-US" sz="3000" dirty="0"/>
                  <a:t>全</a:t>
                </a:r>
                <a:r>
                  <a:rPr lang="zh-CN" altLang="en-US" sz="3000" dirty="0">
                    <a:latin typeface="Times New Roman" panose="02020603050405020304" pitchFamily="18" charset="0"/>
                  </a:rPr>
                  <a:t>部观察值 </a:t>
                </a:r>
                <a14:m>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𝑖𝑗</m:t>
                        </m:r>
                      </m:sub>
                    </m:sSub>
                  </m:oMath>
                </a14:m>
                <a:r>
                  <a:rPr lang="zh-CN" altLang="en-US" sz="3000" dirty="0">
                    <a:latin typeface="Times New Roman" panose="02020603050405020304" pitchFamily="18" charset="0"/>
                  </a:rPr>
                  <a:t> 与总平均值 </a:t>
                </a:r>
                <a14:m>
                  <m:oMath xmlns:m="http://schemas.openxmlformats.org/officeDocument/2006/math">
                    <m:acc>
                      <m:accPr>
                        <m:chr m:val="̄"/>
                        <m:ctrlPr>
                          <a:rPr lang="zh-CN" altLang="en-US" sz="3200" i="1">
                            <a:solidFill>
                              <a:srgbClr val="000000"/>
                            </a:solidFill>
                            <a:latin typeface="Cambria Math" panose="02040503050406030204" pitchFamily="18" charset="0"/>
                          </a:rPr>
                        </m:ctrlPr>
                      </m:accPr>
                      <m:e>
                        <m:acc>
                          <m:accPr>
                            <m:chr m:val="̄"/>
                            <m:ctrlPr>
                              <a:rPr lang="zh-CN" altLang="en-US" sz="3200" i="1">
                                <a:solidFill>
                                  <a:srgbClr val="000000"/>
                                </a:solidFill>
                                <a:latin typeface="Cambria Math" panose="02040503050406030204" pitchFamily="18" charset="0"/>
                              </a:rPr>
                            </m:ctrlPr>
                          </m:accPr>
                          <m:e>
                            <m:r>
                              <a:rPr lang="zh-CN" altLang="en-US" sz="3200" i="1">
                                <a:solidFill>
                                  <a:srgbClr val="000000"/>
                                </a:solidFill>
                                <a:latin typeface="Cambria Math" panose="02040503050406030204" pitchFamily="18" charset="0"/>
                              </a:rPr>
                              <m:t>𝑥</m:t>
                            </m:r>
                          </m:e>
                        </m:acc>
                      </m:e>
                    </m:acc>
                  </m:oMath>
                </a14:m>
                <a:r>
                  <a:rPr lang="zh-CN" altLang="en-US" sz="3000" dirty="0">
                    <a:latin typeface="Times New Roman" panose="02020603050405020304" pitchFamily="18" charset="0"/>
                  </a:rPr>
                  <a:t> 的离差平方和。</a:t>
                </a:r>
              </a:p>
              <a:p>
                <a:pPr marL="533400" indent="-533400" algn="just">
                  <a:buFont typeface="Wingdings" panose="05000000000000000000" pitchFamily="2" charset="2"/>
                  <a:buAutoNum type="arabicPeriod"/>
                  <a:defRPr/>
                </a:pPr>
                <a:r>
                  <a:rPr lang="zh-CN" altLang="en-US" sz="3000" dirty="0"/>
                  <a:t>反映全部观察值的距离总体均值离散状况。</a:t>
                </a:r>
              </a:p>
              <a:p>
                <a:pPr marL="533400" indent="-533400" algn="just">
                  <a:buFont typeface="Wingdings" panose="05000000000000000000" pitchFamily="2" charset="2"/>
                  <a:buAutoNum type="arabicPeriod"/>
                  <a:defRPr/>
                </a:pPr>
                <a:r>
                  <a:rPr lang="zh-CN" altLang="en-US" sz="3000" dirty="0"/>
                  <a:t>其计算公式为</a:t>
                </a:r>
              </a:p>
            </p:txBody>
          </p:sp>
        </mc:Choice>
        <mc:Fallback xmlns="">
          <p:sp>
            <p:nvSpPr>
              <p:cNvPr id="244739" name="Rectangle 3"/>
              <p:cNvSpPr>
                <a:spLocks noGrp="1" noRot="1" noChangeAspect="1" noMove="1" noResize="1" noEditPoints="1" noAdjustHandles="1" noChangeArrowheads="1" noChangeShapeType="1" noTextEdit="1"/>
              </p:cNvSpPr>
              <p:nvPr>
                <p:ph type="body" sz="half" idx="1"/>
              </p:nvPr>
            </p:nvSpPr>
            <p:spPr>
              <a:xfrm>
                <a:off x="1981200" y="1700214"/>
                <a:ext cx="8229600" cy="2109787"/>
              </a:xfrm>
              <a:blipFill>
                <a:blip r:embed="rId3"/>
                <a:stretch>
                  <a:fillRect l="-2889" t="-6936" r="-741"/>
                </a:stretch>
              </a:blipFill>
            </p:spPr>
            <p:txBody>
              <a:bodyPr/>
              <a:lstStyle/>
              <a:p>
                <a:r>
                  <a:rPr lang="zh-CN" altLang="en-US">
                    <a:noFill/>
                  </a:rPr>
                  <a:t> </a:t>
                </a:r>
              </a:p>
            </p:txBody>
          </p:sp>
        </mc:Fallback>
      </mc:AlternateContent>
      <p:sp>
        <p:nvSpPr>
          <p:cNvPr id="244786" name="Rectangle 50"/>
          <p:cNvSpPr>
            <a:spLocks noChangeArrowheads="1"/>
          </p:cNvSpPr>
          <p:nvPr/>
        </p:nvSpPr>
        <p:spPr bwMode="auto">
          <a:xfrm>
            <a:off x="2470212" y="5073649"/>
            <a:ext cx="7391400"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120000"/>
              <a:buFont typeface="Wingdings" panose="05000000000000000000" pitchFamily="2" charset="2"/>
              <a:buChar char="§"/>
              <a:defRPr/>
            </a:pPr>
            <a:r>
              <a:rPr lang="en-US" altLang="zh-CN" sz="2600" dirty="0">
                <a:effectLst>
                  <a:outerShdw blurRad="38100" dist="38100" dir="2700000" algn="tl">
                    <a:srgbClr val="000000"/>
                  </a:outerShdw>
                </a:effectLst>
              </a:rPr>
              <a:t>   </a:t>
            </a:r>
            <a:r>
              <a:rPr lang="zh-CN" altLang="en-US" sz="2600" dirty="0">
                <a:effectLst>
                  <a:outerShdw blurRad="38100" dist="38100" dir="2700000" algn="tl">
                    <a:srgbClr val="000000"/>
                  </a:outerShdw>
                </a:effectLst>
              </a:rPr>
              <a:t>前例的计算结果</a:t>
            </a:r>
          </a:p>
          <a:p>
            <a:pPr>
              <a:spcBef>
                <a:spcPct val="20000"/>
              </a:spcBef>
              <a:buClr>
                <a:schemeClr val="hlink"/>
              </a:buClr>
              <a:buSzPct val="120000"/>
              <a:buFont typeface="Wingdings" panose="05000000000000000000" pitchFamily="2" charset="2"/>
              <a:buNone/>
              <a:defRPr/>
            </a:pPr>
            <a:r>
              <a:rPr lang="zh-CN" altLang="en-US" sz="2600" dirty="0">
                <a:effectLst>
                  <a:outerShdw blurRad="38100" dist="38100" dir="2700000" algn="tl">
                    <a:srgbClr val="000000"/>
                  </a:outerShdw>
                </a:effectLst>
              </a:rPr>
              <a:t>      </a:t>
            </a:r>
            <a:r>
              <a:rPr lang="en-US" altLang="zh-CN" sz="2600" i="1" dirty="0">
                <a:effectLst>
                  <a:outerShdw blurRad="38100" dist="38100" dir="2700000" algn="tl">
                    <a:srgbClr val="000000"/>
                  </a:outerShdw>
                </a:effectLst>
              </a:rPr>
              <a:t>SST </a:t>
            </a:r>
            <a:r>
              <a:rPr lang="en-US" altLang="zh-CN" sz="2600" dirty="0">
                <a:effectLst>
                  <a:outerShdw blurRad="38100" dist="38100" dir="2700000" algn="tl">
                    <a:srgbClr val="000000"/>
                  </a:outerShdw>
                </a:effectLst>
              </a:rPr>
              <a:t>= (57-47.869565)</a:t>
            </a:r>
            <a:r>
              <a:rPr lang="en-US" altLang="zh-CN" sz="2600" baseline="30000" dirty="0">
                <a:effectLst>
                  <a:outerShdw blurRad="38100" dist="38100" dir="2700000" algn="tl">
                    <a:srgbClr val="000000"/>
                  </a:outerShdw>
                </a:effectLst>
              </a:rPr>
              <a:t>2</a:t>
            </a:r>
            <a:r>
              <a:rPr lang="en-US" altLang="zh-CN" sz="2600" dirty="0">
                <a:effectLst>
                  <a:outerShdw blurRad="38100" dist="38100" dir="2700000" algn="tl">
                    <a:srgbClr val="000000"/>
                  </a:outerShdw>
                </a:effectLst>
              </a:rPr>
              <a:t>+</a:t>
            </a:r>
            <a:r>
              <a:rPr lang="en-US" altLang="zh-CN" sz="2600" dirty="0">
                <a:effectLst>
                  <a:outerShdw blurRad="38100" dist="38100" dir="2700000" algn="tl">
                    <a:srgbClr val="000000"/>
                  </a:outerShdw>
                </a:effectLst>
                <a:cs typeface="Times New Roman" panose="02020603050405020304" pitchFamily="18" charset="0"/>
              </a:rPr>
              <a:t>…+</a:t>
            </a:r>
            <a:r>
              <a:rPr lang="en-US" altLang="zh-CN" sz="2600" dirty="0">
                <a:effectLst>
                  <a:outerShdw blurRad="38100" dist="38100" dir="2700000" algn="tl">
                    <a:srgbClr val="000000"/>
                  </a:outerShdw>
                </a:effectLst>
              </a:rPr>
              <a:t>(58-47.869565)</a:t>
            </a:r>
            <a:r>
              <a:rPr lang="en-US" altLang="zh-CN" sz="2600" baseline="30000" dirty="0">
                <a:effectLst>
                  <a:outerShdw blurRad="38100" dist="38100" dir="2700000" algn="tl">
                    <a:srgbClr val="000000"/>
                  </a:outerShdw>
                </a:effectLst>
              </a:rPr>
              <a:t>2</a:t>
            </a:r>
            <a:endParaRPr lang="en-US" altLang="zh-CN" sz="2600" dirty="0">
              <a:effectLst>
                <a:outerShdw blurRad="38100" dist="38100" dir="2700000" algn="tl">
                  <a:srgbClr val="000000"/>
                </a:outerShdw>
              </a:effectLst>
            </a:endParaRPr>
          </a:p>
          <a:p>
            <a:pPr>
              <a:spcBef>
                <a:spcPct val="20000"/>
              </a:spcBef>
              <a:buClr>
                <a:schemeClr val="hlink"/>
              </a:buClr>
              <a:buSzPct val="120000"/>
              <a:buFont typeface="Wingdings" panose="05000000000000000000" pitchFamily="2" charset="2"/>
              <a:buNone/>
              <a:defRPr/>
            </a:pPr>
            <a:r>
              <a:rPr lang="en-US" altLang="zh-CN" sz="2600" dirty="0">
                <a:effectLst>
                  <a:outerShdw blurRad="38100" dist="38100" dir="2700000" algn="tl">
                    <a:srgbClr val="000000"/>
                  </a:outerShdw>
                </a:effectLst>
              </a:rPr>
              <a:t>              =4164.9295</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095D55D-920D-4446-9B45-E04F91E397DD}"/>
                  </a:ext>
                </a:extLst>
              </p:cNvPr>
              <p:cNvSpPr txBox="1"/>
              <p:nvPr/>
            </p:nvSpPr>
            <p:spPr>
              <a:xfrm>
                <a:off x="3648722" y="3368333"/>
                <a:ext cx="4678532" cy="17490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𝑆𝑆𝑇</m:t>
                      </m:r>
                      <m:r>
                        <a:rPr lang="zh-CN" altLang="en-US" sz="2400" i="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𝑘</m:t>
                          </m:r>
                        </m:sup>
                        <m:e>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𝑗</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r>
                                <a:rPr lang="zh-CN" altLang="en-US" sz="2400" i="0">
                                  <a:latin typeface="Cambria Math" panose="02040503050406030204" pitchFamily="18" charset="0"/>
                                </a:rPr>
                                <m:t>ⅈ</m:t>
                              </m:r>
                            </m:sup>
                            <m:e>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𝑋</m:t>
                                          </m:r>
                                        </m:e>
                                        <m:sub>
                                          <m:r>
                                            <a:rPr lang="zh-CN" altLang="en-US" sz="2400" i="1">
                                              <a:latin typeface="Cambria Math" panose="02040503050406030204" pitchFamily="18" charset="0"/>
                                            </a:rPr>
                                            <m:t>𝑖𝑗</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acc>
                                    </m:e>
                                  </m:d>
                                </m:e>
                                <m:sup>
                                  <m:r>
                                    <a:rPr lang="zh-CN" altLang="en-US" sz="2400" i="0">
                                      <a:latin typeface="Cambria Math" panose="02040503050406030204" pitchFamily="18" charset="0"/>
                                    </a:rPr>
                                    <m:t>2</m:t>
                                  </m:r>
                                </m:sup>
                              </m:sSup>
                            </m:e>
                          </m:nary>
                        </m:e>
                      </m:nary>
                    </m:oMath>
                  </m:oMathPara>
                </a14:m>
                <a:endParaRPr lang="zh-CN" altLang="en-US" sz="2400" dirty="0"/>
              </a:p>
            </p:txBody>
          </p:sp>
        </mc:Choice>
        <mc:Fallback xmlns="">
          <p:sp>
            <p:nvSpPr>
              <p:cNvPr id="3" name="文本框 2">
                <a:extLst>
                  <a:ext uri="{FF2B5EF4-FFF2-40B4-BE49-F238E27FC236}">
                    <a16:creationId xmlns:a16="http://schemas.microsoft.com/office/drawing/2014/main" id="{9095D55D-920D-4446-9B45-E04F91E397DD}"/>
                  </a:ext>
                </a:extLst>
              </p:cNvPr>
              <p:cNvSpPr txBox="1">
                <a:spLocks noRot="1" noChangeAspect="1" noMove="1" noResize="1" noEditPoints="1" noAdjustHandles="1" noChangeArrowheads="1" noChangeShapeType="1" noTextEdit="1"/>
              </p:cNvSpPr>
              <p:nvPr/>
            </p:nvSpPr>
            <p:spPr>
              <a:xfrm>
                <a:off x="3648722" y="3368333"/>
                <a:ext cx="4678532" cy="1749069"/>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2146300" y="280986"/>
            <a:ext cx="9042400" cy="1143000"/>
          </a:xfrm>
        </p:spPr>
        <p:txBody>
          <a:bodyPr>
            <a:normAutofit fontScale="90000"/>
          </a:bodyPr>
          <a:lstStyle/>
          <a:p>
            <a:pPr>
              <a:defRPr/>
            </a:pPr>
            <a:r>
              <a:rPr lang="zh-CN" altLang="en-US" b="1">
                <a:effectLst>
                  <a:outerShdw blurRad="38100" dist="38100" dir="2700000" algn="tl">
                    <a:srgbClr val="000000">
                      <a:alpha val="43137"/>
                    </a:srgbClr>
                  </a:outerShdw>
                </a:effectLst>
                <a:latin typeface="Arial" panose="020B0604020202020204" pitchFamily="34" charset="0"/>
              </a:rPr>
              <a:t>构造检验的统计量</a:t>
            </a:r>
            <a:br>
              <a:rPr lang="zh-CN" altLang="en-US" b="1">
                <a:effectLst>
                  <a:outerShdw blurRad="38100" dist="38100" dir="2700000" algn="tl">
                    <a:srgbClr val="000000">
                      <a:alpha val="43137"/>
                    </a:srgbClr>
                  </a:outerShdw>
                </a:effectLst>
                <a:latin typeface="Arial" panose="020B0604020202020204" pitchFamily="34" charset="0"/>
              </a:rPr>
            </a:br>
            <a:r>
              <a:rPr lang="en-US" altLang="zh-CN" sz="3600" b="1">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a:solidFill>
                  <a:schemeClr val="hlink"/>
                </a:solidFill>
                <a:effectLst>
                  <a:outerShdw blurRad="38100" dist="38100" dir="2700000" algn="tl">
                    <a:srgbClr val="000000">
                      <a:alpha val="43137"/>
                    </a:srgbClr>
                  </a:outerShdw>
                </a:effectLst>
                <a:latin typeface="Arial" panose="020B0604020202020204" pitchFamily="34" charset="0"/>
              </a:rPr>
              <a:t>计算组内平方和 </a:t>
            </a:r>
            <a:r>
              <a:rPr lang="en-US" altLang="zh-CN" sz="3600" b="1" i="1">
                <a:solidFill>
                  <a:schemeClr val="hlink"/>
                </a:solidFill>
                <a:effectLst>
                  <a:outerShdw blurRad="38100" dist="38100" dir="2700000" algn="tl">
                    <a:srgbClr val="000000">
                      <a:alpha val="43137"/>
                    </a:srgbClr>
                  </a:outerShdw>
                </a:effectLst>
                <a:latin typeface="Arial" panose="020B0604020202020204" pitchFamily="34" charset="0"/>
              </a:rPr>
              <a:t>SSE </a:t>
            </a:r>
            <a:r>
              <a:rPr lang="en-US" altLang="zh-CN" sz="3600" b="1">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246787" name="Rectangle 3"/>
          <p:cNvSpPr>
            <a:spLocks noGrp="1" noChangeArrowheads="1"/>
          </p:cNvSpPr>
          <p:nvPr>
            <p:ph type="body" sz="half" idx="1"/>
          </p:nvPr>
        </p:nvSpPr>
        <p:spPr>
          <a:xfrm>
            <a:off x="1905000" y="1700214"/>
            <a:ext cx="8305800" cy="2871787"/>
          </a:xfrm>
        </p:spPr>
        <p:txBody>
          <a:bodyPr>
            <a:normAutofit/>
          </a:bodyPr>
          <a:lstStyle/>
          <a:p>
            <a:pPr marL="533400" indent="-533400" algn="just">
              <a:buFont typeface="Wingdings" panose="05000000000000000000" pitchFamily="2" charset="2"/>
              <a:buAutoNum type="arabicPeriod"/>
              <a:defRPr/>
            </a:pPr>
            <a:r>
              <a:rPr lang="zh-CN" altLang="en-US" sz="2800" dirty="0"/>
              <a:t>每个水平或组的各样本数据与其组平均值的离差平方和</a:t>
            </a:r>
          </a:p>
          <a:p>
            <a:pPr marL="533400" indent="-533400" algn="just">
              <a:buFont typeface="Wingdings" panose="05000000000000000000" pitchFamily="2" charset="2"/>
              <a:buAutoNum type="arabicPeriod"/>
              <a:defRPr/>
            </a:pPr>
            <a:r>
              <a:rPr lang="zh-CN" altLang="en-US" sz="2800" dirty="0"/>
              <a:t>反映每个样本内各观察值的离散状况</a:t>
            </a:r>
            <a:endParaRPr lang="zh-CN" altLang="en-US" sz="2800" dirty="0">
              <a:solidFill>
                <a:srgbClr val="FFFFB1"/>
              </a:solidFill>
            </a:endParaRPr>
          </a:p>
          <a:p>
            <a:pPr marL="533400" indent="-533400" algn="just">
              <a:buFont typeface="Wingdings" panose="05000000000000000000" pitchFamily="2" charset="2"/>
              <a:buAutoNum type="arabicPeriod"/>
              <a:defRPr/>
            </a:pPr>
            <a:r>
              <a:rPr lang="zh-CN" altLang="en-US" sz="2800" dirty="0"/>
              <a:t>该平方和反映的是</a:t>
            </a:r>
            <a:r>
              <a:rPr lang="zh-CN" altLang="en-US" sz="2800" dirty="0">
                <a:solidFill>
                  <a:srgbClr val="FF0000"/>
                </a:solidFill>
              </a:rPr>
              <a:t>随机误差</a:t>
            </a:r>
            <a:r>
              <a:rPr lang="zh-CN" altLang="en-US" sz="2800" dirty="0"/>
              <a:t>的大小</a:t>
            </a:r>
          </a:p>
          <a:p>
            <a:pPr marL="533400" indent="-533400" algn="just">
              <a:buFont typeface="Wingdings" panose="05000000000000000000" pitchFamily="2" charset="2"/>
              <a:buAutoNum type="arabicPeriod"/>
              <a:defRPr/>
            </a:pPr>
            <a:r>
              <a:rPr lang="zh-CN" altLang="en-US" sz="2800" dirty="0"/>
              <a:t>计算公式为</a:t>
            </a:r>
            <a:endParaRPr lang="en-US" altLang="zh-CN" sz="2800" i="1" dirty="0">
              <a:latin typeface="Cambria Math" panose="02040503050406030204" pitchFamily="18" charset="0"/>
            </a:endParaRPr>
          </a:p>
          <a:p>
            <a:pPr marL="0" indent="0" algn="just">
              <a:buNone/>
              <a:defRPr/>
            </a:pPr>
            <a:endParaRPr lang="en-US" altLang="zh-CN" sz="600" i="1" dirty="0">
              <a:latin typeface="Cambria Math" panose="02040503050406030204" pitchFamily="18" charset="0"/>
            </a:endParaRPr>
          </a:p>
          <a:p>
            <a:pPr marL="0" indent="0" algn="just">
              <a:buNone/>
              <a:defRPr/>
            </a:pPr>
            <a:endParaRPr lang="en-US" altLang="zh-CN" sz="600" i="1" dirty="0">
              <a:latin typeface="Cambria Math" panose="02040503050406030204" pitchFamily="18" charset="0"/>
            </a:endParaRPr>
          </a:p>
          <a:p>
            <a:pPr marL="0" indent="0" algn="just">
              <a:buNone/>
              <a:defRPr/>
            </a:pPr>
            <a:endParaRPr lang="zh-CN" altLang="en-US" sz="400" dirty="0"/>
          </a:p>
        </p:txBody>
      </p:sp>
      <p:sp>
        <p:nvSpPr>
          <p:cNvPr id="246792" name="Rectangle 8"/>
          <p:cNvSpPr>
            <a:spLocks noChangeArrowheads="1"/>
          </p:cNvSpPr>
          <p:nvPr/>
        </p:nvSpPr>
        <p:spPr bwMode="auto">
          <a:xfrm>
            <a:off x="3657600" y="5486401"/>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120000"/>
              <a:buFont typeface="Wingdings" panose="05000000000000000000" pitchFamily="2" charset="2"/>
              <a:buChar char="§"/>
              <a:defRPr/>
            </a:pPr>
            <a:r>
              <a:rPr lang="en-US" altLang="zh-CN" sz="2800" dirty="0">
                <a:effectLst>
                  <a:outerShdw blurRad="38100" dist="38100" dir="2700000" algn="tl">
                    <a:srgbClr val="000000"/>
                  </a:outerShdw>
                </a:effectLst>
              </a:rPr>
              <a:t>   </a:t>
            </a:r>
            <a:r>
              <a:rPr lang="zh-CN" altLang="en-US" sz="2800" dirty="0">
                <a:effectLst>
                  <a:outerShdw blurRad="38100" dist="38100" dir="2700000" algn="tl">
                    <a:srgbClr val="000000"/>
                  </a:outerShdw>
                </a:effectLst>
              </a:rPr>
              <a:t>前例的计算结果  </a:t>
            </a:r>
            <a:r>
              <a:rPr lang="en-US" altLang="zh-CN" sz="2800" i="1" dirty="0">
                <a:effectLst>
                  <a:outerShdw blurRad="38100" dist="38100" dir="2700000" algn="tl">
                    <a:srgbClr val="000000"/>
                  </a:outerShdw>
                </a:effectLst>
              </a:rPr>
              <a:t>SSE </a:t>
            </a:r>
            <a:r>
              <a:rPr lang="en-US" altLang="zh-CN" sz="2800" dirty="0">
                <a:effectLst>
                  <a:outerShdw blurRad="38100" dist="38100" dir="2700000" algn="tl">
                    <a:srgbClr val="000000"/>
                  </a:outerShdw>
                </a:effectLst>
              </a:rPr>
              <a:t>= 2708</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6ADFB35-6F60-41E9-B4AD-122398738892}"/>
                  </a:ext>
                </a:extLst>
              </p:cNvPr>
              <p:cNvSpPr/>
              <p:nvPr/>
            </p:nvSpPr>
            <p:spPr>
              <a:xfrm>
                <a:off x="3278819" y="3556019"/>
                <a:ext cx="6096000" cy="1857753"/>
              </a:xfrm>
              <a:prstGeom prst="rect">
                <a:avLst/>
              </a:prstGeom>
            </p:spPr>
            <p:txBody>
              <a:bodyPr>
                <a:spAutoFit/>
              </a:bodyPr>
              <a:lstStyle/>
              <a:p>
                <a:pPr algn="just">
                  <a:defRPr/>
                </a:pPr>
                <a:endParaRPr lang="en-US" altLang="zh-CN" sz="2000" i="1" dirty="0">
                  <a:latin typeface="Cambria Math" panose="02040503050406030204" pitchFamily="18" charset="0"/>
                </a:endParaRPr>
              </a:p>
              <a:p>
                <a:pPr algn="just">
                  <a:defRPr/>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𝑆𝑆𝐸</m:t>
                      </m:r>
                      <m:r>
                        <a:rPr lang="zh-CN" altLang="en-US" sz="2000" i="1">
                          <a:latin typeface="Cambria Math" panose="02040503050406030204" pitchFamily="18" charset="0"/>
                        </a:rPr>
                        <m:t>=</m:t>
                      </m:r>
                      <m:nary>
                        <m:naryPr>
                          <m:chr m:val="∑"/>
                          <m:limLoc m:val="undOvr"/>
                          <m:grow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1">
                              <a:latin typeface="Cambria Math" panose="02040503050406030204" pitchFamily="18" charset="0"/>
                            </a:rPr>
                            <m:t>=1</m:t>
                          </m:r>
                        </m:sub>
                        <m:sup>
                          <m:r>
                            <a:rPr lang="zh-CN" altLang="en-US" sz="2000" i="1">
                              <a:latin typeface="Cambria Math" panose="02040503050406030204" pitchFamily="18" charset="0"/>
                            </a:rPr>
                            <m:t>𝑘</m:t>
                          </m:r>
                        </m:sup>
                        <m:e>
                          <m:nary>
                            <m:naryPr>
                              <m:chr m:val="∑"/>
                              <m:limLoc m:val="undOvr"/>
                              <m:grow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𝑗</m:t>
                              </m:r>
                              <m:r>
                                <a:rPr lang="zh-CN" altLang="en-US" sz="2000" i="1">
                                  <a:latin typeface="Cambria Math" panose="02040503050406030204" pitchFamily="18" charset="0"/>
                                </a:rPr>
                                <m:t>=1</m:t>
                              </m:r>
                            </m:sub>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𝑛</m:t>
                                  </m:r>
                                </m:e>
                                <m:sub>
                                  <m:r>
                                    <a:rPr lang="zh-CN" altLang="en-US" sz="2000" i="1">
                                      <a:latin typeface="Cambria Math" panose="02040503050406030204" pitchFamily="18" charset="0"/>
                                    </a:rPr>
                                    <m:t>𝑖</m:t>
                                  </m:r>
                                </m:sub>
                              </m:sSub>
                            </m:sup>
                            <m:e>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𝑖𝑗</m:t>
                                          </m:r>
                                        </m:sub>
                                      </m:sSub>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e>
                                        <m:sub>
                                          <m:r>
                                            <a:rPr lang="zh-CN" altLang="en-US" sz="2000" i="1">
                                              <a:latin typeface="Cambria Math" panose="02040503050406030204" pitchFamily="18" charset="0"/>
                                            </a:rPr>
                                            <m:t>𝑖</m:t>
                                          </m:r>
                                        </m:sub>
                                      </m:sSub>
                                    </m:e>
                                  </m:d>
                                </m:e>
                                <m:sup>
                                  <m:r>
                                    <a:rPr lang="zh-CN" altLang="en-US" sz="2000" i="1">
                                      <a:latin typeface="Cambria Math" panose="02040503050406030204" pitchFamily="18" charset="0"/>
                                    </a:rPr>
                                    <m:t>2</m:t>
                                  </m:r>
                                </m:sup>
                              </m:sSup>
                            </m:e>
                          </m:nary>
                        </m:e>
                      </m:nary>
                    </m:oMath>
                  </m:oMathPara>
                </a14:m>
                <a:endParaRPr lang="zh-CN" altLang="en-US" sz="2000" dirty="0"/>
              </a:p>
            </p:txBody>
          </p:sp>
        </mc:Choice>
        <mc:Fallback xmlns="">
          <p:sp>
            <p:nvSpPr>
              <p:cNvPr id="2" name="矩形 1">
                <a:extLst>
                  <a:ext uri="{FF2B5EF4-FFF2-40B4-BE49-F238E27FC236}">
                    <a16:creationId xmlns:a16="http://schemas.microsoft.com/office/drawing/2014/main" id="{16ADFB35-6F60-41E9-B4AD-122398738892}"/>
                  </a:ext>
                </a:extLst>
              </p:cNvPr>
              <p:cNvSpPr>
                <a:spLocks noRot="1" noChangeAspect="1" noMove="1" noResize="1" noEditPoints="1" noAdjustHandles="1" noChangeArrowheads="1" noChangeShapeType="1" noTextEdit="1"/>
              </p:cNvSpPr>
              <p:nvPr/>
            </p:nvSpPr>
            <p:spPr>
              <a:xfrm>
                <a:off x="3278819" y="3556019"/>
                <a:ext cx="6096000" cy="1857753"/>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981200" y="368300"/>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构造检验的统计量</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计算组间平方和 </a:t>
            </a:r>
            <a:r>
              <a:rPr lang="en-US" altLang="zh-CN" sz="3600" b="1" i="1" dirty="0">
                <a:solidFill>
                  <a:schemeClr val="hlink"/>
                </a:solidFill>
                <a:effectLst>
                  <a:outerShdw blurRad="38100" dist="38100" dir="2700000" algn="tl">
                    <a:srgbClr val="000000">
                      <a:alpha val="43137"/>
                    </a:srgbClr>
                  </a:outerShdw>
                </a:effectLst>
                <a:latin typeface="Arial" panose="020B0604020202020204" pitchFamily="34" charset="0"/>
              </a:rPr>
              <a:t>SSA</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mc:AlternateContent xmlns:mc="http://schemas.openxmlformats.org/markup-compatibility/2006" xmlns:a14="http://schemas.microsoft.com/office/drawing/2010/main">
        <mc:Choice Requires="a14">
          <p:sp>
            <p:nvSpPr>
              <p:cNvPr id="248835" name="Rectangle 3"/>
              <p:cNvSpPr>
                <a:spLocks noGrp="1" noChangeArrowheads="1"/>
              </p:cNvSpPr>
              <p:nvPr>
                <p:ph type="body" sz="half" idx="1"/>
              </p:nvPr>
            </p:nvSpPr>
            <p:spPr>
              <a:xfrm>
                <a:off x="1981199" y="1700214"/>
                <a:ext cx="8689759" cy="3564244"/>
              </a:xfrm>
            </p:spPr>
            <p:txBody>
              <a:bodyPr>
                <a:normAutofit lnSpcReduction="10000"/>
              </a:bodyPr>
              <a:lstStyle/>
              <a:p>
                <a:pPr marL="533400" indent="-533400" algn="just">
                  <a:buFont typeface="Wingdings" panose="05000000000000000000" pitchFamily="2" charset="2"/>
                  <a:buAutoNum type="arabicPeriod"/>
                  <a:defRPr/>
                </a:pPr>
                <a:r>
                  <a:rPr lang="zh-CN" altLang="en-US" sz="2800" dirty="0"/>
                  <a:t>各组平均值 </a:t>
                </a:r>
                <a14:m>
                  <m:oMath xmlns:m="http://schemas.openxmlformats.org/officeDocument/2006/math">
                    <m:acc>
                      <m:accPr>
                        <m:chr m:val="̅"/>
                        <m:ctrlPr>
                          <a:rPr lang="zh-CN" altLang="en-US" sz="2800" i="1" smtClean="0">
                            <a:latin typeface="Cambria Math" panose="02040503050406030204" pitchFamily="18" charset="0"/>
                          </a:rPr>
                        </m:ctrlPr>
                      </m:accPr>
                      <m:e>
                        <m:sSub>
                          <m:sSubPr>
                            <m:ctrlPr>
                              <a:rPr lang="zh-CN" altLang="en-US" sz="2800" i="1" smtClean="0">
                                <a:latin typeface="Cambria Math" panose="02040503050406030204" pitchFamily="18" charset="0"/>
                              </a:rPr>
                            </m:ctrlPr>
                          </m:sSubPr>
                          <m:e>
                            <m:r>
                              <a:rPr lang="zh-CN" altLang="en-US" sz="2800" i="1" smtClean="0">
                                <a:latin typeface="Cambria Math" panose="02040503050406030204" pitchFamily="18" charset="0"/>
                              </a:rPr>
                              <m:t>𝑥</m:t>
                            </m:r>
                          </m:e>
                          <m:sub>
                            <m:r>
                              <a:rPr lang="zh-CN" altLang="en-US" sz="2800" i="1" smtClean="0">
                                <a:latin typeface="Cambria Math" panose="02040503050406030204" pitchFamily="18" charset="0"/>
                              </a:rPr>
                              <m:t>𝑖</m:t>
                            </m:r>
                          </m:sub>
                        </m:sSub>
                      </m:e>
                    </m:acc>
                  </m:oMath>
                </a14:m>
                <a:r>
                  <a:rPr lang="zh-CN" altLang="en-US" sz="2800" dirty="0"/>
                  <a:t>与总平均值</a:t>
                </a:r>
                <a14:m>
                  <m:oMath xmlns:m="http://schemas.openxmlformats.org/officeDocument/2006/math">
                    <m:acc>
                      <m:accPr>
                        <m:chr m:val="̄"/>
                        <m:ctrlPr>
                          <a:rPr lang="zh-CN" altLang="en-US" sz="2800" i="1">
                            <a:solidFill>
                              <a:srgbClr val="000000"/>
                            </a:solidFill>
                            <a:latin typeface="Cambria Math" panose="02040503050406030204" pitchFamily="18" charset="0"/>
                          </a:rPr>
                        </m:ctrlPr>
                      </m:accPr>
                      <m:e>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𝑥</m:t>
                            </m:r>
                          </m:e>
                        </m:acc>
                      </m:e>
                    </m:acc>
                  </m:oMath>
                </a14:m>
                <a:r>
                  <a:rPr lang="zh-CN" altLang="en-US" sz="2800" dirty="0"/>
                  <a:t>的离差平方和</a:t>
                </a:r>
              </a:p>
              <a:p>
                <a:pPr marL="533400" indent="-533400" algn="just">
                  <a:buFont typeface="Wingdings" panose="05000000000000000000" pitchFamily="2" charset="2"/>
                  <a:buAutoNum type="arabicPeriod"/>
                  <a:defRPr/>
                </a:pPr>
                <a:r>
                  <a:rPr lang="zh-CN" altLang="en-US" sz="2800" dirty="0"/>
                  <a:t>反映各总体的样本均值之间的差异程度。</a:t>
                </a:r>
                <a:endParaRPr lang="zh-CN" altLang="en-US" sz="2800" dirty="0">
                  <a:solidFill>
                    <a:srgbClr val="FFFFB1"/>
                  </a:solidFill>
                </a:endParaRPr>
              </a:p>
              <a:p>
                <a:pPr marL="533400" indent="-533400" algn="just">
                  <a:buFont typeface="Wingdings" panose="05000000000000000000" pitchFamily="2" charset="2"/>
                  <a:buAutoNum type="arabicPeriod"/>
                  <a:defRPr/>
                </a:pPr>
                <a:r>
                  <a:rPr lang="zh-CN" altLang="en-US" sz="2800" dirty="0"/>
                  <a:t>该平方和</a:t>
                </a:r>
                <a:r>
                  <a:rPr lang="zh-CN" altLang="en-US" sz="2800" dirty="0">
                    <a:solidFill>
                      <a:srgbClr val="FF0000"/>
                    </a:solidFill>
                  </a:rPr>
                  <a:t>既包括随机误差，也包括系统误差</a:t>
                </a:r>
              </a:p>
              <a:p>
                <a:pPr marL="533400" indent="-533400" algn="just">
                  <a:buFont typeface="Wingdings" panose="05000000000000000000" pitchFamily="2" charset="2"/>
                  <a:buAutoNum type="arabicPeriod"/>
                  <a:defRPr/>
                </a:pPr>
                <a:r>
                  <a:rPr lang="zh-CN" altLang="en-US" sz="2800" dirty="0"/>
                  <a:t>计算公式为 </a:t>
                </a:r>
                <a:endParaRPr lang="en-US" altLang="zh-CN" sz="2800" i="1" dirty="0">
                  <a:latin typeface="Cambria Math" panose="02040503050406030204" pitchFamily="18" charset="0"/>
                </a:endParaRPr>
              </a:p>
              <a:p>
                <a:pPr marL="0" indent="0" algn="just">
                  <a:buNone/>
                  <a:defRPr/>
                </a:pPr>
                <a14:m>
                  <m:oMathPara xmlns:m="http://schemas.openxmlformats.org/officeDocument/2006/math">
                    <m:oMathParaPr>
                      <m:jc m:val="centerGroup"/>
                    </m:oMathParaPr>
                    <m:oMath xmlns:m="http://schemas.openxmlformats.org/officeDocument/2006/math">
                      <m:r>
                        <a:rPr lang="zh-CN" altLang="en-US" sz="3600" i="1" smtClean="0">
                          <a:latin typeface="Cambria Math" panose="02040503050406030204" pitchFamily="18" charset="0"/>
                        </a:rPr>
                        <m:t>𝑆𝑆𝐴</m:t>
                      </m:r>
                      <m:r>
                        <a:rPr lang="zh-CN" altLang="en-US" sz="3600" i="1" smtClean="0">
                          <a:latin typeface="Cambria Math" panose="02040503050406030204" pitchFamily="18" charset="0"/>
                        </a:rPr>
                        <m:t>=</m:t>
                      </m:r>
                      <m:nary>
                        <m:naryPr>
                          <m:chr m:val="∑"/>
                          <m:limLoc m:val="undOvr"/>
                          <m:grow m:val="on"/>
                          <m:ctrlPr>
                            <a:rPr lang="zh-CN" altLang="en-US" sz="3600" i="1" smtClean="0">
                              <a:latin typeface="Cambria Math" panose="02040503050406030204" pitchFamily="18" charset="0"/>
                            </a:rPr>
                          </m:ctrlPr>
                        </m:naryPr>
                        <m:sub>
                          <m:r>
                            <a:rPr lang="zh-CN" altLang="en-US" sz="3600" i="1" smtClean="0">
                              <a:latin typeface="Cambria Math" panose="02040503050406030204" pitchFamily="18" charset="0"/>
                            </a:rPr>
                            <m:t>𝑖</m:t>
                          </m:r>
                          <m:r>
                            <a:rPr lang="zh-CN" altLang="en-US" sz="3600" i="1" smtClean="0">
                              <a:latin typeface="Cambria Math" panose="02040503050406030204" pitchFamily="18" charset="0"/>
                            </a:rPr>
                            <m:t>=1</m:t>
                          </m:r>
                        </m:sub>
                        <m:sup>
                          <m:r>
                            <a:rPr lang="zh-CN" altLang="en-US" sz="3600" i="1" smtClean="0">
                              <a:latin typeface="Cambria Math" panose="02040503050406030204" pitchFamily="18" charset="0"/>
                            </a:rPr>
                            <m:t>𝑘</m:t>
                          </m:r>
                        </m:sup>
                        <m:e>
                          <m:sSub>
                            <m:sSubPr>
                              <m:ctrlPr>
                                <a:rPr lang="zh-CN" altLang="en-US" sz="3600" i="1" smtClean="0">
                                  <a:latin typeface="Cambria Math" panose="02040503050406030204" pitchFamily="18" charset="0"/>
                                </a:rPr>
                              </m:ctrlPr>
                            </m:sSubPr>
                            <m:e>
                              <m:r>
                                <a:rPr lang="zh-CN" altLang="en-US" sz="3600" i="1" smtClean="0">
                                  <a:latin typeface="Cambria Math" panose="02040503050406030204" pitchFamily="18" charset="0"/>
                                </a:rPr>
                                <m:t>𝑛</m:t>
                              </m:r>
                            </m:e>
                            <m:sub>
                              <m:r>
                                <a:rPr lang="zh-CN" altLang="en-US" sz="3600" i="1" smtClean="0">
                                  <a:latin typeface="Cambria Math" panose="02040503050406030204" pitchFamily="18" charset="0"/>
                                </a:rPr>
                                <m:t>𝑖</m:t>
                              </m:r>
                            </m:sub>
                          </m:sSub>
                          <m:sSup>
                            <m:sSupPr>
                              <m:ctrlPr>
                                <a:rPr lang="zh-CN" altLang="en-US" sz="3600" i="1" smtClean="0">
                                  <a:latin typeface="Cambria Math" panose="02040503050406030204" pitchFamily="18" charset="0"/>
                                </a:rPr>
                              </m:ctrlPr>
                            </m:sSupPr>
                            <m:e>
                              <m:d>
                                <m:dPr>
                                  <m:ctrlPr>
                                    <a:rPr lang="zh-CN" altLang="en-US" sz="3600" i="1" smtClean="0">
                                      <a:latin typeface="Cambria Math" panose="02040503050406030204" pitchFamily="18" charset="0"/>
                                    </a:rPr>
                                  </m:ctrlPr>
                                </m:dPr>
                                <m:e>
                                  <m:acc>
                                    <m:accPr>
                                      <m:chr m:val="̅"/>
                                      <m:ctrlPr>
                                        <a:rPr lang="zh-CN" altLang="en-US" sz="3600" i="1" smtClean="0">
                                          <a:latin typeface="Cambria Math" panose="02040503050406030204" pitchFamily="18" charset="0"/>
                                        </a:rPr>
                                      </m:ctrlPr>
                                    </m:accPr>
                                    <m:e>
                                      <m:sSub>
                                        <m:sSubPr>
                                          <m:ctrlPr>
                                            <a:rPr lang="zh-CN" altLang="en-US" sz="3600" i="1" smtClean="0">
                                              <a:latin typeface="Cambria Math" panose="02040503050406030204" pitchFamily="18" charset="0"/>
                                            </a:rPr>
                                          </m:ctrlPr>
                                        </m:sSubPr>
                                        <m:e>
                                          <m:r>
                                            <a:rPr lang="zh-CN" altLang="en-US" sz="3600" i="1" smtClean="0">
                                              <a:latin typeface="Cambria Math" panose="02040503050406030204" pitchFamily="18" charset="0"/>
                                            </a:rPr>
                                            <m:t>𝑥</m:t>
                                          </m:r>
                                        </m:e>
                                        <m:sub>
                                          <m:r>
                                            <a:rPr lang="zh-CN" altLang="en-US" sz="3600" i="1" smtClean="0">
                                              <a:latin typeface="Cambria Math" panose="02040503050406030204" pitchFamily="18" charset="0"/>
                                            </a:rPr>
                                            <m:t>𝑖</m:t>
                                          </m:r>
                                        </m:sub>
                                      </m:sSub>
                                    </m:e>
                                  </m:acc>
                                  <m:r>
                                    <a:rPr lang="zh-CN" altLang="en-US" sz="3600" i="1" smtClean="0">
                                      <a:latin typeface="Cambria Math" panose="02040503050406030204" pitchFamily="18" charset="0"/>
                                    </a:rPr>
                                    <m:t>−</m:t>
                                  </m:r>
                                  <m:acc>
                                    <m:accPr>
                                      <m:chr m:val="̅"/>
                                      <m:ctrlPr>
                                        <a:rPr lang="zh-CN" altLang="en-US" sz="3600" i="1" smtClean="0">
                                          <a:latin typeface="Cambria Math" panose="02040503050406030204" pitchFamily="18" charset="0"/>
                                        </a:rPr>
                                      </m:ctrlPr>
                                    </m:accPr>
                                    <m:e>
                                      <m:acc>
                                        <m:accPr>
                                          <m:chr m:val="̅"/>
                                          <m:ctrlPr>
                                            <a:rPr lang="zh-CN" altLang="en-US" sz="3600" i="1" smtClean="0">
                                              <a:latin typeface="Cambria Math" panose="02040503050406030204" pitchFamily="18" charset="0"/>
                                            </a:rPr>
                                          </m:ctrlPr>
                                        </m:accPr>
                                        <m:e>
                                          <m:r>
                                            <a:rPr lang="zh-CN" altLang="en-US" sz="3600" i="1" smtClean="0">
                                              <a:latin typeface="Cambria Math" panose="02040503050406030204" pitchFamily="18" charset="0"/>
                                            </a:rPr>
                                            <m:t>𝑥</m:t>
                                          </m:r>
                                        </m:e>
                                      </m:acc>
                                    </m:e>
                                  </m:acc>
                                </m:e>
                              </m:d>
                            </m:e>
                            <m:sup>
                              <m:r>
                                <a:rPr lang="zh-CN" altLang="en-US" sz="3600" i="1" smtClean="0">
                                  <a:latin typeface="Cambria Math" panose="02040503050406030204" pitchFamily="18" charset="0"/>
                                </a:rPr>
                                <m:t>2</m:t>
                              </m:r>
                            </m:sup>
                          </m:sSup>
                        </m:e>
                      </m:nary>
                    </m:oMath>
                  </m:oMathPara>
                </a14:m>
                <a:endParaRPr lang="zh-CN" altLang="en-US" sz="3600" dirty="0"/>
              </a:p>
            </p:txBody>
          </p:sp>
        </mc:Choice>
        <mc:Fallback xmlns="">
          <p:sp>
            <p:nvSpPr>
              <p:cNvPr id="248835" name="Rectangle 3"/>
              <p:cNvSpPr>
                <a:spLocks noGrp="1" noRot="1" noChangeAspect="1" noMove="1" noResize="1" noEditPoints="1" noAdjustHandles="1" noChangeArrowheads="1" noChangeShapeType="1" noTextEdit="1"/>
              </p:cNvSpPr>
              <p:nvPr>
                <p:ph type="body" sz="half" idx="1"/>
              </p:nvPr>
            </p:nvSpPr>
            <p:spPr>
              <a:xfrm>
                <a:off x="1981199" y="1700214"/>
                <a:ext cx="8689759" cy="3564244"/>
              </a:xfrm>
              <a:blipFill>
                <a:blip r:embed="rId3"/>
                <a:stretch>
                  <a:fillRect l="-2526" t="-4957"/>
                </a:stretch>
              </a:blipFill>
            </p:spPr>
            <p:txBody>
              <a:bodyPr/>
              <a:lstStyle/>
              <a:p>
                <a:r>
                  <a:rPr lang="zh-CN" altLang="en-US">
                    <a:noFill/>
                  </a:rPr>
                  <a:t> </a:t>
                </a:r>
              </a:p>
            </p:txBody>
          </p:sp>
        </mc:Fallback>
      </mc:AlternateContent>
      <p:sp>
        <p:nvSpPr>
          <p:cNvPr id="248838" name="Rectangle 6"/>
          <p:cNvSpPr>
            <a:spLocks noChangeArrowheads="1"/>
          </p:cNvSpPr>
          <p:nvPr/>
        </p:nvSpPr>
        <p:spPr bwMode="auto">
          <a:xfrm>
            <a:off x="3276600" y="5516563"/>
            <a:ext cx="701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120000"/>
              <a:buFont typeface="Wingdings" panose="05000000000000000000" pitchFamily="2" charset="2"/>
              <a:buChar char="§"/>
              <a:defRPr/>
            </a:pPr>
            <a:r>
              <a:rPr lang="en-US" altLang="zh-CN" sz="2800" dirty="0">
                <a:solidFill>
                  <a:schemeClr val="tx1">
                    <a:lumMod val="95000"/>
                    <a:lumOff val="5000"/>
                  </a:schemeClr>
                </a:solidFill>
                <a:effectLst>
                  <a:outerShdw blurRad="38100" dist="38100" dir="2700000" algn="tl">
                    <a:srgbClr val="000000"/>
                  </a:outerShdw>
                </a:effectLst>
              </a:rPr>
              <a:t>   </a:t>
            </a:r>
            <a:r>
              <a:rPr lang="zh-CN" altLang="en-US" sz="2800" dirty="0">
                <a:solidFill>
                  <a:schemeClr val="tx1">
                    <a:lumMod val="95000"/>
                    <a:lumOff val="5000"/>
                  </a:schemeClr>
                </a:solidFill>
                <a:effectLst>
                  <a:outerShdw blurRad="38100" dist="38100" dir="2700000" algn="tl">
                    <a:srgbClr val="000000"/>
                  </a:outerShdw>
                </a:effectLst>
              </a:rPr>
              <a:t>前例的计算结果  </a:t>
            </a:r>
            <a:r>
              <a:rPr lang="en-US" altLang="zh-CN" sz="2800" i="1" dirty="0">
                <a:solidFill>
                  <a:schemeClr val="tx1">
                    <a:lumMod val="95000"/>
                    <a:lumOff val="5000"/>
                  </a:schemeClr>
                </a:solidFill>
                <a:effectLst>
                  <a:outerShdw blurRad="38100" dist="38100" dir="2700000" algn="tl">
                    <a:srgbClr val="000000"/>
                  </a:outerShdw>
                </a:effectLst>
              </a:rPr>
              <a:t>SSA </a:t>
            </a:r>
            <a:r>
              <a:rPr lang="en-US" altLang="zh-CN" sz="2800" dirty="0">
                <a:solidFill>
                  <a:schemeClr val="tx1">
                    <a:lumMod val="95000"/>
                    <a:lumOff val="5000"/>
                  </a:schemeClr>
                </a:solidFill>
                <a:effectLst>
                  <a:outerShdw blurRad="38100" dist="38100" dir="2700000" algn="tl">
                    <a:srgbClr val="000000"/>
                  </a:outerShdw>
                </a:effectLst>
              </a:rPr>
              <a:t>= 1456.608696</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2083785" y="265115"/>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构造检验的统计量</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三个平方和的关系</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250883" name="Rectangle 3"/>
          <p:cNvSpPr>
            <a:spLocks noGrp="1" noChangeArrowheads="1"/>
          </p:cNvSpPr>
          <p:nvPr>
            <p:ph type="body" sz="half" idx="1"/>
          </p:nvPr>
        </p:nvSpPr>
        <p:spPr>
          <a:xfrm>
            <a:off x="1981200" y="1700214"/>
            <a:ext cx="8305800" cy="3100387"/>
          </a:xfrm>
        </p:spPr>
        <p:txBody>
          <a:bodyPr>
            <a:normAutofit/>
          </a:bodyPr>
          <a:lstStyle/>
          <a:p>
            <a:pPr marL="533400" indent="-533400" algn="just">
              <a:buSzPct val="120000"/>
              <a:buNone/>
              <a:defRPr/>
            </a:pPr>
            <a:r>
              <a:rPr lang="en-US" altLang="zh-CN" sz="2800" dirty="0">
                <a:solidFill>
                  <a:schemeClr val="accent2"/>
                </a:solidFill>
                <a:sym typeface="Wingdings 3" panose="05040102010807070707" pitchFamily="18" charset="2"/>
              </a:rPr>
              <a:t></a:t>
            </a:r>
            <a:r>
              <a:rPr lang="zh-CN" altLang="en-US" sz="2800" dirty="0"/>
              <a:t>总离差平方和</a:t>
            </a:r>
            <a:r>
              <a:rPr lang="en-US" altLang="zh-CN" sz="2800" dirty="0"/>
              <a:t>(</a:t>
            </a:r>
            <a:r>
              <a:rPr lang="en-US" altLang="zh-CN" sz="2800" i="1" dirty="0"/>
              <a:t>SST</a:t>
            </a:r>
            <a:r>
              <a:rPr lang="en-US" altLang="zh-CN" sz="2800" dirty="0"/>
              <a:t>)</a:t>
            </a:r>
            <a:r>
              <a:rPr lang="zh-CN" altLang="en-US" sz="2800" dirty="0"/>
              <a:t>、误差项离差平方和</a:t>
            </a:r>
            <a:r>
              <a:rPr lang="en-US" altLang="zh-CN" sz="2800" dirty="0"/>
              <a:t>(</a:t>
            </a:r>
            <a:r>
              <a:rPr lang="en-US" altLang="zh-CN" sz="2800" i="1" dirty="0"/>
              <a:t>SSE</a:t>
            </a:r>
            <a:r>
              <a:rPr lang="en-US" altLang="zh-CN" sz="2800" dirty="0"/>
              <a:t>)</a:t>
            </a:r>
            <a:r>
              <a:rPr lang="zh-CN" altLang="en-US" sz="2800" dirty="0"/>
              <a:t>、水平项离差平方和 </a:t>
            </a:r>
            <a:r>
              <a:rPr lang="en-US" altLang="zh-CN" sz="2800" dirty="0"/>
              <a:t>(</a:t>
            </a:r>
            <a:r>
              <a:rPr lang="en-US" altLang="zh-CN" sz="2800" i="1" dirty="0"/>
              <a:t>SSA</a:t>
            </a:r>
            <a:r>
              <a:rPr lang="en-US" altLang="zh-CN" sz="2800" dirty="0"/>
              <a:t>) </a:t>
            </a:r>
            <a:r>
              <a:rPr lang="zh-CN" altLang="en-US" sz="2800" dirty="0"/>
              <a:t>之间的关系</a:t>
            </a:r>
          </a:p>
        </p:txBody>
      </p:sp>
      <p:sp>
        <p:nvSpPr>
          <p:cNvPr id="250886" name="Rectangle 6"/>
          <p:cNvSpPr>
            <a:spLocks noChangeArrowheads="1"/>
          </p:cNvSpPr>
          <p:nvPr/>
        </p:nvSpPr>
        <p:spPr bwMode="auto">
          <a:xfrm>
            <a:off x="3581400" y="48006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hlink"/>
              </a:buClr>
              <a:buSzPct val="120000"/>
              <a:buFont typeface="Wingdings" panose="05000000000000000000" pitchFamily="2" charset="2"/>
              <a:buNone/>
              <a:defRPr/>
            </a:pPr>
            <a:r>
              <a:rPr lang="en-US" altLang="zh-CN" sz="3600" i="1" dirty="0">
                <a:solidFill>
                  <a:srgbClr val="FFFFB1"/>
                </a:solidFill>
                <a:effectLst>
                  <a:outerShdw blurRad="38100" dist="38100" dir="2700000" algn="tl">
                    <a:srgbClr val="000000"/>
                  </a:outerShdw>
                </a:effectLst>
              </a:rPr>
              <a:t>SST </a:t>
            </a:r>
            <a:r>
              <a:rPr lang="en-US" altLang="zh-CN" sz="3600" dirty="0">
                <a:solidFill>
                  <a:srgbClr val="FFFFB1"/>
                </a:solidFill>
                <a:effectLst>
                  <a:outerShdw blurRad="38100" dist="38100" dir="2700000" algn="tl">
                    <a:srgbClr val="000000"/>
                  </a:outerShdw>
                </a:effectLst>
              </a:rPr>
              <a:t>= </a:t>
            </a:r>
            <a:r>
              <a:rPr lang="en-US" altLang="zh-CN" sz="3600" i="1" dirty="0">
                <a:solidFill>
                  <a:srgbClr val="FFFFB1"/>
                </a:solidFill>
                <a:effectLst>
                  <a:outerShdw blurRad="38100" dist="38100" dir="2700000" algn="tl">
                    <a:srgbClr val="000000"/>
                  </a:outerShdw>
                </a:effectLst>
              </a:rPr>
              <a:t>SSA </a:t>
            </a:r>
            <a:r>
              <a:rPr lang="en-US" altLang="zh-CN" sz="3600" dirty="0">
                <a:solidFill>
                  <a:srgbClr val="FFFFB1"/>
                </a:solidFill>
                <a:effectLst>
                  <a:outerShdw blurRad="38100" dist="38100" dir="2700000" algn="tl">
                    <a:srgbClr val="000000"/>
                  </a:outerShdw>
                </a:effectLst>
              </a:rPr>
              <a:t>+ </a:t>
            </a:r>
            <a:r>
              <a:rPr lang="en-US" altLang="zh-CN" sz="3600" i="1" dirty="0">
                <a:solidFill>
                  <a:srgbClr val="FFFFB1"/>
                </a:solidFill>
                <a:effectLst>
                  <a:outerShdw blurRad="38100" dist="38100" dir="2700000" algn="tl">
                    <a:srgbClr val="000000"/>
                  </a:outerShdw>
                </a:effectLst>
              </a:rPr>
              <a:t>SSE</a:t>
            </a:r>
          </a:p>
        </p:txBody>
      </p:sp>
      <p:sp>
        <p:nvSpPr>
          <p:cNvPr id="74758" name="Line 14"/>
          <p:cNvSpPr>
            <a:spLocks noChangeShapeType="1"/>
          </p:cNvSpPr>
          <p:nvPr/>
        </p:nvSpPr>
        <p:spPr bwMode="auto">
          <a:xfrm flipH="1" flipV="1">
            <a:off x="4038600" y="4451350"/>
            <a:ext cx="762000" cy="4572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9" name="Line 15"/>
          <p:cNvSpPr>
            <a:spLocks noChangeShapeType="1"/>
          </p:cNvSpPr>
          <p:nvPr/>
        </p:nvSpPr>
        <p:spPr bwMode="auto">
          <a:xfrm flipV="1">
            <a:off x="6248400" y="4375150"/>
            <a:ext cx="0" cy="5334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0" name="Line 16"/>
          <p:cNvSpPr>
            <a:spLocks noChangeShapeType="1"/>
          </p:cNvSpPr>
          <p:nvPr/>
        </p:nvSpPr>
        <p:spPr bwMode="auto">
          <a:xfrm flipV="1">
            <a:off x="7620000" y="4375150"/>
            <a:ext cx="685800" cy="5334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0898" name="Rectangle 18"/>
          <p:cNvSpPr>
            <a:spLocks noChangeArrowheads="1"/>
          </p:cNvSpPr>
          <p:nvPr/>
        </p:nvSpPr>
        <p:spPr bwMode="auto">
          <a:xfrm>
            <a:off x="3657600" y="5484695"/>
            <a:ext cx="64008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120000"/>
              <a:buFont typeface="Wingdings" panose="05000000000000000000" pitchFamily="2" charset="2"/>
              <a:buChar char="§"/>
              <a:defRPr/>
            </a:pPr>
            <a:r>
              <a:rPr lang="en-US" altLang="zh-CN" sz="2600" dirty="0">
                <a:solidFill>
                  <a:srgbClr val="F0F0F0"/>
                </a:solidFill>
                <a:effectLst>
                  <a:outerShdw blurRad="38100" dist="38100" dir="2700000" algn="tl">
                    <a:srgbClr val="000000"/>
                  </a:outerShdw>
                </a:effectLst>
              </a:rPr>
              <a:t>   </a:t>
            </a:r>
            <a:r>
              <a:rPr lang="zh-CN" altLang="en-US" sz="2600" dirty="0">
                <a:solidFill>
                  <a:srgbClr val="F0F0F0"/>
                </a:solidFill>
                <a:effectLst>
                  <a:outerShdw blurRad="38100" dist="38100" dir="2700000" algn="tl">
                    <a:srgbClr val="000000"/>
                  </a:outerShdw>
                </a:effectLst>
              </a:rPr>
              <a:t>前例的计算结果</a:t>
            </a:r>
          </a:p>
          <a:p>
            <a:pPr>
              <a:spcBef>
                <a:spcPct val="20000"/>
              </a:spcBef>
              <a:buClr>
                <a:schemeClr val="hlink"/>
              </a:buClr>
              <a:buSzPct val="120000"/>
              <a:buFont typeface="Wingdings" panose="05000000000000000000" pitchFamily="2" charset="2"/>
              <a:buNone/>
              <a:defRPr/>
            </a:pPr>
            <a:r>
              <a:rPr lang="zh-CN" altLang="en-US" sz="2600" dirty="0">
                <a:effectLst>
                  <a:outerShdw blurRad="38100" dist="38100" dir="2700000" algn="tl">
                    <a:srgbClr val="000000"/>
                  </a:outerShdw>
                </a:effectLst>
              </a:rPr>
              <a:t>     </a:t>
            </a:r>
            <a:r>
              <a:rPr lang="en-US" altLang="zh-CN" sz="2600" dirty="0">
                <a:effectLst>
                  <a:outerShdw blurRad="38100" dist="38100" dir="2700000" algn="tl">
                    <a:srgbClr val="000000"/>
                  </a:outerShdw>
                </a:effectLst>
              </a:rPr>
              <a:t>4164.608696=1456.608696+2708 </a:t>
            </a:r>
          </a:p>
        </p:txBody>
      </p:sp>
      <p:sp>
        <p:nvSpPr>
          <p:cNvPr id="74762" name="Rectangle 19"/>
          <p:cNvSpPr>
            <a:spLocks noChangeArrowheads="1"/>
          </p:cNvSpPr>
          <p:nvPr/>
        </p:nvSpPr>
        <p:spPr bwMode="auto">
          <a:xfrm>
            <a:off x="4224338" y="4868864"/>
            <a:ext cx="4032250" cy="504825"/>
          </a:xfrm>
          <a:prstGeom prst="rect">
            <a:avLst/>
          </a:prstGeom>
          <a:noFill/>
          <a:ln w="317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626018E-4A5C-4780-937B-A411D1EDA5A3}"/>
                  </a:ext>
                </a:extLst>
              </p:cNvPr>
              <p:cNvSpPr/>
              <p:nvPr/>
            </p:nvSpPr>
            <p:spPr>
              <a:xfrm>
                <a:off x="2748292" y="2754956"/>
                <a:ext cx="3856693" cy="14042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𝑆𝑆𝑇</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𝑘</m:t>
                          </m:r>
                        </m:sup>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a:latin typeface="Cambria Math" panose="02040503050406030204" pitchFamily="18" charset="0"/>
                                </a:rPr>
                                <m:t>=1</m:t>
                              </m:r>
                            </m:sub>
                            <m:sup>
                              <m:r>
                                <a:rPr lang="zh-CN" altLang="en-US" i="1">
                                  <a:latin typeface="Cambria Math" panose="02040503050406030204" pitchFamily="18" charset="0"/>
                                </a:rPr>
                                <m:t>𝑛</m:t>
                              </m:r>
                              <m:r>
                                <a:rPr lang="zh-CN" altLang="en-US">
                                  <a:latin typeface="Cambria Math" panose="02040503050406030204" pitchFamily="18" charset="0"/>
                                </a:rPr>
                                <m:t>ⅈ</m:t>
                              </m:r>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𝑖𝑗</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acc>
                                    </m:e>
                                  </m:d>
                                </m:e>
                                <m:sup>
                                  <m:r>
                                    <a:rPr lang="zh-CN" altLang="en-US">
                                      <a:latin typeface="Cambria Math" panose="02040503050406030204" pitchFamily="18" charset="0"/>
                                    </a:rPr>
                                    <m:t>2</m:t>
                                  </m:r>
                                </m:sup>
                              </m:sSup>
                            </m:e>
                          </m:nary>
                        </m:e>
                      </m:nary>
                    </m:oMath>
                  </m:oMathPara>
                </a14:m>
                <a:endParaRPr lang="zh-CN" altLang="en-US" dirty="0"/>
              </a:p>
            </p:txBody>
          </p:sp>
        </mc:Choice>
        <mc:Fallback xmlns="">
          <p:sp>
            <p:nvSpPr>
              <p:cNvPr id="2" name="矩形 1">
                <a:extLst>
                  <a:ext uri="{FF2B5EF4-FFF2-40B4-BE49-F238E27FC236}">
                    <a16:creationId xmlns:a16="http://schemas.microsoft.com/office/drawing/2014/main" id="{9626018E-4A5C-4780-937B-A411D1EDA5A3}"/>
                  </a:ext>
                </a:extLst>
              </p:cNvPr>
              <p:cNvSpPr>
                <a:spLocks noRot="1" noChangeAspect="1" noMove="1" noResize="1" noEditPoints="1" noAdjustHandles="1" noChangeArrowheads="1" noChangeShapeType="1" noTextEdit="1"/>
              </p:cNvSpPr>
              <p:nvPr/>
            </p:nvSpPr>
            <p:spPr>
              <a:xfrm>
                <a:off x="2748292" y="2754956"/>
                <a:ext cx="3856693" cy="140429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5BB81B4-5C7A-4279-BE3E-14D118D53850}"/>
                  </a:ext>
                </a:extLst>
              </p:cNvPr>
              <p:cNvSpPr/>
              <p:nvPr/>
            </p:nvSpPr>
            <p:spPr>
              <a:xfrm>
                <a:off x="6035065" y="3025658"/>
                <a:ext cx="4866845" cy="890372"/>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𝑘</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acc>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acc>
                              </m:e>
                            </m:d>
                          </m:e>
                          <m:sup>
                            <m:r>
                              <a:rPr lang="zh-CN" altLang="en-US" i="1">
                                <a:latin typeface="Cambria Math" panose="02040503050406030204" pitchFamily="18" charset="0"/>
                              </a:rPr>
                              <m:t>2</m:t>
                            </m:r>
                          </m:sup>
                        </m:sSup>
                      </m:e>
                    </m:nary>
                    <m:r>
                      <a:rPr lang="en-US" altLang="zh-CN" i="1" smtClean="0">
                        <a:latin typeface="Cambria Math" panose="02040503050406030204" pitchFamily="18" charset="0"/>
                      </a:rPr>
                      <m:t>+</m:t>
                    </m:r>
                  </m:oMath>
                </a14:m>
                <a:r>
                  <a:rPr lang="zh-CN" altLang="en-US" dirty="0"/>
                  <a:t> </a:t>
                </a:r>
                <a14:m>
                  <m:oMath xmlns:m="http://schemas.openxmlformats.org/officeDocument/2006/math">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𝑘</m:t>
                        </m:r>
                      </m:sup>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1">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𝑖</m:t>
                                </m:r>
                              </m:sub>
                            </m:sSub>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𝑖𝑗</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e>
                                </m:d>
                              </m:e>
                              <m:sup>
                                <m:r>
                                  <a:rPr lang="zh-CN" altLang="en-US" i="1">
                                    <a:latin typeface="Cambria Math" panose="02040503050406030204" pitchFamily="18" charset="0"/>
                                  </a:rPr>
                                  <m:t>2</m:t>
                                </m:r>
                              </m:sup>
                            </m:sSup>
                          </m:e>
                        </m:nary>
                      </m:e>
                    </m:nary>
                  </m:oMath>
                </a14:m>
                <a:endParaRPr lang="zh-CN" altLang="en-US" dirty="0"/>
              </a:p>
            </p:txBody>
          </p:sp>
        </mc:Choice>
        <mc:Fallback xmlns="">
          <p:sp>
            <p:nvSpPr>
              <p:cNvPr id="3" name="矩形 2">
                <a:extLst>
                  <a:ext uri="{FF2B5EF4-FFF2-40B4-BE49-F238E27FC236}">
                    <a16:creationId xmlns:a16="http://schemas.microsoft.com/office/drawing/2014/main" id="{A5BB81B4-5C7A-4279-BE3E-14D118D53850}"/>
                  </a:ext>
                </a:extLst>
              </p:cNvPr>
              <p:cNvSpPr>
                <a:spLocks noRot="1" noChangeAspect="1" noMove="1" noResize="1" noEditPoints="1" noAdjustHandles="1" noChangeArrowheads="1" noChangeShapeType="1" noTextEdit="1"/>
              </p:cNvSpPr>
              <p:nvPr/>
            </p:nvSpPr>
            <p:spPr>
              <a:xfrm>
                <a:off x="6035065" y="3025658"/>
                <a:ext cx="4866845" cy="890372"/>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2096116" y="281866"/>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构造检验的统计量</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计算均方</a:t>
            </a:r>
            <a:r>
              <a:rPr lang="en-US" altLang="zh-CN" sz="3600" b="1" i="1" dirty="0">
                <a:solidFill>
                  <a:schemeClr val="hlink"/>
                </a:solidFill>
                <a:effectLst>
                  <a:outerShdw blurRad="38100" dist="38100" dir="2700000" algn="tl">
                    <a:srgbClr val="000000">
                      <a:alpha val="43137"/>
                    </a:srgbClr>
                  </a:outerShdw>
                </a:effectLst>
                <a:latin typeface="Arial" panose="020B0604020202020204" pitchFamily="34" charset="0"/>
              </a:rPr>
              <a:t>MS</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257029" name="Rectangle 5"/>
          <p:cNvSpPr>
            <a:spLocks noGrp="1" noChangeArrowheads="1"/>
          </p:cNvSpPr>
          <p:nvPr>
            <p:ph type="body" sz="half" idx="1"/>
          </p:nvPr>
        </p:nvSpPr>
        <p:spPr>
          <a:xfrm>
            <a:off x="1904999" y="1735725"/>
            <a:ext cx="8765959" cy="4840409"/>
          </a:xfrm>
        </p:spPr>
        <p:txBody>
          <a:bodyPr>
            <a:normAutofit/>
          </a:bodyPr>
          <a:lstStyle/>
          <a:p>
            <a:pPr marL="533400" indent="-533400" algn="just">
              <a:buFont typeface="Wingdings" panose="05000000000000000000" pitchFamily="2" charset="2"/>
              <a:buAutoNum type="arabicPeriod"/>
              <a:defRPr/>
            </a:pPr>
            <a:r>
              <a:rPr lang="zh-CN" altLang="en-US" sz="3000" dirty="0">
                <a:solidFill>
                  <a:schemeClr val="tx1"/>
                </a:solidFill>
              </a:rPr>
              <a:t>各误差平方和的大小与观察值的数量</a:t>
            </a:r>
            <a:r>
              <a:rPr lang="en-US" altLang="zh-CN" sz="3000" dirty="0">
                <a:solidFill>
                  <a:schemeClr val="tx1"/>
                </a:solidFill>
              </a:rPr>
              <a:t>n</a:t>
            </a:r>
            <a:r>
              <a:rPr lang="zh-CN" altLang="en-US" sz="3000" dirty="0">
                <a:solidFill>
                  <a:schemeClr val="tx1"/>
                </a:solidFill>
              </a:rPr>
              <a:t>有关，为消除观察值数量对误差平方和大小的影响，需要将其平均，这就是</a:t>
            </a:r>
            <a:r>
              <a:rPr lang="zh-CN" altLang="en-US" sz="3000" b="1" dirty="0">
                <a:solidFill>
                  <a:srgbClr val="FF0000"/>
                </a:solidFill>
              </a:rPr>
              <a:t>均方</a:t>
            </a:r>
            <a:r>
              <a:rPr lang="zh-CN" altLang="en-US" sz="3000" dirty="0">
                <a:solidFill>
                  <a:schemeClr val="tx1"/>
                </a:solidFill>
              </a:rPr>
              <a:t>，也称为</a:t>
            </a:r>
            <a:r>
              <a:rPr lang="zh-CN" altLang="en-US" sz="3000" b="1" dirty="0">
                <a:solidFill>
                  <a:srgbClr val="FF0000"/>
                </a:solidFill>
              </a:rPr>
              <a:t>方差。</a:t>
            </a:r>
          </a:p>
          <a:p>
            <a:pPr marL="533400" indent="-533400" algn="just">
              <a:buFont typeface="Wingdings" panose="05000000000000000000" pitchFamily="2" charset="2"/>
              <a:buAutoNum type="arabicPeriod"/>
              <a:defRPr/>
            </a:pPr>
            <a:r>
              <a:rPr lang="zh-CN" altLang="en-US" sz="3000" dirty="0">
                <a:solidFill>
                  <a:schemeClr val="tx1"/>
                </a:solidFill>
              </a:rPr>
              <a:t>由误差平方和除以相应的自由度求得</a:t>
            </a:r>
          </a:p>
          <a:p>
            <a:pPr marL="533400" indent="-533400" algn="just">
              <a:buFont typeface="Wingdings" panose="05000000000000000000" pitchFamily="2" charset="2"/>
              <a:buAutoNum type="arabicPeriod"/>
              <a:defRPr/>
            </a:pPr>
            <a:r>
              <a:rPr lang="zh-CN" altLang="en-US" sz="3000" dirty="0">
                <a:solidFill>
                  <a:schemeClr val="tx1"/>
                </a:solidFill>
              </a:rPr>
              <a:t>三个平方和对应的自由度分别是</a:t>
            </a:r>
          </a:p>
          <a:p>
            <a:pPr marL="1143000" lvl="1" indent="-457200" algn="just">
              <a:buSzPct val="120000"/>
              <a:buFont typeface="Wingdings" panose="05000000000000000000" pitchFamily="2" charset="2"/>
              <a:buChar char="§"/>
              <a:defRPr/>
            </a:pPr>
            <a:r>
              <a:rPr lang="en-US" altLang="zh-CN" sz="2600" b="1" i="1" dirty="0">
                <a:solidFill>
                  <a:schemeClr val="tx1"/>
                </a:solidFill>
              </a:rPr>
              <a:t>SST </a:t>
            </a:r>
            <a:r>
              <a:rPr lang="zh-CN" altLang="en-US" sz="2600" dirty="0">
                <a:solidFill>
                  <a:schemeClr val="tx1"/>
                </a:solidFill>
              </a:rPr>
              <a:t>的</a:t>
            </a:r>
            <a:r>
              <a:rPr lang="zh-CN" altLang="en-US" sz="2600" dirty="0">
                <a:solidFill>
                  <a:schemeClr val="tx1"/>
                </a:solidFill>
                <a:latin typeface="Times New Roman" panose="02020603050405020304" pitchFamily="18" charset="0"/>
              </a:rPr>
              <a:t>自由度为</a:t>
            </a:r>
            <a:r>
              <a:rPr lang="en-US" altLang="zh-CN" sz="2600" i="1" dirty="0">
                <a:solidFill>
                  <a:schemeClr val="tx1"/>
                </a:solidFill>
                <a:latin typeface="Times New Roman" panose="02020603050405020304" pitchFamily="18" charset="0"/>
              </a:rPr>
              <a:t>n</a:t>
            </a:r>
            <a:r>
              <a:rPr lang="en-US" altLang="zh-CN" sz="2600" dirty="0">
                <a:solidFill>
                  <a:schemeClr val="tx1"/>
                </a:solidFill>
                <a:latin typeface="Times New Roman" panose="02020603050405020304" pitchFamily="18" charset="0"/>
              </a:rPr>
              <a:t>-1</a:t>
            </a:r>
            <a:r>
              <a:rPr lang="zh-CN" altLang="en-US" sz="2600" dirty="0">
                <a:solidFill>
                  <a:schemeClr val="tx1"/>
                </a:solidFill>
                <a:latin typeface="Times New Roman" panose="02020603050405020304" pitchFamily="18" charset="0"/>
              </a:rPr>
              <a:t>，其中</a:t>
            </a:r>
            <a:r>
              <a:rPr lang="en-US" altLang="zh-CN" sz="2600" i="1" dirty="0">
                <a:solidFill>
                  <a:schemeClr val="tx1"/>
                </a:solidFill>
                <a:latin typeface="Times New Roman" panose="02020603050405020304" pitchFamily="18" charset="0"/>
              </a:rPr>
              <a:t>n</a:t>
            </a:r>
            <a:r>
              <a:rPr lang="zh-CN" altLang="en-US" sz="2600" dirty="0">
                <a:solidFill>
                  <a:schemeClr val="tx1"/>
                </a:solidFill>
                <a:latin typeface="Times New Roman" panose="02020603050405020304" pitchFamily="18" charset="0"/>
              </a:rPr>
              <a:t>为全部观察值的个数</a:t>
            </a:r>
          </a:p>
          <a:p>
            <a:pPr marL="1143000" lvl="1" indent="-457200" algn="just">
              <a:buSzPct val="120000"/>
              <a:buFont typeface="Wingdings" panose="05000000000000000000" pitchFamily="2" charset="2"/>
              <a:buChar char="§"/>
              <a:defRPr/>
            </a:pPr>
            <a:r>
              <a:rPr lang="en-US" altLang="zh-CN" sz="2600" b="1" i="1" dirty="0">
                <a:solidFill>
                  <a:schemeClr val="tx1"/>
                </a:solidFill>
              </a:rPr>
              <a:t>SSA</a:t>
            </a:r>
            <a:r>
              <a:rPr lang="zh-CN" altLang="en-US" sz="2600" dirty="0">
                <a:solidFill>
                  <a:schemeClr val="tx1"/>
                </a:solidFill>
              </a:rPr>
              <a:t>的</a:t>
            </a:r>
            <a:r>
              <a:rPr lang="zh-CN" altLang="en-US" sz="2600" dirty="0">
                <a:solidFill>
                  <a:schemeClr val="tx1"/>
                </a:solidFill>
                <a:latin typeface="Times New Roman" panose="02020603050405020304" pitchFamily="18" charset="0"/>
              </a:rPr>
              <a:t>自由度为</a:t>
            </a:r>
            <a:r>
              <a:rPr lang="en-US" altLang="zh-CN" sz="2600" i="1" dirty="0">
                <a:solidFill>
                  <a:schemeClr val="tx1"/>
                </a:solidFill>
                <a:latin typeface="Times New Roman" panose="02020603050405020304" pitchFamily="18" charset="0"/>
              </a:rPr>
              <a:t>k</a:t>
            </a:r>
            <a:r>
              <a:rPr lang="en-US" altLang="zh-CN" sz="2600" dirty="0">
                <a:solidFill>
                  <a:schemeClr val="tx1"/>
                </a:solidFill>
                <a:latin typeface="Times New Roman" panose="02020603050405020304" pitchFamily="18" charset="0"/>
              </a:rPr>
              <a:t>-1</a:t>
            </a:r>
            <a:r>
              <a:rPr lang="zh-CN" altLang="en-US" sz="2600" dirty="0">
                <a:solidFill>
                  <a:schemeClr val="tx1"/>
                </a:solidFill>
                <a:latin typeface="Times New Roman" panose="02020603050405020304" pitchFamily="18" charset="0"/>
              </a:rPr>
              <a:t>，其中</a:t>
            </a:r>
            <a:r>
              <a:rPr lang="en-US" altLang="zh-CN" sz="2600" i="1" dirty="0">
                <a:solidFill>
                  <a:schemeClr val="tx1"/>
                </a:solidFill>
                <a:latin typeface="Times New Roman" panose="02020603050405020304" pitchFamily="18" charset="0"/>
              </a:rPr>
              <a:t>k</a:t>
            </a:r>
            <a:r>
              <a:rPr lang="zh-CN" altLang="en-US" sz="2600" dirty="0">
                <a:solidFill>
                  <a:schemeClr val="tx1"/>
                </a:solidFill>
                <a:latin typeface="Times New Roman" panose="02020603050405020304" pitchFamily="18" charset="0"/>
              </a:rPr>
              <a:t>为因素</a:t>
            </a:r>
            <a:r>
              <a:rPr lang="zh-CN" altLang="en-US" sz="2600" dirty="0">
                <a:solidFill>
                  <a:schemeClr val="tx1"/>
                </a:solidFill>
              </a:rPr>
              <a:t>水平</a:t>
            </a:r>
            <a:r>
              <a:rPr lang="en-US" altLang="zh-CN" sz="2600" dirty="0">
                <a:solidFill>
                  <a:schemeClr val="tx1"/>
                </a:solidFill>
              </a:rPr>
              <a:t>(</a:t>
            </a:r>
            <a:r>
              <a:rPr lang="zh-CN" altLang="en-US" sz="2600" dirty="0">
                <a:solidFill>
                  <a:schemeClr val="tx1"/>
                </a:solidFill>
              </a:rPr>
              <a:t>总体</a:t>
            </a:r>
            <a:r>
              <a:rPr lang="en-US" altLang="zh-CN" sz="2600" dirty="0">
                <a:solidFill>
                  <a:schemeClr val="tx1"/>
                </a:solidFill>
              </a:rPr>
              <a:t>)</a:t>
            </a:r>
            <a:r>
              <a:rPr lang="zh-CN" altLang="en-US" sz="2600" dirty="0">
                <a:solidFill>
                  <a:schemeClr val="tx1"/>
                </a:solidFill>
              </a:rPr>
              <a:t>的</a:t>
            </a:r>
            <a:r>
              <a:rPr lang="zh-CN" altLang="en-US" sz="2600" dirty="0">
                <a:solidFill>
                  <a:schemeClr val="tx1"/>
                </a:solidFill>
                <a:latin typeface="Times New Roman" panose="02020603050405020304" pitchFamily="18" charset="0"/>
              </a:rPr>
              <a:t>个数</a:t>
            </a:r>
          </a:p>
          <a:p>
            <a:pPr marL="1143000" lvl="1" indent="-457200" algn="just">
              <a:buSzPct val="120000"/>
              <a:buFont typeface="Wingdings" panose="05000000000000000000" pitchFamily="2" charset="2"/>
              <a:buChar char="§"/>
              <a:defRPr/>
            </a:pPr>
            <a:r>
              <a:rPr lang="en-US" altLang="zh-CN" sz="2600" b="1" i="1" dirty="0">
                <a:solidFill>
                  <a:schemeClr val="tx1"/>
                </a:solidFill>
              </a:rPr>
              <a:t>SSE </a:t>
            </a:r>
            <a:r>
              <a:rPr lang="zh-CN" altLang="en-US" sz="2600" dirty="0">
                <a:solidFill>
                  <a:schemeClr val="tx1"/>
                </a:solidFill>
              </a:rPr>
              <a:t>的</a:t>
            </a:r>
            <a:r>
              <a:rPr lang="zh-CN" altLang="en-US" sz="2600" dirty="0">
                <a:solidFill>
                  <a:schemeClr val="tx1"/>
                </a:solidFill>
                <a:latin typeface="Times New Roman" panose="02020603050405020304" pitchFamily="18" charset="0"/>
              </a:rPr>
              <a:t>自由度为</a:t>
            </a:r>
            <a:r>
              <a:rPr lang="en-US" altLang="zh-CN" sz="2600" i="1" dirty="0">
                <a:solidFill>
                  <a:schemeClr val="tx1"/>
                </a:solidFill>
                <a:latin typeface="Times New Roman" panose="02020603050405020304" pitchFamily="18" charset="0"/>
              </a:rPr>
              <a:t>n</a:t>
            </a:r>
            <a:r>
              <a:rPr lang="en-US" altLang="zh-CN" sz="2600" dirty="0">
                <a:solidFill>
                  <a:schemeClr val="tx1"/>
                </a:solidFill>
                <a:latin typeface="Times New Roman" panose="02020603050405020304" pitchFamily="18" charset="0"/>
              </a:rPr>
              <a:t>-</a:t>
            </a:r>
            <a:r>
              <a:rPr lang="en-US" altLang="zh-CN" sz="2600" i="1" dirty="0">
                <a:solidFill>
                  <a:schemeClr val="tx1"/>
                </a:solidFill>
                <a:latin typeface="Times New Roman" panose="02020603050405020304" pitchFamily="18" charset="0"/>
              </a:rPr>
              <a:t>k</a:t>
            </a:r>
          </a:p>
          <a:p>
            <a:pPr marL="1143000" lvl="1" indent="-457200" algn="just">
              <a:buSzPct val="120000"/>
              <a:buFont typeface="Wingdings" panose="05000000000000000000" pitchFamily="2" charset="2"/>
              <a:buChar char="§"/>
              <a:defRPr/>
            </a:pPr>
            <a:r>
              <a:rPr lang="zh-CN" altLang="en-US" sz="2600" dirty="0">
                <a:solidFill>
                  <a:schemeClr val="tx1"/>
                </a:solidFill>
                <a:latin typeface="Times New Roman" panose="02020603050405020304" pitchFamily="18" charset="0"/>
              </a:rPr>
              <a:t>其中</a:t>
            </a:r>
            <a:r>
              <a:rPr lang="en-US" altLang="zh-CN" sz="2600" i="1" dirty="0">
                <a:solidFill>
                  <a:schemeClr val="tx1"/>
                </a:solidFill>
                <a:latin typeface="Times New Roman" panose="02020603050405020304" pitchFamily="18" charset="0"/>
              </a:rPr>
              <a:t>SST</a:t>
            </a:r>
            <a:r>
              <a:rPr lang="zh-CN" altLang="en-US" sz="2600" dirty="0">
                <a:solidFill>
                  <a:schemeClr val="tx1"/>
                </a:solidFill>
                <a:latin typeface="Times New Roman" panose="02020603050405020304" pitchFamily="18" charset="0"/>
              </a:rPr>
              <a:t>的自由度为</a:t>
            </a:r>
            <a:r>
              <a:rPr lang="en-US" altLang="zh-CN" sz="2600" i="1" dirty="0">
                <a:solidFill>
                  <a:schemeClr val="tx1"/>
                </a:solidFill>
                <a:latin typeface="Times New Roman" panose="02020603050405020304" pitchFamily="18" charset="0"/>
              </a:rPr>
              <a:t>SSA</a:t>
            </a:r>
            <a:r>
              <a:rPr lang="en-US" altLang="zh-CN" sz="2600" dirty="0">
                <a:solidFill>
                  <a:schemeClr val="tx1"/>
                </a:solidFill>
                <a:latin typeface="Times New Roman" panose="02020603050405020304" pitchFamily="18" charset="0"/>
              </a:rPr>
              <a:t>+</a:t>
            </a:r>
            <a:r>
              <a:rPr lang="en-US" altLang="zh-CN" sz="2600" i="1" dirty="0">
                <a:solidFill>
                  <a:schemeClr val="tx1"/>
                </a:solidFill>
                <a:latin typeface="Times New Roman" panose="02020603050405020304" pitchFamily="18" charset="0"/>
              </a:rPr>
              <a:t>SSE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9">
                                            <p:txEl>
                                              <p:pRg st="0" end="0"/>
                                            </p:txEl>
                                          </p:spTgt>
                                        </p:tgtEl>
                                        <p:attrNameLst>
                                          <p:attrName>style.visibility</p:attrName>
                                        </p:attrNameLst>
                                      </p:cBhvr>
                                      <p:to>
                                        <p:strVal val="visible"/>
                                      </p:to>
                                    </p:set>
                                    <p:animEffect transition="in" filter="wipe(left)">
                                      <p:cBhvr>
                                        <p:cTn id="7" dur="500"/>
                                        <p:tgtEl>
                                          <p:spTgt spid="257029">
                                            <p:txEl>
                                              <p:pRg st="0" end="0"/>
                                            </p:txEl>
                                          </p:spTgt>
                                        </p:tgtEl>
                                      </p:cBhvr>
                                    </p:animEffect>
                                  </p:childTnLst>
                                  <p:subTnLst>
                                    <p:animClr clrSpc="rgb" dir="cw">
                                      <p:cBhvr override="childStyle">
                                        <p:cTn dur="1" fill="hold" display="0" masterRel="nextClick" afterEffect="1"/>
                                        <p:tgtEl>
                                          <p:spTgt spid="25702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9">
                                            <p:txEl>
                                              <p:pRg st="1" end="1"/>
                                            </p:txEl>
                                          </p:spTgt>
                                        </p:tgtEl>
                                        <p:attrNameLst>
                                          <p:attrName>style.visibility</p:attrName>
                                        </p:attrNameLst>
                                      </p:cBhvr>
                                      <p:to>
                                        <p:strVal val="visible"/>
                                      </p:to>
                                    </p:set>
                                    <p:animEffect transition="in" filter="wipe(left)">
                                      <p:cBhvr>
                                        <p:cTn id="12" dur="500"/>
                                        <p:tgtEl>
                                          <p:spTgt spid="257029">
                                            <p:txEl>
                                              <p:pRg st="1" end="1"/>
                                            </p:txEl>
                                          </p:spTgt>
                                        </p:tgtEl>
                                      </p:cBhvr>
                                    </p:animEffect>
                                  </p:childTnLst>
                                  <p:subTnLst>
                                    <p:animClr clrSpc="rgb" dir="cw">
                                      <p:cBhvr override="childStyle">
                                        <p:cTn dur="1" fill="hold" display="0" masterRel="nextClick" afterEffect="1"/>
                                        <p:tgtEl>
                                          <p:spTgt spid="25702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9">
                                            <p:txEl>
                                              <p:pRg st="2" end="2"/>
                                            </p:txEl>
                                          </p:spTgt>
                                        </p:tgtEl>
                                        <p:attrNameLst>
                                          <p:attrName>style.visibility</p:attrName>
                                        </p:attrNameLst>
                                      </p:cBhvr>
                                      <p:to>
                                        <p:strVal val="visible"/>
                                      </p:to>
                                    </p:set>
                                    <p:animEffect transition="in" filter="wipe(left)">
                                      <p:cBhvr>
                                        <p:cTn id="17" dur="500"/>
                                        <p:tgtEl>
                                          <p:spTgt spid="257029">
                                            <p:txEl>
                                              <p:pRg st="2" end="2"/>
                                            </p:txEl>
                                          </p:spTgt>
                                        </p:tgtEl>
                                      </p:cBhvr>
                                    </p:animEffect>
                                  </p:childTnLst>
                                  <p:subTnLst>
                                    <p:animClr clrSpc="rgb" dir="cw">
                                      <p:cBhvr override="childStyle">
                                        <p:cTn dur="1" fill="hold" display="0" masterRel="nextClick" afterEffect="1"/>
                                        <p:tgtEl>
                                          <p:spTgt spid="257029">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257029">
                                            <p:txEl>
                                              <p:pRg st="3" end="3"/>
                                            </p:txEl>
                                          </p:spTgt>
                                        </p:tgtEl>
                                        <p:attrNameLst>
                                          <p:attrName>style.visibility</p:attrName>
                                        </p:attrNameLst>
                                      </p:cBhvr>
                                      <p:to>
                                        <p:strVal val="visible"/>
                                      </p:to>
                                    </p:set>
                                    <p:animEffect transition="in" filter="wipe(left)">
                                      <p:cBhvr>
                                        <p:cTn id="20" dur="500"/>
                                        <p:tgtEl>
                                          <p:spTgt spid="257029">
                                            <p:txEl>
                                              <p:pRg st="3" end="3"/>
                                            </p:txEl>
                                          </p:spTgt>
                                        </p:tgtEl>
                                      </p:cBhvr>
                                    </p:animEffect>
                                  </p:childTnLst>
                                  <p:subTnLst>
                                    <p:animClr clrSpc="rgb" dir="cw">
                                      <p:cBhvr override="childStyle">
                                        <p:cTn dur="1" fill="hold" display="0" masterRel="nextClick" afterEffect="1"/>
                                        <p:tgtEl>
                                          <p:spTgt spid="257029">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257029">
                                            <p:txEl>
                                              <p:pRg st="4" end="4"/>
                                            </p:txEl>
                                          </p:spTgt>
                                        </p:tgtEl>
                                        <p:attrNameLst>
                                          <p:attrName>style.visibility</p:attrName>
                                        </p:attrNameLst>
                                      </p:cBhvr>
                                      <p:to>
                                        <p:strVal val="visible"/>
                                      </p:to>
                                    </p:set>
                                    <p:animEffect transition="in" filter="wipe(left)">
                                      <p:cBhvr>
                                        <p:cTn id="23" dur="500"/>
                                        <p:tgtEl>
                                          <p:spTgt spid="257029">
                                            <p:txEl>
                                              <p:pRg st="4" end="4"/>
                                            </p:txEl>
                                          </p:spTgt>
                                        </p:tgtEl>
                                      </p:cBhvr>
                                    </p:animEffect>
                                  </p:childTnLst>
                                  <p:subTnLst>
                                    <p:animClr clrSpc="rgb" dir="cw">
                                      <p:cBhvr override="childStyle">
                                        <p:cTn dur="1" fill="hold" display="0" masterRel="nextClick" afterEffect="1"/>
                                        <p:tgtEl>
                                          <p:spTgt spid="257029">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257029">
                                            <p:txEl>
                                              <p:pRg st="5" end="5"/>
                                            </p:txEl>
                                          </p:spTgt>
                                        </p:tgtEl>
                                        <p:attrNameLst>
                                          <p:attrName>style.visibility</p:attrName>
                                        </p:attrNameLst>
                                      </p:cBhvr>
                                      <p:to>
                                        <p:strVal val="visible"/>
                                      </p:to>
                                    </p:set>
                                    <p:animEffect transition="in" filter="wipe(left)">
                                      <p:cBhvr>
                                        <p:cTn id="26" dur="500"/>
                                        <p:tgtEl>
                                          <p:spTgt spid="257029">
                                            <p:txEl>
                                              <p:pRg st="5" end="5"/>
                                            </p:txEl>
                                          </p:spTgt>
                                        </p:tgtEl>
                                      </p:cBhvr>
                                    </p:animEffect>
                                  </p:childTnLst>
                                  <p:subTnLst>
                                    <p:animClr clrSpc="rgb" dir="cw">
                                      <p:cBhvr override="childStyle">
                                        <p:cTn dur="1" fill="hold" display="0" masterRel="nextClick" afterEffect="1"/>
                                        <p:tgtEl>
                                          <p:spTgt spid="257029">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257029">
                                            <p:txEl>
                                              <p:pRg st="6" end="6"/>
                                            </p:txEl>
                                          </p:spTgt>
                                        </p:tgtEl>
                                        <p:attrNameLst>
                                          <p:attrName>style.visibility</p:attrName>
                                        </p:attrNameLst>
                                      </p:cBhvr>
                                      <p:to>
                                        <p:strVal val="visible"/>
                                      </p:to>
                                    </p:set>
                                    <p:animEffect transition="in" filter="wipe(left)">
                                      <p:cBhvr>
                                        <p:cTn id="29" dur="500"/>
                                        <p:tgtEl>
                                          <p:spTgt spid="257029">
                                            <p:txEl>
                                              <p:pRg st="6" end="6"/>
                                            </p:txEl>
                                          </p:spTgt>
                                        </p:tgtEl>
                                      </p:cBhvr>
                                    </p:animEffect>
                                  </p:childTnLst>
                                  <p:subTnLst>
                                    <p:animClr clrSpc="rgb" dir="cw">
                                      <p:cBhvr override="childStyle">
                                        <p:cTn dur="1" fill="hold" display="0" masterRel="nextClick" afterEffect="1"/>
                                        <p:tgtEl>
                                          <p:spTgt spid="257029">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fontScale="90000"/>
          </a:bodyPr>
          <a:lstStyle/>
          <a:p>
            <a:pPr>
              <a:defRPr/>
            </a:pPr>
            <a:r>
              <a:rPr lang="zh-CN" altLang="en-US" b="1">
                <a:effectLst>
                  <a:outerShdw blurRad="38100" dist="38100" dir="2700000" algn="tl">
                    <a:srgbClr val="000000">
                      <a:alpha val="43137"/>
                    </a:srgbClr>
                  </a:outerShdw>
                </a:effectLst>
                <a:latin typeface="Arial" panose="020B0604020202020204" pitchFamily="34" charset="0"/>
              </a:rPr>
              <a:t>构造检验的统计量</a:t>
            </a:r>
            <a:br>
              <a:rPr lang="zh-CN" altLang="en-US" b="1">
                <a:effectLst>
                  <a:outerShdw blurRad="38100" dist="38100" dir="2700000" algn="tl">
                    <a:srgbClr val="000000">
                      <a:alpha val="43137"/>
                    </a:srgbClr>
                  </a:outerShdw>
                </a:effectLst>
                <a:latin typeface="Arial" panose="020B0604020202020204" pitchFamily="34" charset="0"/>
              </a:rPr>
            </a:br>
            <a:r>
              <a:rPr lang="en-US" altLang="zh-CN" sz="3600" b="1">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a:solidFill>
                  <a:schemeClr val="hlink"/>
                </a:solidFill>
                <a:effectLst>
                  <a:outerShdw blurRad="38100" dist="38100" dir="2700000" algn="tl">
                    <a:srgbClr val="000000">
                      <a:alpha val="43137"/>
                    </a:srgbClr>
                  </a:outerShdw>
                </a:effectLst>
                <a:latin typeface="Arial" panose="020B0604020202020204" pitchFamily="34" charset="0"/>
              </a:rPr>
              <a:t>计算均方 </a:t>
            </a:r>
            <a:r>
              <a:rPr lang="en-US" altLang="zh-CN" sz="3600" b="1" i="1">
                <a:solidFill>
                  <a:schemeClr val="hlink"/>
                </a:solidFill>
                <a:effectLst>
                  <a:outerShdw blurRad="38100" dist="38100" dir="2700000" algn="tl">
                    <a:srgbClr val="000000">
                      <a:alpha val="43137"/>
                    </a:srgbClr>
                  </a:outerShdw>
                </a:effectLst>
                <a:latin typeface="Arial" panose="020B0604020202020204" pitchFamily="34" charset="0"/>
              </a:rPr>
              <a:t>MS</a:t>
            </a:r>
            <a:r>
              <a:rPr lang="en-US" altLang="zh-CN" sz="3600" b="1">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259075" name="Rectangle 3"/>
          <p:cNvSpPr>
            <a:spLocks noGrp="1" noChangeArrowheads="1"/>
          </p:cNvSpPr>
          <p:nvPr>
            <p:ph type="body" sz="half" idx="1"/>
          </p:nvPr>
        </p:nvSpPr>
        <p:spPr>
          <a:xfrm>
            <a:off x="1981200" y="1700214"/>
            <a:ext cx="8153400" cy="1119187"/>
          </a:xfrm>
        </p:spPr>
        <p:txBody>
          <a:bodyPr>
            <a:normAutofit/>
          </a:bodyPr>
          <a:lstStyle/>
          <a:p>
            <a:pPr marL="533400" indent="-533400" algn="just">
              <a:buFont typeface="Wingdings" panose="05000000000000000000" pitchFamily="2" charset="2"/>
              <a:buAutoNum type="arabicPeriod"/>
              <a:defRPr/>
            </a:pPr>
            <a:r>
              <a:rPr lang="zh-CN" altLang="en-US" sz="3000" b="1" dirty="0">
                <a:solidFill>
                  <a:srgbClr val="FFFFB1"/>
                </a:solidFill>
                <a:effectLst>
                  <a:outerShdw blurRad="38100" dist="38100" dir="2700000" algn="tl">
                    <a:srgbClr val="000000">
                      <a:alpha val="43137"/>
                    </a:srgbClr>
                  </a:outerShdw>
                </a:effectLst>
              </a:rPr>
              <a:t>组间方差</a:t>
            </a:r>
            <a:r>
              <a:rPr lang="zh-CN" altLang="en-US" sz="3000" b="1" dirty="0"/>
              <a:t>：</a:t>
            </a:r>
            <a:r>
              <a:rPr lang="en-US" altLang="zh-CN" sz="3000" i="1" dirty="0"/>
              <a:t>SSA</a:t>
            </a:r>
            <a:r>
              <a:rPr lang="zh-CN" altLang="en-US" sz="3000" dirty="0"/>
              <a:t>的均方，记为</a:t>
            </a:r>
            <a:r>
              <a:rPr lang="en-US" altLang="zh-CN" sz="3000" i="1" dirty="0"/>
              <a:t>MSA</a:t>
            </a:r>
            <a:r>
              <a:rPr lang="zh-CN" altLang="en-US" sz="3000" dirty="0"/>
              <a:t>，计算公式为</a:t>
            </a:r>
          </a:p>
        </p:txBody>
      </p:sp>
      <p:sp>
        <p:nvSpPr>
          <p:cNvPr id="259079" name="Rectangle 7"/>
          <p:cNvSpPr>
            <a:spLocks noChangeArrowheads="1"/>
          </p:cNvSpPr>
          <p:nvPr/>
        </p:nvSpPr>
        <p:spPr bwMode="auto">
          <a:xfrm>
            <a:off x="1981200" y="3962401"/>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buFontTx/>
              <a:buAutoNum type="arabicPeriod" startAt="2"/>
              <a:defRPr/>
            </a:pPr>
            <a:r>
              <a:rPr lang="zh-CN" altLang="en-US" sz="3000" dirty="0">
                <a:solidFill>
                  <a:srgbClr val="FFFFB1"/>
                </a:solidFill>
                <a:effectLst>
                  <a:outerShdw blurRad="38100" dist="38100" dir="2700000" algn="tl">
                    <a:srgbClr val="000000"/>
                  </a:outerShdw>
                </a:effectLst>
                <a:latin typeface="Arial" panose="020B0604020202020204" pitchFamily="34" charset="0"/>
              </a:rPr>
              <a:t>组内方差</a:t>
            </a:r>
            <a:r>
              <a:rPr lang="zh-CN" altLang="en-US" sz="3000" dirty="0">
                <a:effectLst>
                  <a:outerShdw blurRad="38100" dist="38100" dir="2700000" algn="tl">
                    <a:srgbClr val="000000"/>
                  </a:outerShdw>
                </a:effectLst>
                <a:latin typeface="Arial" panose="020B0604020202020204" pitchFamily="34" charset="0"/>
              </a:rPr>
              <a:t>：</a:t>
            </a:r>
            <a:r>
              <a:rPr lang="en-US" altLang="zh-CN" sz="3000" i="1" dirty="0">
                <a:solidFill>
                  <a:schemeClr val="tx1">
                    <a:lumMod val="95000"/>
                    <a:lumOff val="5000"/>
                  </a:schemeClr>
                </a:solidFill>
                <a:effectLst>
                  <a:outerShdw blurRad="38100" dist="38100" dir="2700000" algn="tl">
                    <a:srgbClr val="000000"/>
                  </a:outerShdw>
                </a:effectLst>
                <a:latin typeface="Arial" panose="020B0604020202020204" pitchFamily="34" charset="0"/>
              </a:rPr>
              <a:t>SSE</a:t>
            </a:r>
            <a:r>
              <a:rPr lang="zh-CN" altLang="en-US" sz="3000" dirty="0">
                <a:solidFill>
                  <a:schemeClr val="tx1">
                    <a:lumMod val="95000"/>
                    <a:lumOff val="5000"/>
                  </a:schemeClr>
                </a:solidFill>
                <a:effectLst>
                  <a:outerShdw blurRad="38100" dist="38100" dir="2700000" algn="tl">
                    <a:srgbClr val="000000"/>
                  </a:outerShdw>
                </a:effectLst>
                <a:latin typeface="Arial" panose="020B0604020202020204" pitchFamily="34" charset="0"/>
              </a:rPr>
              <a:t>的均方，记为</a:t>
            </a:r>
            <a:r>
              <a:rPr lang="en-US" altLang="zh-CN" sz="3000" i="1" dirty="0">
                <a:solidFill>
                  <a:schemeClr val="tx1">
                    <a:lumMod val="95000"/>
                    <a:lumOff val="5000"/>
                  </a:schemeClr>
                </a:solidFill>
                <a:effectLst>
                  <a:outerShdw blurRad="38100" dist="38100" dir="2700000" algn="tl">
                    <a:srgbClr val="000000"/>
                  </a:outerShdw>
                </a:effectLst>
                <a:latin typeface="Arial" panose="020B0604020202020204" pitchFamily="34" charset="0"/>
              </a:rPr>
              <a:t>MSE</a:t>
            </a:r>
            <a:r>
              <a:rPr lang="zh-CN" altLang="en-US" sz="3000" dirty="0">
                <a:solidFill>
                  <a:schemeClr val="tx1">
                    <a:lumMod val="95000"/>
                    <a:lumOff val="5000"/>
                  </a:schemeClr>
                </a:solidFill>
                <a:effectLst>
                  <a:outerShdw blurRad="38100" dist="38100" dir="2700000" algn="tl">
                    <a:srgbClr val="000000"/>
                  </a:outerShdw>
                </a:effectLst>
                <a:latin typeface="Arial" panose="020B0604020202020204" pitchFamily="34" charset="0"/>
              </a:rPr>
              <a:t>，计算公式为</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0AE59F1-091C-4125-8A25-7BD383D2F933}"/>
                  </a:ext>
                </a:extLst>
              </p:cNvPr>
              <p:cNvSpPr txBox="1"/>
              <p:nvPr/>
            </p:nvSpPr>
            <p:spPr>
              <a:xfrm>
                <a:off x="3594295" y="2819401"/>
                <a:ext cx="2335988" cy="9251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𝑀𝑆𝐴</m:t>
                      </m:r>
                      <m:r>
                        <a:rPr lang="zh-CN" altLang="en-US" sz="3200" i="1" smtClean="0">
                          <a:latin typeface="Cambria Math" panose="02040503050406030204" pitchFamily="18" charset="0"/>
                        </a:rPr>
                        <m:t>=</m:t>
                      </m:r>
                      <m:f>
                        <m:fPr>
                          <m:ctrlPr>
                            <a:rPr lang="zh-CN" altLang="en-US" sz="3200" i="1" smtClean="0">
                              <a:latin typeface="Cambria Math" panose="02040503050406030204" pitchFamily="18" charset="0"/>
                            </a:rPr>
                          </m:ctrlPr>
                        </m:fPr>
                        <m:num>
                          <m:r>
                            <a:rPr lang="zh-CN" altLang="en-US" sz="3200" i="1" smtClean="0">
                              <a:latin typeface="Cambria Math" panose="02040503050406030204" pitchFamily="18" charset="0"/>
                            </a:rPr>
                            <m:t>𝑆𝑆𝐴</m:t>
                          </m:r>
                        </m:num>
                        <m:den>
                          <m:r>
                            <a:rPr lang="zh-CN" altLang="en-US" sz="3200" i="1" smtClean="0">
                              <a:latin typeface="Cambria Math" panose="02040503050406030204" pitchFamily="18" charset="0"/>
                            </a:rPr>
                            <m:t>𝑘</m:t>
                          </m:r>
                          <m:r>
                            <a:rPr lang="zh-CN" altLang="en-US" sz="3200" i="1" smtClean="0">
                              <a:latin typeface="Cambria Math" panose="02040503050406030204" pitchFamily="18" charset="0"/>
                            </a:rPr>
                            <m:t>−1</m:t>
                          </m:r>
                        </m:den>
                      </m:f>
                    </m:oMath>
                  </m:oMathPara>
                </a14:m>
                <a:endParaRPr lang="zh-CN" altLang="en-US" sz="3200" dirty="0"/>
              </a:p>
            </p:txBody>
          </p:sp>
        </mc:Choice>
        <mc:Fallback xmlns="">
          <p:sp>
            <p:nvSpPr>
              <p:cNvPr id="2" name="文本框 1">
                <a:extLst>
                  <a:ext uri="{FF2B5EF4-FFF2-40B4-BE49-F238E27FC236}">
                    <a16:creationId xmlns:a16="http://schemas.microsoft.com/office/drawing/2014/main" id="{60AE59F1-091C-4125-8A25-7BD383D2F933}"/>
                  </a:ext>
                </a:extLst>
              </p:cNvPr>
              <p:cNvSpPr txBox="1">
                <a:spLocks noRot="1" noChangeAspect="1" noMove="1" noResize="1" noEditPoints="1" noAdjustHandles="1" noChangeArrowheads="1" noChangeShapeType="1" noTextEdit="1"/>
              </p:cNvSpPr>
              <p:nvPr/>
            </p:nvSpPr>
            <p:spPr>
              <a:xfrm>
                <a:off x="3594295" y="2819401"/>
                <a:ext cx="2335988" cy="92519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C8DE88E-9D67-4528-808B-5A9760576E14}"/>
                  </a:ext>
                </a:extLst>
              </p:cNvPr>
              <p:cNvSpPr txBox="1"/>
              <p:nvPr/>
            </p:nvSpPr>
            <p:spPr>
              <a:xfrm>
                <a:off x="3594295" y="5031421"/>
                <a:ext cx="2335988" cy="9251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𝑀𝑆</m:t>
                      </m:r>
                      <m:r>
                        <a:rPr lang="en-US" altLang="zh-CN" sz="3200" b="0" i="1" smtClean="0">
                          <a:latin typeface="Cambria Math" panose="02040503050406030204" pitchFamily="18" charset="0"/>
                        </a:rPr>
                        <m:t>𝐸</m:t>
                      </m:r>
                      <m:r>
                        <a:rPr lang="zh-CN" altLang="en-US" sz="3200" i="1" smtClean="0">
                          <a:latin typeface="Cambria Math" panose="02040503050406030204" pitchFamily="18" charset="0"/>
                        </a:rPr>
                        <m:t>=</m:t>
                      </m:r>
                      <m:f>
                        <m:fPr>
                          <m:ctrlPr>
                            <a:rPr lang="zh-CN" altLang="en-US" sz="3200" i="1" smtClean="0">
                              <a:latin typeface="Cambria Math" panose="02040503050406030204" pitchFamily="18" charset="0"/>
                            </a:rPr>
                          </m:ctrlPr>
                        </m:fPr>
                        <m:num>
                          <m:r>
                            <a:rPr lang="zh-CN" altLang="en-US" sz="3200" i="1" smtClean="0">
                              <a:latin typeface="Cambria Math" panose="02040503050406030204" pitchFamily="18" charset="0"/>
                            </a:rPr>
                            <m:t>𝑆𝑆</m:t>
                          </m:r>
                          <m:r>
                            <a:rPr lang="en-US" altLang="zh-CN" sz="3200" b="0" i="1" smtClean="0">
                              <a:latin typeface="Cambria Math" panose="02040503050406030204" pitchFamily="18" charset="0"/>
                            </a:rPr>
                            <m:t>𝐸</m:t>
                          </m:r>
                        </m:num>
                        <m:den>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den>
                      </m:f>
                    </m:oMath>
                  </m:oMathPara>
                </a14:m>
                <a:endParaRPr lang="zh-CN" altLang="en-US" sz="3200" dirty="0"/>
              </a:p>
            </p:txBody>
          </p:sp>
        </mc:Choice>
        <mc:Fallback xmlns="">
          <p:sp>
            <p:nvSpPr>
              <p:cNvPr id="11" name="文本框 10">
                <a:extLst>
                  <a:ext uri="{FF2B5EF4-FFF2-40B4-BE49-F238E27FC236}">
                    <a16:creationId xmlns:a16="http://schemas.microsoft.com/office/drawing/2014/main" id="{1C8DE88E-9D67-4528-808B-5A9760576E14}"/>
                  </a:ext>
                </a:extLst>
              </p:cNvPr>
              <p:cNvSpPr txBox="1">
                <a:spLocks noRot="1" noChangeAspect="1" noMove="1" noResize="1" noEditPoints="1" noAdjustHandles="1" noChangeArrowheads="1" noChangeShapeType="1" noTextEdit="1"/>
              </p:cNvSpPr>
              <p:nvPr/>
            </p:nvSpPr>
            <p:spPr>
              <a:xfrm>
                <a:off x="3594295" y="5031421"/>
                <a:ext cx="2335988" cy="925190"/>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left)">
                                      <p:cBhvr>
                                        <p:cTn id="7" dur="500"/>
                                        <p:tgtEl>
                                          <p:spTgt spid="259075">
                                            <p:txEl>
                                              <p:pRg st="0" end="0"/>
                                            </p:txEl>
                                          </p:spTgt>
                                        </p:tgtEl>
                                      </p:cBhvr>
                                    </p:animEffect>
                                  </p:childTnLst>
                                  <p:subTnLst>
                                    <p:animClr clrSpc="rgb" dir="cw">
                                      <p:cBhvr override="childStyle">
                                        <p:cTn dur="1" fill="hold" display="0" masterRel="nextClick" afterEffect="1"/>
                                        <p:tgtEl>
                                          <p:spTgt spid="25907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9">
                                            <p:txEl>
                                              <p:pRg st="0" end="0"/>
                                            </p:txEl>
                                          </p:spTgt>
                                        </p:tgtEl>
                                        <p:attrNameLst>
                                          <p:attrName>style.visibility</p:attrName>
                                        </p:attrNameLst>
                                      </p:cBhvr>
                                      <p:to>
                                        <p:strVal val="visible"/>
                                      </p:to>
                                    </p:set>
                                    <p:animEffect transition="in" filter="wipe(left)">
                                      <p:cBhvr>
                                        <p:cTn id="12" dur="500"/>
                                        <p:tgtEl>
                                          <p:spTgt spid="259079">
                                            <p:txEl>
                                              <p:pRg st="0" end="0"/>
                                            </p:txEl>
                                          </p:spTgt>
                                        </p:tgtEl>
                                      </p:cBhvr>
                                    </p:animEffect>
                                  </p:childTnLst>
                                  <p:subTnLst>
                                    <p:animClr clrSpc="rgb" dir="cw">
                                      <p:cBhvr override="childStyle">
                                        <p:cTn dur="1" fill="hold" display="0" masterRel="nextClick" afterEffect="1"/>
                                        <p:tgtEl>
                                          <p:spTgt spid="259079">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P spid="25907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981200" y="344143"/>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构造检验的统计量</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计算检验统计量 </a:t>
            </a:r>
            <a:r>
              <a:rPr lang="en-US" altLang="zh-CN" sz="3600" b="1" i="1" dirty="0">
                <a:solidFill>
                  <a:schemeClr val="hlink"/>
                </a:solidFill>
                <a:effectLst>
                  <a:outerShdw blurRad="38100" dist="38100" dir="2700000" algn="tl">
                    <a:srgbClr val="000000">
                      <a:alpha val="43137"/>
                    </a:srgbClr>
                  </a:outerShdw>
                </a:effectLst>
                <a:latin typeface="Arial" panose="020B0604020202020204" pitchFamily="34" charset="0"/>
              </a:rPr>
              <a:t>F </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261123" name="Rectangle 3"/>
          <p:cNvSpPr>
            <a:spLocks noGrp="1" noChangeArrowheads="1"/>
          </p:cNvSpPr>
          <p:nvPr>
            <p:ph type="body" sz="half" idx="1"/>
          </p:nvPr>
        </p:nvSpPr>
        <p:spPr>
          <a:xfrm>
            <a:off x="1981200" y="1700214"/>
            <a:ext cx="8153400" cy="2262187"/>
          </a:xfrm>
        </p:spPr>
        <p:txBody>
          <a:bodyPr>
            <a:normAutofit/>
          </a:bodyPr>
          <a:lstStyle/>
          <a:p>
            <a:pPr marL="533400" indent="-533400" algn="just">
              <a:buFont typeface="Wingdings" panose="05000000000000000000" pitchFamily="2" charset="2"/>
              <a:buAutoNum type="arabicPeriod"/>
              <a:defRPr/>
            </a:pPr>
            <a:r>
              <a:rPr lang="zh-CN" altLang="en-US" sz="3000" dirty="0"/>
              <a:t>将</a:t>
            </a:r>
            <a:r>
              <a:rPr lang="en-US" altLang="zh-CN" sz="3000" i="1" dirty="0"/>
              <a:t>MSA</a:t>
            </a:r>
            <a:r>
              <a:rPr lang="zh-CN" altLang="en-US" sz="3000" dirty="0"/>
              <a:t>和</a:t>
            </a:r>
            <a:r>
              <a:rPr lang="en-US" altLang="zh-CN" sz="3000" i="1" dirty="0"/>
              <a:t>MSE</a:t>
            </a:r>
            <a:r>
              <a:rPr lang="zh-CN" altLang="en-US" sz="3000" dirty="0"/>
              <a:t>进行对比，即得到所需要的检验统计量</a:t>
            </a:r>
            <a:r>
              <a:rPr lang="en-US" altLang="zh-CN" sz="3000" i="1" dirty="0"/>
              <a:t>F</a:t>
            </a:r>
            <a:endParaRPr lang="en-US" altLang="zh-CN" sz="3000" dirty="0"/>
          </a:p>
          <a:p>
            <a:pPr marL="533400" indent="-533400" algn="just">
              <a:buFont typeface="Wingdings" panose="05000000000000000000" pitchFamily="2" charset="2"/>
              <a:buAutoNum type="arabicPeriod"/>
              <a:defRPr/>
            </a:pPr>
            <a:r>
              <a:rPr lang="zh-CN" altLang="en-US" sz="3000" dirty="0"/>
              <a:t>当</a:t>
            </a:r>
            <a:r>
              <a:rPr lang="en-US" altLang="zh-CN" sz="3000" i="1" dirty="0">
                <a:latin typeface="Times New Roman" panose="02020603050405020304" pitchFamily="18" charset="0"/>
              </a:rPr>
              <a:t>H</a:t>
            </a:r>
            <a:r>
              <a:rPr lang="en-US" altLang="zh-CN" sz="3000" baseline="-30000" dirty="0">
                <a:latin typeface="Times New Roman" panose="02020603050405020304" pitchFamily="18" charset="0"/>
              </a:rPr>
              <a:t>0</a:t>
            </a:r>
            <a:r>
              <a:rPr lang="zh-CN" altLang="en-US" sz="3000" dirty="0">
                <a:latin typeface="Times New Roman" panose="02020603050405020304" pitchFamily="18" charset="0"/>
              </a:rPr>
              <a:t>为真时，二者的比值服从分子自由度为</a:t>
            </a:r>
            <a:r>
              <a:rPr lang="en-US" altLang="zh-CN" sz="3000" i="1" dirty="0">
                <a:latin typeface="Times New Roman" panose="02020603050405020304" pitchFamily="18" charset="0"/>
              </a:rPr>
              <a:t>k</a:t>
            </a:r>
            <a:r>
              <a:rPr lang="en-US" altLang="zh-CN" sz="3000" dirty="0">
                <a:latin typeface="Times New Roman" panose="02020603050405020304" pitchFamily="18" charset="0"/>
              </a:rPr>
              <a:t>-1</a:t>
            </a:r>
            <a:r>
              <a:rPr lang="zh-CN" altLang="en-US" sz="3000" dirty="0">
                <a:latin typeface="Times New Roman" panose="02020603050405020304" pitchFamily="18" charset="0"/>
              </a:rPr>
              <a:t>、分母自由度为 </a:t>
            </a:r>
            <a:r>
              <a:rPr lang="en-US" altLang="zh-CN" sz="3000" i="1" dirty="0">
                <a:latin typeface="Times New Roman" panose="02020603050405020304" pitchFamily="18" charset="0"/>
              </a:rPr>
              <a:t>n</a:t>
            </a:r>
            <a:r>
              <a:rPr lang="en-US" altLang="zh-CN" sz="3000" dirty="0">
                <a:latin typeface="Times New Roman" panose="02020603050405020304" pitchFamily="18" charset="0"/>
              </a:rPr>
              <a:t>-</a:t>
            </a:r>
            <a:r>
              <a:rPr lang="en-US" altLang="zh-CN" sz="3000" i="1" dirty="0">
                <a:latin typeface="Times New Roman" panose="02020603050405020304" pitchFamily="18" charset="0"/>
              </a:rPr>
              <a:t>k </a:t>
            </a:r>
            <a:r>
              <a:rPr lang="zh-CN" altLang="en-US" sz="3000" dirty="0">
                <a:latin typeface="Times New Roman" panose="02020603050405020304" pitchFamily="18" charset="0"/>
              </a:rPr>
              <a:t>的 </a:t>
            </a:r>
            <a:r>
              <a:rPr lang="en-US" altLang="zh-CN" sz="3000" i="1" dirty="0"/>
              <a:t>F </a:t>
            </a:r>
            <a:r>
              <a:rPr lang="zh-CN" altLang="en-US" sz="3000" dirty="0">
                <a:latin typeface="Times New Roman" panose="02020603050405020304" pitchFamily="18" charset="0"/>
              </a:rPr>
              <a:t>分布，即 </a:t>
            </a:r>
            <a:endParaRPr lang="en-US" altLang="zh-CN" sz="3000" dirty="0">
              <a:latin typeface="Times New Roman" panose="02020603050405020304" pitchFamily="18" charset="0"/>
            </a:endParaRPr>
          </a:p>
          <a:p>
            <a:pPr marL="533400" indent="-533400" algn="just">
              <a:buFont typeface="Wingdings" panose="05000000000000000000" pitchFamily="2" charset="2"/>
              <a:buAutoNum type="arabicPeriod"/>
              <a:defRPr/>
            </a:pPr>
            <a:endParaRPr lang="en-US" altLang="zh-CN" sz="300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4A3E7C76-21A3-4275-93D4-E548B34784D4}"/>
                  </a:ext>
                </a:extLst>
              </p:cNvPr>
              <p:cNvSpPr/>
              <p:nvPr/>
            </p:nvSpPr>
            <p:spPr>
              <a:xfrm>
                <a:off x="2943620" y="3851311"/>
                <a:ext cx="6304759" cy="1133324"/>
              </a:xfrm>
              <a:prstGeom prst="rect">
                <a:avLst/>
              </a:prstGeom>
            </p:spPr>
            <p:txBody>
              <a:bodyPr wrap="square">
                <a:spAutoFit/>
              </a:bodyPr>
              <a:lstStyle/>
              <a:p>
                <a:pPr algn="just">
                  <a:defRPr/>
                </a:pPr>
                <a14:m>
                  <m:oMathPara xmlns:m="http://schemas.openxmlformats.org/officeDocument/2006/math">
                    <m:oMathParaPr>
                      <m:jc m:val="centerGroup"/>
                    </m:oMathParaPr>
                    <m:oMath xmlns:m="http://schemas.openxmlformats.org/officeDocument/2006/math">
                      <m:r>
                        <a:rPr lang="zh-CN" altLang="en-US" sz="3600" i="1">
                          <a:latin typeface="Cambria Math" panose="02040503050406030204" pitchFamily="18" charset="0"/>
                        </a:rPr>
                        <m:t>𝐹</m:t>
                      </m:r>
                      <m:r>
                        <a:rPr lang="zh-CN" altLang="en-US" sz="3600" i="1">
                          <a:latin typeface="Cambria Math" panose="02040503050406030204" pitchFamily="18" charset="0"/>
                        </a:rPr>
                        <m:t>=</m:t>
                      </m:r>
                      <m:f>
                        <m:fPr>
                          <m:ctrlPr>
                            <a:rPr lang="zh-CN" altLang="en-US" sz="3600" i="1">
                              <a:latin typeface="Cambria Math" panose="02040503050406030204" pitchFamily="18" charset="0"/>
                            </a:rPr>
                          </m:ctrlPr>
                        </m:fPr>
                        <m:num>
                          <m:r>
                            <a:rPr lang="zh-CN" altLang="en-US" sz="3600" i="1">
                              <a:latin typeface="Cambria Math" panose="02040503050406030204" pitchFamily="18" charset="0"/>
                            </a:rPr>
                            <m:t>𝑀𝑆𝐴</m:t>
                          </m:r>
                        </m:num>
                        <m:den>
                          <m:r>
                            <a:rPr lang="zh-CN" altLang="en-US" sz="3600" i="1">
                              <a:latin typeface="Cambria Math" panose="02040503050406030204" pitchFamily="18" charset="0"/>
                            </a:rPr>
                            <m:t>𝑀𝑆𝐸</m:t>
                          </m:r>
                        </m:den>
                      </m:f>
                      <m:r>
                        <a:rPr lang="zh-CN" altLang="en-US" sz="3600" i="1">
                          <a:latin typeface="Cambria Math" panose="02040503050406030204" pitchFamily="18" charset="0"/>
                        </a:rPr>
                        <m:t>~</m:t>
                      </m:r>
                      <m:r>
                        <a:rPr lang="zh-CN" altLang="en-US" sz="3600" i="1">
                          <a:latin typeface="Cambria Math" panose="02040503050406030204" pitchFamily="18" charset="0"/>
                        </a:rPr>
                        <m:t>𝐹</m:t>
                      </m:r>
                      <m:d>
                        <m:dPr>
                          <m:ctrlPr>
                            <a:rPr lang="zh-CN" altLang="en-US" sz="3600" i="1">
                              <a:latin typeface="Cambria Math" panose="02040503050406030204" pitchFamily="18" charset="0"/>
                            </a:rPr>
                          </m:ctrlPr>
                        </m:dPr>
                        <m:e>
                          <m:r>
                            <a:rPr lang="zh-CN" altLang="en-US" sz="3600" i="1">
                              <a:latin typeface="Cambria Math" panose="02040503050406030204" pitchFamily="18" charset="0"/>
                            </a:rPr>
                            <m:t>𝑘</m:t>
                          </m:r>
                          <m:r>
                            <a:rPr lang="zh-CN" altLang="en-US" sz="3600" i="1">
                              <a:latin typeface="Cambria Math" panose="02040503050406030204" pitchFamily="18" charset="0"/>
                            </a:rPr>
                            <m:t>−1,</m:t>
                          </m:r>
                          <m:r>
                            <a:rPr lang="zh-CN" altLang="en-US" sz="3600" i="1">
                              <a:latin typeface="Cambria Math" panose="02040503050406030204" pitchFamily="18" charset="0"/>
                            </a:rPr>
                            <m:t>𝑛</m:t>
                          </m:r>
                          <m:r>
                            <a:rPr lang="zh-CN" altLang="en-US" sz="3600" i="1">
                              <a:latin typeface="Cambria Math" panose="02040503050406030204" pitchFamily="18" charset="0"/>
                            </a:rPr>
                            <m:t>−</m:t>
                          </m:r>
                          <m:r>
                            <a:rPr lang="zh-CN" altLang="en-US" sz="3600" i="1">
                              <a:latin typeface="Cambria Math" panose="02040503050406030204" pitchFamily="18" charset="0"/>
                            </a:rPr>
                            <m:t>𝑘</m:t>
                          </m:r>
                        </m:e>
                      </m:d>
                    </m:oMath>
                  </m:oMathPara>
                </a14:m>
                <a:endParaRPr lang="zh-CN" altLang="en-US" sz="3600" dirty="0">
                  <a:latin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4A3E7C76-21A3-4275-93D4-E548B34784D4}"/>
                  </a:ext>
                </a:extLst>
              </p:cNvPr>
              <p:cNvSpPr>
                <a:spLocks noRot="1" noChangeAspect="1" noMove="1" noResize="1" noEditPoints="1" noAdjustHandles="1" noChangeArrowheads="1" noChangeShapeType="1" noTextEdit="1"/>
              </p:cNvSpPr>
              <p:nvPr/>
            </p:nvSpPr>
            <p:spPr>
              <a:xfrm>
                <a:off x="2943620" y="3851311"/>
                <a:ext cx="6304759" cy="11333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0DED424-61B9-4AA8-882B-7AA4CC4B7AC0}"/>
                  </a:ext>
                </a:extLst>
              </p:cNvPr>
              <p:cNvSpPr txBox="1"/>
              <p:nvPr/>
            </p:nvSpPr>
            <p:spPr>
              <a:xfrm>
                <a:off x="1408590" y="5318472"/>
                <a:ext cx="10173810" cy="803810"/>
              </a:xfrm>
              <a:prstGeom prst="rect">
                <a:avLst/>
              </a:prstGeom>
              <a:noFill/>
            </p:spPr>
            <p:txBody>
              <a:bodyPr wrap="square" rtlCol="0">
                <a:spAutoFit/>
              </a:bodyPr>
              <a:lstStyle/>
              <a:p>
                <a:r>
                  <a:rPr lang="zh-CN" altLang="en-US" sz="3200" dirty="0"/>
                  <a:t>例题中</a:t>
                </a:r>
                <a:r>
                  <a:rPr lang="en-US" altLang="zh-CN" sz="3200" i="1" dirty="0"/>
                  <a:t>MSE</a:t>
                </a:r>
                <a:r>
                  <a:rPr lang="en-US" altLang="zh-CN" sz="3200" dirty="0"/>
                  <a:t>=142.526,n=19,</a:t>
                </a:r>
                <a:r>
                  <a:rPr lang="en-US" altLang="zh-CN" sz="3200" i="1" dirty="0"/>
                  <a:t>MSA</a:t>
                </a:r>
                <a:r>
                  <a:rPr lang="en-US" altLang="zh-CN" sz="3200" dirty="0"/>
                  <a:t>=485.536,n=3,</a:t>
                </a:r>
                <a:r>
                  <a:rPr lang="en-US" altLang="zh-CN" sz="3200" i="1" dirty="0"/>
                  <a:t>F=</a:t>
                </a:r>
                <a:r>
                  <a:rPr lang="zh-CN" altLang="en-US" sz="3200" i="1" dirty="0"/>
                  <a:t> </a:t>
                </a:r>
                <a14:m>
                  <m:oMath xmlns:m="http://schemas.openxmlformats.org/officeDocument/2006/math">
                    <m:f>
                      <m:fPr>
                        <m:ctrlPr>
                          <a:rPr lang="zh-CN" altLang="en-US" sz="3200" i="1">
                            <a:latin typeface="Cambria Math" panose="02040503050406030204" pitchFamily="18" charset="0"/>
                          </a:rPr>
                        </m:ctrlPr>
                      </m:fPr>
                      <m:num>
                        <m:r>
                          <a:rPr lang="zh-CN" altLang="en-US" sz="3200" i="1">
                            <a:latin typeface="Cambria Math" panose="02040503050406030204" pitchFamily="18" charset="0"/>
                          </a:rPr>
                          <m:t>𝑀𝑆𝐴</m:t>
                        </m:r>
                      </m:num>
                      <m:den>
                        <m:r>
                          <a:rPr lang="zh-CN" altLang="en-US" sz="3200" i="1">
                            <a:latin typeface="Cambria Math" panose="02040503050406030204" pitchFamily="18" charset="0"/>
                          </a:rPr>
                          <m:t>𝑀𝑆𝐸</m:t>
                        </m:r>
                      </m:den>
                    </m:f>
                  </m:oMath>
                </a14:m>
                <a:r>
                  <a:rPr lang="en-US" altLang="zh-CN" sz="3200" dirty="0"/>
                  <a:t>=3.406</a:t>
                </a:r>
                <a:endParaRPr lang="zh-CN" altLang="en-US" sz="3200" dirty="0"/>
              </a:p>
            </p:txBody>
          </p:sp>
        </mc:Choice>
        <mc:Fallback xmlns="">
          <p:sp>
            <p:nvSpPr>
              <p:cNvPr id="3" name="文本框 2">
                <a:extLst>
                  <a:ext uri="{FF2B5EF4-FFF2-40B4-BE49-F238E27FC236}">
                    <a16:creationId xmlns:a16="http://schemas.microsoft.com/office/drawing/2014/main" id="{D0DED424-61B9-4AA8-882B-7AA4CC4B7AC0}"/>
                  </a:ext>
                </a:extLst>
              </p:cNvPr>
              <p:cNvSpPr txBox="1">
                <a:spLocks noRot="1" noChangeAspect="1" noMove="1" noResize="1" noEditPoints="1" noAdjustHandles="1" noChangeArrowheads="1" noChangeShapeType="1" noTextEdit="1"/>
              </p:cNvSpPr>
              <p:nvPr/>
            </p:nvSpPr>
            <p:spPr>
              <a:xfrm>
                <a:off x="1408590" y="5318472"/>
                <a:ext cx="10173810" cy="803810"/>
              </a:xfrm>
              <a:prstGeom prst="rect">
                <a:avLst/>
              </a:prstGeom>
              <a:blipFill>
                <a:blip r:embed="rId4"/>
                <a:stretch>
                  <a:fillRect l="-1498" r="-539" b="-12121"/>
                </a:stretch>
              </a:blipFill>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wipe(left)">
                                      <p:cBhvr>
                                        <p:cTn id="7" dur="500"/>
                                        <p:tgtEl>
                                          <p:spTgt spid="261123">
                                            <p:txEl>
                                              <p:pRg st="0" end="0"/>
                                            </p:txEl>
                                          </p:spTgt>
                                        </p:tgtEl>
                                      </p:cBhvr>
                                    </p:animEffect>
                                  </p:childTnLst>
                                  <p:subTnLst>
                                    <p:animClr clrSpc="rgb" dir="cw">
                                      <p:cBhvr override="childStyle">
                                        <p:cTn dur="1" fill="hold" display="0" masterRel="nextClick" afterEffect="1"/>
                                        <p:tgtEl>
                                          <p:spTgt spid="26112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wipe(left)">
                                      <p:cBhvr>
                                        <p:cTn id="12" dur="500"/>
                                        <p:tgtEl>
                                          <p:spTgt spid="261123">
                                            <p:txEl>
                                              <p:pRg st="1" end="1"/>
                                            </p:txEl>
                                          </p:spTgt>
                                        </p:tgtEl>
                                      </p:cBhvr>
                                    </p:animEffect>
                                  </p:childTnLst>
                                  <p:subTnLst>
                                    <p:animClr clrSpc="rgb" dir="cw">
                                      <p:cBhvr override="childStyle">
                                        <p:cTn dur="1" fill="hold" display="0" masterRel="nextClick" afterEffect="1"/>
                                        <p:tgtEl>
                                          <p:spTgt spid="261123">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4868" name="Rectangle 4"/>
          <p:cNvSpPr>
            <a:spLocks noChangeArrowheads="1"/>
          </p:cNvSpPr>
          <p:nvPr/>
        </p:nvSpPr>
        <p:spPr bwMode="auto">
          <a:xfrm>
            <a:off x="2705100" y="370643"/>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en-US" altLang="zh-CN" dirty="0">
                <a:latin typeface="Arial" panose="020B0604020202020204" pitchFamily="34" charset="0"/>
              </a:rPr>
              <a:t>10.1   </a:t>
            </a:r>
            <a:r>
              <a:rPr lang="zh-CN" altLang="en-US" dirty="0">
                <a:latin typeface="Arial" panose="020B0604020202020204" pitchFamily="34" charset="0"/>
              </a:rPr>
              <a:t>方差分析引论</a:t>
            </a:r>
          </a:p>
        </p:txBody>
      </p:sp>
      <p:sp>
        <p:nvSpPr>
          <p:cNvPr id="164869" name="Rectangle 5"/>
          <p:cNvSpPr>
            <a:spLocks noChangeArrowheads="1"/>
          </p:cNvSpPr>
          <p:nvPr/>
        </p:nvSpPr>
        <p:spPr bwMode="auto">
          <a:xfrm>
            <a:off x="2438400" y="1981200"/>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dirty="0"/>
              <a:t>10.1.1  </a:t>
            </a:r>
            <a:r>
              <a:rPr lang="zh-CN" altLang="en-US" dirty="0"/>
              <a:t>方差分析及其有关术语</a:t>
            </a:r>
          </a:p>
          <a:p>
            <a:pPr algn="l">
              <a:defRPr/>
            </a:pPr>
            <a:r>
              <a:rPr lang="en-US" altLang="zh-CN" dirty="0"/>
              <a:t>10.1.2  </a:t>
            </a:r>
            <a:r>
              <a:rPr lang="zh-CN" altLang="en-US" dirty="0"/>
              <a:t>方差分析的基本思想和原理</a:t>
            </a:r>
          </a:p>
          <a:p>
            <a:pPr algn="l">
              <a:spcBef>
                <a:spcPct val="24000"/>
              </a:spcBef>
              <a:defRPr/>
            </a:pPr>
            <a:r>
              <a:rPr lang="en-US" altLang="zh-CN" dirty="0"/>
              <a:t>10.1.3  </a:t>
            </a:r>
            <a:r>
              <a:rPr lang="zh-CN" altLang="en-US" dirty="0"/>
              <a:t>方差分析的基本假定</a:t>
            </a:r>
          </a:p>
          <a:p>
            <a:pPr algn="l">
              <a:spcBef>
                <a:spcPct val="24000"/>
              </a:spcBef>
              <a:defRPr/>
            </a:pPr>
            <a:r>
              <a:rPr lang="en-US" altLang="zh-CN" dirty="0"/>
              <a:t>10.1.4  </a:t>
            </a:r>
            <a:r>
              <a:rPr lang="zh-CN" altLang="en-US" dirty="0"/>
              <a:t>问题的一般提法</a:t>
            </a:r>
          </a:p>
          <a:p>
            <a:pPr algn="l">
              <a:spcBef>
                <a:spcPct val="24000"/>
              </a:spcBef>
              <a:buFontTx/>
              <a:buChar char="•"/>
              <a:defRPr/>
            </a:pPr>
            <a:endParaRPr lang="en-US" altLang="zh-CN" dirty="0"/>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156"/>
          <p:cNvSpPr>
            <a:spLocks noChangeArrowheads="1"/>
          </p:cNvSpPr>
          <p:nvPr/>
        </p:nvSpPr>
        <p:spPr bwMode="auto">
          <a:xfrm>
            <a:off x="152400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336898" name="Rectangle 2"/>
          <p:cNvSpPr>
            <a:spLocks noGrp="1" noChangeArrowheads="1"/>
          </p:cNvSpPr>
          <p:nvPr>
            <p:ph type="title"/>
          </p:nvPr>
        </p:nvSpPr>
        <p:spPr>
          <a:xfrm>
            <a:off x="1066800" y="182140"/>
            <a:ext cx="10058400" cy="1450757"/>
          </a:xfrm>
        </p:spPr>
        <p:txBody>
          <a:bodyPr>
            <a:normAutofit/>
          </a:bodyPr>
          <a:lstStyle/>
          <a:p>
            <a:pPr>
              <a:defRPr/>
            </a:pPr>
            <a:r>
              <a:rPr lang="zh-CN" altLang="en-US" dirty="0">
                <a:latin typeface="Arial" panose="020B0604020202020204" pitchFamily="34" charset="0"/>
              </a:rPr>
              <a:t>构造检验的统计量</a:t>
            </a:r>
            <a:br>
              <a:rPr lang="zh-CN" altLang="en-US" dirty="0">
                <a:latin typeface="Arial" panose="020B0604020202020204" pitchFamily="34" charset="0"/>
              </a:rPr>
            </a:br>
            <a:r>
              <a:rPr lang="en-US" altLang="zh-CN" sz="3600" dirty="0">
                <a:solidFill>
                  <a:schemeClr val="hlink"/>
                </a:solidFill>
                <a:latin typeface="Arial" panose="020B0604020202020204" pitchFamily="34" charset="0"/>
              </a:rPr>
              <a:t>(</a:t>
            </a:r>
            <a:r>
              <a:rPr lang="en-US" altLang="zh-CN" sz="3600" i="1" dirty="0">
                <a:solidFill>
                  <a:schemeClr val="hlink"/>
                </a:solidFill>
                <a:latin typeface="Arial" panose="020B0604020202020204" pitchFamily="34" charset="0"/>
              </a:rPr>
              <a:t>F</a:t>
            </a:r>
            <a:r>
              <a:rPr lang="zh-CN" altLang="en-US" sz="3600" dirty="0">
                <a:solidFill>
                  <a:schemeClr val="hlink"/>
                </a:solidFill>
                <a:latin typeface="Arial" panose="020B0604020202020204" pitchFamily="34" charset="0"/>
              </a:rPr>
              <a:t>分布与拒绝域</a:t>
            </a:r>
            <a:r>
              <a:rPr lang="en-US" altLang="zh-CN" sz="3600" dirty="0">
                <a:solidFill>
                  <a:schemeClr val="hlink"/>
                </a:solidFill>
                <a:latin typeface="Arial" panose="020B0604020202020204" pitchFamily="34" charset="0"/>
              </a:rPr>
              <a:t>)</a:t>
            </a:r>
          </a:p>
        </p:txBody>
      </p:sp>
      <p:sp>
        <p:nvSpPr>
          <p:cNvPr id="336995" name="AutoShape 99"/>
          <p:cNvSpPr>
            <a:spLocks noChangeArrowheads="1"/>
          </p:cNvSpPr>
          <p:nvPr/>
        </p:nvSpPr>
        <p:spPr bwMode="auto">
          <a:xfrm>
            <a:off x="2209800" y="2514600"/>
            <a:ext cx="2819400" cy="914400"/>
          </a:xfrm>
          <a:prstGeom prst="wedgeRoundRectCallout">
            <a:avLst>
              <a:gd name="adj1" fmla="val 41500"/>
              <a:gd name="adj2" fmla="val 73440"/>
              <a:gd name="adj3" fmla="val 16667"/>
            </a:avLst>
          </a:prstGeom>
          <a:noFill/>
          <a:ln w="12700">
            <a:solidFill>
              <a:schemeClr val="accent2"/>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lgn="ctr">
              <a:defRPr/>
            </a:pPr>
            <a:r>
              <a:rPr lang="zh-CN" altLang="en-US" dirty="0">
                <a:effectLst>
                  <a:outerShdw blurRad="38100" dist="38100" dir="2700000" algn="tl">
                    <a:srgbClr val="000000"/>
                  </a:outerShdw>
                </a:effectLst>
                <a:latin typeface="Times New Roman" panose="02020603050405020304" pitchFamily="18" charset="0"/>
              </a:rPr>
              <a:t>如果均值相等，</a:t>
            </a:r>
            <a:r>
              <a:rPr lang="en-US" altLang="zh-CN" i="1" dirty="0">
                <a:solidFill>
                  <a:srgbClr val="F8F8F8"/>
                </a:solidFill>
                <a:effectLst>
                  <a:outerShdw blurRad="38100" dist="38100" dir="2700000" algn="tl">
                    <a:srgbClr val="000000"/>
                  </a:outerShdw>
                </a:effectLst>
                <a:latin typeface="Times New Roman" panose="02020603050405020304" pitchFamily="18" charset="0"/>
              </a:rPr>
              <a:t>F</a:t>
            </a:r>
            <a:r>
              <a:rPr lang="en-US" altLang="zh-CN" dirty="0">
                <a:effectLst>
                  <a:outerShdw blurRad="38100" dist="38100" dir="2700000" algn="tl">
                    <a:srgbClr val="000000"/>
                  </a:outerShdw>
                </a:effectLst>
                <a:latin typeface="Times New Roman" panose="02020603050405020304" pitchFamily="18" charset="0"/>
              </a:rPr>
              <a:t>=</a:t>
            </a:r>
            <a:r>
              <a:rPr lang="en-US" altLang="zh-CN" i="1" dirty="0">
                <a:effectLst>
                  <a:outerShdw blurRad="38100" dist="38100" dir="2700000" algn="tl">
                    <a:srgbClr val="000000"/>
                  </a:outerShdw>
                </a:effectLst>
                <a:latin typeface="Times New Roman" panose="02020603050405020304" pitchFamily="18" charset="0"/>
              </a:rPr>
              <a:t>MSA</a:t>
            </a:r>
            <a:r>
              <a:rPr lang="en-US" altLang="zh-CN" dirty="0">
                <a:effectLst>
                  <a:outerShdw blurRad="38100" dist="38100" dir="2700000" algn="tl">
                    <a:srgbClr val="000000"/>
                  </a:outerShdw>
                </a:effectLst>
                <a:latin typeface="Times New Roman" panose="02020603050405020304" pitchFamily="18" charset="0"/>
              </a:rPr>
              <a:t>/</a:t>
            </a:r>
            <a:r>
              <a:rPr lang="en-US" altLang="zh-CN" i="1" dirty="0">
                <a:effectLst>
                  <a:outerShdw blurRad="38100" dist="38100" dir="2700000" algn="tl">
                    <a:srgbClr val="000000"/>
                  </a:outerShdw>
                </a:effectLst>
                <a:latin typeface="Times New Roman" panose="02020603050405020304" pitchFamily="18" charset="0"/>
              </a:rPr>
              <a:t>MSE</a:t>
            </a:r>
            <a:r>
              <a:rPr lang="en-US" altLang="zh-CN" dirty="0">
                <a:solidFill>
                  <a:schemeClr val="hlink"/>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dirty="0">
                <a:solidFill>
                  <a:schemeClr val="hlink"/>
                </a:solidFill>
                <a:effectLst>
                  <a:outerShdw blurRad="38100" dist="38100" dir="2700000" algn="tl">
                    <a:srgbClr val="000000"/>
                  </a:outerShdw>
                </a:effectLst>
                <a:sym typeface="Symbol" panose="05050102010706020507" pitchFamily="18" charset="2"/>
              </a:rPr>
              <a:t>1</a:t>
            </a:r>
            <a:endParaRPr lang="en-US" altLang="zh-CN" dirty="0">
              <a:solidFill>
                <a:schemeClr val="hlink"/>
              </a:solidFill>
              <a:effectLst>
                <a:outerShdw blurRad="38100" dist="38100" dir="2700000" algn="tl">
                  <a:srgbClr val="000000"/>
                </a:outerShdw>
              </a:effectLst>
            </a:endParaRPr>
          </a:p>
        </p:txBody>
      </p:sp>
      <p:grpSp>
        <p:nvGrpSpPr>
          <p:cNvPr id="82949" name="Group 155"/>
          <p:cNvGrpSpPr>
            <a:grpSpLocks/>
          </p:cNvGrpSpPr>
          <p:nvPr/>
        </p:nvGrpSpPr>
        <p:grpSpPr bwMode="auto">
          <a:xfrm>
            <a:off x="5257801" y="2362201"/>
            <a:ext cx="4703763" cy="3783013"/>
            <a:chOff x="2352" y="1488"/>
            <a:chExt cx="2963" cy="2383"/>
          </a:xfrm>
        </p:grpSpPr>
        <p:sp>
          <p:nvSpPr>
            <p:cNvPr id="82950" name="Line 62"/>
            <p:cNvSpPr>
              <a:spLocks noChangeShapeType="1"/>
            </p:cNvSpPr>
            <p:nvPr/>
          </p:nvSpPr>
          <p:spPr bwMode="auto">
            <a:xfrm flipH="1">
              <a:off x="4128" y="2928"/>
              <a:ext cx="1" cy="227"/>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59" name="Rectangle 63"/>
            <p:cNvSpPr>
              <a:spLocks noChangeArrowheads="1"/>
            </p:cNvSpPr>
            <p:nvPr/>
          </p:nvSpPr>
          <p:spPr bwMode="auto">
            <a:xfrm>
              <a:off x="4469" y="2134"/>
              <a:ext cx="379"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defRPr/>
              </a:pPr>
              <a:r>
                <a:rPr lang="en-US" altLang="zh-CN" sz="3200" i="1">
                  <a:effectLst>
                    <a:outerShdw blurRad="38100" dist="38100" dir="2700000" algn="tl">
                      <a:srgbClr val="000000"/>
                    </a:outerShdw>
                  </a:effectLst>
                  <a:latin typeface="Symbol" panose="05050102010706020507" pitchFamily="18" charset="2"/>
                </a:rPr>
                <a:t>a</a:t>
              </a:r>
            </a:p>
          </p:txBody>
        </p:sp>
        <p:sp>
          <p:nvSpPr>
            <p:cNvPr id="336960" name="Rectangle 64"/>
            <p:cNvSpPr>
              <a:spLocks noChangeArrowheads="1"/>
            </p:cNvSpPr>
            <p:nvPr/>
          </p:nvSpPr>
          <p:spPr bwMode="auto">
            <a:xfrm>
              <a:off x="3456" y="3504"/>
              <a:ext cx="1295"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zh-CN" sz="3200" i="1">
                  <a:solidFill>
                    <a:srgbClr val="FFFFB1"/>
                  </a:solidFill>
                  <a:effectLst>
                    <a:outerShdw blurRad="38100" dist="38100" dir="2700000" algn="tl">
                      <a:srgbClr val="000000"/>
                    </a:outerShdw>
                  </a:effectLst>
                  <a:latin typeface="Times New Roman" panose="02020603050405020304" pitchFamily="18" charset="0"/>
                </a:rPr>
                <a:t>  </a:t>
              </a:r>
              <a:r>
                <a:rPr lang="en-US" altLang="zh-CN" sz="3200" i="1">
                  <a:solidFill>
                    <a:schemeClr val="hlink"/>
                  </a:solidFill>
                  <a:effectLst>
                    <a:outerShdw blurRad="38100" dist="38100" dir="2700000" algn="tl">
                      <a:srgbClr val="000000"/>
                    </a:outerShdw>
                  </a:effectLst>
                  <a:latin typeface="Times New Roman" panose="02020603050405020304" pitchFamily="18" charset="0"/>
                </a:rPr>
                <a:t>F </a:t>
              </a:r>
              <a:r>
                <a:rPr lang="zh-CN" altLang="en-US" sz="3200">
                  <a:solidFill>
                    <a:schemeClr val="hlink"/>
                  </a:solidFill>
                  <a:effectLst>
                    <a:outerShdw blurRad="38100" dist="38100" dir="2700000" algn="tl">
                      <a:srgbClr val="000000"/>
                    </a:outerShdw>
                  </a:effectLst>
                </a:rPr>
                <a:t>分布</a:t>
              </a:r>
            </a:p>
          </p:txBody>
        </p:sp>
        <p:sp>
          <p:nvSpPr>
            <p:cNvPr id="336961" name="Rectangle 65"/>
            <p:cNvSpPr>
              <a:spLocks noChangeArrowheads="1"/>
            </p:cNvSpPr>
            <p:nvPr/>
          </p:nvSpPr>
          <p:spPr bwMode="auto">
            <a:xfrm>
              <a:off x="3600" y="3120"/>
              <a:ext cx="1536"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en-US" altLang="zh-CN" sz="3200" i="1" dirty="0">
                  <a:effectLst>
                    <a:outerShdw blurRad="38100" dist="38100" dir="2700000" algn="tl">
                      <a:srgbClr val="000000"/>
                    </a:outerShdw>
                  </a:effectLst>
                  <a:latin typeface="Times New Roman" panose="02020603050405020304" pitchFamily="18" charset="0"/>
                </a:rPr>
                <a:t>F</a:t>
              </a:r>
              <a:r>
                <a:rPr lang="en-US" altLang="zh-CN" sz="3200" i="1" baseline="-25000" dirty="0">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3200" dirty="0">
                  <a:effectLst>
                    <a:outerShdw blurRad="38100" dist="38100" dir="2700000" algn="tl">
                      <a:srgbClr val="000000"/>
                    </a:outerShdw>
                  </a:effectLst>
                  <a:latin typeface="Times New Roman" panose="02020603050405020304" pitchFamily="18" charset="0"/>
                </a:rPr>
                <a:t>(</a:t>
              </a:r>
              <a:r>
                <a:rPr lang="en-US" altLang="zh-CN" sz="3200" i="1" dirty="0">
                  <a:effectLst>
                    <a:outerShdw blurRad="38100" dist="38100" dir="2700000" algn="tl">
                      <a:srgbClr val="000000"/>
                    </a:outerShdw>
                  </a:effectLst>
                  <a:latin typeface="Times New Roman" panose="02020603050405020304" pitchFamily="18" charset="0"/>
                </a:rPr>
                <a:t>k</a:t>
              </a:r>
              <a:r>
                <a:rPr lang="en-US" altLang="zh-CN" sz="3200" dirty="0">
                  <a:effectLst>
                    <a:outerShdw blurRad="38100" dist="38100" dir="2700000" algn="tl">
                      <a:srgbClr val="000000"/>
                    </a:outerShdw>
                  </a:effectLst>
                  <a:latin typeface="Times New Roman" panose="02020603050405020304" pitchFamily="18" charset="0"/>
                </a:rPr>
                <a:t>-1,</a:t>
              </a:r>
              <a:r>
                <a:rPr lang="en-US" altLang="zh-CN" sz="3200" i="1" dirty="0">
                  <a:effectLst>
                    <a:outerShdw blurRad="38100" dist="38100" dir="2700000" algn="tl">
                      <a:srgbClr val="000000"/>
                    </a:outerShdw>
                  </a:effectLst>
                  <a:latin typeface="Times New Roman" panose="02020603050405020304" pitchFamily="18" charset="0"/>
                </a:rPr>
                <a:t>n</a:t>
              </a:r>
              <a:r>
                <a:rPr lang="en-US" altLang="zh-CN" sz="3200" dirty="0">
                  <a:effectLst>
                    <a:outerShdw blurRad="38100" dist="38100" dir="2700000" algn="tl">
                      <a:srgbClr val="000000"/>
                    </a:outerShdw>
                  </a:effectLst>
                  <a:latin typeface="Times New Roman" panose="02020603050405020304" pitchFamily="18" charset="0"/>
                </a:rPr>
                <a:t>-</a:t>
              </a:r>
              <a:r>
                <a:rPr lang="en-US" altLang="zh-CN" sz="3200" i="1" dirty="0">
                  <a:effectLst>
                    <a:outerShdw blurRad="38100" dist="38100" dir="2700000" algn="tl">
                      <a:srgbClr val="000000"/>
                    </a:outerShdw>
                  </a:effectLst>
                  <a:latin typeface="Times New Roman" panose="02020603050405020304" pitchFamily="18" charset="0"/>
                </a:rPr>
                <a:t>k</a:t>
              </a:r>
              <a:r>
                <a:rPr lang="en-US" altLang="zh-CN" sz="3200" dirty="0">
                  <a:effectLst>
                    <a:outerShdw blurRad="38100" dist="38100" dir="2700000" algn="tl">
                      <a:srgbClr val="000000"/>
                    </a:outerShdw>
                  </a:effectLst>
                  <a:latin typeface="Times New Roman" panose="02020603050405020304" pitchFamily="18" charset="0"/>
                </a:rPr>
                <a:t>)</a:t>
              </a:r>
              <a:endParaRPr lang="en-US" altLang="zh-CN" sz="3200" i="1" dirty="0">
                <a:effectLst>
                  <a:outerShdw blurRad="38100" dist="38100" dir="2700000" algn="tl">
                    <a:srgbClr val="000000"/>
                  </a:outerShdw>
                </a:effectLst>
                <a:latin typeface="Times New Roman" panose="02020603050405020304" pitchFamily="18" charset="0"/>
              </a:endParaRPr>
            </a:p>
          </p:txBody>
        </p:sp>
        <p:sp>
          <p:nvSpPr>
            <p:cNvPr id="82954" name="Freeform 66" descr="60%"/>
            <p:cNvSpPr>
              <a:spLocks/>
            </p:cNvSpPr>
            <p:nvPr/>
          </p:nvSpPr>
          <p:spPr bwMode="auto">
            <a:xfrm>
              <a:off x="4128" y="2592"/>
              <a:ext cx="1008" cy="336"/>
            </a:xfrm>
            <a:custGeom>
              <a:avLst/>
              <a:gdLst>
                <a:gd name="T0" fmla="*/ 0 w 885"/>
                <a:gd name="T1" fmla="*/ 0 h 491"/>
                <a:gd name="T2" fmla="*/ 0 w 885"/>
                <a:gd name="T3" fmla="*/ 335 h 491"/>
                <a:gd name="T4" fmla="*/ 1007 w 885"/>
                <a:gd name="T5" fmla="*/ 335 h 491"/>
                <a:gd name="T6" fmla="*/ 904 w 885"/>
                <a:gd name="T7" fmla="*/ 320 h 491"/>
                <a:gd name="T8" fmla="*/ 802 w 885"/>
                <a:gd name="T9" fmla="*/ 304 h 491"/>
                <a:gd name="T10" fmla="*/ 705 w 885"/>
                <a:gd name="T11" fmla="*/ 284 h 491"/>
                <a:gd name="T12" fmla="*/ 612 w 885"/>
                <a:gd name="T13" fmla="*/ 263 h 491"/>
                <a:gd name="T14" fmla="*/ 524 w 885"/>
                <a:gd name="T15" fmla="*/ 241 h 491"/>
                <a:gd name="T16" fmla="*/ 439 w 885"/>
                <a:gd name="T17" fmla="*/ 216 h 491"/>
                <a:gd name="T18" fmla="*/ 361 w 885"/>
                <a:gd name="T19" fmla="*/ 189 h 491"/>
                <a:gd name="T20" fmla="*/ 284 w 885"/>
                <a:gd name="T21" fmla="*/ 160 h 491"/>
                <a:gd name="T22" fmla="*/ 216 w 885"/>
                <a:gd name="T23" fmla="*/ 131 h 491"/>
                <a:gd name="T24" fmla="*/ 153 w 885"/>
                <a:gd name="T25" fmla="*/ 100 h 491"/>
                <a:gd name="T26" fmla="*/ 97 w 885"/>
                <a:gd name="T27" fmla="*/ 68 h 491"/>
                <a:gd name="T28" fmla="*/ 46 w 885"/>
                <a:gd name="T29" fmla="*/ 34 h 491"/>
                <a:gd name="T30" fmla="*/ 0 w 885"/>
                <a:gd name="T31" fmla="*/ 0 h 4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85" h="491">
                  <a:moveTo>
                    <a:pt x="0" y="0"/>
                  </a:moveTo>
                  <a:lnTo>
                    <a:pt x="0" y="490"/>
                  </a:lnTo>
                  <a:lnTo>
                    <a:pt x="884" y="490"/>
                  </a:lnTo>
                  <a:lnTo>
                    <a:pt x="794" y="468"/>
                  </a:lnTo>
                  <a:lnTo>
                    <a:pt x="704" y="444"/>
                  </a:lnTo>
                  <a:lnTo>
                    <a:pt x="619" y="415"/>
                  </a:lnTo>
                  <a:lnTo>
                    <a:pt x="537" y="384"/>
                  </a:lnTo>
                  <a:lnTo>
                    <a:pt x="460" y="352"/>
                  </a:lnTo>
                  <a:lnTo>
                    <a:pt x="385" y="315"/>
                  </a:lnTo>
                  <a:lnTo>
                    <a:pt x="317" y="276"/>
                  </a:lnTo>
                  <a:lnTo>
                    <a:pt x="249" y="234"/>
                  </a:lnTo>
                  <a:lnTo>
                    <a:pt x="190" y="192"/>
                  </a:lnTo>
                  <a:lnTo>
                    <a:pt x="134" y="146"/>
                  </a:lnTo>
                  <a:lnTo>
                    <a:pt x="85" y="100"/>
                  </a:lnTo>
                  <a:lnTo>
                    <a:pt x="40" y="50"/>
                  </a:lnTo>
                  <a:lnTo>
                    <a:pt x="0" y="0"/>
                  </a:lnTo>
                </a:path>
              </a:pathLst>
            </a:custGeom>
            <a:pattFill prst="pct60">
              <a:fgClr>
                <a:schemeClr val="tx2"/>
              </a:fgClr>
              <a:bgClr>
                <a:srgbClr val="FF7C80"/>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66" name="Rectangle 70"/>
            <p:cNvSpPr>
              <a:spLocks noChangeArrowheads="1"/>
            </p:cNvSpPr>
            <p:nvPr/>
          </p:nvSpPr>
          <p:spPr bwMode="auto">
            <a:xfrm>
              <a:off x="2352" y="2902"/>
              <a:ext cx="216"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zh-CN" sz="2300">
                  <a:effectLst>
                    <a:outerShdw blurRad="38100" dist="38100" dir="2700000" algn="tl">
                      <a:srgbClr val="000000"/>
                    </a:outerShdw>
                  </a:effectLst>
                </a:rPr>
                <a:t>0</a:t>
              </a:r>
            </a:p>
          </p:txBody>
        </p:sp>
        <p:sp>
          <p:nvSpPr>
            <p:cNvPr id="336968" name="Rectangle 72"/>
            <p:cNvSpPr>
              <a:spLocks noChangeArrowheads="1"/>
            </p:cNvSpPr>
            <p:nvPr/>
          </p:nvSpPr>
          <p:spPr bwMode="auto">
            <a:xfrm>
              <a:off x="4113" y="1728"/>
              <a:ext cx="72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zh-CN" altLang="en-US" sz="2300">
                  <a:effectLst>
                    <a:outerShdw blurRad="38100" dist="38100" dir="2700000" algn="tl">
                      <a:srgbClr val="000000"/>
                    </a:outerShdw>
                  </a:effectLst>
                </a:rPr>
                <a:t>拒绝</a:t>
              </a:r>
              <a:r>
                <a:rPr lang="en-US" altLang="zh-CN" sz="2300" i="1">
                  <a:effectLst>
                    <a:outerShdw blurRad="38100" dist="38100" dir="2700000" algn="tl">
                      <a:srgbClr val="000000"/>
                    </a:outerShdw>
                  </a:effectLst>
                  <a:latin typeface="Times New Roman" panose="02020603050405020304" pitchFamily="18" charset="0"/>
                </a:rPr>
                <a:t>H</a:t>
              </a:r>
              <a:r>
                <a:rPr lang="en-US" altLang="zh-CN" sz="2300" baseline="-25000">
                  <a:effectLst>
                    <a:outerShdw blurRad="38100" dist="38100" dir="2700000" algn="tl">
                      <a:srgbClr val="000000"/>
                    </a:outerShdw>
                  </a:effectLst>
                </a:rPr>
                <a:t>0</a:t>
              </a:r>
              <a:endParaRPr lang="en-US" altLang="zh-CN" sz="2300">
                <a:effectLst>
                  <a:outerShdw blurRad="38100" dist="38100" dir="2700000" algn="tl">
                    <a:srgbClr val="000000"/>
                  </a:outerShdw>
                </a:effectLst>
              </a:endParaRPr>
            </a:p>
          </p:txBody>
        </p:sp>
        <p:sp>
          <p:nvSpPr>
            <p:cNvPr id="336969" name="Rectangle 73"/>
            <p:cNvSpPr>
              <a:spLocks noChangeArrowheads="1"/>
            </p:cNvSpPr>
            <p:nvPr/>
          </p:nvSpPr>
          <p:spPr bwMode="auto">
            <a:xfrm>
              <a:off x="2817" y="2256"/>
              <a:ext cx="100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zh-CN" altLang="en-US" sz="2300">
                  <a:effectLst>
                    <a:outerShdw blurRad="38100" dist="38100" dir="2700000" algn="tl">
                      <a:srgbClr val="000000"/>
                    </a:outerShdw>
                  </a:effectLst>
                  <a:latin typeface="宋体" panose="02010600030101010101" pitchFamily="2" charset="-122"/>
                </a:rPr>
                <a:t>不能拒绝</a:t>
              </a:r>
              <a:r>
                <a:rPr lang="en-US" altLang="zh-CN" sz="2300" i="1">
                  <a:effectLst>
                    <a:outerShdw blurRad="38100" dist="38100" dir="2700000" algn="tl">
                      <a:srgbClr val="000000"/>
                    </a:outerShdw>
                  </a:effectLst>
                  <a:latin typeface="宋体" panose="02010600030101010101" pitchFamily="2" charset="-122"/>
                </a:rPr>
                <a:t>H</a:t>
              </a:r>
              <a:r>
                <a:rPr lang="en-US" altLang="zh-CN" sz="2300" baseline="-25000">
                  <a:effectLst>
                    <a:outerShdw blurRad="38100" dist="38100" dir="2700000" algn="tl">
                      <a:srgbClr val="000000"/>
                    </a:outerShdw>
                  </a:effectLst>
                  <a:latin typeface="宋体" panose="02010600030101010101" pitchFamily="2" charset="-122"/>
                </a:rPr>
                <a:t>0</a:t>
              </a:r>
              <a:endParaRPr lang="en-US" altLang="zh-CN" sz="2300">
                <a:effectLst>
                  <a:outerShdw blurRad="38100" dist="38100" dir="2700000" algn="tl">
                    <a:srgbClr val="000000"/>
                  </a:outerShdw>
                </a:effectLst>
                <a:latin typeface="宋体" panose="02010600030101010101" pitchFamily="2" charset="-122"/>
              </a:endParaRPr>
            </a:p>
          </p:txBody>
        </p:sp>
        <p:sp>
          <p:nvSpPr>
            <p:cNvPr id="82958" name="Rectangle 74"/>
            <p:cNvSpPr>
              <a:spLocks noChangeArrowheads="1"/>
            </p:cNvSpPr>
            <p:nvPr/>
          </p:nvSpPr>
          <p:spPr bwMode="auto">
            <a:xfrm>
              <a:off x="3679" y="2576"/>
              <a:ext cx="116"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6993" name="Rectangle 97"/>
            <p:cNvSpPr>
              <a:spLocks noChangeArrowheads="1"/>
            </p:cNvSpPr>
            <p:nvPr/>
          </p:nvSpPr>
          <p:spPr bwMode="auto">
            <a:xfrm>
              <a:off x="5078" y="2898"/>
              <a:ext cx="237"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zh-CN" sz="2300" i="1">
                  <a:effectLst>
                    <a:outerShdw blurRad="38100" dist="38100" dir="2700000" algn="tl">
                      <a:srgbClr val="000000"/>
                    </a:outerShdw>
                  </a:effectLst>
                  <a:latin typeface="Times New Roman" panose="02020603050405020304" pitchFamily="18" charset="0"/>
                </a:rPr>
                <a:t>F</a:t>
              </a:r>
            </a:p>
          </p:txBody>
        </p:sp>
        <p:grpSp>
          <p:nvGrpSpPr>
            <p:cNvPr id="82960" name="Group 129"/>
            <p:cNvGrpSpPr>
              <a:grpSpLocks/>
            </p:cNvGrpSpPr>
            <p:nvPr/>
          </p:nvGrpSpPr>
          <p:grpSpPr bwMode="auto">
            <a:xfrm>
              <a:off x="2448" y="1536"/>
              <a:ext cx="2640" cy="1344"/>
              <a:chOff x="2463" y="1488"/>
              <a:chExt cx="2640" cy="1344"/>
            </a:xfrm>
          </p:grpSpPr>
          <p:sp>
            <p:nvSpPr>
              <p:cNvPr id="82985" name="Freeform 124"/>
              <p:cNvSpPr>
                <a:spLocks/>
              </p:cNvSpPr>
              <p:nvPr/>
            </p:nvSpPr>
            <p:spPr bwMode="auto">
              <a:xfrm>
                <a:off x="2463" y="1488"/>
                <a:ext cx="561" cy="1344"/>
              </a:xfrm>
              <a:custGeom>
                <a:avLst/>
                <a:gdLst>
                  <a:gd name="T0" fmla="*/ 0 w 548"/>
                  <a:gd name="T1" fmla="*/ 1343 h 1318"/>
                  <a:gd name="T2" fmla="*/ 60 w 548"/>
                  <a:gd name="T3" fmla="*/ 1326 h 1318"/>
                  <a:gd name="T4" fmla="*/ 90 w 548"/>
                  <a:gd name="T5" fmla="*/ 1311 h 1318"/>
                  <a:gd name="T6" fmla="*/ 120 w 548"/>
                  <a:gd name="T7" fmla="*/ 1289 h 1318"/>
                  <a:gd name="T8" fmla="*/ 147 w 548"/>
                  <a:gd name="T9" fmla="*/ 1259 h 1318"/>
                  <a:gd name="T10" fmla="*/ 178 w 548"/>
                  <a:gd name="T11" fmla="*/ 1218 h 1318"/>
                  <a:gd name="T12" fmla="*/ 208 w 548"/>
                  <a:gd name="T13" fmla="*/ 1162 h 1318"/>
                  <a:gd name="T14" fmla="*/ 267 w 548"/>
                  <a:gd name="T15" fmla="*/ 1006 h 1318"/>
                  <a:gd name="T16" fmla="*/ 326 w 548"/>
                  <a:gd name="T17" fmla="*/ 786 h 1318"/>
                  <a:gd name="T18" fmla="*/ 385 w 548"/>
                  <a:gd name="T19" fmla="*/ 524 h 1318"/>
                  <a:gd name="T20" fmla="*/ 413 w 548"/>
                  <a:gd name="T21" fmla="*/ 391 h 1318"/>
                  <a:gd name="T22" fmla="*/ 443 w 548"/>
                  <a:gd name="T23" fmla="*/ 264 h 1318"/>
                  <a:gd name="T24" fmla="*/ 473 w 548"/>
                  <a:gd name="T25" fmla="*/ 156 h 1318"/>
                  <a:gd name="T26" fmla="*/ 503 w 548"/>
                  <a:gd name="T27" fmla="*/ 72 h 1318"/>
                  <a:gd name="T28" fmla="*/ 532 w 548"/>
                  <a:gd name="T29" fmla="*/ 18 h 1318"/>
                  <a:gd name="T30" fmla="*/ 560 w 548"/>
                  <a:gd name="T31" fmla="*/ 0 h 1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8" h="1318">
                    <a:moveTo>
                      <a:pt x="0" y="1317"/>
                    </a:moveTo>
                    <a:lnTo>
                      <a:pt x="59" y="1300"/>
                    </a:lnTo>
                    <a:lnTo>
                      <a:pt x="88" y="1286"/>
                    </a:lnTo>
                    <a:lnTo>
                      <a:pt x="117" y="1264"/>
                    </a:lnTo>
                    <a:lnTo>
                      <a:pt x="144" y="1235"/>
                    </a:lnTo>
                    <a:lnTo>
                      <a:pt x="174" y="1194"/>
                    </a:lnTo>
                    <a:lnTo>
                      <a:pt x="203" y="1140"/>
                    </a:lnTo>
                    <a:lnTo>
                      <a:pt x="261" y="987"/>
                    </a:lnTo>
                    <a:lnTo>
                      <a:pt x="318" y="771"/>
                    </a:lnTo>
                    <a:lnTo>
                      <a:pt x="376" y="514"/>
                    </a:lnTo>
                    <a:lnTo>
                      <a:pt x="403" y="383"/>
                    </a:lnTo>
                    <a:lnTo>
                      <a:pt x="433" y="259"/>
                    </a:lnTo>
                    <a:lnTo>
                      <a:pt x="462" y="153"/>
                    </a:lnTo>
                    <a:lnTo>
                      <a:pt x="491" y="71"/>
                    </a:lnTo>
                    <a:lnTo>
                      <a:pt x="520" y="18"/>
                    </a:lnTo>
                    <a:lnTo>
                      <a:pt x="547" y="0"/>
                    </a:lnTo>
                  </a:path>
                </a:pathLst>
              </a:custGeom>
              <a:noFill/>
              <a:ln w="50800" cap="rnd" cmpd="sng">
                <a:solidFill>
                  <a:srgbClr val="FF3300"/>
                </a:solidFill>
                <a:prstDash val="solid"/>
                <a:round/>
                <a:headEnd type="none" w="med" len="med"/>
                <a:tailEnd type="none" w="med" len="med"/>
              </a:ln>
              <a:effectLst>
                <a:outerShdw dist="254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82986" name="Freeform 128"/>
              <p:cNvSpPr>
                <a:spLocks/>
              </p:cNvSpPr>
              <p:nvPr/>
            </p:nvSpPr>
            <p:spPr bwMode="auto">
              <a:xfrm>
                <a:off x="3024" y="1488"/>
                <a:ext cx="2079" cy="1344"/>
              </a:xfrm>
              <a:custGeom>
                <a:avLst/>
                <a:gdLst>
                  <a:gd name="T0" fmla="*/ 2078 w 2190"/>
                  <a:gd name="T1" fmla="*/ 1343 h 1318"/>
                  <a:gd name="T2" fmla="*/ 1860 w 2190"/>
                  <a:gd name="T3" fmla="*/ 1326 h 1318"/>
                  <a:gd name="T4" fmla="*/ 1751 w 2190"/>
                  <a:gd name="T5" fmla="*/ 1311 h 1318"/>
                  <a:gd name="T6" fmla="*/ 1641 w 2190"/>
                  <a:gd name="T7" fmla="*/ 1289 h 1318"/>
                  <a:gd name="T8" fmla="*/ 1532 w 2190"/>
                  <a:gd name="T9" fmla="*/ 1259 h 1318"/>
                  <a:gd name="T10" fmla="*/ 1422 w 2190"/>
                  <a:gd name="T11" fmla="*/ 1218 h 1318"/>
                  <a:gd name="T12" fmla="*/ 1313 w 2190"/>
                  <a:gd name="T13" fmla="*/ 1162 h 1318"/>
                  <a:gd name="T14" fmla="*/ 1095 w 2190"/>
                  <a:gd name="T15" fmla="*/ 1006 h 1318"/>
                  <a:gd name="T16" fmla="*/ 876 w 2190"/>
                  <a:gd name="T17" fmla="*/ 786 h 1318"/>
                  <a:gd name="T18" fmla="*/ 657 w 2190"/>
                  <a:gd name="T19" fmla="*/ 524 h 1318"/>
                  <a:gd name="T20" fmla="*/ 548 w 2190"/>
                  <a:gd name="T21" fmla="*/ 391 h 1318"/>
                  <a:gd name="T22" fmla="*/ 439 w 2190"/>
                  <a:gd name="T23" fmla="*/ 264 h 1318"/>
                  <a:gd name="T24" fmla="*/ 329 w 2190"/>
                  <a:gd name="T25" fmla="*/ 156 h 1318"/>
                  <a:gd name="T26" fmla="*/ 220 w 2190"/>
                  <a:gd name="T27" fmla="*/ 72 h 1318"/>
                  <a:gd name="T28" fmla="*/ 111 w 2190"/>
                  <a:gd name="T29" fmla="*/ 18 h 1318"/>
                  <a:gd name="T30" fmla="*/ 0 w 2190"/>
                  <a:gd name="T31" fmla="*/ 0 h 1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90" h="1318">
                    <a:moveTo>
                      <a:pt x="2189" y="1317"/>
                    </a:moveTo>
                    <a:lnTo>
                      <a:pt x="1959" y="1300"/>
                    </a:lnTo>
                    <a:lnTo>
                      <a:pt x="1844" y="1286"/>
                    </a:lnTo>
                    <a:lnTo>
                      <a:pt x="1729" y="1264"/>
                    </a:lnTo>
                    <a:lnTo>
                      <a:pt x="1614" y="1235"/>
                    </a:lnTo>
                    <a:lnTo>
                      <a:pt x="1498" y="1194"/>
                    </a:lnTo>
                    <a:lnTo>
                      <a:pt x="1383" y="1140"/>
                    </a:lnTo>
                    <a:lnTo>
                      <a:pt x="1153" y="987"/>
                    </a:lnTo>
                    <a:lnTo>
                      <a:pt x="923" y="771"/>
                    </a:lnTo>
                    <a:lnTo>
                      <a:pt x="692" y="514"/>
                    </a:lnTo>
                    <a:lnTo>
                      <a:pt x="577" y="383"/>
                    </a:lnTo>
                    <a:lnTo>
                      <a:pt x="462" y="259"/>
                    </a:lnTo>
                    <a:lnTo>
                      <a:pt x="347" y="153"/>
                    </a:lnTo>
                    <a:lnTo>
                      <a:pt x="232" y="71"/>
                    </a:lnTo>
                    <a:lnTo>
                      <a:pt x="117" y="18"/>
                    </a:lnTo>
                    <a:lnTo>
                      <a:pt x="0" y="0"/>
                    </a:lnTo>
                  </a:path>
                </a:pathLst>
              </a:custGeom>
              <a:noFill/>
              <a:ln w="50800" cap="rnd" cmpd="sng">
                <a:solidFill>
                  <a:srgbClr val="FF3300"/>
                </a:solidFill>
                <a:prstDash val="solid"/>
                <a:round/>
                <a:headEnd type="none" w="med" len="med"/>
                <a:tailEnd type="none" w="med" len="med"/>
              </a:ln>
              <a:effectLst>
                <a:outerShdw dist="254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82961" name="Freeform 130"/>
            <p:cNvSpPr>
              <a:spLocks/>
            </p:cNvSpPr>
            <p:nvPr/>
          </p:nvSpPr>
          <p:spPr bwMode="auto">
            <a:xfrm>
              <a:off x="4113" y="2016"/>
              <a:ext cx="624" cy="908"/>
            </a:xfrm>
            <a:custGeom>
              <a:avLst/>
              <a:gdLst>
                <a:gd name="T0" fmla="*/ 0 w 227"/>
                <a:gd name="T1" fmla="*/ 907 h 908"/>
                <a:gd name="T2" fmla="*/ 0 w 227"/>
                <a:gd name="T3" fmla="*/ 454 h 908"/>
                <a:gd name="T4" fmla="*/ 0 w 227"/>
                <a:gd name="T5" fmla="*/ 0 h 908"/>
                <a:gd name="T6" fmla="*/ 621 w 227"/>
                <a:gd name="T7" fmla="*/ 0 h 9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908">
                  <a:moveTo>
                    <a:pt x="0" y="907"/>
                  </a:moveTo>
                  <a:lnTo>
                    <a:pt x="0" y="454"/>
                  </a:lnTo>
                  <a:lnTo>
                    <a:pt x="0" y="0"/>
                  </a:lnTo>
                  <a:lnTo>
                    <a:pt x="226" y="0"/>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2" name="Line 131"/>
            <p:cNvSpPr>
              <a:spLocks noChangeShapeType="1"/>
            </p:cNvSpPr>
            <p:nvPr/>
          </p:nvSpPr>
          <p:spPr bwMode="auto">
            <a:xfrm flipV="1">
              <a:off x="4257" y="2448"/>
              <a:ext cx="336" cy="336"/>
            </a:xfrm>
            <a:prstGeom prst="line">
              <a:avLst/>
            </a:prstGeom>
            <a:noFill/>
            <a:ln w="12700">
              <a:solidFill>
                <a:schemeClr val="accent2"/>
              </a:solidFill>
              <a:round/>
              <a:headEnd type="triangle" w="med" len="med"/>
              <a:tailEn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82963" name="Group 133"/>
            <p:cNvGrpSpPr>
              <a:grpSpLocks/>
            </p:cNvGrpSpPr>
            <p:nvPr/>
          </p:nvGrpSpPr>
          <p:grpSpPr bwMode="auto">
            <a:xfrm>
              <a:off x="2400" y="1488"/>
              <a:ext cx="2880" cy="1440"/>
              <a:chOff x="2649" y="1607"/>
              <a:chExt cx="2824" cy="1281"/>
            </a:xfrm>
          </p:grpSpPr>
          <p:sp>
            <p:nvSpPr>
              <p:cNvPr id="82964" name="Freeform 134"/>
              <p:cNvSpPr>
                <a:spLocks/>
              </p:cNvSpPr>
              <p:nvPr/>
            </p:nvSpPr>
            <p:spPr bwMode="auto">
              <a:xfrm>
                <a:off x="2683" y="1607"/>
                <a:ext cx="2790" cy="1265"/>
              </a:xfrm>
              <a:custGeom>
                <a:avLst/>
                <a:gdLst>
                  <a:gd name="T0" fmla="*/ 0 w 2790"/>
                  <a:gd name="T1" fmla="*/ 0 h 1265"/>
                  <a:gd name="T2" fmla="*/ 0 w 2790"/>
                  <a:gd name="T3" fmla="*/ 1264 h 1265"/>
                  <a:gd name="T4" fmla="*/ 2789 w 2790"/>
                  <a:gd name="T5" fmla="*/ 1264 h 1265"/>
                  <a:gd name="T6" fmla="*/ 0 60000 65536"/>
                  <a:gd name="T7" fmla="*/ 0 60000 65536"/>
                  <a:gd name="T8" fmla="*/ 0 60000 65536"/>
                </a:gdLst>
                <a:ahLst/>
                <a:cxnLst>
                  <a:cxn ang="T6">
                    <a:pos x="T0" y="T1"/>
                  </a:cxn>
                  <a:cxn ang="T7">
                    <a:pos x="T2" y="T3"/>
                  </a:cxn>
                  <a:cxn ang="T8">
                    <a:pos x="T4" y="T5"/>
                  </a:cxn>
                </a:cxnLst>
                <a:rect l="0" t="0" r="r" b="b"/>
                <a:pathLst>
                  <a:path w="2790" h="1265">
                    <a:moveTo>
                      <a:pt x="0" y="0"/>
                    </a:moveTo>
                    <a:lnTo>
                      <a:pt x="0" y="1264"/>
                    </a:lnTo>
                    <a:lnTo>
                      <a:pt x="2789" y="1264"/>
                    </a:lnTo>
                  </a:path>
                </a:pathLst>
              </a:custGeom>
              <a:noFill/>
              <a:ln w="38100" cap="rnd" cmpd="sng">
                <a:solidFill>
                  <a:schemeClr val="tx1"/>
                </a:solidFill>
                <a:prstDash val="solid"/>
                <a:round/>
                <a:headEnd type="triangl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nvGrpSpPr>
              <p:cNvPr id="82965" name="Group 135"/>
              <p:cNvGrpSpPr>
                <a:grpSpLocks/>
              </p:cNvGrpSpPr>
              <p:nvPr/>
            </p:nvGrpSpPr>
            <p:grpSpPr bwMode="auto">
              <a:xfrm>
                <a:off x="3241" y="2871"/>
                <a:ext cx="1952" cy="17"/>
                <a:chOff x="3241" y="2871"/>
                <a:chExt cx="1952" cy="17"/>
              </a:xfrm>
            </p:grpSpPr>
            <p:sp>
              <p:nvSpPr>
                <p:cNvPr id="82977" name="Line 136"/>
                <p:cNvSpPr>
                  <a:spLocks noChangeShapeType="1"/>
                </p:cNvSpPr>
                <p:nvPr/>
              </p:nvSpPr>
              <p:spPr bwMode="auto">
                <a:xfrm>
                  <a:off x="5193" y="2871"/>
                  <a:ext cx="0" cy="17"/>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78" name="Line 137"/>
                <p:cNvSpPr>
                  <a:spLocks noChangeShapeType="1"/>
                </p:cNvSpPr>
                <p:nvPr/>
              </p:nvSpPr>
              <p:spPr bwMode="auto">
                <a:xfrm>
                  <a:off x="4914" y="2871"/>
                  <a:ext cx="0" cy="17"/>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79" name="Line 138"/>
                <p:cNvSpPr>
                  <a:spLocks noChangeShapeType="1"/>
                </p:cNvSpPr>
                <p:nvPr/>
              </p:nvSpPr>
              <p:spPr bwMode="auto">
                <a:xfrm>
                  <a:off x="4635" y="2871"/>
                  <a:ext cx="0" cy="17"/>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80" name="Line 139"/>
                <p:cNvSpPr>
                  <a:spLocks noChangeShapeType="1"/>
                </p:cNvSpPr>
                <p:nvPr/>
              </p:nvSpPr>
              <p:spPr bwMode="auto">
                <a:xfrm>
                  <a:off x="4356" y="2871"/>
                  <a:ext cx="0" cy="17"/>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81" name="Line 140"/>
                <p:cNvSpPr>
                  <a:spLocks noChangeShapeType="1"/>
                </p:cNvSpPr>
                <p:nvPr/>
              </p:nvSpPr>
              <p:spPr bwMode="auto">
                <a:xfrm>
                  <a:off x="4078" y="2871"/>
                  <a:ext cx="0" cy="17"/>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82" name="Line 141"/>
                <p:cNvSpPr>
                  <a:spLocks noChangeShapeType="1"/>
                </p:cNvSpPr>
                <p:nvPr/>
              </p:nvSpPr>
              <p:spPr bwMode="auto">
                <a:xfrm>
                  <a:off x="3799" y="2871"/>
                  <a:ext cx="0" cy="17"/>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83" name="Line 142"/>
                <p:cNvSpPr>
                  <a:spLocks noChangeShapeType="1"/>
                </p:cNvSpPr>
                <p:nvPr/>
              </p:nvSpPr>
              <p:spPr bwMode="auto">
                <a:xfrm>
                  <a:off x="3520" y="2871"/>
                  <a:ext cx="0" cy="17"/>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84" name="Line 143"/>
                <p:cNvSpPr>
                  <a:spLocks noChangeShapeType="1"/>
                </p:cNvSpPr>
                <p:nvPr/>
              </p:nvSpPr>
              <p:spPr bwMode="auto">
                <a:xfrm>
                  <a:off x="3241" y="2871"/>
                  <a:ext cx="0" cy="17"/>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82966" name="Group 144"/>
              <p:cNvGrpSpPr>
                <a:grpSpLocks/>
              </p:cNvGrpSpPr>
              <p:nvPr/>
            </p:nvGrpSpPr>
            <p:grpSpPr bwMode="auto">
              <a:xfrm>
                <a:off x="2649" y="1735"/>
                <a:ext cx="313" cy="1153"/>
                <a:chOff x="2649" y="1735"/>
                <a:chExt cx="313" cy="1153"/>
              </a:xfrm>
            </p:grpSpPr>
            <p:sp>
              <p:nvSpPr>
                <p:cNvPr id="82967" name="Line 145"/>
                <p:cNvSpPr>
                  <a:spLocks noChangeShapeType="1"/>
                </p:cNvSpPr>
                <p:nvPr/>
              </p:nvSpPr>
              <p:spPr bwMode="auto">
                <a:xfrm>
                  <a:off x="2649" y="1735"/>
                  <a:ext cx="34" cy="0"/>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68" name="Line 146"/>
                <p:cNvSpPr>
                  <a:spLocks noChangeShapeType="1"/>
                </p:cNvSpPr>
                <p:nvPr/>
              </p:nvSpPr>
              <p:spPr bwMode="auto">
                <a:xfrm>
                  <a:off x="2649" y="1861"/>
                  <a:ext cx="34" cy="0"/>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69" name="Line 147"/>
                <p:cNvSpPr>
                  <a:spLocks noChangeShapeType="1"/>
                </p:cNvSpPr>
                <p:nvPr/>
              </p:nvSpPr>
              <p:spPr bwMode="auto">
                <a:xfrm>
                  <a:off x="2649" y="1987"/>
                  <a:ext cx="34" cy="0"/>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70" name="Line 148"/>
                <p:cNvSpPr>
                  <a:spLocks noChangeShapeType="1"/>
                </p:cNvSpPr>
                <p:nvPr/>
              </p:nvSpPr>
              <p:spPr bwMode="auto">
                <a:xfrm>
                  <a:off x="2649" y="2114"/>
                  <a:ext cx="34" cy="0"/>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71" name="Line 149"/>
                <p:cNvSpPr>
                  <a:spLocks noChangeShapeType="1"/>
                </p:cNvSpPr>
                <p:nvPr/>
              </p:nvSpPr>
              <p:spPr bwMode="auto">
                <a:xfrm>
                  <a:off x="2649" y="2240"/>
                  <a:ext cx="34" cy="0"/>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72" name="Line 150"/>
                <p:cNvSpPr>
                  <a:spLocks noChangeShapeType="1"/>
                </p:cNvSpPr>
                <p:nvPr/>
              </p:nvSpPr>
              <p:spPr bwMode="auto">
                <a:xfrm>
                  <a:off x="2649" y="2366"/>
                  <a:ext cx="34" cy="0"/>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73" name="Line 151"/>
                <p:cNvSpPr>
                  <a:spLocks noChangeShapeType="1"/>
                </p:cNvSpPr>
                <p:nvPr/>
              </p:nvSpPr>
              <p:spPr bwMode="auto">
                <a:xfrm>
                  <a:off x="2649" y="2492"/>
                  <a:ext cx="34" cy="0"/>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74" name="Line 152"/>
                <p:cNvSpPr>
                  <a:spLocks noChangeShapeType="1"/>
                </p:cNvSpPr>
                <p:nvPr/>
              </p:nvSpPr>
              <p:spPr bwMode="auto">
                <a:xfrm>
                  <a:off x="2649" y="2620"/>
                  <a:ext cx="34" cy="0"/>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75" name="Line 153"/>
                <p:cNvSpPr>
                  <a:spLocks noChangeShapeType="1"/>
                </p:cNvSpPr>
                <p:nvPr/>
              </p:nvSpPr>
              <p:spPr bwMode="auto">
                <a:xfrm>
                  <a:off x="2649" y="2745"/>
                  <a:ext cx="34" cy="0"/>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2976" name="Line 154"/>
                <p:cNvSpPr>
                  <a:spLocks noChangeShapeType="1"/>
                </p:cNvSpPr>
                <p:nvPr/>
              </p:nvSpPr>
              <p:spPr bwMode="auto">
                <a:xfrm>
                  <a:off x="2962" y="2871"/>
                  <a:ext cx="0" cy="17"/>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522890" y="0"/>
            <a:ext cx="9042400" cy="1143000"/>
          </a:xfrm>
        </p:spPr>
        <p:txBody>
          <a:bodyPr/>
          <a:lstStyle/>
          <a:p>
            <a:pPr>
              <a:defRPr/>
            </a:pPr>
            <a:r>
              <a:rPr lang="zh-CN" altLang="en-US" b="1" dirty="0">
                <a:effectLst>
                  <a:outerShdw blurRad="38100" dist="38100" dir="2700000" algn="tl">
                    <a:srgbClr val="000000">
                      <a:alpha val="43137"/>
                    </a:srgbClr>
                  </a:outerShdw>
                </a:effectLst>
                <a:latin typeface="Times New Roman" panose="02020603050405020304" pitchFamily="18" charset="0"/>
              </a:rPr>
              <a:t>统计决策</a:t>
            </a:r>
            <a:r>
              <a:rPr lang="zh-CN" altLang="en-US" sz="3600" b="1" dirty="0">
                <a:solidFill>
                  <a:schemeClr val="hlink"/>
                </a:solidFill>
                <a:effectLst>
                  <a:outerShdw blurRad="38100" dist="38100" dir="2700000" algn="tl">
                    <a:srgbClr val="000000">
                      <a:alpha val="43137"/>
                    </a:srgbClr>
                  </a:outerShdw>
                </a:effectLst>
              </a:rPr>
              <a:t> </a:t>
            </a:r>
          </a:p>
        </p:txBody>
      </p:sp>
      <p:sp>
        <p:nvSpPr>
          <p:cNvPr id="263171" name="Rectangle 3"/>
          <p:cNvSpPr>
            <a:spLocks noGrp="1" noChangeArrowheads="1"/>
          </p:cNvSpPr>
          <p:nvPr>
            <p:ph type="body" sz="half" idx="1"/>
          </p:nvPr>
        </p:nvSpPr>
        <p:spPr>
          <a:xfrm>
            <a:off x="1470980" y="1561429"/>
            <a:ext cx="9146219" cy="5296571"/>
          </a:xfrm>
        </p:spPr>
        <p:txBody>
          <a:bodyPr>
            <a:normAutofit/>
          </a:bodyPr>
          <a:lstStyle/>
          <a:p>
            <a:pPr marL="533400" indent="-533400" algn="just">
              <a:buSzPct val="120000"/>
              <a:buNone/>
              <a:defRPr/>
            </a:pPr>
            <a:r>
              <a:rPr lang="en-US" altLang="zh-CN" sz="2800" dirty="0">
                <a:solidFill>
                  <a:schemeClr val="accent2"/>
                </a:solidFill>
                <a:latin typeface="Times New Roman" panose="02020603050405020304" pitchFamily="18" charset="0"/>
                <a:sym typeface="Wingdings 3" panose="05040102010807070707" pitchFamily="18" charset="2"/>
              </a:rPr>
              <a:t> </a:t>
            </a:r>
            <a:r>
              <a:rPr lang="zh-CN" altLang="en-US" sz="2800" dirty="0">
                <a:latin typeface="Times New Roman" panose="02020603050405020304" pitchFamily="18" charset="0"/>
              </a:rPr>
              <a:t>将统计量的值</a:t>
            </a:r>
            <a:r>
              <a:rPr lang="en-US" altLang="zh-CN" sz="2800" i="1" dirty="0">
                <a:latin typeface="Times New Roman" panose="02020603050405020304" pitchFamily="18" charset="0"/>
              </a:rPr>
              <a:t>F</a:t>
            </a:r>
            <a:r>
              <a:rPr lang="zh-CN" altLang="en-US" sz="2800" dirty="0">
                <a:latin typeface="Times New Roman" panose="02020603050405020304" pitchFamily="18" charset="0"/>
              </a:rPr>
              <a:t>与给定的显著性水平</a:t>
            </a:r>
            <a:r>
              <a:rPr lang="zh-CN" altLang="en-US" sz="2800" i="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的临界值</a:t>
            </a:r>
            <a:r>
              <a:rPr lang="en-US" altLang="zh-CN" sz="2800" i="1" dirty="0">
                <a:latin typeface="Times New Roman" panose="02020603050405020304" pitchFamily="18" charset="0"/>
              </a:rPr>
              <a:t>F</a:t>
            </a:r>
            <a:r>
              <a:rPr lang="en-US" altLang="zh-CN" sz="2800" i="1" baseline="-250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进行比较，作出对原假设</a:t>
            </a:r>
            <a:r>
              <a:rPr lang="en-US" altLang="zh-CN" sz="2800" i="1" dirty="0">
                <a:latin typeface="Times New Roman" panose="02020603050405020304" pitchFamily="18" charset="0"/>
              </a:rPr>
              <a:t>H</a:t>
            </a:r>
            <a:r>
              <a:rPr lang="en-US" altLang="zh-CN" sz="2800" baseline="-25000" dirty="0">
                <a:latin typeface="Times New Roman" panose="02020603050405020304" pitchFamily="18" charset="0"/>
              </a:rPr>
              <a:t>0</a:t>
            </a:r>
            <a:r>
              <a:rPr lang="zh-CN" altLang="en-US" sz="2800" dirty="0">
                <a:latin typeface="Times New Roman" panose="02020603050405020304" pitchFamily="18" charset="0"/>
              </a:rPr>
              <a:t>的决策</a:t>
            </a:r>
          </a:p>
          <a:p>
            <a:pPr marL="1143000" lvl="1" indent="-457200" algn="just">
              <a:buSzPct val="120000"/>
              <a:buFont typeface="Wingdings" panose="05000000000000000000" pitchFamily="2" charset="2"/>
              <a:buChar char="§"/>
              <a:defRPr/>
            </a:pPr>
            <a:r>
              <a:rPr lang="zh-CN" altLang="en-US" sz="2400" dirty="0">
                <a:latin typeface="Times New Roman" panose="02020603050405020304" pitchFamily="18" charset="0"/>
              </a:rPr>
              <a:t>根据给定的显著性水平</a:t>
            </a:r>
            <a:r>
              <a:rPr lang="zh-CN" altLang="en-US" sz="2400" i="1"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，在</a:t>
            </a:r>
            <a:r>
              <a:rPr lang="en-US" altLang="zh-CN" sz="2400" i="1" dirty="0">
                <a:latin typeface="Times New Roman" panose="02020603050405020304" pitchFamily="18" charset="0"/>
              </a:rPr>
              <a:t>F</a:t>
            </a:r>
            <a:r>
              <a:rPr lang="zh-CN" altLang="en-US" sz="2400" dirty="0">
                <a:latin typeface="Times New Roman" panose="02020603050405020304" pitchFamily="18" charset="0"/>
              </a:rPr>
              <a:t>分布表中查找与第一自由度</a:t>
            </a:r>
            <a:r>
              <a:rPr lang="en-US" altLang="zh-CN" sz="2400" i="1" dirty="0">
                <a:latin typeface="Times New Roman" panose="02020603050405020304" pitchFamily="18" charset="0"/>
              </a:rPr>
              <a:t>df</a:t>
            </a:r>
            <a:r>
              <a:rPr lang="en-US" altLang="zh-CN" sz="2400" baseline="-30000" dirty="0">
                <a:latin typeface="Times New Roman" panose="02020603050405020304" pitchFamily="18" charset="0"/>
              </a:rPr>
              <a:t>1</a:t>
            </a:r>
            <a:r>
              <a:rPr lang="zh-CN" altLang="en-US"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r>
              <a:rPr lang="zh-CN" altLang="en-US" sz="2400" dirty="0">
                <a:latin typeface="Times New Roman" panose="02020603050405020304" pitchFamily="18" charset="0"/>
              </a:rPr>
              <a:t>、第二自由度</a:t>
            </a:r>
            <a:r>
              <a:rPr lang="en-US" altLang="zh-CN" sz="2400" i="1" dirty="0">
                <a:latin typeface="Times New Roman" panose="02020603050405020304" pitchFamily="18" charset="0"/>
              </a:rPr>
              <a:t>df</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r>
              <a:rPr lang="en-US" altLang="zh-CN" sz="2400" i="1" dirty="0">
                <a:latin typeface="Times New Roman" panose="02020603050405020304" pitchFamily="18" charset="0"/>
              </a:rPr>
              <a:t>k </a:t>
            </a:r>
            <a:r>
              <a:rPr lang="zh-CN" altLang="en-US" sz="2400" dirty="0">
                <a:latin typeface="Times New Roman" panose="02020603050405020304" pitchFamily="18" charset="0"/>
              </a:rPr>
              <a:t>相应的临界值 </a:t>
            </a:r>
            <a:r>
              <a:rPr lang="en-US" altLang="zh-CN" sz="2400" i="1" dirty="0">
                <a:latin typeface="Times New Roman" panose="02020603050405020304" pitchFamily="18" charset="0"/>
              </a:rPr>
              <a:t>F</a:t>
            </a:r>
            <a:r>
              <a:rPr lang="en-US" altLang="zh-CN" sz="2400" i="1" baseline="-250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注意分子与分母的自由度顺序</a:t>
            </a:r>
            <a:r>
              <a:rPr lang="en-US" altLang="zh-CN" sz="2400" dirty="0">
                <a:latin typeface="Times New Roman" panose="02020603050405020304" pitchFamily="18" charset="0"/>
              </a:rPr>
              <a:t>)</a:t>
            </a:r>
          </a:p>
          <a:p>
            <a:pPr marL="1143000" lvl="1" indent="-457200" algn="just">
              <a:buSzPct val="120000"/>
              <a:buFont typeface="Wingdings" panose="05000000000000000000" pitchFamily="2" charset="2"/>
              <a:buChar char="§"/>
              <a:defRPr/>
            </a:pPr>
            <a:r>
              <a:rPr lang="zh-CN" altLang="en-US" sz="2400" dirty="0">
                <a:latin typeface="Times New Roman" panose="02020603050405020304" pitchFamily="18" charset="0"/>
              </a:rPr>
              <a:t>若</a:t>
            </a:r>
            <a:r>
              <a:rPr lang="en-US" altLang="zh-CN" sz="2400" b="1" i="1" dirty="0">
                <a:solidFill>
                  <a:srgbClr val="FFFFB1"/>
                </a:solidFill>
                <a:latin typeface="Times New Roman" panose="02020603050405020304" pitchFamily="18" charset="0"/>
              </a:rPr>
              <a:t>F</a:t>
            </a:r>
            <a:r>
              <a:rPr lang="en-US" altLang="zh-CN" sz="2400" b="1" dirty="0">
                <a:solidFill>
                  <a:srgbClr val="FFFFB1"/>
                </a:solidFill>
                <a:latin typeface="Times New Roman" panose="02020603050405020304" pitchFamily="18" charset="0"/>
              </a:rPr>
              <a:t>&gt;</a:t>
            </a:r>
            <a:r>
              <a:rPr lang="en-US" altLang="zh-CN" sz="2400" b="1" i="1" dirty="0">
                <a:solidFill>
                  <a:srgbClr val="FFFFB1"/>
                </a:solidFill>
                <a:latin typeface="Times New Roman" panose="02020603050405020304" pitchFamily="18" charset="0"/>
              </a:rPr>
              <a:t>F</a:t>
            </a:r>
            <a:r>
              <a:rPr lang="en-US" altLang="zh-CN" sz="2400" b="1" i="1" baseline="-25000" dirty="0">
                <a:solidFill>
                  <a:srgbClr val="FFFFB1"/>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，则拒绝原假设</a:t>
            </a:r>
            <a:r>
              <a:rPr lang="en-US" altLang="zh-CN" sz="2400" i="1" dirty="0">
                <a:latin typeface="Times New Roman" panose="02020603050405020304" pitchFamily="18" charset="0"/>
              </a:rPr>
              <a:t>H</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r>
              <a:rPr lang="zh-CN" altLang="en-US" sz="2400" dirty="0">
                <a:latin typeface="Times New Roman" panose="02020603050405020304" pitchFamily="18" charset="0"/>
              </a:rPr>
              <a:t>，表明均值之间的差异是显著的，所检验的因素对观察值有显著影响</a:t>
            </a:r>
          </a:p>
          <a:p>
            <a:pPr marL="1143000" lvl="1" indent="-457200" algn="just">
              <a:buSzPct val="120000"/>
              <a:buFont typeface="Wingdings" panose="05000000000000000000" pitchFamily="2" charset="2"/>
              <a:buChar char="§"/>
              <a:defRPr/>
            </a:pPr>
            <a:r>
              <a:rPr lang="zh-CN" altLang="en-US" sz="2400" dirty="0">
                <a:latin typeface="Times New Roman" panose="02020603050405020304" pitchFamily="18" charset="0"/>
              </a:rPr>
              <a:t>若</a:t>
            </a:r>
            <a:r>
              <a:rPr lang="en-US" altLang="zh-CN" sz="2400" b="1" i="1" dirty="0">
                <a:solidFill>
                  <a:srgbClr val="FFFFB1"/>
                </a:solidFill>
                <a:latin typeface="Times New Roman" panose="02020603050405020304" pitchFamily="18" charset="0"/>
              </a:rPr>
              <a:t>F&lt;F</a:t>
            </a:r>
            <a:r>
              <a:rPr lang="en-US" altLang="zh-CN" sz="2400" b="1" i="1" baseline="-25000" dirty="0">
                <a:solidFill>
                  <a:srgbClr val="FFFFB1"/>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，则不拒绝原假设</a:t>
            </a:r>
            <a:r>
              <a:rPr lang="en-US" altLang="zh-CN" sz="2400" i="1" dirty="0">
                <a:latin typeface="Times New Roman" panose="02020603050405020304" pitchFamily="18" charset="0"/>
              </a:rPr>
              <a:t>H</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r>
              <a:rPr lang="zh-CN" altLang="en-US" sz="2400" dirty="0">
                <a:latin typeface="Times New Roman" panose="02020603050405020304" pitchFamily="18" charset="0"/>
              </a:rPr>
              <a:t>，无证据表明所检验的因素对观察值有显著影响 </a:t>
            </a:r>
            <a:endParaRPr lang="en-US" altLang="zh-CN" sz="2400" dirty="0">
              <a:latin typeface="Times New Roman" panose="02020603050405020304" pitchFamily="18" charset="0"/>
            </a:endParaRPr>
          </a:p>
          <a:p>
            <a:pPr marL="685800" lvl="1" indent="0" algn="just">
              <a:buSzPct val="120000"/>
              <a:buNone/>
              <a:defRPr/>
            </a:pPr>
            <a:r>
              <a:rPr lang="zh-CN" altLang="en-US" sz="2400" dirty="0">
                <a:latin typeface="Times New Roman" panose="02020603050405020304" pitchFamily="18" charset="0"/>
              </a:rPr>
              <a:t>本题之中，</a:t>
            </a:r>
            <a:r>
              <a:rPr lang="en-US" altLang="zh-CN" sz="2400" b="1" i="1" dirty="0">
                <a:solidFill>
                  <a:schemeClr val="tx1">
                    <a:lumMod val="95000"/>
                    <a:lumOff val="5000"/>
                  </a:schemeClr>
                </a:solidFill>
                <a:latin typeface="Times New Roman" panose="02020603050405020304" pitchFamily="18" charset="0"/>
              </a:rPr>
              <a:t>F=</a:t>
            </a:r>
            <a:r>
              <a:rPr lang="en-US" altLang="zh-CN" sz="2400" b="1" i="1" dirty="0">
                <a:solidFill>
                  <a:schemeClr val="tx1">
                    <a:lumMod val="95000"/>
                    <a:lumOff val="5000"/>
                  </a:schemeClr>
                </a:solidFill>
              </a:rPr>
              <a:t> 3.406</a:t>
            </a:r>
            <a:r>
              <a:rPr lang="zh-CN" altLang="en-US" sz="2400" b="1" i="1" dirty="0">
                <a:solidFill>
                  <a:schemeClr val="tx1">
                    <a:lumMod val="95000"/>
                    <a:lumOff val="5000"/>
                  </a:schemeClr>
                </a:solidFill>
              </a:rPr>
              <a:t>，</a:t>
            </a:r>
            <a:r>
              <a:rPr lang="en-US" altLang="zh-CN" sz="2400" b="1" i="1" dirty="0">
                <a:solidFill>
                  <a:schemeClr val="tx1">
                    <a:lumMod val="95000"/>
                    <a:lumOff val="5000"/>
                  </a:schemeClr>
                </a:solidFill>
                <a:latin typeface="Times New Roman" panose="02020603050405020304" pitchFamily="18" charset="0"/>
              </a:rPr>
              <a:t> F</a:t>
            </a:r>
            <a:r>
              <a:rPr lang="en-US" altLang="zh-CN" sz="2400" b="1" i="1" baseline="-25000" dirty="0">
                <a:solidFill>
                  <a:schemeClr val="tx1">
                    <a:lumMod val="95000"/>
                    <a:lumOff val="5000"/>
                  </a:schemeClr>
                </a:solidFill>
                <a:latin typeface="Times New Roman" panose="02020603050405020304" pitchFamily="18" charset="0"/>
                <a:sym typeface="Symbol" panose="05050102010706020507" pitchFamily="18" charset="2"/>
              </a:rPr>
              <a:t>=0.05</a:t>
            </a:r>
            <a:r>
              <a:rPr lang="en-US" altLang="zh-CN" sz="2400" b="1" i="1" dirty="0">
                <a:solidFill>
                  <a:schemeClr val="tx1">
                    <a:lumMod val="95000"/>
                    <a:lumOff val="5000"/>
                  </a:schemeClr>
                </a:solidFill>
                <a:latin typeface="Times New Roman" panose="02020603050405020304" pitchFamily="18" charset="0"/>
              </a:rPr>
              <a:t> =3.13</a:t>
            </a:r>
            <a:r>
              <a:rPr lang="zh-CN" altLang="en-US" sz="2400" dirty="0">
                <a:solidFill>
                  <a:schemeClr val="tx1">
                    <a:lumMod val="95000"/>
                    <a:lumOff val="5000"/>
                  </a:schemeClr>
                </a:solidFill>
                <a:latin typeface="Times New Roman" panose="02020603050405020304" pitchFamily="18" charset="0"/>
              </a:rPr>
              <a:t>，即系统误差已超过设定的临界值，故拒绝原假设，认为</a:t>
            </a:r>
            <a:r>
              <a:rPr lang="zh-CN" altLang="en-US" sz="2400" b="1" i="1" dirty="0">
                <a:solidFill>
                  <a:schemeClr val="tx1">
                    <a:lumMod val="95000"/>
                    <a:lumOff val="5000"/>
                  </a:schemeClr>
                </a:solidFill>
                <a:sym typeface="Symbol" panose="05050102010706020507" pitchFamily="18" charset="2"/>
              </a:rPr>
              <a:t></a:t>
            </a:r>
            <a:r>
              <a:rPr lang="en-US" altLang="zh-CN" sz="2400" b="1" i="1" dirty="0">
                <a:solidFill>
                  <a:schemeClr val="tx1">
                    <a:lumMod val="95000"/>
                    <a:lumOff val="5000"/>
                  </a:schemeClr>
                </a:solidFill>
              </a:rPr>
              <a:t>1</a:t>
            </a:r>
            <a:r>
              <a:rPr lang="en-US" altLang="zh-CN" sz="2400" b="1" i="1" dirty="0">
                <a:solidFill>
                  <a:schemeClr val="tx1">
                    <a:lumMod val="95000"/>
                    <a:lumOff val="5000"/>
                  </a:schemeClr>
                </a:solidFill>
                <a:sym typeface="Symbol" panose="05050102010706020507" pitchFamily="18" charset="2"/>
              </a:rPr>
              <a:t> , </a:t>
            </a:r>
            <a:r>
              <a:rPr lang="en-US" altLang="zh-CN" sz="2400" b="1" i="1" dirty="0">
                <a:solidFill>
                  <a:schemeClr val="tx1">
                    <a:lumMod val="95000"/>
                    <a:lumOff val="5000"/>
                  </a:schemeClr>
                </a:solidFill>
              </a:rPr>
              <a:t>2</a:t>
            </a:r>
            <a:r>
              <a:rPr lang="en-US" altLang="zh-CN" sz="2400" b="1" i="1" dirty="0">
                <a:solidFill>
                  <a:schemeClr val="tx1">
                    <a:lumMod val="95000"/>
                    <a:lumOff val="5000"/>
                  </a:schemeClr>
                </a:solidFill>
                <a:sym typeface="Symbol" panose="05050102010706020507" pitchFamily="18" charset="2"/>
              </a:rPr>
              <a:t> , </a:t>
            </a:r>
            <a:r>
              <a:rPr lang="en-US" altLang="zh-CN" sz="2400" b="1" i="1" dirty="0">
                <a:solidFill>
                  <a:schemeClr val="tx1">
                    <a:lumMod val="95000"/>
                    <a:lumOff val="5000"/>
                  </a:schemeClr>
                </a:solidFill>
              </a:rPr>
              <a:t>3</a:t>
            </a:r>
            <a:r>
              <a:rPr lang="en-US" altLang="zh-CN" sz="2400" b="1" i="1" dirty="0">
                <a:solidFill>
                  <a:schemeClr val="tx1">
                    <a:lumMod val="95000"/>
                    <a:lumOff val="5000"/>
                  </a:schemeClr>
                </a:solidFill>
                <a:sym typeface="Symbol" panose="05050102010706020507" pitchFamily="18" charset="2"/>
              </a:rPr>
              <a:t> , </a:t>
            </a:r>
            <a:r>
              <a:rPr lang="en-US" altLang="zh-CN" sz="2400" b="1" i="1" dirty="0">
                <a:solidFill>
                  <a:schemeClr val="tx1">
                    <a:lumMod val="95000"/>
                    <a:lumOff val="5000"/>
                  </a:schemeClr>
                </a:solidFill>
              </a:rPr>
              <a:t>4 </a:t>
            </a:r>
            <a:r>
              <a:rPr lang="zh-CN" altLang="en-US" sz="2400" dirty="0">
                <a:solidFill>
                  <a:schemeClr val="tx1">
                    <a:lumMod val="95000"/>
                    <a:lumOff val="5000"/>
                  </a:schemeClr>
                </a:solidFill>
                <a:latin typeface="+mn-ea"/>
              </a:rPr>
              <a:t>之间有显著差异，即行业对被投诉次数有显著影响。</a:t>
            </a:r>
            <a:endParaRPr lang="zh-CN" altLang="en-US" sz="2400" dirty="0">
              <a:solidFill>
                <a:schemeClr val="tx1">
                  <a:lumMod val="95000"/>
                  <a:lumOff val="5000"/>
                </a:schemeClr>
              </a:solidFill>
              <a:latin typeface="Times New Roman" panose="02020603050405020304" pitchFamily="18" charset="0"/>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D559-386E-4A3B-85F8-B5A13344AEC5}"/>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5DA26BAE-1867-4BEA-8F4D-E1DE06E025DB}"/>
              </a:ext>
            </a:extLst>
          </p:cNvPr>
          <p:cNvSpPr>
            <a:spLocks noGrp="1"/>
          </p:cNvSpPr>
          <p:nvPr>
            <p:ph type="body" sz="half" idx="1"/>
          </p:nvPr>
        </p:nvSpPr>
        <p:spPr/>
        <p:txBody>
          <a:bodyPr/>
          <a:lstStyle/>
          <a:p>
            <a:endParaRPr lang="zh-CN" altLang="en-US"/>
          </a:p>
        </p:txBody>
      </p:sp>
      <p:sp>
        <p:nvSpPr>
          <p:cNvPr id="4" name="联机映像占位符 3">
            <a:extLst>
              <a:ext uri="{FF2B5EF4-FFF2-40B4-BE49-F238E27FC236}">
                <a16:creationId xmlns:a16="http://schemas.microsoft.com/office/drawing/2014/main" id="{A8395798-1174-4369-BB7B-9D08B402FE29}"/>
              </a:ext>
            </a:extLst>
          </p:cNvPr>
          <p:cNvSpPr>
            <a:spLocks noGrp="1"/>
          </p:cNvSpPr>
          <p:nvPr>
            <p:ph type="clipArt" sz="half" idx="2"/>
          </p:nvPr>
        </p:nvSpPr>
        <p:spPr/>
      </p:sp>
      <p:pic>
        <p:nvPicPr>
          <p:cNvPr id="5" name="图片 4">
            <a:extLst>
              <a:ext uri="{FF2B5EF4-FFF2-40B4-BE49-F238E27FC236}">
                <a16:creationId xmlns:a16="http://schemas.microsoft.com/office/drawing/2014/main" id="{908817F4-971B-414B-95EE-C9A47B449B3F}"/>
              </a:ext>
            </a:extLst>
          </p:cNvPr>
          <p:cNvPicPr>
            <a:picLocks noChangeAspect="1"/>
          </p:cNvPicPr>
          <p:nvPr/>
        </p:nvPicPr>
        <p:blipFill>
          <a:blip r:embed="rId2"/>
          <a:stretch>
            <a:fillRect/>
          </a:stretch>
        </p:blipFill>
        <p:spPr>
          <a:xfrm>
            <a:off x="1201064" y="0"/>
            <a:ext cx="6759206" cy="6858000"/>
          </a:xfrm>
          <a:prstGeom prst="rect">
            <a:avLst/>
          </a:prstGeom>
        </p:spPr>
      </p:pic>
    </p:spTree>
    <p:extLst>
      <p:ext uri="{BB962C8B-B14F-4D97-AF65-F5344CB8AC3E}">
        <p14:creationId xmlns:p14="http://schemas.microsoft.com/office/powerpoint/2010/main" val="943998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524000" y="192090"/>
            <a:ext cx="67818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单因素方差分析表</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基本结构</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graphicFrame>
        <p:nvGraphicFramePr>
          <p:cNvPr id="267511" name="Group 247"/>
          <p:cNvGraphicFramePr>
            <a:graphicFrameLocks noGrp="1"/>
          </p:cNvGraphicFramePr>
          <p:nvPr>
            <p:ph type="tbl" idx="1"/>
            <p:extLst>
              <p:ext uri="{D42A27DB-BD31-4B8C-83A1-F6EECF244321}">
                <p14:modId xmlns:p14="http://schemas.microsoft.com/office/powerpoint/2010/main" val="2137192264"/>
              </p:ext>
            </p:extLst>
          </p:nvPr>
        </p:nvGraphicFramePr>
        <p:xfrm>
          <a:off x="-222139" y="1404293"/>
          <a:ext cx="7280012" cy="3754379"/>
        </p:xfrm>
        <a:graphic>
          <a:graphicData uri="http://schemas.openxmlformats.org/drawingml/2006/table">
            <a:tbl>
              <a:tblPr/>
              <a:tblGrid>
                <a:gridCol w="1540841">
                  <a:extLst>
                    <a:ext uri="{9D8B030D-6E8A-4147-A177-3AD203B41FA5}">
                      <a16:colId xmlns:a16="http://schemas.microsoft.com/office/drawing/2014/main" val="20000"/>
                    </a:ext>
                  </a:extLst>
                </a:gridCol>
                <a:gridCol w="1045288">
                  <a:extLst>
                    <a:ext uri="{9D8B030D-6E8A-4147-A177-3AD203B41FA5}">
                      <a16:colId xmlns:a16="http://schemas.microsoft.com/office/drawing/2014/main" val="20001"/>
                    </a:ext>
                  </a:extLst>
                </a:gridCol>
                <a:gridCol w="1058502">
                  <a:extLst>
                    <a:ext uri="{9D8B030D-6E8A-4147-A177-3AD203B41FA5}">
                      <a16:colId xmlns:a16="http://schemas.microsoft.com/office/drawing/2014/main" val="20002"/>
                    </a:ext>
                  </a:extLst>
                </a:gridCol>
                <a:gridCol w="987143">
                  <a:extLst>
                    <a:ext uri="{9D8B030D-6E8A-4147-A177-3AD203B41FA5}">
                      <a16:colId xmlns:a16="http://schemas.microsoft.com/office/drawing/2014/main" val="20003"/>
                    </a:ext>
                  </a:extLst>
                </a:gridCol>
                <a:gridCol w="925033">
                  <a:extLst>
                    <a:ext uri="{9D8B030D-6E8A-4147-A177-3AD203B41FA5}">
                      <a16:colId xmlns:a16="http://schemas.microsoft.com/office/drawing/2014/main" val="20004"/>
                    </a:ext>
                  </a:extLst>
                </a:gridCol>
                <a:gridCol w="677917">
                  <a:extLst>
                    <a:ext uri="{9D8B030D-6E8A-4147-A177-3AD203B41FA5}">
                      <a16:colId xmlns:a16="http://schemas.microsoft.com/office/drawing/2014/main" val="20005"/>
                    </a:ext>
                  </a:extLst>
                </a:gridCol>
                <a:gridCol w="1045288">
                  <a:extLst>
                    <a:ext uri="{9D8B030D-6E8A-4147-A177-3AD203B41FA5}">
                      <a16:colId xmlns:a16="http://schemas.microsoft.com/office/drawing/2014/main" val="20006"/>
                    </a:ext>
                  </a:extLst>
                </a:gridCol>
              </a:tblGrid>
              <a:tr h="866492">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误差来源</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平方和</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自由度</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均方</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F</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P</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F</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临界值</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212586">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组间</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因素影响</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k-</a:t>
                      </a:r>
                      <a:r>
                        <a:rPr kumimoji="1" lang="en-US" altLang="zh-CN" sz="1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MSA</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887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组内</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误差</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n-k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6428">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总和</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n-</a:t>
                      </a:r>
                      <a:r>
                        <a:rPr kumimoji="1" lang="en-US" altLang="zh-CN" sz="1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7086" name="Line 235"/>
          <p:cNvSpPr>
            <a:spLocks noChangeShapeType="1"/>
          </p:cNvSpPr>
          <p:nvPr/>
        </p:nvSpPr>
        <p:spPr bwMode="auto">
          <a:xfrm>
            <a:off x="7462839" y="3573463"/>
            <a:ext cx="8651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a:extLst>
              <a:ext uri="{FF2B5EF4-FFF2-40B4-BE49-F238E27FC236}">
                <a16:creationId xmlns:a16="http://schemas.microsoft.com/office/drawing/2014/main" id="{C76ABD54-76C7-4CDD-858D-ABA599F182BA}"/>
              </a:ext>
            </a:extLst>
          </p:cNvPr>
          <p:cNvPicPr>
            <a:picLocks noChangeAspect="1"/>
          </p:cNvPicPr>
          <p:nvPr/>
        </p:nvPicPr>
        <p:blipFill>
          <a:blip r:embed="rId3"/>
          <a:stretch>
            <a:fillRect/>
          </a:stretch>
        </p:blipFill>
        <p:spPr>
          <a:xfrm>
            <a:off x="7057873" y="1319001"/>
            <a:ext cx="6728230" cy="3839671"/>
          </a:xfrm>
          <a:prstGeom prst="rect">
            <a:avLst/>
          </a:prstGeom>
        </p:spPr>
      </p:pic>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normAutofit fontScale="90000"/>
          </a:bodyPr>
          <a:lstStyle/>
          <a:p>
            <a:pPr>
              <a:defRPr/>
            </a:pPr>
            <a:r>
              <a:rPr lang="zh-CN" altLang="en-US">
                <a:latin typeface="Arial" panose="020B0604020202020204" pitchFamily="34" charset="0"/>
              </a:rPr>
              <a:t>用</a:t>
            </a:r>
            <a:r>
              <a:rPr lang="en-US" altLang="zh-CN">
                <a:solidFill>
                  <a:schemeClr val="hlink"/>
                </a:solidFill>
                <a:latin typeface="Arial" panose="020B0604020202020204" pitchFamily="34" charset="0"/>
              </a:rPr>
              <a:t>Excel</a:t>
            </a:r>
            <a:r>
              <a:rPr lang="zh-CN" altLang="en-US">
                <a:latin typeface="Arial" panose="020B0604020202020204" pitchFamily="34" charset="0"/>
              </a:rPr>
              <a:t>进行方差分析</a:t>
            </a:r>
            <a:br>
              <a:rPr lang="zh-CN" altLang="en-US">
                <a:latin typeface="Arial" panose="020B0604020202020204" pitchFamily="34" charset="0"/>
              </a:rPr>
            </a:br>
            <a:r>
              <a:rPr lang="zh-CN" altLang="en-US">
                <a:latin typeface="Arial" panose="020B0604020202020204" pitchFamily="34" charset="0"/>
              </a:rPr>
              <a:t> </a:t>
            </a:r>
            <a:r>
              <a:rPr lang="en-US" altLang="zh-CN" sz="3600">
                <a:solidFill>
                  <a:schemeClr val="hlink"/>
                </a:solidFill>
                <a:latin typeface="Arial" panose="020B0604020202020204" pitchFamily="34" charset="0"/>
              </a:rPr>
              <a:t>(Excel</a:t>
            </a:r>
            <a:r>
              <a:rPr lang="zh-CN" altLang="en-US" sz="3600">
                <a:solidFill>
                  <a:schemeClr val="hlink"/>
                </a:solidFill>
                <a:latin typeface="Arial" panose="020B0604020202020204" pitchFamily="34" charset="0"/>
              </a:rPr>
              <a:t>分析步骤</a:t>
            </a:r>
            <a:r>
              <a:rPr lang="en-US" altLang="zh-CN" sz="3600">
                <a:solidFill>
                  <a:schemeClr val="hlink"/>
                </a:solidFill>
                <a:latin typeface="Arial" panose="020B0604020202020204" pitchFamily="34" charset="0"/>
              </a:rPr>
              <a:t>) </a:t>
            </a:r>
          </a:p>
        </p:txBody>
      </p:sp>
      <p:sp>
        <p:nvSpPr>
          <p:cNvPr id="456707" name="Rectangle 3"/>
          <p:cNvSpPr>
            <a:spLocks noGrp="1" noChangeArrowheads="1"/>
          </p:cNvSpPr>
          <p:nvPr>
            <p:ph type="body" sz="half" idx="1"/>
          </p:nvPr>
        </p:nvSpPr>
        <p:spPr>
          <a:xfrm>
            <a:off x="2057400" y="1628776"/>
            <a:ext cx="8153400" cy="4824413"/>
          </a:xfrm>
          <a:ln w="12700">
            <a:solidFill>
              <a:schemeClr val="accent2"/>
            </a:solidFill>
            <a:miter lim="800000"/>
            <a:headEnd/>
            <a:tailEnd/>
          </a:ln>
        </p:spPr>
        <p:txBody>
          <a:bodyPr/>
          <a:lstStyle/>
          <a:p>
            <a:pPr marL="533400" indent="-533400" algn="just">
              <a:buSzPct val="120000"/>
              <a:buNone/>
              <a:defRPr/>
            </a:pPr>
            <a:r>
              <a:rPr lang="zh-CN" altLang="en-US" b="1">
                <a:solidFill>
                  <a:srgbClr val="FFFFB1"/>
                </a:solidFill>
              </a:rPr>
              <a:t>第</a:t>
            </a:r>
            <a:r>
              <a:rPr lang="en-US" altLang="zh-CN" b="1">
                <a:solidFill>
                  <a:srgbClr val="FFFFB1"/>
                </a:solidFill>
                <a:cs typeface="Times New Roman" panose="02020603050405020304" pitchFamily="18" charset="0"/>
              </a:rPr>
              <a:t>1</a:t>
            </a:r>
            <a:r>
              <a:rPr lang="zh-CN" altLang="en-US" b="1">
                <a:solidFill>
                  <a:srgbClr val="FFFFB1"/>
                </a:solidFill>
              </a:rPr>
              <a:t>步：</a:t>
            </a:r>
            <a:r>
              <a:rPr lang="zh-CN" altLang="en-US"/>
              <a:t>选择</a:t>
            </a:r>
            <a:r>
              <a:rPr lang="zh-CN" altLang="en-US">
                <a:solidFill>
                  <a:schemeClr val="tx2"/>
                </a:solidFill>
              </a:rPr>
              <a:t>“</a:t>
            </a:r>
            <a:r>
              <a:rPr lang="zh-CN" altLang="en-US" b="1">
                <a:solidFill>
                  <a:schemeClr val="tx2"/>
                </a:solidFill>
              </a:rPr>
              <a:t>工具 </a:t>
            </a:r>
            <a:r>
              <a:rPr lang="zh-CN" altLang="en-US">
                <a:solidFill>
                  <a:schemeClr val="tx2"/>
                </a:solidFill>
              </a:rPr>
              <a:t>”</a:t>
            </a:r>
            <a:r>
              <a:rPr lang="zh-CN" altLang="en-US"/>
              <a:t>下拉菜单</a:t>
            </a:r>
            <a:endParaRPr lang="zh-CN" altLang="en-US">
              <a:cs typeface="Times New Roman" panose="02020603050405020304" pitchFamily="18" charset="0"/>
            </a:endParaRPr>
          </a:p>
          <a:p>
            <a:pPr marL="533400" indent="-533400" algn="just">
              <a:buSzPct val="120000"/>
              <a:buNone/>
              <a:defRPr/>
            </a:pPr>
            <a:r>
              <a:rPr lang="zh-CN" altLang="en-US" b="1">
                <a:solidFill>
                  <a:srgbClr val="FFFFB1"/>
                </a:solidFill>
              </a:rPr>
              <a:t>第</a:t>
            </a:r>
            <a:r>
              <a:rPr lang="en-US" altLang="zh-CN" b="1">
                <a:solidFill>
                  <a:srgbClr val="FFFFB1"/>
                </a:solidFill>
                <a:cs typeface="Times New Roman" panose="02020603050405020304" pitchFamily="18" charset="0"/>
              </a:rPr>
              <a:t>2</a:t>
            </a:r>
            <a:r>
              <a:rPr lang="zh-CN" altLang="en-US" b="1">
                <a:solidFill>
                  <a:srgbClr val="FFFFB1"/>
                </a:solidFill>
              </a:rPr>
              <a:t>步：</a:t>
            </a:r>
            <a:r>
              <a:rPr lang="zh-CN" altLang="en-US"/>
              <a:t>选择</a:t>
            </a:r>
            <a:r>
              <a:rPr lang="en-US" altLang="zh-CN"/>
              <a:t>【</a:t>
            </a:r>
            <a:r>
              <a:rPr lang="zh-CN" altLang="en-US" b="1">
                <a:solidFill>
                  <a:schemeClr val="tx2"/>
                </a:solidFill>
              </a:rPr>
              <a:t>数据分析</a:t>
            </a:r>
            <a:r>
              <a:rPr lang="en-US" altLang="zh-CN"/>
              <a:t>】</a:t>
            </a:r>
            <a:r>
              <a:rPr lang="zh-CN" altLang="en-US"/>
              <a:t>选项</a:t>
            </a:r>
            <a:endParaRPr lang="zh-CN" altLang="en-US">
              <a:cs typeface="Times New Roman" panose="02020603050405020304" pitchFamily="18" charset="0"/>
            </a:endParaRPr>
          </a:p>
          <a:p>
            <a:pPr marL="533400" indent="-533400" algn="just">
              <a:buSzPct val="120000"/>
              <a:buNone/>
              <a:defRPr/>
            </a:pPr>
            <a:r>
              <a:rPr lang="zh-CN" altLang="en-US" b="1">
                <a:solidFill>
                  <a:srgbClr val="FFFFB1"/>
                </a:solidFill>
              </a:rPr>
              <a:t>第</a:t>
            </a:r>
            <a:r>
              <a:rPr lang="en-US" altLang="zh-CN" b="1">
                <a:solidFill>
                  <a:srgbClr val="FFFFB1"/>
                </a:solidFill>
                <a:cs typeface="Times New Roman" panose="02020603050405020304" pitchFamily="18" charset="0"/>
              </a:rPr>
              <a:t>3</a:t>
            </a:r>
            <a:r>
              <a:rPr lang="zh-CN" altLang="en-US" b="1">
                <a:solidFill>
                  <a:srgbClr val="FFFFB1"/>
                </a:solidFill>
              </a:rPr>
              <a:t>步：</a:t>
            </a:r>
            <a:r>
              <a:rPr lang="zh-CN" altLang="en-US"/>
              <a:t>在分析工具中选择</a:t>
            </a:r>
            <a:r>
              <a:rPr lang="en-US" altLang="zh-CN"/>
              <a:t>【</a:t>
            </a:r>
            <a:r>
              <a:rPr lang="zh-CN" altLang="en-US" b="1">
                <a:solidFill>
                  <a:schemeClr val="tx2"/>
                </a:solidFill>
              </a:rPr>
              <a:t>单因素方差分析</a:t>
            </a:r>
            <a:r>
              <a:rPr lang="en-US" altLang="zh-CN" b="1"/>
              <a:t>】</a:t>
            </a:r>
            <a:r>
              <a:rPr lang="en-US" altLang="zh-CN">
                <a:cs typeface="Times New Roman" panose="02020603050405020304" pitchFamily="18" charset="0"/>
              </a:rPr>
              <a:t> </a:t>
            </a:r>
            <a:r>
              <a:rPr lang="zh-CN" altLang="en-US"/>
              <a:t>，</a:t>
            </a:r>
          </a:p>
          <a:p>
            <a:pPr marL="533400" indent="-533400" algn="just">
              <a:buSzPct val="120000"/>
              <a:buNone/>
              <a:defRPr/>
            </a:pPr>
            <a:r>
              <a:rPr lang="zh-CN" altLang="en-US"/>
              <a:t>             然后选择</a:t>
            </a:r>
            <a:r>
              <a:rPr lang="en-US" altLang="zh-CN"/>
              <a:t>【</a:t>
            </a:r>
            <a:r>
              <a:rPr lang="zh-CN" altLang="en-US" b="1">
                <a:solidFill>
                  <a:schemeClr val="tx2"/>
                </a:solidFill>
              </a:rPr>
              <a:t>确定</a:t>
            </a:r>
            <a:r>
              <a:rPr lang="en-US" altLang="zh-CN"/>
              <a:t>】</a:t>
            </a:r>
            <a:endParaRPr lang="en-US" altLang="zh-CN">
              <a:cs typeface="Times New Roman" panose="02020603050405020304" pitchFamily="18" charset="0"/>
            </a:endParaRPr>
          </a:p>
          <a:p>
            <a:pPr marL="533400" indent="-533400" algn="just">
              <a:buSzPct val="120000"/>
              <a:buNone/>
              <a:defRPr/>
            </a:pPr>
            <a:r>
              <a:rPr lang="zh-CN" altLang="en-US" b="1">
                <a:solidFill>
                  <a:srgbClr val="FFFFB1"/>
                </a:solidFill>
              </a:rPr>
              <a:t>第</a:t>
            </a:r>
            <a:r>
              <a:rPr lang="en-US" altLang="zh-CN" b="1">
                <a:solidFill>
                  <a:srgbClr val="FFFFB1"/>
                </a:solidFill>
                <a:cs typeface="Times New Roman" panose="02020603050405020304" pitchFamily="18" charset="0"/>
              </a:rPr>
              <a:t>4</a:t>
            </a:r>
            <a:r>
              <a:rPr lang="zh-CN" altLang="en-US" b="1">
                <a:solidFill>
                  <a:srgbClr val="FFFFB1"/>
                </a:solidFill>
              </a:rPr>
              <a:t>步：</a:t>
            </a:r>
            <a:r>
              <a:rPr lang="zh-CN" altLang="en-US"/>
              <a:t>当对话框出现时</a:t>
            </a:r>
            <a:endParaRPr lang="zh-CN" altLang="en-US">
              <a:cs typeface="Times New Roman" panose="02020603050405020304" pitchFamily="18" charset="0"/>
            </a:endParaRPr>
          </a:p>
          <a:p>
            <a:pPr marL="533400" indent="-533400" algn="just">
              <a:buSzPct val="120000"/>
              <a:buNone/>
              <a:defRPr/>
            </a:pPr>
            <a:r>
              <a:rPr lang="zh-CN" altLang="en-US">
                <a:cs typeface="Times New Roman" panose="02020603050405020304" pitchFamily="18" charset="0"/>
              </a:rPr>
              <a:t>             </a:t>
            </a:r>
            <a:r>
              <a:rPr lang="zh-CN" altLang="en-US" sz="2400"/>
              <a:t>在</a:t>
            </a:r>
            <a:r>
              <a:rPr lang="en-US" altLang="zh-CN" sz="2400"/>
              <a:t>【</a:t>
            </a:r>
            <a:r>
              <a:rPr lang="zh-CN" altLang="en-US" sz="2400" b="1">
                <a:solidFill>
                  <a:schemeClr val="tx2"/>
                </a:solidFill>
              </a:rPr>
              <a:t>输入区域 </a:t>
            </a:r>
            <a:r>
              <a:rPr lang="en-US" altLang="zh-CN" sz="2400"/>
              <a:t>】</a:t>
            </a:r>
            <a:r>
              <a:rPr lang="zh-CN" altLang="en-US" sz="2400"/>
              <a:t>方框内键入数据单元格区域</a:t>
            </a:r>
          </a:p>
          <a:p>
            <a:pPr marL="533400" indent="-533400" algn="just">
              <a:buSzPct val="120000"/>
              <a:buNone/>
              <a:defRPr/>
            </a:pPr>
            <a:r>
              <a:rPr lang="zh-CN" altLang="en-US" sz="2400"/>
              <a:t>               在</a:t>
            </a:r>
            <a:r>
              <a:rPr lang="en-US" altLang="zh-CN" sz="2400"/>
              <a:t>【</a:t>
            </a:r>
            <a:r>
              <a:rPr lang="en-US" altLang="zh-CN" sz="2400">
                <a:sym typeface="Symbol" panose="05050102010706020507" pitchFamily="18" charset="2"/>
              </a:rPr>
              <a:t>】</a:t>
            </a:r>
            <a:r>
              <a:rPr lang="zh-CN" altLang="en-US" sz="2400"/>
              <a:t>方框内键入</a:t>
            </a:r>
            <a:r>
              <a:rPr lang="en-US" altLang="zh-CN" sz="2400">
                <a:cs typeface="Times New Roman" panose="02020603050405020304" pitchFamily="18" charset="0"/>
              </a:rPr>
              <a:t>0.05</a:t>
            </a:r>
            <a:r>
              <a:rPr lang="en-US" altLang="zh-CN" sz="2400"/>
              <a:t>(</a:t>
            </a:r>
            <a:r>
              <a:rPr lang="zh-CN" altLang="en-US" sz="2400"/>
              <a:t>可根据需要确定</a:t>
            </a:r>
            <a:r>
              <a:rPr lang="en-US" altLang="zh-CN" sz="2400"/>
              <a:t>)</a:t>
            </a:r>
            <a:endParaRPr lang="en-US" altLang="zh-CN" sz="2400">
              <a:cs typeface="Times New Roman" panose="02020603050405020304" pitchFamily="18" charset="0"/>
            </a:endParaRPr>
          </a:p>
          <a:p>
            <a:pPr marL="533400" indent="-533400" algn="just">
              <a:buSzPct val="120000"/>
              <a:buNone/>
              <a:defRPr/>
            </a:pPr>
            <a:r>
              <a:rPr lang="en-US" altLang="zh-CN" sz="2400"/>
              <a:t>               </a:t>
            </a:r>
            <a:r>
              <a:rPr lang="zh-CN" altLang="en-US" sz="2400"/>
              <a:t>在</a:t>
            </a:r>
            <a:r>
              <a:rPr lang="en-US" altLang="zh-CN" sz="2400"/>
              <a:t>【</a:t>
            </a:r>
            <a:r>
              <a:rPr lang="zh-CN" altLang="en-US" sz="2400" b="1">
                <a:solidFill>
                  <a:schemeClr val="tx2"/>
                </a:solidFill>
              </a:rPr>
              <a:t>输出选项 </a:t>
            </a:r>
            <a:r>
              <a:rPr lang="en-US" altLang="zh-CN" sz="2400"/>
              <a:t>】</a:t>
            </a:r>
            <a:r>
              <a:rPr lang="zh-CN" altLang="en-US" sz="2400"/>
              <a:t>中选择输出区域</a:t>
            </a:r>
          </a:p>
          <a:p>
            <a:pPr marL="533400" indent="-533400" algn="just">
              <a:buSzPct val="120000"/>
              <a:buNone/>
              <a:defRPr/>
            </a:pPr>
            <a:endParaRPr lang="en-US" altLang="zh-CN" sz="3000" b="1">
              <a:solidFill>
                <a:schemeClr val="hlink"/>
              </a:solidFill>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9666" name="Rectangle 2"/>
          <p:cNvSpPr>
            <a:spLocks noGrp="1" noChangeArrowheads="1"/>
          </p:cNvSpPr>
          <p:nvPr>
            <p:ph type="ctrTitle"/>
          </p:nvPr>
        </p:nvSpPr>
        <p:spPr>
          <a:xfrm>
            <a:off x="2209800" y="2286000"/>
            <a:ext cx="7772400" cy="1143000"/>
          </a:xfrm>
        </p:spPr>
        <p:txBody>
          <a:bodyPr anchor="ctr" anchorCtr="0">
            <a:normAutofit fontScale="90000"/>
          </a:bodyPr>
          <a:lstStyle/>
          <a:p>
            <a:pPr>
              <a:defRPr/>
            </a:pPr>
            <a:r>
              <a:rPr lang="zh-CN" altLang="en-US" sz="4400" b="1" dirty="0">
                <a:effectLst>
                  <a:outerShdw blurRad="38100" dist="38100" dir="2700000" algn="tl">
                    <a:srgbClr val="000000">
                      <a:alpha val="43137"/>
                    </a:srgbClr>
                  </a:outerShdw>
                </a:effectLst>
              </a:rPr>
              <a:t>关系强度的测量</a:t>
            </a:r>
            <a:br>
              <a:rPr lang="zh-CN" altLang="en-US" sz="4400" dirty="0"/>
            </a:br>
            <a:endParaRPr lang="zh-CN" altLang="en-US" sz="4400" b="1" dirty="0">
              <a:effectLst>
                <a:outerShdw blurRad="38100" dist="38100" dir="2700000" algn="tl">
                  <a:srgbClr val="000000">
                    <a:alpha val="43137"/>
                  </a:srgbClr>
                </a:outerShdw>
              </a:effectLst>
            </a:endParaRPr>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866900" y="226381"/>
            <a:ext cx="9042400" cy="1143000"/>
          </a:xfrm>
        </p:spPr>
        <p:txBody>
          <a:bodyPr/>
          <a:lstStyle/>
          <a:p>
            <a:pPr>
              <a:defRPr/>
            </a:pPr>
            <a:r>
              <a:rPr lang="zh-CN" altLang="en-US" b="1" dirty="0">
                <a:effectLst>
                  <a:outerShdw blurRad="38100" dist="38100" dir="2700000" algn="tl">
                    <a:srgbClr val="000000">
                      <a:alpha val="43137"/>
                    </a:srgbClr>
                  </a:outerShdw>
                </a:effectLst>
                <a:latin typeface="Times New Roman" panose="02020603050405020304" pitchFamily="18" charset="0"/>
              </a:rPr>
              <a:t>关系强度的测量</a:t>
            </a:r>
            <a:r>
              <a:rPr lang="zh-CN" altLang="en-US" sz="3600" b="1" dirty="0">
                <a:solidFill>
                  <a:schemeClr val="hlink"/>
                </a:solidFill>
                <a:effectLst>
                  <a:outerShdw blurRad="38100" dist="38100" dir="2700000" algn="tl">
                    <a:srgbClr val="000000">
                      <a:alpha val="43137"/>
                    </a:srgbClr>
                  </a:outerShdw>
                </a:effectLst>
              </a:rPr>
              <a:t> </a:t>
            </a:r>
          </a:p>
        </p:txBody>
      </p:sp>
      <p:sp>
        <p:nvSpPr>
          <p:cNvPr id="373763" name="Rectangle 3"/>
          <p:cNvSpPr>
            <a:spLocks noGrp="1" noChangeArrowheads="1"/>
          </p:cNvSpPr>
          <p:nvPr>
            <p:ph type="body" sz="half" idx="1"/>
          </p:nvPr>
        </p:nvSpPr>
        <p:spPr>
          <a:xfrm>
            <a:off x="1866900" y="1811377"/>
            <a:ext cx="9042400" cy="5124495"/>
          </a:xfrm>
        </p:spPr>
        <p:txBody>
          <a:bodyPr>
            <a:normAutofit/>
          </a:bodyPr>
          <a:lstStyle/>
          <a:p>
            <a:pPr marL="533400" indent="-533400" algn="just">
              <a:buFont typeface="Wingdings" panose="05000000000000000000" pitchFamily="2" charset="2"/>
              <a:buAutoNum type="arabicPeriod"/>
              <a:defRPr/>
            </a:pPr>
            <a:r>
              <a:rPr lang="zh-CN" altLang="en-US" sz="2800" dirty="0"/>
              <a:t>拒绝原假设表明因素</a:t>
            </a:r>
            <a:r>
              <a:rPr lang="en-US" altLang="zh-CN" sz="2800" dirty="0"/>
              <a:t>(</a:t>
            </a:r>
            <a:r>
              <a:rPr lang="zh-CN" altLang="en-US" sz="2800" dirty="0"/>
              <a:t>自变量</a:t>
            </a:r>
            <a:r>
              <a:rPr lang="en-US" altLang="zh-CN" sz="2800" dirty="0"/>
              <a:t>)</a:t>
            </a:r>
            <a:r>
              <a:rPr lang="zh-CN" altLang="en-US" sz="2800" dirty="0"/>
              <a:t>与观测值之间有显著关系</a:t>
            </a:r>
          </a:p>
          <a:p>
            <a:pPr marL="533400" indent="-533400" algn="just">
              <a:buFont typeface="Wingdings" panose="05000000000000000000" pitchFamily="2" charset="2"/>
              <a:buAutoNum type="arabicPeriod"/>
              <a:defRPr/>
            </a:pPr>
            <a:r>
              <a:rPr lang="zh-CN" altLang="en-US" sz="2800" dirty="0"/>
              <a:t>组间平方和</a:t>
            </a:r>
            <a:r>
              <a:rPr lang="en-US" altLang="zh-CN" sz="2800" dirty="0"/>
              <a:t>(</a:t>
            </a:r>
            <a:r>
              <a:rPr lang="en-US" altLang="zh-CN" sz="2800" i="1" dirty="0"/>
              <a:t>SSA</a:t>
            </a:r>
            <a:r>
              <a:rPr lang="en-US" altLang="zh-CN" sz="2800" dirty="0"/>
              <a:t>)</a:t>
            </a:r>
            <a:r>
              <a:rPr lang="zh-CN" altLang="en-US" sz="2800" dirty="0"/>
              <a:t>度量了自变量</a:t>
            </a:r>
            <a:r>
              <a:rPr lang="en-US" altLang="zh-CN" sz="2800" dirty="0"/>
              <a:t>(</a:t>
            </a:r>
            <a:r>
              <a:rPr lang="zh-CN" altLang="en-US" sz="2800" dirty="0"/>
              <a:t>行业</a:t>
            </a:r>
            <a:r>
              <a:rPr lang="en-US" altLang="zh-CN" sz="2800" dirty="0"/>
              <a:t>)</a:t>
            </a:r>
            <a:r>
              <a:rPr lang="zh-CN" altLang="en-US" sz="2800" dirty="0"/>
              <a:t>对因变量</a:t>
            </a:r>
            <a:r>
              <a:rPr lang="en-US" altLang="zh-CN" sz="2800" dirty="0"/>
              <a:t>(</a:t>
            </a:r>
            <a:r>
              <a:rPr lang="zh-CN" altLang="en-US" sz="2800" dirty="0"/>
              <a:t>投诉次数</a:t>
            </a:r>
            <a:r>
              <a:rPr lang="en-US" altLang="zh-CN" sz="2800" dirty="0"/>
              <a:t>)</a:t>
            </a:r>
            <a:r>
              <a:rPr lang="zh-CN" altLang="en-US" sz="2800" dirty="0"/>
              <a:t>的影响效应</a:t>
            </a:r>
          </a:p>
          <a:p>
            <a:pPr marL="1143000" lvl="1" indent="-457200" algn="just">
              <a:buSzPct val="120000"/>
              <a:buFont typeface="Wingdings" panose="05000000000000000000" pitchFamily="2" charset="2"/>
              <a:buChar char="§"/>
              <a:defRPr/>
            </a:pPr>
            <a:r>
              <a:rPr lang="zh-CN" altLang="en-US" sz="2400" dirty="0"/>
              <a:t>只要组间平方和</a:t>
            </a:r>
            <a:r>
              <a:rPr lang="en-US" altLang="zh-CN" sz="2400" i="1" dirty="0"/>
              <a:t>SSA</a:t>
            </a:r>
            <a:r>
              <a:rPr lang="zh-CN" altLang="en-US" sz="2400" dirty="0"/>
              <a:t>不等于</a:t>
            </a:r>
            <a:r>
              <a:rPr lang="en-US" altLang="zh-CN" sz="2400" dirty="0">
                <a:cs typeface="Times New Roman" panose="02020603050405020304" pitchFamily="18" charset="0"/>
              </a:rPr>
              <a:t>0</a:t>
            </a:r>
            <a:r>
              <a:rPr lang="zh-CN" altLang="en-US" sz="2400" dirty="0"/>
              <a:t>，就表明两个变量之间有关系</a:t>
            </a:r>
            <a:r>
              <a:rPr lang="en-US" altLang="zh-CN" sz="2400" dirty="0"/>
              <a:t>(</a:t>
            </a:r>
            <a:r>
              <a:rPr lang="zh-CN" altLang="en-US" sz="2400" dirty="0"/>
              <a:t>只是是否显著的问题</a:t>
            </a:r>
            <a:r>
              <a:rPr lang="en-US" altLang="zh-CN" sz="2400" dirty="0"/>
              <a:t>) </a:t>
            </a:r>
          </a:p>
          <a:p>
            <a:pPr marL="1143000" lvl="1" indent="-457200" algn="just">
              <a:buSzPct val="120000"/>
              <a:buFont typeface="Wingdings" panose="05000000000000000000" pitchFamily="2" charset="2"/>
              <a:buChar char="§"/>
              <a:defRPr/>
            </a:pPr>
            <a:r>
              <a:rPr lang="zh-CN" altLang="en-US" sz="2400" dirty="0"/>
              <a:t>当组间平方和比组内平方和</a:t>
            </a:r>
            <a:r>
              <a:rPr lang="en-US" altLang="zh-CN" sz="2400" dirty="0"/>
              <a:t>(</a:t>
            </a:r>
            <a:r>
              <a:rPr lang="en-US" altLang="zh-CN" sz="2400" i="1" dirty="0"/>
              <a:t>SSE</a:t>
            </a:r>
            <a:r>
              <a:rPr lang="en-US" altLang="zh-CN" sz="2400" dirty="0"/>
              <a:t>)</a:t>
            </a:r>
            <a:r>
              <a:rPr lang="zh-CN" altLang="en-US" sz="2400" dirty="0"/>
              <a:t>大，而且大到一定程度时，就意味着两个变量之间的关系显著，大得越多，表明它们之间的关系就越强。反之，就意味着两个变量之间的关系不显著，小得越多，表明它们之间的关系就越弱</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wipe(left)">
                                      <p:cBhvr>
                                        <p:cTn id="7" dur="500"/>
                                        <p:tgtEl>
                                          <p:spTgt spid="373763">
                                            <p:txEl>
                                              <p:pRg st="0" end="0"/>
                                            </p:txEl>
                                          </p:spTgt>
                                        </p:tgtEl>
                                      </p:cBhvr>
                                    </p:animEffect>
                                  </p:childTnLst>
                                  <p:subTnLst>
                                    <p:animClr clrSpc="rgb" dir="cw">
                                      <p:cBhvr override="childStyle">
                                        <p:cTn dur="1" fill="hold" display="0" masterRel="nextClick" afterEffect="1"/>
                                        <p:tgtEl>
                                          <p:spTgt spid="37376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3763">
                                            <p:txEl>
                                              <p:pRg st="1" end="1"/>
                                            </p:txEl>
                                          </p:spTgt>
                                        </p:tgtEl>
                                        <p:attrNameLst>
                                          <p:attrName>style.visibility</p:attrName>
                                        </p:attrNameLst>
                                      </p:cBhvr>
                                      <p:to>
                                        <p:strVal val="visible"/>
                                      </p:to>
                                    </p:set>
                                    <p:animEffect transition="in" filter="wipe(left)">
                                      <p:cBhvr>
                                        <p:cTn id="12" dur="500"/>
                                        <p:tgtEl>
                                          <p:spTgt spid="373763">
                                            <p:txEl>
                                              <p:pRg st="1" end="1"/>
                                            </p:txEl>
                                          </p:spTgt>
                                        </p:tgtEl>
                                      </p:cBhvr>
                                    </p:animEffect>
                                  </p:childTnLst>
                                  <p:subTnLst>
                                    <p:animClr clrSpc="rgb" dir="cw">
                                      <p:cBhvr override="childStyle">
                                        <p:cTn dur="1" fill="hold" display="0" masterRel="nextClick" afterEffect="1"/>
                                        <p:tgtEl>
                                          <p:spTgt spid="373763">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Effect transition="in" filter="wipe(left)">
                                      <p:cBhvr>
                                        <p:cTn id="15" dur="500"/>
                                        <p:tgtEl>
                                          <p:spTgt spid="373763">
                                            <p:txEl>
                                              <p:pRg st="2" end="2"/>
                                            </p:txEl>
                                          </p:spTgt>
                                        </p:tgtEl>
                                      </p:cBhvr>
                                    </p:animEffect>
                                  </p:childTnLst>
                                  <p:subTnLst>
                                    <p:animClr clrSpc="rgb" dir="cw">
                                      <p:cBhvr override="childStyle">
                                        <p:cTn dur="1" fill="hold" display="0" masterRel="nextClick" afterEffect="1"/>
                                        <p:tgtEl>
                                          <p:spTgt spid="37376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373763">
                                            <p:txEl>
                                              <p:pRg st="3" end="3"/>
                                            </p:txEl>
                                          </p:spTgt>
                                        </p:tgtEl>
                                        <p:attrNameLst>
                                          <p:attrName>style.visibility</p:attrName>
                                        </p:attrNameLst>
                                      </p:cBhvr>
                                      <p:to>
                                        <p:strVal val="visible"/>
                                      </p:to>
                                    </p:set>
                                    <p:animEffect transition="in" filter="wipe(left)">
                                      <p:cBhvr>
                                        <p:cTn id="18" dur="500"/>
                                        <p:tgtEl>
                                          <p:spTgt spid="373763">
                                            <p:txEl>
                                              <p:pRg st="3" end="3"/>
                                            </p:txEl>
                                          </p:spTgt>
                                        </p:tgtEl>
                                      </p:cBhvr>
                                    </p:animEffect>
                                  </p:childTnLst>
                                  <p:subTnLst>
                                    <p:animClr clrSpc="rgb" dir="cw">
                                      <p:cBhvr override="childStyle">
                                        <p:cTn dur="1" fill="hold" display="0" masterRel="nextClick" afterEffect="1"/>
                                        <p:tgtEl>
                                          <p:spTgt spid="373763">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788973" y="228600"/>
            <a:ext cx="9042400" cy="1143000"/>
          </a:xfrm>
        </p:spPr>
        <p:txBody>
          <a:bodyPr/>
          <a:lstStyle/>
          <a:p>
            <a:pPr>
              <a:defRPr/>
            </a:pPr>
            <a:r>
              <a:rPr lang="zh-CN" altLang="en-US" b="1" dirty="0">
                <a:effectLst>
                  <a:outerShdw blurRad="38100" dist="38100" dir="2700000" algn="tl">
                    <a:srgbClr val="000000">
                      <a:alpha val="43137"/>
                    </a:srgbClr>
                  </a:outerShdw>
                </a:effectLst>
                <a:latin typeface="Times New Roman" panose="02020603050405020304" pitchFamily="18" charset="0"/>
              </a:rPr>
              <a:t>关系强度的测量</a:t>
            </a:r>
            <a:r>
              <a:rPr lang="zh-CN" altLang="en-US" sz="3600" b="1" dirty="0">
                <a:solidFill>
                  <a:schemeClr val="hlink"/>
                </a:solidFill>
                <a:effectLst>
                  <a:outerShdw blurRad="38100" dist="38100" dir="2700000" algn="tl">
                    <a:srgbClr val="000000">
                      <a:alpha val="43137"/>
                    </a:srgbClr>
                  </a:outerShdw>
                </a:effectLst>
              </a:rPr>
              <a:t> </a:t>
            </a:r>
          </a:p>
        </p:txBody>
      </p:sp>
      <p:sp>
        <p:nvSpPr>
          <p:cNvPr id="377859" name="Rectangle 3"/>
          <p:cNvSpPr>
            <a:spLocks noGrp="1" noChangeArrowheads="1"/>
          </p:cNvSpPr>
          <p:nvPr>
            <p:ph type="body" sz="half" idx="1"/>
          </p:nvPr>
        </p:nvSpPr>
        <p:spPr>
          <a:xfrm>
            <a:off x="1558770" y="1700214"/>
            <a:ext cx="9502807" cy="4929186"/>
          </a:xfrm>
        </p:spPr>
        <p:txBody>
          <a:bodyPr>
            <a:normAutofit/>
          </a:bodyPr>
          <a:lstStyle/>
          <a:p>
            <a:pPr marL="533400" indent="-533400" algn="just">
              <a:buFont typeface="Wingdings" panose="05000000000000000000" pitchFamily="2" charset="2"/>
              <a:buAutoNum type="arabicPeriod"/>
              <a:defRPr/>
            </a:pPr>
            <a:r>
              <a:rPr lang="zh-CN" altLang="en-US" sz="3000" dirty="0"/>
              <a:t>变量间关系的强度用自变量平方和</a:t>
            </a:r>
            <a:r>
              <a:rPr lang="en-US" altLang="zh-CN" sz="3000" dirty="0"/>
              <a:t>(</a:t>
            </a:r>
            <a:r>
              <a:rPr lang="en-US" altLang="zh-CN" sz="3000" i="1" dirty="0">
                <a:cs typeface="Times New Roman" panose="02020603050405020304" pitchFamily="18" charset="0"/>
              </a:rPr>
              <a:t>SSA</a:t>
            </a:r>
            <a:r>
              <a:rPr lang="en-US" altLang="zh-CN" sz="3000" dirty="0"/>
              <a:t>) </a:t>
            </a:r>
            <a:r>
              <a:rPr lang="zh-CN" altLang="en-US" sz="3000" dirty="0"/>
              <a:t>占总平方和</a:t>
            </a:r>
            <a:r>
              <a:rPr lang="en-US" altLang="zh-CN" sz="3000" dirty="0"/>
              <a:t>(</a:t>
            </a:r>
            <a:r>
              <a:rPr lang="en-US" altLang="zh-CN" sz="3000" i="1" dirty="0">
                <a:cs typeface="Times New Roman" panose="02020603050405020304" pitchFamily="18" charset="0"/>
              </a:rPr>
              <a:t>SST</a:t>
            </a:r>
            <a:r>
              <a:rPr lang="en-US" altLang="zh-CN" sz="3000" dirty="0"/>
              <a:t>)</a:t>
            </a:r>
            <a:r>
              <a:rPr lang="zh-CN" altLang="en-US" sz="3000" dirty="0"/>
              <a:t>的比例大小来反映。</a:t>
            </a:r>
          </a:p>
          <a:p>
            <a:pPr marL="533400" indent="-533400" algn="just">
              <a:buFont typeface="Wingdings" panose="05000000000000000000" pitchFamily="2" charset="2"/>
              <a:buAutoNum type="arabicPeriod"/>
              <a:defRPr/>
            </a:pPr>
            <a:r>
              <a:rPr lang="zh-CN" altLang="en-US" sz="3000" dirty="0"/>
              <a:t>自变量平方和占总平方和的比例记为</a:t>
            </a:r>
            <a:r>
              <a:rPr lang="en-US" altLang="zh-CN" sz="3000" i="1" dirty="0"/>
              <a:t>R</a:t>
            </a:r>
            <a:r>
              <a:rPr lang="en-US" altLang="zh-CN" sz="3000" baseline="30000" dirty="0"/>
              <a:t>2</a:t>
            </a:r>
            <a:r>
              <a:rPr lang="en-US" altLang="zh-CN" sz="3000" dirty="0"/>
              <a:t> ,</a:t>
            </a:r>
            <a:r>
              <a:rPr lang="zh-CN" altLang="en-US" sz="3000" dirty="0"/>
              <a:t>即</a:t>
            </a:r>
          </a:p>
          <a:p>
            <a:pPr marL="533400" indent="-533400" algn="just">
              <a:buFont typeface="Wingdings" panose="05000000000000000000" pitchFamily="2" charset="2"/>
              <a:buAutoNum type="arabicPeriod"/>
              <a:defRPr/>
            </a:pPr>
            <a:endParaRPr lang="zh-CN" altLang="en-US" sz="3000" dirty="0"/>
          </a:p>
          <a:p>
            <a:pPr marL="533400" indent="-533400" algn="just">
              <a:buFont typeface="Wingdings" panose="05000000000000000000" pitchFamily="2" charset="2"/>
              <a:buAutoNum type="arabicPeriod"/>
              <a:defRPr/>
            </a:pPr>
            <a:endParaRPr lang="en-US" altLang="zh-CN" sz="3000" dirty="0"/>
          </a:p>
          <a:p>
            <a:pPr marL="533400" indent="-533400" algn="just">
              <a:buFont typeface="Wingdings" panose="05000000000000000000" pitchFamily="2" charset="2"/>
              <a:buAutoNum type="arabicPeriod"/>
              <a:defRPr/>
            </a:pPr>
            <a:endParaRPr lang="en-US" altLang="zh-CN" sz="3000" dirty="0"/>
          </a:p>
          <a:p>
            <a:pPr marL="533400" indent="-533400" algn="just">
              <a:buFont typeface="Wingdings" panose="05000000000000000000" pitchFamily="2" charset="2"/>
              <a:buAutoNum type="arabicPeriod"/>
              <a:defRPr/>
            </a:pPr>
            <a:r>
              <a:rPr lang="zh-CN" altLang="en-US" sz="3000" dirty="0"/>
              <a:t>其平方根</a:t>
            </a:r>
            <a:r>
              <a:rPr lang="en-US" altLang="zh-CN" sz="3000" i="1" dirty="0"/>
              <a:t>R</a:t>
            </a:r>
            <a:r>
              <a:rPr lang="zh-CN" altLang="en-US" sz="3000" dirty="0">
                <a:latin typeface="Times New Roman" panose="02020603050405020304" pitchFamily="18" charset="0"/>
              </a:rPr>
              <a:t>就可以用来测量两个变量之间的关系强度</a:t>
            </a:r>
            <a:r>
              <a:rPr lang="zh-CN" altLang="en-US" sz="3000" dirty="0"/>
              <a:t> 。</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AE8E5C5-D3E4-42CD-B535-CB6F30B060C6}"/>
                  </a:ext>
                </a:extLst>
              </p:cNvPr>
              <p:cNvSpPr/>
              <p:nvPr/>
            </p:nvSpPr>
            <p:spPr>
              <a:xfrm>
                <a:off x="4242689" y="3570278"/>
                <a:ext cx="2818511" cy="13403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4800" i="1" baseline="30000">
                              <a:latin typeface="Cambria Math" panose="02040503050406030204" pitchFamily="18" charset="0"/>
                            </a:rPr>
                          </m:ctrlPr>
                        </m:sSupPr>
                        <m:e>
                          <m:r>
                            <a:rPr lang="en-US" altLang="zh-CN" sz="4800" i="1" baseline="30000">
                              <a:latin typeface="Cambria Math" panose="02040503050406030204" pitchFamily="18" charset="0"/>
                            </a:rPr>
                            <m:t>𝑅</m:t>
                          </m:r>
                        </m:e>
                        <m:sup>
                          <m:r>
                            <a:rPr lang="en-US" altLang="zh-CN" sz="4800" i="1" baseline="30000">
                              <a:latin typeface="Cambria Math" panose="02040503050406030204" pitchFamily="18" charset="0"/>
                            </a:rPr>
                            <m:t>2</m:t>
                          </m:r>
                        </m:sup>
                      </m:sSup>
                      <m:r>
                        <a:rPr lang="en-US" altLang="zh-CN" sz="4800" i="1" baseline="30000">
                          <a:latin typeface="Cambria Math" panose="02040503050406030204" pitchFamily="18" charset="0"/>
                        </a:rPr>
                        <m:t>=</m:t>
                      </m:r>
                      <m:f>
                        <m:fPr>
                          <m:ctrlPr>
                            <a:rPr lang="en-US" altLang="zh-CN" sz="4800" i="1" baseline="30000">
                              <a:latin typeface="Cambria Math" panose="02040503050406030204" pitchFamily="18" charset="0"/>
                            </a:rPr>
                          </m:ctrlPr>
                        </m:fPr>
                        <m:num>
                          <m:r>
                            <a:rPr lang="en-US" altLang="zh-CN" sz="4800" i="1" baseline="30000">
                              <a:latin typeface="Cambria Math" panose="02040503050406030204" pitchFamily="18" charset="0"/>
                            </a:rPr>
                            <m:t>𝑆𝑆𝐴</m:t>
                          </m:r>
                        </m:num>
                        <m:den>
                          <m:r>
                            <a:rPr lang="en-US" altLang="zh-CN" sz="4800" i="1" baseline="30000">
                              <a:latin typeface="Cambria Math" panose="02040503050406030204" pitchFamily="18" charset="0"/>
                            </a:rPr>
                            <m:t>𝑆𝑆𝑇</m:t>
                          </m:r>
                        </m:den>
                      </m:f>
                    </m:oMath>
                  </m:oMathPara>
                </a14:m>
                <a:endParaRPr lang="zh-CN" altLang="en-US" sz="4800" dirty="0"/>
              </a:p>
            </p:txBody>
          </p:sp>
        </mc:Choice>
        <mc:Fallback xmlns="">
          <p:sp>
            <p:nvSpPr>
              <p:cNvPr id="2" name="矩形 1">
                <a:extLst>
                  <a:ext uri="{FF2B5EF4-FFF2-40B4-BE49-F238E27FC236}">
                    <a16:creationId xmlns:a16="http://schemas.microsoft.com/office/drawing/2014/main" id="{DAE8E5C5-D3E4-42CD-B535-CB6F30B060C6}"/>
                  </a:ext>
                </a:extLst>
              </p:cNvPr>
              <p:cNvSpPr>
                <a:spLocks noRot="1" noChangeAspect="1" noMove="1" noResize="1" noEditPoints="1" noAdjustHandles="1" noChangeArrowheads="1" noChangeShapeType="1" noTextEdit="1"/>
              </p:cNvSpPr>
              <p:nvPr/>
            </p:nvSpPr>
            <p:spPr>
              <a:xfrm>
                <a:off x="4242689" y="3570278"/>
                <a:ext cx="2818511" cy="1340303"/>
              </a:xfrm>
              <a:prstGeom prst="rect">
                <a:avLst/>
              </a:prstGeom>
              <a:blipFill>
                <a:blip r:embed="rId3"/>
                <a:stretch>
                  <a:fillRect t="-18182"/>
                </a:stretch>
              </a:blipFill>
            </p:spPr>
            <p:txBody>
              <a:bodyPr/>
              <a:lstStyle/>
              <a:p>
                <a:r>
                  <a:rPr lang="zh-CN" altLang="en-US">
                    <a:noFill/>
                  </a:rPr>
                  <a:t> </a:t>
                </a:r>
              </a:p>
            </p:txBody>
          </p:sp>
        </mc:Fallback>
      </mc:AlternateContent>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2057400" y="268357"/>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关系强度的测量</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例题分析</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 </a:t>
            </a:r>
          </a:p>
        </p:txBody>
      </p:sp>
      <p:sp>
        <p:nvSpPr>
          <p:cNvPr id="375811" name="Rectangle 3"/>
          <p:cNvSpPr>
            <a:spLocks noGrp="1" noChangeArrowheads="1"/>
          </p:cNvSpPr>
          <p:nvPr>
            <p:ph type="body" sz="half" idx="1"/>
          </p:nvPr>
        </p:nvSpPr>
        <p:spPr>
          <a:xfrm>
            <a:off x="2057400" y="1759974"/>
            <a:ext cx="8153400" cy="4495800"/>
          </a:xfrm>
        </p:spPr>
        <p:txBody>
          <a:bodyPr>
            <a:normAutofit lnSpcReduction="10000"/>
          </a:bodyPr>
          <a:lstStyle/>
          <a:p>
            <a:pPr marL="533400" indent="-533400" algn="just">
              <a:buSzPct val="120000"/>
              <a:buNone/>
              <a:defRPr/>
            </a:pPr>
            <a:endParaRPr lang="en-US" altLang="zh-CN" sz="2600" dirty="0"/>
          </a:p>
          <a:p>
            <a:pPr marL="533400" indent="-533400" algn="just">
              <a:buSzPct val="120000"/>
              <a:buFont typeface="Wingdings" panose="05000000000000000000" pitchFamily="2" charset="2"/>
              <a:buChar char="§"/>
              <a:defRPr/>
            </a:pPr>
            <a:r>
              <a:rPr lang="en-US" altLang="zh-CN" sz="2600" dirty="0"/>
              <a:t>                                       =1456.698/4164.608=0.349</a:t>
            </a:r>
          </a:p>
          <a:p>
            <a:pPr marL="533400" indent="-533400" algn="just">
              <a:buSzPct val="120000"/>
              <a:buNone/>
              <a:defRPr/>
            </a:pPr>
            <a:r>
              <a:rPr lang="en-US" altLang="zh-CN" i="1" dirty="0"/>
              <a:t> </a:t>
            </a:r>
          </a:p>
          <a:p>
            <a:pPr marL="533400" indent="-533400" algn="just">
              <a:buSzPct val="120000"/>
              <a:buNone/>
              <a:defRPr/>
            </a:pPr>
            <a:r>
              <a:rPr lang="en-US" altLang="zh-CN" i="1" dirty="0"/>
              <a:t>			</a:t>
            </a:r>
            <a:r>
              <a:rPr lang="en-US" altLang="zh-CN" sz="3200" i="1" dirty="0"/>
              <a:t>R</a:t>
            </a:r>
            <a:r>
              <a:rPr lang="en-US" altLang="zh-CN" sz="3200" dirty="0"/>
              <a:t>=</a:t>
            </a:r>
            <a:r>
              <a:rPr lang="en-US" altLang="zh-CN" sz="3200" dirty="0">
                <a:cs typeface="Times New Roman" panose="02020603050405020304" pitchFamily="18" charset="0"/>
              </a:rPr>
              <a:t>0.591404</a:t>
            </a:r>
            <a:endParaRPr lang="en-US" altLang="zh-CN" sz="3600" b="1" dirty="0">
              <a:solidFill>
                <a:srgbClr val="FFFFB1"/>
              </a:solidFill>
            </a:endParaRPr>
          </a:p>
          <a:p>
            <a:pPr marL="533400" indent="-533400" algn="just">
              <a:buSzPct val="120000"/>
              <a:buNone/>
              <a:defRPr/>
            </a:pPr>
            <a:r>
              <a:rPr lang="zh-CN" altLang="en-US" sz="3200" b="1" dirty="0">
                <a:solidFill>
                  <a:srgbClr val="002060"/>
                </a:solidFill>
                <a:effectLst>
                  <a:outerShdw blurRad="38100" dist="38100" dir="2700000" algn="tl">
                    <a:srgbClr val="000000">
                      <a:alpha val="43137"/>
                    </a:srgbClr>
                  </a:outerShdw>
                </a:effectLst>
              </a:rPr>
              <a:t>结论</a:t>
            </a:r>
          </a:p>
          <a:p>
            <a:pPr marL="1143000" lvl="1" indent="-457200" algn="just">
              <a:buSzPct val="120000"/>
              <a:buFont typeface="Wingdings" panose="05000000000000000000" pitchFamily="2" charset="2"/>
              <a:buChar char="§"/>
              <a:defRPr/>
            </a:pPr>
            <a:r>
              <a:rPr lang="zh-CN" altLang="en-US" sz="2400" dirty="0">
                <a:solidFill>
                  <a:schemeClr val="tx1">
                    <a:lumMod val="95000"/>
                    <a:lumOff val="5000"/>
                  </a:schemeClr>
                </a:solidFill>
              </a:rPr>
              <a:t>行业</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自变量</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对投诉次数</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因变量</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的影响效应占总效应的</a:t>
            </a:r>
            <a:r>
              <a:rPr lang="en-US" altLang="zh-CN" sz="2400" dirty="0">
                <a:solidFill>
                  <a:schemeClr val="tx1">
                    <a:lumMod val="95000"/>
                    <a:lumOff val="5000"/>
                  </a:schemeClr>
                </a:solidFill>
                <a:cs typeface="Times New Roman" panose="02020603050405020304" pitchFamily="18" charset="0"/>
              </a:rPr>
              <a:t>34.9759%</a:t>
            </a:r>
            <a:r>
              <a:rPr lang="zh-CN" altLang="en-US" sz="2400" dirty="0">
                <a:solidFill>
                  <a:schemeClr val="tx1">
                    <a:lumMod val="95000"/>
                    <a:lumOff val="5000"/>
                  </a:schemeClr>
                </a:solidFill>
              </a:rPr>
              <a:t>，而残差效应则占</a:t>
            </a:r>
            <a:r>
              <a:rPr lang="en-US" altLang="zh-CN" sz="2400" dirty="0">
                <a:solidFill>
                  <a:schemeClr val="tx1">
                    <a:lumMod val="95000"/>
                    <a:lumOff val="5000"/>
                  </a:schemeClr>
                </a:solidFill>
                <a:cs typeface="Times New Roman" panose="02020603050405020304" pitchFamily="18" charset="0"/>
              </a:rPr>
              <a:t>65.0241%</a:t>
            </a:r>
            <a:r>
              <a:rPr lang="zh-CN" altLang="en-US" sz="2400" dirty="0">
                <a:solidFill>
                  <a:schemeClr val="tx1">
                    <a:lumMod val="95000"/>
                    <a:lumOff val="5000"/>
                  </a:schemeClr>
                </a:solidFill>
              </a:rPr>
              <a:t>。即行业对投诉次数差异解释的比例达到近</a:t>
            </a:r>
            <a:r>
              <a:rPr lang="en-US" altLang="zh-CN" sz="2400" dirty="0">
                <a:solidFill>
                  <a:schemeClr val="tx1">
                    <a:lumMod val="95000"/>
                    <a:lumOff val="5000"/>
                  </a:schemeClr>
                </a:solidFill>
                <a:cs typeface="Times New Roman" panose="02020603050405020304" pitchFamily="18" charset="0"/>
              </a:rPr>
              <a:t>35%</a:t>
            </a:r>
            <a:r>
              <a:rPr lang="zh-CN" altLang="en-US" sz="2400" dirty="0">
                <a:solidFill>
                  <a:schemeClr val="tx1">
                    <a:lumMod val="95000"/>
                    <a:lumOff val="5000"/>
                  </a:schemeClr>
                </a:solidFill>
              </a:rPr>
              <a:t>，而其他因素</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残差变量</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所解释的比例近为</a:t>
            </a:r>
            <a:r>
              <a:rPr lang="en-US" altLang="zh-CN" sz="2400" dirty="0">
                <a:solidFill>
                  <a:schemeClr val="tx1">
                    <a:lumMod val="95000"/>
                    <a:lumOff val="5000"/>
                  </a:schemeClr>
                </a:solidFill>
                <a:cs typeface="Times New Roman" panose="02020603050405020304" pitchFamily="18" charset="0"/>
              </a:rPr>
              <a:t>65%</a:t>
            </a:r>
            <a:r>
              <a:rPr lang="zh-CN" altLang="en-US" sz="2400" dirty="0">
                <a:solidFill>
                  <a:schemeClr val="tx1">
                    <a:lumMod val="95000"/>
                    <a:lumOff val="5000"/>
                  </a:schemeClr>
                </a:solidFill>
              </a:rPr>
              <a:t>以上 </a:t>
            </a:r>
          </a:p>
          <a:p>
            <a:pPr marL="1143000" lvl="1" indent="-457200" algn="just">
              <a:buSzPct val="120000"/>
              <a:buFont typeface="Wingdings" panose="05000000000000000000" pitchFamily="2" charset="2"/>
              <a:buChar char="§"/>
              <a:defRPr/>
            </a:pPr>
            <a:r>
              <a:rPr lang="zh-CN" altLang="en-US" sz="2400" dirty="0">
                <a:solidFill>
                  <a:schemeClr val="tx1">
                    <a:lumMod val="95000"/>
                    <a:lumOff val="5000"/>
                  </a:schemeClr>
                </a:solidFill>
              </a:rPr>
              <a:t> </a:t>
            </a:r>
            <a:r>
              <a:rPr lang="en-US" altLang="zh-CN" sz="2400" i="1" dirty="0">
                <a:solidFill>
                  <a:schemeClr val="tx1">
                    <a:lumMod val="95000"/>
                    <a:lumOff val="5000"/>
                  </a:schemeClr>
                </a:solidFill>
              </a:rPr>
              <a:t>R</a:t>
            </a:r>
            <a:r>
              <a:rPr lang="en-US" altLang="zh-CN" sz="2400" dirty="0">
                <a:solidFill>
                  <a:schemeClr val="tx1">
                    <a:lumMod val="95000"/>
                    <a:lumOff val="5000"/>
                  </a:schemeClr>
                </a:solidFill>
              </a:rPr>
              <a:t>=</a:t>
            </a:r>
            <a:r>
              <a:rPr lang="en-US" altLang="zh-CN" sz="2400" dirty="0">
                <a:solidFill>
                  <a:schemeClr val="tx1">
                    <a:lumMod val="95000"/>
                    <a:lumOff val="5000"/>
                  </a:schemeClr>
                </a:solidFill>
                <a:cs typeface="Times New Roman" panose="02020603050405020304" pitchFamily="18" charset="0"/>
              </a:rPr>
              <a:t>0.591404</a:t>
            </a:r>
            <a:r>
              <a:rPr lang="zh-CN" altLang="en-US" sz="2400" dirty="0">
                <a:solidFill>
                  <a:schemeClr val="tx1">
                    <a:lumMod val="95000"/>
                    <a:lumOff val="5000"/>
                  </a:schemeClr>
                </a:solidFill>
                <a:cs typeface="Times New Roman" panose="02020603050405020304" pitchFamily="18" charset="0"/>
              </a:rPr>
              <a:t>，</a:t>
            </a:r>
            <a:r>
              <a:rPr lang="zh-CN" altLang="en-US" sz="2400" dirty="0">
                <a:solidFill>
                  <a:schemeClr val="tx1">
                    <a:lumMod val="95000"/>
                    <a:lumOff val="5000"/>
                  </a:schemeClr>
                </a:solidFill>
                <a:latin typeface="Times New Roman" panose="02020603050405020304" pitchFamily="18" charset="0"/>
              </a:rPr>
              <a:t>表明行业与投诉次数之间有中等以上的关系</a:t>
            </a:r>
            <a:r>
              <a:rPr lang="zh-CN" altLang="en-US" sz="2400" dirty="0">
                <a:solidFill>
                  <a:schemeClr val="tx1">
                    <a:lumMod val="95000"/>
                    <a:lumOff val="5000"/>
                  </a:schemeClr>
                </a:solidFill>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428E468-9DFA-422C-809B-80DA8F306D61}"/>
                  </a:ext>
                </a:extLst>
              </p:cNvPr>
              <p:cNvSpPr/>
              <p:nvPr/>
            </p:nvSpPr>
            <p:spPr>
              <a:xfrm>
                <a:off x="2692184" y="2088697"/>
                <a:ext cx="2818511" cy="13403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4800" i="1" baseline="30000" smtClean="0">
                              <a:latin typeface="Cambria Math" panose="02040503050406030204" pitchFamily="18" charset="0"/>
                            </a:rPr>
                          </m:ctrlPr>
                        </m:sSupPr>
                        <m:e>
                          <m:r>
                            <a:rPr lang="en-US" altLang="zh-CN" sz="4800" i="1" baseline="30000">
                              <a:latin typeface="Cambria Math" panose="02040503050406030204" pitchFamily="18" charset="0"/>
                            </a:rPr>
                            <m:t>𝑅</m:t>
                          </m:r>
                        </m:e>
                        <m:sup>
                          <m:r>
                            <a:rPr lang="en-US" altLang="zh-CN" sz="4800" i="1" baseline="30000">
                              <a:latin typeface="Cambria Math" panose="02040503050406030204" pitchFamily="18" charset="0"/>
                            </a:rPr>
                            <m:t>2</m:t>
                          </m:r>
                        </m:sup>
                      </m:sSup>
                      <m:r>
                        <a:rPr lang="en-US" altLang="zh-CN" sz="4800" i="1" baseline="30000">
                          <a:latin typeface="Cambria Math" panose="02040503050406030204" pitchFamily="18" charset="0"/>
                        </a:rPr>
                        <m:t>=</m:t>
                      </m:r>
                      <m:f>
                        <m:fPr>
                          <m:ctrlPr>
                            <a:rPr lang="en-US" altLang="zh-CN" sz="4800" i="1" baseline="30000">
                              <a:latin typeface="Cambria Math" panose="02040503050406030204" pitchFamily="18" charset="0"/>
                            </a:rPr>
                          </m:ctrlPr>
                        </m:fPr>
                        <m:num>
                          <m:r>
                            <a:rPr lang="en-US" altLang="zh-CN" sz="4800" i="1" baseline="30000">
                              <a:latin typeface="Cambria Math" panose="02040503050406030204" pitchFamily="18" charset="0"/>
                            </a:rPr>
                            <m:t>𝑆𝑆𝐴</m:t>
                          </m:r>
                        </m:num>
                        <m:den>
                          <m:r>
                            <a:rPr lang="en-US" altLang="zh-CN" sz="4800" i="1" baseline="30000">
                              <a:latin typeface="Cambria Math" panose="02040503050406030204" pitchFamily="18" charset="0"/>
                            </a:rPr>
                            <m:t>𝑆𝑆𝑇</m:t>
                          </m:r>
                        </m:den>
                      </m:f>
                    </m:oMath>
                  </m:oMathPara>
                </a14:m>
                <a:endParaRPr lang="zh-CN" altLang="en-US" sz="4800" dirty="0"/>
              </a:p>
            </p:txBody>
          </p:sp>
        </mc:Choice>
        <mc:Fallback xmlns="">
          <p:sp>
            <p:nvSpPr>
              <p:cNvPr id="5" name="矩形 4">
                <a:extLst>
                  <a:ext uri="{FF2B5EF4-FFF2-40B4-BE49-F238E27FC236}">
                    <a16:creationId xmlns:a16="http://schemas.microsoft.com/office/drawing/2014/main" id="{F428E468-9DFA-422C-809B-80DA8F306D61}"/>
                  </a:ext>
                </a:extLst>
              </p:cNvPr>
              <p:cNvSpPr>
                <a:spLocks noRot="1" noChangeAspect="1" noMove="1" noResize="1" noEditPoints="1" noAdjustHandles="1" noChangeArrowheads="1" noChangeShapeType="1" noTextEdit="1"/>
              </p:cNvSpPr>
              <p:nvPr/>
            </p:nvSpPr>
            <p:spPr>
              <a:xfrm>
                <a:off x="2692184" y="2088697"/>
                <a:ext cx="2818511" cy="1340303"/>
              </a:xfrm>
              <a:prstGeom prst="rect">
                <a:avLst/>
              </a:prstGeom>
              <a:blipFill>
                <a:blip r:embed="rId3"/>
                <a:stretch>
                  <a:fillRect t="-18182"/>
                </a:stretch>
              </a:blipFill>
            </p:spPr>
            <p:txBody>
              <a:bodyPr/>
              <a:lstStyle/>
              <a:p>
                <a:r>
                  <a:rPr lang="zh-CN" altLang="en-US">
                    <a:noFill/>
                  </a:rPr>
                  <a:t> </a:t>
                </a:r>
              </a:p>
            </p:txBody>
          </p:sp>
        </mc:Fallback>
      </mc:AlternateContent>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0258" name="Rectangle 2"/>
          <p:cNvSpPr>
            <a:spLocks noGrp="1" noChangeArrowheads="1"/>
          </p:cNvSpPr>
          <p:nvPr>
            <p:ph type="ctrTitle"/>
          </p:nvPr>
        </p:nvSpPr>
        <p:spPr>
          <a:xfrm>
            <a:off x="2209800" y="2286000"/>
            <a:ext cx="7772400" cy="1143000"/>
          </a:xfrm>
        </p:spPr>
        <p:txBody>
          <a:bodyPr anchor="ctr" anchorCtr="0">
            <a:normAutofit/>
          </a:bodyPr>
          <a:lstStyle/>
          <a:p>
            <a:pPr>
              <a:defRPr/>
            </a:pPr>
            <a:r>
              <a:rPr lang="zh-CN" altLang="en-US" sz="4000"/>
              <a:t>方差分析中的多重比较</a:t>
            </a:r>
            <a:br>
              <a:rPr lang="zh-CN" altLang="en-US" sz="4000"/>
            </a:br>
            <a:r>
              <a:rPr lang="zh-CN" altLang="en-US" sz="4000"/>
              <a:t> </a:t>
            </a: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multiple comparison procedures</a:t>
            </a:r>
            <a:r>
              <a:rPr lang="en-US" altLang="zh-CN" sz="3600">
                <a:solidFill>
                  <a:schemeClr val="hlink"/>
                </a:solidFill>
                <a:latin typeface="Arial" panose="020B0604020202020204" pitchFamily="34" charset="0"/>
              </a:rPr>
              <a:t>)</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4" name="Rectangle 2"/>
          <p:cNvSpPr>
            <a:spLocks noGrp="1" noChangeArrowheads="1"/>
          </p:cNvSpPr>
          <p:nvPr>
            <p:ph type="ctrTitle"/>
          </p:nvPr>
        </p:nvSpPr>
        <p:spPr>
          <a:xfrm>
            <a:off x="2209800" y="2286000"/>
            <a:ext cx="7772400" cy="1143000"/>
          </a:xfrm>
        </p:spPr>
        <p:txBody>
          <a:bodyPr anchor="ctr" anchorCtr="0"/>
          <a:lstStyle/>
          <a:p>
            <a:pPr>
              <a:defRPr/>
            </a:pPr>
            <a:r>
              <a:rPr lang="zh-CN" altLang="en-US" sz="4400" b="1"/>
              <a:t>方差分析及其有关术语</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1981200" y="266699"/>
            <a:ext cx="6934200" cy="1143000"/>
          </a:xfrm>
        </p:spPr>
        <p:txBody>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多重比较的意义</a:t>
            </a:r>
            <a:endPar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endParaRPr>
          </a:p>
        </p:txBody>
      </p:sp>
      <p:sp>
        <p:nvSpPr>
          <p:cNvPr id="273411" name="Rectangle 3"/>
          <p:cNvSpPr>
            <a:spLocks noGrp="1" noChangeArrowheads="1"/>
          </p:cNvSpPr>
          <p:nvPr>
            <p:ph type="body" sz="half" idx="1"/>
          </p:nvPr>
        </p:nvSpPr>
        <p:spPr>
          <a:xfrm>
            <a:off x="1981199" y="2018266"/>
            <a:ext cx="8698637" cy="4839734"/>
          </a:xfrm>
        </p:spPr>
        <p:txBody>
          <a:bodyPr/>
          <a:lstStyle/>
          <a:p>
            <a:pPr marL="533400" indent="-533400" algn="just">
              <a:buFont typeface="Wingdings" panose="05000000000000000000" pitchFamily="2" charset="2"/>
              <a:buAutoNum type="arabicPeriod"/>
              <a:defRPr/>
            </a:pPr>
            <a:r>
              <a:rPr lang="zh-CN" altLang="en-US" sz="3000" dirty="0">
                <a:solidFill>
                  <a:schemeClr val="tx1">
                    <a:lumMod val="95000"/>
                    <a:lumOff val="5000"/>
                  </a:schemeClr>
                </a:solidFill>
              </a:rPr>
              <a:t>定义：通过对总体均值之间的配对比较来进一步检验到底哪些均值之间存在差异。</a:t>
            </a:r>
          </a:p>
          <a:p>
            <a:pPr marL="533400" indent="-533400" algn="just">
              <a:buFont typeface="Wingdings" panose="05000000000000000000" pitchFamily="2" charset="2"/>
              <a:buAutoNum type="arabicPeriod"/>
              <a:defRPr/>
            </a:pPr>
            <a:r>
              <a:rPr lang="zh-CN" altLang="en-US" sz="3000" dirty="0">
                <a:solidFill>
                  <a:schemeClr val="tx1">
                    <a:lumMod val="95000"/>
                    <a:lumOff val="5000"/>
                  </a:schemeClr>
                </a:solidFill>
              </a:rPr>
              <a:t>可采用费希尔提出的</a:t>
            </a:r>
            <a:r>
              <a:rPr lang="zh-CN" altLang="en-US" sz="3000" b="1" dirty="0">
                <a:solidFill>
                  <a:schemeClr val="tx1">
                    <a:lumMod val="95000"/>
                    <a:lumOff val="5000"/>
                  </a:schemeClr>
                </a:solidFill>
              </a:rPr>
              <a:t>最小显著差异</a:t>
            </a:r>
            <a:r>
              <a:rPr lang="zh-CN" altLang="en-US" sz="3000" dirty="0">
                <a:solidFill>
                  <a:schemeClr val="tx1">
                    <a:lumMod val="95000"/>
                    <a:lumOff val="5000"/>
                  </a:schemeClr>
                </a:solidFill>
              </a:rPr>
              <a:t>方法，简写为</a:t>
            </a:r>
            <a:r>
              <a:rPr lang="en-US" altLang="zh-CN" sz="3000" b="1" i="1" dirty="0">
                <a:solidFill>
                  <a:schemeClr val="tx1">
                    <a:lumMod val="95000"/>
                    <a:lumOff val="5000"/>
                  </a:schemeClr>
                </a:solidFill>
              </a:rPr>
              <a:t>LSD</a:t>
            </a:r>
            <a:r>
              <a:rPr lang="zh-CN" altLang="en-US" sz="3000" b="1" i="1" dirty="0">
                <a:solidFill>
                  <a:schemeClr val="tx1">
                    <a:lumMod val="95000"/>
                    <a:lumOff val="5000"/>
                  </a:schemeClr>
                </a:solidFill>
              </a:rPr>
              <a:t>。</a:t>
            </a:r>
            <a:endParaRPr lang="en-US" altLang="zh-CN" sz="3000" dirty="0">
              <a:solidFill>
                <a:schemeClr val="tx1">
                  <a:lumMod val="95000"/>
                  <a:lumOff val="5000"/>
                </a:schemeClr>
              </a:solidFill>
            </a:endParaRPr>
          </a:p>
          <a:p>
            <a:pPr marL="533400" indent="-533400" algn="just">
              <a:buFont typeface="Wingdings" panose="05000000000000000000" pitchFamily="2" charset="2"/>
              <a:buAutoNum type="arabicPeriod"/>
              <a:defRPr/>
            </a:pPr>
            <a:r>
              <a:rPr lang="en-US" altLang="zh-CN" sz="3000" i="1" dirty="0">
                <a:solidFill>
                  <a:schemeClr val="tx1">
                    <a:lumMod val="95000"/>
                    <a:lumOff val="5000"/>
                  </a:schemeClr>
                </a:solidFill>
              </a:rPr>
              <a:t>LSD</a:t>
            </a:r>
            <a:r>
              <a:rPr lang="zh-CN" altLang="en-US" sz="3000" dirty="0">
                <a:solidFill>
                  <a:schemeClr val="tx1">
                    <a:lumMod val="95000"/>
                    <a:lumOff val="5000"/>
                  </a:schemeClr>
                </a:solidFill>
              </a:rPr>
              <a:t>方法是对检验两个总体均值是否相等的</a:t>
            </a:r>
            <a:r>
              <a:rPr lang="en-US" altLang="zh-CN" sz="3000" i="1" dirty="0">
                <a:solidFill>
                  <a:srgbClr val="FF0000"/>
                </a:solidFill>
              </a:rPr>
              <a:t>t</a:t>
            </a:r>
            <a:r>
              <a:rPr lang="zh-CN" altLang="en-US" sz="3000" dirty="0">
                <a:solidFill>
                  <a:srgbClr val="FF0000"/>
                </a:solidFill>
              </a:rPr>
              <a:t>检验</a:t>
            </a:r>
            <a:r>
              <a:rPr lang="zh-CN" altLang="en-US" sz="3000" dirty="0">
                <a:solidFill>
                  <a:schemeClr val="tx1">
                    <a:lumMod val="95000"/>
                    <a:lumOff val="5000"/>
                  </a:schemeClr>
                </a:solidFill>
              </a:rPr>
              <a:t>方法的总体方差估计加以修正</a:t>
            </a:r>
            <a:r>
              <a:rPr lang="en-US" altLang="zh-CN" sz="3000" dirty="0">
                <a:solidFill>
                  <a:schemeClr val="tx1">
                    <a:lumMod val="95000"/>
                    <a:lumOff val="5000"/>
                  </a:schemeClr>
                </a:solidFill>
              </a:rPr>
              <a:t>(</a:t>
            </a:r>
            <a:r>
              <a:rPr lang="zh-CN" altLang="en-US" sz="3000" dirty="0">
                <a:solidFill>
                  <a:schemeClr val="tx1">
                    <a:lumMod val="95000"/>
                    <a:lumOff val="5000"/>
                  </a:schemeClr>
                </a:solidFill>
              </a:rPr>
              <a:t>用</a:t>
            </a:r>
            <a:r>
              <a:rPr lang="en-US" altLang="zh-CN" sz="3000" i="1" dirty="0">
                <a:solidFill>
                  <a:schemeClr val="tx1">
                    <a:lumMod val="95000"/>
                    <a:lumOff val="5000"/>
                  </a:schemeClr>
                </a:solidFill>
              </a:rPr>
              <a:t>MSE</a:t>
            </a:r>
            <a:r>
              <a:rPr lang="zh-CN" altLang="en-US" sz="3000" dirty="0">
                <a:solidFill>
                  <a:schemeClr val="tx1">
                    <a:lumMod val="95000"/>
                    <a:lumOff val="5000"/>
                  </a:schemeClr>
                </a:solidFill>
              </a:rPr>
              <a:t>来代替</a:t>
            </a:r>
            <a:r>
              <a:rPr lang="en-US" altLang="zh-CN" sz="3000" dirty="0">
                <a:solidFill>
                  <a:schemeClr val="tx1">
                    <a:lumMod val="95000"/>
                    <a:lumOff val="5000"/>
                  </a:schemeClr>
                </a:solidFill>
              </a:rPr>
              <a:t>)</a:t>
            </a:r>
            <a:r>
              <a:rPr lang="zh-CN" altLang="en-US" sz="3000" dirty="0">
                <a:solidFill>
                  <a:schemeClr val="tx1">
                    <a:lumMod val="95000"/>
                    <a:lumOff val="5000"/>
                  </a:schemeClr>
                </a:solidFill>
              </a:rPr>
              <a:t>而得到的。</a:t>
            </a:r>
            <a:endParaRPr lang="en-US" altLang="zh-CN" sz="3000" dirty="0">
              <a:solidFill>
                <a:schemeClr val="tx1">
                  <a:lumMod val="95000"/>
                  <a:lumOff val="5000"/>
                </a:schemeClr>
              </a:solidFill>
            </a:endParaRPr>
          </a:p>
          <a:p>
            <a:pPr marL="0" indent="0" algn="just">
              <a:buNone/>
              <a:defRPr/>
            </a:pPr>
            <a:r>
              <a:rPr lang="zh-CN" altLang="en-US" sz="3000" dirty="0">
                <a:solidFill>
                  <a:schemeClr val="tx1">
                    <a:lumMod val="95000"/>
                    <a:lumOff val="5000"/>
                  </a:schemeClr>
                </a:solidFill>
              </a:rPr>
              <a:t>思考：为什么要用</a:t>
            </a:r>
            <a:r>
              <a:rPr lang="en-US" altLang="zh-CN" sz="3000" dirty="0">
                <a:solidFill>
                  <a:schemeClr val="tx1">
                    <a:lumMod val="95000"/>
                    <a:lumOff val="5000"/>
                  </a:schemeClr>
                </a:solidFill>
              </a:rPr>
              <a:t>t</a:t>
            </a:r>
            <a:r>
              <a:rPr lang="zh-CN" altLang="en-US" sz="3000" dirty="0">
                <a:solidFill>
                  <a:schemeClr val="tx1">
                    <a:lumMod val="95000"/>
                    <a:lumOff val="5000"/>
                  </a:schemeClr>
                </a:solidFill>
              </a:rPr>
              <a:t>检验</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500"/>
                                        <p:tgtEl>
                                          <p:spTgt spid="273411">
                                            <p:txEl>
                                              <p:pRg st="0" end="0"/>
                                            </p:txEl>
                                          </p:spTgt>
                                        </p:tgtEl>
                                      </p:cBhvr>
                                    </p:animEffect>
                                  </p:childTnLst>
                                  <p:subTnLst>
                                    <p:animClr clrSpc="rgb" dir="cw">
                                      <p:cBhvr override="childStyle">
                                        <p:cTn dur="1" fill="hold" display="0" masterRel="nextClick" afterEffect="1"/>
                                        <p:tgtEl>
                                          <p:spTgt spid="27341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500"/>
                                        <p:tgtEl>
                                          <p:spTgt spid="273411">
                                            <p:txEl>
                                              <p:pRg st="1" end="1"/>
                                            </p:txEl>
                                          </p:spTgt>
                                        </p:tgtEl>
                                      </p:cBhvr>
                                    </p:animEffect>
                                  </p:childTnLst>
                                  <p:subTnLst>
                                    <p:animClr clrSpc="rgb" dir="cw">
                                      <p:cBhvr override="childStyle">
                                        <p:cTn dur="1" fill="hold" display="0" masterRel="nextClick" afterEffect="1"/>
                                        <p:tgtEl>
                                          <p:spTgt spid="27341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500"/>
                                        <p:tgtEl>
                                          <p:spTgt spid="273411">
                                            <p:txEl>
                                              <p:pRg st="2" end="2"/>
                                            </p:txEl>
                                          </p:spTgt>
                                        </p:tgtEl>
                                      </p:cBhvr>
                                    </p:animEffect>
                                  </p:childTnLst>
                                  <p:subTnLst>
                                    <p:animClr clrSpc="rgb" dir="cw">
                                      <p:cBhvr override="childStyle">
                                        <p:cTn dur="1" fill="hold" display="0" masterRel="nextClick" afterEffect="1"/>
                                        <p:tgtEl>
                                          <p:spTgt spid="273411">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500"/>
                                        <p:tgtEl>
                                          <p:spTgt spid="273411">
                                            <p:txEl>
                                              <p:pRg st="3" end="3"/>
                                            </p:txEl>
                                          </p:spTgt>
                                        </p:tgtEl>
                                      </p:cBhvr>
                                    </p:animEffect>
                                  </p:childTnLst>
                                  <p:subTnLst>
                                    <p:animClr clrSpc="rgb" dir="cw">
                                      <p:cBhvr override="childStyle">
                                        <p:cTn dur="1" fill="hold" display="0" masterRel="nextClick" afterEffect="1"/>
                                        <p:tgtEl>
                                          <p:spTgt spid="27341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133600" y="255233"/>
            <a:ext cx="9042400" cy="1143000"/>
          </a:xfrm>
        </p:spPr>
        <p:txBody>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多重比较的步骤</a:t>
            </a:r>
            <a:endPar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279555" name="Rectangle 3"/>
              <p:cNvSpPr>
                <a:spLocks noGrp="1" noChangeArrowheads="1"/>
              </p:cNvSpPr>
              <p:nvPr>
                <p:ph type="body" sz="half" idx="1"/>
              </p:nvPr>
            </p:nvSpPr>
            <p:spPr>
              <a:xfrm>
                <a:off x="2133600" y="1676400"/>
                <a:ext cx="8901344" cy="5097262"/>
              </a:xfrm>
            </p:spPr>
            <p:txBody>
              <a:bodyPr>
                <a:normAutofit/>
              </a:bodyPr>
              <a:lstStyle/>
              <a:p>
                <a:pPr marL="533400" indent="-533400" algn="just">
                  <a:buFont typeface="Wingdings" panose="05000000000000000000" pitchFamily="2" charset="2"/>
                  <a:buAutoNum type="arabicPeriod"/>
                  <a:defRPr/>
                </a:pPr>
                <a:r>
                  <a:rPr lang="zh-CN" altLang="en-US" sz="2400" dirty="0"/>
                  <a:t>提出假设</a:t>
                </a:r>
              </a:p>
              <a:p>
                <a:pPr marL="1143000" lvl="1" indent="-457200" algn="just">
                  <a:buSzPct val="120000"/>
                  <a:buFont typeface="Wingdings" panose="05000000000000000000" pitchFamily="2" charset="2"/>
                  <a:buChar char="§"/>
                  <a:defRPr/>
                </a:pPr>
                <a:r>
                  <a:rPr lang="en-US" altLang="zh-CN" sz="2000" i="1" dirty="0">
                    <a:latin typeface="Times New Roman" panose="02020603050405020304" pitchFamily="18" charset="0"/>
                  </a:rPr>
                  <a:t>H</a:t>
                </a:r>
                <a:r>
                  <a:rPr lang="en-US" altLang="zh-CN" sz="2000" baseline="-25000" dirty="0"/>
                  <a:t>0</a:t>
                </a:r>
                <a:r>
                  <a:rPr lang="en-US" altLang="zh-CN" sz="2000" dirty="0"/>
                  <a:t>: </a:t>
                </a:r>
                <a:r>
                  <a:rPr lang="en-US" altLang="zh-CN" sz="2000" dirty="0">
                    <a:latin typeface="Symbol" panose="05050102010706020507" pitchFamily="18" charset="2"/>
                  </a:rPr>
                  <a:t>m</a:t>
                </a:r>
                <a:r>
                  <a:rPr lang="en-US" altLang="zh-CN" sz="2000" baseline="-25000" dirty="0"/>
                  <a:t>i</a:t>
                </a:r>
                <a:r>
                  <a:rPr lang="en-US" altLang="zh-CN" sz="2000" dirty="0"/>
                  <a:t>=</a:t>
                </a:r>
                <a:r>
                  <a:rPr lang="en-US" altLang="zh-CN" sz="2000" dirty="0" err="1">
                    <a:latin typeface="Symbol" panose="05050102010706020507" pitchFamily="18" charset="2"/>
                  </a:rPr>
                  <a:t>m</a:t>
                </a:r>
                <a:r>
                  <a:rPr lang="en-US" altLang="zh-CN" sz="2000" baseline="-25000" dirty="0" err="1"/>
                  <a:t>j</a:t>
                </a:r>
                <a:r>
                  <a:rPr lang="en-US" altLang="zh-CN" sz="2000" dirty="0"/>
                  <a:t> (</a:t>
                </a:r>
                <a:r>
                  <a:rPr lang="zh-CN" altLang="en-US" sz="2000" dirty="0"/>
                  <a:t>第</a:t>
                </a:r>
                <a:r>
                  <a:rPr lang="en-US" altLang="zh-CN" sz="2000" i="1" dirty="0" err="1">
                    <a:latin typeface="Times New Roman" panose="02020603050405020304" pitchFamily="18" charset="0"/>
                  </a:rPr>
                  <a:t>i</a:t>
                </a:r>
                <a:r>
                  <a:rPr lang="zh-CN" altLang="en-US" sz="2000" dirty="0">
                    <a:latin typeface="Times New Roman" panose="02020603050405020304" pitchFamily="18" charset="0"/>
                  </a:rPr>
                  <a:t>个总体的均值等于第</a:t>
                </a:r>
                <a:r>
                  <a:rPr lang="en-US" altLang="zh-CN" sz="2000" i="1" dirty="0">
                    <a:latin typeface="Times New Roman" panose="02020603050405020304" pitchFamily="18" charset="0"/>
                  </a:rPr>
                  <a:t>j</a:t>
                </a:r>
                <a:r>
                  <a:rPr lang="zh-CN" altLang="en-US" sz="2000" dirty="0">
                    <a:latin typeface="Times New Roman" panose="02020603050405020304" pitchFamily="18" charset="0"/>
                  </a:rPr>
                  <a:t>个总体的均值</a:t>
                </a:r>
                <a:r>
                  <a:rPr lang="en-US" altLang="zh-CN" sz="2000" dirty="0"/>
                  <a:t>)</a:t>
                </a:r>
                <a:endParaRPr lang="en-US" altLang="zh-CN" sz="2000" baseline="-25000" dirty="0"/>
              </a:p>
              <a:p>
                <a:pPr marL="1143000" lvl="1" indent="-457200" algn="just">
                  <a:buSzPct val="140000"/>
                  <a:buFont typeface="Wingdings" panose="05000000000000000000" pitchFamily="2" charset="2"/>
                  <a:buChar char="§"/>
                  <a:defRPr/>
                </a:pPr>
                <a:r>
                  <a:rPr lang="en-US" altLang="zh-CN" sz="2000" i="1" dirty="0">
                    <a:latin typeface="Times New Roman" panose="02020603050405020304" pitchFamily="18" charset="0"/>
                  </a:rPr>
                  <a:t>H</a:t>
                </a:r>
                <a:r>
                  <a:rPr lang="en-US" altLang="zh-CN" sz="2000" baseline="-25000" dirty="0"/>
                  <a:t>1</a:t>
                </a:r>
                <a:r>
                  <a:rPr lang="en-US" altLang="zh-CN" sz="2000" dirty="0"/>
                  <a:t>: </a:t>
                </a:r>
                <a:r>
                  <a:rPr lang="en-US" altLang="zh-CN" sz="2000" dirty="0" err="1">
                    <a:latin typeface="Symbol" panose="05050102010706020507" pitchFamily="18" charset="2"/>
                  </a:rPr>
                  <a:t>m</a:t>
                </a:r>
                <a:r>
                  <a:rPr lang="en-US" altLang="zh-CN" sz="2000" baseline="-25000" dirty="0" err="1"/>
                  <a:t>i</a:t>
                </a:r>
                <a:r>
                  <a:rPr lang="en-US" altLang="zh-CN" sz="2000" dirty="0" err="1">
                    <a:sym typeface="Symbol" panose="05050102010706020507" pitchFamily="18" charset="2"/>
                  </a:rPr>
                  <a:t></a:t>
                </a:r>
                <a:r>
                  <a:rPr lang="en-US" altLang="zh-CN" sz="2000" dirty="0" err="1">
                    <a:latin typeface="Symbol" panose="05050102010706020507" pitchFamily="18" charset="2"/>
                  </a:rPr>
                  <a:t>m</a:t>
                </a:r>
                <a:r>
                  <a:rPr lang="en-US" altLang="zh-CN" sz="2000" baseline="-25000" dirty="0" err="1"/>
                  <a:t>j</a:t>
                </a:r>
                <a:r>
                  <a:rPr lang="en-US" altLang="zh-CN" sz="2000" dirty="0"/>
                  <a:t> (</a:t>
                </a:r>
                <a:r>
                  <a:rPr lang="zh-CN" altLang="en-US" sz="2000" dirty="0"/>
                  <a:t>第</a:t>
                </a:r>
                <a:r>
                  <a:rPr lang="en-US" altLang="zh-CN" sz="2000" i="1" dirty="0" err="1">
                    <a:latin typeface="Times New Roman" panose="02020603050405020304" pitchFamily="18" charset="0"/>
                  </a:rPr>
                  <a:t>i</a:t>
                </a:r>
                <a:r>
                  <a:rPr lang="zh-CN" altLang="en-US" sz="2000" dirty="0">
                    <a:latin typeface="Times New Roman" panose="02020603050405020304" pitchFamily="18" charset="0"/>
                  </a:rPr>
                  <a:t>个总体的均值不等于第</a:t>
                </a:r>
                <a:r>
                  <a:rPr lang="en-US" altLang="zh-CN" sz="2000" i="1" dirty="0">
                    <a:latin typeface="Times New Roman" panose="02020603050405020304" pitchFamily="18" charset="0"/>
                  </a:rPr>
                  <a:t>j</a:t>
                </a:r>
                <a:r>
                  <a:rPr lang="zh-CN" altLang="en-US" sz="2000" dirty="0">
                    <a:latin typeface="Times New Roman" panose="02020603050405020304" pitchFamily="18" charset="0"/>
                  </a:rPr>
                  <a:t>个总体的均值</a:t>
                </a:r>
                <a:r>
                  <a:rPr lang="en-US" altLang="zh-CN" sz="2000" dirty="0"/>
                  <a:t>)</a:t>
                </a:r>
              </a:p>
              <a:p>
                <a:pPr marL="533400" indent="-533400" algn="just">
                  <a:buFont typeface="Wingdings" panose="05000000000000000000" pitchFamily="2" charset="2"/>
                  <a:buAutoNum type="arabicPeriod"/>
                  <a:defRPr/>
                </a:pPr>
                <a:r>
                  <a:rPr lang="zh-CN" altLang="en-US" sz="2400" dirty="0"/>
                  <a:t>计算检</a:t>
                </a:r>
                <a:r>
                  <a:rPr lang="zh-CN" altLang="en-US" sz="2400" dirty="0">
                    <a:latin typeface="Times New Roman" panose="02020603050405020304" pitchFamily="18" charset="0"/>
                  </a:rPr>
                  <a:t>验的统计量</a:t>
                </a:r>
                <a:r>
                  <a:rPr lang="en-US" altLang="zh-CN" sz="2400" dirty="0">
                    <a:latin typeface="Times New Roman" panose="02020603050405020304" pitchFamily="18" charset="0"/>
                  </a:rPr>
                  <a:t>: </a:t>
                </a:r>
                <a14:m>
                  <m:oMath xmlns:m="http://schemas.openxmlformats.org/officeDocument/2006/math">
                    <m:acc>
                      <m:accPr>
                        <m:chr m:val="̅"/>
                        <m:ctrlPr>
                          <a:rPr lang="en-US" altLang="zh-CN" sz="2400" i="1" dirty="0" smtClean="0">
                            <a:latin typeface="Cambria Math" panose="02040503050406030204" pitchFamily="18" charset="0"/>
                          </a:rPr>
                        </m:ctrlPr>
                      </m:acc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𝑖</m:t>
                            </m:r>
                          </m:sub>
                        </m:sSub>
                      </m:e>
                    </m:acc>
                    <m:r>
                      <a:rPr lang="en-US" altLang="zh-CN" sz="2400" i="0" dirty="0">
                        <a:latin typeface="Cambria Math" panose="02040503050406030204" pitchFamily="18" charset="0"/>
                      </a:rPr>
                      <m:t>−</m:t>
                    </m:r>
                    <m:acc>
                      <m:accPr>
                        <m:chr m:val="̅"/>
                        <m:ctrlPr>
                          <a:rPr lang="en-US" altLang="zh-CN" sz="2400" i="1" dirty="0">
                            <a:latin typeface="Cambria Math" panose="02040503050406030204" pitchFamily="18" charset="0"/>
                          </a:rPr>
                        </m:ctrlPr>
                      </m:acc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𝑗</m:t>
                            </m:r>
                          </m:sub>
                        </m:sSub>
                      </m:e>
                    </m:acc>
                  </m:oMath>
                </a14:m>
                <a:endParaRPr lang="en-US" altLang="zh-CN" sz="2400" dirty="0">
                  <a:latin typeface="Times New Roman" panose="02020603050405020304" pitchFamily="18" charset="0"/>
                </a:endParaRPr>
              </a:p>
              <a:p>
                <a:pPr marL="533400" indent="-533400" algn="just">
                  <a:buFont typeface="Wingdings" panose="05000000000000000000" pitchFamily="2" charset="2"/>
                  <a:buAutoNum type="arabicPeriod"/>
                  <a:defRPr/>
                </a:pPr>
                <a:endParaRPr lang="en-US" altLang="zh-CN" sz="2400" dirty="0"/>
              </a:p>
              <a:p>
                <a:pPr marL="533400" indent="-533400" algn="just">
                  <a:buFont typeface="Wingdings" panose="05000000000000000000" pitchFamily="2" charset="2"/>
                  <a:buAutoNum type="arabicPeriod"/>
                  <a:defRPr/>
                </a:pPr>
                <a:r>
                  <a:rPr lang="zh-CN" altLang="en-US" sz="2400" dirty="0"/>
                  <a:t>计算</a:t>
                </a:r>
                <a:r>
                  <a:rPr lang="en-US" altLang="zh-CN" sz="2400" i="1" dirty="0"/>
                  <a:t>LSD</a:t>
                </a:r>
                <a:r>
                  <a:rPr lang="zh-CN" altLang="en-US" sz="2400" i="1" dirty="0"/>
                  <a:t>，公式为</a:t>
                </a:r>
                <a:endParaRPr lang="en-US" altLang="zh-CN" sz="2400" i="1" dirty="0"/>
              </a:p>
              <a:p>
                <a:pPr marL="533400" indent="-533400" algn="just">
                  <a:buFont typeface="Wingdings" panose="05000000000000000000" pitchFamily="2" charset="2"/>
                  <a:buAutoNum type="arabicPeriod"/>
                  <a:defRPr/>
                </a:pPr>
                <a:endParaRPr lang="en-US" altLang="zh-CN" sz="2400" i="1" dirty="0"/>
              </a:p>
              <a:p>
                <a:pPr marL="533400" indent="-533400" algn="just">
                  <a:buFont typeface="Wingdings" panose="05000000000000000000" pitchFamily="2" charset="2"/>
                  <a:buAutoNum type="arabicPeriod"/>
                  <a:defRPr/>
                </a:pPr>
                <a:endParaRPr lang="en-US" altLang="zh-CN" sz="2400" i="1" dirty="0"/>
              </a:p>
              <a:p>
                <a:pPr marL="533400" indent="-533400">
                  <a:spcBef>
                    <a:spcPct val="0"/>
                  </a:spcBef>
                  <a:buFontTx/>
                  <a:buAutoNum type="arabicPeriod"/>
                  <a:defRPr/>
                </a:pPr>
                <a:endParaRPr lang="en-US" altLang="zh-CN" sz="2400" dirty="0"/>
              </a:p>
              <a:p>
                <a:pPr marL="533400" indent="-533400">
                  <a:spcBef>
                    <a:spcPct val="0"/>
                  </a:spcBef>
                  <a:buFontTx/>
                  <a:buAutoNum type="arabicPeriod"/>
                  <a:defRPr/>
                </a:pPr>
                <a:r>
                  <a:rPr lang="zh-CN" altLang="en-US" sz="2400" dirty="0"/>
                  <a:t>决策：若</a:t>
                </a:r>
                <a:r>
                  <a:rPr lang="en-US" altLang="zh-CN" sz="2400" dirty="0"/>
                  <a:t>l</a:t>
                </a:r>
                <a:r>
                  <a:rPr lang="zh-CN" altLang="en-US" sz="2400" dirty="0"/>
                  <a:t> </a:t>
                </a:r>
                <a14:m>
                  <m:oMath xmlns:m="http://schemas.openxmlformats.org/officeDocument/2006/math">
                    <m:acc>
                      <m:accPr>
                        <m:chr m:val="̅"/>
                        <m:ctrlPr>
                          <a:rPr lang="en-US" altLang="zh-CN" sz="2400" i="1" dirty="0">
                            <a:latin typeface="Cambria Math" panose="02040503050406030204" pitchFamily="18" charset="0"/>
                          </a:rPr>
                        </m:ctrlPr>
                      </m:acc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𝑖</m:t>
                            </m:r>
                          </m:sub>
                        </m:sSub>
                      </m:e>
                    </m:acc>
                    <m:r>
                      <a:rPr lang="en-US" altLang="zh-CN" sz="2400" dirty="0">
                        <a:latin typeface="Cambria Math" panose="02040503050406030204" pitchFamily="18" charset="0"/>
                      </a:rPr>
                      <m:t>−</m:t>
                    </m:r>
                    <m:acc>
                      <m:accPr>
                        <m:chr m:val="̅"/>
                        <m:ctrlPr>
                          <a:rPr lang="en-US" altLang="zh-CN" sz="2400" i="1" dirty="0">
                            <a:latin typeface="Cambria Math" panose="02040503050406030204" pitchFamily="18" charset="0"/>
                          </a:rPr>
                        </m:ctrlPr>
                      </m:acc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𝑗</m:t>
                            </m:r>
                          </m:sub>
                        </m:sSub>
                      </m:e>
                    </m:acc>
                  </m:oMath>
                </a14:m>
                <a:r>
                  <a:rPr lang="en-US" altLang="zh-CN" sz="2400" dirty="0"/>
                  <a:t>l</a:t>
                </a:r>
                <a:r>
                  <a:rPr lang="zh-CN" altLang="en-US" sz="2400" dirty="0"/>
                  <a:t>＞ </a:t>
                </a:r>
                <a:r>
                  <a:rPr lang="en-US" altLang="zh-CN" sz="2400" i="1" dirty="0"/>
                  <a:t>LSD </a:t>
                </a:r>
                <a:r>
                  <a:rPr lang="zh-CN" altLang="en-US" sz="2400" dirty="0"/>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拒绝</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2400" baseline="-25000" dirty="0">
                    <a:latin typeface="Times New Roman" panose="02020603050405020304" pitchFamily="18" charset="0"/>
                    <a:cs typeface="Times New Roman" panose="02020603050405020304" pitchFamily="18" charset="0"/>
                    <a:sym typeface="Symbol" panose="05050102010706020507" pitchFamily="18" charset="2"/>
                  </a:rPr>
                  <a:t>0</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反之</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，不拒绝</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2400" baseline="-25000" dirty="0">
                    <a:latin typeface="Times New Roman" panose="02020603050405020304" pitchFamily="18" charset="0"/>
                    <a:cs typeface="Times New Roman" panose="02020603050405020304" pitchFamily="18" charset="0"/>
                    <a:sym typeface="Symbol" panose="05050102010706020507" pitchFamily="18" charset="2"/>
                  </a:rPr>
                  <a:t>0</a:t>
                </a:r>
                <a:endParaRPr lang="en-US" altLang="zh-CN" sz="2400" i="1" dirty="0"/>
              </a:p>
            </p:txBody>
          </p:sp>
        </mc:Choice>
        <mc:Fallback>
          <p:sp>
            <p:nvSpPr>
              <p:cNvPr id="279555" name="Rectangle 3"/>
              <p:cNvSpPr>
                <a:spLocks noGrp="1" noRot="1" noChangeAspect="1" noMove="1" noResize="1" noEditPoints="1" noAdjustHandles="1" noChangeArrowheads="1" noChangeShapeType="1" noTextEdit="1"/>
              </p:cNvSpPr>
              <p:nvPr>
                <p:ph type="body" sz="half" idx="1"/>
              </p:nvPr>
            </p:nvSpPr>
            <p:spPr>
              <a:xfrm>
                <a:off x="2133600" y="1676400"/>
                <a:ext cx="8901344" cy="5097262"/>
              </a:xfrm>
              <a:blipFill>
                <a:blip r:embed="rId3"/>
                <a:stretch>
                  <a:fillRect l="-2123" t="-21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CB23CC2-2292-4C1A-BC37-61D624906D44}"/>
                  </a:ext>
                </a:extLst>
              </p:cNvPr>
              <p:cNvSpPr/>
              <p:nvPr/>
            </p:nvSpPr>
            <p:spPr>
              <a:xfrm>
                <a:off x="4661484" y="3674987"/>
                <a:ext cx="5059563" cy="11835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rPr>
                        <m:t>𝐿𝑠𝐷</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𝑡</m:t>
                          </m:r>
                        </m:e>
                        <m:sub>
                          <m:f>
                            <m:fPr>
                              <m:type m:val="lin"/>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𝑎</m:t>
                              </m:r>
                            </m:num>
                            <m:den>
                              <m:r>
                                <a:rPr lang="en-US" altLang="zh-CN" sz="2400" i="1" dirty="0">
                                  <a:latin typeface="Cambria Math" panose="02040503050406030204" pitchFamily="18" charset="0"/>
                                </a:rPr>
                                <m:t>2</m:t>
                              </m:r>
                            </m:den>
                          </m:f>
                        </m:sub>
                      </m:sSub>
                      <m:rad>
                        <m:radPr>
                          <m:degHide m:val="on"/>
                          <m:ctrlPr>
                            <a:rPr lang="en-US" altLang="zh-CN" sz="2400" i="1" dirty="0">
                              <a:latin typeface="Cambria Math" panose="02040503050406030204" pitchFamily="18" charset="0"/>
                            </a:rPr>
                          </m:ctrlPr>
                        </m:radPr>
                        <m:deg/>
                        <m:e>
                          <m:r>
                            <a:rPr lang="en-US" altLang="zh-CN" sz="2400" i="1" dirty="0">
                              <a:latin typeface="Cambria Math" panose="02040503050406030204" pitchFamily="18" charset="0"/>
                            </a:rPr>
                            <m:t>𝑀𝑆𝐸</m:t>
                          </m:r>
                          <m:d>
                            <m:dPr>
                              <m:ctrlPr>
                                <a:rPr lang="en-US" altLang="zh-CN" sz="2400" i="1" dirty="0">
                                  <a:latin typeface="Cambria Math" panose="02040503050406030204" pitchFamily="18" charset="0"/>
                                </a:rPr>
                              </m:ctrlPr>
                            </m:dPr>
                            <m:e>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𝑛</m:t>
                                      </m:r>
                                    </m:e>
                                    <m:sub>
                                      <m:r>
                                        <a:rPr lang="en-US" altLang="zh-CN" sz="2400" i="1" dirty="0">
                                          <a:latin typeface="Cambria Math" panose="02040503050406030204" pitchFamily="18" charset="0"/>
                                        </a:rPr>
                                        <m:t>𝑖</m:t>
                                      </m:r>
                                    </m:sub>
                                  </m:sSub>
                                </m:den>
                              </m:f>
                              <m:r>
                                <a:rPr lang="en-US" altLang="zh-CN" sz="2400" i="1"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𝑛</m:t>
                                      </m:r>
                                    </m:e>
                                    <m:sub>
                                      <m:r>
                                        <a:rPr lang="en-US" altLang="zh-CN" sz="2400" i="1" dirty="0">
                                          <a:latin typeface="Cambria Math" panose="02040503050406030204" pitchFamily="18" charset="0"/>
                                        </a:rPr>
                                        <m:t>𝑗</m:t>
                                      </m:r>
                                    </m:sub>
                                  </m:sSub>
                                </m:den>
                              </m:f>
                            </m:e>
                          </m:d>
                        </m:e>
                      </m:rad>
                    </m:oMath>
                  </m:oMathPara>
                </a14:m>
                <a:endParaRPr lang="zh-CN" altLang="en-US" sz="2400" dirty="0"/>
              </a:p>
            </p:txBody>
          </p:sp>
        </mc:Choice>
        <mc:Fallback xmlns="">
          <p:sp>
            <p:nvSpPr>
              <p:cNvPr id="2" name="矩形 1">
                <a:extLst>
                  <a:ext uri="{FF2B5EF4-FFF2-40B4-BE49-F238E27FC236}">
                    <a16:creationId xmlns:a16="http://schemas.microsoft.com/office/drawing/2014/main" id="{DCB23CC2-2292-4C1A-BC37-61D624906D44}"/>
                  </a:ext>
                </a:extLst>
              </p:cNvPr>
              <p:cNvSpPr>
                <a:spLocks noRot="1" noChangeAspect="1" noMove="1" noResize="1" noEditPoints="1" noAdjustHandles="1" noChangeArrowheads="1" noChangeShapeType="1" noTextEdit="1"/>
              </p:cNvSpPr>
              <p:nvPr/>
            </p:nvSpPr>
            <p:spPr>
              <a:xfrm>
                <a:off x="4661484" y="3674987"/>
                <a:ext cx="5059563" cy="1183529"/>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2" name="Rectangle 4"/>
          <p:cNvSpPr>
            <a:spLocks noChangeArrowheads="1"/>
          </p:cNvSpPr>
          <p:nvPr/>
        </p:nvSpPr>
        <p:spPr bwMode="auto">
          <a:xfrm>
            <a:off x="1546934" y="379521"/>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en-US" altLang="zh-CN" dirty="0">
                <a:latin typeface="Arial" panose="020B0604020202020204" pitchFamily="34" charset="0"/>
              </a:rPr>
              <a:t>10.3   </a:t>
            </a:r>
            <a:r>
              <a:rPr lang="zh-CN" altLang="en-US" dirty="0">
                <a:latin typeface="Arial" panose="020B0604020202020204" pitchFamily="34" charset="0"/>
              </a:rPr>
              <a:t>双因素方差分析</a:t>
            </a:r>
          </a:p>
        </p:txBody>
      </p:sp>
      <p:sp>
        <p:nvSpPr>
          <p:cNvPr id="171013" name="Rectangle 5"/>
          <p:cNvSpPr>
            <a:spLocks noChangeArrowheads="1"/>
          </p:cNvSpPr>
          <p:nvPr/>
        </p:nvSpPr>
        <p:spPr bwMode="auto">
          <a:xfrm>
            <a:off x="2133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a:t>10.3.1  </a:t>
            </a:r>
            <a:r>
              <a:rPr lang="zh-CN" altLang="en-US"/>
              <a:t>双因素方差分析及其类型</a:t>
            </a:r>
          </a:p>
          <a:p>
            <a:pPr algn="l">
              <a:defRPr/>
            </a:pPr>
            <a:r>
              <a:rPr lang="en-US" altLang="zh-CN"/>
              <a:t>10.3.2  </a:t>
            </a:r>
            <a:r>
              <a:rPr lang="zh-CN" altLang="en-US"/>
              <a:t>无交互作用的双因素方差分析</a:t>
            </a:r>
          </a:p>
          <a:p>
            <a:pPr algn="l">
              <a:defRPr/>
            </a:pPr>
            <a:r>
              <a:rPr lang="en-US" altLang="zh-CN"/>
              <a:t>10.3.3  </a:t>
            </a:r>
            <a:r>
              <a:rPr lang="zh-CN" altLang="en-US"/>
              <a:t>有交互作用的双因素方差分析</a:t>
            </a:r>
            <a:endParaRPr lang="zh-CN" altLang="en-US">
              <a:latin typeface="Times New Roman" panose="02020603050405020304" pitchFamily="18" charset="0"/>
            </a:endParaRP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1981200" y="264111"/>
            <a:ext cx="7010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双因素方差分析</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(two-way analysis of variance)</a:t>
            </a:r>
            <a:r>
              <a:rPr lang="en-US" altLang="zh-CN" b="1" dirty="0">
                <a:effectLst>
                  <a:outerShdw blurRad="38100" dist="38100" dir="2700000" algn="tl">
                    <a:srgbClr val="000000">
                      <a:alpha val="43137"/>
                    </a:srgbClr>
                  </a:outerShdw>
                </a:effectLst>
                <a:latin typeface="Arial" panose="020B0604020202020204" pitchFamily="34" charset="0"/>
              </a:rPr>
              <a:t> </a:t>
            </a:r>
            <a:endPar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endParaRPr>
          </a:p>
        </p:txBody>
      </p:sp>
      <p:sp>
        <p:nvSpPr>
          <p:cNvPr id="289795" name="Rectangle 3"/>
          <p:cNvSpPr>
            <a:spLocks noGrp="1" noChangeArrowheads="1"/>
          </p:cNvSpPr>
          <p:nvPr>
            <p:ph idx="1"/>
          </p:nvPr>
        </p:nvSpPr>
        <p:spPr>
          <a:xfrm>
            <a:off x="1981200" y="1762358"/>
            <a:ext cx="8229600" cy="4548187"/>
          </a:xfrm>
        </p:spPr>
        <p:txBody>
          <a:bodyPr>
            <a:normAutofit/>
          </a:bodyPr>
          <a:lstStyle/>
          <a:p>
            <a:pPr marL="609600" indent="-609600" algn="just">
              <a:buFontTx/>
              <a:buAutoNum type="arabicPeriod"/>
              <a:defRPr/>
            </a:pPr>
            <a:r>
              <a:rPr lang="zh-CN" altLang="en-US" sz="2600" dirty="0"/>
              <a:t>当方差分析中涉及</a:t>
            </a:r>
            <a:r>
              <a:rPr lang="zh-CN" altLang="en-US" sz="2600" dirty="0">
                <a:solidFill>
                  <a:srgbClr val="FF0000"/>
                </a:solidFill>
              </a:rPr>
              <a:t>两个分类型自变量</a:t>
            </a:r>
            <a:r>
              <a:rPr lang="zh-CN" altLang="en-US" sz="2600" dirty="0"/>
              <a:t>时，称之为双因素方差分析，分别用行（</a:t>
            </a:r>
            <a:r>
              <a:rPr lang="en-US" altLang="zh-CN" sz="2600" dirty="0"/>
              <a:t>row</a:t>
            </a:r>
            <a:r>
              <a:rPr lang="zh-CN" altLang="en-US" sz="2600" dirty="0"/>
              <a:t>）因素与列（</a:t>
            </a:r>
            <a:r>
              <a:rPr lang="en-US" altLang="zh-CN" sz="2600" dirty="0"/>
              <a:t>column</a:t>
            </a:r>
            <a:r>
              <a:rPr lang="zh-CN" altLang="en-US" sz="2600" dirty="0"/>
              <a:t>）因素表示。</a:t>
            </a:r>
            <a:endParaRPr lang="en-US" altLang="zh-CN" sz="2600" dirty="0"/>
          </a:p>
          <a:p>
            <a:pPr marL="609600" indent="-609600" algn="just">
              <a:buFontTx/>
              <a:buAutoNum type="arabicPeriod"/>
              <a:defRPr/>
            </a:pPr>
            <a:endParaRPr lang="en-US" altLang="zh-CN" sz="2600" dirty="0">
              <a:solidFill>
                <a:schemeClr val="tx1">
                  <a:lumMod val="95000"/>
                  <a:lumOff val="5000"/>
                </a:schemeClr>
              </a:solidFill>
            </a:endParaRPr>
          </a:p>
        </p:txBody>
      </p:sp>
      <p:graphicFrame>
        <p:nvGraphicFramePr>
          <p:cNvPr id="4" name="Group 35">
            <a:extLst>
              <a:ext uri="{FF2B5EF4-FFF2-40B4-BE49-F238E27FC236}">
                <a16:creationId xmlns:a16="http://schemas.microsoft.com/office/drawing/2014/main" id="{51BB5928-4CB2-410D-BB15-E41F4FB45F53}"/>
              </a:ext>
            </a:extLst>
          </p:cNvPr>
          <p:cNvGraphicFramePr>
            <a:graphicFrameLocks noGrp="1"/>
          </p:cNvGraphicFramePr>
          <p:nvPr>
            <p:extLst>
              <p:ext uri="{D42A27DB-BD31-4B8C-83A1-F6EECF244321}">
                <p14:modId xmlns:p14="http://schemas.microsoft.com/office/powerpoint/2010/main" val="417444819"/>
              </p:ext>
            </p:extLst>
          </p:nvPr>
        </p:nvGraphicFramePr>
        <p:xfrm>
          <a:off x="2554549" y="3429000"/>
          <a:ext cx="8286750" cy="3180006"/>
        </p:xfrm>
        <a:graphic>
          <a:graphicData uri="http://schemas.openxmlformats.org/drawingml/2006/table">
            <a:tbl>
              <a:tblPr/>
              <a:tblGrid>
                <a:gridCol w="1628775">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gridCol w="1292225">
                  <a:extLst>
                    <a:ext uri="{9D8B030D-6E8A-4147-A177-3AD203B41FA5}">
                      <a16:colId xmlns:a16="http://schemas.microsoft.com/office/drawing/2014/main" val="20004"/>
                    </a:ext>
                  </a:extLst>
                </a:gridCol>
                <a:gridCol w="1263650">
                  <a:extLst>
                    <a:ext uri="{9D8B030D-6E8A-4147-A177-3AD203B41FA5}">
                      <a16:colId xmlns:a16="http://schemas.microsoft.com/office/drawing/2014/main" val="20005"/>
                    </a:ext>
                  </a:extLst>
                </a:gridCol>
              </a:tblGrid>
              <a:tr h="426669">
                <a:tc gridSpan="6">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不同品牌的彩电在</a:t>
                      </a:r>
                      <a:r>
                        <a:rPr kumimoji="1" lang="en-US" altLang="zh-CN"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r>
                        <a:rPr kumimoji="1" lang="zh-CN" altLang="en-US"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个地区的销售量数据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88891">
                <a:tc rowSpan="2">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品牌因素</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gridSpan="5">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地区因素</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90479">
                <a:tc vMerge="1">
                  <a:txBody>
                    <a:bodyPr/>
                    <a:lstStyle/>
                    <a:p>
                      <a:endParaRPr lang="zh-CN" altLang="en-US"/>
                    </a:p>
                  </a:txBody>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1</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2</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3</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4</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5</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2"/>
                  </a:ext>
                </a:extLst>
              </a:tr>
              <a:tr h="177372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a:t>
                      </a: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a:t>
                      </a: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a:t>
                      </a: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a:t>
                      </a: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4</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358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288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368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323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280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343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363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353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298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343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260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323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333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308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298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left)">
                                      <p:cBhvr>
                                        <p:cTn id="7" dur="500"/>
                                        <p:tgtEl>
                                          <p:spTgt spid="289795">
                                            <p:txEl>
                                              <p:pRg st="0" end="0"/>
                                            </p:txEl>
                                          </p:spTgt>
                                        </p:tgtEl>
                                      </p:cBhvr>
                                    </p:animEffect>
                                  </p:childTnLst>
                                  <p:subTnLst>
                                    <p:animClr clrSpc="rgb" dir="cw">
                                      <p:cBhvr override="childStyle">
                                        <p:cTn dur="1" fill="hold" display="0" masterRel="nextClick" afterEffect="1"/>
                                        <p:tgtEl>
                                          <p:spTgt spid="289795">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CCF403-2E5B-4079-B336-6EA531B7714F}"/>
              </a:ext>
            </a:extLst>
          </p:cNvPr>
          <p:cNvSpPr>
            <a:spLocks noGrp="1"/>
          </p:cNvSpPr>
          <p:nvPr>
            <p:ph idx="1"/>
          </p:nvPr>
        </p:nvSpPr>
        <p:spPr/>
        <p:txBody>
          <a:bodyPr>
            <a:normAutofit fontScale="92500" lnSpcReduction="10000"/>
          </a:bodyPr>
          <a:lstStyle/>
          <a:p>
            <a:pPr marL="609600" indent="-609600" algn="just">
              <a:buFontTx/>
              <a:buAutoNum type="arabicPeriod"/>
              <a:defRPr/>
            </a:pPr>
            <a:endParaRPr lang="en-US" altLang="zh-CN" sz="2800" dirty="0">
              <a:solidFill>
                <a:schemeClr val="tx1">
                  <a:lumMod val="95000"/>
                  <a:lumOff val="5000"/>
                </a:schemeClr>
              </a:solidFill>
            </a:endParaRPr>
          </a:p>
          <a:p>
            <a:pPr marL="609600" indent="-609600" algn="just">
              <a:buFontTx/>
              <a:buAutoNum type="arabicPeriod"/>
              <a:defRPr/>
            </a:pPr>
            <a:r>
              <a:rPr lang="zh-CN" altLang="en-US" sz="2800" dirty="0">
                <a:solidFill>
                  <a:schemeClr val="tx1">
                    <a:lumMod val="95000"/>
                    <a:lumOff val="5000"/>
                  </a:schemeClr>
                </a:solidFill>
              </a:rPr>
              <a:t>如果两个因素对试验结果的影响是相互独立的，分别判断行因素和列因素对试验数据的影响，这时的双因素方差分析称为无交互作用的双因素方差分析或无重复双因素方差分析</a:t>
            </a:r>
            <a:r>
              <a:rPr lang="en-US" altLang="zh-CN" sz="2800" dirty="0">
                <a:solidFill>
                  <a:schemeClr val="tx1">
                    <a:lumMod val="95000"/>
                    <a:lumOff val="5000"/>
                  </a:schemeClr>
                </a:solidFill>
              </a:rPr>
              <a:t>(</a:t>
            </a:r>
            <a:r>
              <a:rPr lang="en-US" altLang="zh-CN" sz="2800" dirty="0">
                <a:solidFill>
                  <a:schemeClr val="tx1">
                    <a:lumMod val="95000"/>
                    <a:lumOff val="5000"/>
                  </a:schemeClr>
                </a:solidFill>
                <a:cs typeface="Times New Roman" panose="02020603050405020304" pitchFamily="18" charset="0"/>
              </a:rPr>
              <a:t>Two-factor without replication</a:t>
            </a:r>
            <a:r>
              <a:rPr lang="en-US" altLang="zh-CN" sz="2800" dirty="0">
                <a:solidFill>
                  <a:schemeClr val="tx1">
                    <a:lumMod val="95000"/>
                    <a:lumOff val="5000"/>
                  </a:schemeClr>
                </a:solidFill>
              </a:rPr>
              <a:t>)</a:t>
            </a:r>
          </a:p>
          <a:p>
            <a:pPr marL="609600" indent="-609600" algn="just">
              <a:buFontTx/>
              <a:buAutoNum type="arabicPeriod"/>
              <a:defRPr/>
            </a:pPr>
            <a:endParaRPr lang="en-US" altLang="zh-CN" sz="2800" dirty="0">
              <a:solidFill>
                <a:schemeClr val="tx1">
                  <a:lumMod val="95000"/>
                  <a:lumOff val="5000"/>
                </a:schemeClr>
              </a:solidFill>
            </a:endParaRPr>
          </a:p>
          <a:p>
            <a:pPr marL="609600" indent="-609600" algn="just">
              <a:buFontTx/>
              <a:buAutoNum type="arabicPeriod"/>
              <a:defRPr/>
            </a:pPr>
            <a:r>
              <a:rPr lang="zh-CN" altLang="en-US" sz="2800" dirty="0">
                <a:solidFill>
                  <a:schemeClr val="tx1">
                    <a:lumMod val="95000"/>
                    <a:lumOff val="5000"/>
                  </a:schemeClr>
                </a:solidFill>
              </a:rPr>
              <a:t>如果除了行因素和列因素对试验数据的单独影响外，两个因素的搭配还会对结果产生一种新的影响，这时的双因素方差分析称为有交互作用的双因素方差分析或可重复双因素方差分析 </a:t>
            </a:r>
            <a:r>
              <a:rPr lang="en-US" altLang="zh-CN" sz="2800" dirty="0">
                <a:solidFill>
                  <a:schemeClr val="tx1">
                    <a:lumMod val="95000"/>
                    <a:lumOff val="5000"/>
                  </a:schemeClr>
                </a:solidFill>
              </a:rPr>
              <a:t>(</a:t>
            </a:r>
            <a:r>
              <a:rPr lang="en-US" altLang="zh-CN" sz="2800" dirty="0">
                <a:solidFill>
                  <a:schemeClr val="tx1">
                    <a:lumMod val="95000"/>
                    <a:lumOff val="5000"/>
                  </a:schemeClr>
                </a:solidFill>
                <a:cs typeface="Times New Roman" panose="02020603050405020304" pitchFamily="18" charset="0"/>
              </a:rPr>
              <a:t>Two-factor with replication</a:t>
            </a:r>
            <a:r>
              <a:rPr lang="en-US" altLang="zh-CN" sz="2800" dirty="0">
                <a:solidFill>
                  <a:schemeClr val="tx1">
                    <a:lumMod val="95000"/>
                    <a:lumOff val="5000"/>
                  </a:schemeClr>
                </a:solidFill>
              </a:rPr>
              <a:t> </a:t>
            </a:r>
            <a:r>
              <a:rPr lang="en-US" altLang="zh-CN" sz="2800" dirty="0"/>
              <a:t>)</a:t>
            </a:r>
          </a:p>
          <a:p>
            <a:endParaRPr lang="zh-CN" altLang="en-US" sz="2800" dirty="0"/>
          </a:p>
        </p:txBody>
      </p:sp>
      <p:sp>
        <p:nvSpPr>
          <p:cNvPr id="4" name="Rectangle 2">
            <a:extLst>
              <a:ext uri="{FF2B5EF4-FFF2-40B4-BE49-F238E27FC236}">
                <a16:creationId xmlns:a16="http://schemas.microsoft.com/office/drawing/2014/main" id="{566EE440-16FF-44F6-9567-8FE957B6FF8F}"/>
              </a:ext>
            </a:extLst>
          </p:cNvPr>
          <p:cNvSpPr>
            <a:spLocks noGrp="1" noChangeArrowheads="1"/>
          </p:cNvSpPr>
          <p:nvPr>
            <p:ph type="title"/>
          </p:nvPr>
        </p:nvSpPr>
        <p:spPr>
          <a:xfrm>
            <a:off x="1096963" y="287338"/>
            <a:ext cx="10058400" cy="1449387"/>
          </a:xfrm>
        </p:spPr>
        <p:txBody>
          <a:bodyPr>
            <a:normAutofit/>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双因素方差分析</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(two-way analysis of variance)</a:t>
            </a:r>
            <a:r>
              <a:rPr lang="en-US" altLang="zh-CN" b="1" dirty="0">
                <a:effectLst>
                  <a:outerShdw blurRad="38100" dist="38100" dir="2700000" algn="tl">
                    <a:srgbClr val="000000">
                      <a:alpha val="43137"/>
                    </a:srgbClr>
                  </a:outerShdw>
                </a:effectLst>
                <a:latin typeface="Arial" panose="020B0604020202020204" pitchFamily="34" charset="0"/>
              </a:rPr>
              <a:t> </a:t>
            </a:r>
            <a:endPar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28740007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1981200" y="255233"/>
            <a:ext cx="9042400" cy="1143000"/>
          </a:xfrm>
        </p:spPr>
        <p:txBody>
          <a:bodyPr/>
          <a:lstStyle/>
          <a:p>
            <a:pPr>
              <a:defRPr/>
            </a:pPr>
            <a:r>
              <a:rPr lang="zh-CN" altLang="en-US" b="1" dirty="0">
                <a:effectLst>
                  <a:outerShdw blurRad="38100" dist="38100" dir="2700000" algn="tl">
                    <a:srgbClr val="000000">
                      <a:alpha val="43137"/>
                    </a:srgbClr>
                  </a:outerShdw>
                </a:effectLst>
              </a:rPr>
              <a:t>双因素方差分析的基本假定</a:t>
            </a:r>
          </a:p>
        </p:txBody>
      </p:sp>
      <p:sp>
        <p:nvSpPr>
          <p:cNvPr id="302083" name="Rectangle 3"/>
          <p:cNvSpPr>
            <a:spLocks noGrp="1" noChangeArrowheads="1"/>
          </p:cNvSpPr>
          <p:nvPr>
            <p:ph type="body" sz="half" idx="1"/>
          </p:nvPr>
        </p:nvSpPr>
        <p:spPr>
          <a:xfrm>
            <a:off x="1981200" y="1646531"/>
            <a:ext cx="8229600" cy="4467225"/>
          </a:xfrm>
        </p:spPr>
        <p:txBody>
          <a:bodyPr>
            <a:normAutofit/>
          </a:bodyPr>
          <a:lstStyle/>
          <a:p>
            <a:pPr marL="533400" indent="-533400" algn="just">
              <a:buFontTx/>
              <a:buAutoNum type="arabicPeriod"/>
              <a:defRPr/>
            </a:pPr>
            <a:r>
              <a:rPr lang="zh-CN" altLang="en-US" sz="3200" dirty="0"/>
              <a:t>每个总体都服从正态分布</a:t>
            </a:r>
          </a:p>
          <a:p>
            <a:pPr marL="1143000" lvl="1" indent="-457200" algn="just">
              <a:buSzPct val="120000"/>
              <a:buFont typeface="Wingdings" panose="05000000000000000000" pitchFamily="2" charset="2"/>
              <a:buChar char="§"/>
              <a:defRPr/>
            </a:pPr>
            <a:r>
              <a:rPr lang="zh-CN" altLang="en-US" sz="2800" dirty="0"/>
              <a:t>对于因素的每一个水平，其观察值是来自正态分布总体的简单随机样本</a:t>
            </a:r>
          </a:p>
          <a:p>
            <a:pPr marL="533400" indent="-533400" algn="just">
              <a:buFontTx/>
              <a:buAutoNum type="arabicPeriod"/>
              <a:defRPr/>
            </a:pPr>
            <a:r>
              <a:rPr lang="zh-CN" altLang="en-US" sz="3200" dirty="0"/>
              <a:t>各个总体的方差必须相同</a:t>
            </a:r>
          </a:p>
          <a:p>
            <a:pPr marL="1143000" lvl="1" indent="-457200" algn="just">
              <a:buSzPct val="120000"/>
              <a:buFont typeface="Wingdings" panose="05000000000000000000" pitchFamily="2" charset="2"/>
              <a:buChar char="§"/>
              <a:defRPr/>
            </a:pPr>
            <a:r>
              <a:rPr lang="zh-CN" altLang="en-US" sz="2800" dirty="0"/>
              <a:t>对于各组观察数据，是从具有相同方差的总体中抽取的</a:t>
            </a:r>
          </a:p>
          <a:p>
            <a:pPr marL="533400" indent="-533400" algn="just">
              <a:buFontTx/>
              <a:buAutoNum type="arabicPeriod"/>
              <a:defRPr/>
            </a:pPr>
            <a:r>
              <a:rPr lang="zh-CN" altLang="en-US" sz="3200" dirty="0"/>
              <a:t>观察值是独立的</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wipe(left)">
                                      <p:cBhvr>
                                        <p:cTn id="7" dur="500"/>
                                        <p:tgtEl>
                                          <p:spTgt spid="302083">
                                            <p:txEl>
                                              <p:pRg st="0" end="0"/>
                                            </p:txEl>
                                          </p:spTgt>
                                        </p:tgtEl>
                                      </p:cBhvr>
                                    </p:animEffect>
                                  </p:childTnLst>
                                  <p:subTnLst>
                                    <p:animClr clrSpc="rgb" dir="cw">
                                      <p:cBhvr override="childStyle">
                                        <p:cTn dur="1" fill="hold" display="0" masterRel="nextClick" afterEffect="1"/>
                                        <p:tgtEl>
                                          <p:spTgt spid="302083">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302083">
                                            <p:txEl>
                                              <p:pRg st="1" end="1"/>
                                            </p:txEl>
                                          </p:spTgt>
                                        </p:tgtEl>
                                        <p:attrNameLst>
                                          <p:attrName>style.visibility</p:attrName>
                                        </p:attrNameLst>
                                      </p:cBhvr>
                                      <p:to>
                                        <p:strVal val="visible"/>
                                      </p:to>
                                    </p:set>
                                    <p:animEffect transition="in" filter="wipe(left)">
                                      <p:cBhvr>
                                        <p:cTn id="10" dur="500"/>
                                        <p:tgtEl>
                                          <p:spTgt spid="302083">
                                            <p:txEl>
                                              <p:pRg st="1" end="1"/>
                                            </p:txEl>
                                          </p:spTgt>
                                        </p:tgtEl>
                                      </p:cBhvr>
                                    </p:animEffect>
                                  </p:childTnLst>
                                  <p:subTnLst>
                                    <p:animClr clrSpc="rgb" dir="cw">
                                      <p:cBhvr override="childStyle">
                                        <p:cTn dur="1" fill="hold" display="0" masterRel="nextClick" afterEffect="1"/>
                                        <p:tgtEl>
                                          <p:spTgt spid="302083">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2083">
                                            <p:txEl>
                                              <p:pRg st="2" end="2"/>
                                            </p:txEl>
                                          </p:spTgt>
                                        </p:tgtEl>
                                        <p:attrNameLst>
                                          <p:attrName>style.visibility</p:attrName>
                                        </p:attrNameLst>
                                      </p:cBhvr>
                                      <p:to>
                                        <p:strVal val="visible"/>
                                      </p:to>
                                    </p:set>
                                    <p:animEffect transition="in" filter="wipe(left)">
                                      <p:cBhvr>
                                        <p:cTn id="15" dur="500"/>
                                        <p:tgtEl>
                                          <p:spTgt spid="302083">
                                            <p:txEl>
                                              <p:pRg st="2" end="2"/>
                                            </p:txEl>
                                          </p:spTgt>
                                        </p:tgtEl>
                                      </p:cBhvr>
                                    </p:animEffect>
                                  </p:childTnLst>
                                  <p:subTnLst>
                                    <p:animClr clrSpc="rgb" dir="cw">
                                      <p:cBhvr override="childStyle">
                                        <p:cTn dur="1" fill="hold" display="0" masterRel="nextClick" afterEffect="1"/>
                                        <p:tgtEl>
                                          <p:spTgt spid="30208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302083">
                                            <p:txEl>
                                              <p:pRg st="3" end="3"/>
                                            </p:txEl>
                                          </p:spTgt>
                                        </p:tgtEl>
                                        <p:attrNameLst>
                                          <p:attrName>style.visibility</p:attrName>
                                        </p:attrNameLst>
                                      </p:cBhvr>
                                      <p:to>
                                        <p:strVal val="visible"/>
                                      </p:to>
                                    </p:set>
                                    <p:animEffect transition="in" filter="wipe(left)">
                                      <p:cBhvr>
                                        <p:cTn id="18" dur="500"/>
                                        <p:tgtEl>
                                          <p:spTgt spid="302083">
                                            <p:txEl>
                                              <p:pRg st="3" end="3"/>
                                            </p:txEl>
                                          </p:spTgt>
                                        </p:tgtEl>
                                      </p:cBhvr>
                                    </p:animEffect>
                                  </p:childTnLst>
                                  <p:subTnLst>
                                    <p:animClr clrSpc="rgb" dir="cw">
                                      <p:cBhvr override="childStyle">
                                        <p:cTn dur="1" fill="hold" display="0" masterRel="nextClick" afterEffect="1"/>
                                        <p:tgtEl>
                                          <p:spTgt spid="302083">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2083">
                                            <p:txEl>
                                              <p:pRg st="4" end="4"/>
                                            </p:txEl>
                                          </p:spTgt>
                                        </p:tgtEl>
                                        <p:attrNameLst>
                                          <p:attrName>style.visibility</p:attrName>
                                        </p:attrNameLst>
                                      </p:cBhvr>
                                      <p:to>
                                        <p:strVal val="visible"/>
                                      </p:to>
                                    </p:set>
                                    <p:animEffect transition="in" filter="wipe(left)">
                                      <p:cBhvr>
                                        <p:cTn id="23" dur="500"/>
                                        <p:tgtEl>
                                          <p:spTgt spid="302083">
                                            <p:txEl>
                                              <p:pRg st="4" end="4"/>
                                            </p:txEl>
                                          </p:spTgt>
                                        </p:tgtEl>
                                      </p:cBhvr>
                                    </p:animEffect>
                                  </p:childTnLst>
                                  <p:subTnLst>
                                    <p:animClr clrSpc="rgb" dir="cw">
                                      <p:cBhvr override="childStyle">
                                        <p:cTn dur="1" fill="hold" display="0" masterRel="nextClick" afterEffect="1"/>
                                        <p:tgtEl>
                                          <p:spTgt spid="30208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1524000" y="227012"/>
            <a:ext cx="9042400" cy="1143000"/>
          </a:xfrm>
        </p:spPr>
        <p:txBody>
          <a:bodyPr/>
          <a:lstStyle/>
          <a:p>
            <a:pPr>
              <a:defRPr/>
            </a:pPr>
            <a:r>
              <a:rPr lang="zh-CN" altLang="en-US" b="1" dirty="0">
                <a:effectLst>
                  <a:outerShdw blurRad="38100" dist="38100" dir="2700000" algn="tl">
                    <a:srgbClr val="000000">
                      <a:alpha val="43137"/>
                    </a:srgbClr>
                  </a:outerShdw>
                </a:effectLst>
                <a:latin typeface="Times New Roman" panose="02020603050405020304" pitchFamily="18" charset="0"/>
              </a:rPr>
              <a:t>数据结构</a:t>
            </a:r>
            <a:r>
              <a:rPr lang="zh-CN" altLang="en-US" b="1" dirty="0">
                <a:effectLst>
                  <a:outerShdw blurRad="38100" dist="38100" dir="2700000" algn="tl">
                    <a:srgbClr val="000000">
                      <a:alpha val="43137"/>
                    </a:srgbClr>
                  </a:outerShdw>
                </a:effectLst>
              </a:rPr>
              <a:t> </a:t>
            </a:r>
            <a:endParaRPr lang="zh-CN" altLang="en-US" sz="3600" b="1" dirty="0">
              <a:effectLst>
                <a:outerShdw blurRad="38100" dist="38100" dir="2700000" algn="tl">
                  <a:srgbClr val="000000">
                    <a:alpha val="43137"/>
                  </a:srgbClr>
                </a:outerShdw>
              </a:effectLst>
            </a:endParaRPr>
          </a:p>
        </p:txBody>
      </p:sp>
      <p:sp>
        <p:nvSpPr>
          <p:cNvPr id="4" name="Line 46">
            <a:extLst>
              <a:ext uri="{FF2B5EF4-FFF2-40B4-BE49-F238E27FC236}">
                <a16:creationId xmlns:a16="http://schemas.microsoft.com/office/drawing/2014/main" id="{29ECB9BA-D6E4-4CF9-A083-7A0476100722}"/>
              </a:ext>
            </a:extLst>
          </p:cNvPr>
          <p:cNvSpPr>
            <a:spLocks noChangeShapeType="1"/>
          </p:cNvSpPr>
          <p:nvPr/>
        </p:nvSpPr>
        <p:spPr bwMode="auto">
          <a:xfrm>
            <a:off x="1446681" y="2259921"/>
            <a:ext cx="6589864" cy="32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7">
            <a:extLst>
              <a:ext uri="{FF2B5EF4-FFF2-40B4-BE49-F238E27FC236}">
                <a16:creationId xmlns:a16="http://schemas.microsoft.com/office/drawing/2014/main" id="{88BDF7BB-6D79-4133-A589-C649B5A43942}"/>
              </a:ext>
            </a:extLst>
          </p:cNvPr>
          <p:cNvSpPr>
            <a:spLocks noChangeShapeType="1"/>
          </p:cNvSpPr>
          <p:nvPr/>
        </p:nvSpPr>
        <p:spPr bwMode="auto">
          <a:xfrm flipH="1">
            <a:off x="2531221" y="1665303"/>
            <a:ext cx="9339" cy="43040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8">
            <a:extLst>
              <a:ext uri="{FF2B5EF4-FFF2-40B4-BE49-F238E27FC236}">
                <a16:creationId xmlns:a16="http://schemas.microsoft.com/office/drawing/2014/main" id="{4A41D2FC-9EAD-47CD-AED2-D9DE811579F8}"/>
              </a:ext>
            </a:extLst>
          </p:cNvPr>
          <p:cNvSpPr>
            <a:spLocks noChangeShapeType="1"/>
          </p:cNvSpPr>
          <p:nvPr/>
        </p:nvSpPr>
        <p:spPr bwMode="auto">
          <a:xfrm>
            <a:off x="1587221" y="1673579"/>
            <a:ext cx="1059630" cy="58338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7" name="Object 49">
                <a:extLst>
                  <a:ext uri="{FF2B5EF4-FFF2-40B4-BE49-F238E27FC236}">
                    <a16:creationId xmlns:a16="http://schemas.microsoft.com/office/drawing/2014/main" id="{67D614FD-0089-433D-9A12-B1E052AE4D16}"/>
                  </a:ext>
                </a:extLst>
              </p:cNvPr>
              <p:cNvSpPr txBox="1"/>
              <p:nvPr/>
            </p:nvSpPr>
            <p:spPr bwMode="auto">
              <a:xfrm>
                <a:off x="1675419" y="2267510"/>
                <a:ext cx="719665" cy="303098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4800" i="1">
                              <a:solidFill>
                                <a:srgbClr val="000000"/>
                              </a:solidFill>
                              <a:latin typeface="Cambria Math" panose="02040503050406030204" pitchFamily="18" charset="0"/>
                            </a:rPr>
                          </m:ctrlPr>
                        </m:mPr>
                        <m:mr>
                          <m:e>
                            <m:sSub>
                              <m:sSubPr>
                                <m:ctrlPr>
                                  <a:rPr lang="zh-CN" altLang="en-US" sz="4800" i="1">
                                    <a:solidFill>
                                      <a:srgbClr val="000000"/>
                                    </a:solidFill>
                                    <a:latin typeface="Cambria Math" panose="02040503050406030204" pitchFamily="18" charset="0"/>
                                  </a:rPr>
                                </m:ctrlPr>
                              </m:sSubPr>
                              <m:e>
                                <m:r>
                                  <a:rPr lang="zh-CN" altLang="en-US" sz="4800" i="1">
                                    <a:solidFill>
                                      <a:srgbClr val="000000"/>
                                    </a:solidFill>
                                    <a:latin typeface="Cambria Math" panose="02040503050406030204" pitchFamily="18" charset="0"/>
                                  </a:rPr>
                                  <m:t>𝐴</m:t>
                                </m:r>
                              </m:e>
                              <m:sub>
                                <m:r>
                                  <a:rPr lang="zh-CN" altLang="en-US" sz="4800" i="1">
                                    <a:solidFill>
                                      <a:srgbClr val="000000"/>
                                    </a:solidFill>
                                    <a:latin typeface="Cambria Math" panose="02040503050406030204" pitchFamily="18" charset="0"/>
                                  </a:rPr>
                                  <m:t>1</m:t>
                                </m:r>
                              </m:sub>
                            </m:sSub>
                          </m:e>
                        </m:mr>
                        <m:mr>
                          <m:e>
                            <m:sSub>
                              <m:sSubPr>
                                <m:ctrlPr>
                                  <a:rPr lang="zh-CN" altLang="en-US" sz="4800" i="1">
                                    <a:solidFill>
                                      <a:srgbClr val="000000"/>
                                    </a:solidFill>
                                    <a:latin typeface="Cambria Math" panose="02040503050406030204" pitchFamily="18" charset="0"/>
                                  </a:rPr>
                                </m:ctrlPr>
                              </m:sSubPr>
                              <m:e>
                                <m:r>
                                  <a:rPr lang="zh-CN" altLang="en-US" sz="4800" i="1">
                                    <a:solidFill>
                                      <a:srgbClr val="000000"/>
                                    </a:solidFill>
                                    <a:latin typeface="Cambria Math" panose="02040503050406030204" pitchFamily="18" charset="0"/>
                                  </a:rPr>
                                  <m:t>𝐴</m:t>
                                </m:r>
                              </m:e>
                              <m:sub>
                                <m:r>
                                  <a:rPr lang="zh-CN" altLang="en-US" sz="4800" i="1">
                                    <a:solidFill>
                                      <a:srgbClr val="000000"/>
                                    </a:solidFill>
                                    <a:latin typeface="Cambria Math" panose="02040503050406030204" pitchFamily="18" charset="0"/>
                                  </a:rPr>
                                  <m:t>2</m:t>
                                </m:r>
                              </m:sub>
                            </m:sSub>
                          </m:e>
                        </m:mr>
                        <m:mr>
                          <m:e>
                            <m:r>
                              <a:rPr lang="zh-CN" altLang="en-US" sz="4800" i="1">
                                <a:solidFill>
                                  <a:srgbClr val="000000"/>
                                </a:solidFill>
                                <a:latin typeface="Cambria Math" panose="02040503050406030204" pitchFamily="18" charset="0"/>
                              </a:rPr>
                              <m:t>⋮</m:t>
                            </m:r>
                          </m:e>
                        </m:mr>
                        <m:mr>
                          <m:e>
                            <m:sSub>
                              <m:sSubPr>
                                <m:ctrlPr>
                                  <a:rPr lang="zh-CN" altLang="en-US" sz="4800" i="1">
                                    <a:solidFill>
                                      <a:srgbClr val="000000"/>
                                    </a:solidFill>
                                    <a:latin typeface="Cambria Math" panose="02040503050406030204" pitchFamily="18" charset="0"/>
                                  </a:rPr>
                                </m:ctrlPr>
                              </m:sSubPr>
                              <m:e>
                                <m:r>
                                  <a:rPr lang="zh-CN" altLang="en-US" sz="4800" i="1">
                                    <a:solidFill>
                                      <a:srgbClr val="000000"/>
                                    </a:solidFill>
                                    <a:latin typeface="Cambria Math" panose="02040503050406030204" pitchFamily="18" charset="0"/>
                                  </a:rPr>
                                  <m:t>𝐴</m:t>
                                </m:r>
                              </m:e>
                              <m:sub>
                                <m:r>
                                  <a:rPr lang="zh-CN" altLang="en-US" sz="4800" i="1">
                                    <a:solidFill>
                                      <a:srgbClr val="000000"/>
                                    </a:solidFill>
                                    <a:latin typeface="Cambria Math" panose="02040503050406030204" pitchFamily="18" charset="0"/>
                                  </a:rPr>
                                  <m:t>𝑟</m:t>
                                </m:r>
                              </m:sub>
                            </m:sSub>
                          </m:e>
                        </m:mr>
                      </m:m>
                    </m:oMath>
                  </m:oMathPara>
                </a14:m>
                <a:endParaRPr lang="zh-CN" altLang="en-US" sz="4800"/>
              </a:p>
            </p:txBody>
          </p:sp>
        </mc:Choice>
        <mc:Fallback>
          <p:sp>
            <p:nvSpPr>
              <p:cNvPr id="7" name="Object 49">
                <a:extLst>
                  <a:ext uri="{FF2B5EF4-FFF2-40B4-BE49-F238E27FC236}">
                    <a16:creationId xmlns:a16="http://schemas.microsoft.com/office/drawing/2014/main" id="{67D614FD-0089-433D-9A12-B1E052AE4D16}"/>
                  </a:ext>
                </a:extLst>
              </p:cNvPr>
              <p:cNvSpPr txBox="1">
                <a:spLocks noRot="1" noChangeAspect="1" noMove="1" noResize="1" noEditPoints="1" noAdjustHandles="1" noChangeArrowheads="1" noChangeShapeType="1" noTextEdit="1"/>
              </p:cNvSpPr>
              <p:nvPr/>
            </p:nvSpPr>
            <p:spPr bwMode="auto">
              <a:xfrm>
                <a:off x="1675419" y="2267510"/>
                <a:ext cx="719665" cy="3030982"/>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Object 50">
                <a:extLst>
                  <a:ext uri="{FF2B5EF4-FFF2-40B4-BE49-F238E27FC236}">
                    <a16:creationId xmlns:a16="http://schemas.microsoft.com/office/drawing/2014/main" id="{C1E20A2F-4D24-4C6A-B0EE-BEC3487C944B}"/>
                  </a:ext>
                </a:extLst>
              </p:cNvPr>
              <p:cNvSpPr txBox="1"/>
              <p:nvPr/>
            </p:nvSpPr>
            <p:spPr bwMode="auto">
              <a:xfrm>
                <a:off x="2686765" y="2364172"/>
                <a:ext cx="4408487" cy="30511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m>
                        <m:mPr>
                          <m:plcHide m:val="on"/>
                          <m:mcs>
                            <m:mc>
                              <m:mcPr>
                                <m:count m:val="4"/>
                                <m:mcJc m:val="center"/>
                              </m:mcPr>
                            </m:mc>
                          </m:mcs>
                          <m:ctrlPr>
                            <a:rPr lang="zh-CN" altLang="en-US" sz="4400" i="1">
                              <a:solidFill>
                                <a:srgbClr val="000000"/>
                              </a:solidFill>
                              <a:latin typeface="Cambria Math" panose="02040503050406030204" pitchFamily="18" charset="0"/>
                            </a:rPr>
                          </m:ctrlPr>
                        </m:mPr>
                        <m:mr>
                          <m:e>
                            <m:sSub>
                              <m:sSubPr>
                                <m:ctrlPr>
                                  <a:rPr lang="zh-CN" altLang="en-US" sz="4400" i="1">
                                    <a:solidFill>
                                      <a:srgbClr val="000000"/>
                                    </a:solidFill>
                                    <a:latin typeface="Cambria Math" panose="02040503050406030204" pitchFamily="18" charset="0"/>
                                  </a:rPr>
                                </m:ctrlPr>
                              </m:sSubPr>
                              <m:e>
                                <m:r>
                                  <a:rPr lang="zh-CN" altLang="en-US" sz="4400" i="1">
                                    <a:solidFill>
                                      <a:srgbClr val="000000"/>
                                    </a:solidFill>
                                    <a:latin typeface="Cambria Math" panose="02040503050406030204" pitchFamily="18" charset="0"/>
                                  </a:rPr>
                                  <m:t>𝑋</m:t>
                                </m:r>
                              </m:e>
                              <m:sub>
                                <m:r>
                                  <a:rPr lang="zh-CN" altLang="en-US" sz="4400" i="1">
                                    <a:solidFill>
                                      <a:srgbClr val="000000"/>
                                    </a:solidFill>
                                    <a:latin typeface="Cambria Math" panose="02040503050406030204" pitchFamily="18" charset="0"/>
                                  </a:rPr>
                                  <m:t>11</m:t>
                                </m:r>
                              </m:sub>
                            </m:sSub>
                          </m:e>
                          <m:e>
                            <m:sSub>
                              <m:sSubPr>
                                <m:ctrlPr>
                                  <a:rPr lang="zh-CN" altLang="en-US" sz="4400" i="1">
                                    <a:solidFill>
                                      <a:srgbClr val="000000"/>
                                    </a:solidFill>
                                    <a:latin typeface="Cambria Math" panose="02040503050406030204" pitchFamily="18" charset="0"/>
                                  </a:rPr>
                                </m:ctrlPr>
                              </m:sSubPr>
                              <m:e>
                                <m:r>
                                  <a:rPr lang="zh-CN" altLang="en-US" sz="4400" i="1">
                                    <a:solidFill>
                                      <a:srgbClr val="000000"/>
                                    </a:solidFill>
                                    <a:latin typeface="Cambria Math" panose="02040503050406030204" pitchFamily="18" charset="0"/>
                                  </a:rPr>
                                  <m:t>𝑋</m:t>
                                </m:r>
                              </m:e>
                              <m:sub>
                                <m:r>
                                  <a:rPr lang="zh-CN" altLang="en-US" sz="4400" i="1">
                                    <a:solidFill>
                                      <a:srgbClr val="000000"/>
                                    </a:solidFill>
                                    <a:latin typeface="Cambria Math" panose="02040503050406030204" pitchFamily="18" charset="0"/>
                                  </a:rPr>
                                  <m:t>12</m:t>
                                </m:r>
                              </m:sub>
                            </m:sSub>
                          </m:e>
                          <m:e>
                            <m:r>
                              <a:rPr lang="zh-CN" altLang="en-US" sz="4400" i="1">
                                <a:solidFill>
                                  <a:srgbClr val="000000"/>
                                </a:solidFill>
                                <a:latin typeface="Cambria Math" panose="02040503050406030204" pitchFamily="18" charset="0"/>
                              </a:rPr>
                              <m:t>⋯</m:t>
                            </m:r>
                          </m:e>
                          <m:e>
                            <m:sSub>
                              <m:sSubPr>
                                <m:ctrlPr>
                                  <a:rPr lang="zh-CN" altLang="en-US" sz="4400" i="1">
                                    <a:solidFill>
                                      <a:srgbClr val="000000"/>
                                    </a:solidFill>
                                    <a:latin typeface="Cambria Math" panose="02040503050406030204" pitchFamily="18" charset="0"/>
                                  </a:rPr>
                                </m:ctrlPr>
                              </m:sSubPr>
                              <m:e>
                                <m:r>
                                  <a:rPr lang="zh-CN" altLang="en-US" sz="4400" i="1">
                                    <a:solidFill>
                                      <a:srgbClr val="000000"/>
                                    </a:solidFill>
                                    <a:latin typeface="Cambria Math" panose="02040503050406030204" pitchFamily="18" charset="0"/>
                                  </a:rPr>
                                  <m:t>𝑋</m:t>
                                </m:r>
                              </m:e>
                              <m:sub>
                                <m:r>
                                  <a:rPr lang="zh-CN" altLang="en-US" sz="4400" i="1">
                                    <a:solidFill>
                                      <a:srgbClr val="000000"/>
                                    </a:solidFill>
                                    <a:latin typeface="Cambria Math" panose="02040503050406030204" pitchFamily="18" charset="0"/>
                                  </a:rPr>
                                  <m:t>1</m:t>
                                </m:r>
                                <m:r>
                                  <a:rPr lang="zh-CN" altLang="en-US" sz="4400" i="1">
                                    <a:solidFill>
                                      <a:srgbClr val="000000"/>
                                    </a:solidFill>
                                    <a:latin typeface="Cambria Math" panose="02040503050406030204" pitchFamily="18" charset="0"/>
                                  </a:rPr>
                                  <m:t>𝑠</m:t>
                                </m:r>
                              </m:sub>
                            </m:sSub>
                          </m:e>
                        </m:mr>
                        <m:mr>
                          <m:e>
                            <m:sSub>
                              <m:sSubPr>
                                <m:ctrlPr>
                                  <a:rPr lang="zh-CN" altLang="en-US" sz="4400" i="1">
                                    <a:solidFill>
                                      <a:srgbClr val="000000"/>
                                    </a:solidFill>
                                    <a:latin typeface="Cambria Math" panose="02040503050406030204" pitchFamily="18" charset="0"/>
                                  </a:rPr>
                                </m:ctrlPr>
                              </m:sSubPr>
                              <m:e>
                                <m:r>
                                  <a:rPr lang="zh-CN" altLang="en-US" sz="4400" i="1">
                                    <a:solidFill>
                                      <a:srgbClr val="000000"/>
                                    </a:solidFill>
                                    <a:latin typeface="Cambria Math" panose="02040503050406030204" pitchFamily="18" charset="0"/>
                                  </a:rPr>
                                  <m:t>𝑋</m:t>
                                </m:r>
                              </m:e>
                              <m:sub>
                                <m:r>
                                  <a:rPr lang="zh-CN" altLang="en-US" sz="4400" i="1">
                                    <a:solidFill>
                                      <a:srgbClr val="000000"/>
                                    </a:solidFill>
                                    <a:latin typeface="Cambria Math" panose="02040503050406030204" pitchFamily="18" charset="0"/>
                                  </a:rPr>
                                  <m:t>21</m:t>
                                </m:r>
                              </m:sub>
                            </m:sSub>
                          </m:e>
                          <m:e>
                            <m:sSub>
                              <m:sSubPr>
                                <m:ctrlPr>
                                  <a:rPr lang="zh-CN" altLang="en-US" sz="4400" i="1">
                                    <a:solidFill>
                                      <a:srgbClr val="000000"/>
                                    </a:solidFill>
                                    <a:latin typeface="Cambria Math" panose="02040503050406030204" pitchFamily="18" charset="0"/>
                                  </a:rPr>
                                </m:ctrlPr>
                              </m:sSubPr>
                              <m:e>
                                <m:r>
                                  <a:rPr lang="zh-CN" altLang="en-US" sz="4400" i="1">
                                    <a:solidFill>
                                      <a:srgbClr val="000000"/>
                                    </a:solidFill>
                                    <a:latin typeface="Cambria Math" panose="02040503050406030204" pitchFamily="18" charset="0"/>
                                  </a:rPr>
                                  <m:t>𝑋</m:t>
                                </m:r>
                              </m:e>
                              <m:sub>
                                <m:r>
                                  <a:rPr lang="zh-CN" altLang="en-US" sz="4400" i="1">
                                    <a:solidFill>
                                      <a:srgbClr val="000000"/>
                                    </a:solidFill>
                                    <a:latin typeface="Cambria Math" panose="02040503050406030204" pitchFamily="18" charset="0"/>
                                  </a:rPr>
                                  <m:t>22</m:t>
                                </m:r>
                              </m:sub>
                            </m:sSub>
                          </m:e>
                          <m:e>
                            <m:r>
                              <a:rPr lang="zh-CN" altLang="en-US" sz="4400" i="1">
                                <a:solidFill>
                                  <a:srgbClr val="000000"/>
                                </a:solidFill>
                                <a:latin typeface="Cambria Math" panose="02040503050406030204" pitchFamily="18" charset="0"/>
                              </a:rPr>
                              <m:t>⋯</m:t>
                            </m:r>
                          </m:e>
                          <m:e>
                            <m:sSub>
                              <m:sSubPr>
                                <m:ctrlPr>
                                  <a:rPr lang="zh-CN" altLang="en-US" sz="4400" i="1">
                                    <a:solidFill>
                                      <a:srgbClr val="000000"/>
                                    </a:solidFill>
                                    <a:latin typeface="Cambria Math" panose="02040503050406030204" pitchFamily="18" charset="0"/>
                                  </a:rPr>
                                </m:ctrlPr>
                              </m:sSubPr>
                              <m:e>
                                <m:r>
                                  <a:rPr lang="zh-CN" altLang="en-US" sz="4400" i="1">
                                    <a:solidFill>
                                      <a:srgbClr val="000000"/>
                                    </a:solidFill>
                                    <a:latin typeface="Cambria Math" panose="02040503050406030204" pitchFamily="18" charset="0"/>
                                  </a:rPr>
                                  <m:t>𝑋</m:t>
                                </m:r>
                              </m:e>
                              <m:sub>
                                <m:r>
                                  <a:rPr lang="zh-CN" altLang="en-US" sz="4400" i="1">
                                    <a:solidFill>
                                      <a:srgbClr val="000000"/>
                                    </a:solidFill>
                                    <a:latin typeface="Cambria Math" panose="02040503050406030204" pitchFamily="18" charset="0"/>
                                  </a:rPr>
                                  <m:t>2</m:t>
                                </m:r>
                                <m:r>
                                  <a:rPr lang="zh-CN" altLang="en-US" sz="4400" i="1">
                                    <a:solidFill>
                                      <a:srgbClr val="000000"/>
                                    </a:solidFill>
                                    <a:latin typeface="Cambria Math" panose="02040503050406030204" pitchFamily="18" charset="0"/>
                                  </a:rPr>
                                  <m:t>𝑠</m:t>
                                </m:r>
                              </m:sub>
                            </m:sSub>
                          </m:e>
                        </m:mr>
                        <m:mr>
                          <m:e>
                            <m:r>
                              <a:rPr lang="zh-CN" altLang="en-US" sz="4400" i="1">
                                <a:solidFill>
                                  <a:srgbClr val="000000"/>
                                </a:solidFill>
                                <a:latin typeface="Cambria Math" panose="02040503050406030204" pitchFamily="18" charset="0"/>
                              </a:rPr>
                              <m:t>⋮</m:t>
                            </m:r>
                          </m:e>
                          <m:e>
                            <m:r>
                              <a:rPr lang="zh-CN" altLang="en-US" sz="4400" i="1">
                                <a:solidFill>
                                  <a:srgbClr val="000000"/>
                                </a:solidFill>
                                <a:latin typeface="Cambria Math" panose="02040503050406030204" pitchFamily="18" charset="0"/>
                              </a:rPr>
                              <m:t>⋮</m:t>
                            </m:r>
                          </m:e>
                          <m:e/>
                          <m:e>
                            <m:r>
                              <a:rPr lang="zh-CN" altLang="en-US" sz="4400" i="1">
                                <a:solidFill>
                                  <a:srgbClr val="000000"/>
                                </a:solidFill>
                                <a:latin typeface="Cambria Math" panose="02040503050406030204" pitchFamily="18" charset="0"/>
                              </a:rPr>
                              <m:t>⋮</m:t>
                            </m:r>
                          </m:e>
                        </m:mr>
                        <m:mr>
                          <m:e>
                            <m:sSub>
                              <m:sSubPr>
                                <m:ctrlPr>
                                  <a:rPr lang="zh-CN" altLang="en-US" sz="4400" i="1">
                                    <a:solidFill>
                                      <a:srgbClr val="000000"/>
                                    </a:solidFill>
                                    <a:latin typeface="Cambria Math" panose="02040503050406030204" pitchFamily="18" charset="0"/>
                                  </a:rPr>
                                </m:ctrlPr>
                              </m:sSubPr>
                              <m:e>
                                <m:r>
                                  <a:rPr lang="zh-CN" altLang="en-US" sz="4400" i="1">
                                    <a:solidFill>
                                      <a:srgbClr val="000000"/>
                                    </a:solidFill>
                                    <a:latin typeface="Cambria Math" panose="02040503050406030204" pitchFamily="18" charset="0"/>
                                  </a:rPr>
                                  <m:t>𝑋</m:t>
                                </m:r>
                              </m:e>
                              <m:sub>
                                <m:r>
                                  <a:rPr lang="zh-CN" altLang="en-US" sz="4400" i="1">
                                    <a:solidFill>
                                      <a:srgbClr val="000000"/>
                                    </a:solidFill>
                                    <a:latin typeface="Cambria Math" panose="02040503050406030204" pitchFamily="18" charset="0"/>
                                  </a:rPr>
                                  <m:t>𝑟</m:t>
                                </m:r>
                                <m:r>
                                  <a:rPr lang="zh-CN" altLang="en-US" sz="4400" i="1">
                                    <a:solidFill>
                                      <a:srgbClr val="000000"/>
                                    </a:solidFill>
                                    <a:latin typeface="Cambria Math" panose="02040503050406030204" pitchFamily="18" charset="0"/>
                                  </a:rPr>
                                  <m:t>1</m:t>
                                </m:r>
                              </m:sub>
                            </m:sSub>
                          </m:e>
                          <m:e>
                            <m:sSub>
                              <m:sSubPr>
                                <m:ctrlPr>
                                  <a:rPr lang="zh-CN" altLang="en-US" sz="4400" i="1">
                                    <a:solidFill>
                                      <a:srgbClr val="000000"/>
                                    </a:solidFill>
                                    <a:latin typeface="Cambria Math" panose="02040503050406030204" pitchFamily="18" charset="0"/>
                                  </a:rPr>
                                </m:ctrlPr>
                              </m:sSubPr>
                              <m:e>
                                <m:r>
                                  <a:rPr lang="zh-CN" altLang="en-US" sz="4400" i="1">
                                    <a:solidFill>
                                      <a:srgbClr val="000000"/>
                                    </a:solidFill>
                                    <a:latin typeface="Cambria Math" panose="02040503050406030204" pitchFamily="18" charset="0"/>
                                  </a:rPr>
                                  <m:t>𝑋</m:t>
                                </m:r>
                              </m:e>
                              <m:sub>
                                <m:r>
                                  <a:rPr lang="zh-CN" altLang="en-US" sz="4400" i="1">
                                    <a:solidFill>
                                      <a:srgbClr val="000000"/>
                                    </a:solidFill>
                                    <a:latin typeface="Cambria Math" panose="02040503050406030204" pitchFamily="18" charset="0"/>
                                  </a:rPr>
                                  <m:t>𝑟</m:t>
                                </m:r>
                                <m:r>
                                  <a:rPr lang="zh-CN" altLang="en-US" sz="4400" i="1">
                                    <a:solidFill>
                                      <a:srgbClr val="000000"/>
                                    </a:solidFill>
                                    <a:latin typeface="Cambria Math" panose="02040503050406030204" pitchFamily="18" charset="0"/>
                                  </a:rPr>
                                  <m:t>2</m:t>
                                </m:r>
                              </m:sub>
                            </m:sSub>
                          </m:e>
                          <m:e>
                            <m:r>
                              <a:rPr lang="zh-CN" altLang="en-US" sz="4400" i="1">
                                <a:solidFill>
                                  <a:srgbClr val="000000"/>
                                </a:solidFill>
                                <a:latin typeface="Cambria Math" panose="02040503050406030204" pitchFamily="18" charset="0"/>
                              </a:rPr>
                              <m:t>⋯</m:t>
                            </m:r>
                          </m:e>
                          <m:e>
                            <m:sSub>
                              <m:sSubPr>
                                <m:ctrlPr>
                                  <a:rPr lang="zh-CN" altLang="en-US" sz="4400" i="1">
                                    <a:solidFill>
                                      <a:srgbClr val="000000"/>
                                    </a:solidFill>
                                    <a:latin typeface="Cambria Math" panose="02040503050406030204" pitchFamily="18" charset="0"/>
                                  </a:rPr>
                                </m:ctrlPr>
                              </m:sSubPr>
                              <m:e>
                                <m:r>
                                  <a:rPr lang="zh-CN" altLang="en-US" sz="4400" i="1">
                                    <a:solidFill>
                                      <a:srgbClr val="000000"/>
                                    </a:solidFill>
                                    <a:latin typeface="Cambria Math" panose="02040503050406030204" pitchFamily="18" charset="0"/>
                                  </a:rPr>
                                  <m:t>𝑋</m:t>
                                </m:r>
                              </m:e>
                              <m:sub>
                                <m:r>
                                  <a:rPr lang="zh-CN" altLang="en-US" sz="4400" i="1">
                                    <a:solidFill>
                                      <a:srgbClr val="000000"/>
                                    </a:solidFill>
                                    <a:latin typeface="Cambria Math" panose="02040503050406030204" pitchFamily="18" charset="0"/>
                                  </a:rPr>
                                  <m:t>𝑟𝑠</m:t>
                                </m:r>
                              </m:sub>
                            </m:sSub>
                          </m:e>
                        </m:mr>
                      </m:m>
                    </m:oMath>
                  </m:oMathPara>
                </a14:m>
                <a:endParaRPr lang="zh-CN" altLang="en-US" sz="4400" dirty="0"/>
              </a:p>
            </p:txBody>
          </p:sp>
        </mc:Choice>
        <mc:Fallback>
          <p:sp>
            <p:nvSpPr>
              <p:cNvPr id="8" name="Object 50">
                <a:extLst>
                  <a:ext uri="{FF2B5EF4-FFF2-40B4-BE49-F238E27FC236}">
                    <a16:creationId xmlns:a16="http://schemas.microsoft.com/office/drawing/2014/main" id="{C1E20A2F-4D24-4C6A-B0EE-BEC3487C944B}"/>
                  </a:ext>
                </a:extLst>
              </p:cNvPr>
              <p:cNvSpPr txBox="1">
                <a:spLocks noRot="1" noChangeAspect="1" noMove="1" noResize="1" noEditPoints="1" noAdjustHandles="1" noChangeArrowheads="1" noChangeShapeType="1" noTextEdit="1"/>
              </p:cNvSpPr>
              <p:nvPr/>
            </p:nvSpPr>
            <p:spPr bwMode="auto">
              <a:xfrm>
                <a:off x="2686765" y="2364172"/>
                <a:ext cx="4408487" cy="3051175"/>
              </a:xfrm>
              <a:prstGeom prst="rect">
                <a:avLst/>
              </a:prstGeom>
              <a:blipFill>
                <a:blip r:embed="rId4"/>
                <a:stretch>
                  <a:fillRect r="-5947"/>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Object 51">
                <a:extLst>
                  <a:ext uri="{FF2B5EF4-FFF2-40B4-BE49-F238E27FC236}">
                    <a16:creationId xmlns:a16="http://schemas.microsoft.com/office/drawing/2014/main" id="{E62F741C-BFA1-4843-B340-A6661617EE0A}"/>
                  </a:ext>
                </a:extLst>
              </p:cNvPr>
              <p:cNvSpPr txBox="1"/>
              <p:nvPr/>
            </p:nvSpPr>
            <p:spPr bwMode="auto">
              <a:xfrm>
                <a:off x="2860473" y="1553435"/>
                <a:ext cx="4276049" cy="76161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m>
                        <m:mPr>
                          <m:plcHide m:val="on"/>
                          <m:mcs>
                            <m:mc>
                              <m:mcPr>
                                <m:count m:val="4"/>
                                <m:mcJc m:val="center"/>
                              </m:mcPr>
                            </m:mc>
                          </m:mcs>
                          <m:ctrlPr>
                            <a:rPr lang="zh-CN" altLang="en-US" sz="4000" i="1">
                              <a:solidFill>
                                <a:srgbClr val="000000"/>
                              </a:solidFill>
                              <a:latin typeface="Cambria Math" panose="02040503050406030204" pitchFamily="18" charset="0"/>
                            </a:rPr>
                          </m:ctrlPr>
                        </m:mPr>
                        <m:mr>
                          <m:e>
                            <m:sSub>
                              <m:sSubPr>
                                <m:ctrlPr>
                                  <a:rPr lang="zh-CN" altLang="en-US" sz="4000" i="1">
                                    <a:solidFill>
                                      <a:srgbClr val="000000"/>
                                    </a:solidFill>
                                    <a:latin typeface="Cambria Math" panose="02040503050406030204" pitchFamily="18" charset="0"/>
                                  </a:rPr>
                                </m:ctrlPr>
                              </m:sSubPr>
                              <m:e>
                                <m:r>
                                  <a:rPr lang="zh-CN" altLang="en-US" sz="4000" i="1">
                                    <a:solidFill>
                                      <a:srgbClr val="000000"/>
                                    </a:solidFill>
                                    <a:latin typeface="Cambria Math" panose="02040503050406030204" pitchFamily="18" charset="0"/>
                                  </a:rPr>
                                  <m:t>𝐵</m:t>
                                </m:r>
                              </m:e>
                              <m:sub>
                                <m:r>
                                  <a:rPr lang="zh-CN" altLang="en-US" sz="4000" i="1">
                                    <a:solidFill>
                                      <a:srgbClr val="000000"/>
                                    </a:solidFill>
                                    <a:latin typeface="Cambria Math" panose="02040503050406030204" pitchFamily="18" charset="0"/>
                                  </a:rPr>
                                  <m:t>1</m:t>
                                </m:r>
                              </m:sub>
                            </m:sSub>
                          </m:e>
                          <m:e>
                            <m:r>
                              <m:rPr>
                                <m:nor/>
                              </m:rPr>
                              <a:rPr lang="zh-CN" altLang="en-US" sz="4000" i="0">
                                <a:solidFill>
                                  <a:srgbClr val="000000"/>
                                </a:solidFill>
                                <a:latin typeface="Cambria Math" panose="02040503050406030204" pitchFamily="18" charset="0"/>
                              </a:rPr>
                              <m:t>  </m:t>
                            </m:r>
                            <m:sSub>
                              <m:sSubPr>
                                <m:ctrlPr>
                                  <a:rPr lang="zh-CN" altLang="en-US" sz="4000" i="1">
                                    <a:solidFill>
                                      <a:srgbClr val="000000"/>
                                    </a:solidFill>
                                    <a:latin typeface="Cambria Math" panose="02040503050406030204" pitchFamily="18" charset="0"/>
                                  </a:rPr>
                                </m:ctrlPr>
                              </m:sSubPr>
                              <m:e>
                                <m:r>
                                  <a:rPr lang="zh-CN" altLang="en-US" sz="4000" i="1">
                                    <a:solidFill>
                                      <a:srgbClr val="000000"/>
                                    </a:solidFill>
                                    <a:latin typeface="Cambria Math" panose="02040503050406030204" pitchFamily="18" charset="0"/>
                                  </a:rPr>
                                  <m:t>𝐵</m:t>
                                </m:r>
                              </m:e>
                              <m:sub>
                                <m:r>
                                  <a:rPr lang="zh-CN" altLang="en-US" sz="4000" i="1">
                                    <a:solidFill>
                                      <a:srgbClr val="000000"/>
                                    </a:solidFill>
                                    <a:latin typeface="Cambria Math" panose="02040503050406030204" pitchFamily="18" charset="0"/>
                                  </a:rPr>
                                  <m:t>2</m:t>
                                </m:r>
                              </m:sub>
                            </m:sSub>
                            <m:r>
                              <a:rPr lang="zh-CN" altLang="en-US" sz="4000" i="0">
                                <a:solidFill>
                                  <a:srgbClr val="000000"/>
                                </a:solidFill>
                                <a:latin typeface="Cambria Math" panose="02040503050406030204" pitchFamily="18" charset="0"/>
                              </a:rPr>
                              <m:t> </m:t>
                            </m:r>
                          </m:e>
                          <m:e>
                            <m:r>
                              <a:rPr lang="zh-CN" altLang="en-US" sz="4000" i="1">
                                <a:solidFill>
                                  <a:srgbClr val="000000"/>
                                </a:solidFill>
                                <a:latin typeface="Cambria Math" panose="02040503050406030204" pitchFamily="18" charset="0"/>
                              </a:rPr>
                              <m:t>⋯</m:t>
                            </m:r>
                          </m:e>
                          <m:e>
                            <m:r>
                              <a:rPr lang="zh-CN" altLang="en-US" sz="4000" i="0">
                                <a:solidFill>
                                  <a:srgbClr val="000000"/>
                                </a:solidFill>
                                <a:latin typeface="Cambria Math" panose="02040503050406030204" pitchFamily="18" charset="0"/>
                              </a:rPr>
                              <m:t> </m:t>
                            </m:r>
                            <m:sSub>
                              <m:sSubPr>
                                <m:ctrlPr>
                                  <a:rPr lang="zh-CN" altLang="en-US" sz="4000" i="1">
                                    <a:solidFill>
                                      <a:srgbClr val="000000"/>
                                    </a:solidFill>
                                    <a:latin typeface="Cambria Math" panose="02040503050406030204" pitchFamily="18" charset="0"/>
                                  </a:rPr>
                                </m:ctrlPr>
                              </m:sSubPr>
                              <m:e>
                                <m:r>
                                  <a:rPr lang="zh-CN" altLang="en-US" sz="4000" i="1">
                                    <a:solidFill>
                                      <a:srgbClr val="000000"/>
                                    </a:solidFill>
                                    <a:latin typeface="Cambria Math" panose="02040503050406030204" pitchFamily="18" charset="0"/>
                                  </a:rPr>
                                  <m:t>𝐵</m:t>
                                </m:r>
                              </m:e>
                              <m:sub>
                                <m:r>
                                  <a:rPr lang="zh-CN" altLang="en-US" sz="4000" i="1">
                                    <a:solidFill>
                                      <a:srgbClr val="000000"/>
                                    </a:solidFill>
                                    <a:latin typeface="Cambria Math" panose="02040503050406030204" pitchFamily="18" charset="0"/>
                                  </a:rPr>
                                  <m:t>𝑠</m:t>
                                </m:r>
                              </m:sub>
                            </m:sSub>
                          </m:e>
                        </m:mr>
                      </m:m>
                      <m:r>
                        <a:rPr lang="zh-CN" altLang="en-US" sz="4000" i="0">
                          <a:solidFill>
                            <a:srgbClr val="000000"/>
                          </a:solidFill>
                          <a:latin typeface="Cambria Math" panose="02040503050406030204" pitchFamily="18" charset="0"/>
                        </a:rPr>
                        <m:t> </m:t>
                      </m:r>
                    </m:oMath>
                  </m:oMathPara>
                </a14:m>
                <a:endParaRPr lang="zh-CN" altLang="en-US" sz="4000"/>
              </a:p>
            </p:txBody>
          </p:sp>
        </mc:Choice>
        <mc:Fallback>
          <p:sp>
            <p:nvSpPr>
              <p:cNvPr id="9" name="Object 51">
                <a:extLst>
                  <a:ext uri="{FF2B5EF4-FFF2-40B4-BE49-F238E27FC236}">
                    <a16:creationId xmlns:a16="http://schemas.microsoft.com/office/drawing/2014/main" id="{E62F741C-BFA1-4843-B340-A6661617EE0A}"/>
                  </a:ext>
                </a:extLst>
              </p:cNvPr>
              <p:cNvSpPr txBox="1">
                <a:spLocks noRot="1" noChangeAspect="1" noMove="1" noResize="1" noEditPoints="1" noAdjustHandles="1" noChangeArrowheads="1" noChangeShapeType="1" noTextEdit="1"/>
              </p:cNvSpPr>
              <p:nvPr/>
            </p:nvSpPr>
            <p:spPr bwMode="auto">
              <a:xfrm>
                <a:off x="2860473" y="1553435"/>
                <a:ext cx="4276049" cy="761610"/>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0" name="Text Box 52">
            <a:extLst>
              <a:ext uri="{FF2B5EF4-FFF2-40B4-BE49-F238E27FC236}">
                <a16:creationId xmlns:a16="http://schemas.microsoft.com/office/drawing/2014/main" id="{7AABDE27-46D9-4758-99BC-54B9979D1B2B}"/>
              </a:ext>
            </a:extLst>
          </p:cNvPr>
          <p:cNvSpPr txBox="1">
            <a:spLocks noChangeArrowheads="1"/>
          </p:cNvSpPr>
          <p:nvPr/>
        </p:nvSpPr>
        <p:spPr bwMode="auto">
          <a:xfrm>
            <a:off x="2032986" y="1512903"/>
            <a:ext cx="5386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imes New Roman" panose="02020603050405020304" pitchFamily="18" charset="0"/>
              </a:rPr>
              <a:t>B</a:t>
            </a:r>
          </a:p>
        </p:txBody>
      </p:sp>
      <p:sp>
        <p:nvSpPr>
          <p:cNvPr id="11" name="Text Box 53">
            <a:extLst>
              <a:ext uri="{FF2B5EF4-FFF2-40B4-BE49-F238E27FC236}">
                <a16:creationId xmlns:a16="http://schemas.microsoft.com/office/drawing/2014/main" id="{806B17A2-9B56-4D32-A945-207741840E26}"/>
              </a:ext>
            </a:extLst>
          </p:cNvPr>
          <p:cNvSpPr txBox="1">
            <a:spLocks noChangeArrowheads="1"/>
          </p:cNvSpPr>
          <p:nvPr/>
        </p:nvSpPr>
        <p:spPr bwMode="auto">
          <a:xfrm>
            <a:off x="1651987" y="1741503"/>
            <a:ext cx="6357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imes New Roman" panose="02020603050405020304" pitchFamily="18" charset="0"/>
              </a:rPr>
              <a:t>A</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1A60FF2-F23A-47F5-BA23-77EDFFD1DA48}"/>
                  </a:ext>
                </a:extLst>
              </p:cNvPr>
              <p:cNvSpPr txBox="1"/>
              <p:nvPr/>
            </p:nvSpPr>
            <p:spPr>
              <a:xfrm>
                <a:off x="7632563" y="5415347"/>
                <a:ext cx="457255"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4400" i="1" smtClean="0">
                              <a:latin typeface="Cambria Math" panose="02040503050406030204" pitchFamily="18" charset="0"/>
                            </a:rPr>
                          </m:ctrlPr>
                        </m:accPr>
                        <m:e>
                          <m:acc>
                            <m:accPr>
                              <m:chr m:val="̅"/>
                              <m:ctrlPr>
                                <a:rPr lang="zh-CN" altLang="en-US" sz="4400" i="1" smtClean="0">
                                  <a:latin typeface="Cambria Math" panose="02040503050406030204" pitchFamily="18" charset="0"/>
                                </a:rPr>
                              </m:ctrlPr>
                            </m:accPr>
                            <m:e>
                              <m:r>
                                <a:rPr lang="zh-CN" altLang="en-US" sz="4400" i="1" smtClean="0">
                                  <a:latin typeface="Cambria Math" panose="02040503050406030204" pitchFamily="18" charset="0"/>
                                </a:rPr>
                                <m:t>𝑥</m:t>
                              </m:r>
                            </m:e>
                          </m:acc>
                        </m:e>
                      </m:acc>
                    </m:oMath>
                  </m:oMathPara>
                </a14:m>
                <a:endParaRPr lang="zh-CN" altLang="en-US" sz="3200" dirty="0"/>
              </a:p>
            </p:txBody>
          </p:sp>
        </mc:Choice>
        <mc:Fallback xmlns="">
          <p:sp>
            <p:nvSpPr>
              <p:cNvPr id="3" name="文本框 2">
                <a:extLst>
                  <a:ext uri="{FF2B5EF4-FFF2-40B4-BE49-F238E27FC236}">
                    <a16:creationId xmlns:a16="http://schemas.microsoft.com/office/drawing/2014/main" id="{51A60FF2-F23A-47F5-BA23-77EDFFD1DA48}"/>
                  </a:ext>
                </a:extLst>
              </p:cNvPr>
              <p:cNvSpPr txBox="1">
                <a:spLocks noRot="1" noChangeAspect="1" noMove="1" noResize="1" noEditPoints="1" noAdjustHandles="1" noChangeArrowheads="1" noChangeShapeType="1" noTextEdit="1"/>
              </p:cNvSpPr>
              <p:nvPr/>
            </p:nvSpPr>
            <p:spPr>
              <a:xfrm>
                <a:off x="7632563" y="5415347"/>
                <a:ext cx="457255" cy="67710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837CDE6-D76E-4940-8D67-059259C8C35E}"/>
                  </a:ext>
                </a:extLst>
              </p:cNvPr>
              <p:cNvSpPr txBox="1"/>
              <p:nvPr/>
            </p:nvSpPr>
            <p:spPr>
              <a:xfrm>
                <a:off x="7585915" y="4617059"/>
                <a:ext cx="55277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600" i="1" smtClean="0">
                              <a:latin typeface="Cambria Math" panose="02040503050406030204" pitchFamily="18" charset="0"/>
                            </a:rPr>
                          </m:ctrlPr>
                        </m:accPr>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𝑥</m:t>
                              </m:r>
                            </m:e>
                            <m:sub>
                              <m:r>
                                <a:rPr lang="zh-CN" altLang="en-US" sz="3600" i="1">
                                  <a:latin typeface="Cambria Math" panose="02040503050406030204" pitchFamily="18" charset="0"/>
                                </a:rPr>
                                <m:t>𝑟</m:t>
                              </m:r>
                            </m:sub>
                          </m:sSub>
                        </m:e>
                      </m:acc>
                    </m:oMath>
                  </m:oMathPara>
                </a14:m>
                <a:endParaRPr lang="zh-CN" altLang="en-US" sz="3600" dirty="0"/>
              </a:p>
            </p:txBody>
          </p:sp>
        </mc:Choice>
        <mc:Fallback xmlns="">
          <p:sp>
            <p:nvSpPr>
              <p:cNvPr id="12" name="文本框 11">
                <a:extLst>
                  <a:ext uri="{FF2B5EF4-FFF2-40B4-BE49-F238E27FC236}">
                    <a16:creationId xmlns:a16="http://schemas.microsoft.com/office/drawing/2014/main" id="{7837CDE6-D76E-4940-8D67-059259C8C35E}"/>
                  </a:ext>
                </a:extLst>
              </p:cNvPr>
              <p:cNvSpPr txBox="1">
                <a:spLocks noRot="1" noChangeAspect="1" noMove="1" noResize="1" noEditPoints="1" noAdjustHandles="1" noChangeArrowheads="1" noChangeShapeType="1" noTextEdit="1"/>
              </p:cNvSpPr>
              <p:nvPr/>
            </p:nvSpPr>
            <p:spPr>
              <a:xfrm>
                <a:off x="7585915" y="4617059"/>
                <a:ext cx="552779" cy="55399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2A222F22-F784-4DD3-951B-354F9506E49E}"/>
                  </a:ext>
                </a:extLst>
              </p:cNvPr>
              <p:cNvSpPr/>
              <p:nvPr/>
            </p:nvSpPr>
            <p:spPr>
              <a:xfrm>
                <a:off x="7488259" y="2350713"/>
                <a:ext cx="759095"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600" i="1">
                              <a:latin typeface="Cambria Math" panose="02040503050406030204" pitchFamily="18" charset="0"/>
                            </a:rPr>
                          </m:ctrlPr>
                        </m:accPr>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𝑥</m:t>
                              </m:r>
                            </m:e>
                            <m:sub>
                              <m:r>
                                <a:rPr lang="en-US" altLang="zh-CN" sz="3600" i="1">
                                  <a:latin typeface="Cambria Math" panose="02040503050406030204" pitchFamily="18" charset="0"/>
                                </a:rPr>
                                <m:t>1</m:t>
                              </m:r>
                            </m:sub>
                          </m:sSub>
                        </m:e>
                      </m:acc>
                    </m:oMath>
                  </m:oMathPara>
                </a14:m>
                <a:endParaRPr lang="zh-CN" altLang="en-US" sz="3600" dirty="0"/>
              </a:p>
            </p:txBody>
          </p:sp>
        </mc:Choice>
        <mc:Fallback xmlns="">
          <p:sp>
            <p:nvSpPr>
              <p:cNvPr id="13" name="矩形 12">
                <a:extLst>
                  <a:ext uri="{FF2B5EF4-FFF2-40B4-BE49-F238E27FC236}">
                    <a16:creationId xmlns:a16="http://schemas.microsoft.com/office/drawing/2014/main" id="{2A222F22-F784-4DD3-951B-354F9506E49E}"/>
                  </a:ext>
                </a:extLst>
              </p:cNvPr>
              <p:cNvSpPr>
                <a:spLocks noRot="1" noChangeAspect="1" noMove="1" noResize="1" noEditPoints="1" noAdjustHandles="1" noChangeArrowheads="1" noChangeShapeType="1" noTextEdit="1"/>
              </p:cNvSpPr>
              <p:nvPr/>
            </p:nvSpPr>
            <p:spPr>
              <a:xfrm>
                <a:off x="7488259" y="2350713"/>
                <a:ext cx="759095" cy="64633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3561F33-01D7-4377-BDE1-E230905223CA}"/>
                  </a:ext>
                </a:extLst>
              </p:cNvPr>
              <p:cNvSpPr/>
              <p:nvPr/>
            </p:nvSpPr>
            <p:spPr>
              <a:xfrm>
                <a:off x="2940148" y="5369179"/>
                <a:ext cx="759095"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600" i="1">
                              <a:latin typeface="Cambria Math" panose="02040503050406030204" pitchFamily="18" charset="0"/>
                            </a:rPr>
                          </m:ctrlPr>
                        </m:accPr>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𝑥</m:t>
                              </m:r>
                            </m:e>
                            <m:sub>
                              <m:r>
                                <a:rPr lang="en-US" altLang="zh-CN" sz="3600" i="1">
                                  <a:latin typeface="Cambria Math" panose="02040503050406030204" pitchFamily="18" charset="0"/>
                                </a:rPr>
                                <m:t>1</m:t>
                              </m:r>
                            </m:sub>
                          </m:sSub>
                        </m:e>
                      </m:acc>
                    </m:oMath>
                  </m:oMathPara>
                </a14:m>
                <a:endParaRPr lang="zh-CN" altLang="en-US" sz="3600" dirty="0"/>
              </a:p>
            </p:txBody>
          </p:sp>
        </mc:Choice>
        <mc:Fallback xmlns="">
          <p:sp>
            <p:nvSpPr>
              <p:cNvPr id="16" name="矩形 15">
                <a:extLst>
                  <a:ext uri="{FF2B5EF4-FFF2-40B4-BE49-F238E27FC236}">
                    <a16:creationId xmlns:a16="http://schemas.microsoft.com/office/drawing/2014/main" id="{A3561F33-01D7-4377-BDE1-E230905223CA}"/>
                  </a:ext>
                </a:extLst>
              </p:cNvPr>
              <p:cNvSpPr>
                <a:spLocks noRot="1" noChangeAspect="1" noMove="1" noResize="1" noEditPoints="1" noAdjustHandles="1" noChangeArrowheads="1" noChangeShapeType="1" noTextEdit="1"/>
              </p:cNvSpPr>
              <p:nvPr/>
            </p:nvSpPr>
            <p:spPr>
              <a:xfrm>
                <a:off x="2940148" y="5369179"/>
                <a:ext cx="759095" cy="64633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57BCE601-C1A3-4B41-A451-7A817BD4FE29}"/>
                  </a:ext>
                </a:extLst>
              </p:cNvPr>
              <p:cNvSpPr/>
              <p:nvPr/>
            </p:nvSpPr>
            <p:spPr>
              <a:xfrm>
                <a:off x="4239403" y="5369180"/>
                <a:ext cx="759095"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600" i="1">
                              <a:latin typeface="Cambria Math" panose="02040503050406030204" pitchFamily="18" charset="0"/>
                            </a:rPr>
                          </m:ctrlPr>
                        </m:accPr>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𝑥</m:t>
                              </m:r>
                            </m:e>
                            <m:sub>
                              <m:r>
                                <a:rPr lang="en-US" altLang="zh-CN" sz="3600" i="1">
                                  <a:latin typeface="Cambria Math" panose="02040503050406030204" pitchFamily="18" charset="0"/>
                                </a:rPr>
                                <m:t>2</m:t>
                              </m:r>
                            </m:sub>
                          </m:sSub>
                        </m:e>
                      </m:acc>
                    </m:oMath>
                  </m:oMathPara>
                </a14:m>
                <a:endParaRPr lang="zh-CN" altLang="en-US" sz="3600" dirty="0"/>
              </a:p>
            </p:txBody>
          </p:sp>
        </mc:Choice>
        <mc:Fallback xmlns="">
          <p:sp>
            <p:nvSpPr>
              <p:cNvPr id="17" name="矩形 16">
                <a:extLst>
                  <a:ext uri="{FF2B5EF4-FFF2-40B4-BE49-F238E27FC236}">
                    <a16:creationId xmlns:a16="http://schemas.microsoft.com/office/drawing/2014/main" id="{57BCE601-C1A3-4B41-A451-7A817BD4FE29}"/>
                  </a:ext>
                </a:extLst>
              </p:cNvPr>
              <p:cNvSpPr>
                <a:spLocks noRot="1" noChangeAspect="1" noMove="1" noResize="1" noEditPoints="1" noAdjustHandles="1" noChangeArrowheads="1" noChangeShapeType="1" noTextEdit="1"/>
              </p:cNvSpPr>
              <p:nvPr/>
            </p:nvSpPr>
            <p:spPr>
              <a:xfrm>
                <a:off x="4239403" y="5369180"/>
                <a:ext cx="759095" cy="64633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202BE826-597D-4994-BA03-FDFB4821F6A6}"/>
                  </a:ext>
                </a:extLst>
              </p:cNvPr>
              <p:cNvSpPr/>
              <p:nvPr/>
            </p:nvSpPr>
            <p:spPr>
              <a:xfrm>
                <a:off x="7482756" y="3156868"/>
                <a:ext cx="759095"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600" i="1">
                              <a:latin typeface="Cambria Math" panose="02040503050406030204" pitchFamily="18" charset="0"/>
                            </a:rPr>
                          </m:ctrlPr>
                        </m:accPr>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𝑥</m:t>
                              </m:r>
                            </m:e>
                            <m:sub>
                              <m:r>
                                <a:rPr lang="en-US" altLang="zh-CN" sz="3600" i="1">
                                  <a:latin typeface="Cambria Math" panose="02040503050406030204" pitchFamily="18" charset="0"/>
                                </a:rPr>
                                <m:t>2</m:t>
                              </m:r>
                            </m:sub>
                          </m:sSub>
                        </m:e>
                      </m:acc>
                    </m:oMath>
                  </m:oMathPara>
                </a14:m>
                <a:endParaRPr lang="zh-CN" altLang="en-US" sz="3600" dirty="0"/>
              </a:p>
            </p:txBody>
          </p:sp>
        </mc:Choice>
        <mc:Fallback xmlns="">
          <p:sp>
            <p:nvSpPr>
              <p:cNvPr id="18" name="矩形 17">
                <a:extLst>
                  <a:ext uri="{FF2B5EF4-FFF2-40B4-BE49-F238E27FC236}">
                    <a16:creationId xmlns:a16="http://schemas.microsoft.com/office/drawing/2014/main" id="{202BE826-597D-4994-BA03-FDFB4821F6A6}"/>
                  </a:ext>
                </a:extLst>
              </p:cNvPr>
              <p:cNvSpPr>
                <a:spLocks noRot="1" noChangeAspect="1" noMove="1" noResize="1" noEditPoints="1" noAdjustHandles="1" noChangeArrowheads="1" noChangeShapeType="1" noTextEdit="1"/>
              </p:cNvSpPr>
              <p:nvPr/>
            </p:nvSpPr>
            <p:spPr>
              <a:xfrm>
                <a:off x="7482756" y="3156868"/>
                <a:ext cx="759095" cy="64633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DAC97BD-B137-4ECB-91C4-76ACF0248AFA}"/>
                  </a:ext>
                </a:extLst>
              </p:cNvPr>
              <p:cNvSpPr txBox="1"/>
              <p:nvPr/>
            </p:nvSpPr>
            <p:spPr>
              <a:xfrm>
                <a:off x="6557584" y="5415347"/>
                <a:ext cx="52924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600" i="1" smtClean="0">
                              <a:latin typeface="Cambria Math" panose="02040503050406030204" pitchFamily="18" charset="0"/>
                            </a:rPr>
                          </m:ctrlPr>
                        </m:accPr>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𝑥</m:t>
                              </m:r>
                            </m:e>
                            <m:sub>
                              <m:r>
                                <m:rPr>
                                  <m:sty m:val="p"/>
                                </m:rPr>
                                <a:rPr lang="en-US" altLang="zh-CN" sz="3600" i="1" smtClean="0">
                                  <a:latin typeface="Cambria Math" panose="02040503050406030204" pitchFamily="18" charset="0"/>
                                </a:rPr>
                                <m:t>s</m:t>
                              </m:r>
                            </m:sub>
                          </m:sSub>
                        </m:e>
                      </m:acc>
                    </m:oMath>
                  </m:oMathPara>
                </a14:m>
                <a:endParaRPr lang="zh-CN" altLang="en-US" sz="3600" dirty="0"/>
              </a:p>
            </p:txBody>
          </p:sp>
        </mc:Choice>
        <mc:Fallback xmlns="">
          <p:sp>
            <p:nvSpPr>
              <p:cNvPr id="19" name="文本框 18">
                <a:extLst>
                  <a:ext uri="{FF2B5EF4-FFF2-40B4-BE49-F238E27FC236}">
                    <a16:creationId xmlns:a16="http://schemas.microsoft.com/office/drawing/2014/main" id="{BDAC97BD-B137-4ECB-91C4-76ACF0248AFA}"/>
                  </a:ext>
                </a:extLst>
              </p:cNvPr>
              <p:cNvSpPr txBox="1">
                <a:spLocks noRot="1" noChangeAspect="1" noMove="1" noResize="1" noEditPoints="1" noAdjustHandles="1" noChangeArrowheads="1" noChangeShapeType="1" noTextEdit="1"/>
              </p:cNvSpPr>
              <p:nvPr/>
            </p:nvSpPr>
            <p:spPr>
              <a:xfrm>
                <a:off x="6557584" y="5415347"/>
                <a:ext cx="529247" cy="553998"/>
              </a:xfrm>
              <a:prstGeom prst="rect">
                <a:avLst/>
              </a:prstGeom>
              <a:blipFill>
                <a:blip r:embed="rId12"/>
                <a:stretch>
                  <a:fillRect/>
                </a:stretch>
              </a:blipFill>
            </p:spPr>
            <p:txBody>
              <a:bodyPr/>
              <a:lstStyle/>
              <a:p>
                <a:r>
                  <a:rPr lang="zh-CN" altLang="en-US">
                    <a:noFill/>
                  </a:rPr>
                  <a:t> </a:t>
                </a:r>
              </a:p>
            </p:txBody>
          </p:sp>
        </mc:Fallback>
      </mc:AlternateContent>
      <p:sp>
        <p:nvSpPr>
          <p:cNvPr id="20" name="Line 47">
            <a:extLst>
              <a:ext uri="{FF2B5EF4-FFF2-40B4-BE49-F238E27FC236}">
                <a16:creationId xmlns:a16="http://schemas.microsoft.com/office/drawing/2014/main" id="{CFB345AF-D546-444F-81EC-57E7AC83C270}"/>
              </a:ext>
            </a:extLst>
          </p:cNvPr>
          <p:cNvSpPr>
            <a:spLocks noChangeShapeType="1"/>
          </p:cNvSpPr>
          <p:nvPr/>
        </p:nvSpPr>
        <p:spPr bwMode="auto">
          <a:xfrm flipH="1">
            <a:off x="7352241" y="1711468"/>
            <a:ext cx="9339" cy="43040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46">
            <a:extLst>
              <a:ext uri="{FF2B5EF4-FFF2-40B4-BE49-F238E27FC236}">
                <a16:creationId xmlns:a16="http://schemas.microsoft.com/office/drawing/2014/main" id="{F89EF4A5-3CDF-4CB0-9144-800EC8E75EB2}"/>
              </a:ext>
            </a:extLst>
          </p:cNvPr>
          <p:cNvSpPr>
            <a:spLocks noChangeShapeType="1"/>
          </p:cNvSpPr>
          <p:nvPr/>
        </p:nvSpPr>
        <p:spPr bwMode="auto">
          <a:xfrm>
            <a:off x="1324018" y="5333836"/>
            <a:ext cx="6589864" cy="32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628704D9-FBB8-4949-A146-7D10C192242A}"/>
                  </a:ext>
                </a:extLst>
              </p:cNvPr>
              <p:cNvSpPr/>
              <p:nvPr/>
            </p:nvSpPr>
            <p:spPr>
              <a:xfrm>
                <a:off x="7556230" y="1645080"/>
                <a:ext cx="609923"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4000" i="1" smtClean="0">
                              <a:latin typeface="Cambria Math" panose="02040503050406030204" pitchFamily="18" charset="0"/>
                            </a:rPr>
                          </m:ctrlPr>
                        </m:accPr>
                        <m:e>
                          <m:sSub>
                            <m:sSubPr>
                              <m:ctrlPr>
                                <a:rPr lang="zh-CN" altLang="en-US" sz="4000" i="1" smtClean="0">
                                  <a:latin typeface="Cambria Math" panose="02040503050406030204" pitchFamily="18" charset="0"/>
                                </a:rPr>
                              </m:ctrlPr>
                            </m:sSubPr>
                            <m:e>
                              <m:r>
                                <a:rPr lang="zh-CN" altLang="en-US" sz="4000" i="1" smtClean="0">
                                  <a:latin typeface="Cambria Math" panose="02040503050406030204" pitchFamily="18" charset="0"/>
                                </a:rPr>
                                <m:t>𝑥</m:t>
                              </m:r>
                            </m:e>
                            <m:sub>
                              <m:r>
                                <a:rPr lang="zh-CN" altLang="en-US" sz="4000" i="1" smtClean="0">
                                  <a:latin typeface="Cambria Math" panose="02040503050406030204" pitchFamily="18" charset="0"/>
                                </a:rPr>
                                <m:t>𝑖</m:t>
                              </m:r>
                              <m:r>
                                <a:rPr lang="zh-CN" altLang="en-US" sz="4000" i="1" smtClean="0">
                                  <a:latin typeface="Cambria Math" panose="02040503050406030204" pitchFamily="18" charset="0"/>
                                </a:rPr>
                                <m:t>⋅</m:t>
                              </m:r>
                            </m:sub>
                          </m:sSub>
                        </m:e>
                      </m:acc>
                    </m:oMath>
                  </m:oMathPara>
                </a14:m>
                <a:endParaRPr lang="zh-CN" altLang="en-US" sz="4000" dirty="0"/>
              </a:p>
            </p:txBody>
          </p:sp>
        </mc:Choice>
        <mc:Fallback xmlns="">
          <p:sp>
            <p:nvSpPr>
              <p:cNvPr id="14" name="矩形 13">
                <a:extLst>
                  <a:ext uri="{FF2B5EF4-FFF2-40B4-BE49-F238E27FC236}">
                    <a16:creationId xmlns:a16="http://schemas.microsoft.com/office/drawing/2014/main" id="{628704D9-FBB8-4949-A146-7D10C192242A}"/>
                  </a:ext>
                </a:extLst>
              </p:cNvPr>
              <p:cNvSpPr>
                <a:spLocks noRot="1" noChangeAspect="1" noMove="1" noResize="1" noEditPoints="1" noAdjustHandles="1" noChangeArrowheads="1" noChangeShapeType="1" noTextEdit="1"/>
              </p:cNvSpPr>
              <p:nvPr/>
            </p:nvSpPr>
            <p:spPr>
              <a:xfrm>
                <a:off x="7556230" y="1645080"/>
                <a:ext cx="609923" cy="707886"/>
              </a:xfrm>
              <a:prstGeom prst="rect">
                <a:avLst/>
              </a:prstGeom>
              <a:blipFill>
                <a:blip r:embed="rId13"/>
                <a:stretch>
                  <a:fillRect r="-3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2D19EF24-CD43-45F9-BA6D-208116BBD9C8}"/>
                  </a:ext>
                </a:extLst>
              </p:cNvPr>
              <p:cNvSpPr/>
              <p:nvPr/>
            </p:nvSpPr>
            <p:spPr>
              <a:xfrm>
                <a:off x="1672180" y="5363195"/>
                <a:ext cx="609923" cy="7649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4000" i="1">
                              <a:latin typeface="Cambria Math" panose="02040503050406030204" pitchFamily="18" charset="0"/>
                            </a:rPr>
                          </m:ctrlPr>
                        </m:accPr>
                        <m:e>
                          <m:sSub>
                            <m:sSubPr>
                              <m:ctrlPr>
                                <a:rPr lang="zh-CN" altLang="en-US" sz="4000" i="1">
                                  <a:latin typeface="Cambria Math" panose="02040503050406030204" pitchFamily="18" charset="0"/>
                                </a:rPr>
                              </m:ctrlPr>
                            </m:sSubPr>
                            <m:e>
                              <m:r>
                                <a:rPr lang="zh-CN" altLang="en-US" sz="4000" i="1">
                                  <a:latin typeface="Cambria Math" panose="02040503050406030204" pitchFamily="18" charset="0"/>
                                </a:rPr>
                                <m:t>𝑥</m:t>
                              </m:r>
                            </m:e>
                            <m:sub>
                              <m:r>
                                <m:rPr>
                                  <m:sty m:val="p"/>
                                </m:rPr>
                                <a:rPr lang="en-US" altLang="zh-CN" sz="4000" i="1" smtClean="0">
                                  <a:latin typeface="Cambria Math" panose="02040503050406030204" pitchFamily="18" charset="0"/>
                                </a:rPr>
                                <m:t>j</m:t>
                              </m:r>
                              <m:r>
                                <a:rPr lang="zh-CN" altLang="en-US" sz="4000" i="1">
                                  <a:latin typeface="Cambria Math" panose="02040503050406030204" pitchFamily="18" charset="0"/>
                                </a:rPr>
                                <m:t>⋅</m:t>
                              </m:r>
                            </m:sub>
                          </m:sSub>
                        </m:e>
                      </m:acc>
                    </m:oMath>
                  </m:oMathPara>
                </a14:m>
                <a:endParaRPr lang="zh-CN" altLang="en-US" sz="4000" dirty="0"/>
              </a:p>
            </p:txBody>
          </p:sp>
        </mc:Choice>
        <mc:Fallback xmlns="">
          <p:sp>
            <p:nvSpPr>
              <p:cNvPr id="23" name="矩形 22">
                <a:extLst>
                  <a:ext uri="{FF2B5EF4-FFF2-40B4-BE49-F238E27FC236}">
                    <a16:creationId xmlns:a16="http://schemas.microsoft.com/office/drawing/2014/main" id="{2D19EF24-CD43-45F9-BA6D-208116BBD9C8}"/>
                  </a:ext>
                </a:extLst>
              </p:cNvPr>
              <p:cNvSpPr>
                <a:spLocks noRot="1" noChangeAspect="1" noMove="1" noResize="1" noEditPoints="1" noAdjustHandles="1" noChangeArrowheads="1" noChangeShapeType="1" noTextEdit="1"/>
              </p:cNvSpPr>
              <p:nvPr/>
            </p:nvSpPr>
            <p:spPr>
              <a:xfrm>
                <a:off x="1672180" y="5363195"/>
                <a:ext cx="609923" cy="764953"/>
              </a:xfrm>
              <a:prstGeom prst="rect">
                <a:avLst/>
              </a:prstGeom>
              <a:blipFill>
                <a:blip r:embed="rId14"/>
                <a:stretch>
                  <a:fillRect/>
                </a:stretch>
              </a:blipFill>
            </p:spPr>
            <p:txBody>
              <a:bodyPr/>
              <a:lstStyle/>
              <a:p>
                <a:r>
                  <a:rPr lang="zh-CN" altLang="en-US">
                    <a:noFill/>
                  </a:rPr>
                  <a:t> </a:t>
                </a:r>
              </a:p>
            </p:txBody>
          </p:sp>
        </mc:Fallback>
      </mc:AlternateContent>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defRPr/>
            </a:pPr>
            <a:r>
              <a:rPr lang="zh-CN" altLang="en-US">
                <a:latin typeface="Times New Roman" panose="02020603050405020304" pitchFamily="18" charset="0"/>
              </a:rPr>
              <a:t>数据结构</a:t>
            </a:r>
            <a:r>
              <a:rPr lang="zh-CN" altLang="en-US"/>
              <a:t> </a:t>
            </a:r>
            <a:endParaRPr lang="zh-CN" altLang="en-US" sz="3600"/>
          </a:p>
        </p:txBody>
      </p:sp>
      <p:sp>
        <p:nvSpPr>
          <p:cNvPr id="308261" name="Rectangle 37"/>
          <p:cNvSpPr>
            <a:spLocks noChangeArrowheads="1"/>
          </p:cNvSpPr>
          <p:nvPr/>
        </p:nvSpPr>
        <p:spPr bwMode="auto">
          <a:xfrm>
            <a:off x="1819923" y="1363051"/>
            <a:ext cx="82296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zh-CN" sz="2700" dirty="0">
                <a:solidFill>
                  <a:srgbClr val="002060"/>
                </a:solidFill>
                <a:effectLst>
                  <a:outerShdw blurRad="38100" dist="38100" dir="2700000" algn="tl">
                    <a:srgbClr val="000000"/>
                  </a:outerShdw>
                </a:effectLst>
                <a:latin typeface="Times New Roman" panose="02020603050405020304" pitchFamily="18" charset="0"/>
                <a:sym typeface="Wingdings 3" panose="05040102010807070707" pitchFamily="18" charset="2"/>
              </a:rPr>
              <a:t>      	</a:t>
            </a:r>
            <a:r>
              <a:rPr lang="zh-CN" altLang="en-US" sz="2700" dirty="0">
                <a:solidFill>
                  <a:srgbClr val="002060"/>
                </a:solidFill>
                <a:effectLst>
                  <a:outerShdw blurRad="38100" dist="38100" dir="2700000" algn="tl">
                    <a:srgbClr val="000000"/>
                  </a:outerShdw>
                </a:effectLst>
                <a:latin typeface="Times New Roman" panose="02020603050405020304" pitchFamily="18" charset="0"/>
              </a:rPr>
              <a:t>是行因素的第</a:t>
            </a:r>
            <a:r>
              <a:rPr lang="en-US" altLang="zh-CN" sz="2700" i="1" dirty="0" err="1">
                <a:solidFill>
                  <a:srgbClr val="002060"/>
                </a:solidFill>
                <a:effectLst>
                  <a:outerShdw blurRad="38100" dist="38100" dir="2700000" algn="tl">
                    <a:srgbClr val="000000"/>
                  </a:outerShdw>
                </a:effectLst>
                <a:latin typeface="Times New Roman" panose="02020603050405020304" pitchFamily="18" charset="0"/>
              </a:rPr>
              <a:t>i</a:t>
            </a:r>
            <a:r>
              <a:rPr lang="zh-CN" altLang="en-US" sz="2700" dirty="0">
                <a:solidFill>
                  <a:srgbClr val="002060"/>
                </a:solidFill>
                <a:effectLst>
                  <a:outerShdw blurRad="38100" dist="38100" dir="2700000" algn="tl">
                    <a:srgbClr val="000000"/>
                  </a:outerShdw>
                </a:effectLst>
                <a:latin typeface="Times New Roman" panose="02020603050405020304" pitchFamily="18" charset="0"/>
              </a:rPr>
              <a:t>个水平下各观察值的平均值</a:t>
            </a:r>
          </a:p>
        </p:txBody>
      </p:sp>
      <mc:AlternateContent xmlns:mc="http://schemas.openxmlformats.org/markup-compatibility/2006">
        <mc:Choice xmlns:a14="http://schemas.microsoft.com/office/drawing/2010/main" Requires="a14">
          <p:sp>
            <p:nvSpPr>
              <p:cNvPr id="308265" name="Rectangle 41"/>
              <p:cNvSpPr>
                <a:spLocks noChangeArrowheads="1"/>
              </p:cNvSpPr>
              <p:nvPr/>
            </p:nvSpPr>
            <p:spPr bwMode="auto">
              <a:xfrm>
                <a:off x="1905000" y="3505595"/>
                <a:ext cx="8229600" cy="563167"/>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just">
                  <a:defRPr/>
                </a:pPr>
                <a:r>
                  <a:rPr lang="en-US" altLang="zh-CN" sz="2700" dirty="0">
                    <a:solidFill>
                      <a:srgbClr val="002060"/>
                    </a:solidFill>
                    <a:effectLst>
                      <a:outerShdw blurRad="38100" dist="38100" dir="2700000" algn="tl">
                        <a:srgbClr val="000000"/>
                      </a:outerShdw>
                    </a:effectLst>
                    <a:latin typeface="Times New Roman" panose="02020603050405020304" pitchFamily="18" charset="0"/>
                    <a:sym typeface="Wingdings 3" panose="05040102010807070707" pitchFamily="18" charset="2"/>
                  </a:rPr>
                  <a:t> </a:t>
                </a:r>
                <a14:m>
                  <m:oMath xmlns:m="http://schemas.openxmlformats.org/officeDocument/2006/math">
                    <m:acc>
                      <m:accPr>
                        <m:chr m:val="̅"/>
                        <m:ctrlPr>
                          <a:rPr lang="zh-CN" altLang="en-US" sz="2800" i="1">
                            <a:solidFill>
                              <a:srgbClr val="002060"/>
                            </a:solidFill>
                            <a:latin typeface="Cambria Math" panose="02040503050406030204" pitchFamily="18" charset="0"/>
                          </a:rPr>
                        </m:ctrlPr>
                      </m:accPr>
                      <m:e>
                        <m:sSub>
                          <m:sSubPr>
                            <m:ctrlPr>
                              <a:rPr lang="zh-CN" altLang="en-US" sz="2800" i="1">
                                <a:solidFill>
                                  <a:srgbClr val="002060"/>
                                </a:solidFill>
                                <a:latin typeface="Cambria Math" panose="02040503050406030204" pitchFamily="18" charset="0"/>
                              </a:rPr>
                            </m:ctrlPr>
                          </m:sSubPr>
                          <m:e>
                            <m:r>
                              <a:rPr lang="zh-CN" altLang="en-US" sz="2800" i="1">
                                <a:solidFill>
                                  <a:srgbClr val="002060"/>
                                </a:solidFill>
                                <a:latin typeface="Cambria Math" panose="02040503050406030204" pitchFamily="18" charset="0"/>
                              </a:rPr>
                              <m:t>𝑥</m:t>
                            </m:r>
                          </m:e>
                          <m:sub>
                            <m:r>
                              <m:rPr>
                                <m:sty m:val="p"/>
                              </m:rPr>
                              <a:rPr lang="en-US" altLang="zh-CN" sz="2800" i="1">
                                <a:solidFill>
                                  <a:srgbClr val="002060"/>
                                </a:solidFill>
                                <a:latin typeface="Cambria Math" panose="02040503050406030204" pitchFamily="18" charset="0"/>
                              </a:rPr>
                              <m:t>j</m:t>
                            </m:r>
                            <m:r>
                              <a:rPr lang="zh-CN" altLang="en-US" sz="2800" i="1">
                                <a:solidFill>
                                  <a:srgbClr val="002060"/>
                                </a:solidFill>
                                <a:latin typeface="Cambria Math" panose="02040503050406030204" pitchFamily="18" charset="0"/>
                              </a:rPr>
                              <m:t>⋅</m:t>
                            </m:r>
                          </m:sub>
                        </m:sSub>
                      </m:e>
                    </m:acc>
                  </m:oMath>
                </a14:m>
                <a:r>
                  <a:rPr lang="zh-CN" altLang="en-US" sz="2700" dirty="0">
                    <a:solidFill>
                      <a:srgbClr val="002060"/>
                    </a:solidFill>
                    <a:effectLst>
                      <a:outerShdw blurRad="38100" dist="38100" dir="2700000" algn="tl">
                        <a:srgbClr val="000000"/>
                      </a:outerShdw>
                    </a:effectLst>
                    <a:latin typeface="Times New Roman" panose="02020603050405020304" pitchFamily="18" charset="0"/>
                  </a:rPr>
                  <a:t>是列因素的第</a:t>
                </a:r>
                <a:r>
                  <a:rPr lang="en-US" altLang="zh-CN" sz="2700" i="1" dirty="0">
                    <a:solidFill>
                      <a:srgbClr val="002060"/>
                    </a:solidFill>
                    <a:effectLst>
                      <a:outerShdw blurRad="38100" dist="38100" dir="2700000" algn="tl">
                        <a:srgbClr val="000000"/>
                      </a:outerShdw>
                    </a:effectLst>
                    <a:latin typeface="Times New Roman" panose="02020603050405020304" pitchFamily="18" charset="0"/>
                  </a:rPr>
                  <a:t>j</a:t>
                </a:r>
                <a:r>
                  <a:rPr lang="zh-CN" altLang="en-US" sz="2700" dirty="0">
                    <a:solidFill>
                      <a:srgbClr val="002060"/>
                    </a:solidFill>
                    <a:effectLst>
                      <a:outerShdw blurRad="38100" dist="38100" dir="2700000" algn="tl">
                        <a:srgbClr val="000000"/>
                      </a:outerShdw>
                    </a:effectLst>
                    <a:latin typeface="Times New Roman" panose="02020603050405020304" pitchFamily="18" charset="0"/>
                  </a:rPr>
                  <a:t>个水平下各观察值的平均值</a:t>
                </a:r>
              </a:p>
            </p:txBody>
          </p:sp>
        </mc:Choice>
        <mc:Fallback>
          <p:sp>
            <p:nvSpPr>
              <p:cNvPr id="308265" name="Rectangle 41"/>
              <p:cNvSpPr>
                <a:spLocks noRot="1" noChangeAspect="1" noMove="1" noResize="1" noEditPoints="1" noAdjustHandles="1" noChangeArrowheads="1" noChangeShapeType="1" noTextEdit="1"/>
              </p:cNvSpPr>
              <p:nvPr/>
            </p:nvSpPr>
            <p:spPr bwMode="auto">
              <a:xfrm>
                <a:off x="1905000" y="3505595"/>
                <a:ext cx="8229600" cy="563167"/>
              </a:xfrm>
              <a:prstGeom prst="rect">
                <a:avLst/>
              </a:prstGeom>
              <a:blipFill>
                <a:blip r:embed="rId3"/>
                <a:stretch>
                  <a:fillRect l="-1481" t="-13043" b="-2608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08269" name="Rectangle 45"/>
          <p:cNvSpPr>
            <a:spLocks noChangeArrowheads="1"/>
          </p:cNvSpPr>
          <p:nvPr/>
        </p:nvSpPr>
        <p:spPr bwMode="auto">
          <a:xfrm>
            <a:off x="1904999" y="5318519"/>
            <a:ext cx="78486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zh-CN" sz="2700" dirty="0">
                <a:solidFill>
                  <a:srgbClr val="002060"/>
                </a:solidFill>
                <a:effectLst>
                  <a:outerShdw blurRad="38100" dist="38100" dir="2700000" algn="tl">
                    <a:srgbClr val="000000"/>
                  </a:outerShdw>
                </a:effectLst>
                <a:latin typeface="Times New Roman" panose="02020603050405020304" pitchFamily="18" charset="0"/>
                <a:sym typeface="Wingdings 3" panose="05040102010807070707" pitchFamily="18" charset="2"/>
              </a:rPr>
              <a:t>      </a:t>
            </a:r>
            <a:r>
              <a:rPr lang="zh-CN" altLang="en-US" sz="2700" dirty="0">
                <a:solidFill>
                  <a:srgbClr val="002060"/>
                </a:solidFill>
                <a:effectLst>
                  <a:outerShdw blurRad="38100" dist="38100" dir="2700000" algn="tl">
                    <a:srgbClr val="000000"/>
                  </a:outerShdw>
                </a:effectLst>
                <a:latin typeface="Times New Roman" panose="02020603050405020304" pitchFamily="18" charset="0"/>
              </a:rPr>
              <a:t>是全部 </a:t>
            </a:r>
            <a:r>
              <a:rPr lang="en-US" altLang="zh-CN" sz="2700" i="1" dirty="0" err="1">
                <a:solidFill>
                  <a:srgbClr val="002060"/>
                </a:solidFill>
                <a:effectLst>
                  <a:outerShdw blurRad="38100" dist="38100" dir="2700000" algn="tl">
                    <a:srgbClr val="000000"/>
                  </a:outerShdw>
                </a:effectLst>
                <a:latin typeface="Times New Roman" panose="02020603050405020304" pitchFamily="18" charset="0"/>
              </a:rPr>
              <a:t>kr</a:t>
            </a:r>
            <a:r>
              <a:rPr lang="en-US" altLang="zh-CN" sz="2700" i="1" dirty="0">
                <a:solidFill>
                  <a:srgbClr val="002060"/>
                </a:solidFill>
                <a:effectLst>
                  <a:outerShdw blurRad="38100" dist="38100" dir="2700000" algn="tl">
                    <a:srgbClr val="000000"/>
                  </a:outerShdw>
                </a:effectLst>
                <a:latin typeface="Times New Roman" panose="02020603050405020304" pitchFamily="18" charset="0"/>
              </a:rPr>
              <a:t> </a:t>
            </a:r>
            <a:r>
              <a:rPr lang="zh-CN" altLang="en-US" sz="2700" dirty="0">
                <a:solidFill>
                  <a:srgbClr val="002060"/>
                </a:solidFill>
                <a:effectLst>
                  <a:outerShdw blurRad="38100" dist="38100" dir="2700000" algn="tl">
                    <a:srgbClr val="000000"/>
                  </a:outerShdw>
                </a:effectLst>
                <a:latin typeface="Times New Roman" panose="02020603050405020304" pitchFamily="18" charset="0"/>
              </a:rPr>
              <a:t>个样本数据的总平均值</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713B7A3-0A3D-43AA-A151-07AD5773CC6D}"/>
                  </a:ext>
                </a:extLst>
              </p:cNvPr>
              <p:cNvSpPr/>
              <p:nvPr/>
            </p:nvSpPr>
            <p:spPr>
              <a:xfrm>
                <a:off x="2306799" y="1355474"/>
                <a:ext cx="46640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4000" i="1" smtClean="0">
                              <a:latin typeface="Cambria Math" panose="02040503050406030204" pitchFamily="18" charset="0"/>
                            </a:rPr>
                          </m:ctrlPr>
                        </m:accPr>
                        <m:e>
                          <m:sSub>
                            <m:sSubPr>
                              <m:ctrlPr>
                                <a:rPr lang="zh-CN" altLang="en-US" sz="4000" i="1" smtClean="0">
                                  <a:latin typeface="Cambria Math" panose="02040503050406030204" pitchFamily="18" charset="0"/>
                                </a:rPr>
                              </m:ctrlPr>
                            </m:sSubPr>
                            <m:e>
                              <m:r>
                                <a:rPr lang="zh-CN" altLang="en-US" sz="4000" i="1" smtClean="0">
                                  <a:latin typeface="Cambria Math" panose="02040503050406030204" pitchFamily="18" charset="0"/>
                                </a:rPr>
                                <m:t>𝑥</m:t>
                              </m:r>
                            </m:e>
                            <m:sub>
                              <m:r>
                                <a:rPr lang="zh-CN" altLang="en-US" sz="4000" i="1" smtClean="0">
                                  <a:latin typeface="Cambria Math" panose="02040503050406030204" pitchFamily="18" charset="0"/>
                                </a:rPr>
                                <m:t>𝑖</m:t>
                              </m:r>
                              <m:r>
                                <a:rPr lang="zh-CN" altLang="en-US" sz="4000" i="1" smtClean="0">
                                  <a:latin typeface="Cambria Math" panose="02040503050406030204" pitchFamily="18" charset="0"/>
                                </a:rPr>
                                <m:t>⋅</m:t>
                              </m:r>
                            </m:sub>
                          </m:sSub>
                        </m:e>
                      </m:acc>
                    </m:oMath>
                  </m:oMathPara>
                </a14:m>
                <a:endParaRPr lang="zh-CN" altLang="en-US" sz="4000" dirty="0"/>
              </a:p>
            </p:txBody>
          </p:sp>
        </mc:Choice>
        <mc:Fallback xmlns="">
          <p:sp>
            <p:nvSpPr>
              <p:cNvPr id="12" name="矩形 11">
                <a:extLst>
                  <a:ext uri="{FF2B5EF4-FFF2-40B4-BE49-F238E27FC236}">
                    <a16:creationId xmlns:a16="http://schemas.microsoft.com/office/drawing/2014/main" id="{3713B7A3-0A3D-43AA-A151-07AD5773CC6D}"/>
                  </a:ext>
                </a:extLst>
              </p:cNvPr>
              <p:cNvSpPr>
                <a:spLocks noRot="1" noChangeAspect="1" noMove="1" noResize="1" noEditPoints="1" noAdjustHandles="1" noChangeArrowheads="1" noChangeShapeType="1" noTextEdit="1"/>
              </p:cNvSpPr>
              <p:nvPr/>
            </p:nvSpPr>
            <p:spPr>
              <a:xfrm>
                <a:off x="2306799" y="1355474"/>
                <a:ext cx="466401" cy="707886"/>
              </a:xfrm>
              <a:prstGeom prst="rect">
                <a:avLst/>
              </a:prstGeom>
              <a:blipFill>
                <a:blip r:embed="rId4"/>
                <a:stretch>
                  <a:fillRect r="-35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5A30E40-5491-40CB-BD6D-E81BD0F09724}"/>
                  </a:ext>
                </a:extLst>
              </p:cNvPr>
              <p:cNvSpPr txBox="1"/>
              <p:nvPr/>
            </p:nvSpPr>
            <p:spPr>
              <a:xfrm>
                <a:off x="2438401" y="5318519"/>
                <a:ext cx="379872"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4400" i="1" smtClean="0">
                              <a:latin typeface="Cambria Math" panose="02040503050406030204" pitchFamily="18" charset="0"/>
                            </a:rPr>
                          </m:ctrlPr>
                        </m:accPr>
                        <m:e>
                          <m:acc>
                            <m:accPr>
                              <m:chr m:val="̅"/>
                              <m:ctrlPr>
                                <a:rPr lang="zh-CN" altLang="en-US" sz="4400" i="1" smtClean="0">
                                  <a:latin typeface="Cambria Math" panose="02040503050406030204" pitchFamily="18" charset="0"/>
                                </a:rPr>
                              </m:ctrlPr>
                            </m:accPr>
                            <m:e>
                              <m:r>
                                <a:rPr lang="zh-CN" altLang="en-US" sz="4400" i="1" smtClean="0">
                                  <a:latin typeface="Cambria Math" panose="02040503050406030204" pitchFamily="18" charset="0"/>
                                </a:rPr>
                                <m:t>𝑥</m:t>
                              </m:r>
                            </m:e>
                          </m:acc>
                        </m:e>
                      </m:acc>
                    </m:oMath>
                  </m:oMathPara>
                </a14:m>
                <a:endParaRPr lang="zh-CN" altLang="en-US" sz="3200" dirty="0"/>
              </a:p>
            </p:txBody>
          </p:sp>
        </mc:Choice>
        <mc:Fallback xmlns="">
          <p:sp>
            <p:nvSpPr>
              <p:cNvPr id="13" name="文本框 12">
                <a:extLst>
                  <a:ext uri="{FF2B5EF4-FFF2-40B4-BE49-F238E27FC236}">
                    <a16:creationId xmlns:a16="http://schemas.microsoft.com/office/drawing/2014/main" id="{95A30E40-5491-40CB-BD6D-E81BD0F09724}"/>
                  </a:ext>
                </a:extLst>
              </p:cNvPr>
              <p:cNvSpPr txBox="1">
                <a:spLocks noRot="1" noChangeAspect="1" noMove="1" noResize="1" noEditPoints="1" noAdjustHandles="1" noChangeArrowheads="1" noChangeShapeType="1" noTextEdit="1"/>
              </p:cNvSpPr>
              <p:nvPr/>
            </p:nvSpPr>
            <p:spPr>
              <a:xfrm>
                <a:off x="2438401" y="5318519"/>
                <a:ext cx="379872" cy="67710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9D8E3F8-91ED-434E-BEF2-29DF18A723EE}"/>
                  </a:ext>
                </a:extLst>
              </p:cNvPr>
              <p:cNvSpPr txBox="1"/>
              <p:nvPr/>
            </p:nvSpPr>
            <p:spPr>
              <a:xfrm>
                <a:off x="4579159" y="1929430"/>
                <a:ext cx="2711127" cy="14804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200" i="1" smtClean="0">
                              <a:latin typeface="Cambria Math" panose="02040503050406030204" pitchFamily="18" charset="0"/>
                            </a:rPr>
                          </m:ctrlPr>
                        </m:acc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𝑥</m:t>
                              </m:r>
                            </m:e>
                            <m:sub>
                              <m:r>
                                <a:rPr lang="zh-CN" altLang="en-US" sz="3200" i="1">
                                  <a:latin typeface="Cambria Math" panose="02040503050406030204" pitchFamily="18" charset="0"/>
                                </a:rPr>
                                <m:t>𝑖</m:t>
                              </m:r>
                              <m:r>
                                <a:rPr lang="zh-CN" altLang="en-US" sz="3200" i="0">
                                  <a:latin typeface="Cambria Math" panose="02040503050406030204" pitchFamily="18" charset="0"/>
                                </a:rPr>
                                <m:t>⋅</m:t>
                              </m:r>
                            </m:sub>
                          </m:sSub>
                        </m:e>
                      </m:acc>
                      <m:r>
                        <a:rPr lang="zh-CN" altLang="en-US" sz="3200" i="0">
                          <a:latin typeface="Cambria Math" panose="02040503050406030204" pitchFamily="18" charset="0"/>
                        </a:rPr>
                        <m:t>=</m:t>
                      </m:r>
                      <m:f>
                        <m:fPr>
                          <m:ctrlPr>
                            <a:rPr lang="zh-CN" altLang="en-US" sz="3200" i="1">
                              <a:latin typeface="Cambria Math" panose="02040503050406030204" pitchFamily="18" charset="0"/>
                            </a:rPr>
                          </m:ctrlPr>
                        </m:fPr>
                        <m:num>
                          <m:nary>
                            <m:naryPr>
                              <m:chr m:val="∑"/>
                              <m:limLoc m:val="undOvr"/>
                              <m:grow m:val="on"/>
                              <m:ctrlPr>
                                <a:rPr lang="zh-CN" altLang="en-US" sz="3200" i="1">
                                  <a:latin typeface="Cambria Math" panose="02040503050406030204" pitchFamily="18" charset="0"/>
                                </a:rPr>
                              </m:ctrlPr>
                            </m:naryPr>
                            <m:sub>
                              <m:r>
                                <a:rPr lang="zh-CN" altLang="en-US" sz="3200" i="1">
                                  <a:latin typeface="Cambria Math" panose="02040503050406030204" pitchFamily="18" charset="0"/>
                                </a:rPr>
                                <m:t>𝑗</m:t>
                              </m:r>
                              <m:r>
                                <a:rPr lang="zh-CN" altLang="en-US" sz="3200" i="0">
                                  <a:latin typeface="Cambria Math" panose="02040503050406030204" pitchFamily="18" charset="0"/>
                                </a:rPr>
                                <m:t>=1</m:t>
                              </m:r>
                            </m:sub>
                            <m:sup>
                              <m:r>
                                <a:rPr lang="zh-CN" altLang="en-US" sz="3200" i="1">
                                  <a:latin typeface="Cambria Math" panose="02040503050406030204" pitchFamily="18" charset="0"/>
                                </a:rPr>
                                <m:t>𝑟</m:t>
                              </m:r>
                            </m:sup>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𝜒</m:t>
                                  </m:r>
                                </m:e>
                                <m:sub>
                                  <m:r>
                                    <a:rPr lang="zh-CN" altLang="en-US" sz="3200" i="0">
                                      <a:latin typeface="Cambria Math" panose="02040503050406030204" pitchFamily="18" charset="0"/>
                                    </a:rPr>
                                    <m:t>ⅈ</m:t>
                                  </m:r>
                                  <m:r>
                                    <a:rPr lang="zh-CN" altLang="en-US" sz="3200" i="1">
                                      <a:latin typeface="Cambria Math" panose="02040503050406030204" pitchFamily="18" charset="0"/>
                                    </a:rPr>
                                    <m:t>𝑗</m:t>
                                  </m:r>
                                </m:sub>
                              </m:sSub>
                            </m:e>
                          </m:nary>
                        </m:num>
                        <m:den>
                          <m:r>
                            <a:rPr lang="zh-CN" altLang="en-US" sz="3200" i="1">
                              <a:latin typeface="Cambria Math" panose="02040503050406030204" pitchFamily="18" charset="0"/>
                            </a:rPr>
                            <m:t>𝑟</m:t>
                          </m:r>
                        </m:den>
                      </m:f>
                    </m:oMath>
                  </m:oMathPara>
                </a14:m>
                <a:endParaRPr lang="zh-CN" altLang="en-US" sz="3200" dirty="0"/>
              </a:p>
            </p:txBody>
          </p:sp>
        </mc:Choice>
        <mc:Fallback xmlns="">
          <p:sp>
            <p:nvSpPr>
              <p:cNvPr id="2" name="文本框 1">
                <a:extLst>
                  <a:ext uri="{FF2B5EF4-FFF2-40B4-BE49-F238E27FC236}">
                    <a16:creationId xmlns:a16="http://schemas.microsoft.com/office/drawing/2014/main" id="{59D8E3F8-91ED-434E-BEF2-29DF18A723EE}"/>
                  </a:ext>
                </a:extLst>
              </p:cNvPr>
              <p:cNvSpPr txBox="1">
                <a:spLocks noRot="1" noChangeAspect="1" noMove="1" noResize="1" noEditPoints="1" noAdjustHandles="1" noChangeArrowheads="1" noChangeShapeType="1" noTextEdit="1"/>
              </p:cNvSpPr>
              <p:nvPr/>
            </p:nvSpPr>
            <p:spPr>
              <a:xfrm>
                <a:off x="4579159" y="1929430"/>
                <a:ext cx="2711127" cy="14804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1F59E57-05D1-4F44-AA79-9933BAFA9505}"/>
                  </a:ext>
                </a:extLst>
              </p:cNvPr>
              <p:cNvSpPr txBox="1"/>
              <p:nvPr/>
            </p:nvSpPr>
            <p:spPr>
              <a:xfrm>
                <a:off x="4473736" y="3878915"/>
                <a:ext cx="2709844" cy="15438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200" i="1" smtClean="0">
                              <a:latin typeface="Cambria Math" panose="02040503050406030204" pitchFamily="18" charset="0"/>
                            </a:rPr>
                          </m:ctrlPr>
                        </m:acc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𝑥</m:t>
                              </m:r>
                            </m:e>
                            <m:sub>
                              <m:r>
                                <a:rPr lang="en-US" altLang="zh-CN" sz="3200" b="0" i="1" smtClean="0">
                                  <a:latin typeface="Cambria Math" panose="02040503050406030204" pitchFamily="18" charset="0"/>
                                </a:rPr>
                                <m:t>𝑗</m:t>
                              </m:r>
                              <m:r>
                                <a:rPr lang="zh-CN" altLang="en-US" sz="3200" i="0">
                                  <a:latin typeface="Cambria Math" panose="02040503050406030204" pitchFamily="18" charset="0"/>
                                </a:rPr>
                                <m:t>⋅</m:t>
                              </m:r>
                            </m:sub>
                          </m:sSub>
                        </m:e>
                      </m:acc>
                      <m:r>
                        <a:rPr lang="zh-CN" altLang="en-US" sz="3200" i="0">
                          <a:latin typeface="Cambria Math" panose="02040503050406030204" pitchFamily="18" charset="0"/>
                        </a:rPr>
                        <m:t>=</m:t>
                      </m:r>
                      <m:f>
                        <m:fPr>
                          <m:ctrlPr>
                            <a:rPr lang="zh-CN" altLang="en-US" sz="3200" i="1">
                              <a:latin typeface="Cambria Math" panose="02040503050406030204" pitchFamily="18" charset="0"/>
                            </a:rPr>
                          </m:ctrlPr>
                        </m:fPr>
                        <m:num>
                          <m:nary>
                            <m:naryPr>
                              <m:chr m:val="∑"/>
                              <m:limLoc m:val="undOvr"/>
                              <m:grow m:val="on"/>
                              <m:ctrlPr>
                                <a:rPr lang="zh-CN" altLang="en-US" sz="3200" i="1">
                                  <a:latin typeface="Cambria Math" panose="02040503050406030204" pitchFamily="18" charset="0"/>
                                </a:rPr>
                              </m:ctrlPr>
                            </m:naryPr>
                            <m:sub>
                              <m:r>
                                <a:rPr lang="zh-CN" altLang="en-US" sz="3200" i="1">
                                  <a:latin typeface="Cambria Math" panose="02040503050406030204" pitchFamily="18" charset="0"/>
                                </a:rPr>
                                <m:t>𝑗</m:t>
                              </m:r>
                              <m:r>
                                <a:rPr lang="zh-CN" altLang="en-US" sz="3200" i="0">
                                  <a:latin typeface="Cambria Math" panose="02040503050406030204" pitchFamily="18" charset="0"/>
                                </a:rPr>
                                <m:t>=1</m:t>
                              </m:r>
                            </m:sub>
                            <m:sup>
                              <m:r>
                                <m:rPr>
                                  <m:sty m:val="p"/>
                                </m:rPr>
                                <a:rPr lang="en-US" altLang="zh-CN" sz="3200" i="1" smtClean="0">
                                  <a:latin typeface="Cambria Math" panose="02040503050406030204" pitchFamily="18" charset="0"/>
                                </a:rPr>
                                <m:t>k</m:t>
                              </m:r>
                            </m:sup>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𝜒</m:t>
                                  </m:r>
                                </m:e>
                                <m:sub>
                                  <m:r>
                                    <a:rPr lang="zh-CN" altLang="en-US" sz="3200" i="0">
                                      <a:latin typeface="Cambria Math" panose="02040503050406030204" pitchFamily="18" charset="0"/>
                                    </a:rPr>
                                    <m:t>ⅈ</m:t>
                                  </m:r>
                                  <m:r>
                                    <a:rPr lang="zh-CN" altLang="en-US" sz="3200" i="1">
                                      <a:latin typeface="Cambria Math" panose="02040503050406030204" pitchFamily="18" charset="0"/>
                                    </a:rPr>
                                    <m:t>𝑗</m:t>
                                  </m:r>
                                </m:sub>
                              </m:sSub>
                            </m:e>
                          </m:nary>
                        </m:num>
                        <m:den>
                          <m:r>
                            <a:rPr lang="en-US" altLang="zh-CN" sz="3200" b="0" i="1" smtClean="0">
                              <a:latin typeface="Cambria Math" panose="02040503050406030204" pitchFamily="18" charset="0"/>
                            </a:rPr>
                            <m:t>𝑘</m:t>
                          </m:r>
                        </m:den>
                      </m:f>
                    </m:oMath>
                  </m:oMathPara>
                </a14:m>
                <a:endParaRPr lang="zh-CN" altLang="en-US" sz="3200" dirty="0"/>
              </a:p>
            </p:txBody>
          </p:sp>
        </mc:Choice>
        <mc:Fallback xmlns="">
          <p:sp>
            <p:nvSpPr>
              <p:cNvPr id="15" name="文本框 14">
                <a:extLst>
                  <a:ext uri="{FF2B5EF4-FFF2-40B4-BE49-F238E27FC236}">
                    <a16:creationId xmlns:a16="http://schemas.microsoft.com/office/drawing/2014/main" id="{81F59E57-05D1-4F44-AA79-9933BAFA9505}"/>
                  </a:ext>
                </a:extLst>
              </p:cNvPr>
              <p:cNvSpPr txBox="1">
                <a:spLocks noRot="1" noChangeAspect="1" noMove="1" noResize="1" noEditPoints="1" noAdjustHandles="1" noChangeArrowheads="1" noChangeShapeType="1" noTextEdit="1"/>
              </p:cNvSpPr>
              <p:nvPr/>
            </p:nvSpPr>
            <p:spPr>
              <a:xfrm>
                <a:off x="4473736" y="3878915"/>
                <a:ext cx="2709844" cy="154388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Object 11">
                <a:hlinkClick r:id="" action="ppaction://ole?verb=0"/>
                <a:extLst>
                  <a:ext uri="{FF2B5EF4-FFF2-40B4-BE49-F238E27FC236}">
                    <a16:creationId xmlns:a16="http://schemas.microsoft.com/office/drawing/2014/main" id="{691EFACB-707D-4ACB-A025-2895D41C1EE3}"/>
                  </a:ext>
                </a:extLst>
              </p:cNvPr>
              <p:cNvSpPr txBox="1"/>
              <p:nvPr/>
            </p:nvSpPr>
            <p:spPr bwMode="auto">
              <a:xfrm>
                <a:off x="4645079" y="6020016"/>
                <a:ext cx="2749442" cy="1500976"/>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𝑟</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𝑖𝑗</m:t>
                                      </m:r>
                                    </m:sub>
                                  </m:sSub>
                                </m:e>
                              </m:nary>
                            </m:e>
                          </m:nary>
                        </m:num>
                        <m:den>
                          <m:r>
                            <a:rPr lang="zh-CN" altLang="en-US" i="1">
                              <a:solidFill>
                                <a:srgbClr val="000000"/>
                              </a:solidFill>
                              <a:latin typeface="Cambria Math" panose="02040503050406030204" pitchFamily="18" charset="0"/>
                            </a:rPr>
                            <m:t>𝑘𝑟</m:t>
                          </m:r>
                        </m:den>
                      </m:f>
                    </m:oMath>
                  </m:oMathPara>
                </a14:m>
                <a:endParaRPr lang="zh-CN" altLang="en-US" dirty="0"/>
              </a:p>
            </p:txBody>
          </p:sp>
        </mc:Choice>
        <mc:Fallback xmlns="">
          <p:sp>
            <p:nvSpPr>
              <p:cNvPr id="16" name="Object 11">
                <a:hlinkClick r:id="" action="ppaction://ole?verb=0"/>
                <a:extLst>
                  <a:ext uri="{FF2B5EF4-FFF2-40B4-BE49-F238E27FC236}">
                    <a16:creationId xmlns:a16="http://schemas.microsoft.com/office/drawing/2014/main" id="{691EFACB-707D-4ACB-A025-2895D41C1EE3}"/>
                  </a:ext>
                </a:extLst>
              </p:cNvPr>
              <p:cNvSpPr txBox="1">
                <a:spLocks noRot="1" noChangeAspect="1" noMove="1" noResize="1" noEditPoints="1" noAdjustHandles="1" noChangeArrowheads="1" noChangeShapeType="1" noTextEdit="1"/>
              </p:cNvSpPr>
              <p:nvPr/>
            </p:nvSpPr>
            <p:spPr bwMode="auto">
              <a:xfrm>
                <a:off x="4645079" y="6020016"/>
                <a:ext cx="2749442" cy="1500976"/>
              </a:xfrm>
              <a:prstGeom prst="rect">
                <a:avLst/>
              </a:prstGeom>
              <a:blipFill>
                <a:blip r:embed="rId8"/>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ctrTitle"/>
          </p:nvPr>
        </p:nvSpPr>
        <p:spPr>
          <a:xfrm>
            <a:off x="2209800" y="2286000"/>
            <a:ext cx="7772400" cy="1143000"/>
          </a:xfrm>
        </p:spPr>
        <p:txBody>
          <a:bodyPr anchor="ctr" anchorCtr="0">
            <a:normAutofit fontScale="90000"/>
          </a:bodyPr>
          <a:lstStyle/>
          <a:p>
            <a:pPr>
              <a:defRPr/>
            </a:pPr>
            <a:r>
              <a:rPr lang="zh-CN" altLang="en-US" sz="4400" dirty="0">
                <a:solidFill>
                  <a:srgbClr val="7030A0"/>
                </a:solidFill>
                <a:latin typeface="Arial" panose="020B0604020202020204" pitchFamily="34" charset="0"/>
              </a:rPr>
              <a:t>无交互作用的双因素方差分析</a:t>
            </a:r>
            <a:br>
              <a:rPr lang="zh-CN" altLang="en-US" sz="4400" dirty="0">
                <a:solidFill>
                  <a:srgbClr val="7030A0"/>
                </a:solidFill>
                <a:latin typeface="Arial" panose="020B0604020202020204" pitchFamily="34" charset="0"/>
              </a:rPr>
            </a:br>
            <a:r>
              <a:rPr lang="en-US" altLang="zh-CN" sz="4000" dirty="0">
                <a:solidFill>
                  <a:srgbClr val="7030A0"/>
                </a:solidFill>
                <a:latin typeface="Arial" panose="020B0604020202020204" pitchFamily="34" charset="0"/>
              </a:rPr>
              <a:t>(</a:t>
            </a:r>
            <a:r>
              <a:rPr lang="zh-CN" altLang="en-US" sz="4000" dirty="0">
                <a:solidFill>
                  <a:srgbClr val="7030A0"/>
                </a:solidFill>
                <a:latin typeface="Arial" panose="020B0604020202020204" pitchFamily="34" charset="0"/>
              </a:rPr>
              <a:t>无重复双因素分析</a:t>
            </a:r>
            <a:r>
              <a:rPr lang="en-US" altLang="zh-CN" sz="4000" dirty="0">
                <a:solidFill>
                  <a:srgbClr val="7030A0"/>
                </a:solidFill>
                <a:latin typeface="Arial" panose="020B0604020202020204" pitchFamily="34" charset="0"/>
              </a:rPr>
              <a:t>)</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2057400" y="184211"/>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双因素方差分析 </a:t>
            </a:r>
            <a:br>
              <a:rPr lang="zh-CN" altLang="en-US" b="1" dirty="0">
                <a:effectLst>
                  <a:outerShdw blurRad="38100" dist="38100" dir="2700000" algn="tl">
                    <a:srgbClr val="000000">
                      <a:alpha val="43137"/>
                    </a:srgbClr>
                  </a:outerShdw>
                </a:effectLst>
                <a:latin typeface="Arial" panose="020B0604020202020204" pitchFamily="34" charset="0"/>
              </a:rPr>
            </a:br>
            <a:r>
              <a:rPr lang="zh-CN" altLang="en-US" b="1" dirty="0">
                <a:effectLst>
                  <a:outerShdw blurRad="38100" dist="38100" dir="2700000" algn="tl">
                    <a:srgbClr val="000000">
                      <a:alpha val="43137"/>
                    </a:srgbClr>
                  </a:outerShdw>
                </a:effectLst>
                <a:latin typeface="Arial" panose="020B0604020202020204" pitchFamily="34" charset="0"/>
              </a:rPr>
              <a:t> </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例题分析</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402462" name="Text Box 30"/>
          <p:cNvSpPr txBox="1">
            <a:spLocks noChangeArrowheads="1"/>
          </p:cNvSpPr>
          <p:nvPr/>
        </p:nvSpPr>
        <p:spPr bwMode="auto">
          <a:xfrm>
            <a:off x="2057400" y="1647825"/>
            <a:ext cx="8286750" cy="1569660"/>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just">
              <a:spcBef>
                <a:spcPct val="50000"/>
              </a:spcBef>
              <a:defRPr/>
            </a:pPr>
            <a:r>
              <a:rPr lang="en-US" altLang="zh-CN" sz="2400" dirty="0">
                <a:solidFill>
                  <a:srgbClr val="F2F4A2"/>
                </a:solidFill>
                <a:effectLst>
                  <a:outerShdw blurRad="38100" dist="38100" dir="2700000" algn="tl">
                    <a:srgbClr val="000000"/>
                  </a:outerShdw>
                </a:effectLst>
              </a:rPr>
              <a:t>【</a:t>
            </a:r>
            <a:r>
              <a:rPr lang="zh-CN" altLang="en-US" sz="2400" dirty="0">
                <a:solidFill>
                  <a:srgbClr val="F2F4A2"/>
                </a:solidFill>
                <a:effectLst>
                  <a:outerShdw blurRad="38100" dist="38100" dir="2700000" algn="tl">
                    <a:srgbClr val="000000"/>
                  </a:outerShdw>
                </a:effectLst>
              </a:rPr>
              <a:t>例</a:t>
            </a:r>
            <a:r>
              <a:rPr lang="en-US" altLang="zh-CN" sz="2400" dirty="0">
                <a:solidFill>
                  <a:srgbClr val="F2F4A2"/>
                </a:solidFill>
                <a:effectLst>
                  <a:outerShdw blurRad="38100" dist="38100" dir="2700000" algn="tl">
                    <a:srgbClr val="000000"/>
                  </a:outerShdw>
                </a:effectLst>
              </a:rPr>
              <a:t>】</a:t>
            </a:r>
            <a:r>
              <a:rPr lang="zh-CN" altLang="en-US" sz="2400" dirty="0">
                <a:effectLst>
                  <a:outerShdw blurRad="38100" dist="38100" dir="2700000" algn="tl">
                    <a:srgbClr val="000000"/>
                  </a:outerShdw>
                </a:effectLst>
              </a:rPr>
              <a:t>有</a:t>
            </a:r>
            <a:r>
              <a:rPr lang="en-US" altLang="zh-CN" sz="2400" dirty="0">
                <a:effectLst>
                  <a:outerShdw blurRad="38100" dist="38100" dir="2700000" algn="tl">
                    <a:srgbClr val="000000"/>
                  </a:outerShdw>
                </a:effectLst>
              </a:rPr>
              <a:t>4</a:t>
            </a:r>
            <a:r>
              <a:rPr lang="zh-CN" altLang="en-US" sz="2400" dirty="0">
                <a:effectLst>
                  <a:outerShdw blurRad="38100" dist="38100" dir="2700000" algn="tl">
                    <a:srgbClr val="000000"/>
                  </a:outerShdw>
                </a:effectLst>
              </a:rPr>
              <a:t>个品牌的彩电在</a:t>
            </a:r>
            <a:r>
              <a:rPr lang="en-US" altLang="zh-CN" sz="2400" dirty="0">
                <a:effectLst>
                  <a:outerShdw blurRad="38100" dist="38100" dir="2700000" algn="tl">
                    <a:srgbClr val="000000"/>
                  </a:outerShdw>
                </a:effectLst>
              </a:rPr>
              <a:t>5</a:t>
            </a:r>
            <a:r>
              <a:rPr lang="zh-CN" altLang="en-US" sz="2400" dirty="0">
                <a:effectLst>
                  <a:outerShdw blurRad="38100" dist="38100" dir="2700000" algn="tl">
                    <a:srgbClr val="000000"/>
                  </a:outerShdw>
                </a:effectLst>
              </a:rPr>
              <a:t>个地区销售，为分析彩电的品牌</a:t>
            </a:r>
            <a:r>
              <a:rPr lang="en-US" altLang="zh-CN" sz="2400" dirty="0">
                <a:effectLst>
                  <a:outerShdw blurRad="38100" dist="38100" dir="2700000" algn="tl">
                    <a:srgbClr val="000000"/>
                  </a:outerShdw>
                </a:effectLst>
              </a:rPr>
              <a:t>(</a:t>
            </a:r>
            <a:r>
              <a:rPr lang="zh-CN" altLang="en-US" sz="2400" dirty="0">
                <a:effectLst>
                  <a:outerShdw blurRad="38100" dist="38100" dir="2700000" algn="tl">
                    <a:srgbClr val="000000"/>
                  </a:outerShdw>
                </a:effectLst>
              </a:rPr>
              <a:t>品牌因素</a:t>
            </a:r>
            <a:r>
              <a:rPr lang="en-US" altLang="zh-CN" sz="2400" dirty="0">
                <a:effectLst>
                  <a:outerShdw blurRad="38100" dist="38100" dir="2700000" algn="tl">
                    <a:srgbClr val="000000"/>
                  </a:outerShdw>
                </a:effectLst>
              </a:rPr>
              <a:t>)</a:t>
            </a:r>
            <a:r>
              <a:rPr lang="zh-CN" altLang="en-US" sz="2400" dirty="0">
                <a:effectLst>
                  <a:outerShdw blurRad="38100" dist="38100" dir="2700000" algn="tl">
                    <a:srgbClr val="000000"/>
                  </a:outerShdw>
                </a:effectLst>
              </a:rPr>
              <a:t>和销售地区</a:t>
            </a:r>
            <a:r>
              <a:rPr lang="en-US" altLang="zh-CN" sz="2400" dirty="0">
                <a:effectLst>
                  <a:outerShdw blurRad="38100" dist="38100" dir="2700000" algn="tl">
                    <a:srgbClr val="000000"/>
                  </a:outerShdw>
                </a:effectLst>
              </a:rPr>
              <a:t>(</a:t>
            </a:r>
            <a:r>
              <a:rPr lang="zh-CN" altLang="en-US" sz="2400" dirty="0">
                <a:effectLst>
                  <a:outerShdw blurRad="38100" dist="38100" dir="2700000" algn="tl">
                    <a:srgbClr val="000000"/>
                  </a:outerShdw>
                </a:effectLst>
              </a:rPr>
              <a:t>地区因素</a:t>
            </a:r>
            <a:r>
              <a:rPr lang="en-US" altLang="zh-CN" sz="2400" dirty="0">
                <a:effectLst>
                  <a:outerShdw blurRad="38100" dist="38100" dir="2700000" algn="tl">
                    <a:srgbClr val="000000"/>
                  </a:outerShdw>
                </a:effectLst>
              </a:rPr>
              <a:t>)</a:t>
            </a:r>
            <a:r>
              <a:rPr lang="zh-CN" altLang="en-US" sz="2400" dirty="0">
                <a:effectLst>
                  <a:outerShdw blurRad="38100" dist="38100" dir="2700000" algn="tl">
                    <a:srgbClr val="000000"/>
                  </a:outerShdw>
                </a:effectLst>
              </a:rPr>
              <a:t>对销售量的影响，对每显著个品牌在各地区的销售量取得以下数据。试分析品牌和销售地区对彩电的销售量是否有显著影响？</a:t>
            </a:r>
            <a:r>
              <a:rPr lang="en-US" altLang="zh-CN" sz="2400" dirty="0">
                <a:effectLst>
                  <a:outerShdw blurRad="38100" dist="38100" dir="2700000" algn="tl">
                    <a:srgbClr val="000000"/>
                  </a:outerShdw>
                </a:effectLst>
              </a:rPr>
              <a:t>(</a:t>
            </a:r>
            <a:r>
              <a:rPr lang="en-US" altLang="zh-CN" sz="2400" dirty="0">
                <a:effectLst>
                  <a:outerShdw blurRad="38100" dist="38100" dir="2700000" algn="tl">
                    <a:srgbClr val="000000"/>
                  </a:outerShdw>
                </a:effectLst>
                <a:sym typeface="Symbol" panose="05050102010706020507" pitchFamily="18" charset="2"/>
              </a:rPr>
              <a:t>=0.05</a:t>
            </a:r>
            <a:r>
              <a:rPr lang="en-US" altLang="zh-CN" sz="2400" dirty="0">
                <a:effectLst>
                  <a:outerShdw blurRad="38100" dist="38100" dir="2700000" algn="tl">
                    <a:srgbClr val="000000"/>
                  </a:outerShdw>
                </a:effectLst>
              </a:rPr>
              <a:t>) </a:t>
            </a:r>
          </a:p>
        </p:txBody>
      </p:sp>
      <p:graphicFrame>
        <p:nvGraphicFramePr>
          <p:cNvPr id="5" name="Group 35">
            <a:extLst>
              <a:ext uri="{FF2B5EF4-FFF2-40B4-BE49-F238E27FC236}">
                <a16:creationId xmlns:a16="http://schemas.microsoft.com/office/drawing/2014/main" id="{E239ED92-9D94-417F-B722-ACDDA80405B6}"/>
              </a:ext>
            </a:extLst>
          </p:cNvPr>
          <p:cNvGraphicFramePr>
            <a:graphicFrameLocks noGrp="1"/>
          </p:cNvGraphicFramePr>
          <p:nvPr>
            <p:extLst>
              <p:ext uri="{D42A27DB-BD31-4B8C-83A1-F6EECF244321}">
                <p14:modId xmlns:p14="http://schemas.microsoft.com/office/powerpoint/2010/main" val="245951354"/>
              </p:ext>
            </p:extLst>
          </p:nvPr>
        </p:nvGraphicFramePr>
        <p:xfrm>
          <a:off x="2554549" y="3429000"/>
          <a:ext cx="8286750" cy="3180006"/>
        </p:xfrm>
        <a:graphic>
          <a:graphicData uri="http://schemas.openxmlformats.org/drawingml/2006/table">
            <a:tbl>
              <a:tblPr/>
              <a:tblGrid>
                <a:gridCol w="1628775">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gridCol w="1292225">
                  <a:extLst>
                    <a:ext uri="{9D8B030D-6E8A-4147-A177-3AD203B41FA5}">
                      <a16:colId xmlns:a16="http://schemas.microsoft.com/office/drawing/2014/main" val="20004"/>
                    </a:ext>
                  </a:extLst>
                </a:gridCol>
                <a:gridCol w="1263650">
                  <a:extLst>
                    <a:ext uri="{9D8B030D-6E8A-4147-A177-3AD203B41FA5}">
                      <a16:colId xmlns:a16="http://schemas.microsoft.com/office/drawing/2014/main" val="20005"/>
                    </a:ext>
                  </a:extLst>
                </a:gridCol>
              </a:tblGrid>
              <a:tr h="426669">
                <a:tc gridSpan="6">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不同品牌的彩电在</a:t>
                      </a:r>
                      <a:r>
                        <a:rPr kumimoji="1" lang="en-US" altLang="zh-CN"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r>
                        <a:rPr kumimoji="1" lang="zh-CN" altLang="en-US" sz="2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个地区的销售量数据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88891">
                <a:tc rowSpan="2">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品牌因素</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gridSpan="5">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地区因素</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90479">
                <a:tc vMerge="1">
                  <a:txBody>
                    <a:bodyPr/>
                    <a:lstStyle/>
                    <a:p>
                      <a:endParaRPr lang="zh-CN" altLang="en-US"/>
                    </a:p>
                  </a:txBody>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1</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2</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3</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4</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地区</a:t>
                      </a:r>
                      <a:r>
                        <a:rPr kumimoji="1" lang="en-US" altLang="zh-CN" sz="2400" b="1" i="0" u="none" strike="noStrike" cap="none" normalizeH="0" baseline="0" dirty="0">
                          <a:ln>
                            <a:noFill/>
                          </a:ln>
                          <a:solidFill>
                            <a:srgbClr val="7030A0"/>
                          </a:solidFill>
                          <a:effectLst/>
                          <a:latin typeface="Arial" panose="020B0604020202020204" pitchFamily="34" charset="0"/>
                          <a:ea typeface="宋体" panose="02010600030101010101" pitchFamily="2" charset="-122"/>
                        </a:rPr>
                        <a:t>5</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2"/>
                  </a:ext>
                </a:extLst>
              </a:tr>
              <a:tr h="177372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a:t>
                      </a: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a:t>
                      </a: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a:t>
                      </a: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品牌</a:t>
                      </a: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4</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358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288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368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323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280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343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363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353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298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343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260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323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333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308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298 </a:t>
                      </a:r>
                    </a:p>
                  </a:txBody>
                  <a:tcPr marT="45715" marB="4571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630315" y="228600"/>
            <a:ext cx="10952085" cy="1307237"/>
          </a:xfrm>
        </p:spPr>
        <p:txBody>
          <a:bodyPr>
            <a:normAutofit/>
          </a:bodyPr>
          <a:lstStyle/>
          <a:p>
            <a:pPr>
              <a:defRPr/>
            </a:pPr>
            <a:r>
              <a:rPr lang="zh-CN" altLang="en-US" dirty="0">
                <a:latin typeface="Arial" panose="020B0604020202020204" pitchFamily="34" charset="0"/>
              </a:rPr>
              <a:t>什么是方差分析</a:t>
            </a:r>
            <a:r>
              <a:rPr lang="en-US" altLang="zh-CN" dirty="0">
                <a:latin typeface="Arial" panose="020B0604020202020204" pitchFamily="34" charset="0"/>
              </a:rPr>
              <a:t>(ANOVA)</a:t>
            </a:r>
            <a:r>
              <a:rPr lang="en-US" altLang="zh-CN" sz="3600" dirty="0">
                <a:solidFill>
                  <a:schemeClr val="hlink"/>
                </a:solidFill>
                <a:latin typeface="Arial" panose="020B0604020202020204" pitchFamily="34" charset="0"/>
              </a:rPr>
              <a:t>(analysis of variance) </a:t>
            </a:r>
          </a:p>
        </p:txBody>
      </p:sp>
      <p:sp>
        <p:nvSpPr>
          <p:cNvPr id="177155" name="Rectangle 3"/>
          <p:cNvSpPr>
            <a:spLocks noGrp="1" noChangeArrowheads="1"/>
          </p:cNvSpPr>
          <p:nvPr>
            <p:ph type="body" sz="half" idx="1"/>
          </p:nvPr>
        </p:nvSpPr>
        <p:spPr>
          <a:xfrm>
            <a:off x="1282931" y="1797868"/>
            <a:ext cx="8908633" cy="4831532"/>
          </a:xfrm>
        </p:spPr>
        <p:txBody>
          <a:bodyPr>
            <a:normAutofit/>
          </a:bodyPr>
          <a:lstStyle/>
          <a:p>
            <a:pPr marL="533400" indent="-533400" algn="just">
              <a:buFontTx/>
              <a:buAutoNum type="arabicPeriod"/>
              <a:defRPr/>
            </a:pPr>
            <a:r>
              <a:rPr lang="zh-CN" altLang="en-US" sz="3000" dirty="0"/>
              <a:t>检验多个总体均值是否相等</a:t>
            </a:r>
          </a:p>
          <a:p>
            <a:pPr marL="1143000" lvl="1" indent="-457200" algn="just">
              <a:buSzPct val="120000"/>
              <a:buFont typeface="Wingdings" panose="05000000000000000000" pitchFamily="2" charset="2"/>
              <a:buChar char="§"/>
              <a:defRPr/>
            </a:pPr>
            <a:r>
              <a:rPr lang="zh-CN" altLang="en-US" sz="2600" dirty="0"/>
              <a:t>通过分析数据的误差判断各总体均值是否相等</a:t>
            </a:r>
          </a:p>
          <a:p>
            <a:pPr marL="533400" indent="-533400" algn="just">
              <a:spcBef>
                <a:spcPct val="10000"/>
              </a:spcBef>
              <a:buFontTx/>
              <a:buAutoNum type="arabicPeriod"/>
              <a:defRPr/>
            </a:pPr>
            <a:endParaRPr lang="en-US" altLang="zh-CN" sz="3000" dirty="0"/>
          </a:p>
          <a:p>
            <a:pPr marL="533400" indent="-533400" algn="just">
              <a:spcBef>
                <a:spcPct val="10000"/>
              </a:spcBef>
              <a:buFontTx/>
              <a:buAutoNum type="arabicPeriod"/>
              <a:defRPr/>
            </a:pPr>
            <a:r>
              <a:rPr lang="zh-CN" altLang="en-US" sz="3000" dirty="0"/>
              <a:t>研究</a:t>
            </a:r>
            <a:r>
              <a:rPr lang="zh-CN" altLang="en-US" sz="3000" dirty="0">
                <a:solidFill>
                  <a:srgbClr val="FF0000"/>
                </a:solidFill>
              </a:rPr>
              <a:t>分类型自变量</a:t>
            </a:r>
            <a:r>
              <a:rPr lang="zh-CN" altLang="en-US" sz="3000" dirty="0"/>
              <a:t>对</a:t>
            </a:r>
            <a:r>
              <a:rPr lang="zh-CN" altLang="en-US" sz="3000" dirty="0">
                <a:solidFill>
                  <a:srgbClr val="FF0000"/>
                </a:solidFill>
              </a:rPr>
              <a:t>数值型因变量</a:t>
            </a:r>
            <a:r>
              <a:rPr lang="zh-CN" altLang="en-US" sz="3000" dirty="0"/>
              <a:t>的影响 </a:t>
            </a:r>
            <a:endParaRPr lang="zh-CN" altLang="en-US" sz="3000" baseline="-25000" dirty="0"/>
          </a:p>
          <a:p>
            <a:pPr marL="1143000" lvl="1" indent="-457200" algn="just">
              <a:defRPr/>
            </a:pPr>
            <a:r>
              <a:rPr lang="zh-CN" altLang="en-US" sz="2600" dirty="0"/>
              <a:t>一个或多个分类型自变量</a:t>
            </a:r>
          </a:p>
          <a:p>
            <a:pPr marL="1466850" lvl="2" indent="-381000" algn="just">
              <a:defRPr/>
            </a:pPr>
            <a:r>
              <a:rPr lang="zh-CN" altLang="en-US" dirty="0"/>
              <a:t>两个或多个 </a:t>
            </a:r>
            <a:r>
              <a:rPr lang="en-US" altLang="zh-CN" dirty="0"/>
              <a:t>(</a:t>
            </a:r>
            <a:r>
              <a:rPr lang="en-US" altLang="zh-CN" i="1" dirty="0">
                <a:latin typeface="Times New Roman" panose="02020603050405020304" pitchFamily="18" charset="0"/>
              </a:rPr>
              <a:t>k </a:t>
            </a:r>
            <a:r>
              <a:rPr lang="zh-CN" altLang="en-US" dirty="0"/>
              <a:t>个</a:t>
            </a:r>
            <a:r>
              <a:rPr lang="en-US" altLang="zh-CN" dirty="0"/>
              <a:t>) </a:t>
            </a:r>
            <a:r>
              <a:rPr lang="zh-CN" altLang="en-US" dirty="0"/>
              <a:t>处理水平或分类</a:t>
            </a:r>
          </a:p>
          <a:p>
            <a:pPr marL="1143000" lvl="1" indent="-457200" algn="just">
              <a:defRPr/>
            </a:pPr>
            <a:r>
              <a:rPr lang="zh-CN" altLang="en-US" sz="2600" dirty="0"/>
              <a:t>一个数值型因变量</a:t>
            </a:r>
          </a:p>
          <a:p>
            <a:pPr marL="533400" indent="-533400" algn="just">
              <a:spcBef>
                <a:spcPct val="10000"/>
              </a:spcBef>
              <a:buFontTx/>
              <a:buAutoNum type="arabicPeriod"/>
              <a:defRPr/>
            </a:pPr>
            <a:r>
              <a:rPr lang="zh-CN" altLang="en-US" sz="3000" dirty="0"/>
              <a:t>有单因素方差分析和双因素方差分析</a:t>
            </a:r>
          </a:p>
          <a:p>
            <a:pPr marL="1143000" lvl="1" indent="-457200" algn="just">
              <a:spcBef>
                <a:spcPct val="10000"/>
              </a:spcBef>
              <a:defRPr/>
            </a:pPr>
            <a:r>
              <a:rPr lang="zh-CN" altLang="en-US" sz="2500" dirty="0"/>
              <a:t>单因素方差分析：涉及一个分类的自变量</a:t>
            </a:r>
          </a:p>
          <a:p>
            <a:pPr marL="1143000" lvl="1" indent="-457200" algn="just">
              <a:spcBef>
                <a:spcPct val="10000"/>
              </a:spcBef>
              <a:defRPr/>
            </a:pPr>
            <a:r>
              <a:rPr lang="zh-CN" altLang="en-US" sz="2500" dirty="0"/>
              <a:t>双因素方差分析：涉及两个分类的自变量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wipe(left)">
                                      <p:cBhvr>
                                        <p:cTn id="7" dur="500"/>
                                        <p:tgtEl>
                                          <p:spTgt spid="177155">
                                            <p:txEl>
                                              <p:pRg st="0" end="0"/>
                                            </p:txEl>
                                          </p:spTgt>
                                        </p:tgtEl>
                                      </p:cBhvr>
                                    </p:animEffect>
                                  </p:childTnLst>
                                  <p:subTnLst>
                                    <p:animClr clrSpc="rgb" dir="cw">
                                      <p:cBhvr override="childStyle">
                                        <p:cTn dur="1" fill="hold" display="0" masterRel="nextClick" afterEffect="1"/>
                                        <p:tgtEl>
                                          <p:spTgt spid="17715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77155">
                                            <p:txEl>
                                              <p:pRg st="1" end="1"/>
                                            </p:txEl>
                                          </p:spTgt>
                                        </p:tgtEl>
                                        <p:attrNameLst>
                                          <p:attrName>style.visibility</p:attrName>
                                        </p:attrNameLst>
                                      </p:cBhvr>
                                      <p:to>
                                        <p:strVal val="visible"/>
                                      </p:to>
                                    </p:set>
                                    <p:animEffect transition="in" filter="wipe(left)">
                                      <p:cBhvr>
                                        <p:cTn id="10" dur="500"/>
                                        <p:tgtEl>
                                          <p:spTgt spid="177155">
                                            <p:txEl>
                                              <p:pRg st="1" end="1"/>
                                            </p:txEl>
                                          </p:spTgt>
                                        </p:tgtEl>
                                      </p:cBhvr>
                                    </p:animEffect>
                                  </p:childTnLst>
                                  <p:subTnLst>
                                    <p:animClr clrSpc="rgb" dir="cw">
                                      <p:cBhvr override="childStyle">
                                        <p:cTn dur="1" fill="hold" display="0" masterRel="nextClick" afterEffect="1"/>
                                        <p:tgtEl>
                                          <p:spTgt spid="177155">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7155">
                                            <p:txEl>
                                              <p:pRg st="3" end="3"/>
                                            </p:txEl>
                                          </p:spTgt>
                                        </p:tgtEl>
                                        <p:attrNameLst>
                                          <p:attrName>style.visibility</p:attrName>
                                        </p:attrNameLst>
                                      </p:cBhvr>
                                      <p:to>
                                        <p:strVal val="visible"/>
                                      </p:to>
                                    </p:set>
                                    <p:animEffect transition="in" filter="wipe(left)">
                                      <p:cBhvr>
                                        <p:cTn id="15" dur="500"/>
                                        <p:tgtEl>
                                          <p:spTgt spid="177155">
                                            <p:txEl>
                                              <p:pRg st="3" end="3"/>
                                            </p:txEl>
                                          </p:spTgt>
                                        </p:tgtEl>
                                      </p:cBhvr>
                                    </p:animEffect>
                                  </p:childTnLst>
                                  <p:subTnLst>
                                    <p:animClr clrSpc="rgb" dir="cw">
                                      <p:cBhvr override="childStyle">
                                        <p:cTn dur="1" fill="hold" display="0" masterRel="nextClick" afterEffect="1"/>
                                        <p:tgtEl>
                                          <p:spTgt spid="177155">
                                            <p:txEl>
                                              <p:pRg st="3" end="3"/>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177155">
                                            <p:txEl>
                                              <p:pRg st="4" end="4"/>
                                            </p:txEl>
                                          </p:spTgt>
                                        </p:tgtEl>
                                        <p:attrNameLst>
                                          <p:attrName>style.visibility</p:attrName>
                                        </p:attrNameLst>
                                      </p:cBhvr>
                                      <p:to>
                                        <p:strVal val="visible"/>
                                      </p:to>
                                    </p:set>
                                    <p:animEffect transition="in" filter="wipe(left)">
                                      <p:cBhvr>
                                        <p:cTn id="18" dur="500"/>
                                        <p:tgtEl>
                                          <p:spTgt spid="177155">
                                            <p:txEl>
                                              <p:pRg st="4" end="4"/>
                                            </p:txEl>
                                          </p:spTgt>
                                        </p:tgtEl>
                                      </p:cBhvr>
                                    </p:animEffect>
                                  </p:childTnLst>
                                  <p:subTnLst>
                                    <p:animClr clrSpc="rgb" dir="cw">
                                      <p:cBhvr override="childStyle">
                                        <p:cTn dur="1" fill="hold" display="0" masterRel="nextClick" afterEffect="1"/>
                                        <p:tgtEl>
                                          <p:spTgt spid="177155">
                                            <p:txEl>
                                              <p:pRg st="4" end="4"/>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77155">
                                            <p:txEl>
                                              <p:pRg st="5" end="5"/>
                                            </p:txEl>
                                          </p:spTgt>
                                        </p:tgtEl>
                                        <p:attrNameLst>
                                          <p:attrName>style.visibility</p:attrName>
                                        </p:attrNameLst>
                                      </p:cBhvr>
                                      <p:to>
                                        <p:strVal val="visible"/>
                                      </p:to>
                                    </p:set>
                                    <p:animEffect transition="in" filter="wipe(left)">
                                      <p:cBhvr>
                                        <p:cTn id="21" dur="500"/>
                                        <p:tgtEl>
                                          <p:spTgt spid="177155">
                                            <p:txEl>
                                              <p:pRg st="5" end="5"/>
                                            </p:txEl>
                                          </p:spTgt>
                                        </p:tgtEl>
                                      </p:cBhvr>
                                    </p:animEffect>
                                  </p:childTnLst>
                                  <p:subTnLst>
                                    <p:animClr clrSpc="rgb" dir="cw">
                                      <p:cBhvr override="childStyle">
                                        <p:cTn dur="1" fill="hold" display="0" masterRel="nextClick" afterEffect="1"/>
                                        <p:tgtEl>
                                          <p:spTgt spid="177155">
                                            <p:txEl>
                                              <p:pRg st="5" end="5"/>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177155">
                                            <p:txEl>
                                              <p:pRg st="6" end="6"/>
                                            </p:txEl>
                                          </p:spTgt>
                                        </p:tgtEl>
                                        <p:attrNameLst>
                                          <p:attrName>style.visibility</p:attrName>
                                        </p:attrNameLst>
                                      </p:cBhvr>
                                      <p:to>
                                        <p:strVal val="visible"/>
                                      </p:to>
                                    </p:set>
                                    <p:animEffect transition="in" filter="wipe(left)">
                                      <p:cBhvr>
                                        <p:cTn id="24" dur="500"/>
                                        <p:tgtEl>
                                          <p:spTgt spid="177155">
                                            <p:txEl>
                                              <p:pRg st="6" end="6"/>
                                            </p:txEl>
                                          </p:spTgt>
                                        </p:tgtEl>
                                      </p:cBhvr>
                                    </p:animEffect>
                                  </p:childTnLst>
                                  <p:subTnLst>
                                    <p:animClr clrSpc="rgb" dir="cw">
                                      <p:cBhvr override="childStyle">
                                        <p:cTn dur="1" fill="hold" display="0" masterRel="nextClick" afterEffect="1"/>
                                        <p:tgtEl>
                                          <p:spTgt spid="177155">
                                            <p:txEl>
                                              <p:pRg st="6" end="6"/>
                                            </p:txEl>
                                          </p:spTgt>
                                        </p:tgtEl>
                                        <p:attrNameLst>
                                          <p:attrName>ppt_c</p:attrName>
                                        </p:attrNameLst>
                                      </p:cBhvr>
                                      <p:to>
                                        <a:schemeClr val="folHlink"/>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7155">
                                            <p:txEl>
                                              <p:pRg st="7" end="7"/>
                                            </p:txEl>
                                          </p:spTgt>
                                        </p:tgtEl>
                                        <p:attrNameLst>
                                          <p:attrName>style.visibility</p:attrName>
                                        </p:attrNameLst>
                                      </p:cBhvr>
                                      <p:to>
                                        <p:strVal val="visible"/>
                                      </p:to>
                                    </p:set>
                                    <p:animEffect transition="in" filter="wipe(left)">
                                      <p:cBhvr>
                                        <p:cTn id="29" dur="500"/>
                                        <p:tgtEl>
                                          <p:spTgt spid="177155">
                                            <p:txEl>
                                              <p:pRg st="7" end="7"/>
                                            </p:txEl>
                                          </p:spTgt>
                                        </p:tgtEl>
                                      </p:cBhvr>
                                    </p:animEffect>
                                  </p:childTnLst>
                                  <p:subTnLst>
                                    <p:animClr clrSpc="rgb" dir="cw">
                                      <p:cBhvr override="childStyle">
                                        <p:cTn dur="1" fill="hold" display="0" masterRel="nextClick" afterEffect="1"/>
                                        <p:tgtEl>
                                          <p:spTgt spid="177155">
                                            <p:txEl>
                                              <p:pRg st="7" end="7"/>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177155">
                                            <p:txEl>
                                              <p:pRg st="8" end="8"/>
                                            </p:txEl>
                                          </p:spTgt>
                                        </p:tgtEl>
                                        <p:attrNameLst>
                                          <p:attrName>style.visibility</p:attrName>
                                        </p:attrNameLst>
                                      </p:cBhvr>
                                      <p:to>
                                        <p:strVal val="visible"/>
                                      </p:to>
                                    </p:set>
                                    <p:animEffect transition="in" filter="wipe(left)">
                                      <p:cBhvr>
                                        <p:cTn id="32" dur="500"/>
                                        <p:tgtEl>
                                          <p:spTgt spid="177155">
                                            <p:txEl>
                                              <p:pRg st="8" end="8"/>
                                            </p:txEl>
                                          </p:spTgt>
                                        </p:tgtEl>
                                      </p:cBhvr>
                                    </p:animEffect>
                                  </p:childTnLst>
                                  <p:subTnLst>
                                    <p:animClr clrSpc="rgb" dir="cw">
                                      <p:cBhvr override="childStyle">
                                        <p:cTn dur="1" fill="hold" display="0" masterRel="nextClick" afterEffect="1"/>
                                        <p:tgtEl>
                                          <p:spTgt spid="177155">
                                            <p:txEl>
                                              <p:pRg st="8" end="8"/>
                                            </p:txEl>
                                          </p:spTgt>
                                        </p:tgtEl>
                                        <p:attrNameLst>
                                          <p:attrName>ppt_c</p:attrName>
                                        </p:attrNameLst>
                                      </p:cBhvr>
                                      <p:to>
                                        <a:schemeClr val="folHlink"/>
                                      </p:to>
                                    </p:animClr>
                                  </p:subTnLst>
                                </p:cTn>
                              </p:par>
                              <p:par>
                                <p:cTn id="33" presetID="22" presetClass="entr" presetSubtype="8" fill="hold" grpId="0" nodeType="withEffect">
                                  <p:stCondLst>
                                    <p:cond delay="0"/>
                                  </p:stCondLst>
                                  <p:childTnLst>
                                    <p:set>
                                      <p:cBhvr>
                                        <p:cTn id="34" dur="1" fill="hold">
                                          <p:stCondLst>
                                            <p:cond delay="0"/>
                                          </p:stCondLst>
                                        </p:cTn>
                                        <p:tgtEl>
                                          <p:spTgt spid="177155">
                                            <p:txEl>
                                              <p:pRg st="9" end="9"/>
                                            </p:txEl>
                                          </p:spTgt>
                                        </p:tgtEl>
                                        <p:attrNameLst>
                                          <p:attrName>style.visibility</p:attrName>
                                        </p:attrNameLst>
                                      </p:cBhvr>
                                      <p:to>
                                        <p:strVal val="visible"/>
                                      </p:to>
                                    </p:set>
                                    <p:animEffect transition="in" filter="wipe(left)">
                                      <p:cBhvr>
                                        <p:cTn id="35" dur="500"/>
                                        <p:tgtEl>
                                          <p:spTgt spid="177155">
                                            <p:txEl>
                                              <p:pRg st="9" end="9"/>
                                            </p:txEl>
                                          </p:spTgt>
                                        </p:tgtEl>
                                      </p:cBhvr>
                                    </p:animEffect>
                                  </p:childTnLst>
                                  <p:subTnLst>
                                    <p:animClr clrSpc="rgb" dir="cw">
                                      <p:cBhvr override="childStyle">
                                        <p:cTn dur="1" fill="hold" display="0" masterRel="nextClick" afterEffect="1"/>
                                        <p:tgtEl>
                                          <p:spTgt spid="177155">
                                            <p:txEl>
                                              <p:pRg st="9" end="9"/>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分析步骤</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提出假设</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318467" name="Rectangle 3"/>
          <p:cNvSpPr>
            <a:spLocks noGrp="1" noChangeArrowheads="1"/>
          </p:cNvSpPr>
          <p:nvPr>
            <p:ph type="body" sz="half" idx="1"/>
          </p:nvPr>
        </p:nvSpPr>
        <p:spPr>
          <a:xfrm>
            <a:off x="1981199" y="1700214"/>
            <a:ext cx="9042399" cy="4656198"/>
          </a:xfrm>
        </p:spPr>
        <p:txBody>
          <a:bodyPr>
            <a:normAutofit/>
          </a:bodyPr>
          <a:lstStyle/>
          <a:p>
            <a:pPr marL="533400" indent="-533400" algn="just">
              <a:defRPr/>
            </a:pPr>
            <a:r>
              <a:rPr lang="en-US" altLang="zh-CN" sz="3600" dirty="0">
                <a:solidFill>
                  <a:schemeClr val="accent2"/>
                </a:solidFill>
                <a:sym typeface="Wingdings 3" panose="05040102010807070707" pitchFamily="18" charset="2"/>
              </a:rPr>
              <a:t></a:t>
            </a:r>
            <a:r>
              <a:rPr lang="zh-CN" altLang="en-US" sz="3600" dirty="0">
                <a:solidFill>
                  <a:schemeClr val="tx1">
                    <a:lumMod val="95000"/>
                    <a:lumOff val="5000"/>
                  </a:schemeClr>
                </a:solidFill>
                <a:sym typeface="Wingdings 3" panose="05040102010807070707" pitchFamily="18" charset="2"/>
              </a:rPr>
              <a:t>分别对两种因素</a:t>
            </a:r>
            <a:r>
              <a:rPr lang="zh-CN" altLang="en-US" sz="3600" dirty="0">
                <a:sym typeface="Wingdings 3" panose="05040102010807070707" pitchFamily="18" charset="2"/>
              </a:rPr>
              <a:t>提出假设</a:t>
            </a:r>
            <a:endParaRPr lang="zh-CN" altLang="en-US" sz="3600" dirty="0"/>
          </a:p>
          <a:p>
            <a:pPr marL="1143000" lvl="1" indent="-457200" algn="just">
              <a:defRPr/>
            </a:pPr>
            <a:r>
              <a:rPr lang="zh-CN" altLang="en-US" sz="3200" dirty="0"/>
              <a:t>对</a:t>
            </a:r>
            <a:r>
              <a:rPr lang="zh-CN" altLang="en-US" sz="3200" dirty="0">
                <a:latin typeface="Times New Roman" panose="02020603050405020304" pitchFamily="18" charset="0"/>
              </a:rPr>
              <a:t>行因素提出的假设为</a:t>
            </a:r>
          </a:p>
          <a:p>
            <a:pPr marL="1466850" lvl="2" indent="-381000" algn="just">
              <a:buClr>
                <a:schemeClr val="accent2"/>
              </a:buClr>
              <a:buSzPct val="140000"/>
              <a:buFontTx/>
              <a:buChar char="•"/>
              <a:defRPr/>
            </a:pPr>
            <a:r>
              <a:rPr lang="en-US" altLang="zh-CN" sz="2400" i="1" dirty="0">
                <a:latin typeface="Times New Roman" panose="02020603050405020304" pitchFamily="18" charset="0"/>
              </a:rPr>
              <a:t>H</a:t>
            </a:r>
            <a:r>
              <a:rPr lang="en-US" altLang="zh-CN" sz="2400" baseline="-25000" dirty="0"/>
              <a:t>0</a:t>
            </a:r>
            <a:r>
              <a:rPr lang="zh-CN" altLang="en-US" sz="2400" dirty="0"/>
              <a:t>：</a:t>
            </a:r>
            <a:r>
              <a:rPr lang="en-US" altLang="zh-CN" sz="2400" dirty="0">
                <a:latin typeface="Symbol" panose="05050102010706020507" pitchFamily="18" charset="2"/>
              </a:rPr>
              <a:t>m</a:t>
            </a:r>
            <a:r>
              <a:rPr lang="en-US" altLang="zh-CN" sz="2400" baseline="-25000" dirty="0"/>
              <a:t>1</a:t>
            </a:r>
            <a:r>
              <a:rPr lang="en-US" altLang="zh-CN" sz="2400" dirty="0"/>
              <a:t> = </a:t>
            </a:r>
            <a:r>
              <a:rPr lang="en-US" altLang="zh-CN" sz="2400" dirty="0">
                <a:latin typeface="Symbol" panose="05050102010706020507" pitchFamily="18" charset="2"/>
              </a:rPr>
              <a:t>m</a:t>
            </a:r>
            <a:r>
              <a:rPr lang="en-US" altLang="zh-CN" sz="2400" baseline="-25000" dirty="0"/>
              <a:t>2</a:t>
            </a:r>
            <a:r>
              <a:rPr lang="en-US" altLang="zh-CN" sz="2400" dirty="0"/>
              <a:t> </a:t>
            </a:r>
            <a:r>
              <a:rPr lang="en-US" altLang="zh-CN" sz="2400" dirty="0">
                <a:cs typeface="Arial" panose="020B0604020202020204" pitchFamily="34" charset="0"/>
              </a:rPr>
              <a:t>=</a:t>
            </a:r>
            <a:r>
              <a:rPr lang="en-US" altLang="zh-CN" sz="2400" dirty="0"/>
              <a:t> </a:t>
            </a:r>
            <a:r>
              <a:rPr lang="en-US" altLang="zh-CN" sz="2400" dirty="0">
                <a:latin typeface="Times New Roman" panose="02020603050405020304" pitchFamily="18" charset="0"/>
                <a:cs typeface="Arial" panose="020B0604020202020204" pitchFamily="34" charset="0"/>
              </a:rPr>
              <a:t>…</a:t>
            </a:r>
            <a:r>
              <a:rPr lang="en-US" altLang="zh-CN" sz="2400" dirty="0"/>
              <a:t> = </a:t>
            </a:r>
            <a:r>
              <a:rPr lang="en-US" altLang="zh-CN" sz="2400" dirty="0">
                <a:latin typeface="Symbol" panose="05050102010706020507" pitchFamily="18" charset="2"/>
              </a:rPr>
              <a:t>m</a:t>
            </a:r>
            <a:r>
              <a:rPr lang="en-US" altLang="zh-CN" sz="2400" i="1" baseline="-25000" dirty="0">
                <a:latin typeface="Times New Roman" panose="02020603050405020304" pitchFamily="18" charset="0"/>
              </a:rPr>
              <a:t>i</a:t>
            </a:r>
            <a:r>
              <a:rPr lang="en-US" altLang="zh-CN" sz="2400" dirty="0"/>
              <a:t> = </a:t>
            </a:r>
            <a:r>
              <a:rPr lang="en-US" altLang="zh-CN" sz="2400" dirty="0">
                <a:latin typeface="Times New Roman" panose="02020603050405020304" pitchFamily="18" charset="0"/>
                <a:cs typeface="Arial" panose="020B0604020202020204" pitchFamily="34" charset="0"/>
              </a:rPr>
              <a:t>…</a:t>
            </a:r>
            <a:r>
              <a:rPr lang="en-US" altLang="zh-CN" sz="2400" dirty="0">
                <a:cs typeface="Arial" panose="020B0604020202020204" pitchFamily="34" charset="0"/>
              </a:rPr>
              <a:t>=</a:t>
            </a:r>
            <a:r>
              <a:rPr lang="en-US" altLang="zh-CN" sz="2400" dirty="0"/>
              <a:t> </a:t>
            </a:r>
            <a:r>
              <a:rPr lang="en-US" altLang="zh-CN" sz="2400" dirty="0" err="1">
                <a:latin typeface="Symbol" panose="05050102010706020507" pitchFamily="18" charset="2"/>
              </a:rPr>
              <a:t>m</a:t>
            </a:r>
            <a:r>
              <a:rPr lang="en-US" altLang="zh-CN" sz="2400" i="1" baseline="-25000" dirty="0" err="1">
                <a:latin typeface="Times New Roman" panose="02020603050405020304" pitchFamily="18" charset="0"/>
              </a:rPr>
              <a:t>k</a:t>
            </a:r>
            <a:r>
              <a:rPr lang="en-US" altLang="zh-CN" sz="2400" dirty="0"/>
              <a:t>  (</a:t>
            </a:r>
            <a:r>
              <a:rPr lang="en-US" altLang="zh-CN" sz="2400" dirty="0">
                <a:latin typeface="Symbol" panose="05050102010706020507" pitchFamily="18" charset="2"/>
              </a:rPr>
              <a:t>m</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为第</a:t>
            </a:r>
            <a:r>
              <a:rPr lang="en-US" altLang="zh-CN" sz="2400" i="1" dirty="0" err="1">
                <a:latin typeface="Times New Roman" panose="02020603050405020304" pitchFamily="18" charset="0"/>
              </a:rPr>
              <a:t>i</a:t>
            </a:r>
            <a:r>
              <a:rPr lang="zh-CN" altLang="en-US" sz="2400" dirty="0">
                <a:latin typeface="Times New Roman" panose="02020603050405020304" pitchFamily="18" charset="0"/>
              </a:rPr>
              <a:t>个水平的均值</a:t>
            </a:r>
            <a:r>
              <a:rPr lang="en-US" altLang="zh-CN" sz="2400" dirty="0"/>
              <a:t>)</a:t>
            </a:r>
          </a:p>
          <a:p>
            <a:pPr marL="1466850" lvl="2" indent="-381000" algn="just">
              <a:buClr>
                <a:schemeClr val="accent2"/>
              </a:buClr>
              <a:buSzPct val="140000"/>
              <a:buFontTx/>
              <a:buChar char="•"/>
              <a:defRPr/>
            </a:pPr>
            <a:r>
              <a:rPr lang="en-US" altLang="zh-CN" sz="2400" i="1" dirty="0">
                <a:latin typeface="Times New Roman" panose="02020603050405020304" pitchFamily="18" charset="0"/>
              </a:rPr>
              <a:t>H</a:t>
            </a:r>
            <a:r>
              <a:rPr lang="en-US" altLang="zh-CN" sz="2400" baseline="-25000" dirty="0"/>
              <a:t>1</a:t>
            </a:r>
            <a:r>
              <a:rPr lang="zh-CN" altLang="en-US" sz="2400" dirty="0"/>
              <a:t>：</a:t>
            </a:r>
            <a:r>
              <a:rPr lang="en-US" altLang="zh-CN" sz="2400" dirty="0">
                <a:latin typeface="Symbol" panose="05050102010706020507" pitchFamily="18" charset="2"/>
              </a:rPr>
              <a:t>m</a:t>
            </a:r>
            <a:r>
              <a:rPr lang="en-US" altLang="zh-CN" sz="2400" i="1" baseline="-25000" dirty="0">
                <a:latin typeface="Times New Roman" panose="02020603050405020304" pitchFamily="18" charset="0"/>
              </a:rPr>
              <a:t>i</a:t>
            </a: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en-US" altLang="zh-CN" sz="2400" dirty="0">
                <a:latin typeface="Times New Roman" panose="02020603050405020304" pitchFamily="18" charset="0"/>
              </a:rPr>
              <a:t>=1,2, … , </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dirty="0"/>
              <a:t> </a:t>
            </a:r>
            <a:r>
              <a:rPr lang="zh-CN" altLang="en-US" sz="2400" dirty="0">
                <a:solidFill>
                  <a:srgbClr val="FF0000"/>
                </a:solidFill>
              </a:rPr>
              <a:t>不全相等</a:t>
            </a:r>
          </a:p>
          <a:p>
            <a:pPr marL="1143000" lvl="1" indent="-457200" algn="just">
              <a:defRPr/>
            </a:pPr>
            <a:r>
              <a:rPr lang="zh-CN" altLang="en-US" sz="3200" dirty="0"/>
              <a:t>对列</a:t>
            </a:r>
            <a:r>
              <a:rPr lang="zh-CN" altLang="en-US" sz="3200" dirty="0">
                <a:latin typeface="Times New Roman" panose="02020603050405020304" pitchFamily="18" charset="0"/>
              </a:rPr>
              <a:t>提出的假设为</a:t>
            </a:r>
          </a:p>
          <a:p>
            <a:pPr marL="1466850" lvl="2" indent="-381000" algn="just">
              <a:buClr>
                <a:schemeClr val="accent2"/>
              </a:buClr>
              <a:buSzPct val="140000"/>
              <a:buFontTx/>
              <a:buChar char="•"/>
              <a:defRPr/>
            </a:pPr>
            <a:r>
              <a:rPr lang="en-US" altLang="zh-CN" sz="2400" i="1" dirty="0">
                <a:latin typeface="Times New Roman" panose="02020603050405020304" pitchFamily="18" charset="0"/>
              </a:rPr>
              <a:t>H</a:t>
            </a:r>
            <a:r>
              <a:rPr lang="en-US" altLang="zh-CN" sz="2400" baseline="-25000" dirty="0"/>
              <a:t>0</a:t>
            </a:r>
            <a:r>
              <a:rPr lang="zh-CN" altLang="en-US" sz="2400" dirty="0"/>
              <a:t>： </a:t>
            </a:r>
            <a:r>
              <a:rPr lang="en-US" altLang="zh-CN" sz="2400" dirty="0">
                <a:latin typeface="Symbol" panose="05050102010706020507" pitchFamily="18" charset="2"/>
              </a:rPr>
              <a:t>m</a:t>
            </a:r>
            <a:r>
              <a:rPr lang="zh-CN" altLang="en-US" sz="2400" dirty="0">
                <a:latin typeface="Times New Roman" panose="02020603050405020304" pitchFamily="18" charset="0"/>
              </a:rPr>
              <a:t>列因素</a:t>
            </a:r>
            <a:r>
              <a:rPr lang="en-US" altLang="zh-CN" sz="2400" baseline="-25000" dirty="0"/>
              <a:t>1</a:t>
            </a:r>
            <a:r>
              <a:rPr lang="en-US" altLang="zh-CN" sz="2400" dirty="0"/>
              <a:t> = </a:t>
            </a:r>
            <a:r>
              <a:rPr lang="en-US" altLang="zh-CN" sz="2400" dirty="0">
                <a:latin typeface="Symbol" panose="05050102010706020507" pitchFamily="18" charset="2"/>
              </a:rPr>
              <a:t>m</a:t>
            </a:r>
            <a:r>
              <a:rPr lang="en-US" altLang="zh-CN" sz="2400" baseline="-25000" dirty="0"/>
              <a:t>2</a:t>
            </a:r>
            <a:r>
              <a:rPr lang="en-US" altLang="zh-CN" sz="2400" dirty="0"/>
              <a:t> </a:t>
            </a:r>
            <a:r>
              <a:rPr lang="en-US" altLang="zh-CN" sz="2400" dirty="0">
                <a:cs typeface="Arial" panose="020B0604020202020204" pitchFamily="34" charset="0"/>
              </a:rPr>
              <a:t>=</a:t>
            </a:r>
            <a:r>
              <a:rPr lang="en-US" altLang="zh-CN" sz="2400" dirty="0"/>
              <a:t> </a:t>
            </a:r>
            <a:r>
              <a:rPr lang="en-US" altLang="zh-CN" sz="2400" dirty="0">
                <a:latin typeface="Times New Roman" panose="02020603050405020304" pitchFamily="18" charset="0"/>
                <a:cs typeface="Arial" panose="020B0604020202020204" pitchFamily="34" charset="0"/>
              </a:rPr>
              <a:t>…</a:t>
            </a:r>
            <a:r>
              <a:rPr lang="en-US" altLang="zh-CN" sz="2400" dirty="0"/>
              <a:t> = </a:t>
            </a:r>
            <a:r>
              <a:rPr lang="en-US" altLang="zh-CN" sz="2400" dirty="0" err="1">
                <a:latin typeface="Symbol" panose="05050102010706020507" pitchFamily="18" charset="2"/>
              </a:rPr>
              <a:t>m</a:t>
            </a:r>
            <a:r>
              <a:rPr lang="en-US" altLang="zh-CN" sz="2400" i="1" baseline="-25000" dirty="0" err="1"/>
              <a:t>j</a:t>
            </a:r>
            <a:r>
              <a:rPr lang="en-US" altLang="zh-CN" sz="2400" dirty="0"/>
              <a:t> = </a:t>
            </a:r>
            <a:r>
              <a:rPr lang="en-US" altLang="zh-CN" sz="2400" dirty="0">
                <a:latin typeface="Times New Roman" panose="02020603050405020304" pitchFamily="18" charset="0"/>
                <a:cs typeface="Arial" panose="020B0604020202020204" pitchFamily="34" charset="0"/>
              </a:rPr>
              <a:t>…</a:t>
            </a:r>
            <a:r>
              <a:rPr lang="en-US" altLang="zh-CN" sz="2400" dirty="0">
                <a:cs typeface="Arial" panose="020B0604020202020204" pitchFamily="34" charset="0"/>
              </a:rPr>
              <a:t>=</a:t>
            </a:r>
            <a:r>
              <a:rPr lang="en-US" altLang="zh-CN" sz="2400" dirty="0"/>
              <a:t> </a:t>
            </a:r>
            <a:r>
              <a:rPr lang="en-US" altLang="zh-CN" sz="2400" dirty="0" err="1">
                <a:latin typeface="Symbol" panose="05050102010706020507" pitchFamily="18" charset="2"/>
              </a:rPr>
              <a:t>m</a:t>
            </a:r>
            <a:r>
              <a:rPr lang="en-US" altLang="zh-CN" sz="2400" baseline="-25000" dirty="0" err="1">
                <a:latin typeface="Times New Roman" panose="02020603050405020304" pitchFamily="18" charset="0"/>
              </a:rPr>
              <a:t>r</a:t>
            </a:r>
            <a:r>
              <a:rPr lang="en-US" altLang="zh-CN" sz="2400" dirty="0"/>
              <a:t>  (</a:t>
            </a:r>
            <a:r>
              <a:rPr lang="en-US" altLang="zh-CN" sz="2400" dirty="0" err="1">
                <a:latin typeface="Symbol" panose="05050102010706020507" pitchFamily="18" charset="2"/>
              </a:rPr>
              <a:t>m</a:t>
            </a:r>
            <a:r>
              <a:rPr lang="en-US" altLang="zh-CN" sz="2400" i="1" baseline="-25000" dirty="0" err="1"/>
              <a:t>j</a:t>
            </a:r>
            <a:r>
              <a:rPr lang="zh-CN" altLang="en-US" sz="2400" dirty="0">
                <a:latin typeface="Times New Roman" panose="02020603050405020304" pitchFamily="18" charset="0"/>
              </a:rPr>
              <a:t>为第</a:t>
            </a:r>
            <a:r>
              <a:rPr lang="en-US" altLang="zh-CN" sz="2400" i="1" dirty="0">
                <a:latin typeface="Times New Roman" panose="02020603050405020304" pitchFamily="18" charset="0"/>
              </a:rPr>
              <a:t>j</a:t>
            </a:r>
            <a:r>
              <a:rPr lang="zh-CN" altLang="en-US" sz="2400" dirty="0">
                <a:latin typeface="Times New Roman" panose="02020603050405020304" pitchFamily="18" charset="0"/>
              </a:rPr>
              <a:t>个水平的均值</a:t>
            </a:r>
            <a:r>
              <a:rPr lang="en-US" altLang="zh-CN" sz="2400" dirty="0"/>
              <a:t>)</a:t>
            </a:r>
            <a:endParaRPr lang="en-US" altLang="zh-CN" sz="2400" baseline="-25000" dirty="0"/>
          </a:p>
          <a:p>
            <a:pPr marL="1466850" lvl="2" indent="-381000" algn="just">
              <a:buClr>
                <a:schemeClr val="accent2"/>
              </a:buClr>
              <a:buSzPct val="140000"/>
              <a:buFontTx/>
              <a:buChar char="•"/>
              <a:defRPr/>
            </a:pPr>
            <a:r>
              <a:rPr lang="en-US" altLang="zh-CN" sz="2400" i="1" dirty="0">
                <a:latin typeface="Times New Roman" panose="02020603050405020304" pitchFamily="18" charset="0"/>
              </a:rPr>
              <a:t>H</a:t>
            </a:r>
            <a:r>
              <a:rPr lang="en-US" altLang="zh-CN" sz="2400" baseline="-25000" dirty="0"/>
              <a:t>1</a:t>
            </a:r>
            <a:r>
              <a:rPr lang="zh-CN" altLang="en-US" sz="2400" dirty="0"/>
              <a:t>： </a:t>
            </a:r>
            <a:r>
              <a:rPr lang="en-US" altLang="zh-CN" sz="2400" dirty="0" err="1">
                <a:latin typeface="Symbol" panose="05050102010706020507" pitchFamily="18" charset="2"/>
              </a:rPr>
              <a:t>m</a:t>
            </a:r>
            <a:r>
              <a:rPr lang="en-US" altLang="zh-CN" sz="2400" i="1" baseline="-25000" dirty="0" err="1">
                <a:latin typeface="Times New Roman" panose="02020603050405020304" pitchFamily="18" charset="0"/>
              </a:rPr>
              <a:t>j</a:t>
            </a: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j </a:t>
            </a:r>
            <a:r>
              <a:rPr lang="en-US" altLang="zh-CN" sz="2400" dirty="0">
                <a:latin typeface="Times New Roman" panose="02020603050405020304" pitchFamily="18" charset="0"/>
              </a:rPr>
              <a:t>=1,2,…,</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dirty="0"/>
              <a:t> </a:t>
            </a:r>
            <a:r>
              <a:rPr lang="zh-CN" altLang="en-US" sz="2400" dirty="0">
                <a:solidFill>
                  <a:srgbClr val="FF0000"/>
                </a:solidFill>
              </a:rPr>
              <a:t>不全相等</a:t>
            </a:r>
            <a:endParaRPr lang="zh-CN" altLang="en-US" sz="2400" dirty="0">
              <a:solidFill>
                <a:srgbClr val="FF0000"/>
              </a:solidFill>
              <a:latin typeface="Times New Roman" panose="02020603050405020304" pitchFamily="18" charset="0"/>
            </a:endParaRP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2051728" y="281866"/>
            <a:ext cx="9042400" cy="1143000"/>
          </a:xfrm>
        </p:spPr>
        <p:txBody>
          <a:bodyPr>
            <a:normAutofit fontScale="90000"/>
          </a:bodyPr>
          <a:lstStyle/>
          <a:p>
            <a:pPr>
              <a:defRPr/>
            </a:pPr>
            <a:r>
              <a:rPr lang="zh-CN" altLang="en-US" b="1">
                <a:effectLst>
                  <a:outerShdw blurRad="38100" dist="38100" dir="2700000" algn="tl">
                    <a:srgbClr val="000000">
                      <a:alpha val="43137"/>
                    </a:srgbClr>
                  </a:outerShdw>
                </a:effectLst>
                <a:latin typeface="Arial" panose="020B0604020202020204" pitchFamily="34" charset="0"/>
              </a:rPr>
              <a:t>分析步骤</a:t>
            </a:r>
            <a:br>
              <a:rPr lang="zh-CN" altLang="en-US" b="1">
                <a:effectLst>
                  <a:outerShdw blurRad="38100" dist="38100" dir="2700000" algn="tl">
                    <a:srgbClr val="000000">
                      <a:alpha val="43137"/>
                    </a:srgbClr>
                  </a:outerShdw>
                </a:effectLst>
                <a:latin typeface="Arial" panose="020B0604020202020204" pitchFamily="34" charset="0"/>
              </a:rPr>
            </a:br>
            <a:r>
              <a:rPr lang="en-US" altLang="zh-CN" sz="3600" b="1">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a:solidFill>
                  <a:schemeClr val="hlink"/>
                </a:solidFill>
                <a:effectLst>
                  <a:outerShdw blurRad="38100" dist="38100" dir="2700000" algn="tl">
                    <a:srgbClr val="000000">
                      <a:alpha val="43137"/>
                    </a:srgbClr>
                  </a:outerShdw>
                </a:effectLst>
                <a:latin typeface="Arial" panose="020B0604020202020204" pitchFamily="34" charset="0"/>
              </a:rPr>
              <a:t>构造检验的统计量</a:t>
            </a:r>
            <a:r>
              <a:rPr lang="en-US" altLang="zh-CN" sz="3600" b="1">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398339" name="Rectangle 3"/>
          <p:cNvSpPr>
            <a:spLocks noGrp="1" noChangeArrowheads="1"/>
          </p:cNvSpPr>
          <p:nvPr>
            <p:ph type="body" sz="half" idx="1"/>
          </p:nvPr>
        </p:nvSpPr>
        <p:spPr>
          <a:xfrm>
            <a:off x="1981200" y="1752600"/>
            <a:ext cx="8229600" cy="4419600"/>
          </a:xfrm>
        </p:spPr>
        <p:txBody>
          <a:bodyPr>
            <a:normAutofit/>
          </a:bodyPr>
          <a:lstStyle/>
          <a:p>
            <a:pPr marL="533400" indent="-533400" algn="just">
              <a:buSzPct val="120000"/>
              <a:buNone/>
              <a:defRPr/>
            </a:pPr>
            <a:r>
              <a:rPr lang="en-US" altLang="zh-CN" dirty="0">
                <a:solidFill>
                  <a:schemeClr val="accent2"/>
                </a:solidFill>
                <a:sym typeface="Wingdings 3" panose="05040102010807070707" pitchFamily="18" charset="2"/>
              </a:rPr>
              <a:t></a:t>
            </a:r>
            <a:r>
              <a:rPr lang="zh-CN" altLang="en-US" sz="3200" dirty="0">
                <a:sym typeface="Wingdings 3" panose="05040102010807070707" pitchFamily="18" charset="2"/>
              </a:rPr>
              <a:t>计算平方和</a:t>
            </a:r>
            <a:r>
              <a:rPr lang="en-US" altLang="zh-CN" sz="3200" dirty="0">
                <a:solidFill>
                  <a:srgbClr val="FFFFB1"/>
                </a:solidFill>
                <a:sym typeface="Wingdings 3" panose="05040102010807070707" pitchFamily="18" charset="2"/>
              </a:rPr>
              <a:t>(</a:t>
            </a:r>
            <a:r>
              <a:rPr lang="en-US" altLang="zh-CN" sz="3200" i="1" dirty="0">
                <a:solidFill>
                  <a:srgbClr val="FFFFB1"/>
                </a:solidFill>
                <a:sym typeface="Wingdings 3" panose="05040102010807070707" pitchFamily="18" charset="2"/>
              </a:rPr>
              <a:t>SS</a:t>
            </a:r>
            <a:r>
              <a:rPr lang="en-US" altLang="zh-CN" sz="3200" dirty="0">
                <a:solidFill>
                  <a:srgbClr val="FFFFB1"/>
                </a:solidFill>
                <a:sym typeface="Wingdings 3" panose="05040102010807070707" pitchFamily="18" charset="2"/>
              </a:rPr>
              <a:t>)</a:t>
            </a:r>
            <a:endParaRPr lang="en-US" altLang="zh-CN" sz="4000" dirty="0">
              <a:solidFill>
                <a:srgbClr val="FFFFB1"/>
              </a:solidFill>
            </a:endParaRPr>
          </a:p>
          <a:p>
            <a:pPr marL="1143000" lvl="1" indent="-457200" algn="just">
              <a:defRPr/>
            </a:pPr>
            <a:r>
              <a:rPr lang="zh-CN" altLang="en-US" sz="2400" dirty="0"/>
              <a:t>总误差平方和</a:t>
            </a:r>
          </a:p>
          <a:p>
            <a:pPr marL="533400" indent="-533400" algn="just">
              <a:buFontTx/>
              <a:buAutoNum type="arabicPeriod"/>
              <a:defRPr/>
            </a:pPr>
            <a:endParaRPr lang="zh-CN" altLang="en-US" sz="2800" i="1" dirty="0"/>
          </a:p>
          <a:p>
            <a:pPr marL="1143000" lvl="1" indent="-457200" algn="just">
              <a:defRPr/>
            </a:pPr>
            <a:r>
              <a:rPr lang="zh-CN" altLang="en-US" sz="2400" dirty="0"/>
              <a:t>行因素误差平方和 </a:t>
            </a:r>
          </a:p>
          <a:p>
            <a:pPr marL="533400" indent="-533400" algn="just">
              <a:buFontTx/>
              <a:buAutoNum type="arabicPeriod"/>
              <a:defRPr/>
            </a:pPr>
            <a:endParaRPr lang="zh-CN" altLang="en-US" sz="2800" i="1" dirty="0"/>
          </a:p>
          <a:p>
            <a:pPr marL="1143000" lvl="1" indent="-457200" algn="just">
              <a:defRPr/>
            </a:pPr>
            <a:r>
              <a:rPr lang="zh-CN" altLang="en-US" sz="2400" dirty="0"/>
              <a:t>列因素误差平方和 </a:t>
            </a:r>
          </a:p>
          <a:p>
            <a:pPr marL="533400" indent="-533400" algn="just">
              <a:buFontTx/>
              <a:buAutoNum type="arabicPeriod"/>
              <a:defRPr/>
            </a:pPr>
            <a:endParaRPr lang="zh-CN" altLang="en-US" sz="2800" dirty="0"/>
          </a:p>
          <a:p>
            <a:pPr marL="1143000" lvl="1" indent="-457200" algn="just">
              <a:defRPr/>
            </a:pPr>
            <a:r>
              <a:rPr lang="zh-CN" altLang="en-US" sz="2400" dirty="0"/>
              <a:t>随机误差项平方和</a:t>
            </a:r>
          </a:p>
        </p:txBody>
      </p:sp>
      <mc:AlternateContent xmlns:mc="http://schemas.openxmlformats.org/markup-compatibility/2006">
        <mc:Choice xmlns:a14="http://schemas.microsoft.com/office/drawing/2010/main" Requires="a14">
          <p:sp>
            <p:nvSpPr>
              <p:cNvPr id="8" name="Object 6">
                <a:hlinkClick r:id="" action="ppaction://ole?verb=0"/>
                <a:extLst>
                  <a:ext uri="{FF2B5EF4-FFF2-40B4-BE49-F238E27FC236}">
                    <a16:creationId xmlns:a16="http://schemas.microsoft.com/office/drawing/2014/main" id="{B340AE74-4780-4A07-B892-0646207E3EAA}"/>
                  </a:ext>
                </a:extLst>
              </p:cNvPr>
              <p:cNvSpPr txBox="1"/>
              <p:nvPr/>
            </p:nvSpPr>
            <p:spPr bwMode="auto">
              <a:xfrm>
                <a:off x="5981700" y="1949296"/>
                <a:ext cx="3673921" cy="1333500"/>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𝑆𝑆𝑇</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𝑟</m:t>
                              </m:r>
                            </m:sup>
                            <m:e>
                              <m:sSup>
                                <m:sSupPr>
                                  <m:ctrlPr>
                                    <a:rPr lang="zh-CN" altLang="en-US" i="1">
                                      <a:solidFill>
                                        <a:srgbClr val="000000"/>
                                      </a:solidFill>
                                      <a:latin typeface="Cambria Math" panose="02040503050406030204" pitchFamily="18" charset="0"/>
                                    </a:rPr>
                                  </m:ctrlPr>
                                </m:sSupPr>
                                <m:e>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𝑖𝑗</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acc>
                                    </m:e>
                                  </m:d>
                                </m:e>
                                <m:sup>
                                  <m:r>
                                    <a:rPr lang="zh-CN" altLang="en-US" i="1">
                                      <a:solidFill>
                                        <a:srgbClr val="000000"/>
                                      </a:solidFill>
                                      <a:latin typeface="Cambria Math" panose="02040503050406030204" pitchFamily="18" charset="0"/>
                                    </a:rPr>
                                    <m:t>2</m:t>
                                  </m:r>
                                </m:sup>
                              </m:sSup>
                            </m:e>
                          </m:nary>
                        </m:e>
                      </m:nary>
                    </m:oMath>
                  </m:oMathPara>
                </a14:m>
                <a:endParaRPr lang="zh-CN" altLang="en-US" dirty="0"/>
              </a:p>
            </p:txBody>
          </p:sp>
        </mc:Choice>
        <mc:Fallback>
          <p:sp>
            <p:nvSpPr>
              <p:cNvPr id="8" name="Object 6">
                <a:hlinkClick r:id="" action="ppaction://ole?verb=0"/>
                <a:extLst>
                  <a:ext uri="{FF2B5EF4-FFF2-40B4-BE49-F238E27FC236}">
                    <a16:creationId xmlns:a16="http://schemas.microsoft.com/office/drawing/2014/main" id="{B340AE74-4780-4A07-B892-0646207E3EAA}"/>
                  </a:ext>
                </a:extLst>
              </p:cNvPr>
              <p:cNvSpPr txBox="1">
                <a:spLocks noRot="1" noChangeAspect="1" noMove="1" noResize="1" noEditPoints="1" noAdjustHandles="1" noChangeArrowheads="1" noChangeShapeType="1" noTextEdit="1"/>
              </p:cNvSpPr>
              <p:nvPr/>
            </p:nvSpPr>
            <p:spPr bwMode="auto">
              <a:xfrm>
                <a:off x="5981700" y="1949296"/>
                <a:ext cx="3673921" cy="13335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Object 4">
                <a:hlinkClick r:id="" action="ppaction://ole?verb=0"/>
                <a:extLst>
                  <a:ext uri="{FF2B5EF4-FFF2-40B4-BE49-F238E27FC236}">
                    <a16:creationId xmlns:a16="http://schemas.microsoft.com/office/drawing/2014/main" id="{28400EB7-5206-400C-85BF-A8270DE7BACB}"/>
                  </a:ext>
                </a:extLst>
              </p:cNvPr>
              <p:cNvSpPr txBox="1"/>
              <p:nvPr/>
            </p:nvSpPr>
            <p:spPr bwMode="auto">
              <a:xfrm>
                <a:off x="5981700" y="2967916"/>
                <a:ext cx="3352800" cy="990600"/>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𝑆𝑆</m:t>
                      </m:r>
                      <m:r>
                        <a:rPr lang="en-US" altLang="zh-CN" b="0" i="1" smtClean="0">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𝑟</m:t>
                              </m:r>
                            </m:sup>
                            <m:e>
                              <m:sSup>
                                <m:sSupPr>
                                  <m:ctrlPr>
                                    <a:rPr lang="zh-CN" altLang="en-US" i="1">
                                      <a:solidFill>
                                        <a:srgbClr val="000000"/>
                                      </a:solidFill>
                                      <a:latin typeface="Cambria Math" panose="02040503050406030204" pitchFamily="18" charset="0"/>
                                    </a:rPr>
                                  </m:ctrlPr>
                                </m:sSupPr>
                                <m:e>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acc>
                                    </m:e>
                                  </m:d>
                                </m:e>
                                <m:sup>
                                  <m:r>
                                    <a:rPr lang="zh-CN" altLang="en-US" i="1">
                                      <a:solidFill>
                                        <a:srgbClr val="000000"/>
                                      </a:solidFill>
                                      <a:latin typeface="Cambria Math" panose="02040503050406030204" pitchFamily="18" charset="0"/>
                                    </a:rPr>
                                    <m:t>2</m:t>
                                  </m:r>
                                </m:sup>
                              </m:sSup>
                            </m:e>
                          </m:nary>
                        </m:e>
                      </m:nary>
                    </m:oMath>
                  </m:oMathPara>
                </a14:m>
                <a:endParaRPr lang="zh-CN" altLang="en-US" dirty="0"/>
              </a:p>
            </p:txBody>
          </p:sp>
        </mc:Choice>
        <mc:Fallback>
          <p:sp>
            <p:nvSpPr>
              <p:cNvPr id="12" name="Object 4">
                <a:hlinkClick r:id="" action="ppaction://ole?verb=0"/>
                <a:extLst>
                  <a:ext uri="{FF2B5EF4-FFF2-40B4-BE49-F238E27FC236}">
                    <a16:creationId xmlns:a16="http://schemas.microsoft.com/office/drawing/2014/main" id="{28400EB7-5206-400C-85BF-A8270DE7BACB}"/>
                  </a:ext>
                </a:extLst>
              </p:cNvPr>
              <p:cNvSpPr txBox="1">
                <a:spLocks noRot="1" noChangeAspect="1" noMove="1" noResize="1" noEditPoints="1" noAdjustHandles="1" noChangeArrowheads="1" noChangeShapeType="1" noTextEdit="1"/>
              </p:cNvSpPr>
              <p:nvPr/>
            </p:nvSpPr>
            <p:spPr bwMode="auto">
              <a:xfrm>
                <a:off x="5981700" y="2967916"/>
                <a:ext cx="3352800" cy="990600"/>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bject 5">
                <a:hlinkClick r:id="" action="ppaction://ole?verb=0"/>
                <a:extLst>
                  <a:ext uri="{FF2B5EF4-FFF2-40B4-BE49-F238E27FC236}">
                    <a16:creationId xmlns:a16="http://schemas.microsoft.com/office/drawing/2014/main" id="{46F1EF98-A659-4ADD-96C4-2BC2EA3C961B}"/>
                  </a:ext>
                </a:extLst>
              </p:cNvPr>
              <p:cNvSpPr txBox="1"/>
              <p:nvPr/>
            </p:nvSpPr>
            <p:spPr bwMode="auto">
              <a:xfrm>
                <a:off x="5981700" y="3962400"/>
                <a:ext cx="3352800" cy="990600"/>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𝑆𝑆</m:t>
                      </m:r>
                      <m:r>
                        <a:rPr lang="en-US" altLang="zh-CN" b="0" i="1" smtClean="0">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𝑟</m:t>
                              </m:r>
                            </m:sup>
                            <m:e>
                              <m:sSup>
                                <m:sSupPr>
                                  <m:ctrlPr>
                                    <a:rPr lang="zh-CN" altLang="en-US" i="1">
                                      <a:solidFill>
                                        <a:srgbClr val="000000"/>
                                      </a:solidFill>
                                      <a:latin typeface="Cambria Math" panose="02040503050406030204" pitchFamily="18" charset="0"/>
                                    </a:rPr>
                                  </m:ctrlPr>
                                </m:sSupPr>
                                <m:e>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sub>
                                          <m:r>
                                            <m:rPr>
                                              <m:sty m:val="p"/>
                                            </m:rPr>
                                            <a:rPr lang="en-US" altLang="zh-CN" i="1">
                                              <a:solidFill>
                                                <a:srgbClr val="000000"/>
                                              </a:solidFill>
                                              <a:latin typeface="Cambria Math" panose="02040503050406030204" pitchFamily="18" charset="0"/>
                                            </a:rPr>
                                            <m:t>j</m:t>
                                          </m:r>
                                          <m:r>
                                            <a:rPr lang="zh-CN" altLang="en-US" i="1">
                                              <a:solidFill>
                                                <a:srgbClr val="000000"/>
                                              </a:solidFill>
                                              <a:latin typeface="Cambria Math" panose="02040503050406030204" pitchFamily="18" charset="0"/>
                                            </a:rPr>
                                            <m:t>.</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acc>
                                    </m:e>
                                  </m:d>
                                </m:e>
                                <m:sup>
                                  <m:r>
                                    <a:rPr lang="zh-CN" altLang="en-US" i="1">
                                      <a:solidFill>
                                        <a:srgbClr val="000000"/>
                                      </a:solidFill>
                                      <a:latin typeface="Cambria Math" panose="02040503050406030204" pitchFamily="18" charset="0"/>
                                    </a:rPr>
                                    <m:t>2</m:t>
                                  </m:r>
                                </m:sup>
                              </m:sSup>
                            </m:e>
                          </m:nary>
                        </m:e>
                      </m:nary>
                    </m:oMath>
                  </m:oMathPara>
                </a14:m>
                <a:endParaRPr lang="zh-CN" altLang="en-US" dirty="0"/>
              </a:p>
            </p:txBody>
          </p:sp>
        </mc:Choice>
        <mc:Fallback xmlns="">
          <p:sp>
            <p:nvSpPr>
              <p:cNvPr id="13" name="Object 5">
                <a:hlinkClick r:id="" action="ppaction://ole?verb=0"/>
                <a:extLst>
                  <a:ext uri="{FF2B5EF4-FFF2-40B4-BE49-F238E27FC236}">
                    <a16:creationId xmlns:a16="http://schemas.microsoft.com/office/drawing/2014/main" id="{46F1EF98-A659-4ADD-96C4-2BC2EA3C961B}"/>
                  </a:ext>
                </a:extLst>
              </p:cNvPr>
              <p:cNvSpPr txBox="1">
                <a:spLocks noRot="1" noChangeAspect="1" noMove="1" noResize="1" noEditPoints="1" noAdjustHandles="1" noChangeArrowheads="1" noChangeShapeType="1" noTextEdit="1"/>
              </p:cNvSpPr>
              <p:nvPr/>
            </p:nvSpPr>
            <p:spPr bwMode="auto">
              <a:xfrm>
                <a:off x="5981700" y="3962400"/>
                <a:ext cx="3352800" cy="990600"/>
              </a:xfrm>
              <a:prstGeom prst="rect">
                <a:avLst/>
              </a:prstGeom>
              <a:blipFill>
                <a:blip r:embed="rId5"/>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Object 8">
                <a:hlinkClick r:id="" action="ppaction://ole?verb=0"/>
                <a:extLst>
                  <a:ext uri="{FF2B5EF4-FFF2-40B4-BE49-F238E27FC236}">
                    <a16:creationId xmlns:a16="http://schemas.microsoft.com/office/drawing/2014/main" id="{FA68DDC4-71B4-4DD0-8E47-09CAECA8393A}"/>
                  </a:ext>
                </a:extLst>
              </p:cNvPr>
              <p:cNvSpPr txBox="1"/>
              <p:nvPr/>
            </p:nvSpPr>
            <p:spPr bwMode="auto">
              <a:xfrm>
                <a:off x="5981700" y="5181600"/>
                <a:ext cx="4568825" cy="990600"/>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𝑆𝑆𝐸</m:t>
                      </m:r>
                      <m:r>
                        <a:rPr lang="zh-CN" altLang="en-US" i="1" smtClean="0">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𝑘</m:t>
                          </m:r>
                        </m:sup>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𝑟</m:t>
                              </m:r>
                            </m:sup>
                            <m:e>
                              <m:sSup>
                                <m:sSupPr>
                                  <m:ctrlPr>
                                    <a:rPr lang="zh-CN" altLang="en-US" i="1">
                                      <a:solidFill>
                                        <a:srgbClr val="000000"/>
                                      </a:solidFill>
                                      <a:latin typeface="Cambria Math" panose="02040503050406030204" pitchFamily="18" charset="0"/>
                                    </a:rPr>
                                  </m:ctrlPr>
                                </m:sSupPr>
                                <m:e>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sub>
                                          <m:r>
                                            <a:rPr lang="en-US" altLang="zh-CN" b="0" i="1" smtClean="0">
                                              <a:solidFill>
                                                <a:srgbClr val="000000"/>
                                              </a:solidFill>
                                              <a:latin typeface="Cambria Math" panose="02040503050406030204" pitchFamily="18" charset="0"/>
                                            </a:rPr>
                                            <m:t>𝑗</m:t>
                                          </m:r>
                                          <m:r>
                                            <a:rPr lang="zh-CN" altLang="en-US" i="1" smtClean="0">
                                              <a:solidFill>
                                                <a:srgbClr val="000000"/>
                                              </a:solidFill>
                                              <a:latin typeface="Cambria Math" panose="02040503050406030204" pitchFamily="18" charset="0"/>
                                            </a:rPr>
                                            <m:t>.</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acc>
                                    </m:e>
                                  </m:d>
                                </m:e>
                                <m:sup>
                                  <m:r>
                                    <a:rPr lang="zh-CN" altLang="en-US" i="1">
                                      <a:solidFill>
                                        <a:srgbClr val="000000"/>
                                      </a:solidFill>
                                      <a:latin typeface="Cambria Math" panose="02040503050406030204" pitchFamily="18" charset="0"/>
                                    </a:rPr>
                                    <m:t>2</m:t>
                                  </m:r>
                                </m:sup>
                              </m:sSup>
                            </m:e>
                          </m:nary>
                        </m:e>
                      </m:nary>
                    </m:oMath>
                  </m:oMathPara>
                </a14:m>
                <a:endParaRPr lang="zh-CN" altLang="en-US" dirty="0"/>
              </a:p>
            </p:txBody>
          </p:sp>
        </mc:Choice>
        <mc:Fallback xmlns="">
          <p:sp>
            <p:nvSpPr>
              <p:cNvPr id="18" name="Object 8">
                <a:hlinkClick r:id="" action="ppaction://ole?verb=0"/>
                <a:extLst>
                  <a:ext uri="{FF2B5EF4-FFF2-40B4-BE49-F238E27FC236}">
                    <a16:creationId xmlns:a16="http://schemas.microsoft.com/office/drawing/2014/main" id="{FA68DDC4-71B4-4DD0-8E47-09CAECA8393A}"/>
                  </a:ext>
                </a:extLst>
              </p:cNvPr>
              <p:cNvSpPr txBox="1">
                <a:spLocks noRot="1" noChangeAspect="1" noMove="1" noResize="1" noEditPoints="1" noAdjustHandles="1" noChangeArrowheads="1" noChangeShapeType="1" noTextEdit="1"/>
              </p:cNvSpPr>
              <p:nvPr/>
            </p:nvSpPr>
            <p:spPr bwMode="auto">
              <a:xfrm>
                <a:off x="5981700" y="5181600"/>
                <a:ext cx="4568825" cy="990600"/>
              </a:xfrm>
              <a:prstGeom prst="rect">
                <a:avLst/>
              </a:prstGeom>
              <a:blipFill>
                <a:blip r:embed="rId6"/>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1981200" y="174286"/>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分析步骤</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构造检验的统计量</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en-US" altLang="zh-CN" b="1" dirty="0">
                <a:effectLst>
                  <a:outerShdw blurRad="38100" dist="38100" dir="2700000" algn="tl">
                    <a:srgbClr val="000000">
                      <a:alpha val="43137"/>
                    </a:srgbClr>
                  </a:outerShdw>
                </a:effectLst>
                <a:latin typeface="Arial" panose="020B0604020202020204" pitchFamily="34" charset="0"/>
              </a:rPr>
              <a:t> </a:t>
            </a:r>
            <a:endPar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endParaRPr>
          </a:p>
        </p:txBody>
      </p:sp>
      <p:sp>
        <p:nvSpPr>
          <p:cNvPr id="316419" name="Rectangle 3"/>
          <p:cNvSpPr>
            <a:spLocks noGrp="1" noChangeArrowheads="1"/>
          </p:cNvSpPr>
          <p:nvPr>
            <p:ph type="body" sz="half" idx="1"/>
          </p:nvPr>
        </p:nvSpPr>
        <p:spPr>
          <a:xfrm>
            <a:off x="1981200" y="1700213"/>
            <a:ext cx="8229600" cy="1657350"/>
          </a:xfrm>
        </p:spPr>
        <p:txBody>
          <a:bodyPr>
            <a:normAutofit/>
          </a:bodyPr>
          <a:lstStyle/>
          <a:p>
            <a:pPr marL="533400" indent="-533400" algn="just">
              <a:buSzPct val="120000"/>
              <a:buNone/>
              <a:defRPr/>
            </a:pPr>
            <a:r>
              <a:rPr lang="en-US" altLang="zh-CN" sz="3000">
                <a:solidFill>
                  <a:schemeClr val="accent2"/>
                </a:solidFill>
                <a:sym typeface="Wingdings 3" panose="05040102010807070707" pitchFamily="18" charset="2"/>
              </a:rPr>
              <a:t> </a:t>
            </a:r>
            <a:r>
              <a:rPr lang="zh-CN" altLang="en-US" sz="3000"/>
              <a:t>总误差平方和</a:t>
            </a:r>
            <a:r>
              <a:rPr lang="en-US" altLang="zh-CN" sz="3000"/>
              <a:t>(</a:t>
            </a:r>
            <a:r>
              <a:rPr lang="en-US" altLang="zh-CN" sz="3000" i="1"/>
              <a:t>SST </a:t>
            </a:r>
            <a:r>
              <a:rPr lang="en-US" altLang="zh-CN" sz="3000"/>
              <a:t>)</a:t>
            </a:r>
            <a:r>
              <a:rPr lang="zh-CN" altLang="en-US" sz="3000"/>
              <a:t>、行因素平方和 </a:t>
            </a:r>
            <a:r>
              <a:rPr lang="en-US" altLang="zh-CN" sz="3000"/>
              <a:t>(</a:t>
            </a:r>
            <a:r>
              <a:rPr lang="en-US" altLang="zh-CN" sz="3000" i="1"/>
              <a:t>SSR</a:t>
            </a:r>
            <a:r>
              <a:rPr lang="en-US" altLang="zh-CN" sz="3000"/>
              <a:t>)</a:t>
            </a:r>
            <a:r>
              <a:rPr lang="zh-CN" altLang="en-US" sz="3000"/>
              <a:t>、列因素平方和</a:t>
            </a:r>
            <a:r>
              <a:rPr lang="en-US" altLang="zh-CN" sz="3000"/>
              <a:t>(</a:t>
            </a:r>
            <a:r>
              <a:rPr lang="en-US" altLang="zh-CN" sz="3000" i="1"/>
              <a:t>SSC</a:t>
            </a:r>
            <a:r>
              <a:rPr lang="en-US" altLang="zh-CN" sz="3000"/>
              <a:t>) </a:t>
            </a:r>
            <a:r>
              <a:rPr lang="zh-CN" altLang="en-US" sz="3000"/>
              <a:t>、误差项平方和</a:t>
            </a:r>
            <a:r>
              <a:rPr lang="en-US" altLang="zh-CN" sz="3000"/>
              <a:t>(</a:t>
            </a:r>
            <a:r>
              <a:rPr lang="en-US" altLang="zh-CN" sz="3000" i="1"/>
              <a:t>SSE</a:t>
            </a:r>
            <a:r>
              <a:rPr lang="en-US" altLang="zh-CN" sz="3000"/>
              <a:t>) </a:t>
            </a:r>
            <a:r>
              <a:rPr lang="zh-CN" altLang="en-US" sz="3000"/>
              <a:t>之间的关系</a:t>
            </a:r>
          </a:p>
        </p:txBody>
      </p:sp>
      <p:sp>
        <p:nvSpPr>
          <p:cNvPr id="316421" name="Rectangle 5"/>
          <p:cNvSpPr>
            <a:spLocks noChangeArrowheads="1"/>
          </p:cNvSpPr>
          <p:nvPr/>
        </p:nvSpPr>
        <p:spPr bwMode="auto">
          <a:xfrm>
            <a:off x="2386614" y="5905869"/>
            <a:ext cx="701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hlink"/>
              </a:buClr>
              <a:buSzPct val="120000"/>
              <a:buFont typeface="Wingdings" panose="05000000000000000000" pitchFamily="2" charset="2"/>
              <a:buNone/>
              <a:defRPr/>
            </a:pPr>
            <a:r>
              <a:rPr lang="en-US" altLang="zh-CN" sz="3600" i="1" dirty="0">
                <a:solidFill>
                  <a:srgbClr val="FFFFB1"/>
                </a:solidFill>
                <a:effectLst>
                  <a:outerShdw blurRad="38100" dist="38100" dir="2700000" algn="tl">
                    <a:srgbClr val="000000"/>
                  </a:outerShdw>
                </a:effectLst>
              </a:rPr>
              <a:t>SST </a:t>
            </a:r>
            <a:r>
              <a:rPr lang="en-US" altLang="zh-CN" sz="3600" dirty="0">
                <a:solidFill>
                  <a:srgbClr val="FFFFB1"/>
                </a:solidFill>
                <a:effectLst>
                  <a:outerShdw blurRad="38100" dist="38100" dir="2700000" algn="tl">
                    <a:srgbClr val="000000"/>
                  </a:outerShdw>
                </a:effectLst>
              </a:rPr>
              <a:t>= </a:t>
            </a:r>
            <a:r>
              <a:rPr lang="en-US" altLang="zh-CN" sz="3600" i="1" dirty="0">
                <a:solidFill>
                  <a:srgbClr val="FFFFB1"/>
                </a:solidFill>
                <a:effectLst>
                  <a:outerShdw blurRad="38100" dist="38100" dir="2700000" algn="tl">
                    <a:srgbClr val="000000"/>
                  </a:outerShdw>
                </a:effectLst>
              </a:rPr>
              <a:t>SSR</a:t>
            </a:r>
            <a:r>
              <a:rPr lang="en-US" altLang="zh-CN" sz="3600" dirty="0">
                <a:solidFill>
                  <a:srgbClr val="FFFFB1"/>
                </a:solidFill>
                <a:effectLst>
                  <a:outerShdw blurRad="38100" dist="38100" dir="2700000" algn="tl">
                    <a:srgbClr val="000000"/>
                  </a:outerShdw>
                </a:effectLst>
              </a:rPr>
              <a:t> +</a:t>
            </a:r>
            <a:r>
              <a:rPr lang="en-US" altLang="zh-CN" sz="3600" i="1" dirty="0">
                <a:solidFill>
                  <a:srgbClr val="FFFFB1"/>
                </a:solidFill>
                <a:effectLst>
                  <a:outerShdw blurRad="38100" dist="38100" dir="2700000" algn="tl">
                    <a:srgbClr val="000000"/>
                  </a:outerShdw>
                </a:effectLst>
              </a:rPr>
              <a:t>SSC</a:t>
            </a:r>
            <a:r>
              <a:rPr lang="en-US" altLang="zh-CN" sz="3600" dirty="0">
                <a:solidFill>
                  <a:srgbClr val="FFFFB1"/>
                </a:solidFill>
                <a:effectLst>
                  <a:outerShdw blurRad="38100" dist="38100" dir="2700000" algn="tl">
                    <a:srgbClr val="000000"/>
                  </a:outerShdw>
                </a:effectLst>
              </a:rPr>
              <a:t>+</a:t>
            </a:r>
            <a:r>
              <a:rPr lang="en-US" altLang="zh-CN" sz="3600" i="1" dirty="0">
                <a:solidFill>
                  <a:srgbClr val="FFFFB1"/>
                </a:solidFill>
                <a:effectLst>
                  <a:outerShdw blurRad="38100" dist="38100" dir="2700000" algn="tl">
                    <a:srgbClr val="000000"/>
                  </a:outerShdw>
                </a:effectLst>
              </a:rPr>
              <a:t>SSE </a:t>
            </a:r>
            <a:endParaRPr lang="en-US" altLang="zh-CN" sz="3600" dirty="0">
              <a:solidFill>
                <a:srgbClr val="FFFFB1"/>
              </a:solidFill>
              <a:effectLst>
                <a:outerShdw blurRad="38100" dist="38100" dir="2700000" algn="tl">
                  <a:srgbClr val="000000"/>
                </a:outerShdw>
              </a:effectLst>
            </a:endParaRPr>
          </a:p>
        </p:txBody>
      </p:sp>
      <mc:AlternateContent xmlns:mc="http://schemas.openxmlformats.org/markup-compatibility/2006">
        <mc:Choice xmlns:a14="http://schemas.microsoft.com/office/drawing/2010/main" Requires="a14">
          <p:sp>
            <p:nvSpPr>
              <p:cNvPr id="6" name="Object 4">
                <a:hlinkClick r:id="" action="ppaction://ole?verb=0"/>
                <a:extLst>
                  <a:ext uri="{FF2B5EF4-FFF2-40B4-BE49-F238E27FC236}">
                    <a16:creationId xmlns:a16="http://schemas.microsoft.com/office/drawing/2014/main" id="{99C0444B-C5E6-4011-967F-86CE30297A73}"/>
                  </a:ext>
                </a:extLst>
              </p:cNvPr>
              <p:cNvSpPr txBox="1"/>
              <p:nvPr/>
            </p:nvSpPr>
            <p:spPr bwMode="auto">
              <a:xfrm>
                <a:off x="1672947" y="3078563"/>
                <a:ext cx="9658905" cy="2700800"/>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𝑘</m:t>
                          </m:r>
                        </m:sup>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𝑟</m:t>
                              </m:r>
                            </m:sup>
                            <m:e>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𝑖𝑗</m:t>
                                          </m:r>
                                        </m:sub>
                                      </m:sSub>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e>
                                      </m:acc>
                                    </m:e>
                                  </m:d>
                                </m:e>
                                <m:sup>
                                  <m:r>
                                    <a:rPr lang="zh-CN" altLang="en-US" sz="2400" i="1">
                                      <a:solidFill>
                                        <a:srgbClr val="000000"/>
                                      </a:solidFill>
                                      <a:latin typeface="Cambria Math" panose="02040503050406030204" pitchFamily="18" charset="0"/>
                                    </a:rPr>
                                    <m:t>2</m:t>
                                  </m:r>
                                </m:sup>
                              </m:sSup>
                            </m:e>
                          </m:nary>
                        </m:e>
                      </m:nary>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𝑘</m:t>
                          </m:r>
                        </m:sup>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𝑟</m:t>
                              </m:r>
                            </m:sup>
                            <m:e>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e>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sub>
                                      </m:sSub>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e>
                                      </m:acc>
                                    </m:e>
                                  </m:d>
                                </m:e>
                                <m:sup>
                                  <m:r>
                                    <a:rPr lang="zh-CN" altLang="en-US" sz="2400" i="1">
                                      <a:solidFill>
                                        <a:srgbClr val="000000"/>
                                      </a:solidFill>
                                      <a:latin typeface="Cambria Math" panose="02040503050406030204" pitchFamily="18" charset="0"/>
                                    </a:rPr>
                                    <m:t>2</m:t>
                                  </m:r>
                                </m:sup>
                              </m:sSup>
                            </m:e>
                          </m:nary>
                        </m:e>
                      </m:nary>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𝑘</m:t>
                          </m:r>
                        </m:sup>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𝑟</m:t>
                              </m:r>
                            </m:sup>
                            <m:e>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e>
                                        <m: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𝑗</m:t>
                                          </m:r>
                                        </m:sub>
                                      </m:sSub>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e>
                                      </m:acc>
                                    </m:e>
                                  </m:d>
                                </m:e>
                                <m:sup>
                                  <m:r>
                                    <a:rPr lang="zh-CN" altLang="en-US" sz="2400" i="1">
                                      <a:solidFill>
                                        <a:srgbClr val="000000"/>
                                      </a:solidFill>
                                      <a:latin typeface="Cambria Math" panose="02040503050406030204" pitchFamily="18" charset="0"/>
                                    </a:rPr>
                                    <m:t>2</m:t>
                                  </m:r>
                                </m:sup>
                              </m:sSup>
                            </m:e>
                          </m:nary>
                        </m:e>
                      </m:nary>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𝑘</m:t>
                          </m:r>
                        </m:sup>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𝑟</m:t>
                              </m:r>
                            </m:sup>
                            <m:e>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𝑖𝑗</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e>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e>
                                    <m: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𝑗</m:t>
                                      </m:r>
                                    </m:sub>
                                  </m:sSub>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e>
                                  </m:acc>
                                </m:e>
                              </m:d>
                            </m:e>
                          </m:nary>
                        </m:e>
                      </m:nary>
                    </m:oMath>
                  </m:oMathPara>
                </a14:m>
                <a:endParaRPr lang="zh-CN" altLang="en-US" sz="2400" dirty="0"/>
              </a:p>
            </p:txBody>
          </p:sp>
        </mc:Choice>
        <mc:Fallback>
          <p:sp>
            <p:nvSpPr>
              <p:cNvPr id="6" name="Object 4">
                <a:hlinkClick r:id="" action="ppaction://ole?verb=0"/>
                <a:extLst>
                  <a:ext uri="{FF2B5EF4-FFF2-40B4-BE49-F238E27FC236}">
                    <a16:creationId xmlns:a16="http://schemas.microsoft.com/office/drawing/2014/main" id="{99C0444B-C5E6-4011-967F-86CE30297A73}"/>
                  </a:ext>
                </a:extLst>
              </p:cNvPr>
              <p:cNvSpPr txBox="1">
                <a:spLocks noRot="1" noChangeAspect="1" noMove="1" noResize="1" noEditPoints="1" noAdjustHandles="1" noChangeArrowheads="1" noChangeShapeType="1" noTextEdit="1"/>
              </p:cNvSpPr>
              <p:nvPr/>
            </p:nvSpPr>
            <p:spPr bwMode="auto">
              <a:xfrm>
                <a:off x="1672947" y="3078563"/>
                <a:ext cx="9658905" cy="270080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1981201" y="190499"/>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分析步骤</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构造检验的统计量</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324611" name="Rectangle 3"/>
          <p:cNvSpPr>
            <a:spLocks noGrp="1" noChangeArrowheads="1"/>
          </p:cNvSpPr>
          <p:nvPr>
            <p:ph type="body" sz="half" idx="1"/>
          </p:nvPr>
        </p:nvSpPr>
        <p:spPr>
          <a:xfrm>
            <a:off x="1981201" y="1700214"/>
            <a:ext cx="8435975" cy="4395787"/>
          </a:xfrm>
        </p:spPr>
        <p:txBody>
          <a:bodyPr>
            <a:normAutofit/>
          </a:bodyPr>
          <a:lstStyle/>
          <a:p>
            <a:pPr marL="533400" indent="-533400" algn="just">
              <a:buSzPct val="120000"/>
              <a:buNone/>
              <a:defRPr/>
            </a:pPr>
            <a:r>
              <a:rPr lang="en-US" altLang="zh-CN" sz="4000" dirty="0">
                <a:solidFill>
                  <a:schemeClr val="tx1">
                    <a:lumMod val="95000"/>
                    <a:lumOff val="5000"/>
                  </a:schemeClr>
                </a:solidFill>
                <a:sym typeface="Wingdings 3" panose="05040102010807070707" pitchFamily="18" charset="2"/>
              </a:rPr>
              <a:t></a:t>
            </a:r>
            <a:r>
              <a:rPr lang="zh-CN" altLang="en-US" sz="4000" dirty="0">
                <a:solidFill>
                  <a:schemeClr val="tx1">
                    <a:lumMod val="95000"/>
                    <a:lumOff val="5000"/>
                  </a:schemeClr>
                </a:solidFill>
                <a:sym typeface="Wingdings 3" panose="05040102010807070707" pitchFamily="18" charset="2"/>
              </a:rPr>
              <a:t>计算均方</a:t>
            </a:r>
            <a:r>
              <a:rPr lang="en-US" altLang="zh-CN" sz="4000" dirty="0">
                <a:solidFill>
                  <a:schemeClr val="tx1">
                    <a:lumMod val="95000"/>
                    <a:lumOff val="5000"/>
                  </a:schemeClr>
                </a:solidFill>
                <a:sym typeface="Wingdings 3" panose="05040102010807070707" pitchFamily="18" charset="2"/>
              </a:rPr>
              <a:t>(</a:t>
            </a:r>
            <a:r>
              <a:rPr lang="en-US" altLang="zh-CN" sz="4000" i="1" dirty="0">
                <a:solidFill>
                  <a:schemeClr val="tx1">
                    <a:lumMod val="95000"/>
                    <a:lumOff val="5000"/>
                  </a:schemeClr>
                </a:solidFill>
                <a:sym typeface="Wingdings 3" panose="05040102010807070707" pitchFamily="18" charset="2"/>
              </a:rPr>
              <a:t>MS</a:t>
            </a:r>
            <a:r>
              <a:rPr lang="en-US" altLang="zh-CN" sz="4000" dirty="0">
                <a:solidFill>
                  <a:schemeClr val="tx1">
                    <a:lumMod val="95000"/>
                    <a:lumOff val="5000"/>
                  </a:schemeClr>
                </a:solidFill>
                <a:sym typeface="Wingdings 3" panose="05040102010807070707" pitchFamily="18" charset="2"/>
              </a:rPr>
              <a:t>)</a:t>
            </a:r>
            <a:endParaRPr lang="en-US" altLang="zh-CN" sz="4000" dirty="0">
              <a:solidFill>
                <a:schemeClr val="tx1">
                  <a:lumMod val="95000"/>
                  <a:lumOff val="5000"/>
                </a:schemeClr>
              </a:solidFill>
            </a:endParaRPr>
          </a:p>
          <a:p>
            <a:pPr marL="1143000" lvl="1" indent="-457200" algn="just">
              <a:buSzPct val="120000"/>
              <a:buFont typeface="Wingdings" panose="05000000000000000000" pitchFamily="2" charset="2"/>
              <a:buChar char="§"/>
              <a:defRPr/>
            </a:pPr>
            <a:r>
              <a:rPr lang="zh-CN" altLang="en-US" sz="3600" dirty="0">
                <a:solidFill>
                  <a:schemeClr val="tx1">
                    <a:lumMod val="95000"/>
                    <a:lumOff val="5000"/>
                  </a:schemeClr>
                </a:solidFill>
              </a:rPr>
              <a:t>误差平方和除以相应的自由度</a:t>
            </a:r>
          </a:p>
          <a:p>
            <a:pPr marL="1143000" lvl="1" indent="-457200" algn="just">
              <a:buSzPct val="120000"/>
              <a:buFont typeface="Wingdings" panose="05000000000000000000" pitchFamily="2" charset="2"/>
              <a:buChar char="§"/>
              <a:defRPr/>
            </a:pPr>
            <a:r>
              <a:rPr lang="zh-CN" altLang="en-US" sz="3600" dirty="0">
                <a:solidFill>
                  <a:schemeClr val="tx1">
                    <a:lumMod val="95000"/>
                    <a:lumOff val="5000"/>
                  </a:schemeClr>
                </a:solidFill>
              </a:rPr>
              <a:t>三个平方和的自由度分别是</a:t>
            </a:r>
          </a:p>
          <a:p>
            <a:pPr marL="1466850" lvl="2" indent="-381000" algn="just">
              <a:buClr>
                <a:schemeClr val="accent2"/>
              </a:buClr>
              <a:buSzPct val="120000"/>
              <a:buFontTx/>
              <a:buChar char="•"/>
              <a:defRPr/>
            </a:pPr>
            <a:r>
              <a:rPr lang="zh-CN" altLang="en-US" sz="2800" dirty="0">
                <a:solidFill>
                  <a:schemeClr val="tx1">
                    <a:lumMod val="95000"/>
                    <a:lumOff val="5000"/>
                  </a:schemeClr>
                </a:solidFill>
              </a:rPr>
              <a:t>总误差平方和</a:t>
            </a:r>
            <a:r>
              <a:rPr lang="en-US" altLang="zh-CN" sz="2800" i="1" dirty="0">
                <a:solidFill>
                  <a:schemeClr val="tx1">
                    <a:lumMod val="95000"/>
                    <a:lumOff val="5000"/>
                  </a:schemeClr>
                </a:solidFill>
              </a:rPr>
              <a:t>SST</a:t>
            </a:r>
            <a:r>
              <a:rPr lang="zh-CN" altLang="en-US" sz="2800" dirty="0">
                <a:solidFill>
                  <a:schemeClr val="tx1">
                    <a:lumMod val="95000"/>
                    <a:lumOff val="5000"/>
                  </a:schemeClr>
                </a:solidFill>
              </a:rPr>
              <a:t>的自由度为 </a:t>
            </a:r>
            <a:r>
              <a:rPr lang="en-US" altLang="zh-CN" sz="2800" b="1" i="1" dirty="0">
                <a:solidFill>
                  <a:schemeClr val="tx1">
                    <a:lumMod val="95000"/>
                    <a:lumOff val="5000"/>
                  </a:schemeClr>
                </a:solidFill>
              </a:rPr>
              <a:t>kr</a:t>
            </a:r>
            <a:r>
              <a:rPr lang="en-US" altLang="zh-CN" sz="2800" b="1" dirty="0">
                <a:solidFill>
                  <a:schemeClr val="tx1">
                    <a:lumMod val="95000"/>
                    <a:lumOff val="5000"/>
                  </a:schemeClr>
                </a:solidFill>
              </a:rPr>
              <a:t>-1</a:t>
            </a:r>
          </a:p>
          <a:p>
            <a:pPr marL="1466850" lvl="2" indent="-381000" algn="just">
              <a:buClr>
                <a:schemeClr val="accent2"/>
              </a:buClr>
              <a:buSzPct val="120000"/>
              <a:buFontTx/>
              <a:buChar char="•"/>
              <a:defRPr/>
            </a:pPr>
            <a:r>
              <a:rPr lang="zh-CN" altLang="en-US" sz="2800" dirty="0">
                <a:solidFill>
                  <a:schemeClr val="tx1">
                    <a:lumMod val="95000"/>
                    <a:lumOff val="5000"/>
                  </a:schemeClr>
                </a:solidFill>
              </a:rPr>
              <a:t>行因素平方和</a:t>
            </a:r>
            <a:r>
              <a:rPr lang="en-US" altLang="zh-CN" sz="2800" i="1" dirty="0">
                <a:solidFill>
                  <a:schemeClr val="tx1">
                    <a:lumMod val="95000"/>
                    <a:lumOff val="5000"/>
                  </a:schemeClr>
                </a:solidFill>
              </a:rPr>
              <a:t>SSR</a:t>
            </a:r>
            <a:r>
              <a:rPr lang="zh-CN" altLang="en-US" sz="2800" dirty="0">
                <a:solidFill>
                  <a:schemeClr val="tx1">
                    <a:lumMod val="95000"/>
                    <a:lumOff val="5000"/>
                  </a:schemeClr>
                </a:solidFill>
              </a:rPr>
              <a:t>的自由度为 </a:t>
            </a:r>
            <a:r>
              <a:rPr lang="en-US" altLang="zh-CN" sz="2800" b="1" i="1" dirty="0">
                <a:solidFill>
                  <a:schemeClr val="tx1">
                    <a:lumMod val="95000"/>
                    <a:lumOff val="5000"/>
                  </a:schemeClr>
                </a:solidFill>
              </a:rPr>
              <a:t>k</a:t>
            </a:r>
            <a:r>
              <a:rPr lang="en-US" altLang="zh-CN" sz="2800" b="1" dirty="0">
                <a:solidFill>
                  <a:schemeClr val="tx1">
                    <a:lumMod val="95000"/>
                    <a:lumOff val="5000"/>
                  </a:schemeClr>
                </a:solidFill>
              </a:rPr>
              <a:t>-1</a:t>
            </a:r>
          </a:p>
          <a:p>
            <a:pPr marL="1466850" lvl="2" indent="-381000" algn="just">
              <a:buClr>
                <a:schemeClr val="accent2"/>
              </a:buClr>
              <a:buSzPct val="120000"/>
              <a:buFontTx/>
              <a:buChar char="•"/>
              <a:defRPr/>
            </a:pPr>
            <a:r>
              <a:rPr lang="zh-CN" altLang="en-US" sz="2800" dirty="0">
                <a:solidFill>
                  <a:schemeClr val="tx1">
                    <a:lumMod val="95000"/>
                    <a:lumOff val="5000"/>
                  </a:schemeClr>
                </a:solidFill>
              </a:rPr>
              <a:t>列因素平方和</a:t>
            </a:r>
            <a:r>
              <a:rPr lang="en-US" altLang="zh-CN" sz="2800" i="1" dirty="0">
                <a:solidFill>
                  <a:schemeClr val="tx1">
                    <a:lumMod val="95000"/>
                    <a:lumOff val="5000"/>
                  </a:schemeClr>
                </a:solidFill>
              </a:rPr>
              <a:t>SSC</a:t>
            </a:r>
            <a:r>
              <a:rPr lang="zh-CN" altLang="en-US" sz="2800" dirty="0">
                <a:solidFill>
                  <a:schemeClr val="tx1">
                    <a:lumMod val="95000"/>
                    <a:lumOff val="5000"/>
                  </a:schemeClr>
                </a:solidFill>
              </a:rPr>
              <a:t>的自由度为 </a:t>
            </a:r>
            <a:r>
              <a:rPr lang="en-US" altLang="zh-CN" sz="2800" b="1" i="1" dirty="0">
                <a:solidFill>
                  <a:schemeClr val="tx1">
                    <a:lumMod val="95000"/>
                    <a:lumOff val="5000"/>
                  </a:schemeClr>
                </a:solidFill>
              </a:rPr>
              <a:t>r</a:t>
            </a:r>
            <a:r>
              <a:rPr lang="en-US" altLang="zh-CN" sz="2800" b="1" dirty="0">
                <a:solidFill>
                  <a:schemeClr val="tx1">
                    <a:lumMod val="95000"/>
                    <a:lumOff val="5000"/>
                  </a:schemeClr>
                </a:solidFill>
              </a:rPr>
              <a:t>-1</a:t>
            </a:r>
          </a:p>
          <a:p>
            <a:pPr marL="1466850" lvl="2" indent="-381000" algn="just">
              <a:buClr>
                <a:schemeClr val="accent2"/>
              </a:buClr>
              <a:buSzPct val="120000"/>
              <a:buFontTx/>
              <a:buChar char="•"/>
              <a:defRPr/>
            </a:pPr>
            <a:r>
              <a:rPr lang="zh-CN" altLang="en-US" sz="2800" dirty="0">
                <a:solidFill>
                  <a:schemeClr val="tx1">
                    <a:lumMod val="95000"/>
                    <a:lumOff val="5000"/>
                  </a:schemeClr>
                </a:solidFill>
              </a:rPr>
              <a:t>误差项平方和</a:t>
            </a:r>
            <a:r>
              <a:rPr lang="en-US" altLang="zh-CN" sz="2800" i="1" dirty="0">
                <a:solidFill>
                  <a:schemeClr val="tx1">
                    <a:lumMod val="95000"/>
                    <a:lumOff val="5000"/>
                  </a:schemeClr>
                </a:solidFill>
              </a:rPr>
              <a:t>SSE</a:t>
            </a:r>
            <a:r>
              <a:rPr lang="zh-CN" altLang="en-US" sz="2800" dirty="0">
                <a:solidFill>
                  <a:schemeClr val="tx1">
                    <a:lumMod val="95000"/>
                    <a:lumOff val="5000"/>
                  </a:schemeClr>
                </a:solidFill>
              </a:rPr>
              <a:t>的自由度为 </a:t>
            </a:r>
            <a:r>
              <a:rPr lang="en-US" altLang="zh-CN" sz="2800" b="1" dirty="0">
                <a:solidFill>
                  <a:schemeClr val="tx1">
                    <a:lumMod val="95000"/>
                    <a:lumOff val="5000"/>
                  </a:schemeClr>
                </a:solidFill>
              </a:rPr>
              <a:t>(</a:t>
            </a:r>
            <a:r>
              <a:rPr lang="en-US" altLang="zh-CN" sz="2800" b="1" i="1" dirty="0">
                <a:solidFill>
                  <a:schemeClr val="tx1">
                    <a:lumMod val="95000"/>
                    <a:lumOff val="5000"/>
                  </a:schemeClr>
                </a:solidFill>
              </a:rPr>
              <a:t>k</a:t>
            </a:r>
            <a:r>
              <a:rPr lang="en-US" altLang="zh-CN" sz="2800" b="1" dirty="0">
                <a:solidFill>
                  <a:schemeClr val="tx1">
                    <a:lumMod val="95000"/>
                    <a:lumOff val="5000"/>
                  </a:schemeClr>
                </a:solidFill>
              </a:rPr>
              <a:t>-1)×(</a:t>
            </a:r>
            <a:r>
              <a:rPr lang="en-US" altLang="zh-CN" sz="2800" b="1" i="1" dirty="0">
                <a:solidFill>
                  <a:schemeClr val="tx1">
                    <a:lumMod val="95000"/>
                    <a:lumOff val="5000"/>
                  </a:schemeClr>
                </a:solidFill>
              </a:rPr>
              <a:t>r</a:t>
            </a:r>
            <a:r>
              <a:rPr lang="en-US" altLang="zh-CN" sz="2800" b="1" dirty="0">
                <a:solidFill>
                  <a:schemeClr val="tx1">
                    <a:lumMod val="95000"/>
                    <a:lumOff val="5000"/>
                  </a:schemeClr>
                </a:solidFill>
              </a:rPr>
              <a:t>-1)</a:t>
            </a:r>
            <a:r>
              <a:rPr lang="en-US" altLang="zh-CN" sz="2800" dirty="0">
                <a:solidFill>
                  <a:schemeClr val="tx1">
                    <a:lumMod val="95000"/>
                    <a:lumOff val="5000"/>
                  </a:schemeClr>
                </a:solidFill>
              </a:rPr>
              <a:t> </a:t>
            </a:r>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normAutofit fontScale="90000"/>
          </a:bodyPr>
          <a:lstStyle/>
          <a:p>
            <a:pPr>
              <a:defRPr/>
            </a:pPr>
            <a:r>
              <a:rPr lang="zh-CN" altLang="en-US">
                <a:latin typeface="Arial" panose="020B0604020202020204" pitchFamily="34" charset="0"/>
              </a:rPr>
              <a:t>分析步骤</a:t>
            </a:r>
            <a:br>
              <a:rPr lang="zh-CN" altLang="en-US">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构造检验的统计量</a:t>
            </a:r>
            <a:r>
              <a:rPr lang="en-US" altLang="zh-CN" sz="3600">
                <a:solidFill>
                  <a:schemeClr val="hlink"/>
                </a:solidFill>
                <a:latin typeface="Arial" panose="020B0604020202020204" pitchFamily="34" charset="0"/>
              </a:rPr>
              <a:t>)</a:t>
            </a:r>
          </a:p>
        </p:txBody>
      </p:sp>
      <p:sp>
        <p:nvSpPr>
          <p:cNvPr id="400387" name="Rectangle 3"/>
          <p:cNvSpPr>
            <a:spLocks noGrp="1" noChangeArrowheads="1"/>
          </p:cNvSpPr>
          <p:nvPr>
            <p:ph type="body" sz="half" idx="1"/>
          </p:nvPr>
        </p:nvSpPr>
        <p:spPr>
          <a:xfrm>
            <a:off x="1981200" y="1676400"/>
            <a:ext cx="8153400" cy="4419600"/>
          </a:xfrm>
        </p:spPr>
        <p:txBody>
          <a:bodyPr>
            <a:normAutofit/>
          </a:bodyPr>
          <a:lstStyle/>
          <a:p>
            <a:pPr marL="533400" indent="-533400" algn="just">
              <a:buSzPct val="120000"/>
              <a:buNone/>
              <a:defRPr/>
            </a:pPr>
            <a:r>
              <a:rPr lang="en-US" altLang="zh-CN" sz="3200" dirty="0">
                <a:solidFill>
                  <a:schemeClr val="tx1">
                    <a:lumMod val="95000"/>
                    <a:lumOff val="5000"/>
                  </a:schemeClr>
                </a:solidFill>
                <a:sym typeface="Wingdings 3" panose="05040102010807070707" pitchFamily="18" charset="2"/>
              </a:rPr>
              <a:t></a:t>
            </a:r>
            <a:r>
              <a:rPr lang="zh-CN" altLang="en-US" sz="3200" dirty="0">
                <a:solidFill>
                  <a:schemeClr val="tx1">
                    <a:lumMod val="95000"/>
                    <a:lumOff val="5000"/>
                  </a:schemeClr>
                </a:solidFill>
                <a:sym typeface="Wingdings 3" panose="05040102010807070707" pitchFamily="18" charset="2"/>
              </a:rPr>
              <a:t>计算均方</a:t>
            </a:r>
            <a:r>
              <a:rPr lang="en-US" altLang="zh-CN" sz="3200" dirty="0">
                <a:solidFill>
                  <a:schemeClr val="tx1">
                    <a:lumMod val="95000"/>
                    <a:lumOff val="5000"/>
                  </a:schemeClr>
                </a:solidFill>
                <a:sym typeface="Wingdings 3" panose="05040102010807070707" pitchFamily="18" charset="2"/>
              </a:rPr>
              <a:t>(</a:t>
            </a:r>
            <a:r>
              <a:rPr lang="en-US" altLang="zh-CN" sz="3200" i="1" dirty="0">
                <a:solidFill>
                  <a:schemeClr val="tx1">
                    <a:lumMod val="95000"/>
                    <a:lumOff val="5000"/>
                  </a:schemeClr>
                </a:solidFill>
                <a:sym typeface="Wingdings 3" panose="05040102010807070707" pitchFamily="18" charset="2"/>
              </a:rPr>
              <a:t>MS</a:t>
            </a:r>
            <a:r>
              <a:rPr lang="en-US" altLang="zh-CN" sz="3200" dirty="0">
                <a:solidFill>
                  <a:schemeClr val="tx1">
                    <a:lumMod val="95000"/>
                    <a:lumOff val="5000"/>
                  </a:schemeClr>
                </a:solidFill>
                <a:sym typeface="Wingdings 3" panose="05040102010807070707" pitchFamily="18" charset="2"/>
              </a:rPr>
              <a:t>)</a:t>
            </a:r>
            <a:endParaRPr lang="en-US" altLang="zh-CN" sz="3200" dirty="0">
              <a:solidFill>
                <a:schemeClr val="tx1">
                  <a:lumMod val="95000"/>
                  <a:lumOff val="5000"/>
                </a:schemeClr>
              </a:solidFill>
            </a:endParaRPr>
          </a:p>
          <a:p>
            <a:pPr marL="1143000" lvl="1" indent="-457200" algn="just">
              <a:buSzPct val="120000"/>
              <a:buFont typeface="Wingdings" panose="05000000000000000000" pitchFamily="2" charset="2"/>
              <a:buChar char="§"/>
              <a:defRPr/>
            </a:pPr>
            <a:r>
              <a:rPr lang="zh-CN" altLang="en-US" sz="2800" dirty="0">
                <a:solidFill>
                  <a:schemeClr val="tx1">
                    <a:lumMod val="95000"/>
                    <a:lumOff val="5000"/>
                  </a:schemeClr>
                </a:solidFill>
              </a:rPr>
              <a:t>行因素的均方，记为</a:t>
            </a:r>
            <a:r>
              <a:rPr lang="en-US" altLang="zh-CN" sz="2800" i="1" dirty="0">
                <a:solidFill>
                  <a:schemeClr val="tx1">
                    <a:lumMod val="95000"/>
                    <a:lumOff val="5000"/>
                  </a:schemeClr>
                </a:solidFill>
              </a:rPr>
              <a:t>MSR</a:t>
            </a:r>
            <a:r>
              <a:rPr lang="zh-CN" altLang="en-US" sz="2800" dirty="0">
                <a:solidFill>
                  <a:schemeClr val="tx1">
                    <a:lumMod val="95000"/>
                    <a:lumOff val="5000"/>
                  </a:schemeClr>
                </a:solidFill>
              </a:rPr>
              <a:t>，计算公式为</a:t>
            </a:r>
          </a:p>
          <a:p>
            <a:pPr marL="1143000" lvl="1" indent="-457200" algn="just">
              <a:buSzPct val="120000"/>
              <a:buFont typeface="Wingdings" panose="05000000000000000000" pitchFamily="2" charset="2"/>
              <a:buChar char="§"/>
              <a:defRPr/>
            </a:pPr>
            <a:endParaRPr lang="zh-CN" altLang="en-US" sz="2800" dirty="0">
              <a:solidFill>
                <a:schemeClr val="tx1">
                  <a:lumMod val="95000"/>
                  <a:lumOff val="5000"/>
                </a:schemeClr>
              </a:solidFill>
            </a:endParaRPr>
          </a:p>
          <a:p>
            <a:pPr marL="1143000" lvl="1" indent="-457200" algn="just">
              <a:buSzPct val="120000"/>
              <a:buFont typeface="Wingdings" panose="05000000000000000000" pitchFamily="2" charset="2"/>
              <a:buChar char="§"/>
              <a:defRPr/>
            </a:pPr>
            <a:endParaRPr lang="zh-CN" altLang="en-US" sz="2800" dirty="0">
              <a:solidFill>
                <a:schemeClr val="tx1">
                  <a:lumMod val="95000"/>
                  <a:lumOff val="5000"/>
                </a:schemeClr>
              </a:solidFill>
            </a:endParaRPr>
          </a:p>
          <a:p>
            <a:pPr marL="1143000" lvl="1" indent="-457200" algn="just">
              <a:buSzPct val="120000"/>
              <a:buFont typeface="Wingdings" panose="05000000000000000000" pitchFamily="2" charset="2"/>
              <a:buChar char="§"/>
              <a:defRPr/>
            </a:pPr>
            <a:r>
              <a:rPr lang="zh-CN" altLang="en-US" sz="2800" dirty="0">
                <a:solidFill>
                  <a:schemeClr val="tx1">
                    <a:lumMod val="95000"/>
                    <a:lumOff val="5000"/>
                  </a:schemeClr>
                </a:solidFill>
              </a:rPr>
              <a:t>列因素的均方，记为</a:t>
            </a:r>
            <a:r>
              <a:rPr lang="en-US" altLang="zh-CN" sz="2800" i="1" dirty="0">
                <a:solidFill>
                  <a:schemeClr val="tx1">
                    <a:lumMod val="95000"/>
                    <a:lumOff val="5000"/>
                  </a:schemeClr>
                </a:solidFill>
              </a:rPr>
              <a:t>MSC</a:t>
            </a:r>
            <a:r>
              <a:rPr lang="en-US" altLang="zh-CN" sz="2800" dirty="0">
                <a:solidFill>
                  <a:schemeClr val="tx1">
                    <a:lumMod val="95000"/>
                    <a:lumOff val="5000"/>
                  </a:schemeClr>
                </a:solidFill>
              </a:rPr>
              <a:t> </a:t>
            </a:r>
            <a:r>
              <a:rPr lang="zh-CN" altLang="en-US" sz="2800" dirty="0">
                <a:solidFill>
                  <a:schemeClr val="tx1">
                    <a:lumMod val="95000"/>
                    <a:lumOff val="5000"/>
                  </a:schemeClr>
                </a:solidFill>
              </a:rPr>
              <a:t>，计算公式为</a:t>
            </a:r>
          </a:p>
          <a:p>
            <a:pPr marL="1143000" lvl="1" indent="-457200" algn="just">
              <a:buSzPct val="120000"/>
              <a:buFont typeface="Wingdings" panose="05000000000000000000" pitchFamily="2" charset="2"/>
              <a:buChar char="§"/>
              <a:defRPr/>
            </a:pPr>
            <a:endParaRPr lang="zh-CN" altLang="en-US" sz="2800" dirty="0">
              <a:solidFill>
                <a:schemeClr val="tx1">
                  <a:lumMod val="95000"/>
                  <a:lumOff val="5000"/>
                </a:schemeClr>
              </a:solidFill>
            </a:endParaRPr>
          </a:p>
          <a:p>
            <a:pPr marL="1143000" lvl="1" indent="-457200" algn="just">
              <a:buSzPct val="120000"/>
              <a:buFont typeface="Wingdings" panose="05000000000000000000" pitchFamily="2" charset="2"/>
              <a:buChar char="§"/>
              <a:defRPr/>
            </a:pPr>
            <a:endParaRPr lang="zh-CN" altLang="en-US" sz="2800" dirty="0">
              <a:solidFill>
                <a:schemeClr val="tx1">
                  <a:lumMod val="95000"/>
                  <a:lumOff val="5000"/>
                </a:schemeClr>
              </a:solidFill>
            </a:endParaRPr>
          </a:p>
          <a:p>
            <a:pPr marL="1143000" lvl="1" indent="-457200" algn="just">
              <a:buSzPct val="120000"/>
              <a:buFont typeface="Wingdings" panose="05000000000000000000" pitchFamily="2" charset="2"/>
              <a:buChar char="§"/>
              <a:defRPr/>
            </a:pPr>
            <a:r>
              <a:rPr lang="zh-CN" altLang="en-US" sz="2800" dirty="0">
                <a:solidFill>
                  <a:schemeClr val="tx1">
                    <a:lumMod val="95000"/>
                    <a:lumOff val="5000"/>
                  </a:schemeClr>
                </a:solidFill>
              </a:rPr>
              <a:t>误差项的均方，记为</a:t>
            </a:r>
            <a:r>
              <a:rPr lang="en-US" altLang="zh-CN" sz="2800" i="1" dirty="0">
                <a:solidFill>
                  <a:schemeClr val="tx1">
                    <a:lumMod val="95000"/>
                    <a:lumOff val="5000"/>
                  </a:schemeClr>
                </a:solidFill>
              </a:rPr>
              <a:t>MSE</a:t>
            </a:r>
            <a:r>
              <a:rPr lang="en-US" altLang="zh-CN" sz="2800" dirty="0">
                <a:solidFill>
                  <a:schemeClr val="tx1">
                    <a:lumMod val="95000"/>
                    <a:lumOff val="5000"/>
                  </a:schemeClr>
                </a:solidFill>
              </a:rPr>
              <a:t> </a:t>
            </a:r>
            <a:r>
              <a:rPr lang="zh-CN" altLang="en-US" sz="2800" dirty="0">
                <a:solidFill>
                  <a:schemeClr val="tx1">
                    <a:lumMod val="95000"/>
                    <a:lumOff val="5000"/>
                  </a:schemeClr>
                </a:solidFill>
              </a:rPr>
              <a:t>，计算公式为</a:t>
            </a:r>
          </a:p>
          <a:p>
            <a:pPr marL="1143000" lvl="1" indent="-457200" algn="just">
              <a:buSzPct val="120000"/>
              <a:buFont typeface="Wingdings" panose="05000000000000000000" pitchFamily="2" charset="2"/>
              <a:buChar char="§"/>
              <a:defRPr/>
            </a:pPr>
            <a:endParaRPr lang="en-US" altLang="zh-CN" sz="2800" dirty="0">
              <a:solidFill>
                <a:schemeClr val="tx1">
                  <a:lumMod val="95000"/>
                  <a:lumOff val="5000"/>
                </a:schemeClr>
              </a:solidFill>
            </a:endParaRPr>
          </a:p>
        </p:txBody>
      </p:sp>
      <mc:AlternateContent xmlns:mc="http://schemas.openxmlformats.org/markup-compatibility/2006" xmlns:a14="http://schemas.microsoft.com/office/drawing/2010/main">
        <mc:Choice Requires="a14">
          <p:sp>
            <p:nvSpPr>
              <p:cNvPr id="7" name="Object 4">
                <a:hlinkClick r:id="" action="ppaction://ole?verb=0"/>
                <a:extLst>
                  <a:ext uri="{FF2B5EF4-FFF2-40B4-BE49-F238E27FC236}">
                    <a16:creationId xmlns:a16="http://schemas.microsoft.com/office/drawing/2014/main" id="{4204BB80-F560-4699-A3AB-D1CD781AB0EF}"/>
                  </a:ext>
                </a:extLst>
              </p:cNvPr>
              <p:cNvSpPr txBox="1"/>
              <p:nvPr/>
            </p:nvSpPr>
            <p:spPr bwMode="auto">
              <a:xfrm>
                <a:off x="4908550" y="2540000"/>
                <a:ext cx="1901825" cy="993775"/>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𝑀𝑆</m:t>
                      </m:r>
                      <m:r>
                        <a:rPr lang="en-US" altLang="zh-CN" b="0" i="1" smtClean="0">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𝑆𝑆</m:t>
                          </m:r>
                          <m:r>
                            <a:rPr lang="en-US" altLang="zh-CN" b="0" i="1" smtClean="0">
                              <a:solidFill>
                                <a:srgbClr val="000000"/>
                              </a:solidFill>
                              <a:latin typeface="Cambria Math" panose="02040503050406030204" pitchFamily="18" charset="0"/>
                            </a:rPr>
                            <m:t>𝑅</m:t>
                          </m:r>
                        </m:num>
                        <m:den>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den>
                      </m:f>
                    </m:oMath>
                  </m:oMathPara>
                </a14:m>
                <a:endParaRPr lang="zh-CN" altLang="en-US" dirty="0"/>
              </a:p>
            </p:txBody>
          </p:sp>
        </mc:Choice>
        <mc:Fallback xmlns="">
          <p:sp>
            <p:nvSpPr>
              <p:cNvPr id="7" name="Object 4">
                <a:hlinkClick r:id="" action="ppaction://ole?verb=0"/>
                <a:extLst>
                  <a:ext uri="{FF2B5EF4-FFF2-40B4-BE49-F238E27FC236}">
                    <a16:creationId xmlns:a16="http://schemas.microsoft.com/office/drawing/2014/main" id="{4204BB80-F560-4699-A3AB-D1CD781AB0EF}"/>
                  </a:ext>
                </a:extLst>
              </p:cNvPr>
              <p:cNvSpPr txBox="1">
                <a:spLocks noRot="1" noChangeAspect="1" noMove="1" noResize="1" noEditPoints="1" noAdjustHandles="1" noChangeArrowheads="1" noChangeShapeType="1" noTextEdit="1"/>
              </p:cNvSpPr>
              <p:nvPr/>
            </p:nvSpPr>
            <p:spPr bwMode="auto">
              <a:xfrm>
                <a:off x="4908550" y="2540000"/>
                <a:ext cx="1901825" cy="993775"/>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7">
                <a:hlinkClick r:id="" action="ppaction://ole?verb=0"/>
                <a:extLst>
                  <a:ext uri="{FF2B5EF4-FFF2-40B4-BE49-F238E27FC236}">
                    <a16:creationId xmlns:a16="http://schemas.microsoft.com/office/drawing/2014/main" id="{D8207DC4-79FF-49FF-9E6F-2F218623A628}"/>
                  </a:ext>
                </a:extLst>
              </p:cNvPr>
              <p:cNvSpPr txBox="1"/>
              <p:nvPr/>
            </p:nvSpPr>
            <p:spPr bwMode="auto">
              <a:xfrm>
                <a:off x="4908550" y="3900488"/>
                <a:ext cx="1901825" cy="993775"/>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𝑀𝑆</m:t>
                      </m:r>
                      <m:r>
                        <a:rPr lang="en-US" altLang="zh-CN" b="0" i="1" smtClean="0">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𝑆𝑆</m:t>
                          </m:r>
                          <m:r>
                            <a:rPr lang="en-US" altLang="zh-CN" b="0" i="1" smtClean="0">
                              <a:solidFill>
                                <a:srgbClr val="000000"/>
                              </a:solidFill>
                              <a:latin typeface="Cambria Math" panose="02040503050406030204" pitchFamily="18" charset="0"/>
                            </a:rPr>
                            <m:t>𝐶</m:t>
                          </m:r>
                        </m:num>
                        <m:den>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−1</m:t>
                          </m:r>
                        </m:den>
                      </m:f>
                    </m:oMath>
                  </m:oMathPara>
                </a14:m>
                <a:endParaRPr lang="zh-CN" altLang="en-US" dirty="0"/>
              </a:p>
            </p:txBody>
          </p:sp>
        </mc:Choice>
        <mc:Fallback xmlns="">
          <p:sp>
            <p:nvSpPr>
              <p:cNvPr id="10" name="Object 7">
                <a:hlinkClick r:id="" action="ppaction://ole?verb=0"/>
                <a:extLst>
                  <a:ext uri="{FF2B5EF4-FFF2-40B4-BE49-F238E27FC236}">
                    <a16:creationId xmlns:a16="http://schemas.microsoft.com/office/drawing/2014/main" id="{D8207DC4-79FF-49FF-9E6F-2F218623A628}"/>
                  </a:ext>
                </a:extLst>
              </p:cNvPr>
              <p:cNvSpPr txBox="1">
                <a:spLocks noRot="1" noChangeAspect="1" noMove="1" noResize="1" noEditPoints="1" noAdjustHandles="1" noChangeArrowheads="1" noChangeShapeType="1" noTextEdit="1"/>
              </p:cNvSpPr>
              <p:nvPr/>
            </p:nvSpPr>
            <p:spPr bwMode="auto">
              <a:xfrm>
                <a:off x="4908550" y="3900488"/>
                <a:ext cx="1901825" cy="993775"/>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bject 6">
                <a:hlinkClick r:id="" action="ppaction://ole?verb=0"/>
                <a:extLst>
                  <a:ext uri="{FF2B5EF4-FFF2-40B4-BE49-F238E27FC236}">
                    <a16:creationId xmlns:a16="http://schemas.microsoft.com/office/drawing/2014/main" id="{E1C06BF8-0840-4A44-9C56-03DBD40AC3E0}"/>
                  </a:ext>
                </a:extLst>
              </p:cNvPr>
              <p:cNvSpPr txBox="1"/>
              <p:nvPr/>
            </p:nvSpPr>
            <p:spPr bwMode="auto">
              <a:xfrm>
                <a:off x="4571206" y="5334000"/>
                <a:ext cx="3049588" cy="1066800"/>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𝑀𝑆𝐸</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𝑆𝑆𝐸</m:t>
                          </m:r>
                        </m:num>
                        <m:den>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−1)</m:t>
                          </m:r>
                        </m:den>
                      </m:f>
                    </m:oMath>
                  </m:oMathPara>
                </a14:m>
                <a:endParaRPr lang="zh-CN" altLang="en-US" dirty="0"/>
              </a:p>
            </p:txBody>
          </p:sp>
        </mc:Choice>
        <mc:Fallback xmlns="">
          <p:sp>
            <p:nvSpPr>
              <p:cNvPr id="11" name="Object 6">
                <a:hlinkClick r:id="" action="ppaction://ole?verb=0"/>
                <a:extLst>
                  <a:ext uri="{FF2B5EF4-FFF2-40B4-BE49-F238E27FC236}">
                    <a16:creationId xmlns:a16="http://schemas.microsoft.com/office/drawing/2014/main" id="{E1C06BF8-0840-4A44-9C56-03DBD40AC3E0}"/>
                  </a:ext>
                </a:extLst>
              </p:cNvPr>
              <p:cNvSpPr txBox="1">
                <a:spLocks noRot="1" noChangeAspect="1" noMove="1" noResize="1" noEditPoints="1" noAdjustHandles="1" noChangeArrowheads="1" noChangeShapeType="1" noTextEdit="1"/>
              </p:cNvSpPr>
              <p:nvPr/>
            </p:nvSpPr>
            <p:spPr bwMode="auto">
              <a:xfrm>
                <a:off x="4571206" y="5334000"/>
                <a:ext cx="3049588" cy="1066800"/>
              </a:xfrm>
              <a:prstGeom prst="rect">
                <a:avLst/>
              </a:prstGeom>
              <a:blipFill>
                <a:blip r:embed="rId5"/>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fontScale="90000"/>
          </a:bodyPr>
          <a:lstStyle/>
          <a:p>
            <a:pPr>
              <a:defRPr/>
            </a:pPr>
            <a:r>
              <a:rPr lang="zh-CN" altLang="en-US">
                <a:latin typeface="Arial" panose="020B0604020202020204" pitchFamily="34" charset="0"/>
              </a:rPr>
              <a:t>分析步骤</a:t>
            </a:r>
            <a:br>
              <a:rPr lang="zh-CN" altLang="en-US">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构造检验的统计量</a:t>
            </a:r>
            <a:r>
              <a:rPr lang="en-US" altLang="zh-CN" sz="3600">
                <a:solidFill>
                  <a:schemeClr val="hlink"/>
                </a:solidFill>
                <a:latin typeface="Arial" panose="020B0604020202020204" pitchFamily="34" charset="0"/>
              </a:rPr>
              <a:t>)</a:t>
            </a:r>
            <a:r>
              <a:rPr lang="en-US" altLang="zh-CN">
                <a:latin typeface="Arial" panose="020B0604020202020204" pitchFamily="34" charset="0"/>
              </a:rPr>
              <a:t> </a:t>
            </a:r>
            <a:endParaRPr lang="en-US" altLang="zh-CN" sz="3600">
              <a:solidFill>
                <a:schemeClr val="hlink"/>
              </a:solidFill>
              <a:latin typeface="Arial" panose="020B0604020202020204" pitchFamily="34" charset="0"/>
            </a:endParaRPr>
          </a:p>
        </p:txBody>
      </p:sp>
      <p:sp>
        <p:nvSpPr>
          <p:cNvPr id="328707" name="Rectangle 3"/>
          <p:cNvSpPr>
            <a:spLocks noGrp="1" noChangeArrowheads="1"/>
          </p:cNvSpPr>
          <p:nvPr>
            <p:ph type="body" sz="half" idx="1"/>
          </p:nvPr>
        </p:nvSpPr>
        <p:spPr>
          <a:xfrm>
            <a:off x="1981200" y="1700214"/>
            <a:ext cx="8153400" cy="4090987"/>
          </a:xfrm>
        </p:spPr>
        <p:txBody>
          <a:bodyPr/>
          <a:lstStyle/>
          <a:p>
            <a:pPr marL="533400" indent="-533400" algn="just">
              <a:buSzPct val="120000"/>
              <a:buNone/>
              <a:defRPr/>
            </a:pPr>
            <a:r>
              <a:rPr lang="en-US" altLang="zh-CN" dirty="0">
                <a:solidFill>
                  <a:schemeClr val="accent2"/>
                </a:solidFill>
                <a:sym typeface="Wingdings 3" panose="05040102010807070707" pitchFamily="18" charset="2"/>
              </a:rPr>
              <a:t></a:t>
            </a:r>
            <a:r>
              <a:rPr lang="zh-CN" altLang="en-US" dirty="0">
                <a:sym typeface="Wingdings 3" panose="05040102010807070707" pitchFamily="18" charset="2"/>
              </a:rPr>
              <a:t>计算检验统计量</a:t>
            </a:r>
            <a:r>
              <a:rPr lang="en-US" altLang="zh-CN" dirty="0">
                <a:solidFill>
                  <a:srgbClr val="FFFFB1"/>
                </a:solidFill>
                <a:sym typeface="Wingdings 3" panose="05040102010807070707" pitchFamily="18" charset="2"/>
              </a:rPr>
              <a:t>(</a:t>
            </a:r>
            <a:r>
              <a:rPr lang="en-US" altLang="zh-CN" i="1" dirty="0">
                <a:solidFill>
                  <a:srgbClr val="FFFFB1"/>
                </a:solidFill>
                <a:latin typeface="Times New Roman" panose="02020603050405020304" pitchFamily="18" charset="0"/>
                <a:sym typeface="Wingdings 3" panose="05040102010807070707" pitchFamily="18" charset="2"/>
              </a:rPr>
              <a:t>F</a:t>
            </a:r>
            <a:r>
              <a:rPr lang="en-US" altLang="zh-CN" dirty="0">
                <a:solidFill>
                  <a:srgbClr val="FFFFB1"/>
                </a:solidFill>
                <a:sym typeface="Wingdings 3" panose="05040102010807070707" pitchFamily="18" charset="2"/>
              </a:rPr>
              <a:t>)</a:t>
            </a:r>
            <a:endParaRPr lang="en-US" altLang="zh-CN" sz="3000" dirty="0">
              <a:solidFill>
                <a:srgbClr val="FFFFB1"/>
              </a:solidFill>
              <a:latin typeface="Times New Roman" panose="02020603050405020304" pitchFamily="18" charset="0"/>
            </a:endParaRPr>
          </a:p>
          <a:p>
            <a:pPr marL="1143000" lvl="1" indent="-457200" algn="just">
              <a:buSzPct val="120000"/>
              <a:buFont typeface="Wingdings" panose="05000000000000000000" pitchFamily="2" charset="2"/>
              <a:buChar char="§"/>
              <a:defRPr/>
            </a:pPr>
            <a:r>
              <a:rPr lang="zh-CN" altLang="en-US" sz="2600" dirty="0">
                <a:latin typeface="Times New Roman" panose="02020603050405020304" pitchFamily="18" charset="0"/>
              </a:rPr>
              <a:t>检验行因素的统计量 </a:t>
            </a:r>
          </a:p>
          <a:p>
            <a:pPr marL="1143000" lvl="1" indent="-457200" algn="just">
              <a:buSzPct val="120000"/>
              <a:buFont typeface="Wingdings" panose="05000000000000000000" pitchFamily="2" charset="2"/>
              <a:buChar char="§"/>
              <a:defRPr/>
            </a:pPr>
            <a:endParaRPr lang="zh-CN" altLang="en-US" sz="2600" dirty="0">
              <a:latin typeface="Times New Roman" panose="02020603050405020304" pitchFamily="18" charset="0"/>
            </a:endParaRPr>
          </a:p>
          <a:p>
            <a:pPr marL="1143000" lvl="1" indent="-457200" algn="just">
              <a:buSzPct val="120000"/>
              <a:buFont typeface="Wingdings" panose="05000000000000000000" pitchFamily="2" charset="2"/>
              <a:buChar char="§"/>
              <a:defRPr/>
            </a:pPr>
            <a:endParaRPr lang="zh-CN" altLang="en-US" sz="2600" dirty="0">
              <a:latin typeface="Times New Roman" panose="02020603050405020304" pitchFamily="18" charset="0"/>
            </a:endParaRPr>
          </a:p>
          <a:p>
            <a:pPr marL="1143000" lvl="1" indent="-457200" algn="just">
              <a:buSzPct val="120000"/>
              <a:buFont typeface="Wingdings" panose="05000000000000000000" pitchFamily="2" charset="2"/>
              <a:buChar char="§"/>
              <a:defRPr/>
            </a:pPr>
            <a:r>
              <a:rPr lang="zh-CN" altLang="en-US" sz="2600" dirty="0">
                <a:latin typeface="Times New Roman" panose="02020603050405020304" pitchFamily="18" charset="0"/>
              </a:rPr>
              <a:t>检验列因素的统计量</a:t>
            </a:r>
          </a:p>
        </p:txBody>
      </p:sp>
      <mc:AlternateContent xmlns:mc="http://schemas.openxmlformats.org/markup-compatibility/2006">
        <mc:Choice xmlns:a14="http://schemas.microsoft.com/office/drawing/2010/main" Requires="a14">
          <p:sp>
            <p:nvSpPr>
              <p:cNvPr id="6" name="Object 4">
                <a:hlinkClick r:id="" action="ppaction://ole?verb=0"/>
                <a:extLst>
                  <a:ext uri="{FF2B5EF4-FFF2-40B4-BE49-F238E27FC236}">
                    <a16:creationId xmlns:a16="http://schemas.microsoft.com/office/drawing/2014/main" id="{5D5A98F7-E58B-4C0D-9385-C628EB5B8706}"/>
                  </a:ext>
                </a:extLst>
              </p:cNvPr>
              <p:cNvSpPr txBox="1"/>
              <p:nvPr/>
            </p:nvSpPr>
            <p:spPr bwMode="auto">
              <a:xfrm>
                <a:off x="3592143" y="2435225"/>
                <a:ext cx="6279825" cy="993775"/>
              </a:xfrm>
              <a:prstGeom prst="rect">
                <a:avLst/>
              </a:prstGeom>
              <a:noFill/>
              <a:ln>
                <a:noFill/>
              </a:ln>
              <a:effectLst>
                <a:outerShdw dist="17961" dir="2700000" algn="ctr" rotWithShape="0">
                  <a:schemeClr val="bg2"/>
                </a:outerShdw>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i="1" smtClean="0">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𝐹</m:t>
                          </m:r>
                        </m:e>
                        <m:sub>
                          <m:r>
                            <a:rPr lang="zh-CN" altLang="en-US" sz="2800" i="1">
                              <a:solidFill>
                                <a:srgbClr val="000000"/>
                              </a:solidFill>
                              <a:latin typeface="Cambria Math" panose="02040503050406030204" pitchFamily="18" charset="0"/>
                            </a:rPr>
                            <m:t>𝐴</m:t>
                          </m:r>
                        </m:sub>
                      </m:sSub>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𝑀𝑆</m:t>
                          </m:r>
                          <m:r>
                            <a:rPr lang="en-US" altLang="zh-CN" sz="2800" b="0" i="1" smtClean="0">
                              <a:solidFill>
                                <a:srgbClr val="000000"/>
                              </a:solidFill>
                              <a:latin typeface="Cambria Math" panose="02040503050406030204" pitchFamily="18" charset="0"/>
                            </a:rPr>
                            <m:t>𝑅</m:t>
                          </m:r>
                        </m:num>
                        <m:den>
                          <m:r>
                            <a:rPr lang="zh-CN" altLang="en-US" sz="2800" i="1">
                              <a:solidFill>
                                <a:srgbClr val="000000"/>
                              </a:solidFill>
                              <a:latin typeface="Cambria Math" panose="02040503050406030204" pitchFamily="18" charset="0"/>
                            </a:rPr>
                            <m:t>𝑀𝑆𝐸</m:t>
                          </m:r>
                        </m:den>
                      </m:f>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𝐹</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𝑘</m:t>
                          </m:r>
                          <m:r>
                            <a:rPr lang="zh-CN" altLang="en-US"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𝑘</m:t>
                          </m:r>
                          <m:r>
                            <a:rPr lang="zh-CN" altLang="en-US"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𝑟</m:t>
                          </m:r>
                          <m:r>
                            <a:rPr lang="zh-CN" altLang="en-US" sz="2800" i="1">
                              <a:solidFill>
                                <a:srgbClr val="000000"/>
                              </a:solidFill>
                              <a:latin typeface="Cambria Math" panose="02040503050406030204" pitchFamily="18" charset="0"/>
                            </a:rPr>
                            <m:t>−1)</m:t>
                          </m:r>
                        </m:e>
                      </m:d>
                    </m:oMath>
                  </m:oMathPara>
                </a14:m>
                <a:endParaRPr lang="zh-CN" altLang="en-US" sz="2800" dirty="0"/>
              </a:p>
            </p:txBody>
          </p:sp>
        </mc:Choice>
        <mc:Fallback>
          <p:sp>
            <p:nvSpPr>
              <p:cNvPr id="6" name="Object 4">
                <a:hlinkClick r:id="" action="ppaction://ole?verb=0"/>
                <a:extLst>
                  <a:ext uri="{FF2B5EF4-FFF2-40B4-BE49-F238E27FC236}">
                    <a16:creationId xmlns:a16="http://schemas.microsoft.com/office/drawing/2014/main" id="{5D5A98F7-E58B-4C0D-9385-C628EB5B8706}"/>
                  </a:ext>
                </a:extLst>
              </p:cNvPr>
              <p:cNvSpPr txBox="1">
                <a:spLocks noRot="1" noChangeAspect="1" noMove="1" noResize="1" noEditPoints="1" noAdjustHandles="1" noChangeArrowheads="1" noChangeShapeType="1" noTextEdit="1"/>
              </p:cNvSpPr>
              <p:nvPr/>
            </p:nvSpPr>
            <p:spPr bwMode="auto">
              <a:xfrm>
                <a:off x="3592143" y="2435225"/>
                <a:ext cx="6279825" cy="993775"/>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Object 6">
                <a:hlinkClick r:id="" action="ppaction://ole?verb=0"/>
                <a:extLst>
                  <a:ext uri="{FF2B5EF4-FFF2-40B4-BE49-F238E27FC236}">
                    <a16:creationId xmlns:a16="http://schemas.microsoft.com/office/drawing/2014/main" id="{741A7F38-0BB4-4698-91A9-101C42DF16C5}"/>
                  </a:ext>
                </a:extLst>
              </p:cNvPr>
              <p:cNvSpPr txBox="1"/>
              <p:nvPr/>
            </p:nvSpPr>
            <p:spPr bwMode="auto">
              <a:xfrm>
                <a:off x="3245914" y="4164011"/>
                <a:ext cx="6750342" cy="1112253"/>
              </a:xfrm>
              <a:prstGeom prst="rect">
                <a:avLst/>
              </a:prstGeom>
              <a:noFill/>
              <a:ln>
                <a:noFill/>
              </a:ln>
              <a:effectLst>
                <a:outerShdw dist="17961" dir="2700000" algn="ctr" rotWithShape="0">
                  <a:schemeClr val="bg2"/>
                </a:outerShdw>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3200" i="1" smtClean="0">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𝐹</m:t>
                          </m:r>
                        </m:e>
                        <m:sub>
                          <m:r>
                            <a:rPr lang="zh-CN" altLang="en-US" sz="3200" i="1">
                              <a:solidFill>
                                <a:srgbClr val="000000"/>
                              </a:solidFill>
                              <a:latin typeface="Cambria Math" panose="02040503050406030204" pitchFamily="18" charset="0"/>
                            </a:rPr>
                            <m:t>𝐵</m:t>
                          </m:r>
                        </m:sub>
                      </m:sSub>
                      <m:r>
                        <a:rPr lang="zh-CN" altLang="en-US" sz="3200" i="1">
                          <a:solidFill>
                            <a:srgbClr val="000000"/>
                          </a:solidFill>
                          <a:latin typeface="Cambria Math" panose="02040503050406030204" pitchFamily="18" charset="0"/>
                        </a:rPr>
                        <m:t>=</m:t>
                      </m:r>
                      <m:f>
                        <m:fPr>
                          <m:ctrlPr>
                            <a:rPr lang="zh-CN" altLang="en-US" sz="3200" i="1">
                              <a:solidFill>
                                <a:srgbClr val="000000"/>
                              </a:solidFill>
                              <a:latin typeface="Cambria Math" panose="02040503050406030204" pitchFamily="18" charset="0"/>
                            </a:rPr>
                          </m:ctrlPr>
                        </m:fPr>
                        <m:num>
                          <m:r>
                            <a:rPr lang="zh-CN" altLang="en-US" sz="3200" i="1">
                              <a:solidFill>
                                <a:srgbClr val="000000"/>
                              </a:solidFill>
                              <a:latin typeface="Cambria Math" panose="02040503050406030204" pitchFamily="18" charset="0"/>
                            </a:rPr>
                            <m:t>𝑀𝑆</m:t>
                          </m:r>
                          <m:r>
                            <a:rPr lang="en-US" altLang="zh-CN" sz="3200" b="0" i="1" smtClean="0">
                              <a:solidFill>
                                <a:srgbClr val="000000"/>
                              </a:solidFill>
                              <a:latin typeface="Cambria Math" panose="02040503050406030204" pitchFamily="18" charset="0"/>
                            </a:rPr>
                            <m:t>𝐶</m:t>
                          </m:r>
                        </m:num>
                        <m:den>
                          <m:r>
                            <a:rPr lang="zh-CN" altLang="en-US" sz="3200" i="1">
                              <a:solidFill>
                                <a:srgbClr val="000000"/>
                              </a:solidFill>
                              <a:latin typeface="Cambria Math" panose="02040503050406030204" pitchFamily="18" charset="0"/>
                            </a:rPr>
                            <m:t>𝑀𝑆𝐸</m:t>
                          </m:r>
                        </m:den>
                      </m:f>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𝐹</m:t>
                      </m:r>
                      <m:d>
                        <m:dPr>
                          <m:ctrlPr>
                            <a:rPr lang="zh-CN" altLang="en-US" sz="3200" i="1">
                              <a:solidFill>
                                <a:srgbClr val="000000"/>
                              </a:solidFill>
                              <a:latin typeface="Cambria Math" panose="02040503050406030204" pitchFamily="18" charset="0"/>
                            </a:rPr>
                          </m:ctrlPr>
                        </m:dPr>
                        <m:e>
                          <m:r>
                            <a:rPr lang="zh-CN" altLang="en-US" sz="3200" i="1">
                              <a:solidFill>
                                <a:srgbClr val="000000"/>
                              </a:solidFill>
                              <a:latin typeface="Cambria Math" panose="02040503050406030204" pitchFamily="18" charset="0"/>
                            </a:rPr>
                            <m:t>𝑟</m:t>
                          </m:r>
                          <m:r>
                            <a:rPr lang="zh-CN" altLang="en-US" sz="3200" i="1">
                              <a:solidFill>
                                <a:srgbClr val="000000"/>
                              </a:solidFill>
                              <a:latin typeface="Cambria Math" panose="02040503050406030204" pitchFamily="18" charset="0"/>
                            </a:rPr>
                            <m:t>−1,(</m:t>
                          </m:r>
                          <m:r>
                            <a:rPr lang="zh-CN" altLang="en-US" sz="3200" i="1">
                              <a:solidFill>
                                <a:srgbClr val="000000"/>
                              </a:solidFill>
                              <a:latin typeface="Cambria Math" panose="02040503050406030204" pitchFamily="18" charset="0"/>
                            </a:rPr>
                            <m:t>𝑘</m:t>
                          </m:r>
                          <m:r>
                            <a:rPr lang="zh-CN" altLang="en-US" sz="3200" i="1">
                              <a:solidFill>
                                <a:srgbClr val="000000"/>
                              </a:solidFill>
                              <a:latin typeface="Cambria Math" panose="02040503050406030204" pitchFamily="18" charset="0"/>
                            </a:rPr>
                            <m:t>−1)(</m:t>
                          </m:r>
                          <m:r>
                            <a:rPr lang="zh-CN" altLang="en-US" sz="3200" i="1">
                              <a:solidFill>
                                <a:srgbClr val="000000"/>
                              </a:solidFill>
                              <a:latin typeface="Cambria Math" panose="02040503050406030204" pitchFamily="18" charset="0"/>
                            </a:rPr>
                            <m:t>𝑟</m:t>
                          </m:r>
                          <m:r>
                            <a:rPr lang="zh-CN" altLang="en-US" sz="3200" i="1">
                              <a:solidFill>
                                <a:srgbClr val="000000"/>
                              </a:solidFill>
                              <a:latin typeface="Cambria Math" panose="02040503050406030204" pitchFamily="18" charset="0"/>
                            </a:rPr>
                            <m:t>−1)</m:t>
                          </m:r>
                        </m:e>
                      </m:d>
                    </m:oMath>
                  </m:oMathPara>
                </a14:m>
                <a:endParaRPr lang="zh-CN" altLang="en-US" sz="3200" dirty="0"/>
              </a:p>
            </p:txBody>
          </p:sp>
        </mc:Choice>
        <mc:Fallback>
          <p:sp>
            <p:nvSpPr>
              <p:cNvPr id="7" name="Object 6">
                <a:hlinkClick r:id="" action="ppaction://ole?verb=0"/>
                <a:extLst>
                  <a:ext uri="{FF2B5EF4-FFF2-40B4-BE49-F238E27FC236}">
                    <a16:creationId xmlns:a16="http://schemas.microsoft.com/office/drawing/2014/main" id="{741A7F38-0BB4-4698-91A9-101C42DF16C5}"/>
                  </a:ext>
                </a:extLst>
              </p:cNvPr>
              <p:cNvSpPr txBox="1">
                <a:spLocks noRot="1" noChangeAspect="1" noMove="1" noResize="1" noEditPoints="1" noAdjustHandles="1" noChangeArrowheads="1" noChangeShapeType="1" noTextEdit="1"/>
              </p:cNvSpPr>
              <p:nvPr/>
            </p:nvSpPr>
            <p:spPr bwMode="auto">
              <a:xfrm>
                <a:off x="3245914" y="4164011"/>
                <a:ext cx="6750342" cy="1112253"/>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981201" y="255233"/>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分析步骤</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统计决策</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330755" name="Rectangle 3"/>
          <p:cNvSpPr>
            <a:spLocks noGrp="1" noChangeArrowheads="1"/>
          </p:cNvSpPr>
          <p:nvPr>
            <p:ph type="body" sz="half" idx="1"/>
          </p:nvPr>
        </p:nvSpPr>
        <p:spPr>
          <a:xfrm>
            <a:off x="1981201" y="1700214"/>
            <a:ext cx="9042400" cy="4902553"/>
          </a:xfrm>
        </p:spPr>
        <p:txBody>
          <a:bodyPr/>
          <a:lstStyle/>
          <a:p>
            <a:pPr marL="533400" indent="-533400" algn="just">
              <a:buSzPct val="120000"/>
              <a:buNone/>
              <a:defRPr/>
            </a:pPr>
            <a:r>
              <a:rPr lang="en-US" altLang="zh-CN" sz="3600" dirty="0">
                <a:solidFill>
                  <a:schemeClr val="accent2"/>
                </a:solidFill>
                <a:latin typeface="Times New Roman" panose="02020603050405020304" pitchFamily="18" charset="0"/>
                <a:sym typeface="Wingdings 3" panose="05040102010807070707" pitchFamily="18" charset="2"/>
              </a:rPr>
              <a:t> </a:t>
            </a:r>
            <a:r>
              <a:rPr lang="zh-CN" altLang="en-US" sz="2800" dirty="0">
                <a:latin typeface="Times New Roman" panose="02020603050405020304" pitchFamily="18" charset="0"/>
              </a:rPr>
              <a:t>将统计量的值</a:t>
            </a:r>
            <a:r>
              <a:rPr lang="en-US" altLang="zh-CN" sz="2800" i="1" dirty="0">
                <a:latin typeface="Times New Roman" panose="02020603050405020304" pitchFamily="18" charset="0"/>
              </a:rPr>
              <a:t>F</a:t>
            </a:r>
            <a:r>
              <a:rPr lang="zh-CN" altLang="en-US" sz="2800" dirty="0">
                <a:latin typeface="Times New Roman" panose="02020603050405020304" pitchFamily="18" charset="0"/>
              </a:rPr>
              <a:t>与给定的显著性水平</a:t>
            </a:r>
            <a:r>
              <a:rPr lang="zh-CN" altLang="en-US" sz="2800" i="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的临界值</a:t>
            </a:r>
            <a:r>
              <a:rPr lang="en-US" altLang="zh-CN" sz="2800" i="1" dirty="0">
                <a:latin typeface="Times New Roman" panose="02020603050405020304" pitchFamily="18" charset="0"/>
              </a:rPr>
              <a:t>F</a:t>
            </a:r>
            <a:r>
              <a:rPr lang="en-US" altLang="zh-CN" sz="2800" i="1" baseline="-250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进行比较，作出对原假设</a:t>
            </a:r>
            <a:r>
              <a:rPr lang="en-US" altLang="zh-CN" sz="2800" i="1" dirty="0">
                <a:latin typeface="Times New Roman" panose="02020603050405020304" pitchFamily="18" charset="0"/>
              </a:rPr>
              <a:t>H</a:t>
            </a:r>
            <a:r>
              <a:rPr lang="en-US" altLang="zh-CN" sz="2800" baseline="-25000" dirty="0">
                <a:latin typeface="Times New Roman" panose="02020603050405020304" pitchFamily="18" charset="0"/>
              </a:rPr>
              <a:t>0</a:t>
            </a:r>
            <a:r>
              <a:rPr lang="zh-CN" altLang="en-US" sz="2800" dirty="0">
                <a:latin typeface="Times New Roman" panose="02020603050405020304" pitchFamily="18" charset="0"/>
              </a:rPr>
              <a:t>的决策</a:t>
            </a:r>
          </a:p>
          <a:p>
            <a:pPr marL="1143000" lvl="1" indent="-457200" algn="just">
              <a:buSzPct val="120000"/>
              <a:buFont typeface="Wingdings" panose="05000000000000000000" pitchFamily="2" charset="2"/>
              <a:buChar char="§"/>
              <a:defRPr/>
            </a:pPr>
            <a:r>
              <a:rPr lang="zh-CN" altLang="en-US" sz="2600" dirty="0">
                <a:latin typeface="Times New Roman" panose="02020603050405020304" pitchFamily="18" charset="0"/>
              </a:rPr>
              <a:t>根据给定的显著性水平</a:t>
            </a:r>
            <a:r>
              <a:rPr lang="zh-CN" altLang="en-US" sz="2600" i="1"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rPr>
              <a:t>在</a:t>
            </a:r>
            <a:r>
              <a:rPr lang="en-US" altLang="zh-CN" sz="2600" i="1" dirty="0">
                <a:latin typeface="Times New Roman" panose="02020603050405020304" pitchFamily="18" charset="0"/>
              </a:rPr>
              <a:t>F</a:t>
            </a:r>
            <a:r>
              <a:rPr lang="zh-CN" altLang="en-US" sz="2600" dirty="0">
                <a:latin typeface="Times New Roman" panose="02020603050405020304" pitchFamily="18" charset="0"/>
              </a:rPr>
              <a:t>分布表中查找相应的临界值 </a:t>
            </a:r>
            <a:r>
              <a:rPr lang="en-US" altLang="zh-CN" sz="2600" i="1" dirty="0">
                <a:latin typeface="Times New Roman" panose="02020603050405020304" pitchFamily="18" charset="0"/>
              </a:rPr>
              <a:t>F</a:t>
            </a:r>
            <a:r>
              <a:rPr lang="en-US" altLang="zh-CN" sz="2600" i="1" baseline="-250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 </a:t>
            </a:r>
          </a:p>
          <a:p>
            <a:pPr marL="1143000" lvl="1" indent="-457200" algn="just">
              <a:buSzPct val="120000"/>
              <a:buFont typeface="Wingdings" panose="05000000000000000000" pitchFamily="2" charset="2"/>
              <a:buChar char="§"/>
              <a:defRPr/>
            </a:pPr>
            <a:r>
              <a:rPr lang="zh-CN" altLang="en-US" sz="2600" dirty="0">
                <a:latin typeface="Times New Roman" panose="02020603050405020304" pitchFamily="18" charset="0"/>
              </a:rPr>
              <a:t>若</a:t>
            </a:r>
            <a:r>
              <a:rPr lang="en-US" altLang="zh-CN" sz="2600" b="1" i="1" dirty="0">
                <a:solidFill>
                  <a:srgbClr val="FF0000"/>
                </a:solidFill>
                <a:latin typeface="Times New Roman" panose="02020603050405020304" pitchFamily="18" charset="0"/>
              </a:rPr>
              <a:t>F</a:t>
            </a:r>
            <a:r>
              <a:rPr lang="en-US" altLang="zh-CN" sz="2600" b="1" baseline="-25000" dirty="0">
                <a:solidFill>
                  <a:srgbClr val="FF0000"/>
                </a:solidFill>
                <a:latin typeface="Times New Roman" panose="02020603050405020304" pitchFamily="18" charset="0"/>
              </a:rPr>
              <a:t>R</a:t>
            </a:r>
            <a:r>
              <a:rPr lang="en-US" altLang="zh-CN" sz="2600" b="1" dirty="0">
                <a:solidFill>
                  <a:srgbClr val="FF0000"/>
                </a:solidFill>
                <a:latin typeface="Times New Roman" panose="02020603050405020304" pitchFamily="18" charset="0"/>
                <a:sym typeface="Symbol" panose="05050102010706020507" pitchFamily="18" charset="2"/>
              </a:rPr>
              <a:t>&gt;</a:t>
            </a:r>
            <a:r>
              <a:rPr lang="en-US" altLang="zh-CN" sz="2600" b="1" i="1" dirty="0">
                <a:solidFill>
                  <a:srgbClr val="FF0000"/>
                </a:solidFill>
                <a:latin typeface="Times New Roman" panose="02020603050405020304" pitchFamily="18" charset="0"/>
              </a:rPr>
              <a:t>F</a:t>
            </a:r>
            <a:r>
              <a:rPr lang="en-US" altLang="zh-CN" sz="2600" b="1" i="1" baseline="-25000" dirty="0">
                <a:solidFill>
                  <a:srgbClr val="FF0000"/>
                </a:solidFill>
                <a:latin typeface="Times New Roman" panose="02020603050405020304" pitchFamily="18" charset="0"/>
                <a:sym typeface="Symbol" panose="05050102010706020507" pitchFamily="18" charset="2"/>
              </a:rPr>
              <a:t></a:t>
            </a:r>
            <a:r>
              <a:rPr lang="en-US" altLang="zh-CN" sz="2600" dirty="0">
                <a:solidFill>
                  <a:srgbClr val="FF0000"/>
                </a:solidFill>
                <a:latin typeface="Times New Roman" panose="02020603050405020304" pitchFamily="18" charset="0"/>
              </a:rPr>
              <a:t> </a:t>
            </a:r>
            <a:r>
              <a:rPr lang="zh-CN" altLang="en-US" sz="2600" dirty="0">
                <a:solidFill>
                  <a:srgbClr val="FF0000"/>
                </a:solidFill>
                <a:latin typeface="Times New Roman" panose="02020603050405020304" pitchFamily="18" charset="0"/>
              </a:rPr>
              <a:t>，</a:t>
            </a:r>
            <a:r>
              <a:rPr lang="zh-CN" altLang="en-US" sz="2600" b="1" dirty="0">
                <a:solidFill>
                  <a:schemeClr val="tx1"/>
                </a:solidFill>
                <a:latin typeface="Times New Roman" panose="02020603050405020304" pitchFamily="18" charset="0"/>
              </a:rPr>
              <a:t>拒绝</a:t>
            </a:r>
            <a:r>
              <a:rPr lang="zh-CN" altLang="en-US" sz="2600" dirty="0">
                <a:latin typeface="Times New Roman" panose="02020603050405020304" pitchFamily="18" charset="0"/>
              </a:rPr>
              <a:t>原假设</a:t>
            </a:r>
            <a:r>
              <a:rPr lang="en-US" altLang="zh-CN" sz="2600" i="1" dirty="0">
                <a:latin typeface="Times New Roman" panose="02020603050405020304" pitchFamily="18" charset="0"/>
              </a:rPr>
              <a:t>H</a:t>
            </a:r>
            <a:r>
              <a:rPr lang="en-US" altLang="zh-CN" sz="2600" baseline="-25000" dirty="0">
                <a:latin typeface="Times New Roman" panose="02020603050405020304" pitchFamily="18" charset="0"/>
              </a:rPr>
              <a:t>0</a:t>
            </a:r>
            <a:r>
              <a:rPr lang="en-US" altLang="zh-CN" sz="2600" dirty="0">
                <a:latin typeface="Times New Roman" panose="02020603050405020304" pitchFamily="18" charset="0"/>
              </a:rPr>
              <a:t> </a:t>
            </a:r>
            <a:r>
              <a:rPr lang="zh-CN" altLang="en-US" sz="2600" dirty="0">
                <a:latin typeface="Times New Roman" panose="02020603050405020304" pitchFamily="18" charset="0"/>
              </a:rPr>
              <a:t>，表明均值之间的差异是显著的，即所检验的行因素对观察值有显著影响</a:t>
            </a:r>
          </a:p>
          <a:p>
            <a:pPr marL="1143000" lvl="1" indent="-457200" algn="just">
              <a:buSzPct val="120000"/>
              <a:buFont typeface="Wingdings" panose="05000000000000000000" pitchFamily="2" charset="2"/>
              <a:buChar char="§"/>
              <a:defRPr/>
            </a:pPr>
            <a:r>
              <a:rPr lang="zh-CN" altLang="en-US" sz="2600" dirty="0">
                <a:latin typeface="Times New Roman" panose="02020603050405020304" pitchFamily="18" charset="0"/>
              </a:rPr>
              <a:t>若</a:t>
            </a:r>
            <a:r>
              <a:rPr lang="en-US" altLang="zh-CN" sz="2600" b="1" i="1" dirty="0">
                <a:solidFill>
                  <a:srgbClr val="FF0000"/>
                </a:solidFill>
                <a:latin typeface="Times New Roman" panose="02020603050405020304" pitchFamily="18" charset="0"/>
              </a:rPr>
              <a:t>F</a:t>
            </a:r>
            <a:r>
              <a:rPr lang="en-US" altLang="zh-CN" sz="2600" b="1" baseline="-25000" dirty="0">
                <a:solidFill>
                  <a:srgbClr val="FF0000"/>
                </a:solidFill>
                <a:latin typeface="Times New Roman" panose="02020603050405020304" pitchFamily="18" charset="0"/>
              </a:rPr>
              <a:t>C</a:t>
            </a:r>
            <a:r>
              <a:rPr lang="en-US" altLang="zh-CN" sz="2600" b="1" i="1" baseline="-25000" dirty="0">
                <a:solidFill>
                  <a:srgbClr val="FF0000"/>
                </a:solidFill>
                <a:latin typeface="Times New Roman" panose="02020603050405020304" pitchFamily="18" charset="0"/>
              </a:rPr>
              <a:t> </a:t>
            </a:r>
            <a:r>
              <a:rPr lang="en-US" altLang="zh-CN" sz="2600" b="1" dirty="0">
                <a:solidFill>
                  <a:srgbClr val="FF0000"/>
                </a:solidFill>
                <a:latin typeface="Times New Roman" panose="02020603050405020304" pitchFamily="18" charset="0"/>
                <a:sym typeface="Symbol" panose="05050102010706020507" pitchFamily="18" charset="2"/>
              </a:rPr>
              <a:t>&gt; </a:t>
            </a:r>
            <a:r>
              <a:rPr lang="en-US" altLang="zh-CN" sz="2600" b="1" i="1" dirty="0">
                <a:solidFill>
                  <a:srgbClr val="FF0000"/>
                </a:solidFill>
                <a:latin typeface="Times New Roman" panose="02020603050405020304" pitchFamily="18" charset="0"/>
              </a:rPr>
              <a:t>F</a:t>
            </a:r>
            <a:r>
              <a:rPr lang="en-US" altLang="zh-CN" sz="2600" b="1" i="1" baseline="-25000" dirty="0">
                <a:solidFill>
                  <a:srgbClr val="FF0000"/>
                </a:solidFill>
                <a:latin typeface="Times New Roman" panose="02020603050405020304" pitchFamily="18" charset="0"/>
                <a:sym typeface="Symbol" panose="05050102010706020507" pitchFamily="18" charset="2"/>
              </a:rPr>
              <a:t></a:t>
            </a:r>
            <a:r>
              <a:rPr lang="en-US" altLang="zh-CN" sz="2600" dirty="0">
                <a:solidFill>
                  <a:srgbClr val="FF0000"/>
                </a:solidFill>
                <a:latin typeface="Times New Roman" panose="02020603050405020304" pitchFamily="18" charset="0"/>
              </a:rPr>
              <a:t> </a:t>
            </a:r>
            <a:r>
              <a:rPr lang="zh-CN" altLang="en-US" sz="2600" dirty="0">
                <a:solidFill>
                  <a:srgbClr val="FF0000"/>
                </a:solidFill>
                <a:latin typeface="Times New Roman" panose="02020603050405020304" pitchFamily="18" charset="0"/>
              </a:rPr>
              <a:t>，</a:t>
            </a:r>
            <a:r>
              <a:rPr lang="zh-CN" altLang="en-US" sz="2600" b="1" dirty="0">
                <a:solidFill>
                  <a:schemeClr val="tx1"/>
                </a:solidFill>
                <a:latin typeface="Times New Roman" panose="02020603050405020304" pitchFamily="18" charset="0"/>
              </a:rPr>
              <a:t>拒绝</a:t>
            </a:r>
            <a:r>
              <a:rPr lang="zh-CN" altLang="en-US" sz="2600" dirty="0">
                <a:latin typeface="Times New Roman" panose="02020603050405020304" pitchFamily="18" charset="0"/>
              </a:rPr>
              <a:t>原假设</a:t>
            </a:r>
            <a:r>
              <a:rPr lang="en-US" altLang="zh-CN" sz="2600" i="1" dirty="0">
                <a:latin typeface="Times New Roman" panose="02020603050405020304" pitchFamily="18" charset="0"/>
              </a:rPr>
              <a:t>H</a:t>
            </a:r>
            <a:r>
              <a:rPr lang="en-US" altLang="zh-CN" sz="2600" baseline="-25000" dirty="0">
                <a:latin typeface="Times New Roman" panose="02020603050405020304" pitchFamily="18" charset="0"/>
              </a:rPr>
              <a:t>0</a:t>
            </a:r>
            <a:r>
              <a:rPr lang="en-US" altLang="zh-CN" sz="2600" dirty="0">
                <a:latin typeface="Times New Roman" panose="02020603050405020304" pitchFamily="18" charset="0"/>
              </a:rPr>
              <a:t> </a:t>
            </a:r>
            <a:r>
              <a:rPr lang="zh-CN" altLang="en-US" sz="2600" dirty="0">
                <a:latin typeface="Times New Roman" panose="02020603050405020304" pitchFamily="18" charset="0"/>
              </a:rPr>
              <a:t>，表明均值之间有显著差异，即所检验的列因素对观察值有显著影响 </a:t>
            </a:r>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52400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473091" name="Rectangle 3"/>
          <p:cNvSpPr>
            <a:spLocks noGrp="1" noChangeArrowheads="1"/>
          </p:cNvSpPr>
          <p:nvPr>
            <p:ph type="title"/>
          </p:nvPr>
        </p:nvSpPr>
        <p:spPr>
          <a:xfrm>
            <a:off x="1524000" y="203200"/>
            <a:ext cx="67818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双因素方差分析表</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基本结构</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graphicFrame>
        <p:nvGraphicFramePr>
          <p:cNvPr id="473173" name="Group 85"/>
          <p:cNvGraphicFramePr>
            <a:graphicFrameLocks noGrp="1"/>
          </p:cNvGraphicFramePr>
          <p:nvPr>
            <p:ph type="tbl" idx="1"/>
          </p:nvPr>
        </p:nvGraphicFramePr>
        <p:xfrm>
          <a:off x="1703388" y="1700214"/>
          <a:ext cx="8882062" cy="4954586"/>
        </p:xfrm>
        <a:graphic>
          <a:graphicData uri="http://schemas.openxmlformats.org/drawingml/2006/table">
            <a:tbl>
              <a:tblPr/>
              <a:tblGrid>
                <a:gridCol w="1851025">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171575">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1255712">
                  <a:extLst>
                    <a:ext uri="{9D8B030D-6E8A-4147-A177-3AD203B41FA5}">
                      <a16:colId xmlns:a16="http://schemas.microsoft.com/office/drawing/2014/main" val="20006"/>
                    </a:ext>
                  </a:extLst>
                </a:gridCol>
              </a:tblGrid>
              <a:tr h="1030250">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误差来源</a:t>
                      </a:r>
                    </a:p>
                  </a:txBody>
                  <a:tcPr marT="45721" marB="45721"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平方和</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(SS)</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自由度</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(df)</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均方</a:t>
                      </a:r>
                      <a:r>
                        <a:rPr kumimoji="1" lang="en-US" altLang="zh-CN"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(MS)</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F</a:t>
                      </a: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值</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P</a:t>
                      </a: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值</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F</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临界值</a:t>
                      </a:r>
                    </a:p>
                  </a:txBody>
                  <a:tcPr marT="45721" marB="45721"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197005">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行因素</a:t>
                      </a:r>
                    </a:p>
                  </a:txBody>
                  <a:tcPr marT="45721" marB="45721"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SSR</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k-</a:t>
                      </a:r>
                      <a:r>
                        <a:rPr kumimoji="1" lang="en-US" altLang="zh-CN" sz="2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MSR</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MSR</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MSE</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0250">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列因素</a:t>
                      </a:r>
                    </a:p>
                  </a:txBody>
                  <a:tcPr marT="45721" marB="45721"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SSC</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r-1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MSC</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MSC</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MSE</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221">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误差</a:t>
                      </a:r>
                    </a:p>
                  </a:txBody>
                  <a:tcPr marT="45721" marB="45721"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SSE</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1" lang="en-US" altLang="zh-CN" sz="24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k-</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1" lang="en-US" altLang="zh-CN" sz="24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r</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MSE</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8860">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总和</a:t>
                      </a:r>
                    </a:p>
                  </a:txBody>
                  <a:tcPr marT="45721" marB="45721"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SST</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kr-</a:t>
                      </a:r>
                      <a:r>
                        <a:rPr kumimoji="1" lang="en-US" altLang="zh-CN" sz="2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4438" name="Line 46"/>
          <p:cNvSpPr>
            <a:spLocks noChangeShapeType="1"/>
          </p:cNvSpPr>
          <p:nvPr/>
        </p:nvSpPr>
        <p:spPr bwMode="auto">
          <a:xfrm>
            <a:off x="7607300" y="3357563"/>
            <a:ext cx="8651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39" name="Line 86"/>
          <p:cNvSpPr>
            <a:spLocks noChangeShapeType="1"/>
          </p:cNvSpPr>
          <p:nvPr/>
        </p:nvSpPr>
        <p:spPr bwMode="auto">
          <a:xfrm>
            <a:off x="7535864" y="4437063"/>
            <a:ext cx="8651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normAutofit fontScale="90000"/>
          </a:bodyPr>
          <a:lstStyle/>
          <a:p>
            <a:pPr>
              <a:defRPr/>
            </a:pPr>
            <a:r>
              <a:rPr lang="zh-CN" altLang="en-US">
                <a:latin typeface="Arial" panose="020B0604020202020204" pitchFamily="34" charset="0"/>
              </a:rPr>
              <a:t>双因素方差分析</a:t>
            </a:r>
            <a:br>
              <a:rPr lang="zh-CN" altLang="en-US">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334851" name="Rectangle 3"/>
          <p:cNvSpPr>
            <a:spLocks noGrp="1" noChangeArrowheads="1"/>
          </p:cNvSpPr>
          <p:nvPr>
            <p:ph type="body" sz="half" idx="1"/>
          </p:nvPr>
        </p:nvSpPr>
        <p:spPr>
          <a:xfrm>
            <a:off x="1905000" y="1700214"/>
            <a:ext cx="8382000" cy="4624387"/>
          </a:xfrm>
        </p:spPr>
        <p:txBody>
          <a:bodyPr>
            <a:normAutofit/>
          </a:bodyPr>
          <a:lstStyle/>
          <a:p>
            <a:pPr marL="533400" indent="-533400" algn="just">
              <a:defRPr/>
            </a:pPr>
            <a:r>
              <a:rPr lang="en-US" altLang="zh-CN" sz="3600" dirty="0">
                <a:solidFill>
                  <a:schemeClr val="accent2"/>
                </a:solidFill>
                <a:latin typeface="Times New Roman" panose="02020603050405020304" pitchFamily="18" charset="0"/>
                <a:sym typeface="Wingdings 3" panose="05040102010807070707" pitchFamily="18" charset="2"/>
              </a:rPr>
              <a:t></a:t>
            </a:r>
            <a:r>
              <a:rPr lang="zh-CN" altLang="en-US" sz="3600" dirty="0">
                <a:latin typeface="Times New Roman" panose="02020603050405020304" pitchFamily="18" charset="0"/>
                <a:sym typeface="Wingdings 3" panose="05040102010807070707" pitchFamily="18" charset="2"/>
              </a:rPr>
              <a:t>提出假设</a:t>
            </a:r>
            <a:endParaRPr lang="zh-CN" altLang="en-US" sz="3600" dirty="0">
              <a:latin typeface="Times New Roman" panose="02020603050405020304" pitchFamily="18" charset="0"/>
            </a:endParaRPr>
          </a:p>
          <a:p>
            <a:pPr marL="1143000" lvl="1" indent="-457200" algn="just">
              <a:defRPr/>
            </a:pPr>
            <a:r>
              <a:rPr lang="zh-CN" altLang="en-US" sz="3200" dirty="0">
                <a:latin typeface="Times New Roman" panose="02020603050405020304" pitchFamily="18" charset="0"/>
              </a:rPr>
              <a:t>对品牌因素提出的假设为</a:t>
            </a:r>
          </a:p>
          <a:p>
            <a:pPr marL="1466850" lvl="2" indent="-381000" algn="just">
              <a:buClr>
                <a:schemeClr val="accent2"/>
              </a:buClr>
              <a:buSzPct val="140000"/>
              <a:buFontTx/>
              <a:buChar char="•"/>
              <a:defRPr/>
            </a:pPr>
            <a:r>
              <a:rPr lang="en-US" altLang="zh-CN" sz="2400" i="1" dirty="0">
                <a:latin typeface="Times New Roman" panose="02020603050405020304" pitchFamily="18" charset="0"/>
              </a:rPr>
              <a:t>H</a:t>
            </a:r>
            <a:r>
              <a:rPr lang="en-US" altLang="zh-CN" sz="2400" baseline="-25000" dirty="0"/>
              <a:t>0</a:t>
            </a:r>
            <a:r>
              <a:rPr lang="zh-CN" altLang="en-US" sz="2400" dirty="0"/>
              <a:t>：</a:t>
            </a:r>
            <a:r>
              <a:rPr lang="en-US" altLang="zh-CN" sz="2400" i="1" dirty="0">
                <a:latin typeface="Symbol" panose="05050102010706020507" pitchFamily="18" charset="2"/>
              </a:rPr>
              <a:t>m</a:t>
            </a:r>
            <a:r>
              <a:rPr lang="en-US" altLang="zh-CN" sz="2400" baseline="-25000" dirty="0"/>
              <a:t>1</a:t>
            </a:r>
            <a:r>
              <a:rPr lang="en-US" altLang="zh-CN" sz="2400" dirty="0"/>
              <a:t>=</a:t>
            </a:r>
            <a:r>
              <a:rPr lang="en-US" altLang="zh-CN" sz="2400" i="1" dirty="0">
                <a:latin typeface="Symbol" panose="05050102010706020507" pitchFamily="18" charset="2"/>
              </a:rPr>
              <a:t>m</a:t>
            </a:r>
            <a:r>
              <a:rPr lang="en-US" altLang="zh-CN" sz="2400" baseline="-25000" dirty="0"/>
              <a:t>2</a:t>
            </a:r>
            <a:r>
              <a:rPr lang="en-US" altLang="zh-CN" sz="2400" dirty="0"/>
              <a:t>=</a:t>
            </a:r>
            <a:r>
              <a:rPr lang="en-US" altLang="zh-CN" sz="2400" i="1" dirty="0">
                <a:latin typeface="Symbol" panose="05050102010706020507" pitchFamily="18" charset="2"/>
              </a:rPr>
              <a:t>m</a:t>
            </a:r>
            <a:r>
              <a:rPr lang="en-US" altLang="zh-CN" sz="2400" baseline="-25000" dirty="0">
                <a:latin typeface="Times New Roman" panose="02020603050405020304" pitchFamily="18" charset="0"/>
              </a:rPr>
              <a:t>3</a:t>
            </a:r>
            <a:r>
              <a:rPr lang="en-US" altLang="zh-CN" sz="2400" dirty="0"/>
              <a:t>=</a:t>
            </a:r>
            <a:r>
              <a:rPr lang="en-US" altLang="zh-CN" sz="2400" i="1" dirty="0">
                <a:latin typeface="Symbol" panose="05050102010706020507" pitchFamily="18" charset="2"/>
              </a:rPr>
              <a:t>m</a:t>
            </a:r>
            <a:r>
              <a:rPr lang="en-US" altLang="zh-CN" sz="2400" baseline="-25000" dirty="0">
                <a:latin typeface="Times New Roman" panose="02020603050405020304" pitchFamily="18" charset="0"/>
              </a:rPr>
              <a:t>4           </a:t>
            </a:r>
            <a:r>
              <a:rPr lang="en-US" altLang="zh-CN" sz="2400" dirty="0"/>
              <a:t> (</a:t>
            </a:r>
            <a:r>
              <a:rPr lang="zh-CN" altLang="en-US" sz="2400" dirty="0">
                <a:latin typeface="Symbol" panose="05050102010706020507" pitchFamily="18" charset="2"/>
              </a:rPr>
              <a:t>品牌对销售量无显著影响</a:t>
            </a:r>
            <a:r>
              <a:rPr lang="en-US" altLang="zh-CN" sz="2400" dirty="0"/>
              <a:t>)</a:t>
            </a:r>
            <a:endParaRPr lang="en-US" altLang="zh-CN" sz="2400" baseline="-25000" dirty="0"/>
          </a:p>
          <a:p>
            <a:pPr marL="1466850" lvl="2" indent="-381000" algn="just">
              <a:buClr>
                <a:schemeClr val="accent2"/>
              </a:buClr>
              <a:buSzPct val="140000"/>
              <a:buFontTx/>
              <a:buChar char="•"/>
              <a:defRPr/>
            </a:pPr>
            <a:r>
              <a:rPr lang="en-US" altLang="zh-CN" sz="2400" i="1" dirty="0">
                <a:latin typeface="Times New Roman" panose="02020603050405020304" pitchFamily="18" charset="0"/>
              </a:rPr>
              <a:t>H</a:t>
            </a:r>
            <a:r>
              <a:rPr lang="en-US" altLang="zh-CN" sz="2400" baseline="-25000" dirty="0"/>
              <a:t>1</a:t>
            </a:r>
            <a:r>
              <a:rPr lang="zh-CN" altLang="en-US" sz="2400" dirty="0"/>
              <a:t>：</a:t>
            </a:r>
            <a:r>
              <a:rPr lang="en-US" altLang="zh-CN" sz="2400" i="1" dirty="0">
                <a:latin typeface="Symbol" panose="05050102010706020507" pitchFamily="18" charset="2"/>
              </a:rPr>
              <a:t>m</a:t>
            </a:r>
            <a:r>
              <a:rPr lang="en-US" altLang="zh-CN" sz="2400" i="1" baseline="-25000" dirty="0">
                <a:latin typeface="Times New Roman" panose="02020603050405020304" pitchFamily="18" charset="0"/>
              </a:rPr>
              <a:t>i</a:t>
            </a: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en-US" altLang="zh-CN" sz="2400" dirty="0">
                <a:latin typeface="Times New Roman" panose="02020603050405020304" pitchFamily="18" charset="0"/>
              </a:rPr>
              <a:t>=1,2, … , 4)</a:t>
            </a:r>
            <a:r>
              <a:rPr lang="en-US" altLang="zh-CN" sz="2400" dirty="0"/>
              <a:t> </a:t>
            </a:r>
            <a:r>
              <a:rPr lang="zh-CN" altLang="en-US" sz="2400" dirty="0"/>
              <a:t>不全相等  </a:t>
            </a:r>
            <a:r>
              <a:rPr lang="en-US" altLang="zh-CN" sz="2400" dirty="0"/>
              <a:t>(</a:t>
            </a:r>
            <a:r>
              <a:rPr lang="zh-CN" altLang="en-US" sz="2400" dirty="0">
                <a:latin typeface="Symbol" panose="05050102010706020507" pitchFamily="18" charset="2"/>
              </a:rPr>
              <a:t>有显著影响</a:t>
            </a:r>
            <a:r>
              <a:rPr lang="en-US" altLang="zh-CN" sz="2400" dirty="0"/>
              <a:t>)</a:t>
            </a:r>
          </a:p>
          <a:p>
            <a:pPr marL="1143000" lvl="1" indent="-457200" algn="just">
              <a:defRPr/>
            </a:pPr>
            <a:r>
              <a:rPr lang="zh-CN" altLang="en-US" sz="3200" dirty="0">
                <a:latin typeface="Times New Roman" panose="02020603050405020304" pitchFamily="18" charset="0"/>
              </a:rPr>
              <a:t>对地区因素提出的假设为</a:t>
            </a:r>
          </a:p>
          <a:p>
            <a:pPr marL="1466850" lvl="2" indent="-381000" algn="just">
              <a:buClr>
                <a:schemeClr val="accent2"/>
              </a:buClr>
              <a:buSzPct val="140000"/>
              <a:buFontTx/>
              <a:buChar char="•"/>
              <a:defRPr/>
            </a:pPr>
            <a:r>
              <a:rPr lang="en-US" altLang="zh-CN" sz="2400" i="1" dirty="0">
                <a:latin typeface="Times New Roman" panose="02020603050405020304" pitchFamily="18" charset="0"/>
              </a:rPr>
              <a:t>H</a:t>
            </a:r>
            <a:r>
              <a:rPr lang="en-US" altLang="zh-CN" sz="2400" baseline="-25000" dirty="0"/>
              <a:t>0</a:t>
            </a:r>
            <a:r>
              <a:rPr lang="zh-CN" altLang="en-US" sz="2400" dirty="0"/>
              <a:t>：</a:t>
            </a:r>
            <a:r>
              <a:rPr lang="en-US" altLang="zh-CN" sz="2400" i="1" dirty="0">
                <a:latin typeface="Symbol" panose="05050102010706020507" pitchFamily="18" charset="2"/>
              </a:rPr>
              <a:t>m</a:t>
            </a:r>
            <a:r>
              <a:rPr lang="en-US" altLang="zh-CN" sz="2400" baseline="-25000" dirty="0"/>
              <a:t>1</a:t>
            </a:r>
            <a:r>
              <a:rPr lang="en-US" altLang="zh-CN" sz="2400" dirty="0"/>
              <a:t>=</a:t>
            </a:r>
            <a:r>
              <a:rPr lang="en-US" altLang="zh-CN" sz="2400" i="1" dirty="0">
                <a:latin typeface="Symbol" panose="05050102010706020507" pitchFamily="18" charset="2"/>
              </a:rPr>
              <a:t>m</a:t>
            </a:r>
            <a:r>
              <a:rPr lang="en-US" altLang="zh-CN" sz="2400" baseline="-25000" dirty="0"/>
              <a:t>2</a:t>
            </a:r>
            <a:r>
              <a:rPr lang="en-US" altLang="zh-CN" sz="2400" dirty="0">
                <a:cs typeface="Arial" panose="020B0604020202020204" pitchFamily="34" charset="0"/>
              </a:rPr>
              <a:t>=</a:t>
            </a:r>
            <a:r>
              <a:rPr lang="en-US" altLang="zh-CN" sz="2400" i="1" dirty="0">
                <a:latin typeface="Symbol" panose="05050102010706020507" pitchFamily="18" charset="2"/>
              </a:rPr>
              <a:t>m</a:t>
            </a:r>
            <a:r>
              <a:rPr lang="en-US" altLang="zh-CN" sz="2400" baseline="-25000" dirty="0"/>
              <a:t>3</a:t>
            </a:r>
            <a:r>
              <a:rPr lang="en-US" altLang="zh-CN" sz="2400" dirty="0"/>
              <a:t>=</a:t>
            </a:r>
            <a:r>
              <a:rPr lang="en-US" altLang="zh-CN" sz="2400" i="1" dirty="0">
                <a:latin typeface="Symbol" panose="05050102010706020507" pitchFamily="18" charset="2"/>
              </a:rPr>
              <a:t>m</a:t>
            </a:r>
            <a:r>
              <a:rPr lang="en-US" altLang="zh-CN" sz="2400" baseline="-25000" dirty="0"/>
              <a:t>4</a:t>
            </a:r>
            <a:r>
              <a:rPr lang="en-US" altLang="zh-CN" sz="2400" dirty="0"/>
              <a:t>=</a:t>
            </a:r>
            <a:r>
              <a:rPr lang="en-US" altLang="zh-CN" sz="2400" i="1" dirty="0">
                <a:latin typeface="Symbol" panose="05050102010706020507" pitchFamily="18" charset="2"/>
              </a:rPr>
              <a:t>m</a:t>
            </a:r>
            <a:r>
              <a:rPr lang="en-US" altLang="zh-CN" sz="2400" baseline="-25000" dirty="0">
                <a:latin typeface="Times New Roman" panose="02020603050405020304" pitchFamily="18" charset="0"/>
              </a:rPr>
              <a:t>5</a:t>
            </a:r>
            <a:r>
              <a:rPr lang="en-US" altLang="zh-CN" sz="2400" dirty="0"/>
              <a:t>  (</a:t>
            </a:r>
            <a:r>
              <a:rPr lang="zh-CN" altLang="en-US" sz="2400" dirty="0"/>
              <a:t>地区</a:t>
            </a:r>
            <a:r>
              <a:rPr lang="zh-CN" altLang="en-US" sz="2400" dirty="0">
                <a:latin typeface="Symbol" panose="05050102010706020507" pitchFamily="18" charset="2"/>
              </a:rPr>
              <a:t>对销售量无显著影响</a:t>
            </a:r>
            <a:r>
              <a:rPr lang="en-US" altLang="zh-CN" sz="2400" dirty="0"/>
              <a:t>)</a:t>
            </a:r>
            <a:endParaRPr lang="en-US" altLang="zh-CN" sz="2400" baseline="-25000" dirty="0"/>
          </a:p>
          <a:p>
            <a:pPr marL="1466850" lvl="2" indent="-381000" algn="just">
              <a:buClr>
                <a:schemeClr val="accent2"/>
              </a:buClr>
              <a:buSzPct val="140000"/>
              <a:buFontTx/>
              <a:buChar char="•"/>
              <a:defRPr/>
            </a:pPr>
            <a:r>
              <a:rPr lang="en-US" altLang="zh-CN" sz="2400" i="1" dirty="0">
                <a:latin typeface="Times New Roman" panose="02020603050405020304" pitchFamily="18" charset="0"/>
              </a:rPr>
              <a:t>H</a:t>
            </a:r>
            <a:r>
              <a:rPr lang="en-US" altLang="zh-CN" sz="2400" baseline="-25000" dirty="0"/>
              <a:t>1</a:t>
            </a:r>
            <a:r>
              <a:rPr lang="zh-CN" altLang="en-US" sz="2400" dirty="0"/>
              <a:t>：</a:t>
            </a:r>
            <a:r>
              <a:rPr lang="en-US" altLang="zh-CN" sz="2400" i="1" dirty="0" err="1">
                <a:latin typeface="Symbol" panose="05050102010706020507" pitchFamily="18" charset="2"/>
              </a:rPr>
              <a:t>m</a:t>
            </a:r>
            <a:r>
              <a:rPr lang="en-US" altLang="zh-CN" sz="2400" i="1" baseline="-25000" dirty="0" err="1">
                <a:latin typeface="Times New Roman" panose="02020603050405020304" pitchFamily="18" charset="0"/>
              </a:rPr>
              <a:t>j</a:t>
            </a: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j </a:t>
            </a:r>
            <a:r>
              <a:rPr lang="en-US" altLang="zh-CN" sz="2400" dirty="0">
                <a:latin typeface="Times New Roman" panose="02020603050405020304" pitchFamily="18" charset="0"/>
              </a:rPr>
              <a:t>=1,2,…,5)</a:t>
            </a:r>
            <a:r>
              <a:rPr lang="en-US" altLang="zh-CN" sz="2400" dirty="0"/>
              <a:t> </a:t>
            </a:r>
            <a:r>
              <a:rPr lang="zh-CN" altLang="en-US" sz="2400" dirty="0"/>
              <a:t>不全相等    </a:t>
            </a:r>
            <a:r>
              <a:rPr lang="en-US" altLang="zh-CN" sz="2400" dirty="0"/>
              <a:t>(</a:t>
            </a:r>
            <a:r>
              <a:rPr lang="zh-CN" altLang="en-US" sz="2400" dirty="0">
                <a:latin typeface="Symbol" panose="05050102010706020507" pitchFamily="18" charset="2"/>
              </a:rPr>
              <a:t>有显著影响</a:t>
            </a:r>
            <a:r>
              <a:rPr lang="en-US" altLang="zh-CN" sz="2400" dirty="0"/>
              <a:t>)</a:t>
            </a:r>
            <a:r>
              <a:rPr lang="en-US" altLang="zh-CN" sz="2400" b="1" dirty="0">
                <a:solidFill>
                  <a:schemeClr val="accent2"/>
                </a:solidFill>
                <a:sym typeface="Wingdings" panose="05000000000000000000" pitchFamily="2" charset="2"/>
              </a:rPr>
              <a:t>                     </a:t>
            </a:r>
            <a:endParaRPr lang="en-US" altLang="zh-CN" sz="2400" b="1" dirty="0">
              <a:solidFill>
                <a:schemeClr val="hlink"/>
              </a:solidFill>
            </a:endParaRPr>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2184893" y="184582"/>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双因素方差分析</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例题分析</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332805" name="Rectangle 5"/>
          <p:cNvSpPr>
            <a:spLocks noChangeArrowheads="1"/>
          </p:cNvSpPr>
          <p:nvPr/>
        </p:nvSpPr>
        <p:spPr bwMode="auto">
          <a:xfrm>
            <a:off x="2057400" y="5194178"/>
            <a:ext cx="8077200" cy="158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140000"/>
              <a:buFont typeface="Wingdings" panose="05000000000000000000" pitchFamily="2" charset="2"/>
              <a:buNone/>
              <a:defRPr/>
            </a:pPr>
            <a:r>
              <a:rPr lang="en-US" altLang="zh-CN" dirty="0">
                <a:effectLst>
                  <a:outerShdw blurRad="38100" dist="38100" dir="2700000" algn="tl">
                    <a:srgbClr val="000000"/>
                  </a:outerShdw>
                </a:effectLst>
              </a:rPr>
              <a:t> </a:t>
            </a:r>
            <a:r>
              <a:rPr lang="zh-CN" altLang="en-US" dirty="0">
                <a:effectLst>
                  <a:outerShdw blurRad="38100" dist="38100" dir="2700000" algn="tl">
                    <a:srgbClr val="000000"/>
                  </a:outerShdw>
                </a:effectLst>
              </a:rPr>
              <a:t>结论：</a:t>
            </a:r>
            <a:r>
              <a:rPr lang="zh-CN" altLang="en-US" dirty="0">
                <a:effectLst>
                  <a:outerShdw blurRad="38100" dist="38100" dir="2700000" algn="tl">
                    <a:srgbClr val="000000"/>
                  </a:outerShdw>
                </a:effectLst>
                <a:latin typeface="Times New Roman" panose="02020603050405020304" pitchFamily="18" charset="0"/>
              </a:rPr>
              <a:t> </a:t>
            </a:r>
          </a:p>
          <a:p>
            <a:pPr lvl="1">
              <a:spcBef>
                <a:spcPct val="20000"/>
              </a:spcBef>
              <a:buClr>
                <a:schemeClr val="hlink"/>
              </a:buClr>
              <a:buSzPct val="140000"/>
              <a:buFont typeface="Wingdings" panose="05000000000000000000" pitchFamily="2" charset="2"/>
              <a:buChar char="§"/>
              <a:defRPr/>
            </a:pPr>
            <a:r>
              <a:rPr lang="zh-CN" altLang="en-US" dirty="0">
                <a:effectLst>
                  <a:outerShdw blurRad="38100" dist="38100" dir="2700000" algn="tl">
                    <a:srgbClr val="000000"/>
                  </a:outerShdw>
                </a:effectLst>
                <a:latin typeface="Times New Roman" panose="02020603050405020304" pitchFamily="18" charset="0"/>
              </a:rPr>
              <a:t> </a:t>
            </a:r>
            <a:r>
              <a:rPr lang="en-US" altLang="zh-CN" i="1" dirty="0">
                <a:effectLst>
                  <a:outerShdw blurRad="38100" dist="38100" dir="2700000" algn="tl">
                    <a:srgbClr val="000000"/>
                  </a:outerShdw>
                </a:effectLst>
                <a:latin typeface="Times New Roman" panose="02020603050405020304" pitchFamily="18" charset="0"/>
              </a:rPr>
              <a:t>F</a:t>
            </a:r>
            <a:r>
              <a:rPr lang="en-US" altLang="zh-CN" baseline="-30000" dirty="0">
                <a:effectLst>
                  <a:outerShdw blurRad="38100" dist="38100" dir="2700000" algn="tl">
                    <a:srgbClr val="000000"/>
                  </a:outerShdw>
                </a:effectLst>
                <a:latin typeface="Times New Roman" panose="02020603050405020304" pitchFamily="18" charset="0"/>
              </a:rPr>
              <a:t>R</a:t>
            </a:r>
            <a:r>
              <a:rPr lang="zh-CN" altLang="en-US" dirty="0">
                <a:effectLst>
                  <a:outerShdw blurRad="38100" dist="38100" dir="2700000" algn="tl">
                    <a:srgbClr val="000000"/>
                  </a:outerShdw>
                </a:effectLst>
                <a:latin typeface="Times New Roman" panose="02020603050405020304" pitchFamily="18" charset="0"/>
              </a:rPr>
              <a:t>＝</a:t>
            </a:r>
            <a:r>
              <a:rPr lang="en-US" altLang="zh-CN" dirty="0">
                <a:effectLst>
                  <a:outerShdw blurRad="38100" dist="38100" dir="2700000" algn="tl">
                    <a:srgbClr val="000000"/>
                  </a:outerShdw>
                </a:effectLst>
              </a:rPr>
              <a:t>18.10777&gt;</a:t>
            </a:r>
            <a:r>
              <a:rPr lang="en-US" altLang="zh-CN" i="1" dirty="0">
                <a:effectLst>
                  <a:outerShdw blurRad="38100" dist="38100" dir="2700000" algn="tl">
                    <a:srgbClr val="000000"/>
                  </a:outerShdw>
                </a:effectLst>
              </a:rPr>
              <a:t>F</a:t>
            </a:r>
            <a:r>
              <a:rPr lang="en-US" altLang="zh-CN" i="1" baseline="-25000" dirty="0">
                <a:effectLst>
                  <a:outerShdw blurRad="38100" dist="38100" dir="2700000" algn="tl">
                    <a:srgbClr val="000000"/>
                  </a:outerShdw>
                </a:effectLst>
                <a:sym typeface="Symbol" panose="05050102010706020507" pitchFamily="18" charset="2"/>
              </a:rPr>
              <a:t></a:t>
            </a:r>
            <a:r>
              <a:rPr lang="zh-CN" altLang="en-US" dirty="0">
                <a:effectLst>
                  <a:outerShdw blurRad="38100" dist="38100" dir="2700000" algn="tl">
                    <a:srgbClr val="000000"/>
                  </a:outerShdw>
                </a:effectLst>
              </a:rPr>
              <a:t>＝</a:t>
            </a:r>
            <a:r>
              <a:rPr lang="en-US" altLang="zh-CN" dirty="0">
                <a:effectLst>
                  <a:outerShdw blurRad="38100" dist="38100" dir="2700000" algn="tl">
                    <a:srgbClr val="000000"/>
                  </a:outerShdw>
                </a:effectLst>
              </a:rPr>
              <a:t>3.4903</a:t>
            </a:r>
            <a:r>
              <a:rPr lang="zh-CN" altLang="en-US" dirty="0">
                <a:effectLst>
                  <a:outerShdw blurRad="38100" dist="38100" dir="2700000" algn="tl">
                    <a:srgbClr val="000000"/>
                  </a:outerShdw>
                </a:effectLst>
              </a:rPr>
              <a:t>，</a:t>
            </a:r>
            <a:r>
              <a:rPr lang="zh-CN" altLang="en-US" dirty="0">
                <a:effectLst>
                  <a:outerShdw blurRad="38100" dist="38100" dir="2700000" algn="tl">
                    <a:srgbClr val="000000"/>
                  </a:outerShdw>
                </a:effectLst>
                <a:latin typeface="Times New Roman" panose="02020603050405020304" pitchFamily="18" charset="0"/>
              </a:rPr>
              <a:t>拒绝原假设</a:t>
            </a:r>
            <a:r>
              <a:rPr lang="en-US" altLang="zh-CN" i="1" dirty="0">
                <a:effectLst>
                  <a:outerShdw blurRad="38100" dist="38100" dir="2700000" algn="tl">
                    <a:srgbClr val="000000"/>
                  </a:outerShdw>
                </a:effectLst>
                <a:latin typeface="Times New Roman" panose="02020603050405020304" pitchFamily="18" charset="0"/>
              </a:rPr>
              <a:t>H</a:t>
            </a:r>
            <a:r>
              <a:rPr lang="en-US" altLang="zh-CN" baseline="-25000" dirty="0">
                <a:effectLst>
                  <a:outerShdw blurRad="38100" dist="38100" dir="2700000" algn="tl">
                    <a:srgbClr val="000000"/>
                  </a:outerShdw>
                </a:effectLst>
                <a:latin typeface="Times New Roman" panose="02020603050405020304" pitchFamily="18" charset="0"/>
              </a:rPr>
              <a:t>0</a:t>
            </a:r>
            <a:r>
              <a:rPr lang="zh-CN" altLang="en-US" dirty="0">
                <a:effectLst>
                  <a:outerShdw blurRad="38100" dist="38100" dir="2700000" algn="tl">
                    <a:srgbClr val="000000"/>
                  </a:outerShdw>
                </a:effectLst>
                <a:latin typeface="Times New Roman" panose="02020603050405020304" pitchFamily="18" charset="0"/>
              </a:rPr>
              <a:t>，说明彩电的品牌对销售量有显著影响</a:t>
            </a:r>
          </a:p>
          <a:p>
            <a:pPr lvl="1">
              <a:spcBef>
                <a:spcPct val="20000"/>
              </a:spcBef>
              <a:buClr>
                <a:schemeClr val="hlink"/>
              </a:buClr>
              <a:buSzPct val="140000"/>
              <a:buFont typeface="Wingdings" panose="05000000000000000000" pitchFamily="2" charset="2"/>
              <a:buChar char="§"/>
              <a:defRPr/>
            </a:pPr>
            <a:r>
              <a:rPr lang="zh-CN" altLang="en-US" dirty="0">
                <a:effectLst>
                  <a:outerShdw blurRad="38100" dist="38100" dir="2700000" algn="tl">
                    <a:srgbClr val="000000"/>
                  </a:outerShdw>
                </a:effectLst>
                <a:latin typeface="Times New Roman" panose="02020603050405020304" pitchFamily="18" charset="0"/>
              </a:rPr>
              <a:t> </a:t>
            </a:r>
            <a:r>
              <a:rPr lang="en-US" altLang="zh-CN" i="1" dirty="0">
                <a:effectLst>
                  <a:outerShdw blurRad="38100" dist="38100" dir="2700000" algn="tl">
                    <a:srgbClr val="000000"/>
                  </a:outerShdw>
                </a:effectLst>
                <a:latin typeface="Times New Roman" panose="02020603050405020304" pitchFamily="18" charset="0"/>
              </a:rPr>
              <a:t>F</a:t>
            </a:r>
            <a:r>
              <a:rPr lang="en-US" altLang="zh-CN" baseline="-30000" dirty="0">
                <a:effectLst>
                  <a:outerShdw blurRad="38100" dist="38100" dir="2700000" algn="tl">
                    <a:srgbClr val="000000"/>
                  </a:outerShdw>
                </a:effectLst>
                <a:latin typeface="Times New Roman" panose="02020603050405020304" pitchFamily="18" charset="0"/>
              </a:rPr>
              <a:t>C</a:t>
            </a:r>
            <a:r>
              <a:rPr lang="zh-CN" altLang="en-US" dirty="0">
                <a:effectLst>
                  <a:outerShdw blurRad="38100" dist="38100" dir="2700000" algn="tl">
                    <a:srgbClr val="000000"/>
                  </a:outerShdw>
                </a:effectLst>
                <a:latin typeface="Times New Roman" panose="02020603050405020304" pitchFamily="18" charset="0"/>
              </a:rPr>
              <a:t>＝</a:t>
            </a:r>
            <a:r>
              <a:rPr lang="en-US" altLang="zh-CN" dirty="0">
                <a:effectLst>
                  <a:outerShdw blurRad="38100" dist="38100" dir="2700000" algn="tl">
                    <a:srgbClr val="000000"/>
                  </a:outerShdw>
                </a:effectLst>
              </a:rPr>
              <a:t>2.100846</a:t>
            </a:r>
            <a:r>
              <a:rPr lang="en-US" altLang="zh-CN" dirty="0">
                <a:effectLst>
                  <a:outerShdw blurRad="38100" dist="38100" dir="2700000" algn="tl">
                    <a:srgbClr val="000000"/>
                  </a:outerShdw>
                </a:effectLst>
                <a:latin typeface="Times New Roman" panose="02020603050405020304" pitchFamily="18" charset="0"/>
              </a:rPr>
              <a:t>&lt; </a:t>
            </a:r>
            <a:r>
              <a:rPr lang="en-US" altLang="zh-CN" i="1" dirty="0">
                <a:effectLst>
                  <a:outerShdw blurRad="38100" dist="38100" dir="2700000" algn="tl">
                    <a:srgbClr val="000000"/>
                  </a:outerShdw>
                </a:effectLst>
                <a:latin typeface="Times New Roman" panose="02020603050405020304" pitchFamily="18" charset="0"/>
              </a:rPr>
              <a:t>F</a:t>
            </a:r>
            <a:r>
              <a:rPr lang="en-US" altLang="zh-CN" i="1" baseline="-25000" dirty="0">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zh-CN" altLang="en-US" dirty="0">
                <a:effectLst>
                  <a:outerShdw blurRad="38100" dist="38100" dir="2700000" algn="tl">
                    <a:srgbClr val="000000"/>
                  </a:outerShdw>
                </a:effectLst>
                <a:latin typeface="Times New Roman" panose="02020603050405020304" pitchFamily="18" charset="0"/>
              </a:rPr>
              <a:t>＝</a:t>
            </a:r>
            <a:r>
              <a:rPr lang="en-US" altLang="zh-CN" dirty="0">
                <a:effectLst>
                  <a:outerShdw blurRad="38100" dist="38100" dir="2700000" algn="tl">
                    <a:srgbClr val="000000"/>
                  </a:outerShdw>
                </a:effectLst>
              </a:rPr>
              <a:t>3.2592</a:t>
            </a:r>
            <a:r>
              <a:rPr lang="zh-CN" altLang="en-US" dirty="0">
                <a:effectLst>
                  <a:outerShdw blurRad="38100" dist="38100" dir="2700000" algn="tl">
                    <a:srgbClr val="000000"/>
                  </a:outerShdw>
                </a:effectLst>
                <a:latin typeface="Times New Roman" panose="02020603050405020304" pitchFamily="18" charset="0"/>
              </a:rPr>
              <a:t>，不拒绝原假设</a:t>
            </a:r>
            <a:r>
              <a:rPr lang="en-US" altLang="zh-CN" i="1" dirty="0">
                <a:effectLst>
                  <a:outerShdw blurRad="38100" dist="38100" dir="2700000" algn="tl">
                    <a:srgbClr val="000000"/>
                  </a:outerShdw>
                </a:effectLst>
                <a:latin typeface="Times New Roman" panose="02020603050405020304" pitchFamily="18" charset="0"/>
              </a:rPr>
              <a:t>H</a:t>
            </a:r>
            <a:r>
              <a:rPr lang="en-US" altLang="zh-CN" baseline="-25000" dirty="0">
                <a:effectLst>
                  <a:outerShdw blurRad="38100" dist="38100" dir="2700000" algn="tl">
                    <a:srgbClr val="000000"/>
                  </a:outerShdw>
                </a:effectLst>
                <a:latin typeface="Times New Roman" panose="02020603050405020304" pitchFamily="18" charset="0"/>
              </a:rPr>
              <a:t>0</a:t>
            </a:r>
            <a:r>
              <a:rPr lang="zh-CN" altLang="en-US" dirty="0">
                <a:effectLst>
                  <a:outerShdw blurRad="38100" dist="38100" dir="2700000" algn="tl">
                    <a:srgbClr val="000000"/>
                  </a:outerShdw>
                </a:effectLst>
                <a:latin typeface="Times New Roman" panose="02020603050405020304" pitchFamily="18" charset="0"/>
              </a:rPr>
              <a:t>，无证据表明销售地区对彩电的销售量有显著影响</a:t>
            </a:r>
          </a:p>
        </p:txBody>
      </p:sp>
      <p:pic>
        <p:nvPicPr>
          <p:cNvPr id="2" name="图片 1">
            <a:extLst>
              <a:ext uri="{FF2B5EF4-FFF2-40B4-BE49-F238E27FC236}">
                <a16:creationId xmlns:a16="http://schemas.microsoft.com/office/drawing/2014/main" id="{816468F1-8FE1-4E13-8231-A6EA6824754B}"/>
              </a:ext>
            </a:extLst>
          </p:cNvPr>
          <p:cNvPicPr>
            <a:picLocks noChangeAspect="1"/>
          </p:cNvPicPr>
          <p:nvPr/>
        </p:nvPicPr>
        <p:blipFill>
          <a:blip r:embed="rId3"/>
          <a:stretch>
            <a:fillRect/>
          </a:stretch>
        </p:blipFill>
        <p:spPr>
          <a:xfrm>
            <a:off x="2106388" y="1305573"/>
            <a:ext cx="7979224" cy="3910614"/>
          </a:xfrm>
          <a:prstGeom prst="rect">
            <a:avLst/>
          </a:prstGeom>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918564" y="219776"/>
            <a:ext cx="9042400" cy="1143000"/>
          </a:xfrm>
        </p:spPr>
        <p:txBody>
          <a:bodyPr>
            <a:normAutofit/>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什么是方差分析</a:t>
            </a:r>
            <a:r>
              <a:rPr lang="en-US" altLang="zh-CN" b="1" dirty="0">
                <a:effectLst>
                  <a:outerShdw blurRad="38100" dist="38100" dir="2700000" algn="tl">
                    <a:srgbClr val="000000">
                      <a:alpha val="43137"/>
                    </a:srgbClr>
                  </a:outerShdw>
                </a:effectLst>
                <a:latin typeface="Arial" panose="020B0604020202020204" pitchFamily="34" charset="0"/>
              </a:rPr>
              <a:t>? </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例题分析</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graphicFrame>
        <p:nvGraphicFramePr>
          <p:cNvPr id="194211" name="Group 675"/>
          <p:cNvGraphicFramePr>
            <a:graphicFrameLocks noGrp="1"/>
          </p:cNvGraphicFramePr>
          <p:nvPr>
            <p:extLst>
              <p:ext uri="{D42A27DB-BD31-4B8C-83A1-F6EECF244321}">
                <p14:modId xmlns:p14="http://schemas.microsoft.com/office/powerpoint/2010/main" val="1179848706"/>
              </p:ext>
            </p:extLst>
          </p:nvPr>
        </p:nvGraphicFramePr>
        <p:xfrm>
          <a:off x="1981200" y="2852739"/>
          <a:ext cx="8229600" cy="3779836"/>
        </p:xfrm>
        <a:graphic>
          <a:graphicData uri="http://schemas.openxmlformats.org/drawingml/2006/table">
            <a:tbl>
              <a:tblPr/>
              <a:tblGrid>
                <a:gridCol w="1219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96273">
                <a:tc gridSpan="5">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消费者对四个行业的投诉次数 </a:t>
                      </a: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27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lumMod val="95000"/>
                            <a:lumOff val="5000"/>
                          </a:schemeClr>
                        </a:solidFill>
                        <a:effectLst/>
                        <a:latin typeface="Arial" panose="020B0604020202020204" pitchFamily="34" charset="0"/>
                        <a:ea typeface="宋体" panose="02010600030101010101" pitchFamily="2" charset="-122"/>
                      </a:endParaRP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gridSpan="4">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行业</a:t>
                      </a: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9627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观测值</a:t>
                      </a: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零售业</a:t>
                      </a: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旅游业</a:t>
                      </a: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航空公司</a:t>
                      </a: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家电制造业</a:t>
                      </a: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2"/>
                  </a:ext>
                </a:extLst>
              </a:tr>
              <a:tr h="2591017">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lumMod val="95000"/>
                              <a:lumOff val="5000"/>
                            </a:schemeClr>
                          </a:solidFill>
                          <a:effectLst/>
                          <a:latin typeface="Arial" panose="020B0604020202020204" pitchFamily="34" charset="0"/>
                          <a:ea typeface="宋体" panose="02010600030101010101" pitchFamily="2" charset="-122"/>
                        </a:rPr>
                        <a:t>7</a:t>
                      </a: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57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66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49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34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53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44</a:t>
                      </a: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68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39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29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56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51</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endParaRP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31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49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21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34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40</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endParaRP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44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51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77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rPr>
                        <a:t>58</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2000" b="1" i="0" u="none" strike="noStrike" cap="none" normalizeH="0" baseline="0" dirty="0">
                        <a:ln>
                          <a:noFill/>
                        </a:ln>
                        <a:solidFill>
                          <a:srgbClr val="FF3300"/>
                        </a:solidFill>
                        <a:effectLst/>
                        <a:latin typeface="Arial" panose="020B0604020202020204" pitchFamily="34" charset="0"/>
                        <a:ea typeface="宋体" panose="02010600030101010101" pitchFamily="2" charset="-122"/>
                      </a:endParaRPr>
                    </a:p>
                  </a:txBody>
                  <a:tcPr marT="45724" marB="45724"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
        <p:nvSpPr>
          <p:cNvPr id="193572" name="Text Box 36"/>
          <p:cNvSpPr txBox="1">
            <a:spLocks noChangeArrowheads="1"/>
          </p:cNvSpPr>
          <p:nvPr/>
        </p:nvSpPr>
        <p:spPr bwMode="auto">
          <a:xfrm>
            <a:off x="1981200" y="1600201"/>
            <a:ext cx="8229600" cy="1200329"/>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dirty="0">
                <a:solidFill>
                  <a:srgbClr val="F2F4A2"/>
                </a:solidFill>
              </a:rPr>
              <a:t>【 </a:t>
            </a:r>
            <a:r>
              <a:rPr lang="zh-CN" altLang="en-US" sz="2400" b="1" dirty="0">
                <a:solidFill>
                  <a:srgbClr val="F2F4A2"/>
                </a:solidFill>
              </a:rPr>
              <a:t>例 </a:t>
            </a:r>
            <a:r>
              <a:rPr lang="en-US" altLang="zh-CN" sz="2400" b="1" dirty="0">
                <a:solidFill>
                  <a:srgbClr val="F2F4A2"/>
                </a:solidFill>
              </a:rPr>
              <a:t>】</a:t>
            </a:r>
            <a:r>
              <a:rPr lang="zh-CN" altLang="en-US" sz="2400" b="1" dirty="0"/>
              <a:t>为了对几个行业的服务质量进行评价，消费者协会在</a:t>
            </a:r>
            <a:r>
              <a:rPr lang="en-US" altLang="zh-CN" sz="2400" b="1" dirty="0"/>
              <a:t>4</a:t>
            </a:r>
            <a:r>
              <a:rPr lang="zh-CN" altLang="en-US" sz="2400" b="1" dirty="0"/>
              <a:t>个行业分别抽取了不同的企业作为样本。最近一年中消费者对总共</a:t>
            </a:r>
            <a:r>
              <a:rPr lang="en-US" altLang="zh-CN" sz="2400" b="1" dirty="0"/>
              <a:t>23</a:t>
            </a:r>
            <a:r>
              <a:rPr lang="zh-CN" altLang="en-US" sz="2400" b="1" dirty="0"/>
              <a:t>家企业投诉的次数如下表</a:t>
            </a:r>
          </a:p>
        </p:txBody>
      </p:sp>
      <p:pic>
        <p:nvPicPr>
          <p:cNvPr id="15389" name="Picture 672" descr="TN00686_">
            <a:hlinkHover r:id="" action="ppaction://noaction" highlightClick="1"/>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980114"/>
            <a:ext cx="82073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0" name="Picture 673" descr="TN00332_">
            <a:hlinkHover r:id="" action="ppaction://noaction" highlightClick="1"/>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6037264"/>
            <a:ext cx="922338"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1" name="Picture 674" descr="BD06517_">
            <a:hlinkHover r:id="" action="ppaction://noaction" highlightClick="1"/>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3400" y="59436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92" name="Group 689"/>
          <p:cNvGrpSpPr>
            <a:grpSpLocks/>
          </p:cNvGrpSpPr>
          <p:nvPr/>
        </p:nvGrpSpPr>
        <p:grpSpPr bwMode="auto">
          <a:xfrm>
            <a:off x="9296400" y="6019800"/>
            <a:ext cx="838200" cy="609600"/>
            <a:chOff x="4896" y="3792"/>
            <a:chExt cx="528" cy="384"/>
          </a:xfrm>
        </p:grpSpPr>
        <p:grpSp>
          <p:nvGrpSpPr>
            <p:cNvPr id="15393" name="Group 688"/>
            <p:cNvGrpSpPr>
              <a:grpSpLocks/>
            </p:cNvGrpSpPr>
            <p:nvPr/>
          </p:nvGrpSpPr>
          <p:grpSpPr bwMode="auto">
            <a:xfrm>
              <a:off x="4896" y="3792"/>
              <a:ext cx="528" cy="384"/>
              <a:chOff x="929" y="192"/>
              <a:chExt cx="796" cy="594"/>
            </a:xfrm>
          </p:grpSpPr>
          <p:sp>
            <p:nvSpPr>
              <p:cNvPr id="15395" name="Freeform 681"/>
              <p:cNvSpPr>
                <a:spLocks/>
              </p:cNvSpPr>
              <p:nvPr/>
            </p:nvSpPr>
            <p:spPr bwMode="auto">
              <a:xfrm>
                <a:off x="1124" y="672"/>
                <a:ext cx="357" cy="114"/>
              </a:xfrm>
              <a:custGeom>
                <a:avLst/>
                <a:gdLst>
                  <a:gd name="T0" fmla="*/ 357 w 715"/>
                  <a:gd name="T1" fmla="*/ 65 h 273"/>
                  <a:gd name="T2" fmla="*/ 357 w 715"/>
                  <a:gd name="T3" fmla="*/ 102 h 273"/>
                  <a:gd name="T4" fmla="*/ 191 w 715"/>
                  <a:gd name="T5" fmla="*/ 114 h 273"/>
                  <a:gd name="T6" fmla="*/ 0 w 715"/>
                  <a:gd name="T7" fmla="*/ 73 h 273"/>
                  <a:gd name="T8" fmla="*/ 0 w 715"/>
                  <a:gd name="T9" fmla="*/ 0 h 273"/>
                  <a:gd name="T10" fmla="*/ 357 w 715"/>
                  <a:gd name="T11" fmla="*/ 65 h 2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15396" name="Freeform 682"/>
              <p:cNvSpPr>
                <a:spLocks/>
              </p:cNvSpPr>
              <p:nvPr/>
            </p:nvSpPr>
            <p:spPr bwMode="auto">
              <a:xfrm>
                <a:off x="929" y="192"/>
                <a:ext cx="456" cy="554"/>
              </a:xfrm>
              <a:custGeom>
                <a:avLst/>
                <a:gdLst>
                  <a:gd name="T0" fmla="*/ 392 w 913"/>
                  <a:gd name="T1" fmla="*/ 554 h 1333"/>
                  <a:gd name="T2" fmla="*/ 456 w 913"/>
                  <a:gd name="T3" fmla="*/ 18 h 1333"/>
                  <a:gd name="T4" fmla="*/ 64 w 913"/>
                  <a:gd name="T5" fmla="*/ 0 h 1333"/>
                  <a:gd name="T6" fmla="*/ 0 w 913"/>
                  <a:gd name="T7" fmla="*/ 477 h 1333"/>
                  <a:gd name="T8" fmla="*/ 392 w 913"/>
                  <a:gd name="T9" fmla="*/ 554 h 1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15397" name="Freeform 683"/>
              <p:cNvSpPr>
                <a:spLocks/>
              </p:cNvSpPr>
              <p:nvPr/>
            </p:nvSpPr>
            <p:spPr bwMode="auto">
              <a:xfrm>
                <a:off x="1321" y="209"/>
                <a:ext cx="404" cy="550"/>
              </a:xfrm>
              <a:custGeom>
                <a:avLst/>
                <a:gdLst>
                  <a:gd name="T0" fmla="*/ 64 w 809"/>
                  <a:gd name="T1" fmla="*/ 0 h 1323"/>
                  <a:gd name="T2" fmla="*/ 404 w 809"/>
                  <a:gd name="T3" fmla="*/ 123 h 1323"/>
                  <a:gd name="T4" fmla="*/ 356 w 809"/>
                  <a:gd name="T5" fmla="*/ 550 h 1323"/>
                  <a:gd name="T6" fmla="*/ 0 w 809"/>
                  <a:gd name="T7" fmla="*/ 537 h 1323"/>
                  <a:gd name="T8" fmla="*/ 64 w 809"/>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15398" name="Freeform 684"/>
              <p:cNvSpPr>
                <a:spLocks/>
              </p:cNvSpPr>
              <p:nvPr/>
            </p:nvSpPr>
            <p:spPr bwMode="auto">
              <a:xfrm>
                <a:off x="981" y="247"/>
                <a:ext cx="328" cy="416"/>
              </a:xfrm>
              <a:custGeom>
                <a:avLst/>
                <a:gdLst>
                  <a:gd name="T0" fmla="*/ 328 w 654"/>
                  <a:gd name="T1" fmla="*/ 19 h 1003"/>
                  <a:gd name="T2" fmla="*/ 281 w 654"/>
                  <a:gd name="T3" fmla="*/ 416 h 1003"/>
                  <a:gd name="T4" fmla="*/ 0 w 654"/>
                  <a:gd name="T5" fmla="*/ 369 h 1003"/>
                  <a:gd name="T6" fmla="*/ 48 w 654"/>
                  <a:gd name="T7" fmla="*/ 0 h 1003"/>
                  <a:gd name="T8" fmla="*/ 328 w 654"/>
                  <a:gd name="T9" fmla="*/ 19 h 10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 h="1003">
                    <a:moveTo>
                      <a:pt x="654" y="45"/>
                    </a:moveTo>
                    <a:lnTo>
                      <a:pt x="561" y="1003"/>
                    </a:lnTo>
                    <a:lnTo>
                      <a:pt x="0" y="890"/>
                    </a:lnTo>
                    <a:lnTo>
                      <a:pt x="95" y="0"/>
                    </a:lnTo>
                    <a:lnTo>
                      <a:pt x="654" y="45"/>
                    </a:lnTo>
                    <a:close/>
                  </a:path>
                </a:pathLst>
              </a:custGeom>
              <a:solidFill>
                <a:srgbClr val="33CCFF"/>
              </a:solidFill>
              <a:ln w="6350">
                <a:solidFill>
                  <a:srgbClr val="000000"/>
                </a:solidFill>
                <a:prstDash val="solid"/>
                <a:round/>
                <a:headEnd/>
                <a:tailEnd/>
              </a:ln>
            </p:spPr>
            <p:txBody>
              <a:bodyPr/>
              <a:lstStyle/>
              <a:p>
                <a:endParaRPr lang="zh-CN" altLang="en-US"/>
              </a:p>
            </p:txBody>
          </p:sp>
        </p:grpSp>
        <p:pic>
          <p:nvPicPr>
            <p:cNvPr id="15394" name="Picture 687" descr="BD06529_">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44" y="3840"/>
              <a:ext cx="2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normAutofit fontScale="90000"/>
          </a:bodyPr>
          <a:lstStyle/>
          <a:p>
            <a:pPr>
              <a:defRPr/>
            </a:pPr>
            <a:r>
              <a:rPr lang="zh-CN" altLang="en-US">
                <a:latin typeface="Arial" panose="020B0604020202020204" pitchFamily="34" charset="0"/>
              </a:rPr>
              <a:t>双因素方差分析</a:t>
            </a:r>
            <a:br>
              <a:rPr lang="zh-CN" altLang="en-US">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关系强度的测量</a:t>
            </a:r>
            <a:r>
              <a:rPr lang="en-US" altLang="zh-CN" sz="3600">
                <a:solidFill>
                  <a:schemeClr val="hlink"/>
                </a:solidFill>
                <a:latin typeface="Arial" panose="020B0604020202020204" pitchFamily="34" charset="0"/>
              </a:rPr>
              <a:t>)</a:t>
            </a:r>
          </a:p>
        </p:txBody>
      </p:sp>
      <p:sp>
        <p:nvSpPr>
          <p:cNvPr id="404483" name="Rectangle 3"/>
          <p:cNvSpPr>
            <a:spLocks noGrp="1" noChangeArrowheads="1"/>
          </p:cNvSpPr>
          <p:nvPr>
            <p:ph type="body" sz="half" idx="1"/>
          </p:nvPr>
        </p:nvSpPr>
        <p:spPr>
          <a:xfrm>
            <a:off x="1905000" y="1628776"/>
            <a:ext cx="8382000" cy="4619625"/>
          </a:xfrm>
        </p:spPr>
        <p:txBody>
          <a:bodyPr>
            <a:normAutofit lnSpcReduction="10000"/>
          </a:bodyPr>
          <a:lstStyle/>
          <a:p>
            <a:pPr marL="533400" indent="-533400" algn="just">
              <a:buFontTx/>
              <a:buAutoNum type="arabicPeriod"/>
              <a:defRPr/>
            </a:pPr>
            <a:r>
              <a:rPr lang="zh-CN" altLang="en-US" sz="2400" dirty="0"/>
              <a:t>行平方和</a:t>
            </a:r>
            <a:r>
              <a:rPr lang="en-US" altLang="zh-CN" sz="2400" dirty="0"/>
              <a:t>(</a:t>
            </a:r>
            <a:r>
              <a:rPr lang="en-US" altLang="zh-CN" sz="2400" i="1" dirty="0"/>
              <a:t>SSR</a:t>
            </a:r>
            <a:r>
              <a:rPr lang="en-US" altLang="zh-CN" sz="2400" dirty="0"/>
              <a:t>)</a:t>
            </a:r>
            <a:r>
              <a:rPr lang="zh-CN" altLang="en-US" sz="2400" dirty="0"/>
              <a:t>度量了品牌这个自变量对因变量</a:t>
            </a:r>
            <a:r>
              <a:rPr lang="en-US" altLang="zh-CN" sz="2400" dirty="0"/>
              <a:t>(</a:t>
            </a:r>
            <a:r>
              <a:rPr lang="zh-CN" altLang="en-US" sz="2400" dirty="0"/>
              <a:t>销售量</a:t>
            </a:r>
            <a:r>
              <a:rPr lang="en-US" altLang="zh-CN" sz="2400" dirty="0"/>
              <a:t>)</a:t>
            </a:r>
            <a:r>
              <a:rPr lang="zh-CN" altLang="en-US" sz="2400" dirty="0"/>
              <a:t>的影响效应</a:t>
            </a:r>
          </a:p>
          <a:p>
            <a:pPr marL="533400" indent="-533400" algn="just">
              <a:buFontTx/>
              <a:buAutoNum type="arabicPeriod"/>
              <a:defRPr/>
            </a:pPr>
            <a:r>
              <a:rPr lang="zh-CN" altLang="en-US" sz="2400" dirty="0"/>
              <a:t>列平方和</a:t>
            </a:r>
            <a:r>
              <a:rPr lang="en-US" altLang="zh-CN" sz="2400" dirty="0"/>
              <a:t>(</a:t>
            </a:r>
            <a:r>
              <a:rPr lang="en-US" altLang="zh-CN" sz="2400" i="1" dirty="0"/>
              <a:t>SSC</a:t>
            </a:r>
            <a:r>
              <a:rPr lang="en-US" altLang="zh-CN" sz="2400" dirty="0"/>
              <a:t>)</a:t>
            </a:r>
            <a:r>
              <a:rPr lang="zh-CN" altLang="en-US" sz="2400" dirty="0"/>
              <a:t>度量了地区这个自变量对因变量</a:t>
            </a:r>
            <a:r>
              <a:rPr lang="en-US" altLang="zh-CN" sz="2400" dirty="0"/>
              <a:t>(</a:t>
            </a:r>
            <a:r>
              <a:rPr lang="zh-CN" altLang="en-US" sz="2400" dirty="0"/>
              <a:t>销售量</a:t>
            </a:r>
            <a:r>
              <a:rPr lang="en-US" altLang="zh-CN" sz="2400" dirty="0"/>
              <a:t>)</a:t>
            </a:r>
            <a:r>
              <a:rPr lang="zh-CN" altLang="en-US" sz="2400" dirty="0"/>
              <a:t>的影响效应</a:t>
            </a:r>
          </a:p>
          <a:p>
            <a:pPr marL="533400" indent="-533400" algn="just">
              <a:buFontTx/>
              <a:buAutoNum type="arabicPeriod"/>
              <a:defRPr/>
            </a:pPr>
            <a:r>
              <a:rPr lang="zh-CN" altLang="en-US" sz="2400" dirty="0"/>
              <a:t>这两个平方和加在一起则度量了两个自变量对因变量的联合效应</a:t>
            </a:r>
          </a:p>
          <a:p>
            <a:pPr marL="533400" indent="-533400" algn="just">
              <a:buFontTx/>
              <a:buAutoNum type="arabicPeriod"/>
              <a:defRPr/>
            </a:pPr>
            <a:r>
              <a:rPr lang="zh-CN" altLang="en-US" sz="2400" dirty="0"/>
              <a:t>联合效应与总平方和的比值定义为</a:t>
            </a:r>
            <a:r>
              <a:rPr lang="en-US" altLang="zh-CN" sz="2400" i="1" dirty="0"/>
              <a:t>R</a:t>
            </a:r>
            <a:r>
              <a:rPr lang="en-US" altLang="zh-CN" sz="2400" baseline="30000" dirty="0"/>
              <a:t>2</a:t>
            </a:r>
          </a:p>
          <a:p>
            <a:pPr marL="533400" indent="-533400" algn="just">
              <a:defRPr/>
            </a:pPr>
            <a:endParaRPr lang="en-US" altLang="zh-CN" sz="2400" dirty="0"/>
          </a:p>
          <a:p>
            <a:pPr marL="533400" indent="-533400" algn="just">
              <a:defRPr/>
            </a:pPr>
            <a:endParaRPr lang="en-US" altLang="zh-CN" sz="2400" dirty="0"/>
          </a:p>
          <a:p>
            <a:pPr marL="533400" indent="-533400" algn="just">
              <a:buFontTx/>
              <a:buAutoNum type="arabicPeriod" startAt="5"/>
              <a:defRPr/>
            </a:pPr>
            <a:r>
              <a:rPr lang="zh-CN" altLang="en-US" sz="2400" dirty="0"/>
              <a:t>其平方根</a:t>
            </a:r>
            <a:r>
              <a:rPr lang="en-US" altLang="zh-CN" sz="2400" i="1" dirty="0"/>
              <a:t>R</a:t>
            </a:r>
            <a:r>
              <a:rPr lang="zh-CN" altLang="en-US" sz="2400" dirty="0"/>
              <a:t>反映了这两个自变量合起来与因变量之间的关系强度 </a:t>
            </a: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2300303" y="264111"/>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双因素方差分析</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关系强度的测量</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406531" name="Rectangle 3"/>
          <p:cNvSpPr>
            <a:spLocks noGrp="1" noChangeArrowheads="1"/>
          </p:cNvSpPr>
          <p:nvPr>
            <p:ph type="body" sz="half" idx="1"/>
          </p:nvPr>
        </p:nvSpPr>
        <p:spPr>
          <a:xfrm>
            <a:off x="1905000" y="1752599"/>
            <a:ext cx="8739326" cy="4630445"/>
          </a:xfrm>
        </p:spPr>
        <p:txBody>
          <a:bodyPr>
            <a:normAutofit/>
          </a:bodyPr>
          <a:lstStyle/>
          <a:p>
            <a:pPr marL="533400" indent="-533400" algn="just">
              <a:defRPr/>
            </a:pPr>
            <a:r>
              <a:rPr lang="en-US" altLang="zh-CN" sz="2800" dirty="0">
                <a:solidFill>
                  <a:schemeClr val="accent2"/>
                </a:solidFill>
                <a:sym typeface="Wingdings 3" panose="05040102010807070707" pitchFamily="18" charset="2"/>
              </a:rPr>
              <a:t></a:t>
            </a:r>
            <a:r>
              <a:rPr lang="zh-CN" altLang="en-US" sz="2800" dirty="0"/>
              <a:t>例题分析</a:t>
            </a:r>
          </a:p>
          <a:p>
            <a:pPr marL="533400" indent="-533400" algn="just">
              <a:defRPr/>
            </a:pPr>
            <a:endParaRPr lang="zh-CN" altLang="en-US" sz="2800" dirty="0"/>
          </a:p>
          <a:p>
            <a:pPr marL="533400" indent="-533400" algn="just">
              <a:defRPr/>
            </a:pPr>
            <a:endParaRPr lang="zh-CN" altLang="en-US" sz="2800" dirty="0"/>
          </a:p>
          <a:p>
            <a:pPr marL="1143000" lvl="1" indent="-457200" algn="just">
              <a:defRPr/>
            </a:pPr>
            <a:r>
              <a:rPr lang="zh-CN" altLang="en-US" sz="2400" dirty="0"/>
              <a:t>品牌因素和地区因素合起来总共解释了销售量差异的</a:t>
            </a:r>
            <a:r>
              <a:rPr lang="en-US" altLang="zh-CN" sz="2400" dirty="0">
                <a:cs typeface="Times New Roman" panose="02020603050405020304" pitchFamily="18" charset="0"/>
              </a:rPr>
              <a:t>83.94%</a:t>
            </a:r>
            <a:endParaRPr lang="en-US" altLang="zh-CN" sz="2400" dirty="0"/>
          </a:p>
          <a:p>
            <a:pPr marL="1143000" lvl="1" indent="-457200" algn="just">
              <a:defRPr/>
            </a:pPr>
            <a:r>
              <a:rPr lang="zh-CN" altLang="en-US" sz="2400" dirty="0"/>
              <a:t>其他因素</a:t>
            </a:r>
            <a:r>
              <a:rPr lang="en-US" altLang="zh-CN" sz="2400" dirty="0"/>
              <a:t>(</a:t>
            </a:r>
            <a:r>
              <a:rPr lang="zh-CN" altLang="en-US" sz="2400" dirty="0"/>
              <a:t>残差变量</a:t>
            </a:r>
            <a:r>
              <a:rPr lang="en-US" altLang="zh-CN" sz="2400" dirty="0"/>
              <a:t>)</a:t>
            </a:r>
            <a:r>
              <a:rPr lang="zh-CN" altLang="en-US" sz="2400" dirty="0"/>
              <a:t>只解释了销售量差异的</a:t>
            </a:r>
            <a:r>
              <a:rPr lang="en-US" altLang="zh-CN" sz="2400" dirty="0">
                <a:cs typeface="Times New Roman" panose="02020603050405020304" pitchFamily="18" charset="0"/>
              </a:rPr>
              <a:t>16.06%</a:t>
            </a:r>
            <a:endParaRPr lang="en-US" altLang="zh-CN" sz="2400" dirty="0"/>
          </a:p>
          <a:p>
            <a:pPr marL="1143000" lvl="1" indent="-457200" algn="just">
              <a:defRPr/>
            </a:pPr>
            <a:r>
              <a:rPr lang="en-US" altLang="zh-CN" sz="2400" i="1" dirty="0"/>
              <a:t>R</a:t>
            </a:r>
            <a:r>
              <a:rPr lang="en-US" altLang="zh-CN" sz="2400" dirty="0"/>
              <a:t>=0.9162</a:t>
            </a:r>
            <a:r>
              <a:rPr lang="zh-CN" altLang="en-US" sz="2400" dirty="0"/>
              <a:t>，表明品牌和地区两个因素合起来与销售量之间有较强的关系 </a:t>
            </a:r>
          </a:p>
        </p:txBody>
      </p:sp>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9609AAD6-F3E8-4CE6-BDA7-A3D74B7DCDA1}"/>
                  </a:ext>
                </a:extLst>
              </p:cNvPr>
              <p:cNvSpPr txBox="1"/>
              <p:nvPr/>
            </p:nvSpPr>
            <p:spPr bwMode="auto">
              <a:xfrm>
                <a:off x="2644775" y="2238375"/>
                <a:ext cx="7772400" cy="914400"/>
              </a:xfrm>
              <a:prstGeom prst="rect">
                <a:avLst/>
              </a:prstGeom>
              <a:noFill/>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𝑅</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𝑆𝑆𝑅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𝑆𝑆𝐶</m:t>
                          </m:r>
                        </m:num>
                        <m:den>
                          <m:r>
                            <a:rPr lang="zh-CN" altLang="en-US" i="1">
                              <a:solidFill>
                                <a:srgbClr val="000000"/>
                              </a:solidFill>
                              <a:latin typeface="Cambria Math" panose="02040503050406030204" pitchFamily="18" charset="0"/>
                            </a:rPr>
                            <m:t>𝑆𝑆𝑇</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13004.55+2011.70</m:t>
                          </m:r>
                        </m:num>
                        <m:den>
                          <m:r>
                            <a:rPr lang="zh-CN" altLang="en-US" i="1">
                              <a:solidFill>
                                <a:srgbClr val="000000"/>
                              </a:solidFill>
                              <a:latin typeface="Cambria Math" panose="02040503050406030204" pitchFamily="18" charset="0"/>
                            </a:rPr>
                            <m:t>17888.95</m:t>
                          </m:r>
                        </m:den>
                      </m:f>
                      <m:r>
                        <a:rPr lang="zh-CN" altLang="en-US" i="1">
                          <a:solidFill>
                            <a:srgbClr val="000000"/>
                          </a:solidFill>
                          <a:latin typeface="Cambria Math" panose="02040503050406030204" pitchFamily="18" charset="0"/>
                        </a:rPr>
                        <m:t>=0.8394=83.94%</m:t>
                      </m:r>
                    </m:oMath>
                  </m:oMathPara>
                </a14:m>
                <a:endParaRPr lang="zh-CN" altLang="en-US" dirty="0"/>
              </a:p>
            </p:txBody>
          </p:sp>
        </mc:Choice>
        <mc:Fallback xmlns="">
          <p:sp>
            <p:nvSpPr>
              <p:cNvPr id="5" name="Object 4">
                <a:extLst>
                  <a:ext uri="{FF2B5EF4-FFF2-40B4-BE49-F238E27FC236}">
                    <a16:creationId xmlns:a16="http://schemas.microsoft.com/office/drawing/2014/main" id="{9609AAD6-F3E8-4CE6-BDA7-A3D74B7DCDA1}"/>
                  </a:ext>
                </a:extLst>
              </p:cNvPr>
              <p:cNvSpPr txBox="1">
                <a:spLocks noRot="1" noChangeAspect="1" noMove="1" noResize="1" noEditPoints="1" noAdjustHandles="1" noChangeArrowheads="1" noChangeShapeType="1" noTextEdit="1"/>
              </p:cNvSpPr>
              <p:nvPr/>
            </p:nvSpPr>
            <p:spPr bwMode="auto">
              <a:xfrm>
                <a:off x="2644775" y="2238375"/>
                <a:ext cx="7772400" cy="914400"/>
              </a:xfrm>
              <a:prstGeom prst="rect">
                <a:avLst/>
              </a:prstGeom>
              <a:blipFill>
                <a:blip r:embed="rId3"/>
                <a:stretch>
                  <a:fillRect/>
                </a:stretch>
              </a:blipFill>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242" name="Rectangle 2"/>
          <p:cNvSpPr>
            <a:spLocks noGrp="1" noChangeArrowheads="1"/>
          </p:cNvSpPr>
          <p:nvPr>
            <p:ph type="ctrTitle"/>
          </p:nvPr>
        </p:nvSpPr>
        <p:spPr>
          <a:xfrm>
            <a:off x="2209800" y="2286000"/>
            <a:ext cx="7772400" cy="1143000"/>
          </a:xfrm>
        </p:spPr>
        <p:txBody>
          <a:bodyPr anchor="ctr" anchorCtr="0">
            <a:normAutofit fontScale="90000"/>
          </a:bodyPr>
          <a:lstStyle/>
          <a:p>
            <a:pPr>
              <a:defRPr/>
            </a:pPr>
            <a:r>
              <a:rPr lang="zh-CN" altLang="en-US" sz="4400" b="1" dirty="0">
                <a:effectLst>
                  <a:outerShdw blurRad="38100" dist="38100" dir="2700000" algn="tl">
                    <a:srgbClr val="000000">
                      <a:alpha val="43137"/>
                    </a:srgbClr>
                  </a:outerShdw>
                </a:effectLst>
                <a:latin typeface="Arial" panose="020B0604020202020204" pitchFamily="34" charset="0"/>
              </a:rPr>
              <a:t>有交互作用的双因素方差分析</a:t>
            </a:r>
            <a:br>
              <a:rPr lang="zh-CN" altLang="en-US" sz="4400" b="1" dirty="0">
                <a:effectLst>
                  <a:outerShdw blurRad="38100" dist="38100" dir="2700000" algn="tl">
                    <a:srgbClr val="000000">
                      <a:alpha val="43137"/>
                    </a:srgbClr>
                  </a:outerShdw>
                </a:effectLst>
                <a:latin typeface="Arial" panose="020B0604020202020204" pitchFamily="34" charset="0"/>
              </a:rPr>
            </a:br>
            <a:r>
              <a:rPr lang="en-US" altLang="zh-CN" sz="40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4000" b="1" dirty="0">
                <a:solidFill>
                  <a:schemeClr val="hlink"/>
                </a:solidFill>
                <a:effectLst>
                  <a:outerShdw blurRad="38100" dist="38100" dir="2700000" algn="tl">
                    <a:srgbClr val="000000">
                      <a:alpha val="43137"/>
                    </a:srgbClr>
                  </a:outerShdw>
                </a:effectLst>
                <a:latin typeface="Arial" panose="020B0604020202020204" pitchFamily="34" charset="0"/>
              </a:rPr>
              <a:t>可重复双因素分析</a:t>
            </a:r>
            <a:r>
              <a:rPr lang="en-US" altLang="zh-CN" sz="40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2514600" y="207963"/>
            <a:ext cx="9042400" cy="1143000"/>
          </a:xfrm>
        </p:spPr>
        <p:txBody>
          <a:bodyPr>
            <a:normAutofit fontScale="90000"/>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可重复双因素分析</a:t>
            </a:r>
            <a:br>
              <a:rPr lang="zh-CN" altLang="en-US" b="1" dirty="0">
                <a:effectLst>
                  <a:outerShdw blurRad="38100" dist="38100" dir="2700000" algn="tl">
                    <a:srgbClr val="000000">
                      <a:alpha val="43137"/>
                    </a:srgbClr>
                  </a:outerShdw>
                </a:effectLst>
                <a:latin typeface="Arial" panose="020B0604020202020204" pitchFamily="34" charset="0"/>
              </a:rPr>
            </a:b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例题</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408579" name="Rectangle 3"/>
          <p:cNvSpPr>
            <a:spLocks noGrp="1" noChangeArrowheads="1"/>
          </p:cNvSpPr>
          <p:nvPr>
            <p:ph type="body" sz="half" idx="1"/>
          </p:nvPr>
        </p:nvSpPr>
        <p:spPr>
          <a:xfrm>
            <a:off x="1905000" y="1557338"/>
            <a:ext cx="8382000" cy="4614862"/>
          </a:xfrm>
        </p:spPr>
        <p:txBody>
          <a:bodyPr/>
          <a:lstStyle/>
          <a:p>
            <a:pPr marL="533400" indent="-533400" algn="just">
              <a:defRPr/>
            </a:pPr>
            <a:r>
              <a:rPr lang="en-US" altLang="zh-CN" sz="2400" dirty="0">
                <a:solidFill>
                  <a:srgbClr val="FFFFB1"/>
                </a:solidFill>
                <a:effectLst>
                  <a:outerShdw blurRad="38100" dist="38100" dir="2700000" algn="tl">
                    <a:srgbClr val="000000">
                      <a:alpha val="43137"/>
                    </a:srgbClr>
                  </a:outerShdw>
                </a:effectLst>
              </a:rPr>
              <a:t>【</a:t>
            </a:r>
            <a:r>
              <a:rPr lang="zh-CN" altLang="en-US" sz="2400" dirty="0">
                <a:solidFill>
                  <a:srgbClr val="FFFFB1"/>
                </a:solidFill>
                <a:effectLst>
                  <a:outerShdw blurRad="38100" dist="38100" dir="2700000" algn="tl">
                    <a:srgbClr val="000000">
                      <a:alpha val="43137"/>
                    </a:srgbClr>
                  </a:outerShdw>
                </a:effectLst>
              </a:rPr>
              <a:t>例</a:t>
            </a:r>
            <a:r>
              <a:rPr lang="en-US" altLang="zh-CN" sz="2400" dirty="0">
                <a:solidFill>
                  <a:srgbClr val="FFFFB1"/>
                </a:solidFill>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城市道路交通管理部门为研究不同的路段和不同的时间段对行车时间的影响，让一名交通警察分别在两个路段和高峰期与非高峰期亲自驾车进行试验，通过试验共获得</a:t>
            </a:r>
            <a:r>
              <a:rPr lang="en-US" altLang="zh-CN" sz="2400" dirty="0">
                <a:effectLst>
                  <a:outerShdw blurRad="38100" dist="38100" dir="2700000" algn="tl">
                    <a:srgbClr val="000000">
                      <a:alpha val="43137"/>
                    </a:srgbClr>
                  </a:outerShdw>
                </a:effectLst>
                <a:cs typeface="Times New Roman" panose="02020603050405020304" pitchFamily="18" charset="0"/>
              </a:rPr>
              <a:t>20</a:t>
            </a:r>
            <a:r>
              <a:rPr lang="zh-CN" altLang="en-US" sz="2400" dirty="0">
                <a:effectLst>
                  <a:outerShdw blurRad="38100" dist="38100" dir="2700000" algn="tl">
                    <a:srgbClr val="000000">
                      <a:alpha val="43137"/>
                    </a:srgbClr>
                  </a:outerShdw>
                </a:effectLst>
              </a:rPr>
              <a:t>个行车时间</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单位：</a:t>
            </a:r>
            <a:r>
              <a:rPr lang="en-US" altLang="zh-CN" sz="2400" dirty="0">
                <a:effectLst>
                  <a:outerShdw blurRad="38100" dist="38100" dir="2700000" algn="tl">
                    <a:srgbClr val="000000">
                      <a:alpha val="43137"/>
                    </a:srgbClr>
                  </a:outerShdw>
                </a:effectLst>
              </a:rPr>
              <a:t>min)</a:t>
            </a:r>
            <a:r>
              <a:rPr lang="zh-CN" altLang="en-US" sz="2400" dirty="0">
                <a:effectLst>
                  <a:outerShdw blurRad="38100" dist="38100" dir="2700000" algn="tl">
                    <a:srgbClr val="000000">
                      <a:alpha val="43137"/>
                    </a:srgbClr>
                  </a:outerShdw>
                </a:effectLst>
              </a:rPr>
              <a:t>的数据，如下表。试分析路段、时段以及路段和时段的交互作用对行车时间的影响 </a:t>
            </a:r>
          </a:p>
        </p:txBody>
      </p:sp>
      <p:graphicFrame>
        <p:nvGraphicFramePr>
          <p:cNvPr id="156676" name="Object 5"/>
          <p:cNvGraphicFramePr>
            <a:graphicFrameLocks noChangeAspect="1"/>
          </p:cNvGraphicFramePr>
          <p:nvPr/>
        </p:nvGraphicFramePr>
        <p:xfrm>
          <a:off x="2514600" y="3500438"/>
          <a:ext cx="6629400" cy="3048000"/>
        </p:xfrm>
        <a:graphic>
          <a:graphicData uri="http://schemas.openxmlformats.org/presentationml/2006/ole">
            <mc:AlternateContent xmlns:mc="http://schemas.openxmlformats.org/markup-compatibility/2006">
              <mc:Choice xmlns:v="urn:schemas-microsoft-com:vml" Requires="v">
                <p:oleObj spid="_x0000_s28694" r:id="rId4" imgW="3723810" imgH="2409524" progId="Paint.Picture">
                  <p:embed/>
                </p:oleObj>
              </mc:Choice>
              <mc:Fallback>
                <p:oleObj r:id="rId4" imgW="3723810" imgH="2409524" progId="Paint.Picture">
                  <p:embed/>
                  <p:pic>
                    <p:nvPicPr>
                      <p:cNvPr id="15667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500438"/>
                        <a:ext cx="6629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6677" name="Group 11"/>
          <p:cNvGrpSpPr>
            <a:grpSpLocks/>
          </p:cNvGrpSpPr>
          <p:nvPr/>
        </p:nvGrpSpPr>
        <p:grpSpPr bwMode="auto">
          <a:xfrm>
            <a:off x="9220200" y="3581400"/>
            <a:ext cx="1219200" cy="2895600"/>
            <a:chOff x="4848" y="2256"/>
            <a:chExt cx="768" cy="1824"/>
          </a:xfrm>
        </p:grpSpPr>
        <p:sp>
          <p:nvSpPr>
            <p:cNvPr id="156678" name="Rectangle 8"/>
            <p:cNvSpPr>
              <a:spLocks noChangeArrowheads="1"/>
            </p:cNvSpPr>
            <p:nvPr/>
          </p:nvSpPr>
          <p:spPr bwMode="auto">
            <a:xfrm>
              <a:off x="5206" y="3168"/>
              <a:ext cx="52" cy="912"/>
            </a:xfrm>
            <a:prstGeom prst="rect">
              <a:avLst/>
            </a:prstGeom>
            <a:solidFill>
              <a:srgbClr val="C0C0C0"/>
            </a:solidFill>
            <a:ln w="12700">
              <a:solidFill>
                <a:srgbClr val="FFCC00"/>
              </a:solidFill>
              <a:miter lim="800000"/>
              <a:headEnd/>
              <a:tailEnd/>
            </a:ln>
            <a:effectLst>
              <a:outerShdw dist="53882" dir="2700000" algn="ctr" rotWithShape="0">
                <a:schemeClr val="bg2"/>
              </a:outerShdw>
            </a:effec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56679" name="Picture 9" descr="BD07304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 y="2256"/>
              <a:ext cx="768" cy="114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2442346" y="519113"/>
            <a:ext cx="9042400" cy="1143000"/>
          </a:xfrm>
        </p:spPr>
        <p:txBody>
          <a:bodyPr>
            <a:normAutofit fontScale="90000"/>
          </a:bodyPr>
          <a:lstStyle/>
          <a:p>
            <a:pPr>
              <a:defRPr/>
            </a:pPr>
            <a:r>
              <a:rPr lang="zh-CN" altLang="en-US" b="1" dirty="0">
                <a:latin typeface="Arial" panose="020B0604020202020204" pitchFamily="34" charset="0"/>
              </a:rPr>
              <a:t>可重复双因素分析</a:t>
            </a:r>
            <a:br>
              <a:rPr lang="zh-CN" altLang="en-US" b="1" dirty="0">
                <a:latin typeface="Arial" panose="020B0604020202020204" pitchFamily="34" charset="0"/>
              </a:rPr>
            </a:br>
            <a:r>
              <a:rPr lang="en-US" altLang="zh-CN" sz="3600" b="1" dirty="0">
                <a:solidFill>
                  <a:schemeClr val="hlink"/>
                </a:solidFill>
                <a:latin typeface="Arial" panose="020B0604020202020204" pitchFamily="34" charset="0"/>
              </a:rPr>
              <a:t>(</a:t>
            </a:r>
            <a:r>
              <a:rPr lang="zh-CN" altLang="en-US" sz="3600" b="1" dirty="0">
                <a:solidFill>
                  <a:schemeClr val="hlink"/>
                </a:solidFill>
                <a:latin typeface="Arial" panose="020B0604020202020204" pitchFamily="34" charset="0"/>
              </a:rPr>
              <a:t>平方和的计算</a:t>
            </a:r>
            <a:r>
              <a:rPr lang="en-US" altLang="zh-CN" sz="3600" b="1" dirty="0">
                <a:solidFill>
                  <a:schemeClr val="hlink"/>
                </a:solidFill>
                <a:latin typeface="Arial" panose="020B0604020202020204" pitchFamily="34" charset="0"/>
              </a:rPr>
              <a:t>)</a:t>
            </a:r>
          </a:p>
        </p:txBody>
      </p:sp>
      <p:sp>
        <p:nvSpPr>
          <p:cNvPr id="9" name="Rectangle 3">
            <a:extLst>
              <a:ext uri="{FF2B5EF4-FFF2-40B4-BE49-F238E27FC236}">
                <a16:creationId xmlns:a16="http://schemas.microsoft.com/office/drawing/2014/main" id="{F440AF68-E4F7-4F2A-B578-825E668873E4}"/>
              </a:ext>
            </a:extLst>
          </p:cNvPr>
          <p:cNvSpPr txBox="1">
            <a:spLocks noChangeArrowheads="1"/>
          </p:cNvSpPr>
          <p:nvPr/>
        </p:nvSpPr>
        <p:spPr>
          <a:xfrm>
            <a:off x="1774794" y="2157415"/>
            <a:ext cx="8382000" cy="43434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33400" indent="-533400" algn="just"/>
            <a:r>
              <a:rPr lang="zh-CN" altLang="en-US" sz="2600" dirty="0">
                <a:solidFill>
                  <a:srgbClr val="FFFFB1"/>
                </a:solidFill>
              </a:rPr>
              <a:t>设：</a:t>
            </a:r>
            <a:r>
              <a:rPr lang="zh-CN" altLang="en-US" sz="2600" dirty="0"/>
              <a:t>     </a:t>
            </a:r>
            <a:r>
              <a:rPr lang="zh-CN" altLang="en-US" sz="2600" dirty="0">
                <a:latin typeface="Times New Roman" panose="02020603050405020304" pitchFamily="18" charset="0"/>
              </a:rPr>
              <a:t>为对应于行因素的第</a:t>
            </a:r>
            <a:r>
              <a:rPr lang="en-US" altLang="zh-CN" sz="2600" i="1" dirty="0" err="1">
                <a:latin typeface="Times New Roman" panose="02020603050405020304" pitchFamily="18" charset="0"/>
                <a:cs typeface="Times New Roman" panose="02020603050405020304" pitchFamily="18" charset="0"/>
              </a:rPr>
              <a:t>i</a:t>
            </a:r>
            <a:r>
              <a:rPr lang="zh-CN" altLang="en-US" sz="2600" dirty="0">
                <a:latin typeface="Times New Roman" panose="02020603050405020304" pitchFamily="18" charset="0"/>
              </a:rPr>
              <a:t>个水平和列因素的第</a:t>
            </a:r>
            <a:r>
              <a:rPr lang="en-US" altLang="zh-CN" sz="2600" i="1" dirty="0">
                <a:latin typeface="Times New Roman" panose="02020603050405020304" pitchFamily="18" charset="0"/>
                <a:cs typeface="Times New Roman" panose="02020603050405020304" pitchFamily="18" charset="0"/>
              </a:rPr>
              <a:t>j</a:t>
            </a:r>
            <a:r>
              <a:rPr lang="zh-CN" altLang="en-US" sz="2600" dirty="0">
                <a:latin typeface="Times New Roman" panose="02020603050405020304" pitchFamily="18" charset="0"/>
              </a:rPr>
              <a:t>个 水平的第</a:t>
            </a:r>
            <a:r>
              <a:rPr lang="en-US" altLang="zh-CN" sz="2600" i="1" dirty="0">
                <a:latin typeface="Times New Roman" panose="02020603050405020304" pitchFamily="18" charset="0"/>
                <a:cs typeface="Times New Roman" panose="02020603050405020304" pitchFamily="18" charset="0"/>
              </a:rPr>
              <a:t>l</a:t>
            </a:r>
            <a:r>
              <a:rPr lang="zh-CN" altLang="en-US" sz="2600" dirty="0">
                <a:latin typeface="Times New Roman" panose="02020603050405020304" pitchFamily="18" charset="0"/>
              </a:rPr>
              <a:t>行的观察值</a:t>
            </a:r>
            <a:r>
              <a:rPr lang="zh-CN" altLang="en-US" sz="2600" dirty="0"/>
              <a:t> </a:t>
            </a:r>
          </a:p>
          <a:p>
            <a:pPr marL="533400" indent="-533400" algn="just"/>
            <a:r>
              <a:rPr lang="zh-CN" altLang="en-US" sz="2600" dirty="0">
                <a:latin typeface="Times New Roman" panose="02020603050405020304" pitchFamily="18" charset="0"/>
              </a:rPr>
              <a:t>              为行因素的第</a:t>
            </a:r>
            <a:r>
              <a:rPr lang="en-US" altLang="zh-CN" sz="2600" i="1" dirty="0" err="1">
                <a:latin typeface="Times New Roman" panose="02020603050405020304" pitchFamily="18" charset="0"/>
                <a:cs typeface="Times New Roman" panose="02020603050405020304" pitchFamily="18" charset="0"/>
              </a:rPr>
              <a:t>i</a:t>
            </a:r>
            <a:r>
              <a:rPr lang="zh-CN" altLang="en-US" sz="2600" dirty="0">
                <a:latin typeface="Times New Roman" panose="02020603050405020304" pitchFamily="18" charset="0"/>
              </a:rPr>
              <a:t>个水平的样本均值</a:t>
            </a:r>
            <a:r>
              <a:rPr lang="zh-CN" altLang="en-US" sz="2600" dirty="0"/>
              <a:t> </a:t>
            </a:r>
          </a:p>
          <a:p>
            <a:pPr marL="533400" indent="-533400" algn="just"/>
            <a:r>
              <a:rPr lang="zh-CN" altLang="en-US" sz="2600" dirty="0">
                <a:latin typeface="Times New Roman" panose="02020603050405020304" pitchFamily="18" charset="0"/>
              </a:rPr>
              <a:t>              为列因素的第</a:t>
            </a:r>
            <a:r>
              <a:rPr lang="en-US" altLang="zh-CN" sz="2600" i="1" dirty="0">
                <a:latin typeface="Times New Roman" panose="02020603050405020304" pitchFamily="18" charset="0"/>
                <a:cs typeface="Times New Roman" panose="02020603050405020304" pitchFamily="18" charset="0"/>
              </a:rPr>
              <a:t>j</a:t>
            </a:r>
            <a:r>
              <a:rPr lang="zh-CN" altLang="en-US" sz="2600" dirty="0">
                <a:latin typeface="Times New Roman" panose="02020603050405020304" pitchFamily="18" charset="0"/>
              </a:rPr>
              <a:t>个水平的样本均值</a:t>
            </a:r>
            <a:r>
              <a:rPr lang="zh-CN" altLang="en-US" sz="2600" dirty="0"/>
              <a:t> </a:t>
            </a:r>
          </a:p>
          <a:p>
            <a:pPr marL="533400" indent="-533400" algn="just"/>
            <a:r>
              <a:rPr lang="zh-CN" altLang="en-US" sz="2600" dirty="0">
                <a:latin typeface="Times New Roman" panose="02020603050405020304" pitchFamily="18" charset="0"/>
              </a:rPr>
              <a:t>              对应于行因素的第</a:t>
            </a:r>
            <a:r>
              <a:rPr lang="en-US" altLang="zh-CN" sz="2600" i="1" dirty="0" err="1">
                <a:latin typeface="Times New Roman" panose="02020603050405020304" pitchFamily="18" charset="0"/>
                <a:cs typeface="Times New Roman" panose="02020603050405020304" pitchFamily="18" charset="0"/>
              </a:rPr>
              <a:t>i</a:t>
            </a:r>
            <a:r>
              <a:rPr lang="zh-CN" altLang="en-US" sz="2600" dirty="0">
                <a:latin typeface="Times New Roman" panose="02020603050405020304" pitchFamily="18" charset="0"/>
              </a:rPr>
              <a:t>个水平和列因素的第</a:t>
            </a:r>
            <a:r>
              <a:rPr lang="en-US" altLang="zh-CN" sz="2600" i="1" dirty="0">
                <a:latin typeface="Times New Roman" panose="02020603050405020304" pitchFamily="18" charset="0"/>
                <a:cs typeface="Times New Roman" panose="02020603050405020304" pitchFamily="18" charset="0"/>
              </a:rPr>
              <a:t>j</a:t>
            </a:r>
            <a:r>
              <a:rPr lang="zh-CN" altLang="en-US" sz="2600" dirty="0">
                <a:latin typeface="Times New Roman" panose="02020603050405020304" pitchFamily="18" charset="0"/>
              </a:rPr>
              <a:t>个水  平组合的样本均值</a:t>
            </a:r>
            <a:r>
              <a:rPr lang="zh-CN" altLang="en-US" sz="2600" dirty="0"/>
              <a:t> </a:t>
            </a:r>
          </a:p>
          <a:p>
            <a:pPr marL="533400" indent="-533400" algn="just"/>
            <a:r>
              <a:rPr lang="zh-CN" altLang="en-US" sz="2600" dirty="0">
                <a:latin typeface="Times New Roman" panose="02020603050405020304" pitchFamily="18" charset="0"/>
              </a:rPr>
              <a:t>              为全部</a:t>
            </a:r>
            <a:r>
              <a:rPr lang="en-US" altLang="zh-CN" sz="2600" i="1" dirty="0">
                <a:latin typeface="Times New Roman" panose="02020603050405020304" pitchFamily="18" charset="0"/>
                <a:cs typeface="Times New Roman" panose="02020603050405020304" pitchFamily="18" charset="0"/>
              </a:rPr>
              <a:t>n</a:t>
            </a:r>
            <a:r>
              <a:rPr lang="zh-CN" altLang="en-US" sz="2600" dirty="0">
                <a:latin typeface="Times New Roman" panose="02020603050405020304" pitchFamily="18" charset="0"/>
              </a:rPr>
              <a:t>个观察值的总均值</a:t>
            </a:r>
            <a:r>
              <a:rPr lang="zh-CN" altLang="en-US" sz="2600" dirty="0"/>
              <a:t> </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8969C89-E6D6-4AC9-9058-3EB293280862}"/>
                  </a:ext>
                </a:extLst>
              </p:cNvPr>
              <p:cNvSpPr txBox="1"/>
              <p:nvPr/>
            </p:nvSpPr>
            <p:spPr bwMode="auto">
              <a:xfrm>
                <a:off x="2994025" y="1928813"/>
                <a:ext cx="762000" cy="685800"/>
              </a:xfrm>
              <a:prstGeom prst="rect">
                <a:avLst/>
              </a:prstGeom>
              <a:noFill/>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𝑖𝑗</m:t>
                          </m:r>
                        </m:sub>
                      </m:sSub>
                    </m:oMath>
                  </m:oMathPara>
                </a14:m>
                <a:endParaRPr lang="zh-CN" altLang="en-US" sz="2800" dirty="0"/>
              </a:p>
            </p:txBody>
          </p:sp>
        </mc:Choice>
        <mc:Fallback xmlns="">
          <p:sp>
            <p:nvSpPr>
              <p:cNvPr id="10" name="Object 4">
                <a:extLst>
                  <a:ext uri="{FF2B5EF4-FFF2-40B4-BE49-F238E27FC236}">
                    <a16:creationId xmlns:a16="http://schemas.microsoft.com/office/drawing/2014/main" id="{38969C89-E6D6-4AC9-9058-3EB293280862}"/>
                  </a:ext>
                </a:extLst>
              </p:cNvPr>
              <p:cNvSpPr txBox="1">
                <a:spLocks noRot="1" noChangeAspect="1" noMove="1" noResize="1" noEditPoints="1" noAdjustHandles="1" noChangeArrowheads="1" noChangeShapeType="1" noTextEdit="1"/>
              </p:cNvSpPr>
              <p:nvPr/>
            </p:nvSpPr>
            <p:spPr bwMode="auto">
              <a:xfrm>
                <a:off x="2994025" y="1928813"/>
                <a:ext cx="762000" cy="685800"/>
              </a:xfrm>
              <a:prstGeom prst="rect">
                <a:avLst/>
              </a:prstGeom>
              <a:blipFill>
                <a:blip r:embed="rId3"/>
                <a:stretch>
                  <a:fillRect/>
                </a:stretch>
              </a:blipFill>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bject 5">
                <a:extLst>
                  <a:ext uri="{FF2B5EF4-FFF2-40B4-BE49-F238E27FC236}">
                    <a16:creationId xmlns:a16="http://schemas.microsoft.com/office/drawing/2014/main" id="{6860DC65-DBC0-4A6E-B3C8-07293E328EC3}"/>
                  </a:ext>
                </a:extLst>
              </p:cNvPr>
              <p:cNvSpPr txBox="1"/>
              <p:nvPr/>
            </p:nvSpPr>
            <p:spPr bwMode="auto">
              <a:xfrm>
                <a:off x="2917794" y="2995615"/>
                <a:ext cx="482600" cy="609600"/>
              </a:xfrm>
              <a:prstGeom prst="rect">
                <a:avLst/>
              </a:prstGeom>
              <a:noFill/>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𝑥</m:t>
                              </m:r>
                            </m:e>
                          </m:acc>
                        </m:e>
                        <m:sub>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m:t>
                          </m:r>
                        </m:sub>
                      </m:sSub>
                    </m:oMath>
                  </m:oMathPara>
                </a14:m>
                <a:endParaRPr lang="zh-CN" altLang="en-US" sz="2800" dirty="0"/>
              </a:p>
            </p:txBody>
          </p:sp>
        </mc:Choice>
        <mc:Fallback xmlns="">
          <p:sp>
            <p:nvSpPr>
              <p:cNvPr id="11" name="Object 5">
                <a:extLst>
                  <a:ext uri="{FF2B5EF4-FFF2-40B4-BE49-F238E27FC236}">
                    <a16:creationId xmlns:a16="http://schemas.microsoft.com/office/drawing/2014/main" id="{6860DC65-DBC0-4A6E-B3C8-07293E328EC3}"/>
                  </a:ext>
                </a:extLst>
              </p:cNvPr>
              <p:cNvSpPr txBox="1">
                <a:spLocks noRot="1" noChangeAspect="1" noMove="1" noResize="1" noEditPoints="1" noAdjustHandles="1" noChangeArrowheads="1" noChangeShapeType="1" noTextEdit="1"/>
              </p:cNvSpPr>
              <p:nvPr/>
            </p:nvSpPr>
            <p:spPr bwMode="auto">
              <a:xfrm>
                <a:off x="2917794" y="2995615"/>
                <a:ext cx="482600" cy="609600"/>
              </a:xfrm>
              <a:prstGeom prst="rect">
                <a:avLst/>
              </a:prstGeom>
              <a:blipFill>
                <a:blip r:embed="rId4"/>
                <a:stretch>
                  <a:fillRect/>
                </a:stretch>
              </a:blipFill>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bject 6">
                <a:extLst>
                  <a:ext uri="{FF2B5EF4-FFF2-40B4-BE49-F238E27FC236}">
                    <a16:creationId xmlns:a16="http://schemas.microsoft.com/office/drawing/2014/main" id="{7CED4166-8111-4B26-81C6-230EF5D53A5B}"/>
                  </a:ext>
                </a:extLst>
              </p:cNvPr>
              <p:cNvSpPr txBox="1"/>
              <p:nvPr/>
            </p:nvSpPr>
            <p:spPr bwMode="auto">
              <a:xfrm>
                <a:off x="2993994" y="3529015"/>
                <a:ext cx="487363" cy="609600"/>
              </a:xfrm>
              <a:prstGeom prst="rect">
                <a:avLst/>
              </a:prstGeom>
              <a:noFill/>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𝑥</m:t>
                              </m:r>
                            </m:e>
                          </m:acc>
                        </m:e>
                        <m: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𝑗</m:t>
                          </m:r>
                        </m:sub>
                      </m:sSub>
                    </m:oMath>
                  </m:oMathPara>
                </a14:m>
                <a:endParaRPr lang="zh-CN" altLang="en-US" sz="2800" dirty="0"/>
              </a:p>
            </p:txBody>
          </p:sp>
        </mc:Choice>
        <mc:Fallback xmlns="">
          <p:sp>
            <p:nvSpPr>
              <p:cNvPr id="12" name="Object 6">
                <a:extLst>
                  <a:ext uri="{FF2B5EF4-FFF2-40B4-BE49-F238E27FC236}">
                    <a16:creationId xmlns:a16="http://schemas.microsoft.com/office/drawing/2014/main" id="{7CED4166-8111-4B26-81C6-230EF5D53A5B}"/>
                  </a:ext>
                </a:extLst>
              </p:cNvPr>
              <p:cNvSpPr txBox="1">
                <a:spLocks noRot="1" noChangeAspect="1" noMove="1" noResize="1" noEditPoints="1" noAdjustHandles="1" noChangeArrowheads="1" noChangeShapeType="1" noTextEdit="1"/>
              </p:cNvSpPr>
              <p:nvPr/>
            </p:nvSpPr>
            <p:spPr bwMode="auto">
              <a:xfrm>
                <a:off x="2993994" y="3529015"/>
                <a:ext cx="487363" cy="609600"/>
              </a:xfrm>
              <a:prstGeom prst="rect">
                <a:avLst/>
              </a:prstGeom>
              <a:blipFill>
                <a:blip r:embed="rId5"/>
                <a:stretch>
                  <a:fillRect/>
                </a:stretch>
              </a:blipFill>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bject 7">
                <a:extLst>
                  <a:ext uri="{FF2B5EF4-FFF2-40B4-BE49-F238E27FC236}">
                    <a16:creationId xmlns:a16="http://schemas.microsoft.com/office/drawing/2014/main" id="{AD32125F-46AF-4571-9CC3-C5AD1E270DA0}"/>
                  </a:ext>
                </a:extLst>
              </p:cNvPr>
              <p:cNvSpPr txBox="1"/>
              <p:nvPr/>
            </p:nvSpPr>
            <p:spPr bwMode="auto">
              <a:xfrm>
                <a:off x="2993994" y="3986215"/>
                <a:ext cx="461963" cy="609600"/>
              </a:xfrm>
              <a:prstGeom prst="rect">
                <a:avLst/>
              </a:prstGeom>
              <a:noFill/>
              <a:effectLst>
                <a:outerShdw dist="17961" dir="2700000" algn="ctr" rotWithShape="0">
                  <a:schemeClr val="bg2"/>
                </a:outerShdw>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𝑥</m:t>
                              </m:r>
                            </m:e>
                          </m:acc>
                        </m:e>
                        <m:sub>
                          <m:r>
                            <a:rPr lang="zh-CN" altLang="en-US" sz="2800" i="1">
                              <a:solidFill>
                                <a:srgbClr val="000000"/>
                              </a:solidFill>
                              <a:latin typeface="Cambria Math" panose="02040503050406030204" pitchFamily="18" charset="0"/>
                            </a:rPr>
                            <m:t>𝑖𝑗</m:t>
                          </m:r>
                        </m:sub>
                      </m:sSub>
                    </m:oMath>
                  </m:oMathPara>
                </a14:m>
                <a:endParaRPr lang="zh-CN" altLang="en-US" sz="2800" dirty="0"/>
              </a:p>
            </p:txBody>
          </p:sp>
        </mc:Choice>
        <mc:Fallback xmlns="">
          <p:sp>
            <p:nvSpPr>
              <p:cNvPr id="13" name="Object 7">
                <a:extLst>
                  <a:ext uri="{FF2B5EF4-FFF2-40B4-BE49-F238E27FC236}">
                    <a16:creationId xmlns:a16="http://schemas.microsoft.com/office/drawing/2014/main" id="{AD32125F-46AF-4571-9CC3-C5AD1E270DA0}"/>
                  </a:ext>
                </a:extLst>
              </p:cNvPr>
              <p:cNvSpPr txBox="1">
                <a:spLocks noRot="1" noChangeAspect="1" noMove="1" noResize="1" noEditPoints="1" noAdjustHandles="1" noChangeArrowheads="1" noChangeShapeType="1" noTextEdit="1"/>
              </p:cNvSpPr>
              <p:nvPr/>
            </p:nvSpPr>
            <p:spPr bwMode="auto">
              <a:xfrm>
                <a:off x="2993994" y="3986215"/>
                <a:ext cx="461963" cy="609600"/>
              </a:xfrm>
              <a:prstGeom prst="rect">
                <a:avLst/>
              </a:prstGeom>
              <a:blipFill>
                <a:blip r:embed="rId6"/>
                <a:stretch>
                  <a:fillRect/>
                </a:stretch>
              </a:blipFill>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9EADC92F-DED1-4426-9617-E0796CEA4A2F}"/>
                  </a:ext>
                </a:extLst>
              </p:cNvPr>
              <p:cNvSpPr txBox="1"/>
              <p:nvPr/>
            </p:nvSpPr>
            <p:spPr bwMode="auto">
              <a:xfrm>
                <a:off x="2993994" y="4824415"/>
                <a:ext cx="457200" cy="609600"/>
              </a:xfrm>
              <a:prstGeom prst="rect">
                <a:avLst/>
              </a:prstGeom>
              <a:noFill/>
              <a:effectLst>
                <a:outerShdw dist="28398" dir="3806097"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𝑥</m:t>
                              </m:r>
                            </m:e>
                          </m:acc>
                        </m:e>
                      </m:acc>
                    </m:oMath>
                  </m:oMathPara>
                </a14:m>
                <a:endParaRPr lang="zh-CN" altLang="en-US" sz="2800" dirty="0"/>
              </a:p>
            </p:txBody>
          </p:sp>
        </mc:Choice>
        <mc:Fallback xmlns="">
          <p:sp>
            <p:nvSpPr>
              <p:cNvPr id="14" name="Object 8">
                <a:extLst>
                  <a:ext uri="{FF2B5EF4-FFF2-40B4-BE49-F238E27FC236}">
                    <a16:creationId xmlns:a16="http://schemas.microsoft.com/office/drawing/2014/main" id="{9EADC92F-DED1-4426-9617-E0796CEA4A2F}"/>
                  </a:ext>
                </a:extLst>
              </p:cNvPr>
              <p:cNvSpPr txBox="1">
                <a:spLocks noRot="1" noChangeAspect="1" noMove="1" noResize="1" noEditPoints="1" noAdjustHandles="1" noChangeArrowheads="1" noChangeShapeType="1" noTextEdit="1"/>
              </p:cNvSpPr>
              <p:nvPr/>
            </p:nvSpPr>
            <p:spPr bwMode="auto">
              <a:xfrm>
                <a:off x="2993994" y="4824415"/>
                <a:ext cx="457200" cy="609600"/>
              </a:xfrm>
              <a:prstGeom prst="rect">
                <a:avLst/>
              </a:prstGeom>
              <a:blipFill>
                <a:blip r:embed="rId7"/>
                <a:stretch>
                  <a:fillRect/>
                </a:stretch>
              </a:blipFill>
              <a:effectLst>
                <a:outerShdw dist="28398" dir="3806097"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normAutofit fontScale="90000"/>
          </a:bodyPr>
          <a:lstStyle/>
          <a:p>
            <a:pPr>
              <a:defRPr/>
            </a:pPr>
            <a:r>
              <a:rPr lang="zh-CN" altLang="en-US">
                <a:latin typeface="Arial" panose="020B0604020202020204" pitchFamily="34" charset="0"/>
              </a:rPr>
              <a:t>可重复双因素分析</a:t>
            </a:r>
            <a:br>
              <a:rPr lang="zh-CN" altLang="en-US">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平方和的计算</a:t>
            </a:r>
            <a:r>
              <a:rPr lang="en-US" altLang="zh-CN" sz="3600">
                <a:solidFill>
                  <a:schemeClr val="hlink"/>
                </a:solidFill>
                <a:latin typeface="Arial" panose="020B0604020202020204" pitchFamily="34" charset="0"/>
              </a:rPr>
              <a:t>)</a:t>
            </a:r>
          </a:p>
        </p:txBody>
      </p:sp>
      <p:sp>
        <p:nvSpPr>
          <p:cNvPr id="14" name="Rectangle 3">
            <a:extLst>
              <a:ext uri="{FF2B5EF4-FFF2-40B4-BE49-F238E27FC236}">
                <a16:creationId xmlns:a16="http://schemas.microsoft.com/office/drawing/2014/main" id="{3D5EC24E-667C-44FE-B5D1-2A0918576096}"/>
              </a:ext>
            </a:extLst>
          </p:cNvPr>
          <p:cNvSpPr txBox="1">
            <a:spLocks noChangeArrowheads="1"/>
          </p:cNvSpPr>
          <p:nvPr/>
        </p:nvSpPr>
        <p:spPr>
          <a:xfrm>
            <a:off x="1422400" y="1935332"/>
            <a:ext cx="8229600" cy="43434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33400" indent="-533400" algn="just">
              <a:buClr>
                <a:srgbClr val="FFFFFF"/>
              </a:buClr>
              <a:buFontTx/>
              <a:buAutoNum type="arabicPeriod"/>
            </a:pPr>
            <a:r>
              <a:rPr lang="zh-CN" altLang="en-US" sz="2200" dirty="0"/>
              <a:t>总平方和：</a:t>
            </a:r>
          </a:p>
          <a:p>
            <a:pPr marL="533400" indent="-533400" algn="just">
              <a:buClr>
                <a:srgbClr val="FFFFFF"/>
              </a:buClr>
              <a:buFontTx/>
              <a:buAutoNum type="arabicPeriod"/>
            </a:pPr>
            <a:endParaRPr lang="zh-CN" altLang="en-US" sz="2200" dirty="0"/>
          </a:p>
          <a:p>
            <a:pPr marL="533400" indent="-533400" algn="just">
              <a:buClr>
                <a:srgbClr val="FFFFFF"/>
              </a:buClr>
              <a:buFontTx/>
              <a:buAutoNum type="arabicPeriod"/>
            </a:pPr>
            <a:r>
              <a:rPr lang="zh-CN" altLang="en-US" sz="2200" dirty="0"/>
              <a:t>行变量平方和：</a:t>
            </a:r>
          </a:p>
          <a:p>
            <a:pPr marL="533400" indent="-533400" algn="just">
              <a:buClr>
                <a:srgbClr val="FFFFFF"/>
              </a:buClr>
              <a:buFontTx/>
              <a:buAutoNum type="arabicPeriod"/>
            </a:pPr>
            <a:endParaRPr lang="zh-CN" altLang="en-US" sz="2200" dirty="0"/>
          </a:p>
          <a:p>
            <a:pPr marL="533400" indent="-533400" algn="just">
              <a:buClr>
                <a:srgbClr val="FFFFFF"/>
              </a:buClr>
              <a:buFontTx/>
              <a:buAutoNum type="arabicPeriod"/>
            </a:pPr>
            <a:r>
              <a:rPr lang="zh-CN" altLang="en-US" sz="2200" dirty="0"/>
              <a:t>列变量平方和：</a:t>
            </a:r>
          </a:p>
          <a:p>
            <a:pPr marL="533400" indent="-533400" algn="just">
              <a:buClr>
                <a:srgbClr val="FFFFFF"/>
              </a:buClr>
              <a:buFontTx/>
              <a:buAutoNum type="arabicPeriod"/>
            </a:pPr>
            <a:endParaRPr lang="zh-CN" altLang="en-US" sz="2200" dirty="0"/>
          </a:p>
          <a:p>
            <a:pPr marL="533400" indent="-533400" algn="just">
              <a:buClr>
                <a:srgbClr val="FFFFFF"/>
              </a:buClr>
              <a:buFontTx/>
              <a:buAutoNum type="arabicPeriod"/>
            </a:pPr>
            <a:r>
              <a:rPr lang="zh-CN" altLang="en-US" sz="2200" dirty="0"/>
              <a:t>交互作用平方和：</a:t>
            </a:r>
          </a:p>
          <a:p>
            <a:pPr marL="533400" indent="-533400" algn="just">
              <a:buClr>
                <a:srgbClr val="FFFFFF"/>
              </a:buClr>
              <a:buFontTx/>
              <a:buAutoNum type="arabicPeriod"/>
            </a:pPr>
            <a:endParaRPr lang="zh-CN" altLang="en-US" sz="2200" dirty="0"/>
          </a:p>
          <a:p>
            <a:pPr marL="533400" indent="-533400" algn="just">
              <a:buClr>
                <a:srgbClr val="FFFFFF"/>
              </a:buClr>
              <a:buFontTx/>
              <a:buAutoNum type="arabicPeriod"/>
            </a:pPr>
            <a:r>
              <a:rPr lang="zh-CN" altLang="en-US" sz="2200" dirty="0"/>
              <a:t>误差项平方和：</a:t>
            </a:r>
          </a:p>
        </p:txBody>
      </p:sp>
      <p:graphicFrame>
        <p:nvGraphicFramePr>
          <p:cNvPr id="15" name="Object 4">
            <a:extLst>
              <a:ext uri="{FF2B5EF4-FFF2-40B4-BE49-F238E27FC236}">
                <a16:creationId xmlns:a16="http://schemas.microsoft.com/office/drawing/2014/main" id="{0A23036A-2C16-49C5-867A-B8D6A96C0054}"/>
              </a:ext>
            </a:extLst>
          </p:cNvPr>
          <p:cNvGraphicFramePr>
            <a:graphicFrameLocks noChangeAspect="1"/>
          </p:cNvGraphicFramePr>
          <p:nvPr>
            <p:extLst>
              <p:ext uri="{D42A27DB-BD31-4B8C-83A1-F6EECF244321}">
                <p14:modId xmlns:p14="http://schemas.microsoft.com/office/powerpoint/2010/main" val="3048670292"/>
              </p:ext>
            </p:extLst>
          </p:nvPr>
        </p:nvGraphicFramePr>
        <p:xfrm>
          <a:off x="4622800" y="1782932"/>
          <a:ext cx="3200400" cy="823913"/>
        </p:xfrm>
        <a:graphic>
          <a:graphicData uri="http://schemas.openxmlformats.org/presentationml/2006/ole">
            <mc:AlternateContent xmlns:mc="http://schemas.openxmlformats.org/markup-compatibility/2006">
              <mc:Choice xmlns:v="urn:schemas-microsoft-com:vml" Requires="v">
                <p:oleObj spid="_x0000_s30827" r:id="rId4" imgW="1612900" imgH="444500" progId="Equation.3">
                  <p:embed/>
                </p:oleObj>
              </mc:Choice>
              <mc:Fallback>
                <p:oleObj r:id="rId4" imgW="1612900" imgH="444500" progId="Equation.3">
                  <p:embed/>
                  <p:pic>
                    <p:nvPicPr>
                      <p:cNvPr id="327684" name="Object 4">
                        <a:extLst>
                          <a:ext uri="{FF2B5EF4-FFF2-40B4-BE49-F238E27FC236}">
                            <a16:creationId xmlns:a16="http://schemas.microsoft.com/office/drawing/2014/main" id="{3B4539EF-0810-42E6-B89E-4C245BE093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2800" y="1782932"/>
                        <a:ext cx="3200400" cy="823913"/>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
            <a:extLst>
              <a:ext uri="{FF2B5EF4-FFF2-40B4-BE49-F238E27FC236}">
                <a16:creationId xmlns:a16="http://schemas.microsoft.com/office/drawing/2014/main" id="{583C872F-2DB9-473C-8D95-D71A9A1E1510}"/>
              </a:ext>
            </a:extLst>
          </p:cNvPr>
          <p:cNvGraphicFramePr>
            <a:graphicFrameLocks noChangeAspect="1"/>
          </p:cNvGraphicFramePr>
          <p:nvPr>
            <p:extLst>
              <p:ext uri="{D42A27DB-BD31-4B8C-83A1-F6EECF244321}">
                <p14:modId xmlns:p14="http://schemas.microsoft.com/office/powerpoint/2010/main" val="1375464944"/>
              </p:ext>
            </p:extLst>
          </p:nvPr>
        </p:nvGraphicFramePr>
        <p:xfrm>
          <a:off x="4622800" y="2621132"/>
          <a:ext cx="3048000" cy="900113"/>
        </p:xfrm>
        <a:graphic>
          <a:graphicData uri="http://schemas.openxmlformats.org/presentationml/2006/ole">
            <mc:AlternateContent xmlns:mc="http://schemas.openxmlformats.org/markup-compatibility/2006">
              <mc:Choice xmlns:v="urn:schemas-microsoft-com:vml" Requires="v">
                <p:oleObj spid="_x0000_s30828" r:id="rId6" imgW="1384300" imgH="431800" progId="Equation.3">
                  <p:embed/>
                </p:oleObj>
              </mc:Choice>
              <mc:Fallback>
                <p:oleObj r:id="rId6" imgW="1384300" imgH="431800" progId="Equation.3">
                  <p:embed/>
                  <p:pic>
                    <p:nvPicPr>
                      <p:cNvPr id="327685" name="Object 5">
                        <a:extLst>
                          <a:ext uri="{FF2B5EF4-FFF2-40B4-BE49-F238E27FC236}">
                            <a16:creationId xmlns:a16="http://schemas.microsoft.com/office/drawing/2014/main" id="{3998A886-B0CA-4B1C-BE2D-8EF7109C7B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2800" y="2621132"/>
                        <a:ext cx="3048000" cy="900113"/>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6">
            <a:extLst>
              <a:ext uri="{FF2B5EF4-FFF2-40B4-BE49-F238E27FC236}">
                <a16:creationId xmlns:a16="http://schemas.microsoft.com/office/drawing/2014/main" id="{D6935B1B-5045-4F57-B1E1-DA27DCC8ADB2}"/>
              </a:ext>
            </a:extLst>
          </p:cNvPr>
          <p:cNvGraphicFramePr>
            <a:graphicFrameLocks noChangeAspect="1"/>
          </p:cNvGraphicFramePr>
          <p:nvPr>
            <p:extLst>
              <p:ext uri="{D42A27DB-BD31-4B8C-83A1-F6EECF244321}">
                <p14:modId xmlns:p14="http://schemas.microsoft.com/office/powerpoint/2010/main" val="1805296083"/>
              </p:ext>
            </p:extLst>
          </p:nvPr>
        </p:nvGraphicFramePr>
        <p:xfrm>
          <a:off x="4622800" y="3535532"/>
          <a:ext cx="2819400" cy="874713"/>
        </p:xfrm>
        <a:graphic>
          <a:graphicData uri="http://schemas.openxmlformats.org/presentationml/2006/ole">
            <mc:AlternateContent xmlns:mc="http://schemas.openxmlformats.org/markup-compatibility/2006">
              <mc:Choice xmlns:v="urn:schemas-microsoft-com:vml" Requires="v">
                <p:oleObj spid="_x0000_s30829" r:id="rId8" imgW="1422400" imgH="444500" progId="Equation.3">
                  <p:embed/>
                </p:oleObj>
              </mc:Choice>
              <mc:Fallback>
                <p:oleObj r:id="rId8" imgW="1422400" imgH="444500" progId="Equation.3">
                  <p:embed/>
                  <p:pic>
                    <p:nvPicPr>
                      <p:cNvPr id="327686" name="Object 6">
                        <a:extLst>
                          <a:ext uri="{FF2B5EF4-FFF2-40B4-BE49-F238E27FC236}">
                            <a16:creationId xmlns:a16="http://schemas.microsoft.com/office/drawing/2014/main" id="{E267306B-2B86-4C43-B7E9-4D9C618E31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2800" y="3535532"/>
                        <a:ext cx="2819400" cy="874713"/>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
            <a:extLst>
              <a:ext uri="{FF2B5EF4-FFF2-40B4-BE49-F238E27FC236}">
                <a16:creationId xmlns:a16="http://schemas.microsoft.com/office/drawing/2014/main" id="{C7234090-F103-4F5D-9280-5373653E7DDD}"/>
              </a:ext>
            </a:extLst>
          </p:cNvPr>
          <p:cNvGraphicFramePr>
            <a:graphicFrameLocks noChangeAspect="1"/>
          </p:cNvGraphicFramePr>
          <p:nvPr>
            <p:extLst>
              <p:ext uri="{D42A27DB-BD31-4B8C-83A1-F6EECF244321}">
                <p14:modId xmlns:p14="http://schemas.microsoft.com/office/powerpoint/2010/main" val="2566375456"/>
              </p:ext>
            </p:extLst>
          </p:nvPr>
        </p:nvGraphicFramePr>
        <p:xfrm>
          <a:off x="4622800" y="4595897"/>
          <a:ext cx="3581400" cy="836613"/>
        </p:xfrm>
        <a:graphic>
          <a:graphicData uri="http://schemas.openxmlformats.org/presentationml/2006/ole">
            <mc:AlternateContent xmlns:mc="http://schemas.openxmlformats.org/markup-compatibility/2006">
              <mc:Choice xmlns:v="urn:schemas-microsoft-com:vml" Requires="v">
                <p:oleObj spid="_x0000_s30830" r:id="rId10" imgW="2222500" imgH="444500" progId="Equation.3">
                  <p:embed/>
                </p:oleObj>
              </mc:Choice>
              <mc:Fallback>
                <p:oleObj r:id="rId10" imgW="2222500" imgH="444500" progId="Equation.3">
                  <p:embed/>
                  <p:pic>
                    <p:nvPicPr>
                      <p:cNvPr id="327687" name="Object 7">
                        <a:extLst>
                          <a:ext uri="{FF2B5EF4-FFF2-40B4-BE49-F238E27FC236}">
                            <a16:creationId xmlns:a16="http://schemas.microsoft.com/office/drawing/2014/main" id="{2CBD7984-9E7B-4BB7-A5A9-9F5952D6B3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22800" y="4595897"/>
                        <a:ext cx="3581400" cy="836613"/>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8">
            <a:extLst>
              <a:ext uri="{FF2B5EF4-FFF2-40B4-BE49-F238E27FC236}">
                <a16:creationId xmlns:a16="http://schemas.microsoft.com/office/drawing/2014/main" id="{DE3393EC-26DC-4E7F-A210-7A0CC3B32F54}"/>
              </a:ext>
            </a:extLst>
          </p:cNvPr>
          <p:cNvGraphicFramePr>
            <a:graphicFrameLocks noChangeAspect="1"/>
          </p:cNvGraphicFramePr>
          <p:nvPr>
            <p:extLst>
              <p:ext uri="{D42A27DB-BD31-4B8C-83A1-F6EECF244321}">
                <p14:modId xmlns:p14="http://schemas.microsoft.com/office/powerpoint/2010/main" val="4050466316"/>
              </p:ext>
            </p:extLst>
          </p:nvPr>
        </p:nvGraphicFramePr>
        <p:xfrm>
          <a:off x="4622800" y="5714376"/>
          <a:ext cx="4343400" cy="381000"/>
        </p:xfrm>
        <a:graphic>
          <a:graphicData uri="http://schemas.openxmlformats.org/presentationml/2006/ole">
            <mc:AlternateContent xmlns:mc="http://schemas.openxmlformats.org/markup-compatibility/2006">
              <mc:Choice xmlns:v="urn:schemas-microsoft-com:vml" Requires="v">
                <p:oleObj spid="_x0000_s30831" r:id="rId12" imgW="2031118" imgH="177723" progId="Equation.3">
                  <p:embed/>
                </p:oleObj>
              </mc:Choice>
              <mc:Fallback>
                <p:oleObj r:id="rId12" imgW="2031118" imgH="177723" progId="Equation.3">
                  <p:embed/>
                  <p:pic>
                    <p:nvPicPr>
                      <p:cNvPr id="327688" name="Object 8">
                        <a:extLst>
                          <a:ext uri="{FF2B5EF4-FFF2-40B4-BE49-F238E27FC236}">
                            <a16:creationId xmlns:a16="http://schemas.microsoft.com/office/drawing/2014/main" id="{E084AEA4-A7A4-4C6B-94E7-2D66C256393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22800" y="5714376"/>
                        <a:ext cx="4343400" cy="38100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normAutofit fontScale="90000"/>
          </a:bodyPr>
          <a:lstStyle/>
          <a:p>
            <a:pPr>
              <a:defRPr/>
            </a:pPr>
            <a:r>
              <a:rPr lang="zh-CN" altLang="en-US">
                <a:latin typeface="Arial" panose="020B0604020202020204" pitchFamily="34" charset="0"/>
              </a:rPr>
              <a:t>可重复双因素分析</a:t>
            </a:r>
            <a:br>
              <a:rPr lang="zh-CN" altLang="en-US">
                <a:latin typeface="Arial" panose="020B0604020202020204" pitchFamily="34" charset="0"/>
              </a:rPr>
            </a:br>
            <a:r>
              <a:rPr lang="en-US" altLang="zh-CN" sz="3600">
                <a:solidFill>
                  <a:schemeClr val="hlink"/>
                </a:solidFill>
                <a:latin typeface="Arial" panose="020B0604020202020204" pitchFamily="34" charset="0"/>
              </a:rPr>
              <a:t>(Excel</a:t>
            </a:r>
            <a:r>
              <a:rPr lang="zh-CN" altLang="en-US" sz="3600">
                <a:solidFill>
                  <a:schemeClr val="hlink"/>
                </a:solidFill>
                <a:latin typeface="Arial" panose="020B0604020202020204" pitchFamily="34" charset="0"/>
              </a:rPr>
              <a:t>检验步骤</a:t>
            </a:r>
            <a:r>
              <a:rPr lang="en-US" altLang="zh-CN" sz="3600">
                <a:solidFill>
                  <a:schemeClr val="hlink"/>
                </a:solidFill>
                <a:latin typeface="Arial" panose="020B0604020202020204" pitchFamily="34" charset="0"/>
              </a:rPr>
              <a:t>)</a:t>
            </a:r>
          </a:p>
        </p:txBody>
      </p:sp>
      <p:sp>
        <p:nvSpPr>
          <p:cNvPr id="416771" name="Rectangle 3"/>
          <p:cNvSpPr>
            <a:spLocks noGrp="1" noChangeArrowheads="1"/>
          </p:cNvSpPr>
          <p:nvPr>
            <p:ph type="body" sz="half" idx="1"/>
          </p:nvPr>
        </p:nvSpPr>
        <p:spPr>
          <a:xfrm>
            <a:off x="2057401" y="1693864"/>
            <a:ext cx="8359775" cy="4543425"/>
          </a:xfrm>
          <a:ln w="12700">
            <a:solidFill>
              <a:schemeClr val="accent2"/>
            </a:solidFill>
            <a:miter lim="800000"/>
            <a:headEnd/>
            <a:tailEnd/>
          </a:ln>
        </p:spPr>
        <p:txBody>
          <a:bodyPr>
            <a:normAutofit/>
          </a:bodyPr>
          <a:lstStyle/>
          <a:p>
            <a:pPr marL="533400" indent="-533400" algn="just">
              <a:defRPr/>
            </a:pPr>
            <a:r>
              <a:rPr lang="zh-CN" altLang="en-US" sz="2400" b="1">
                <a:solidFill>
                  <a:srgbClr val="FFFFB1"/>
                </a:solidFill>
              </a:rPr>
              <a:t>第</a:t>
            </a:r>
            <a:r>
              <a:rPr lang="en-US" altLang="zh-CN" sz="2400" b="1">
                <a:solidFill>
                  <a:srgbClr val="FFFFB1"/>
                </a:solidFill>
                <a:cs typeface="Times New Roman" panose="02020603050405020304" pitchFamily="18" charset="0"/>
              </a:rPr>
              <a:t>1</a:t>
            </a:r>
            <a:r>
              <a:rPr lang="zh-CN" altLang="en-US" sz="2400" b="1">
                <a:solidFill>
                  <a:srgbClr val="FFFFB1"/>
                </a:solidFill>
              </a:rPr>
              <a:t>步：</a:t>
            </a:r>
            <a:r>
              <a:rPr lang="zh-CN" altLang="en-US" sz="2400"/>
              <a:t>选择</a:t>
            </a:r>
            <a:r>
              <a:rPr lang="zh-CN" altLang="en-US" sz="2400" b="1">
                <a:solidFill>
                  <a:schemeClr val="tx2"/>
                </a:solidFill>
              </a:rPr>
              <a:t>“工具”</a:t>
            </a:r>
            <a:r>
              <a:rPr lang="zh-CN" altLang="en-US" sz="2400"/>
              <a:t>下拉菜单，并选择</a:t>
            </a:r>
            <a:r>
              <a:rPr lang="en-US" altLang="zh-CN" sz="2400"/>
              <a:t>【</a:t>
            </a:r>
            <a:r>
              <a:rPr lang="zh-CN" altLang="en-US" sz="2400" b="1">
                <a:solidFill>
                  <a:schemeClr val="tx2"/>
                </a:solidFill>
              </a:rPr>
              <a:t>数据分析</a:t>
            </a:r>
            <a:r>
              <a:rPr lang="en-US" altLang="zh-CN" sz="2400"/>
              <a:t>】</a:t>
            </a:r>
            <a:r>
              <a:rPr lang="zh-CN" altLang="en-US" sz="2400"/>
              <a:t>选项</a:t>
            </a:r>
            <a:endParaRPr lang="zh-CN" altLang="en-US" sz="2400">
              <a:cs typeface="Times New Roman" panose="02020603050405020304" pitchFamily="18" charset="0"/>
            </a:endParaRPr>
          </a:p>
          <a:p>
            <a:pPr marL="533400" indent="-533400" algn="just">
              <a:defRPr/>
            </a:pPr>
            <a:r>
              <a:rPr lang="zh-CN" altLang="en-US" sz="2400" b="1">
                <a:solidFill>
                  <a:srgbClr val="FFFFB1"/>
                </a:solidFill>
              </a:rPr>
              <a:t>第</a:t>
            </a:r>
            <a:r>
              <a:rPr lang="en-US" altLang="zh-CN" sz="2400" b="1">
                <a:solidFill>
                  <a:srgbClr val="FFFFB1"/>
                </a:solidFill>
                <a:cs typeface="Times New Roman" panose="02020603050405020304" pitchFamily="18" charset="0"/>
              </a:rPr>
              <a:t>2</a:t>
            </a:r>
            <a:r>
              <a:rPr lang="zh-CN" altLang="en-US" sz="2400" b="1">
                <a:solidFill>
                  <a:srgbClr val="FFFFB1"/>
                </a:solidFill>
              </a:rPr>
              <a:t>步：</a:t>
            </a:r>
            <a:r>
              <a:rPr lang="zh-CN" altLang="en-US" sz="2400"/>
              <a:t>在分析工具中选择</a:t>
            </a:r>
            <a:r>
              <a:rPr lang="en-US" altLang="zh-CN" sz="2400"/>
              <a:t>【</a:t>
            </a:r>
            <a:r>
              <a:rPr lang="zh-CN" altLang="en-US" sz="2400" b="1">
                <a:solidFill>
                  <a:schemeClr val="tx2"/>
                </a:solidFill>
              </a:rPr>
              <a:t>方差分析：可重复双因素分析</a:t>
            </a:r>
            <a:r>
              <a:rPr lang="en-US" altLang="zh-CN" sz="2400"/>
              <a:t>】</a:t>
            </a:r>
            <a:r>
              <a:rPr lang="zh-CN" altLang="en-US" sz="2400"/>
              <a:t>，然后选择</a:t>
            </a:r>
            <a:r>
              <a:rPr lang="en-US" altLang="zh-CN" sz="2400"/>
              <a:t>【</a:t>
            </a:r>
            <a:r>
              <a:rPr lang="zh-CN" altLang="en-US" sz="2400"/>
              <a:t>确定</a:t>
            </a:r>
            <a:r>
              <a:rPr lang="en-US" altLang="zh-CN" sz="2400"/>
              <a:t>】</a:t>
            </a:r>
            <a:endParaRPr lang="en-US" altLang="zh-CN" sz="2400">
              <a:cs typeface="Times New Roman" panose="02020603050405020304" pitchFamily="18" charset="0"/>
            </a:endParaRPr>
          </a:p>
          <a:p>
            <a:pPr marL="533400" indent="-533400" algn="just">
              <a:defRPr/>
            </a:pPr>
            <a:r>
              <a:rPr lang="zh-CN" altLang="en-US" sz="2400" b="1">
                <a:solidFill>
                  <a:srgbClr val="FFFFB1"/>
                </a:solidFill>
              </a:rPr>
              <a:t>第</a:t>
            </a:r>
            <a:r>
              <a:rPr lang="en-US" altLang="zh-CN" sz="2400" b="1">
                <a:solidFill>
                  <a:srgbClr val="FFFFB1"/>
                </a:solidFill>
                <a:cs typeface="Times New Roman" panose="02020603050405020304" pitchFamily="18" charset="0"/>
              </a:rPr>
              <a:t>3</a:t>
            </a:r>
            <a:r>
              <a:rPr lang="zh-CN" altLang="en-US" sz="2400" b="1">
                <a:solidFill>
                  <a:srgbClr val="FFFFB1"/>
                </a:solidFill>
              </a:rPr>
              <a:t>步：</a:t>
            </a:r>
            <a:r>
              <a:rPr lang="zh-CN" altLang="en-US" sz="2400"/>
              <a:t>当对话框出现时</a:t>
            </a:r>
            <a:endParaRPr lang="zh-CN" altLang="en-US" sz="2400">
              <a:cs typeface="Times New Roman" panose="02020603050405020304" pitchFamily="18" charset="0"/>
            </a:endParaRPr>
          </a:p>
          <a:p>
            <a:pPr marL="533400" indent="-533400" algn="just">
              <a:defRPr/>
            </a:pPr>
            <a:r>
              <a:rPr lang="zh-CN" altLang="en-US" sz="2400">
                <a:cs typeface="Times New Roman" panose="02020603050405020304" pitchFamily="18" charset="0"/>
              </a:rPr>
              <a:t>              </a:t>
            </a:r>
            <a:r>
              <a:rPr lang="zh-CN" altLang="en-US" sz="2400"/>
              <a:t>在</a:t>
            </a:r>
            <a:r>
              <a:rPr lang="en-US" altLang="zh-CN" sz="2400"/>
              <a:t>【</a:t>
            </a:r>
            <a:r>
              <a:rPr lang="zh-CN" altLang="en-US" sz="2400"/>
              <a:t>输入区域</a:t>
            </a:r>
            <a:r>
              <a:rPr lang="en-US" altLang="zh-CN" sz="2400"/>
              <a:t>】</a:t>
            </a:r>
            <a:r>
              <a:rPr lang="zh-CN" altLang="en-US" sz="2400"/>
              <a:t>方框内键入数据区域</a:t>
            </a:r>
            <a:r>
              <a:rPr lang="en-US" altLang="zh-CN" sz="2400"/>
              <a:t>(</a:t>
            </a:r>
            <a:r>
              <a:rPr lang="en-US" altLang="zh-CN" sz="2400">
                <a:cs typeface="Times New Roman" panose="02020603050405020304" pitchFamily="18" charset="0"/>
              </a:rPr>
              <a:t>A1</a:t>
            </a:r>
            <a:r>
              <a:rPr lang="zh-CN" altLang="en-US" sz="2400"/>
              <a:t>：</a:t>
            </a:r>
            <a:r>
              <a:rPr lang="en-US" altLang="zh-CN" sz="2400">
                <a:cs typeface="Times New Roman" panose="02020603050405020304" pitchFamily="18" charset="0"/>
              </a:rPr>
              <a:t>C11)</a:t>
            </a:r>
          </a:p>
          <a:p>
            <a:pPr marL="533400" indent="-533400" algn="just">
              <a:defRPr/>
            </a:pPr>
            <a:r>
              <a:rPr lang="en-US" altLang="zh-CN" sz="2400">
                <a:cs typeface="Times New Roman" panose="02020603050405020304" pitchFamily="18" charset="0"/>
              </a:rPr>
              <a:t>              </a:t>
            </a:r>
            <a:r>
              <a:rPr lang="zh-CN" altLang="en-US" sz="2400"/>
              <a:t>在</a:t>
            </a:r>
            <a:r>
              <a:rPr lang="en-US" altLang="zh-CN" sz="2400"/>
              <a:t>【</a:t>
            </a:r>
            <a:r>
              <a:rPr lang="en-US" altLang="zh-CN" sz="2400">
                <a:sym typeface="Symbol" panose="05050102010706020507" pitchFamily="18" charset="2"/>
              </a:rPr>
              <a:t>】</a:t>
            </a:r>
            <a:r>
              <a:rPr lang="zh-CN" altLang="en-US" sz="2400"/>
              <a:t>方框内键入</a:t>
            </a:r>
            <a:r>
              <a:rPr lang="en-US" altLang="zh-CN" sz="2400">
                <a:cs typeface="Times New Roman" panose="02020603050405020304" pitchFamily="18" charset="0"/>
              </a:rPr>
              <a:t>0.05</a:t>
            </a:r>
            <a:r>
              <a:rPr lang="en-US" altLang="zh-CN" sz="2400"/>
              <a:t>(</a:t>
            </a:r>
            <a:r>
              <a:rPr lang="zh-CN" altLang="en-US" sz="2400"/>
              <a:t>可根据需要确定</a:t>
            </a:r>
            <a:r>
              <a:rPr lang="en-US" altLang="zh-CN" sz="2400"/>
              <a:t>)</a:t>
            </a:r>
            <a:endParaRPr lang="en-US" altLang="zh-CN" sz="2400">
              <a:cs typeface="Times New Roman" panose="02020603050405020304" pitchFamily="18" charset="0"/>
            </a:endParaRPr>
          </a:p>
          <a:p>
            <a:pPr marL="533400" indent="-533400" algn="just">
              <a:defRPr/>
            </a:pPr>
            <a:r>
              <a:rPr lang="en-US" altLang="zh-CN" sz="2400">
                <a:cs typeface="Times New Roman" panose="02020603050405020304" pitchFamily="18" charset="0"/>
              </a:rPr>
              <a:t>              </a:t>
            </a:r>
            <a:r>
              <a:rPr lang="zh-CN" altLang="en-US" sz="2400"/>
              <a:t>在</a:t>
            </a:r>
            <a:r>
              <a:rPr lang="en-US" altLang="zh-CN" sz="2400"/>
              <a:t>【</a:t>
            </a:r>
            <a:r>
              <a:rPr lang="zh-CN" altLang="en-US" sz="2400" b="1">
                <a:solidFill>
                  <a:schemeClr val="tx2"/>
                </a:solidFill>
              </a:rPr>
              <a:t>每一样本的行数</a:t>
            </a:r>
            <a:r>
              <a:rPr lang="en-US" altLang="zh-CN" sz="2400"/>
              <a:t>】</a:t>
            </a:r>
            <a:r>
              <a:rPr lang="zh-CN" altLang="en-US" sz="2400"/>
              <a:t>方框内键入重复试验次数</a:t>
            </a:r>
            <a:r>
              <a:rPr lang="en-US" altLang="zh-CN" sz="2400"/>
              <a:t>(</a:t>
            </a:r>
            <a:r>
              <a:rPr lang="en-US" altLang="zh-CN" sz="2400">
                <a:cs typeface="Times New Roman" panose="02020603050405020304" pitchFamily="18" charset="0"/>
              </a:rPr>
              <a:t>5)</a:t>
            </a:r>
          </a:p>
          <a:p>
            <a:pPr marL="533400" indent="-533400" algn="just">
              <a:defRPr/>
            </a:pPr>
            <a:r>
              <a:rPr lang="en-US" altLang="zh-CN" sz="2400">
                <a:cs typeface="Times New Roman" panose="02020603050405020304" pitchFamily="18" charset="0"/>
              </a:rPr>
              <a:t>              </a:t>
            </a:r>
            <a:r>
              <a:rPr lang="zh-CN" altLang="en-US" sz="2400"/>
              <a:t>在</a:t>
            </a:r>
            <a:r>
              <a:rPr lang="en-US" altLang="zh-CN" sz="2400"/>
              <a:t>【</a:t>
            </a:r>
            <a:r>
              <a:rPr lang="zh-CN" altLang="en-US" sz="2400"/>
              <a:t>输出区域</a:t>
            </a:r>
            <a:r>
              <a:rPr lang="en-US" altLang="zh-CN" sz="2400"/>
              <a:t>】</a:t>
            </a:r>
            <a:r>
              <a:rPr lang="zh-CN" altLang="en-US" sz="2400"/>
              <a:t>中选择输出区域</a:t>
            </a:r>
          </a:p>
          <a:p>
            <a:pPr marL="533400" indent="-533400" algn="just">
              <a:defRPr/>
            </a:pPr>
            <a:r>
              <a:rPr lang="zh-CN" altLang="en-US" sz="2400"/>
              <a:t>              选择</a:t>
            </a:r>
            <a:r>
              <a:rPr lang="en-US" altLang="zh-CN" sz="2400"/>
              <a:t>【</a:t>
            </a:r>
            <a:r>
              <a:rPr lang="zh-CN" altLang="en-US" sz="2400"/>
              <a:t>确定</a:t>
            </a:r>
            <a:r>
              <a:rPr lang="en-US" altLang="zh-CN" sz="2400"/>
              <a:t>】</a:t>
            </a:r>
            <a:endParaRPr lang="en-US" altLang="zh-CN" b="1">
              <a:solidFill>
                <a:schemeClr val="accent2"/>
              </a:solidFill>
              <a:sym typeface="Wingdings" panose="05000000000000000000" pitchFamily="2" charset="2"/>
            </a:endParaRPr>
          </a:p>
        </p:txBody>
      </p:sp>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152400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475139" name="Rectangle 3"/>
          <p:cNvSpPr>
            <a:spLocks noGrp="1" noChangeArrowheads="1"/>
          </p:cNvSpPr>
          <p:nvPr>
            <p:ph type="title"/>
          </p:nvPr>
        </p:nvSpPr>
        <p:spPr>
          <a:xfrm>
            <a:off x="3432175" y="260350"/>
            <a:ext cx="6781800" cy="1143000"/>
          </a:xfrm>
        </p:spPr>
        <p:txBody>
          <a:bodyPr>
            <a:normAutofit fontScale="90000"/>
          </a:bodyPr>
          <a:lstStyle/>
          <a:p>
            <a:pPr>
              <a:defRPr/>
            </a:pPr>
            <a:r>
              <a:rPr lang="zh-CN" altLang="en-US">
                <a:latin typeface="Arial" panose="020B0604020202020204" pitchFamily="34" charset="0"/>
              </a:rPr>
              <a:t>可重复双因素方差分析表</a:t>
            </a:r>
            <a:br>
              <a:rPr lang="zh-CN" altLang="en-US">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基本结构</a:t>
            </a:r>
            <a:r>
              <a:rPr lang="en-US" altLang="zh-CN" sz="3600">
                <a:solidFill>
                  <a:schemeClr val="hlink"/>
                </a:solidFill>
                <a:latin typeface="Arial" panose="020B0604020202020204" pitchFamily="34" charset="0"/>
              </a:rPr>
              <a:t>)</a:t>
            </a:r>
          </a:p>
        </p:txBody>
      </p:sp>
      <p:graphicFrame>
        <p:nvGraphicFramePr>
          <p:cNvPr id="475239" name="Group 103"/>
          <p:cNvGraphicFramePr>
            <a:graphicFrameLocks noGrp="1"/>
          </p:cNvGraphicFramePr>
          <p:nvPr>
            <p:ph type="tbl" idx="1"/>
          </p:nvPr>
        </p:nvGraphicFramePr>
        <p:xfrm>
          <a:off x="1774826" y="1687514"/>
          <a:ext cx="8810625" cy="4765677"/>
        </p:xfrm>
        <a:graphic>
          <a:graphicData uri="http://schemas.openxmlformats.org/drawingml/2006/table">
            <a:tbl>
              <a:tblPr/>
              <a:tblGrid>
                <a:gridCol w="1643063">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284287">
                  <a:extLst>
                    <a:ext uri="{9D8B030D-6E8A-4147-A177-3AD203B41FA5}">
                      <a16:colId xmlns:a16="http://schemas.microsoft.com/office/drawing/2014/main" val="20003"/>
                    </a:ext>
                  </a:extLst>
                </a:gridCol>
                <a:gridCol w="10001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gridCol w="1239837">
                  <a:extLst>
                    <a:ext uri="{9D8B030D-6E8A-4147-A177-3AD203B41FA5}">
                      <a16:colId xmlns:a16="http://schemas.microsoft.com/office/drawing/2014/main" val="20006"/>
                    </a:ext>
                  </a:extLst>
                </a:gridCol>
              </a:tblGrid>
              <a:tr h="1122362">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误差来源</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平方和</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自由度</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均方</a:t>
                      </a:r>
                      <a:r>
                        <a:rPr kumimoji="1" lang="en-US" altLang="zh-CN"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F</a:t>
                      </a:r>
                      <a:r>
                        <a:rPr kumimoji="1" lang="zh-CN" altLang="en-US"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P</a:t>
                      </a:r>
                      <a:r>
                        <a:rPr kumimoji="1" lang="zh-CN" altLang="en-US"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F</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临界值</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72866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行因素</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k-</a:t>
                      </a:r>
                      <a:r>
                        <a:rPr kumimoji="1" lang="en-US" altLang="zh-CN" sz="2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F</a:t>
                      </a:r>
                      <a:r>
                        <a:rPr kumimoji="1" lang="en-US" altLang="zh-CN" sz="2800" b="1" i="1" u="none" strike="noStrike" cap="none" normalizeH="0" baseline="-2500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R</a:t>
                      </a:r>
                      <a:endPar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866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列因素</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r-</a:t>
                      </a:r>
                      <a:r>
                        <a:rPr kumimoji="1" lang="en-US" altLang="zh-CN" sz="2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F</a:t>
                      </a:r>
                      <a:r>
                        <a:rPr kumimoji="1" lang="en-US" altLang="zh-CN" sz="2800" b="1" i="1" u="none" strike="noStrike" cap="none" normalizeH="0" baseline="-2500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C</a:t>
                      </a:r>
                      <a:endParaRPr kumimoji="1" lang="en-US"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866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交互作用</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SSRC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1" lang="en-US" altLang="zh-CN" sz="24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k-</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1" lang="en-US" altLang="zh-CN" sz="24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r</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MSRC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F</a:t>
                      </a:r>
                      <a:r>
                        <a:rPr kumimoji="1" lang="en-US" altLang="zh-CN" sz="2800" b="1" i="1" u="none" strike="noStrike" cap="none" normalizeH="0" baseline="-2500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RC</a:t>
                      </a:r>
                      <a:endParaRPr kumimoji="1" lang="en-US"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866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误差</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Kr</a:t>
                      </a: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1" lang="en-US" altLang="zh-CN" sz="24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a:t>
                      </a: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866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a:ln>
                            <a:noFill/>
                          </a:ln>
                          <a:solidFill>
                            <a:schemeClr val="bg2"/>
                          </a:solidFill>
                          <a:effectLst/>
                          <a:latin typeface="Arial" panose="020B0604020202020204" pitchFamily="34" charset="0"/>
                          <a:ea typeface="宋体" panose="02010600030101010101" pitchFamily="2" charset="-122"/>
                        </a:rPr>
                        <a:t>总和</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n-</a:t>
                      </a: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8782" name="Text Box 77"/>
          <p:cNvSpPr txBox="1">
            <a:spLocks noChangeArrowheads="1"/>
          </p:cNvSpPr>
          <p:nvPr/>
        </p:nvSpPr>
        <p:spPr bwMode="auto">
          <a:xfrm>
            <a:off x="8610600" y="5949951"/>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0066FF"/>
                </a:solidFill>
              </a:rPr>
              <a:t>m</a:t>
            </a:r>
            <a:r>
              <a:rPr lang="zh-CN" altLang="en-US" sz="2000">
                <a:solidFill>
                  <a:srgbClr val="0066FF"/>
                </a:solidFill>
              </a:rPr>
              <a:t>为样本的行数</a:t>
            </a:r>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zh-CN" altLang="en-US"/>
              <a:t>本章小结</a:t>
            </a:r>
          </a:p>
        </p:txBody>
      </p:sp>
      <p:sp>
        <p:nvSpPr>
          <p:cNvPr id="155651" name="Rectangle 3"/>
          <p:cNvSpPr>
            <a:spLocks noGrp="1" noChangeArrowheads="1"/>
          </p:cNvSpPr>
          <p:nvPr>
            <p:ph idx="1"/>
          </p:nvPr>
        </p:nvSpPr>
        <p:spPr>
          <a:xfrm>
            <a:off x="2133600" y="1905000"/>
            <a:ext cx="8001000" cy="4038600"/>
          </a:xfrm>
        </p:spPr>
        <p:txBody>
          <a:bodyPr>
            <a:normAutofit/>
          </a:bodyPr>
          <a:lstStyle/>
          <a:p>
            <a:pPr marL="609600" indent="-609600">
              <a:spcBef>
                <a:spcPct val="40000"/>
              </a:spcBef>
              <a:buFontTx/>
              <a:buAutoNum type="arabicPeriod"/>
              <a:defRPr/>
            </a:pPr>
            <a:r>
              <a:rPr lang="zh-CN" altLang="en-US" sz="3200" b="1" dirty="0"/>
              <a:t>方差分析</a:t>
            </a:r>
            <a:r>
              <a:rPr lang="en-US" altLang="zh-CN" sz="3200" b="1" dirty="0"/>
              <a:t>(ANOVA)</a:t>
            </a:r>
            <a:r>
              <a:rPr lang="zh-CN" altLang="en-US" sz="3200" b="1" dirty="0"/>
              <a:t>的概念</a:t>
            </a:r>
          </a:p>
          <a:p>
            <a:pPr marL="609600" indent="-609600">
              <a:spcBef>
                <a:spcPct val="40000"/>
              </a:spcBef>
              <a:buFontTx/>
              <a:buAutoNum type="arabicPeriod"/>
              <a:defRPr/>
            </a:pPr>
            <a:r>
              <a:rPr lang="zh-CN" altLang="en-US" sz="3200" b="1" dirty="0"/>
              <a:t>方差分析的思想和原理</a:t>
            </a:r>
          </a:p>
          <a:p>
            <a:pPr marL="609600" indent="-609600">
              <a:spcBef>
                <a:spcPct val="40000"/>
              </a:spcBef>
              <a:buFontTx/>
              <a:buAutoNum type="arabicPeriod"/>
              <a:defRPr/>
            </a:pPr>
            <a:r>
              <a:rPr lang="zh-CN" altLang="en-US" sz="3200" b="1" dirty="0"/>
              <a:t>方差分析中的基本假设</a:t>
            </a:r>
          </a:p>
          <a:p>
            <a:pPr marL="609600" indent="-609600">
              <a:spcBef>
                <a:spcPct val="40000"/>
              </a:spcBef>
              <a:buFontTx/>
              <a:buAutoNum type="arabicPeriod"/>
              <a:defRPr/>
            </a:pPr>
            <a:r>
              <a:rPr lang="zh-CN" altLang="en-US" sz="3200" b="1" dirty="0"/>
              <a:t>单因素方差分析</a:t>
            </a:r>
          </a:p>
          <a:p>
            <a:pPr marL="609600" indent="-609600">
              <a:spcBef>
                <a:spcPct val="40000"/>
              </a:spcBef>
              <a:buFontTx/>
              <a:buAutoNum type="arabicPeriod"/>
              <a:defRPr/>
            </a:pPr>
            <a:r>
              <a:rPr lang="zh-CN" altLang="en-US" sz="3200" b="1" dirty="0"/>
              <a:t>双因素方差分析</a:t>
            </a:r>
          </a:p>
        </p:txBody>
      </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3657600" y="685800"/>
            <a:ext cx="5486400" cy="1143000"/>
          </a:xfrm>
          <a:prstGeom prst="rect">
            <a:avLst/>
          </a:prstGeom>
          <a:noFill/>
          <a:ln>
            <a:noFill/>
          </a:ln>
          <a:effectLst/>
          <a:extLst>
            <a:ext uri="{909E8E84-426E-40DD-AFC4-6F175D3DCCD1}">
              <a14:hiddenFill xmlns:a14="http://schemas.microsoft.com/office/drawing/2010/main">
                <a:solidFill>
                  <a:srgbClr val="CC00CC"/>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a:r>
              <a:rPr lang="zh-CN" altLang="en-US" sz="6000">
                <a:latin typeface="Book Antiqua" panose="02040602050305030304" pitchFamily="18" charset="0"/>
              </a:rPr>
              <a:t>结    束</a:t>
            </a:r>
          </a:p>
        </p:txBody>
      </p:sp>
      <p:sp>
        <p:nvSpPr>
          <p:cNvPr id="168964" name="WordArt 4">
            <a:hlinkHover r:id="" action="ppaction://noaction" highlightClick="1"/>
          </p:cNvPr>
          <p:cNvSpPr>
            <a:spLocks noChangeArrowheads="1" noChangeShapeType="1" noTextEdit="1"/>
          </p:cNvSpPr>
          <p:nvPr/>
        </p:nvSpPr>
        <p:spPr bwMode="auto">
          <a:xfrm>
            <a:off x="7467600" y="3886200"/>
            <a:ext cx="2590800" cy="2209800"/>
          </a:xfrm>
          <a:prstGeom prst="rect">
            <a:avLst/>
          </a:prstGeom>
        </p:spPr>
        <p:txBody>
          <a:bodyPr wrap="none" fromWordArt="1">
            <a:prstTxWarp prst="textSlantUp">
              <a:avLst>
                <a:gd name="adj" fmla="val 55556"/>
              </a:avLst>
            </a:prstTxWarp>
          </a:bodyPr>
          <a:lstStyle/>
          <a:p>
            <a:pPr algn="ctr"/>
            <a:r>
              <a:rPr lang="en-US" altLang="zh-CN" sz="3600" kern="10">
                <a:ln w="9525">
                  <a:solidFill>
                    <a:schemeClr val="tx1"/>
                  </a:solidFill>
                  <a:round/>
                  <a:headEnd/>
                  <a:tailEnd/>
                </a:ln>
                <a:gradFill rotWithShape="1">
                  <a:gsLst>
                    <a:gs pos="0">
                      <a:srgbClr val="FFFF93"/>
                    </a:gs>
                    <a:gs pos="100000">
                      <a:srgbClr val="767644"/>
                    </a:gs>
                  </a:gsLst>
                  <a:lin ang="5400000" scaled="1"/>
                </a:gradFill>
                <a:cs typeface="Arial" panose="020B0604020202020204" pitchFamily="34" charset="0"/>
              </a:rPr>
              <a:t>THANKS</a:t>
            </a:r>
            <a:endParaRPr lang="zh-CN" altLang="en-US" sz="3600" kern="10">
              <a:ln w="9525">
                <a:solidFill>
                  <a:schemeClr val="tx1"/>
                </a:solidFill>
                <a:round/>
                <a:headEnd/>
                <a:tailEnd/>
              </a:ln>
              <a:gradFill rotWithShape="1">
                <a:gsLst>
                  <a:gs pos="0">
                    <a:srgbClr val="FFFF93"/>
                  </a:gs>
                  <a:gs pos="100000">
                    <a:srgbClr val="767644"/>
                  </a:gs>
                </a:gsLst>
                <a:lin ang="5400000" scaled="1"/>
              </a:gradFill>
              <a:cs typeface="Arial" panose="020B0604020202020204" pitchFamily="34" charset="0"/>
            </a:endParaRP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412537" y="201967"/>
            <a:ext cx="9042400" cy="1143000"/>
          </a:xfrm>
        </p:spPr>
        <p:txBody>
          <a:bodyPr>
            <a:normAutofit/>
          </a:bodyPr>
          <a:lstStyle/>
          <a:p>
            <a:pPr>
              <a:defRPr/>
            </a:pPr>
            <a:r>
              <a:rPr lang="zh-CN" altLang="en-US" b="1" dirty="0">
                <a:effectLst>
                  <a:outerShdw blurRad="38100" dist="38100" dir="2700000" algn="tl">
                    <a:srgbClr val="000000">
                      <a:alpha val="43137"/>
                    </a:srgbClr>
                  </a:outerShdw>
                </a:effectLst>
                <a:latin typeface="Arial" panose="020B0604020202020204" pitchFamily="34" charset="0"/>
              </a:rPr>
              <a:t>什么是方差分析</a:t>
            </a:r>
            <a:r>
              <a:rPr lang="en-US" altLang="zh-CN" b="1" dirty="0">
                <a:effectLst>
                  <a:outerShdw blurRad="38100" dist="38100" dir="2700000" algn="tl">
                    <a:srgbClr val="000000">
                      <a:alpha val="43137"/>
                    </a:srgbClr>
                  </a:outerShdw>
                </a:effectLst>
                <a:latin typeface="Arial" panose="020B0604020202020204" pitchFamily="34" charset="0"/>
              </a:rPr>
              <a:t>?</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r>
              <a:rPr lang="zh-CN" altLang="en-US" sz="3600" b="1" dirty="0">
                <a:solidFill>
                  <a:schemeClr val="hlink"/>
                </a:solidFill>
                <a:effectLst>
                  <a:outerShdw blurRad="38100" dist="38100" dir="2700000" algn="tl">
                    <a:srgbClr val="000000">
                      <a:alpha val="43137"/>
                    </a:srgbClr>
                  </a:outerShdw>
                </a:effectLst>
                <a:latin typeface="Arial" panose="020B0604020202020204" pitchFamily="34" charset="0"/>
              </a:rPr>
              <a:t>例题分析</a:t>
            </a:r>
            <a:r>
              <a:rPr lang="en-US" altLang="zh-CN" sz="3600" b="1" dirty="0">
                <a:solidFill>
                  <a:schemeClr val="hlink"/>
                </a:solidFill>
                <a:effectLst>
                  <a:outerShdw blurRad="38100" dist="38100" dir="2700000" algn="tl">
                    <a:srgbClr val="000000">
                      <a:alpha val="43137"/>
                    </a:srgbClr>
                  </a:outerShdw>
                </a:effectLst>
                <a:latin typeface="Arial" panose="020B0604020202020204" pitchFamily="34" charset="0"/>
              </a:rPr>
              <a:t>)</a:t>
            </a:r>
          </a:p>
        </p:txBody>
      </p:sp>
      <p:sp>
        <p:nvSpPr>
          <p:cNvPr id="214019" name="Rectangle 3"/>
          <p:cNvSpPr>
            <a:spLocks noGrp="1" noChangeArrowheads="1"/>
          </p:cNvSpPr>
          <p:nvPr>
            <p:ph type="body" sz="half" idx="1"/>
          </p:nvPr>
        </p:nvSpPr>
        <p:spPr>
          <a:xfrm>
            <a:off x="1083076" y="1693864"/>
            <a:ext cx="9889724" cy="5164136"/>
          </a:xfrm>
        </p:spPr>
        <p:txBody>
          <a:bodyPr>
            <a:normAutofit/>
          </a:bodyPr>
          <a:lstStyle/>
          <a:p>
            <a:pPr marL="533400" indent="-533400" algn="just">
              <a:buFontTx/>
              <a:buAutoNum type="arabicPeriod"/>
              <a:defRPr/>
            </a:pPr>
            <a:r>
              <a:rPr lang="zh-CN" altLang="en-US" sz="3000" dirty="0"/>
              <a:t>分析四个行业之间的服务质量是否有显著差异，也就是要判断“行业”对“投诉次数”是否有显著影响。作出这种判断最终被归结为检验这四个行业被投诉次数的</a:t>
            </a:r>
            <a:r>
              <a:rPr lang="zh-CN" altLang="en-US" sz="3000" dirty="0">
                <a:solidFill>
                  <a:srgbClr val="FF0000"/>
                </a:solidFill>
                <a:effectLst>
                  <a:outerShdw blurRad="38100" dist="38100" dir="2700000" algn="tl">
                    <a:srgbClr val="000000">
                      <a:alpha val="43137"/>
                    </a:srgbClr>
                  </a:outerShdw>
                </a:effectLst>
              </a:rPr>
              <a:t>均值</a:t>
            </a:r>
            <a:r>
              <a:rPr lang="zh-CN" altLang="en-US" sz="3000" dirty="0"/>
              <a:t>是否相等。</a:t>
            </a:r>
          </a:p>
          <a:p>
            <a:pPr marL="533400" indent="-533400" algn="just">
              <a:buFontTx/>
              <a:buAutoNum type="arabicPeriod"/>
              <a:defRPr/>
            </a:pPr>
            <a:r>
              <a:rPr lang="zh-CN" altLang="en-US" sz="3000" dirty="0"/>
              <a:t>若它们的均值相等，则意味着“行业”对投诉次数是没有影响的，即它们之间的服务质量没有显著差异；若均值不全相等，则意味着“行业”对投诉次数是有影响的，它们之间的服务质量有显著差异。</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wipe(left)">
                                      <p:cBhvr>
                                        <p:cTn id="7" dur="500"/>
                                        <p:tgtEl>
                                          <p:spTgt spid="214019">
                                            <p:txEl>
                                              <p:pRg st="0" end="0"/>
                                            </p:txEl>
                                          </p:spTgt>
                                        </p:tgtEl>
                                      </p:cBhvr>
                                    </p:animEffect>
                                  </p:childTnLst>
                                  <p:subTnLst>
                                    <p:animClr clrSpc="rgb" dir="cw">
                                      <p:cBhvr override="childStyle">
                                        <p:cTn dur="1" fill="hold" display="0" masterRel="nextClick" afterEffect="1"/>
                                        <p:tgtEl>
                                          <p:spTgt spid="21401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wipe(left)">
                                      <p:cBhvr>
                                        <p:cTn id="12" dur="500"/>
                                        <p:tgtEl>
                                          <p:spTgt spid="214019">
                                            <p:txEl>
                                              <p:pRg st="1" end="1"/>
                                            </p:txEl>
                                          </p:spTgt>
                                        </p:tgtEl>
                                      </p:cBhvr>
                                    </p:animEffect>
                                  </p:childTnLst>
                                  <p:subTnLst>
                                    <p:animClr clrSpc="rgb" dir="cw">
                                      <p:cBhvr override="childStyle">
                                        <p:cTn dur="1" fill="hold" display="0" masterRel="nextClick" afterEffect="1"/>
                                        <p:tgtEl>
                                          <p:spTgt spid="214019">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defRPr/>
            </a:pPr>
            <a:r>
              <a:rPr lang="zh-CN" altLang="en-US" b="1" dirty="0"/>
              <a:t>方差分析中的有关术语</a:t>
            </a:r>
            <a:endParaRPr lang="zh-CN" altLang="en-US" sz="3600" b="1" dirty="0">
              <a:solidFill>
                <a:schemeClr val="hlink"/>
              </a:solidFill>
            </a:endParaRPr>
          </a:p>
        </p:txBody>
      </p:sp>
      <p:sp>
        <p:nvSpPr>
          <p:cNvPr id="191491" name="Rectangle 3"/>
          <p:cNvSpPr>
            <a:spLocks noGrp="1" noChangeArrowheads="1"/>
          </p:cNvSpPr>
          <p:nvPr>
            <p:ph type="body" sz="half" idx="1"/>
          </p:nvPr>
        </p:nvSpPr>
        <p:spPr>
          <a:xfrm>
            <a:off x="1393793" y="1518082"/>
            <a:ext cx="9277165" cy="5246702"/>
          </a:xfrm>
        </p:spPr>
        <p:txBody>
          <a:bodyPr>
            <a:normAutofit/>
          </a:bodyPr>
          <a:lstStyle/>
          <a:p>
            <a:pPr marL="533400" indent="-533400" algn="just">
              <a:buFontTx/>
              <a:buAutoNum type="arabicPeriod"/>
              <a:defRPr/>
            </a:pPr>
            <a:r>
              <a:rPr lang="zh-CN" altLang="en-US" sz="3000" dirty="0">
                <a:solidFill>
                  <a:schemeClr val="tx1"/>
                </a:solidFill>
              </a:rPr>
              <a:t>因素或因子</a:t>
            </a:r>
            <a:r>
              <a:rPr lang="en-US" altLang="zh-CN" sz="3000" dirty="0">
                <a:solidFill>
                  <a:schemeClr val="tx1"/>
                </a:solidFill>
              </a:rPr>
              <a:t>(factor)</a:t>
            </a:r>
          </a:p>
          <a:p>
            <a:pPr marL="1143000" lvl="1" indent="-457200" algn="just">
              <a:buSzPct val="120000"/>
              <a:buFont typeface="Wingdings" panose="05000000000000000000" pitchFamily="2" charset="2"/>
              <a:buChar char="§"/>
              <a:defRPr/>
            </a:pPr>
            <a:r>
              <a:rPr lang="zh-CN" altLang="en-US" sz="2600" dirty="0">
                <a:solidFill>
                  <a:schemeClr val="tx1"/>
                </a:solidFill>
              </a:rPr>
              <a:t>所要检验的对象</a:t>
            </a:r>
          </a:p>
          <a:p>
            <a:pPr marL="1466850" lvl="2" indent="-381000" algn="just">
              <a:buSzPct val="60000"/>
              <a:defRPr/>
            </a:pPr>
            <a:r>
              <a:rPr lang="zh-CN" altLang="en-US" sz="2200" dirty="0">
                <a:solidFill>
                  <a:schemeClr val="tx1"/>
                </a:solidFill>
              </a:rPr>
              <a:t>分析行业对投诉次数的影响，</a:t>
            </a:r>
            <a:r>
              <a:rPr lang="zh-CN" altLang="en-US" sz="2200" b="1" dirty="0">
                <a:solidFill>
                  <a:schemeClr val="tx1"/>
                </a:solidFill>
              </a:rPr>
              <a:t>行业</a:t>
            </a:r>
            <a:r>
              <a:rPr lang="zh-CN" altLang="en-US" sz="2200" dirty="0">
                <a:solidFill>
                  <a:schemeClr val="tx1"/>
                </a:solidFill>
              </a:rPr>
              <a:t>是要检验的因子</a:t>
            </a:r>
          </a:p>
          <a:p>
            <a:pPr marL="533400" indent="-533400" algn="just">
              <a:buSzPct val="120000"/>
              <a:buFont typeface="Wingdings" panose="05000000000000000000" pitchFamily="2" charset="2"/>
              <a:buAutoNum type="arabicPeriod"/>
              <a:defRPr/>
            </a:pPr>
            <a:r>
              <a:rPr lang="zh-CN" altLang="en-US" sz="3000" dirty="0">
                <a:solidFill>
                  <a:schemeClr val="tx1"/>
                </a:solidFill>
              </a:rPr>
              <a:t>水平或处理</a:t>
            </a:r>
            <a:r>
              <a:rPr lang="en-US" altLang="zh-CN" sz="3000" dirty="0">
                <a:solidFill>
                  <a:schemeClr val="tx1"/>
                </a:solidFill>
              </a:rPr>
              <a:t>(</a:t>
            </a:r>
            <a:r>
              <a:rPr lang="en-US" altLang="zh-CN" sz="3000" dirty="0">
                <a:solidFill>
                  <a:schemeClr val="tx1"/>
                </a:solidFill>
                <a:cs typeface="Times New Roman" panose="02020603050405020304" pitchFamily="18" charset="0"/>
              </a:rPr>
              <a:t>treatment)</a:t>
            </a:r>
            <a:endParaRPr lang="en-US" altLang="zh-CN" sz="3000" dirty="0">
              <a:solidFill>
                <a:schemeClr val="tx1"/>
              </a:solidFill>
            </a:endParaRPr>
          </a:p>
          <a:p>
            <a:pPr marL="1143000" lvl="1" indent="-457200" algn="just">
              <a:buSzPct val="120000"/>
              <a:buFont typeface="Wingdings" panose="05000000000000000000" pitchFamily="2" charset="2"/>
              <a:buChar char="§"/>
              <a:defRPr/>
            </a:pPr>
            <a:r>
              <a:rPr lang="zh-CN" altLang="en-US" sz="2600" dirty="0">
                <a:solidFill>
                  <a:schemeClr val="tx1"/>
                </a:solidFill>
              </a:rPr>
              <a:t>因子的不同表现</a:t>
            </a:r>
          </a:p>
          <a:p>
            <a:pPr marL="1466850" lvl="2" indent="-381000" algn="just">
              <a:buSzPct val="60000"/>
              <a:defRPr/>
            </a:pPr>
            <a:r>
              <a:rPr lang="zh-CN" altLang="en-US" sz="2200" dirty="0">
                <a:solidFill>
                  <a:schemeClr val="tx1"/>
                </a:solidFill>
              </a:rPr>
              <a:t>零售业、旅游业、航空公司、家电制造业</a:t>
            </a:r>
          </a:p>
          <a:p>
            <a:pPr marL="533400" indent="-533400" algn="just">
              <a:buSzPct val="120000"/>
              <a:buFont typeface="Wingdings" panose="05000000000000000000" pitchFamily="2" charset="2"/>
              <a:buAutoNum type="arabicPeriod"/>
              <a:defRPr/>
            </a:pPr>
            <a:r>
              <a:rPr lang="zh-CN" altLang="en-US" sz="3000" dirty="0">
                <a:solidFill>
                  <a:schemeClr val="tx1"/>
                </a:solidFill>
              </a:rPr>
              <a:t>观测值</a:t>
            </a:r>
          </a:p>
          <a:p>
            <a:pPr marL="1143000" lvl="1" indent="-457200" algn="just">
              <a:buSzPct val="120000"/>
              <a:buFont typeface="Wingdings" panose="05000000000000000000" pitchFamily="2" charset="2"/>
              <a:buChar char="§"/>
              <a:defRPr/>
            </a:pPr>
            <a:r>
              <a:rPr lang="zh-CN" altLang="en-US" sz="2600" dirty="0">
                <a:solidFill>
                  <a:schemeClr val="tx1"/>
                </a:solidFill>
              </a:rPr>
              <a:t>在每个因素水平下得到的样本数据</a:t>
            </a:r>
          </a:p>
          <a:p>
            <a:pPr marL="1466850" lvl="2" indent="-381000" algn="just">
              <a:buSzPct val="60000"/>
              <a:defRPr/>
            </a:pPr>
            <a:r>
              <a:rPr lang="zh-CN" altLang="en-US" sz="2200" dirty="0">
                <a:solidFill>
                  <a:schemeClr val="tx1"/>
                </a:solidFill>
              </a:rPr>
              <a:t>每个行业被投诉的次数</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wipe(left)">
                                      <p:cBhvr>
                                        <p:cTn id="7" dur="500"/>
                                        <p:tgtEl>
                                          <p:spTgt spid="191491">
                                            <p:txEl>
                                              <p:pRg st="0" end="0"/>
                                            </p:txEl>
                                          </p:spTgt>
                                        </p:tgtEl>
                                      </p:cBhvr>
                                    </p:animEffect>
                                  </p:childTnLst>
                                  <p:subTnLst>
                                    <p:animClr clrSpc="rgb" dir="cw">
                                      <p:cBhvr override="childStyle">
                                        <p:cTn dur="1" fill="hold" display="0" masterRel="nextClick" afterEffect="1"/>
                                        <p:tgtEl>
                                          <p:spTgt spid="19149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91491">
                                            <p:txEl>
                                              <p:pRg st="1" end="1"/>
                                            </p:txEl>
                                          </p:spTgt>
                                        </p:tgtEl>
                                        <p:attrNameLst>
                                          <p:attrName>style.visibility</p:attrName>
                                        </p:attrNameLst>
                                      </p:cBhvr>
                                      <p:to>
                                        <p:strVal val="visible"/>
                                      </p:to>
                                    </p:set>
                                    <p:animEffect transition="in" filter="wipe(left)">
                                      <p:cBhvr>
                                        <p:cTn id="10" dur="500"/>
                                        <p:tgtEl>
                                          <p:spTgt spid="191491">
                                            <p:txEl>
                                              <p:pRg st="1" end="1"/>
                                            </p:txEl>
                                          </p:spTgt>
                                        </p:tgtEl>
                                      </p:cBhvr>
                                    </p:animEffect>
                                  </p:childTnLst>
                                  <p:subTnLst>
                                    <p:animClr clrSpc="rgb" dir="cw">
                                      <p:cBhvr override="childStyle">
                                        <p:cTn dur="1" fill="hold" display="0" masterRel="nextClick" afterEffect="1"/>
                                        <p:tgtEl>
                                          <p:spTgt spid="191491">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191491">
                                            <p:txEl>
                                              <p:pRg st="2" end="2"/>
                                            </p:txEl>
                                          </p:spTgt>
                                        </p:tgtEl>
                                        <p:attrNameLst>
                                          <p:attrName>style.visibility</p:attrName>
                                        </p:attrNameLst>
                                      </p:cBhvr>
                                      <p:to>
                                        <p:strVal val="visible"/>
                                      </p:to>
                                    </p:set>
                                    <p:animEffect transition="in" filter="wipe(left)">
                                      <p:cBhvr>
                                        <p:cTn id="13" dur="500"/>
                                        <p:tgtEl>
                                          <p:spTgt spid="191491">
                                            <p:txEl>
                                              <p:pRg st="2" end="2"/>
                                            </p:txEl>
                                          </p:spTgt>
                                        </p:tgtEl>
                                      </p:cBhvr>
                                    </p:animEffect>
                                  </p:childTnLst>
                                  <p:subTnLst>
                                    <p:animClr clrSpc="rgb" dir="cw">
                                      <p:cBhvr override="childStyle">
                                        <p:cTn dur="1" fill="hold" display="0" masterRel="nextClick" afterEffect="1"/>
                                        <p:tgtEl>
                                          <p:spTgt spid="191491">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1491">
                                            <p:txEl>
                                              <p:pRg st="3" end="3"/>
                                            </p:txEl>
                                          </p:spTgt>
                                        </p:tgtEl>
                                        <p:attrNameLst>
                                          <p:attrName>style.visibility</p:attrName>
                                        </p:attrNameLst>
                                      </p:cBhvr>
                                      <p:to>
                                        <p:strVal val="visible"/>
                                      </p:to>
                                    </p:set>
                                    <p:animEffect transition="in" filter="wipe(left)">
                                      <p:cBhvr>
                                        <p:cTn id="18" dur="500"/>
                                        <p:tgtEl>
                                          <p:spTgt spid="191491">
                                            <p:txEl>
                                              <p:pRg st="3" end="3"/>
                                            </p:txEl>
                                          </p:spTgt>
                                        </p:tgtEl>
                                      </p:cBhvr>
                                    </p:animEffect>
                                  </p:childTnLst>
                                  <p:subTnLst>
                                    <p:animClr clrSpc="rgb" dir="cw">
                                      <p:cBhvr override="childStyle">
                                        <p:cTn dur="1" fill="hold" display="0" masterRel="nextClick" afterEffect="1"/>
                                        <p:tgtEl>
                                          <p:spTgt spid="191491">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91491">
                                            <p:txEl>
                                              <p:pRg st="4" end="4"/>
                                            </p:txEl>
                                          </p:spTgt>
                                        </p:tgtEl>
                                        <p:attrNameLst>
                                          <p:attrName>style.visibility</p:attrName>
                                        </p:attrNameLst>
                                      </p:cBhvr>
                                      <p:to>
                                        <p:strVal val="visible"/>
                                      </p:to>
                                    </p:set>
                                    <p:animEffect transition="in" filter="wipe(left)">
                                      <p:cBhvr>
                                        <p:cTn id="21" dur="500"/>
                                        <p:tgtEl>
                                          <p:spTgt spid="191491">
                                            <p:txEl>
                                              <p:pRg st="4" end="4"/>
                                            </p:txEl>
                                          </p:spTgt>
                                        </p:tgtEl>
                                      </p:cBhvr>
                                    </p:animEffect>
                                  </p:childTnLst>
                                  <p:subTnLst>
                                    <p:animClr clrSpc="rgb" dir="cw">
                                      <p:cBhvr override="childStyle">
                                        <p:cTn dur="1" fill="hold" display="0" masterRel="nextClick" afterEffect="1"/>
                                        <p:tgtEl>
                                          <p:spTgt spid="191491">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191491">
                                            <p:txEl>
                                              <p:pRg st="5" end="5"/>
                                            </p:txEl>
                                          </p:spTgt>
                                        </p:tgtEl>
                                        <p:attrNameLst>
                                          <p:attrName>style.visibility</p:attrName>
                                        </p:attrNameLst>
                                      </p:cBhvr>
                                      <p:to>
                                        <p:strVal val="visible"/>
                                      </p:to>
                                    </p:set>
                                    <p:animEffect transition="in" filter="wipe(left)">
                                      <p:cBhvr>
                                        <p:cTn id="24" dur="500"/>
                                        <p:tgtEl>
                                          <p:spTgt spid="191491">
                                            <p:txEl>
                                              <p:pRg st="5" end="5"/>
                                            </p:txEl>
                                          </p:spTgt>
                                        </p:tgtEl>
                                      </p:cBhvr>
                                    </p:animEffect>
                                  </p:childTnLst>
                                  <p:subTnLst>
                                    <p:animClr clrSpc="rgb" dir="cw">
                                      <p:cBhvr override="childStyle">
                                        <p:cTn dur="1" fill="hold" display="0" masterRel="nextClick" afterEffect="1"/>
                                        <p:tgtEl>
                                          <p:spTgt spid="191491">
                                            <p:txEl>
                                              <p:pRg st="5" end="5"/>
                                            </p:txEl>
                                          </p:spTgt>
                                        </p:tgtEl>
                                        <p:attrNameLst>
                                          <p:attrName>ppt_c</p:attrName>
                                        </p:attrNameLst>
                                      </p:cBhvr>
                                      <p:to>
                                        <a:schemeClr val="folHlink"/>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1491">
                                            <p:txEl>
                                              <p:pRg st="6" end="6"/>
                                            </p:txEl>
                                          </p:spTgt>
                                        </p:tgtEl>
                                        <p:attrNameLst>
                                          <p:attrName>style.visibility</p:attrName>
                                        </p:attrNameLst>
                                      </p:cBhvr>
                                      <p:to>
                                        <p:strVal val="visible"/>
                                      </p:to>
                                    </p:set>
                                    <p:animEffect transition="in" filter="wipe(left)">
                                      <p:cBhvr>
                                        <p:cTn id="29" dur="500"/>
                                        <p:tgtEl>
                                          <p:spTgt spid="191491">
                                            <p:txEl>
                                              <p:pRg st="6" end="6"/>
                                            </p:txEl>
                                          </p:spTgt>
                                        </p:tgtEl>
                                      </p:cBhvr>
                                    </p:animEffect>
                                  </p:childTnLst>
                                  <p:subTnLst>
                                    <p:animClr clrSpc="rgb" dir="cw">
                                      <p:cBhvr override="childStyle">
                                        <p:cTn dur="1" fill="hold" display="0" masterRel="nextClick" afterEffect="1"/>
                                        <p:tgtEl>
                                          <p:spTgt spid="191491">
                                            <p:txEl>
                                              <p:pRg st="6" end="6"/>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191491">
                                            <p:txEl>
                                              <p:pRg st="7" end="7"/>
                                            </p:txEl>
                                          </p:spTgt>
                                        </p:tgtEl>
                                        <p:attrNameLst>
                                          <p:attrName>style.visibility</p:attrName>
                                        </p:attrNameLst>
                                      </p:cBhvr>
                                      <p:to>
                                        <p:strVal val="visible"/>
                                      </p:to>
                                    </p:set>
                                    <p:animEffect transition="in" filter="wipe(left)">
                                      <p:cBhvr>
                                        <p:cTn id="32" dur="500"/>
                                        <p:tgtEl>
                                          <p:spTgt spid="191491">
                                            <p:txEl>
                                              <p:pRg st="7" end="7"/>
                                            </p:txEl>
                                          </p:spTgt>
                                        </p:tgtEl>
                                      </p:cBhvr>
                                    </p:animEffect>
                                  </p:childTnLst>
                                  <p:subTnLst>
                                    <p:animClr clrSpc="rgb" dir="cw">
                                      <p:cBhvr override="childStyle">
                                        <p:cTn dur="1" fill="hold" display="0" masterRel="nextClick" afterEffect="1"/>
                                        <p:tgtEl>
                                          <p:spTgt spid="191491">
                                            <p:txEl>
                                              <p:pRg st="7" end="7"/>
                                            </p:txEl>
                                          </p:spTgt>
                                        </p:tgtEl>
                                        <p:attrNameLst>
                                          <p:attrName>ppt_c</p:attrName>
                                        </p:attrNameLst>
                                      </p:cBhvr>
                                      <p:to>
                                        <a:schemeClr val="folHlink"/>
                                      </p:to>
                                    </p:animClr>
                                  </p:subTnLst>
                                </p:cTn>
                              </p:par>
                              <p:par>
                                <p:cTn id="33" presetID="22" presetClass="entr" presetSubtype="8" fill="hold" grpId="0" nodeType="withEffect">
                                  <p:stCondLst>
                                    <p:cond delay="0"/>
                                  </p:stCondLst>
                                  <p:childTnLst>
                                    <p:set>
                                      <p:cBhvr>
                                        <p:cTn id="34" dur="1" fill="hold">
                                          <p:stCondLst>
                                            <p:cond delay="0"/>
                                          </p:stCondLst>
                                        </p:cTn>
                                        <p:tgtEl>
                                          <p:spTgt spid="191491">
                                            <p:txEl>
                                              <p:pRg st="8" end="8"/>
                                            </p:txEl>
                                          </p:spTgt>
                                        </p:tgtEl>
                                        <p:attrNameLst>
                                          <p:attrName>style.visibility</p:attrName>
                                        </p:attrNameLst>
                                      </p:cBhvr>
                                      <p:to>
                                        <p:strVal val="visible"/>
                                      </p:to>
                                    </p:set>
                                    <p:animEffect transition="in" filter="wipe(left)">
                                      <p:cBhvr>
                                        <p:cTn id="35" dur="500"/>
                                        <p:tgtEl>
                                          <p:spTgt spid="191491">
                                            <p:txEl>
                                              <p:pRg st="8" end="8"/>
                                            </p:txEl>
                                          </p:spTgt>
                                        </p:tgtEl>
                                      </p:cBhvr>
                                    </p:animEffect>
                                  </p:childTnLst>
                                  <p:subTnLst>
                                    <p:animClr clrSpc="rgb" dir="cw">
                                      <p:cBhvr override="childStyle">
                                        <p:cTn dur="1" fill="hold" display="0" masterRel="nextClick" afterEffect="1"/>
                                        <p:tgtEl>
                                          <p:spTgt spid="191491">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autoUpdateAnimBg="0"/>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2659</TotalTime>
  <Words>4891</Words>
  <Application>Microsoft Office PowerPoint</Application>
  <PresentationFormat>宽屏</PresentationFormat>
  <Paragraphs>663</Paragraphs>
  <Slides>79</Slides>
  <Notes>77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79</vt:i4>
      </vt:variant>
    </vt:vector>
  </HeadingPairs>
  <TitlesOfParts>
    <vt:vector size="93" baseType="lpstr">
      <vt:lpstr>等线</vt:lpstr>
      <vt:lpstr>宋体</vt:lpstr>
      <vt:lpstr>Arial</vt:lpstr>
      <vt:lpstr>Book Antiqua</vt:lpstr>
      <vt:lpstr>Calibri</vt:lpstr>
      <vt:lpstr>Calibri Light</vt:lpstr>
      <vt:lpstr>Cambria Math</vt:lpstr>
      <vt:lpstr>Symbol</vt:lpstr>
      <vt:lpstr>Times New Roman</vt:lpstr>
      <vt:lpstr>Wingdings</vt:lpstr>
      <vt:lpstr>回顾</vt:lpstr>
      <vt:lpstr>Chart</vt:lpstr>
      <vt:lpstr>Bitmap Image</vt:lpstr>
      <vt:lpstr>Equation.3</vt:lpstr>
      <vt:lpstr>第10章   方差分析</vt:lpstr>
      <vt:lpstr>第10章   方差分析</vt:lpstr>
      <vt:lpstr>学习目标</vt:lpstr>
      <vt:lpstr>PowerPoint 演示文稿</vt:lpstr>
      <vt:lpstr>方差分析及其有关术语</vt:lpstr>
      <vt:lpstr>什么是方差分析(ANOVA)(analysis of variance) </vt:lpstr>
      <vt:lpstr>什么是方差分析? (例题分析)</vt:lpstr>
      <vt:lpstr>什么是方差分析?(例题分析)</vt:lpstr>
      <vt:lpstr>方差分析中的有关术语</vt:lpstr>
      <vt:lpstr>方差分析中的有关术语</vt:lpstr>
      <vt:lpstr>方差分析的基本思想和原理</vt:lpstr>
      <vt:lpstr>方差分析的基本思想和原理(图形分析—散点图)</vt:lpstr>
      <vt:lpstr>方差分析的基本思想和原理(图形分析)</vt:lpstr>
      <vt:lpstr>方差分析的基本思想和原理</vt:lpstr>
      <vt:lpstr>方差分析的基本思想和原理(两类误差)</vt:lpstr>
      <vt:lpstr>方差分析的基本思想和原理(误差平方和—SS)</vt:lpstr>
      <vt:lpstr>方差分析的基本思想和原理(重要)</vt:lpstr>
      <vt:lpstr>方差分析的基本假定</vt:lpstr>
      <vt:lpstr>方差分析中的基本假定</vt:lpstr>
      <vt:lpstr>方差分析中的基本假定</vt:lpstr>
      <vt:lpstr>方差分析中基本假定</vt:lpstr>
      <vt:lpstr>方差分析中基本假定</vt:lpstr>
      <vt:lpstr>问题的一般提法</vt:lpstr>
      <vt:lpstr>问题的一般提法</vt:lpstr>
      <vt:lpstr>PowerPoint 演示文稿</vt:lpstr>
      <vt:lpstr>单因素方差分析(one-way analysis of variance) </vt:lpstr>
      <vt:lpstr>PowerPoint 演示文稿</vt:lpstr>
      <vt:lpstr>提出假设</vt:lpstr>
      <vt:lpstr>构造检验的统计量</vt:lpstr>
      <vt:lpstr>构造检验的统计量 (计算各样本的均值)</vt:lpstr>
      <vt:lpstr>构造检验的统计量 (计算全部观测值的总均值)</vt:lpstr>
      <vt:lpstr>构造检验的统计量 (例题分析)</vt:lpstr>
      <vt:lpstr>构造检验的统计量 (计算总误差平方和 SST)</vt:lpstr>
      <vt:lpstr>构造检验的统计量 (计算组内平方和 SSE )</vt:lpstr>
      <vt:lpstr>构造检验的统计量 (计算组间平方和 SSA)</vt:lpstr>
      <vt:lpstr>构造检验的统计量 (三个平方和的关系)</vt:lpstr>
      <vt:lpstr>构造检验的统计量 (计算均方MS)</vt:lpstr>
      <vt:lpstr>构造检验的统计量 (计算均方 MS)</vt:lpstr>
      <vt:lpstr>构造检验的统计量 (计算检验统计量 F )</vt:lpstr>
      <vt:lpstr>构造检验的统计量 (F分布与拒绝域)</vt:lpstr>
      <vt:lpstr>统计决策 </vt:lpstr>
      <vt:lpstr>PowerPoint 演示文稿</vt:lpstr>
      <vt:lpstr>单因素方差分析表 (基本结构)</vt:lpstr>
      <vt:lpstr>用Excel进行方差分析  (Excel分析步骤) </vt:lpstr>
      <vt:lpstr>关系强度的测量 </vt:lpstr>
      <vt:lpstr>关系强度的测量 </vt:lpstr>
      <vt:lpstr>关系强度的测量 </vt:lpstr>
      <vt:lpstr>关系强度的测量 (例题分析) </vt:lpstr>
      <vt:lpstr>方差分析中的多重比较  (multiple comparison procedures)</vt:lpstr>
      <vt:lpstr>多重比较的意义</vt:lpstr>
      <vt:lpstr>多重比较的步骤</vt:lpstr>
      <vt:lpstr>PowerPoint 演示文稿</vt:lpstr>
      <vt:lpstr>双因素方差分析 (two-way analysis of variance) </vt:lpstr>
      <vt:lpstr>双因素方差分析 (two-way analysis of variance) </vt:lpstr>
      <vt:lpstr>双因素方差分析的基本假定</vt:lpstr>
      <vt:lpstr>数据结构 </vt:lpstr>
      <vt:lpstr>数据结构 </vt:lpstr>
      <vt:lpstr>无交互作用的双因素方差分析 (无重复双因素分析)</vt:lpstr>
      <vt:lpstr>双因素方差分析   (例题分析)</vt:lpstr>
      <vt:lpstr>分析步骤 (提出假设)</vt:lpstr>
      <vt:lpstr>分析步骤 (构造检验的统计量)</vt:lpstr>
      <vt:lpstr>分析步骤 (构造检验的统计量) </vt:lpstr>
      <vt:lpstr>分析步骤 (构造检验的统计量)</vt:lpstr>
      <vt:lpstr>分析步骤 (构造检验的统计量)</vt:lpstr>
      <vt:lpstr>分析步骤 (构造检验的统计量) </vt:lpstr>
      <vt:lpstr>分析步骤 (统计决策)</vt:lpstr>
      <vt:lpstr>双因素方差分析表 (基本结构)</vt:lpstr>
      <vt:lpstr>双因素方差分析 (例题分析)</vt:lpstr>
      <vt:lpstr>双因素方差分析 (例题分析)</vt:lpstr>
      <vt:lpstr>双因素方差分析 (关系强度的测量)</vt:lpstr>
      <vt:lpstr>双因素方差分析 (关系强度的测量)</vt:lpstr>
      <vt:lpstr>有交互作用的双因素方差分析 (可重复双因素分析)</vt:lpstr>
      <vt:lpstr>可重复双因素分析 (例题)</vt:lpstr>
      <vt:lpstr>可重复双因素分析 (平方和的计算)</vt:lpstr>
      <vt:lpstr>可重复双因素分析 (平方和的计算)</vt:lpstr>
      <vt:lpstr>可重复双因素分析 (Excel检验步骤)</vt:lpstr>
      <vt:lpstr>可重复双因素方差分析表 (基本结构)</vt:lpstr>
      <vt:lpstr>本章小结</vt:lpstr>
      <vt:lpstr>PowerPoint 演示文稿</vt:lpstr>
    </vt:vector>
  </TitlesOfParts>
  <Manager>石松</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方差分析</dc:title>
  <dc:creator>Yoooooooooo Song</dc:creator>
  <cp:lastModifiedBy>Yoooooooooo Song</cp:lastModifiedBy>
  <cp:revision>51</cp:revision>
  <dcterms:created xsi:type="dcterms:W3CDTF">2020-05-07T14:25:55Z</dcterms:created>
  <dcterms:modified xsi:type="dcterms:W3CDTF">2020-05-12T12:50:15Z</dcterms:modified>
</cp:coreProperties>
</file>