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AF3BC9D-0D35-4F0A-8917-78F3C975025E}">
  <a:tblStyle styleId="{2AF3BC9D-0D35-4F0A-8917-78F3C975025E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2.jp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57650" y="1810350"/>
            <a:ext cx="86217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/>
              <a:t> 20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/>
              <a:t> Project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SchoolBook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OmkarRege, BingShi, LamTran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Client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663025"/>
            <a:ext cx="8520600" cy="29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Communication between C client and Java GUI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>
              <a:spcBef>
                <a:spcPts val="0"/>
              </a:spcBef>
              <a:buSzPct val="100000"/>
            </a:pPr>
            <a:r>
              <a:rPr lang="en" sz="2400"/>
              <a:t>GUI 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21717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Communication between C and Java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00" y="830375"/>
            <a:ext cx="6956533" cy="40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Client.h - Client.c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Verdana"/>
              <a:buChar char="+"/>
            </a:pP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connectHost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(const 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*host, const 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*service, const 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(*onMessageReceive)(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const *));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286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Verdana"/>
              <a:buChar char="+"/>
            </a:pP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sendMessage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s, </a:t>
            </a:r>
            <a:r>
              <a:rPr lang="en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*message);</a:t>
            </a:r>
            <a:b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Connection.java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0" y="1207250"/>
            <a:ext cx="50604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static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System.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loadLibrary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BB88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"clientJNI"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+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native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connectHost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+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native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sendMessage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(String st);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27750" y="890900"/>
            <a:ext cx="4416300" cy="37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Verdana"/>
              <a:buChar char="+"/>
            </a:pP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public interface </a:t>
            </a:r>
            <a:r>
              <a:rPr lang="en" sz="1400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OnMessageReceivedListener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{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       </a:t>
            </a:r>
            <a:r>
              <a:rPr lang="en" sz="1400">
                <a:solidFill>
                  <a:srgbClr val="445588"/>
                </a:solidFill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latin typeface="Verdana"/>
                <a:ea typeface="Verdana"/>
                <a:cs typeface="Verdana"/>
                <a:sym typeface="Verdana"/>
              </a:rPr>
              <a:t>onMessageReceived</a:t>
            </a: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(String message);</a:t>
            </a:r>
            <a:b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}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+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static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setListener (OnMessageReceivedListener listener)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+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public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getMessageCallback(String message)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515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ClientJNI.c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866550"/>
            <a:ext cx="8428200" cy="401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getMessageCallback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(JNIEnv * env, jobject o,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 message)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	midStr = (*env)-&gt;GetMethodID(env, (*env)-&gt;GetObjectClass(env, o),  </a:t>
            </a:r>
            <a:r>
              <a:rPr lang="en" sz="1400">
                <a:solidFill>
                  <a:srgbClr val="BB88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"getMessageCallback"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sigStr);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 jstring string = (*env)-&gt;NewStringUTF(env, message);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	 (*env)-&gt;CallVoidMethod(env, o, midStr, string);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static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getMessageFromClient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(const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 mess)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getMessageCallback(smEnv, smObject, mess);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05925" y="285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ClientJNI.c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05925" y="1230125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JNIEXPORT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JNICALL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Java_Connection_connectHost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(JNIEnv * env, jobject jobj)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smEnv = env;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smObject = jobj;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(*mess) (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*) = getMessageFromClient;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connectHost(</a:t>
            </a:r>
            <a:r>
              <a:rPr lang="en" sz="1400">
                <a:solidFill>
                  <a:srgbClr val="BB88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"localhost"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" sz="1400">
                <a:solidFill>
                  <a:srgbClr val="BB88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"9201"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mess);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JNIEXPORT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JNICALL </a:t>
            </a:r>
            <a:r>
              <a:rPr lang="en" sz="1400">
                <a:solidFill>
                  <a:srgbClr val="99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Java_Connection_sendMessage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(JNIEnv * env, jobject jobj, jstring string)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const </a:t>
            </a:r>
            <a:r>
              <a:rPr lang="en" sz="1400">
                <a:solidFill>
                  <a:srgbClr val="4455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char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*nativeString = (*env)-&gt;GetStringUTFChars(env, string, </a:t>
            </a:r>
            <a:r>
              <a:rPr lang="en" sz="1400">
                <a:solidFill>
                  <a:srgbClr val="0099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setInput(nativeString);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10800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 Design - Java Swing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450" y="826349"/>
            <a:ext cx="7078173" cy="396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722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 Logic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685425"/>
            <a:ext cx="8520600" cy="434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Use backstack to keep track of navigation.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Set message callback and populate JSON: </a:t>
            </a:r>
          </a:p>
          <a:p>
            <a:pPr indent="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Connection.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setListener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(message -&gt;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try {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 ListPerson model1 = gson.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fromJson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(message, ListPerson.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 mDataList = convertPersonToModel(model1.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result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    updateDataSetChange();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} catch (Exception e) {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			       </a:t>
            </a:r>
            <a:r>
              <a:rPr i="1" lang="en" sz="900">
                <a:solidFill>
                  <a:srgbClr val="99998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//Eat comment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    }</a:t>
            </a: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         });</a:t>
            </a: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Send message to Server: 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connection.</a:t>
            </a:r>
            <a:r>
              <a:rPr lang="en" sz="1400">
                <a:solidFill>
                  <a:srgbClr val="008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sendMessage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400">
                <a:solidFill>
                  <a:srgbClr val="BB8844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"select course current"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</a:p>
          <a:p>
            <a:pPr indent="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9" y="156800"/>
            <a:ext cx="4774499" cy="482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975" y="890925"/>
            <a:ext cx="3903049" cy="31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restrictions - Student/ Admin/ Prof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Error handling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Dynamic display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Navigation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Users/courses listing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Insert 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File upload/download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Features and functionalities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Server Design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Client Design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UI Design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71600"/>
            <a:ext cx="8520600" cy="377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Efficiently design the server commands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Integrate different layouts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different system: Window, Mac, Ubuntu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Feasibility of Libraries JSON-C, mcrypt, etc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Interaction with DB (Query Builder)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Inclusion of AES-128 Block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its impact on Socket code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Efficient communicate between Server and Client using tcp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Passing data and callback from C client to Java GUI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Grading System, Instant Messages</a:t>
            </a: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Server: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Securities Key Exchange/ hash password, More Flexible Architecture</a:t>
            </a:r>
          </a:p>
          <a:p>
            <a:pPr indent="-228600" lvl="0" marL="457200">
              <a:spcBef>
                <a:spcPts val="0"/>
              </a:spcBef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Client: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More filter options, Concurrent Commands,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Browser Support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770000" y="397375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Group Access: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Students: view enrolled courses, professors and classmates, download files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Professors: view instructed courses/ enrolled students, drop students, upload/ download files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  <a:buFont typeface="Times New Roman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Admin: add/ remove users, add/ remove courses, enroll /drop students,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upload/ download files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Functionalities</a:t>
            </a: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2779" l="7528" r="20838" t="4275"/>
          <a:stretch/>
        </p:blipFill>
        <p:spPr>
          <a:xfrm>
            <a:off x="3122099" y="0"/>
            <a:ext cx="5551675" cy="50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Source Control: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           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PThreads, BSD Sockets, JSON-C, libmcrypt, File handling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Database: 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"/>
              <a:t>UI: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 Swing, Java JNI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25" y="2733400"/>
            <a:ext cx="1369225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474" y="3443649"/>
            <a:ext cx="1125149" cy="11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524" y="1672101"/>
            <a:ext cx="575322" cy="77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7900" y="991850"/>
            <a:ext cx="2169783" cy="61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Design/Features (1)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5" name="Shape 95"/>
          <p:cNvGraphicFramePr/>
          <p:nvPr/>
        </p:nvGraphicFramePr>
        <p:xfrm>
          <a:off x="422675" y="113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{2AF3BC9D-0D35-4F0A-8917-78F3C975025E}</a:tableStyleId>
              </a:tblPr>
              <a:tblGrid>
                <a:gridCol w="2238875"/>
                <a:gridCol w="2099300"/>
                <a:gridCol w="1992150"/>
                <a:gridCol w="1992150"/>
              </a:tblGrid>
              <a:tr h="1060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/>
                        <a:t>ENCRYPTION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</a:t>
                      </a:r>
                      <a:r>
                        <a:rPr lang="en"/>
                        <a:t>JSON FORMAT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</a:t>
                      </a:r>
                      <a:r>
                        <a:rPr lang="en"/>
                        <a:t>DYNAMIC QUERY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       </a:t>
                      </a:r>
                      <a:r>
                        <a:rPr lang="en"/>
                        <a:t>THREADING</a:t>
                      </a:r>
                    </a:p>
                  </a:txBody>
                  <a:tcPr marT="91425" marB="91425" marR="91425" marL="91425"/>
                </a:tc>
              </a:tr>
              <a:tr h="21541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encryption.jp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75" y="2416999"/>
            <a:ext cx="1547775" cy="154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on-logo.png" id="97" name="Shape 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824" y="2343150"/>
            <a:ext cx="2024049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409" y="2343150"/>
            <a:ext cx="179421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0125" y="2343149"/>
            <a:ext cx="1857374" cy="20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Server Design/Features (2)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0954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Network                           Socket Layer                    Data                    Mapping</a:t>
            </a:r>
          </a:p>
        </p:txBody>
      </p:sp>
      <p:pic>
        <p:nvPicPr>
          <p:cNvPr descr="ServerArchitecture.jpg"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00" y="1596325"/>
            <a:ext cx="8242999" cy="25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967600" y="1188225"/>
            <a:ext cx="10266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AES-128</a:t>
            </a:r>
          </a:p>
        </p:txBody>
      </p:sp>
      <p:sp>
        <p:nvSpPr>
          <p:cNvPr id="108" name="Shape 108"/>
          <p:cNvSpPr/>
          <p:nvPr/>
        </p:nvSpPr>
        <p:spPr>
          <a:xfrm>
            <a:off x="4480500" y="1162125"/>
            <a:ext cx="10266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Char</a:t>
            </a:r>
          </a:p>
        </p:txBody>
      </p:sp>
      <p:sp>
        <p:nvSpPr>
          <p:cNvPr id="109" name="Shape 109"/>
          <p:cNvSpPr/>
          <p:nvPr/>
        </p:nvSpPr>
        <p:spPr>
          <a:xfrm>
            <a:off x="6522925" y="1162125"/>
            <a:ext cx="866100" cy="27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110" name="Shape 110"/>
          <p:cNvSpPr/>
          <p:nvPr/>
        </p:nvSpPr>
        <p:spPr>
          <a:xfrm>
            <a:off x="6031050" y="2887200"/>
            <a:ext cx="10266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"/>
              <a:t>Struct		</a:t>
            </a:r>
          </a:p>
        </p:txBody>
      </p:sp>
      <p:sp>
        <p:nvSpPr>
          <p:cNvPr id="111" name="Shape 111"/>
          <p:cNvSpPr/>
          <p:nvPr/>
        </p:nvSpPr>
        <p:spPr>
          <a:xfrm>
            <a:off x="3101000" y="2887200"/>
            <a:ext cx="866100" cy="35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Server Design/Features (3)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encryption.h/</a:t>
            </a:r>
            <a:r>
              <a:rPr b="1" lang="en"/>
              <a:t>encryption.c (MCRYPT      AES-128)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encrypt(void* buffer, int buffer_len, char* IV, char* key, int key_len);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int decrypt(void* buffer, int buffer_len, char* IV, char* key, int key_len);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mappers.h/mappers.c (JSON       Schema.h)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char* mapResutToJsonString(RESULT *res, TABLE_NAME name);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char* sendErrorJson(char* message);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3389750" y="2876500"/>
            <a:ext cx="310200" cy="1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226550" y="1328650"/>
            <a:ext cx="310200" cy="13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Server Design/Features (3)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dbutil.h/dbutil.c (A Generic Query Builder)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void writeTo(char *name, void *userdata);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RESULT readFrom(char *name, FILTER filter[],int filterSize);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char* deleteFrom(char *name, FILTER filter[], int filterSize);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void updateTable(TABLE_NAME name, FILTER setterValues[], int setterSize,FILTER filter[], int filterSize);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