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5E2979-9F66-F4D9-C10D-7D6188A3D3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A31B6E6-618F-40A4-319B-9A3C9DC9B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8F5A9B-3FDF-CA0B-E19B-EE23CC015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5D98-9DB1-45DD-A910-053CBFB537E0}" type="datetimeFigureOut">
              <a:rPr lang="pt-BR" smtClean="0"/>
              <a:t>04/07/2022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B761DE-A3C3-C74B-CCC4-DB57E455F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A1CC9D-8941-C508-6693-0321A4058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EA200-2971-47A6-A02D-5130C79EB3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1517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6D8DF5-18C5-B69B-DA0B-4F0F90A79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40F73F2-A356-7BBA-962B-B48114F6AD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03D843-97C7-D5C2-CD80-100461F0C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5D98-9DB1-45DD-A910-053CBFB537E0}" type="datetimeFigureOut">
              <a:rPr lang="pt-BR" smtClean="0"/>
              <a:t>04/07/2022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213F40-2F99-B781-A16A-0C0398435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B68318-7C86-636F-0732-23D2E03DA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EA200-2971-47A6-A02D-5130C79EB3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6539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70504B4-896C-D1EF-57F9-DA33B8C7F3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BD02273-7747-1076-572F-BF885155CF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CF50D7-D4B9-404F-1F88-4DF3015EC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5D98-9DB1-45DD-A910-053CBFB537E0}" type="datetimeFigureOut">
              <a:rPr lang="pt-BR" smtClean="0"/>
              <a:t>04/07/2022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E228F9-20E3-158F-4659-88101B957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996DE9-A2D3-1D5E-E5E3-EBB412422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EA200-2971-47A6-A02D-5130C79EB3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3883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7B161A-111D-E2E3-C8FD-3802B5CB6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D5FE9A-C181-B22C-176D-7B9F667DB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505163-D6BD-04AE-9EC8-1A376D803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5D98-9DB1-45DD-A910-053CBFB537E0}" type="datetimeFigureOut">
              <a:rPr lang="pt-BR" smtClean="0"/>
              <a:t>04/07/2022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8A983C-0B26-39F2-F54F-6B6757183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94A5BB-1C39-C777-DBA0-DD7A24087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EA200-2971-47A6-A02D-5130C79EB3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1687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D34678-5EB0-2EA6-5E1F-F6634B43C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7522F3F-A74C-D6CE-29DB-C8D1F1CFA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53067D-D524-A26A-92E1-CF2A9F1CF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5D98-9DB1-45DD-A910-053CBFB537E0}" type="datetimeFigureOut">
              <a:rPr lang="pt-BR" smtClean="0"/>
              <a:t>04/07/2022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0788A7-EDC9-EBE6-DFCB-6E7C71A97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628D25-9800-F05A-6451-8F4FEF93E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EA200-2971-47A6-A02D-5130C79EB3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8562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2D4545-9619-D25B-739C-679699AB4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00B656-E1E8-020E-BA2E-D8EECFF4BE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6339935-D4A9-1980-6793-07E8CAC14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682AFBC-0A15-14F6-3B75-C1B25DF30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5D98-9DB1-45DD-A910-053CBFB537E0}" type="datetimeFigureOut">
              <a:rPr lang="pt-BR" smtClean="0"/>
              <a:t>04/07/2022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3FFABE5-EE23-A034-0AF3-E2F9EEC28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E52EDB-A792-C014-455A-7695AE0A1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EA200-2971-47A6-A02D-5130C79EB3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5993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AE28DF-2887-3CEC-B5C2-41703840D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5D6A0F0-8C33-F70D-3C27-F80167995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BFF9F46-1336-BAFA-A07C-10E176220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549D22F-06BA-5C7B-EDE7-245EF55BDD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300EFAB-9BBB-2A47-B4C0-D0434093E2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DD7B0DF-CA1D-EE64-E470-42313A3B1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5D98-9DB1-45DD-A910-053CBFB537E0}" type="datetimeFigureOut">
              <a:rPr lang="pt-BR" smtClean="0"/>
              <a:t>04/07/2022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4FCF7E9-B641-D156-7129-F4C3C97BA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D64B7D5-BA65-6A3A-24BE-1861A0C7E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EA200-2971-47A6-A02D-5130C79EB3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2915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098E78-7519-F80D-D9B4-7C3096B17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460CA0B-0700-235F-05B6-3DF03B5A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5D98-9DB1-45DD-A910-053CBFB537E0}" type="datetimeFigureOut">
              <a:rPr lang="pt-BR" smtClean="0"/>
              <a:t>04/07/2022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F4589F7-A246-A528-FD08-5B6AAE3F8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590C140-C27D-0015-2520-4061CE091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EA200-2971-47A6-A02D-5130C79EB3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1870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76A15F9-3389-27CC-2C25-EC12FF3F9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5D98-9DB1-45DD-A910-053CBFB537E0}" type="datetimeFigureOut">
              <a:rPr lang="pt-BR" smtClean="0"/>
              <a:t>04/07/2022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92FB9AC-70A7-43EA-3F13-ECDB2AD10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5F597CC-87A1-E058-8EC8-56E30DA7D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EA200-2971-47A6-A02D-5130C79EB3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1450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480C78-2776-EBBC-2D9C-B299413C5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600F66-4876-EEE4-2A14-FADC9CDF1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3C18E27-63AA-6A9B-1682-D46B6AE72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E3D91D1-3CCB-F801-1B59-34ED496E0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5D98-9DB1-45DD-A910-053CBFB537E0}" type="datetimeFigureOut">
              <a:rPr lang="pt-BR" smtClean="0"/>
              <a:t>04/07/2022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E0C0B26-C366-53F9-D93F-BF4683EAB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C87BF9F-4BC7-D304-F44E-1498C8AD8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EA200-2971-47A6-A02D-5130C79EB3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2608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CEE59D-F866-B181-7B28-2AC719169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91A3F5D-2287-C13F-395F-396CB31BD6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A9F502B-2A37-CB19-054B-038E05A1F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8DD50B8-09DC-D765-1890-14CC4B9F7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5D98-9DB1-45DD-A910-053CBFB537E0}" type="datetimeFigureOut">
              <a:rPr lang="pt-BR" smtClean="0"/>
              <a:t>04/07/2022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E4E8FE7-8795-471F-C365-E143CAA76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C2DB372-4C58-3106-17BE-91DF61FEF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EA200-2971-47A6-A02D-5130C79EB3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8007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E5E27DC-9293-ED1A-9D99-E967ACA28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F16DF6-006B-2159-34BF-3B0562CA4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C1C058-8F6F-E73A-2A28-5D73DF811A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75D98-9DB1-45DD-A910-053CBFB537E0}" type="datetimeFigureOut">
              <a:rPr lang="pt-BR" smtClean="0"/>
              <a:t>04/07/2022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F79DC0-8862-D952-444E-B312E9656B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2D57B3-463E-49F3-74D0-8B6EB50DB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A200-2971-47A6-A02D-5130C79EB3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7409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7.png"/><Relationship Id="rId7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canaltech.com.br/hardware/o-que-e-cpu/" TargetMode="Externa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154512-8509-184A-2580-B51D95C59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28243"/>
            <a:ext cx="9144000" cy="2387600"/>
          </a:xfrm>
        </p:spPr>
        <p:txBody>
          <a:bodyPr/>
          <a:lstStyle/>
          <a:p>
            <a:r>
              <a:rPr lang="pt-BR" dirty="0">
                <a:latin typeface="Abadi" panose="020B0604020104020204" pitchFamily="34" charset="0"/>
              </a:rPr>
              <a:t>Arquitetura e Organização de Computadores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C8A0135-75EA-11B1-22A2-2488FF5A2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610" y="3125650"/>
            <a:ext cx="2143424" cy="281979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8804BED-9552-D7F8-6252-ABC8E57855AB}"/>
              </a:ext>
            </a:extLst>
          </p:cNvPr>
          <p:cNvSpPr txBox="1"/>
          <p:nvPr/>
        </p:nvSpPr>
        <p:spPr>
          <a:xfrm>
            <a:off x="3750365" y="3617843"/>
            <a:ext cx="47177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Alunos:</a:t>
            </a:r>
          </a:p>
          <a:p>
            <a:endParaRPr lang="pt-BR" dirty="0"/>
          </a:p>
          <a:p>
            <a:r>
              <a:rPr lang="pt-BR" dirty="0"/>
              <a:t>Professor:</a:t>
            </a:r>
          </a:p>
          <a:p>
            <a:endParaRPr lang="pt-BR" dirty="0"/>
          </a:p>
          <a:p>
            <a:r>
              <a:rPr lang="pt-BR" dirty="0"/>
              <a:t>Matéria: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9171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D2733-FBB3-9784-4D50-74285BE2D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Movimentação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D5D675-94AE-5BE7-56C6-F4432AC55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ambiente operacional do computador consiste em dispositivos que servem como fontes ou destinos de dados. Quando dados são recebidos de ou entregues a um dispositivo que é diretamente conectado ao computador, o processo e conhecido como entrada-saída (E/S ou, do inglês, input- -output — I/O), e o dispositivo e referido como um periférico. Quando os dados são movimentados por longas distancias, a ou de um dispositivo remoto, o processo e conhecido como comunicações de dados.</a:t>
            </a:r>
          </a:p>
          <a:p>
            <a:pPr marL="0" indent="0">
              <a:buNone/>
            </a:pPr>
            <a:endParaRPr lang="pt-BR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xemplos de Dispositivos de Entrada e Saída: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AutoShape 2" descr="Teclado e mouse sem fio: veja cinco modelos por até R$ 60 no Brasil |  Teclados | TechTudo">
            <a:extLst>
              <a:ext uri="{FF2B5EF4-FFF2-40B4-BE49-F238E27FC236}">
                <a16:creationId xmlns:a16="http://schemas.microsoft.com/office/drawing/2014/main" id="{830BEA84-F9DA-9B62-BAE3-7B61A10C8D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124" name="Picture 4" descr="Teclado e mouse sem fio: veja cinco modelos por até R$ 60 no Brasil |  Teclados | TechTudo">
            <a:extLst>
              <a:ext uri="{FF2B5EF4-FFF2-40B4-BE49-F238E27FC236}">
                <a16:creationId xmlns:a16="http://schemas.microsoft.com/office/drawing/2014/main" id="{0A7976B6-A146-F397-AA55-65C6FC845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349820"/>
            <a:ext cx="3299354" cy="195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Monitor LG 22MK400H-B 22'' LED Full HD | LG Brasil">
            <a:extLst>
              <a:ext uri="{FF2B5EF4-FFF2-40B4-BE49-F238E27FC236}">
                <a16:creationId xmlns:a16="http://schemas.microsoft.com/office/drawing/2014/main" id="{88052DF2-AAC3-FA2D-4881-ADC2FEAF1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350" y="4504620"/>
            <a:ext cx="27125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Impressora Multifuncional Epson EcoTank L4260, Jato de Tinta, Colorida,  WiFi, Visor LCD, USB, Bivolt, Preto - C11CJ63302 | KaBuM!">
            <a:extLst>
              <a:ext uri="{FF2B5EF4-FFF2-40B4-BE49-F238E27FC236}">
                <a16:creationId xmlns:a16="http://schemas.microsoft.com/office/drawing/2014/main" id="{63EC391B-998E-7582-9F38-2A50C070A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599" y="4349820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4204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93CE11-AAFC-EF3B-3A4A-4F914F845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Controle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6D016A-1507-9FBF-7EDA-F7F5570B8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pt-B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Dentro de um computador, uma unidade de controle gerencia os recursos do computador e orquestra o desempenho de suas partes funcionais na resposta as instruções. Essa unidade de controle é o sistema operacional que gerencia os recursos do computador.</a:t>
            </a:r>
          </a:p>
          <a:p>
            <a:pPr marL="0" indent="0">
              <a:buNone/>
            </a:pPr>
            <a:r>
              <a:rPr lang="pt-B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O sistema operacional é um software, ou conjunto de softwares, cuja função é administrar e gerenciar os recursos de um sistema, desde componentes de hardware e sistemas de arquivos a programas de terceiros, estabelecendo a interface entre o computador e o usuário, os sistemas operacionais mais utilizados hoje são:</a:t>
            </a:r>
          </a:p>
          <a:p>
            <a:pPr marL="0" indent="0">
              <a:buNone/>
            </a:pPr>
            <a:endParaRPr lang="pt-BR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Windows.</a:t>
            </a:r>
          </a:p>
          <a:p>
            <a:r>
              <a:rPr lang="pt-B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Linux.</a:t>
            </a:r>
          </a:p>
          <a:p>
            <a:r>
              <a:rPr lang="pt-B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Mac OS.</a:t>
            </a:r>
          </a:p>
          <a:p>
            <a:pPr marL="0" indent="0">
              <a:buNone/>
            </a:pPr>
            <a:endParaRPr lang="pt-BR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607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6E0683-A54A-88E7-EDD1-F17AE8DE6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</a:t>
            </a:r>
            <a:r>
              <a:rPr lang="pt-BR" b="1" dirty="0"/>
              <a:t>Arquitetura e Organização, Para que servem esses termos?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3DDFDB-7085-7271-0786-8663F3DD0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 fontAlgn="base"/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Estes termos servem para descrever a estrutura e funções de computadores e a forma como é projetado um sistema de computador. Um sistema de computador, como qualquer sistema, consiste em um conjunto inter-relacionado de componentes. O sistema é mais bem caracterizado em termos de estrutura (a forma como os componentes são interligados) e função (a operação dos componentes individuais).</a:t>
            </a:r>
          </a:p>
          <a:p>
            <a:pPr algn="l" fontAlgn="base"/>
            <a:endParaRPr lang="pt-BR" b="0" i="0" dirty="0">
              <a:solidFill>
                <a:srgbClr val="333333"/>
              </a:solidFill>
              <a:effectLst/>
              <a:latin typeface="Merriweather" panose="020B0604020202020204" pitchFamily="2" charset="0"/>
            </a:endParaRPr>
          </a:p>
          <a:p>
            <a:pPr marL="0" indent="0">
              <a:buNone/>
            </a:pP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1587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2958FC-39DF-F9BB-3AF4-768FC987D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Diferenças entre arquitetura e organização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FD1AFA-D98B-1680-3A91-7896C4922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878" y="1823210"/>
            <a:ext cx="6901070" cy="4351338"/>
          </a:xfrm>
        </p:spPr>
        <p:txBody>
          <a:bodyPr>
            <a:normAutofit fontScale="85000" lnSpcReduction="20000"/>
          </a:bodyPr>
          <a:lstStyle/>
          <a:p>
            <a:pPr algn="just" fontAlgn="base"/>
            <a:r>
              <a:rPr lang="pt-BR" sz="3200" b="1" dirty="0">
                <a:latin typeface="Calibri" panose="020F0502020204030204" pitchFamily="34" charset="0"/>
                <a:cs typeface="Times New Roman" panose="02020603050405020304" pitchFamily="18" charset="0"/>
              </a:rPr>
              <a:t>Organização de computadores</a:t>
            </a:r>
            <a:r>
              <a:rPr lang="pt-BR" sz="3200" dirty="0">
                <a:latin typeface="Calibri" panose="020F0502020204030204" pitchFamily="34" charset="0"/>
                <a:cs typeface="Times New Roman" panose="02020603050405020304" pitchFamily="18" charset="0"/>
              </a:rPr>
              <a:t> Organização do computador é como as partes operacionais de um sistema de computador são interligadas. Ele implementa a arquitetura de computador fornecida. A organização de computadores lida com o termo: como fazer.</a:t>
            </a:r>
          </a:p>
          <a:p>
            <a:pPr algn="just" fontAlgn="base"/>
            <a:r>
              <a:rPr lang="pt-BR" sz="3200" b="1" dirty="0">
                <a:latin typeface="Calibri" panose="020F0502020204030204" pitchFamily="34" charset="0"/>
                <a:cs typeface="Times New Roman" panose="02020603050405020304" pitchFamily="18" charset="0"/>
              </a:rPr>
              <a:t>Arquitetura de Computadores</a:t>
            </a:r>
            <a:r>
              <a:rPr lang="pt-BR" sz="3200" dirty="0">
                <a:latin typeface="Calibri" panose="020F0502020204030204" pitchFamily="34" charset="0"/>
                <a:cs typeface="Times New Roman" panose="02020603050405020304" pitchFamily="18" charset="0"/>
              </a:rPr>
              <a:t>. Arquitetura da computação é um projeto para projeto e implementação de um sistema de computador. Ele fornece os detalhes funcionais e o comportamento de um sistema de computador e vem antes da organização do computador. A arquitetura do computador lida com o termo: o que fazer.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6023757-8C93-C428-19B1-47E7695D5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4226" y="1823210"/>
            <a:ext cx="4090844" cy="388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089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4BAD0D-AE70-0784-F6C7-5715E002C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/>
          <a:lstStyle/>
          <a:p>
            <a:pPr algn="ctr"/>
            <a:r>
              <a:rPr lang="pt-BR" sz="6000" dirty="0">
                <a:latin typeface="Abadi" panose="020B0604020104020204" pitchFamily="34" charset="0"/>
              </a:rPr>
              <a:t>Estrutura e Função</a:t>
            </a:r>
            <a:r>
              <a:rPr lang="pt-BR" dirty="0"/>
              <a:t>	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8520458-4FA9-CF8E-6B17-3ACAB4CB19E8}"/>
              </a:ext>
            </a:extLst>
          </p:cNvPr>
          <p:cNvSpPr txBox="1"/>
          <p:nvPr/>
        </p:nvSpPr>
        <p:spPr>
          <a:xfrm>
            <a:off x="1060174" y="1692699"/>
            <a:ext cx="10293626" cy="2139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Estrutura: o modo como os componentes são inter-relacionados.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Função: a operação individual de cada componente como parte da estrutura.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endParaRPr lang="pt-B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          Exemplo Placa Mãe:</a:t>
            </a: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pt-BR" dirty="0"/>
              <a:t> </a:t>
            </a:r>
          </a:p>
          <a:p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B25B1C1-AE11-5399-7E67-2A3A1B1020EE}"/>
              </a:ext>
            </a:extLst>
          </p:cNvPr>
          <p:cNvSpPr txBox="1"/>
          <p:nvPr/>
        </p:nvSpPr>
        <p:spPr>
          <a:xfrm>
            <a:off x="1060174" y="3429000"/>
            <a:ext cx="3352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Função:</a:t>
            </a:r>
          </a:p>
          <a:p>
            <a:r>
              <a:rPr lang="pt-BR" dirty="0"/>
              <a:t>Ela é o sistema que une todos os componentes de um computador, permitindo que eles funcionem de forma organizada. Sua peça dispõe de todos os caminhos e redes que permitem a troca de informação entre todas as outras: processadores, memórias, sistemas de armazenamento, placa de rede e tudo o mais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E331BA8-B48E-E31B-370A-C31D0995B945}"/>
              </a:ext>
            </a:extLst>
          </p:cNvPr>
          <p:cNvSpPr txBox="1"/>
          <p:nvPr/>
        </p:nvSpPr>
        <p:spPr>
          <a:xfrm>
            <a:off x="7620000" y="3429000"/>
            <a:ext cx="41801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Estrutura:</a:t>
            </a:r>
          </a:p>
          <a:p>
            <a:pPr algn="l"/>
            <a:r>
              <a:rPr lang="pt-BR" sz="1800" b="0" i="0" u="none" strike="noStrike" baseline="0" dirty="0">
                <a:latin typeface="TimesTenLTStd-Roman"/>
              </a:rPr>
              <a:t>Uma </a:t>
            </a:r>
            <a:r>
              <a:rPr lang="pt-BR" sz="1800" b="1" i="0" u="none" strike="noStrike" baseline="0" dirty="0">
                <a:latin typeface="TimesTenLTStd-Bold"/>
              </a:rPr>
              <a:t>placa de circuito impresso (PCB — do inglês, </a:t>
            </a:r>
            <a:r>
              <a:rPr lang="pt-BR" sz="1800" b="1" i="1" u="none" strike="noStrike" baseline="0" dirty="0" err="1">
                <a:latin typeface="TimesTenLTStd-BoldItalic"/>
              </a:rPr>
              <a:t>Printed</a:t>
            </a:r>
            <a:r>
              <a:rPr lang="pt-BR" sz="1800" b="1" i="1" u="none" strike="noStrike" baseline="0" dirty="0">
                <a:latin typeface="TimesTenLTStd-BoldItalic"/>
              </a:rPr>
              <a:t> </a:t>
            </a:r>
            <a:r>
              <a:rPr lang="pt-BR" sz="1800" b="1" i="1" u="none" strike="noStrike" baseline="0" dirty="0" err="1">
                <a:latin typeface="TimesTenLTStd-BoldItalic"/>
              </a:rPr>
              <a:t>Circuit</a:t>
            </a:r>
            <a:r>
              <a:rPr lang="pt-BR" sz="1800" b="1" i="1" u="none" strike="noStrike" baseline="0" dirty="0">
                <a:latin typeface="TimesTenLTStd-BoldItalic"/>
              </a:rPr>
              <a:t> Board</a:t>
            </a:r>
            <a:r>
              <a:rPr lang="pt-BR" sz="1800" b="1" i="0" u="none" strike="noStrike" baseline="0" dirty="0">
                <a:latin typeface="TimesTenLTStd-Bold"/>
              </a:rPr>
              <a:t>) </a:t>
            </a:r>
            <a:r>
              <a:rPr lang="pt-BR" sz="1800" b="0" i="0" u="none" strike="noStrike" baseline="0" dirty="0">
                <a:latin typeface="TimesTenLTStd-Roman"/>
              </a:rPr>
              <a:t>e</a:t>
            </a:r>
          </a:p>
          <a:p>
            <a:pPr algn="l"/>
            <a:r>
              <a:rPr lang="pt-BR" sz="1800" b="0" i="0" u="none" strike="noStrike" baseline="0" dirty="0">
                <a:latin typeface="TimesTenLTStd-Roman"/>
              </a:rPr>
              <a:t>uma placa </a:t>
            </a:r>
            <a:r>
              <a:rPr lang="pt-BR" sz="1800" b="0" i="0" u="none" strike="noStrike" baseline="0" dirty="0" err="1">
                <a:latin typeface="TimesTenLTStd-Roman"/>
              </a:rPr>
              <a:t>rigida</a:t>
            </a:r>
            <a:r>
              <a:rPr lang="pt-BR" sz="1800" b="0" i="0" u="none" strike="noStrike" baseline="0" dirty="0">
                <a:latin typeface="TimesTenLTStd-Roman"/>
              </a:rPr>
              <a:t> e plana que mantem e interconecta chips e outros componentes </a:t>
            </a:r>
            <a:r>
              <a:rPr lang="pt-BR" sz="1800" b="0" i="0" u="none" strike="noStrike" baseline="0" dirty="0" err="1">
                <a:latin typeface="TimesTenLTStd-Roman"/>
              </a:rPr>
              <a:t>eletronicos</a:t>
            </a:r>
            <a:r>
              <a:rPr lang="pt-BR" sz="1800" b="0" i="0" u="none" strike="noStrike" baseline="0" dirty="0">
                <a:latin typeface="TimesTenLTStd-Roman"/>
              </a:rPr>
              <a:t>. A placa e composta</a:t>
            </a:r>
          </a:p>
          <a:p>
            <a:pPr algn="l"/>
            <a:r>
              <a:rPr lang="pt-BR" sz="1800" b="0" i="0" u="none" strike="noStrike" baseline="0" dirty="0">
                <a:latin typeface="TimesTenLTStd-Roman"/>
              </a:rPr>
              <a:t>por camadas, geralmente de duas a dez, que interconectam os componentes por caminhos de cobre que</a:t>
            </a:r>
          </a:p>
          <a:p>
            <a:pPr algn="l"/>
            <a:r>
              <a:rPr lang="pt-BR" sz="1800" b="0" i="0" u="none" strike="noStrike" baseline="0" dirty="0" err="1">
                <a:latin typeface="TimesTenLTStd-Roman"/>
              </a:rPr>
              <a:t>sao</a:t>
            </a:r>
            <a:r>
              <a:rPr lang="pt-BR" sz="1800" b="0" i="0" u="none" strike="noStrike" baseline="0" dirty="0">
                <a:latin typeface="TimesTenLTStd-Roman"/>
              </a:rPr>
              <a:t> gravados na placa.</a:t>
            </a:r>
            <a:endParaRPr lang="pt-BR" dirty="0"/>
          </a:p>
        </p:txBody>
      </p:sp>
      <p:pic>
        <p:nvPicPr>
          <p:cNvPr id="1026" name="Picture 2" descr="No desenho de uma placa mãe esquematizado abaixo, a letr...">
            <a:extLst>
              <a:ext uri="{FF2B5EF4-FFF2-40B4-BE49-F238E27FC236}">
                <a16:creationId xmlns:a16="http://schemas.microsoft.com/office/drawing/2014/main" id="{BD5FAF84-9A4A-AF36-4857-E4F37D487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703" y="3292958"/>
            <a:ext cx="3532325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989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A99334-BD40-7EA4-CFF0-6A9B8A7D3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    </a:t>
            </a:r>
            <a:r>
              <a:rPr lang="pt-BR" b="1" dirty="0"/>
              <a:t>Estrutura de um computador simples com um único processador.</a:t>
            </a:r>
          </a:p>
        </p:txBody>
      </p:sp>
      <p:pic>
        <p:nvPicPr>
          <p:cNvPr id="2052" name="Picture 4" descr="Concatenar - 2 - Arquitetura Básica de um Computador">
            <a:extLst>
              <a:ext uri="{FF2B5EF4-FFF2-40B4-BE49-F238E27FC236}">
                <a16:creationId xmlns:a16="http://schemas.microsoft.com/office/drawing/2014/main" id="{4F6A998C-7DF4-F2E0-1B7F-93292C22A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483" y="1913618"/>
            <a:ext cx="523875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C76F4BB-BFCB-9D35-05A9-48C845FBF7D8}"/>
              </a:ext>
            </a:extLst>
          </p:cNvPr>
          <p:cNvSpPr txBox="1"/>
          <p:nvPr/>
        </p:nvSpPr>
        <p:spPr>
          <a:xfrm>
            <a:off x="388257" y="1913618"/>
            <a:ext cx="4691743" cy="4397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9580">
              <a:lnSpc>
                <a:spcPct val="107000"/>
              </a:lnSpc>
              <a:spcAft>
                <a:spcPts val="800"/>
              </a:spcAft>
            </a:pP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Unidade central de processamento (CPU — do inglês, Central </a:t>
            </a:r>
            <a:r>
              <a:rPr lang="pt-BR" sz="1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Processing</a:t>
            </a:r>
            <a:r>
              <a:rPr lang="pt-BR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Unit):</a:t>
            </a: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controla a operação de um computador e realiza suas funções e processamento de dados; costuma ser referida simplesmente como processador.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Memória principal</a:t>
            </a: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armazena dados.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E/S</a:t>
            </a: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move dados entre o computador e seu ambiente externo.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Sistema de interconexão</a:t>
            </a: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algum mecanismo que proporciona comunicação entre CPU, memoria principal e E/S. Um exemplo comum de um sistema de interconexão e o barramento do sistema, que consiste em um número de fios condutores aos quais todos os outros componentes se</a:t>
            </a:r>
            <a:r>
              <a:rPr lang="pt-BR" sz="1600" dirty="0">
                <a:solidFill>
                  <a:srgbClr val="000000"/>
                </a:solidFill>
                <a:effectLst/>
                <a:latin typeface="TimesTenLTStd-Roman"/>
                <a:ea typeface="Calibri" panose="020F0502020204030204" pitchFamily="34" charset="0"/>
                <a:cs typeface="TimesTenLTStd-Roman"/>
              </a:rPr>
              <a:t> </a:t>
            </a: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conectam.</a:t>
            </a:r>
          </a:p>
        </p:txBody>
      </p:sp>
    </p:spTree>
    <p:extLst>
      <p:ext uri="{BB962C8B-B14F-4D97-AF65-F5344CB8AC3E}">
        <p14:creationId xmlns:p14="http://schemas.microsoft.com/office/powerpoint/2010/main" val="3993557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655CF6-0816-671D-AA48-0C2D64842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8875"/>
          </a:xfrm>
        </p:spPr>
        <p:txBody>
          <a:bodyPr/>
          <a:lstStyle/>
          <a:p>
            <a:pPr algn="ctr"/>
            <a:r>
              <a:rPr lang="pt-BR" b="1" dirty="0"/>
              <a:t>Funções básicas de um computador.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9CC70E5-6B24-6144-9204-23FD67BA0430}"/>
              </a:ext>
            </a:extLst>
          </p:cNvPr>
          <p:cNvSpPr txBox="1"/>
          <p:nvPr/>
        </p:nvSpPr>
        <p:spPr>
          <a:xfrm>
            <a:off x="377370" y="2547484"/>
            <a:ext cx="1133565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just">
              <a:buFont typeface="+mj-lt"/>
              <a:buAutoNum type="arabicPeriod"/>
            </a:pPr>
            <a:r>
              <a:rPr lang="pt-BR" sz="4000" dirty="0"/>
              <a:t>Processamento de dados.</a:t>
            </a:r>
          </a:p>
          <a:p>
            <a:pPr marL="742950" indent="-742950" algn="just">
              <a:buFont typeface="+mj-lt"/>
              <a:buAutoNum type="arabicPeriod"/>
            </a:pPr>
            <a:r>
              <a:rPr lang="pt-BR" sz="4000" dirty="0"/>
              <a:t>Armazenamento de dados.</a:t>
            </a:r>
          </a:p>
          <a:p>
            <a:pPr marL="742950" indent="-742950" algn="just">
              <a:buFont typeface="+mj-lt"/>
              <a:buAutoNum type="arabicPeriod"/>
            </a:pPr>
            <a:r>
              <a:rPr lang="pt-BR" sz="4000" dirty="0"/>
              <a:t>Movimentação de dados.</a:t>
            </a:r>
          </a:p>
          <a:p>
            <a:pPr marL="742950" indent="-742950" algn="just">
              <a:buFont typeface="+mj-lt"/>
              <a:buAutoNum type="arabicPeriod"/>
            </a:pPr>
            <a:r>
              <a:rPr lang="pt-BR" sz="4000" dirty="0"/>
              <a:t>Controle.</a:t>
            </a:r>
          </a:p>
        </p:txBody>
      </p:sp>
    </p:spTree>
    <p:extLst>
      <p:ext uri="{BB962C8B-B14F-4D97-AF65-F5344CB8AC3E}">
        <p14:creationId xmlns:p14="http://schemas.microsoft.com/office/powerpoint/2010/main" val="995175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ntel Core i5 3470 ainda vale a pena? Veja prós e contras do processador |  Placas | TechTudo">
            <a:extLst>
              <a:ext uri="{FF2B5EF4-FFF2-40B4-BE49-F238E27FC236}">
                <a16:creationId xmlns:a16="http://schemas.microsoft.com/office/drawing/2014/main" id="{3807F20C-0600-180C-2F40-B22B4B668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4015" y="3059112"/>
            <a:ext cx="1719667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4DFC41-E282-E1DD-1F8B-017F717B4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622" y="1958522"/>
            <a:ext cx="10515600" cy="4351338"/>
          </a:xfrm>
        </p:spPr>
        <p:txBody>
          <a:bodyPr/>
          <a:lstStyle/>
          <a:p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 dados podem ter uma grande variedade de formas, e a amplitude de exigências de processamento e grande. Contudo, devemos ver que há somente poucos métodos fundamentais ou tipos de processamento de dados, essa função é exercida pelo processador.</a:t>
            </a:r>
          </a:p>
          <a:p>
            <a:endParaRPr lang="pt-BR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Processador</a:t>
            </a:r>
          </a:p>
          <a:p>
            <a:r>
              <a:rPr lang="pt-BR" sz="1200" b="0" i="0" dirty="0">
                <a:solidFill>
                  <a:srgbClr val="333333"/>
                </a:solidFill>
                <a:effectLst/>
                <a:latin typeface="opensans"/>
              </a:rPr>
              <a:t> </a:t>
            </a:r>
            <a:r>
              <a:rPr lang="pt-B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A sua função é acelerar, endereçar, resolver ou preparar dados, dependendo da aplicação. Basicamente, um processador é uma poderosa máquina de calcular: Ela recebe um determinado volume de dados, orientados em padrão binário 0 e 1 e tem a função de responder a esse volume, processando a informação com base em instruções armazenadas em sua memória interna.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866D854-99E9-BEAC-10D7-79C1B7DB3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Processamento de dados.</a:t>
            </a:r>
          </a:p>
        </p:txBody>
      </p:sp>
    </p:spTree>
    <p:extLst>
      <p:ext uri="{BB962C8B-B14F-4D97-AF65-F5344CB8AC3E}">
        <p14:creationId xmlns:p14="http://schemas.microsoft.com/office/powerpoint/2010/main" val="2895518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EF7ED9-7BE3-CDFA-8092-38C6B1E89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Armazenamento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585A33-19CC-68D0-C659-5FCD6AAA1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0" i="0" dirty="0">
                <a:solidFill>
                  <a:srgbClr val="151515"/>
                </a:solidFill>
                <a:effectLst/>
                <a:latin typeface="RedHatText"/>
              </a:rPr>
              <a:t>Armazenamento de dados é a coleta e retenção de informações digitais: os bits e bytes das aplicações, protocolos de rede, documentos, mídias, catálogos de endereços, preferências dos usuários e muito mais. </a:t>
            </a:r>
            <a:r>
              <a:rPr lang="pt-BR" dirty="0">
                <a:solidFill>
                  <a:srgbClr val="151515"/>
                </a:solidFill>
                <a:latin typeface="RedHatText"/>
              </a:rPr>
              <a:t>Existem diversos tipos de Armazenamentos de dados em um computador:</a:t>
            </a:r>
          </a:p>
          <a:p>
            <a:r>
              <a:rPr lang="pt-BR" dirty="0" err="1">
                <a:solidFill>
                  <a:srgbClr val="151515"/>
                </a:solidFill>
                <a:latin typeface="RedHatText"/>
              </a:rPr>
              <a:t>Ram</a:t>
            </a:r>
            <a:endParaRPr lang="pt-BR" dirty="0">
              <a:solidFill>
                <a:srgbClr val="151515"/>
              </a:solidFill>
              <a:latin typeface="RedHatText"/>
            </a:endParaRPr>
          </a:p>
          <a:p>
            <a:r>
              <a:rPr lang="pt-BR" dirty="0">
                <a:solidFill>
                  <a:srgbClr val="151515"/>
                </a:solidFill>
                <a:latin typeface="RedHatText"/>
              </a:rPr>
              <a:t>HD</a:t>
            </a:r>
          </a:p>
          <a:p>
            <a:r>
              <a:rPr lang="pt-BR" dirty="0">
                <a:solidFill>
                  <a:srgbClr val="151515"/>
                </a:solidFill>
                <a:latin typeface="RedHatText"/>
              </a:rPr>
              <a:t>SSD</a:t>
            </a:r>
          </a:p>
          <a:p>
            <a:r>
              <a:rPr lang="pt-BR" dirty="0">
                <a:solidFill>
                  <a:srgbClr val="151515"/>
                </a:solidFill>
                <a:latin typeface="RedHatText"/>
              </a:rPr>
              <a:t>Cache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8271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HD WD Blue, 2TB, 3.5´, SATA 6.0Gb/s - WD20EZAZ | KaBuM!">
            <a:extLst>
              <a:ext uri="{FF2B5EF4-FFF2-40B4-BE49-F238E27FC236}">
                <a16:creationId xmlns:a16="http://schemas.microsoft.com/office/drawing/2014/main" id="{4DD13DEB-1672-184B-E7F5-FE30612B9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434" y="1534957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ompre SATA3.0 SSD SSD SSD Hard SSD Hard Disk Drive para computador  portátil barato — frete grátis, avaliações reais com fotos — Joom">
            <a:extLst>
              <a:ext uri="{FF2B5EF4-FFF2-40B4-BE49-F238E27FC236}">
                <a16:creationId xmlns:a16="http://schemas.microsoft.com/office/drawing/2014/main" id="{5EDFA766-9EA3-CF10-B54A-8D68F61E6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9434" y="2850522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F1130C-0C04-1914-9EAA-E69339E91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548"/>
            <a:ext cx="8809383" cy="6016487"/>
          </a:xfrm>
        </p:spPr>
        <p:txBody>
          <a:bodyPr>
            <a:normAutofit/>
          </a:bodyPr>
          <a:lstStyle/>
          <a:p>
            <a:pPr algn="just"/>
            <a:r>
              <a:rPr lang="pt-BR" sz="1600" dirty="0"/>
              <a:t>RAM: </a:t>
            </a:r>
            <a:r>
              <a:rPr lang="pt-BR" sz="1600" b="0" i="0" dirty="0">
                <a:solidFill>
                  <a:srgbClr val="222222"/>
                </a:solidFill>
                <a:effectLst/>
                <a:latin typeface="Open Sans" panose="020B0604020202020204" pitchFamily="34" charset="0"/>
              </a:rPr>
              <a:t>A memória RAM é responsável pelo armazenamento de informações necessárias para a execução de aplicativos em uso e para o funcionamento do próprio sistema operacional. Essa peça, inclusive, facilita o trabalho do processador que pode acessar os dados essenciais mais rapidamente.</a:t>
            </a:r>
          </a:p>
          <a:p>
            <a:pPr algn="just"/>
            <a:endParaRPr lang="pt-BR" sz="1600" dirty="0">
              <a:solidFill>
                <a:srgbClr val="222222"/>
              </a:solidFill>
              <a:latin typeface="Open Sans" panose="020B0604020202020204" pitchFamily="34" charset="0"/>
            </a:endParaRPr>
          </a:p>
          <a:p>
            <a:pPr algn="just"/>
            <a:r>
              <a:rPr lang="pt-BR" sz="1600" dirty="0">
                <a:solidFill>
                  <a:srgbClr val="222222"/>
                </a:solidFill>
                <a:latin typeface="Open Sans" panose="020B0604020202020204" pitchFamily="34" charset="0"/>
              </a:rPr>
              <a:t>HD: O HD é a memória do computador propriamente dita. Na configuração de um computador, é o número maior. Por exemplo: se o PC tem 2 GB/320 GB, ele tem a memória RAM de 2 GB e HD de 320 GB. Diferente da RAM o conteúdo armazenado no HD não é apagado ao desligar o computador e o conteúdo é gravado e lido de forma mecânica graças a cabeças de leitura eletromagnéticas.</a:t>
            </a:r>
          </a:p>
          <a:p>
            <a:pPr algn="just"/>
            <a:endParaRPr lang="pt-BR" sz="1600" dirty="0">
              <a:solidFill>
                <a:srgbClr val="222222"/>
              </a:solidFill>
              <a:latin typeface="Open Sans" panose="020B0604020202020204" pitchFamily="34" charset="0"/>
            </a:endParaRPr>
          </a:p>
          <a:p>
            <a:pPr algn="just"/>
            <a:r>
              <a:rPr lang="pt-BR" sz="1600" dirty="0">
                <a:solidFill>
                  <a:srgbClr val="222222"/>
                </a:solidFill>
                <a:latin typeface="Open Sans" panose="020B0604020202020204" pitchFamily="34" charset="0"/>
              </a:rPr>
              <a:t>SSD: Diferente dos HDs, cuja leitura das informações é feita de forma mecânica, os </a:t>
            </a:r>
            <a:r>
              <a:rPr lang="pt-BR" sz="1600" dirty="0" err="1">
                <a:solidFill>
                  <a:srgbClr val="222222"/>
                </a:solidFill>
                <a:latin typeface="Open Sans" panose="020B0604020202020204" pitchFamily="34" charset="0"/>
              </a:rPr>
              <a:t>SSDs</a:t>
            </a:r>
            <a:r>
              <a:rPr lang="pt-BR" sz="1600" dirty="0">
                <a:solidFill>
                  <a:srgbClr val="222222"/>
                </a:solidFill>
                <a:latin typeface="Open Sans" panose="020B0604020202020204" pitchFamily="34" charset="0"/>
              </a:rPr>
              <a:t> utilizam memórias Flash para armazenar os dados. Esse tipo de processo torna esses dispositivos mais resistentes, pois não há perda de dados em caso de batidas e movimentos bruscos. Além disso, um SSD não perde os seus dados em razão de interferências magnéticas.</a:t>
            </a:r>
          </a:p>
          <a:p>
            <a:pPr algn="just"/>
            <a:endParaRPr lang="pt-BR" sz="1600" dirty="0">
              <a:solidFill>
                <a:srgbClr val="222222"/>
              </a:solidFill>
              <a:latin typeface="Open Sans" panose="020B0604020202020204" pitchFamily="34" charset="0"/>
            </a:endParaRPr>
          </a:p>
          <a:p>
            <a:pPr algn="just"/>
            <a:r>
              <a:rPr lang="pt-BR" sz="1600" dirty="0">
                <a:solidFill>
                  <a:srgbClr val="222222"/>
                </a:solidFill>
                <a:latin typeface="Open Sans" panose="020B0604020202020204" pitchFamily="34" charset="0"/>
              </a:rPr>
              <a:t>Cache: Em resumo, a memória cache é uma parte do </a:t>
            </a:r>
            <a:r>
              <a:rPr lang="pt-BR" sz="1600" dirty="0">
                <a:solidFill>
                  <a:srgbClr val="222222"/>
                </a:solidFill>
                <a:latin typeface="Open Sans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processador (CPU)</a:t>
            </a:r>
            <a:r>
              <a:rPr lang="pt-BR" sz="1600" dirty="0">
                <a:solidFill>
                  <a:srgbClr val="222222"/>
                </a:solidFill>
                <a:latin typeface="Open Sans" panose="020B0604020202020204" pitchFamily="34" charset="0"/>
              </a:rPr>
              <a:t> de computadores e dispositivos móveis. Ele atua como uma memória temporária para que o chipset recupere rapidamente os dados, sem a necessidade de uma busca direta na memória principal (RAM).</a:t>
            </a:r>
          </a:p>
        </p:txBody>
      </p:sp>
      <p:pic>
        <p:nvPicPr>
          <p:cNvPr id="4104" name="Picture 8" descr="Memória RAM ValueRAM color verde 8GB 1 Kingston KVR1333D3N9/8G | Frete  grátis">
            <a:extLst>
              <a:ext uri="{FF2B5EF4-FFF2-40B4-BE49-F238E27FC236}">
                <a16:creationId xmlns:a16="http://schemas.microsoft.com/office/drawing/2014/main" id="{5A7EF4F3-D393-F9F9-98D8-850BF6FD0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603" y="32740"/>
            <a:ext cx="2337662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ESI-JMJG SOM&amp;IMAGEM: Processadores CPU memória cache núcleo do processador  e Arquitetura Intel curso Aula 4">
            <a:extLst>
              <a:ext uri="{FF2B5EF4-FFF2-40B4-BE49-F238E27FC236}">
                <a16:creationId xmlns:a16="http://schemas.microsoft.com/office/drawing/2014/main" id="{5D38536B-647A-CEED-1F42-4347748A6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9434" y="4783043"/>
            <a:ext cx="16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96046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1102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24" baseType="lpstr">
      <vt:lpstr>Abadi</vt:lpstr>
      <vt:lpstr>Arial</vt:lpstr>
      <vt:lpstr>Calibri</vt:lpstr>
      <vt:lpstr>Calibri Light</vt:lpstr>
      <vt:lpstr>Merriweather</vt:lpstr>
      <vt:lpstr>Open Sans</vt:lpstr>
      <vt:lpstr>opensans</vt:lpstr>
      <vt:lpstr>RedHatText</vt:lpstr>
      <vt:lpstr>Symbol</vt:lpstr>
      <vt:lpstr>TimesTenLTStd-Bold</vt:lpstr>
      <vt:lpstr>TimesTenLTStd-BoldItalic</vt:lpstr>
      <vt:lpstr>TimesTenLTStd-Roman</vt:lpstr>
      <vt:lpstr>Tema do Office</vt:lpstr>
      <vt:lpstr>Arquitetura e Organização de Computadores</vt:lpstr>
      <vt:lpstr> Arquitetura e Organização, Para que servem esses termos?</vt:lpstr>
      <vt:lpstr>Diferenças entre arquitetura e organização</vt:lpstr>
      <vt:lpstr>Estrutura e Função </vt:lpstr>
      <vt:lpstr>    Estrutura de um computador simples com um único processador.</vt:lpstr>
      <vt:lpstr>Funções básicas de um computador.</vt:lpstr>
      <vt:lpstr>Processamento de dados.</vt:lpstr>
      <vt:lpstr>Armazenamento de dados</vt:lpstr>
      <vt:lpstr>Apresentação do PowerPoint</vt:lpstr>
      <vt:lpstr>Movimentação de Dados</vt:lpstr>
      <vt:lpstr>Controle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e Organização de Computadores</dc:title>
  <dc:creator>PEDRO HENRIQUE MENDES DE LIMA</dc:creator>
  <cp:lastModifiedBy>PEDRO HENRIQUE MENDES DE LIMA</cp:lastModifiedBy>
  <cp:revision>1</cp:revision>
  <dcterms:created xsi:type="dcterms:W3CDTF">2022-07-04T17:56:46Z</dcterms:created>
  <dcterms:modified xsi:type="dcterms:W3CDTF">2022-07-04T20:03:33Z</dcterms:modified>
</cp:coreProperties>
</file>