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9" r:id="rId4"/>
    <p:sldId id="270" r:id="rId5"/>
    <p:sldId id="379" r:id="rId6"/>
    <p:sldId id="274" r:id="rId7"/>
    <p:sldId id="380" r:id="rId8"/>
    <p:sldId id="275" r:id="rId9"/>
    <p:sldId id="276" r:id="rId10"/>
    <p:sldId id="277" r:id="rId11"/>
    <p:sldId id="297" r:id="rId12"/>
    <p:sldId id="322" r:id="rId14"/>
    <p:sldId id="326" r:id="rId15"/>
    <p:sldId id="323" r:id="rId16"/>
    <p:sldId id="327" r:id="rId17"/>
    <p:sldId id="331" r:id="rId18"/>
    <p:sldId id="347" r:id="rId19"/>
    <p:sldId id="352" r:id="rId20"/>
    <p:sldId id="296" r:id="rId21"/>
    <p:sldId id="315" r:id="rId22"/>
    <p:sldId id="316" r:id="rId23"/>
    <p:sldId id="317" r:id="rId24"/>
    <p:sldId id="318" r:id="rId25"/>
    <p:sldId id="319" r:id="rId26"/>
    <p:sldId id="320" r:id="rId27"/>
    <p:sldId id="321" r:id="rId28"/>
    <p:sldId id="324" r:id="rId29"/>
    <p:sldId id="371" r:id="rId30"/>
    <p:sldId id="325" r:id="rId31"/>
    <p:sldId id="328" r:id="rId32"/>
    <p:sldId id="329" r:id="rId33"/>
    <p:sldId id="330" r:id="rId34"/>
    <p:sldId id="414" r:id="rId35"/>
    <p:sldId id="415" r:id="rId36"/>
    <p:sldId id="348" r:id="rId37"/>
    <p:sldId id="349" r:id="rId38"/>
    <p:sldId id="350" r:id="rId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8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矩形 6"/>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10" name="MH_Number"/>
          <p:cNvSpPr/>
          <p:nvPr>
            <p:custDataLst>
              <p:tags r:id="rId2"/>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矩形 7"/>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p:custDataLst>
              <p:tags r:id="rId2"/>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28400" y="806400"/>
            <a:ext cx="9536400" cy="460800"/>
          </a:xfrm>
        </p:spPr>
        <p:txBody>
          <a:bodyPr lIns="90000" tIns="46800" rIns="90000" bIns="46800" anchor="t" anchorCtr="0">
            <a:normAutofit/>
          </a:bodyPr>
          <a:lstStyle>
            <a:lvl1pPr algn="ctr">
              <a:defRPr sz="2800" b="1">
                <a:solidFill>
                  <a:schemeClr val="tx1"/>
                </a:solidFill>
                <a:latin typeface="+mj-lt"/>
              </a:defRPr>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3823200" y="1778400"/>
            <a:ext cx="4546800" cy="2743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添加图片</a:t>
            </a:r>
            <a:endParaRPr lang="zh-CN" altLang="en-US" dirty="0"/>
          </a:p>
        </p:txBody>
      </p:sp>
      <p:sp>
        <p:nvSpPr>
          <p:cNvPr id="4" name="文本占位符 3"/>
          <p:cNvSpPr>
            <a:spLocks noGrp="1"/>
          </p:cNvSpPr>
          <p:nvPr>
            <p:ph type="body" sz="half" idx="2"/>
          </p:nvPr>
        </p:nvSpPr>
        <p:spPr>
          <a:xfrm>
            <a:off x="2502000" y="4950000"/>
            <a:ext cx="7189200" cy="925200"/>
          </a:xfrm>
          <a:noFill/>
        </p:spPr>
        <p:txBody>
          <a:bodyPr lIns="90000" rIns="90000" anchor="t" anchorCtr="0">
            <a:normAutofit/>
          </a:bodyPr>
          <a:lstStyle>
            <a:lvl1pPr marL="0" indent="0" algn="l">
              <a:lnSpc>
                <a:spcPct val="150000"/>
              </a:lnSpc>
              <a:spcBef>
                <a:spcPts val="0"/>
              </a:spcBef>
              <a:spcAft>
                <a:spcPts val="0"/>
              </a:spcAft>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image" Target="../media/image6.png"/><Relationship Id="rId2" Type="http://schemas.openxmlformats.org/officeDocument/2006/relationships/hyperlink" Target="https://nodesecurity.io/" TargetMode="Externa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7.png"/><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7.png"/><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5.xml"/><Relationship Id="rId2" Type="http://schemas.openxmlformats.org/officeDocument/2006/relationships/image" Target="../media/image8.png"/><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image" Target="../media/image9.png"/><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media/image11.pn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9.xml"/><Relationship Id="rId4" Type="http://schemas.openxmlformats.org/officeDocument/2006/relationships/image" Target="../media/image13.png"/><Relationship Id="rId3" Type="http://schemas.openxmlformats.org/officeDocument/2006/relationships/image" Target="../media/image6.png"/><Relationship Id="rId2" Type="http://schemas.openxmlformats.org/officeDocument/2006/relationships/hyperlink" Target="https://nodesecurity.io/signup" TargetMode="External"/><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xml"/><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4.xml"/><Relationship Id="rId5" Type="http://schemas.openxmlformats.org/officeDocument/2006/relationships/image" Target="../media/image16.png"/><Relationship Id="rId4" Type="http://schemas.openxmlformats.org/officeDocument/2006/relationships/tags" Target="../tags/tag53.xml"/><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tags" Target="../tags/tag52.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6.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6.png"/><Relationship Id="rId2" Type="http://schemas.openxmlformats.org/officeDocument/2006/relationships/hyperlink" Target="https://nodesecurity.io/orgs/dwyl/github/" TargetMode="External"/><Relationship Id="rId1" Type="http://schemas.openxmlformats.org/officeDocument/2006/relationships/tags" Target="../tags/tag55.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58.xml"/><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tags" Target="../tags/tag57.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60.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59.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23.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4.xml"/><Relationship Id="rId3" Type="http://schemas.openxmlformats.org/officeDocument/2006/relationships/image" Target="../media/image7.png"/><Relationship Id="rId2" Type="http://schemas.openxmlformats.org/officeDocument/2006/relationships/hyperlink" Target="https://travis-ci.org/dwyl/esta" TargetMode="External"/><Relationship Id="rId1" Type="http://schemas.openxmlformats.org/officeDocument/2006/relationships/tags" Target="../tags/tag63.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6.xml"/><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tags" Target="../tags/tag65.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8.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png"/><Relationship Id="rId3" Type="http://schemas.openxmlformats.org/officeDocument/2006/relationships/hyperlink" Target="https://travis-ci.org/dwyl/esta" TargetMode="External"/><Relationship Id="rId2" Type="http://schemas.openxmlformats.org/officeDocument/2006/relationships/hyperlink" Target="https://travis-ci.org/" TargetMode="External"/><Relationship Id="rId1" Type="http://schemas.openxmlformats.org/officeDocument/2006/relationships/tags" Target="../tags/tag67.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9.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hyperlink" Target="https://codeclimate.com/github/dwyl/esta" TargetMode="Externa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0.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1.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4.xml"/><Relationship Id="rId5" Type="http://schemas.openxmlformats.org/officeDocument/2006/relationships/image" Target="../media/image5.png"/><Relationship Id="rId4" Type="http://schemas.openxmlformats.org/officeDocument/2006/relationships/hyperlink" Target="http://inch-ci.org/learn_more" TargetMode="External"/><Relationship Id="rId3" Type="http://schemas.openxmlformats.org/officeDocument/2006/relationships/hyperlink" Target="%20http://inch-ci.org/learn_more" TargetMode="External"/><Relationship Id="rId2" Type="http://schemas.openxmlformats.org/officeDocument/2006/relationships/tags" Target="../tags/tag73.xml"/><Relationship Id="rId1" Type="http://schemas.openxmlformats.org/officeDocument/2006/relationships/tags" Target="../tags/tag72.xml"/></Relationships>
</file>

<file path=ppt/slides/_rels/slide33.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image" Target="../media/image40.png"/><Relationship Id="rId7" Type="http://schemas.openxmlformats.org/officeDocument/2006/relationships/hyperlink" Target="https://github.com/lulinliao/hapi-auth-jwt2/blob/master/README.md" TargetMode="External"/><Relationship Id="rId6" Type="http://schemas.openxmlformats.org/officeDocument/2006/relationships/image" Target="../media/image39.png"/><Relationship Id="rId5" Type="http://schemas.openxmlformats.org/officeDocument/2006/relationships/image" Target="../media/image5.png"/><Relationship Id="rId4" Type="http://schemas.openxmlformats.org/officeDocument/2006/relationships/hyperlink" Target="http://inch-ci.org/learn_more" TargetMode="External"/><Relationship Id="rId3" Type="http://schemas.openxmlformats.org/officeDocument/2006/relationships/hyperlink" Target="https://inch-ci.org/github/lulinliao/hapi-auth-jwt2?branch=master&amp;pending_build=313872" TargetMode="External"/><Relationship Id="rId2" Type="http://schemas.openxmlformats.org/officeDocument/2006/relationships/tags" Target="../tags/tag76.xml"/><Relationship Id="rId10" Type="http://schemas.openxmlformats.org/officeDocument/2006/relationships/slideLayout" Target="../slideLayouts/slideLayout7.xml"/><Relationship Id="rId1" Type="http://schemas.openxmlformats.org/officeDocument/2006/relationships/tags" Target="../tags/tag75.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image" Target="../media/image9.png"/><Relationship Id="rId2" Type="http://schemas.openxmlformats.org/officeDocument/2006/relationships/hyperlink" Target="https://github.com/dwyl/goodparts" TargetMode="External"/><Relationship Id="rId1" Type="http://schemas.openxmlformats.org/officeDocument/2006/relationships/tags" Target="../tags/tag78.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tags" Target="../tags/tag84.xml"/><Relationship Id="rId3" Type="http://schemas.openxmlformats.org/officeDocument/2006/relationships/image" Target="../media/image9.png"/><Relationship Id="rId2" Type="http://schemas.openxmlformats.org/officeDocument/2006/relationships/hyperlink" Target="https://github.com/dwyl/goodparts" TargetMode="External"/><Relationship Id="rId1" Type="http://schemas.openxmlformats.org/officeDocument/2006/relationships/tags" Target="../tags/tag83.xml"/></Relationships>
</file>

<file path=ppt/slides/_rels/slide3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image" Target="../media/image42.png"/><Relationship Id="rId7" Type="http://schemas.openxmlformats.org/officeDocument/2006/relationships/tags" Target="../tags/tag89.xml"/><Relationship Id="rId6" Type="http://schemas.openxmlformats.org/officeDocument/2006/relationships/image" Target="../media/image43.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9.png"/><Relationship Id="rId2" Type="http://schemas.openxmlformats.org/officeDocument/2006/relationships/hyperlink" Target="https://github.com/dwyl/goodparts" TargetMode="External"/><Relationship Id="rId10" Type="http://schemas.openxmlformats.org/officeDocument/2006/relationships/slideLayout" Target="../slideLayouts/slideLayout7.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3.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image" Target="../media/image5.png"/><Relationship Id="rId3" Type="http://schemas.openxmlformats.org/officeDocument/2006/relationships/hyperlink" Target="https://inch-ci.org/learn_more" TargetMode="External"/><Relationship Id="rId2" Type="http://schemas.openxmlformats.org/officeDocument/2006/relationships/tags" Target="../tags/tag1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0.xml"/><Relationship Id="rId6" Type="http://schemas.openxmlformats.org/officeDocument/2006/relationships/image" Target="../media/image12.png"/><Relationship Id="rId5" Type="http://schemas.openxmlformats.org/officeDocument/2006/relationships/hyperlink" Target="http://trivelop.de/inch/" TargetMode="Externa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p:sp>
        <p:nvSpPr>
          <p:cNvPr id="40" name="副标题 39"/>
          <p:cNvSpPr>
            <a:spLocks noGrp="1"/>
          </p:cNvSpPr>
          <p:nvPr>
            <p:ph type="subTitle" idx="1"/>
            <p:custDataLst>
              <p:tags r:id="rId2"/>
            </p:custDataLst>
          </p:nvPr>
        </p:nvSpPr>
        <p:spPr>
          <a:xfrm>
            <a:off x="838200" y="5167630"/>
            <a:ext cx="10515600" cy="1527175"/>
          </a:xfrm>
        </p:spPr>
        <p:txBody>
          <a:bodyPr>
            <a:noAutofit/>
          </a:bodyPr>
          <a:p>
            <a:pPr defTabSz="914400">
              <a:buFont typeface="Arial" panose="020B0604020202020204" pitchFamily="34" charset="0"/>
              <a:buNone/>
            </a:pPr>
            <a:r>
              <a:rPr lang="zh-CN" altLang="en-US" sz="2800" smtClean="0">
                <a:latin typeface="+mj-lt"/>
                <a:ea typeface="+mj-ea"/>
                <a:cs typeface="+mj-cs"/>
              </a:rPr>
              <a:t>路琳 </a:t>
            </a:r>
            <a:r>
              <a:rPr lang="zh-CN" altLang="en-US" sz="2800" smtClean="0">
                <a:latin typeface="+mj-lt"/>
                <a:ea typeface="+mj-ea"/>
                <a:cs typeface="+mj-cs"/>
                <a:sym typeface="+mn-ea"/>
              </a:rPr>
              <a:t>2017  </a:t>
            </a:r>
            <a:r>
              <a:rPr lang="en-US" altLang="zh-CN" sz="2800" smtClean="0">
                <a:latin typeface="+mj-lt"/>
                <a:ea typeface="+mj-ea"/>
                <a:cs typeface="+mj-cs"/>
                <a:sym typeface="+mn-ea"/>
              </a:rPr>
              <a:t>4</a:t>
            </a:r>
            <a:r>
              <a:rPr lang="zh-CN" altLang="en-US" sz="2800" smtClean="0">
                <a:latin typeface="+mj-lt"/>
                <a:ea typeface="+mj-ea"/>
                <a:cs typeface="+mj-cs"/>
                <a:sym typeface="+mn-ea"/>
              </a:rPr>
              <a:t>月</a:t>
            </a:r>
            <a:endParaRPr lang="zh-CN" altLang="en-US" sz="2800" smtClean="0">
              <a:solidFill>
                <a:schemeClr val="tx1"/>
              </a:solidFill>
              <a:effectLst>
                <a:outerShdw blurRad="38100" dist="19050" dir="2700000" algn="tl" rotWithShape="0">
                  <a:schemeClr val="dk1">
                    <a:alpha val="40000"/>
                  </a:schemeClr>
                </a:outerShdw>
              </a:effectLst>
              <a:latin typeface="+mj-lt"/>
              <a:ea typeface="+mj-ea"/>
              <a:cs typeface="+mj-cs"/>
              <a:sym typeface="+mn-ea"/>
            </a:endParaRPr>
          </a:p>
          <a:p>
            <a:pPr defTabSz="914400">
              <a:buFont typeface="Arial" panose="020B0604020202020204" pitchFamily="34" charset="0"/>
              <a:buNone/>
            </a:pPr>
            <a:endParaRPr lang="zh-CN" altLang="en-US" sz="3200" smtClean="0">
              <a:solidFill>
                <a:schemeClr val="tx1"/>
              </a:solidFill>
              <a:effectLst>
                <a:outerShdw blurRad="38100" dist="19050" dir="2700000" algn="tl" rotWithShape="0">
                  <a:schemeClr val="dk1">
                    <a:alpha val="40000"/>
                  </a:schemeClr>
                </a:outerShdw>
              </a:effectLst>
            </a:endParaRPr>
          </a:p>
          <a:p>
            <a:pPr defTabSz="914400">
              <a:buFont typeface="Arial" panose="020B0604020202020204" pitchFamily="34" charset="0"/>
              <a:buNone/>
            </a:pPr>
            <a:endParaRPr lang="en-US" altLang="zh-CN" sz="3200" smtClean="0">
              <a:solidFill>
                <a:schemeClr val="tx1"/>
              </a:solidFill>
              <a:effectLst>
                <a:outerShdw blurRad="38100" dist="19050" dir="2700000" algn="tl" rotWithShape="0">
                  <a:schemeClr val="dk1">
                    <a:alpha val="40000"/>
                  </a:schemeClr>
                </a:outerShdw>
              </a:effectLst>
            </a:endParaRPr>
          </a:p>
        </p:txBody>
      </p:sp>
      <p:sp>
        <p:nvSpPr>
          <p:cNvPr id="41" name="标题 40"/>
          <p:cNvSpPr>
            <a:spLocks noGrp="1"/>
          </p:cNvSpPr>
          <p:nvPr>
            <p:ph type="ctrTitle"/>
            <p:custDataLst>
              <p:tags r:id="rId3"/>
            </p:custDataLst>
          </p:nvPr>
        </p:nvSpPr>
        <p:spPr>
          <a:xfrm>
            <a:off x="1060450" y="3784326"/>
            <a:ext cx="10515600" cy="989469"/>
          </a:xfrm>
        </p:spPr>
        <p:txBody>
          <a:bodyPr>
            <a:normAutofit/>
          </a:bodyPr>
          <a:p>
            <a:pPr defTabSz="914400">
              <a:buNone/>
            </a:pPr>
            <a:r>
              <a:rPr lang="zh-CN" altLang="en-US" smtClean="0"/>
              <a:t>Code Repository Badges </a:t>
            </a:r>
            <a:endParaRPr lang="zh-CN" altLang="en-US" smtClean="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18210" y="1804670"/>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t>Node Security Project  Live Check</a:t>
            </a:r>
            <a:endParaRPr dirty="0"/>
          </a:p>
          <a:p>
            <a:r>
              <a:rPr dirty="0"/>
              <a:t>Node Security Project (**NSP*) </a:t>
            </a:r>
            <a:endParaRPr dirty="0"/>
          </a:p>
          <a:p>
            <a:endParaRPr sz="2800" dirty="0"/>
          </a:p>
          <a:p>
            <a:r>
              <a:rPr dirty="0">
                <a:sym typeface="+mn-ea"/>
              </a:rPr>
              <a:t>NodeSecurity </a:t>
            </a:r>
            <a:r>
              <a:rPr lang="zh-CN" dirty="0">
                <a:sym typeface="+mn-ea"/>
              </a:rPr>
              <a:t>是由</a:t>
            </a:r>
            <a:r>
              <a:rPr dirty="0">
                <a:sym typeface="+mn-ea"/>
              </a:rPr>
              <a:t> </a:t>
            </a:r>
            <a:r>
              <a:rPr i="1" dirty="0">
                <a:sym typeface="+mn-ea"/>
                <a:hlinkClick r:id="rId2" action="ppaction://hlinkfile"/>
              </a:rPr>
              <a:t>Node Security Project</a:t>
            </a:r>
            <a:r>
              <a:rPr dirty="0">
                <a:sym typeface="+mn-ea"/>
              </a:rPr>
              <a:t> </a:t>
            </a:r>
            <a:r>
              <a:rPr lang="zh-CN" altLang="en-US" dirty="0">
                <a:sym typeface="+mn-ea"/>
              </a:rPr>
              <a:t>提供的一个免费服务，旨在检查项目中的依赖项是否有安全漏洞。</a:t>
            </a:r>
            <a:endParaRPr lang="zh-CN" altLang="en-US" dirty="0">
              <a:sym typeface="+mn-ea"/>
            </a:endParaRPr>
          </a:p>
          <a:p>
            <a:r>
              <a:rPr lang="zh-CN" altLang="en-US" dirty="0">
                <a:sym typeface="+mn-ea"/>
              </a:rPr>
              <a:t>这个徽章是个很好的方式 来向使用你的应用程序</a:t>
            </a:r>
            <a:r>
              <a:rPr lang="en-US" altLang="zh-CN" dirty="0">
                <a:sym typeface="+mn-ea"/>
              </a:rPr>
              <a:t>/</a:t>
            </a:r>
            <a:r>
              <a:rPr lang="zh-CN" altLang="en-US" dirty="0">
                <a:sym typeface="+mn-ea"/>
              </a:rPr>
              <a:t>网站的人确保代码是经过安全检查的。</a:t>
            </a:r>
            <a:endParaRPr lang="zh-CN" altLang="en-US" sz="2800" dirty="0">
              <a:sym typeface="+mn-ea"/>
            </a:endParaRPr>
          </a:p>
        </p:txBody>
      </p:sp>
      <p:grpSp>
        <p:nvGrpSpPr>
          <p:cNvPr id="3" name="组合 2"/>
          <p:cNvGrpSpPr/>
          <p:nvPr/>
        </p:nvGrpSpPr>
        <p:grpSpPr>
          <a:xfrm>
            <a:off x="1038225" y="266065"/>
            <a:ext cx="4580890" cy="762000"/>
            <a:chOff x="1635" y="419"/>
            <a:chExt cx="7214" cy="1200"/>
          </a:xfrm>
        </p:grpSpPr>
        <p:sp>
          <p:nvSpPr>
            <p:cNvPr id="21" name="文本框 20"/>
            <p:cNvSpPr txBox="1"/>
            <p:nvPr/>
          </p:nvSpPr>
          <p:spPr>
            <a:xfrm>
              <a:off x="1635" y="419"/>
              <a:ext cx="3986" cy="12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3"/>
            <a:stretch>
              <a:fillRect/>
            </a:stretch>
          </p:blipFill>
          <p:spPr>
            <a:xfrm>
              <a:off x="5291" y="554"/>
              <a:ext cx="3558" cy="565"/>
            </a:xfrm>
            <a:prstGeom prst="rect">
              <a:avLst/>
            </a:prstGeom>
          </p:spPr>
        </p:pic>
      </p:gr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28370" y="1289685"/>
            <a:ext cx="10515600" cy="4976495"/>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25000"/>
              </a:lnSpc>
            </a:pPr>
            <a:r>
              <a:rPr dirty="0">
                <a:sym typeface="+mn-ea"/>
              </a:rPr>
              <a:t>Continuous Integration </a:t>
            </a:r>
            <a:r>
              <a:rPr lang="en-US" dirty="0">
                <a:sym typeface="+mn-ea"/>
              </a:rPr>
              <a:t>(CI)</a:t>
            </a:r>
            <a:r>
              <a:rPr lang="zh-CN" altLang="en-US" dirty="0">
                <a:sym typeface="+mn-ea"/>
              </a:rPr>
              <a:t>即持续集成，是一个软件开发过程，只要提交代码，CI自动测试，编译，优化，上线。即所有的开发工作被集成到一个预定义的时间内，或者说自动测试和构建事件和由此产生的工作。</a:t>
            </a:r>
            <a:endParaRPr lang="zh-CN" altLang="en-US" dirty="0">
              <a:sym typeface="+mn-ea"/>
            </a:endParaRPr>
          </a:p>
          <a:p>
            <a:pPr fontAlgn="auto">
              <a:lnSpc>
                <a:spcPct val="125000"/>
              </a:lnSpc>
            </a:pPr>
            <a:endParaRPr lang="zh-CN" altLang="en-US" dirty="0">
              <a:sym typeface="+mn-ea"/>
            </a:endParaRPr>
          </a:p>
          <a:p>
            <a:pPr fontAlgn="auto">
              <a:lnSpc>
                <a:spcPct val="125000"/>
              </a:lnSpc>
            </a:pPr>
            <a:r>
              <a:rPr lang="zh-CN" altLang="en-US" dirty="0">
                <a:sym typeface="+mn-ea"/>
              </a:rPr>
              <a:t>将一堆工具链合到一起，旨在开发过程中尽早的识别出错误。</a:t>
            </a:r>
            <a:endParaRPr lang="zh-CN" altLang="en-US" dirty="0">
              <a:sym typeface="+mn-ea"/>
            </a:endParaRPr>
          </a:p>
          <a:p>
            <a:endParaRPr lang="zh-CN" altLang="en-US" dirty="0">
              <a:sym typeface="+mn-ea"/>
            </a:endParaRPr>
          </a:p>
          <a:p>
            <a:endParaRPr sz="2800" dirty="0"/>
          </a:p>
          <a:p>
            <a:endParaRPr lang="zh-CN" altLang="en-US" sz="28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15670" y="1565910"/>
            <a:ext cx="10515600" cy="43529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sym typeface="+mn-ea"/>
            </a:endParaRPr>
          </a:p>
          <a:p>
            <a:pPr fontAlgn="auto">
              <a:lnSpc>
                <a:spcPct val="125000"/>
              </a:lnSpc>
            </a:pPr>
            <a:r>
              <a:rPr lang="zh-CN" altLang="en-US" sz="3600" dirty="0">
                <a:sym typeface="+mn-ea"/>
              </a:rPr>
              <a:t>Travis CI  </a:t>
            </a:r>
            <a:r>
              <a:rPr lang="zh-CN" altLang="en-US" dirty="0">
                <a:sym typeface="+mn-ea"/>
              </a:rPr>
              <a:t>帮助我们解决自己在运行</a:t>
            </a:r>
            <a:r>
              <a:rPr lang="en-US" altLang="zh-CN" dirty="0">
                <a:sym typeface="+mn-ea"/>
              </a:rPr>
              <a:t>CI</a:t>
            </a:r>
            <a:r>
              <a:rPr lang="zh-CN" altLang="en-US" dirty="0">
                <a:sym typeface="+mn-ea"/>
              </a:rPr>
              <a:t>时的麻烦和繁琐的工作，使我们可以集中注意力在项目上。</a:t>
            </a:r>
            <a:r>
              <a:rPr lang="zh-CN" altLang="en-US" sz="2800" dirty="0">
                <a:sym typeface="+mn-ea"/>
              </a:rPr>
              <a:t>  </a:t>
            </a:r>
            <a:endParaRPr lang="zh-CN" altLang="en-US" sz="2800" dirty="0">
              <a:sym typeface="+mn-ea"/>
            </a:endParaRPr>
          </a:p>
          <a:p>
            <a:pPr fontAlgn="auto">
              <a:lnSpc>
                <a:spcPct val="125000"/>
              </a:lnSpc>
            </a:pPr>
            <a:r>
              <a:rPr lang="zh-CN" altLang="en-US" dirty="0">
                <a:sym typeface="+mn-ea"/>
              </a:rPr>
              <a:t>Travis CI是一个对Github上所有开源项目免费的的持续集成平台。</a:t>
            </a:r>
            <a:endParaRPr lang="zh-CN" altLang="en-US" sz="2800" dirty="0">
              <a:sym typeface="+mn-ea"/>
            </a:endParaRPr>
          </a:p>
          <a:p>
            <a:pPr fontAlgn="auto">
              <a:lnSpc>
                <a:spcPct val="125000"/>
              </a:lnSpc>
            </a:pPr>
            <a:r>
              <a:rPr lang="zh-CN" altLang="en-US" sz="2800" dirty="0">
                <a:sym typeface="+mn-ea"/>
              </a:rPr>
              <a:t>使用一个名为.travis.yml的文件，在代码发生变化时能够触发自动构建。</a:t>
            </a:r>
            <a:endParaRPr lang="zh-CN" altLang="en-US" sz="2800" dirty="0">
              <a:sym typeface="+mn-ea"/>
            </a:endParaRPr>
          </a:p>
          <a:p>
            <a:endParaRPr lang="zh-CN" altLang="en-US" sz="2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7118350" y="527685"/>
            <a:ext cx="2007235" cy="45402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78535" y="1683385"/>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50000"/>
              </a:lnSpc>
            </a:pPr>
            <a:r>
              <a:rPr lang="zh-CN" dirty="0">
                <a:sym typeface="+mn-ea"/>
              </a:rPr>
              <a:t>不用安装任何东西</a:t>
            </a:r>
            <a:r>
              <a:rPr dirty="0">
                <a:sym typeface="+mn-ea"/>
              </a:rPr>
              <a:t>(Travis</a:t>
            </a:r>
            <a:r>
              <a:rPr lang="zh-CN" dirty="0">
                <a:sym typeface="+mn-ea"/>
              </a:rPr>
              <a:t>是基于</a:t>
            </a:r>
            <a:r>
              <a:rPr lang="en-US" altLang="zh-CN" dirty="0">
                <a:sym typeface="+mn-ea"/>
              </a:rPr>
              <a:t>web</a:t>
            </a:r>
            <a:r>
              <a:rPr lang="zh-CN" altLang="en-US" dirty="0">
                <a:sym typeface="+mn-ea"/>
              </a:rPr>
              <a:t>的</a:t>
            </a:r>
            <a:r>
              <a:rPr dirty="0">
                <a:sym typeface="+mn-ea"/>
              </a:rPr>
              <a:t> ... Not a heavy Java Application you have to host yourself)</a:t>
            </a:r>
            <a:endParaRPr dirty="0">
              <a:sym typeface="+mn-ea"/>
            </a:endParaRPr>
          </a:p>
          <a:p>
            <a:pPr fontAlgn="auto">
              <a:lnSpc>
                <a:spcPct val="150000"/>
              </a:lnSpc>
            </a:pPr>
            <a:r>
              <a:rPr dirty="0">
                <a:sym typeface="+mn-ea"/>
              </a:rPr>
              <a:t> </a:t>
            </a:r>
            <a:r>
              <a:rPr lang="zh-CN" dirty="0">
                <a:sym typeface="+mn-ea"/>
              </a:rPr>
              <a:t>对托管在</a:t>
            </a:r>
            <a:r>
              <a:rPr lang="zh-CN" altLang="en-US" dirty="0">
                <a:sym typeface="+mn-ea"/>
              </a:rPr>
              <a:t>Github上的开源项目免费。</a:t>
            </a:r>
            <a:endParaRPr lang="zh-CN" dirty="0">
              <a:sym typeface="+mn-ea"/>
            </a:endParaRPr>
          </a:p>
          <a:p>
            <a:pPr fontAlgn="auto">
              <a:lnSpc>
                <a:spcPct val="150000"/>
              </a:lnSpc>
            </a:pPr>
            <a:r>
              <a:rPr lang="zh-CN" dirty="0">
                <a:sym typeface="+mn-ea"/>
              </a:rPr>
              <a:t>很好的集成了</a:t>
            </a:r>
            <a:r>
              <a:rPr dirty="0">
                <a:sym typeface="+mn-ea"/>
              </a:rPr>
              <a:t>GitHub (without any developer effort!)</a:t>
            </a:r>
            <a:endParaRPr dirty="0">
              <a:sym typeface="+mn-ea"/>
            </a:endParaRPr>
          </a:p>
          <a:p>
            <a:endParaRPr lang="zh-CN" altLang="en-US" sz="2800" dirty="0">
              <a:sym typeface="+mn-ea"/>
            </a:endParaRPr>
          </a:p>
        </p:txBody>
      </p:sp>
      <p:sp>
        <p:nvSpPr>
          <p:cNvPr id="21" name="文本框 20"/>
          <p:cNvSpPr txBox="1"/>
          <p:nvPr/>
        </p:nvSpPr>
        <p:spPr>
          <a:xfrm>
            <a:off x="1069340" y="527685"/>
            <a:ext cx="8952230" cy="762000"/>
          </a:xfrm>
          <a:prstGeom prst="rect">
            <a:avLst/>
          </a:prstGeom>
          <a:noFill/>
        </p:spPr>
        <p:txBody>
          <a:bodyPr wrap="square" rtlCol="0" anchor="t">
            <a:spAutoFit/>
          </a:bodyPr>
          <a:p>
            <a:r>
              <a:rPr lang="zh-CN" altLang="en-US" sz="4400" dirty="0">
                <a:solidFill>
                  <a:srgbClr val="4A6982"/>
                </a:solidFill>
                <a:latin typeface="+mj-lt"/>
                <a:ea typeface="+mj-ea"/>
                <a:cs typeface="+mj-cs"/>
              </a:rPr>
              <a:t>Key Advantages of Travis-CI:</a:t>
            </a:r>
            <a:endParaRPr lang="zh-CN" altLang="en-US" sz="4400" dirty="0">
              <a:solidFill>
                <a:srgbClr val="4A6982"/>
              </a:solidFill>
              <a:latin typeface="+mj-lt"/>
              <a:ea typeface="+mj-ea"/>
              <a:cs typeface="+mj-cs"/>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38530" y="1804670"/>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sym typeface="+mn-ea"/>
            </a:endParaRPr>
          </a:p>
          <a:p>
            <a:pPr fontAlgn="auto">
              <a:lnSpc>
                <a:spcPct val="125000"/>
              </a:lnSpc>
            </a:pPr>
            <a:r>
              <a:rPr dirty="0">
                <a:sym typeface="+mn-ea"/>
              </a:rPr>
              <a:t>CodeClimate </a:t>
            </a:r>
            <a:r>
              <a:rPr lang="zh-CN" dirty="0">
                <a:sym typeface="+mn-ea"/>
              </a:rPr>
              <a:t>是一个代码质量估分工具，他根据项目代码的一系列因素，（</a:t>
            </a:r>
            <a:r>
              <a:rPr lang="en-US" altLang="zh-CN" dirty="0">
                <a:sym typeface="+mn-ea"/>
              </a:rPr>
              <a:t>eg</a:t>
            </a:r>
            <a:r>
              <a:rPr lang="zh-CN" altLang="en-US" dirty="0">
                <a:sym typeface="+mn-ea"/>
              </a:rPr>
              <a:t>：复杂性</a:t>
            </a:r>
            <a:r>
              <a:rPr lang="en-US" altLang="zh-CN" dirty="0">
                <a:sym typeface="+mn-ea"/>
              </a:rPr>
              <a:t>/</a:t>
            </a:r>
            <a:r>
              <a:rPr lang="zh-CN" altLang="en-US" dirty="0">
                <a:sym typeface="+mn-ea"/>
              </a:rPr>
              <a:t>简洁性、可读性、可维护性、重复度和每个文件的代码行数）来对项目进行测量并给出相应的分数。</a:t>
            </a:r>
            <a:endParaRPr lang="zh-CN" altLang="en-US" dirty="0">
              <a:sym typeface="+mn-ea"/>
            </a:endParaRPr>
          </a:p>
          <a:p>
            <a:pPr fontAlgn="auto">
              <a:lnSpc>
                <a:spcPct val="125000"/>
              </a:lnSpc>
            </a:pPr>
            <a:r>
              <a:rPr lang="zh-CN" altLang="en-US" dirty="0">
                <a:sym typeface="+mn-ea"/>
              </a:rPr>
              <a:t>最高分数是 </a:t>
            </a:r>
            <a:r>
              <a:rPr lang="en-US" altLang="zh-CN" dirty="0">
                <a:sym typeface="+mn-ea"/>
              </a:rPr>
              <a:t>4.0</a:t>
            </a:r>
            <a:endParaRPr lang="en-US" altLang="zh-CN" dirty="0">
              <a:sym typeface="+mn-ea"/>
            </a:endParaRPr>
          </a:p>
          <a:p>
            <a:endParaRPr lang="zh-CN" altLang="en-US" sz="2800" dirty="0">
              <a:sym typeface="+mn-ea"/>
            </a:endParaRPr>
          </a:p>
        </p:txBody>
      </p:sp>
      <p:grpSp>
        <p:nvGrpSpPr>
          <p:cNvPr id="3" name="组合 2"/>
          <p:cNvGrpSpPr/>
          <p:nvPr/>
        </p:nvGrpSpPr>
        <p:grpSpPr>
          <a:xfrm>
            <a:off x="1069340" y="527685"/>
            <a:ext cx="6275705" cy="762000"/>
            <a:chOff x="1684" y="831"/>
            <a:chExt cx="9883"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7443" y="831"/>
              <a:ext cx="4124" cy="780"/>
            </a:xfrm>
            <a:prstGeom prst="rect">
              <a:avLst/>
            </a:prstGeom>
          </p:spPr>
        </p:pic>
      </p:gr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4324350"/>
            <a:ext cx="10515600" cy="23310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3200" b="1" dirty="0">
                <a:sym typeface="+mn-ea"/>
              </a:rPr>
              <a:t>goodparts </a:t>
            </a:r>
            <a:r>
              <a:rPr lang="zh-CN" dirty="0">
                <a:sym typeface="+mn-ea"/>
              </a:rPr>
              <a:t>是一个</a:t>
            </a:r>
            <a:r>
              <a:rPr lang="en-US" altLang="zh-CN" dirty="0">
                <a:sym typeface="+mn-ea"/>
              </a:rPr>
              <a:t>JS  “linter”</a:t>
            </a:r>
            <a:r>
              <a:rPr lang="zh-CN" altLang="en-US" dirty="0">
                <a:sym typeface="+mn-ea"/>
              </a:rPr>
              <a:t>，是用来检查代码风格</a:t>
            </a:r>
            <a:r>
              <a:rPr lang="en-US" altLang="zh-CN" dirty="0">
                <a:sym typeface="+mn-ea"/>
              </a:rPr>
              <a:t>/</a:t>
            </a:r>
            <a:r>
              <a:rPr lang="zh-CN" altLang="en-US" dirty="0">
                <a:sym typeface="+mn-ea"/>
              </a:rPr>
              <a:t>错误的小工具，</a:t>
            </a:r>
            <a:r>
              <a:rPr lang="zh-CN" altLang="en-US" sz="2800" dirty="0">
                <a:sym typeface="+mn-ea"/>
              </a:rPr>
              <a:t>使JavaScript只包括 "The Good Parts" </a:t>
            </a:r>
            <a:endParaRPr lang="zh-CN" altLang="en-US" sz="2800" dirty="0">
              <a:sym typeface="+mn-ea"/>
            </a:endParaRPr>
          </a:p>
        </p:txBody>
      </p:sp>
      <p:grpSp>
        <p:nvGrpSpPr>
          <p:cNvPr id="4" name="组合 3"/>
          <p:cNvGrpSpPr/>
          <p:nvPr/>
        </p:nvGrpSpPr>
        <p:grpSpPr>
          <a:xfrm>
            <a:off x="261620" y="471170"/>
            <a:ext cx="11415395" cy="762000"/>
            <a:chOff x="412" y="742"/>
            <a:chExt cx="17977" cy="1200"/>
          </a:xfrm>
        </p:grpSpPr>
        <p:sp>
          <p:nvSpPr>
            <p:cNvPr id="21" name="文本框 20"/>
            <p:cNvSpPr txBox="1"/>
            <p:nvPr/>
          </p:nvSpPr>
          <p:spPr>
            <a:xfrm>
              <a:off x="412" y="742"/>
              <a:ext cx="16091" cy="12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4319" y="742"/>
              <a:ext cx="4071" cy="626"/>
            </a:xfrm>
            <a:prstGeom prst="rect">
              <a:avLst/>
            </a:prstGeom>
          </p:spPr>
        </p:pic>
      </p:grpSp>
      <p:sp>
        <p:nvSpPr>
          <p:cNvPr id="2" name="文本框 1"/>
          <p:cNvSpPr txBox="1"/>
          <p:nvPr>
            <p:custDataLst>
              <p:tags r:id="rId3"/>
            </p:custDataLst>
          </p:nvPr>
        </p:nvSpPr>
        <p:spPr>
          <a:xfrm>
            <a:off x="838200" y="1705610"/>
            <a:ext cx="10515600" cy="23310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2400" i="1" dirty="0">
                <a:solidFill>
                  <a:schemeClr val="bg2">
                    <a:lumMod val="50000"/>
                  </a:schemeClr>
                </a:solidFill>
                <a:sym typeface="+mn-ea"/>
              </a:rPr>
              <a:t>"Any fool can write code that a computer can understand. </a:t>
            </a:r>
            <a:endParaRPr sz="2400" i="1" dirty="0">
              <a:solidFill>
                <a:schemeClr val="bg2">
                  <a:lumMod val="50000"/>
                </a:schemeClr>
              </a:solidFill>
              <a:sym typeface="+mn-ea"/>
            </a:endParaRPr>
          </a:p>
          <a:p>
            <a:pPr fontAlgn="auto">
              <a:lnSpc>
                <a:spcPct val="140000"/>
              </a:lnSpc>
            </a:pPr>
            <a:r>
              <a:rPr sz="2400" i="1" dirty="0">
                <a:solidFill>
                  <a:schemeClr val="bg2">
                    <a:lumMod val="50000"/>
                  </a:schemeClr>
                </a:solidFill>
                <a:sym typeface="+mn-ea"/>
              </a:rPr>
              <a:t>Good programmers write code that humans can understand." </a:t>
            </a:r>
            <a:endParaRPr sz="2400" i="1" dirty="0">
              <a:solidFill>
                <a:schemeClr val="bg2">
                  <a:lumMod val="50000"/>
                </a:schemeClr>
              </a:solidFill>
              <a:sym typeface="+mn-ea"/>
            </a:endParaRPr>
          </a:p>
          <a:p>
            <a:pPr algn="r" fontAlgn="auto">
              <a:lnSpc>
                <a:spcPct val="140000"/>
              </a:lnSpc>
            </a:pPr>
            <a:r>
              <a:rPr lang="en-US" sz="2400" i="1" dirty="0">
                <a:solidFill>
                  <a:schemeClr val="bg2">
                    <a:lumMod val="50000"/>
                  </a:schemeClr>
                </a:solidFill>
                <a:sym typeface="+mn-ea"/>
              </a:rPr>
              <a:t>--</a:t>
            </a:r>
            <a:r>
              <a:rPr sz="2400" i="1" dirty="0">
                <a:solidFill>
                  <a:schemeClr val="bg2">
                    <a:lumMod val="50000"/>
                  </a:schemeClr>
                </a:solidFill>
                <a:sym typeface="+mn-ea"/>
              </a:rPr>
              <a:t> Martin Fowler</a:t>
            </a:r>
            <a:endParaRPr sz="2400" i="1" dirty="0">
              <a:solidFill>
                <a:schemeClr val="bg2">
                  <a:lumMod val="50000"/>
                </a:schemeClr>
              </a:solidFill>
              <a:sym typeface="+mn-ea"/>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50595" y="1792605"/>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b="1" dirty="0">
                <a:sym typeface="+mn-ea"/>
              </a:rPr>
              <a:t>Readability </a:t>
            </a:r>
            <a:r>
              <a:rPr lang="en-US" dirty="0">
                <a:sym typeface="+mn-ea"/>
              </a:rPr>
              <a:t>- </a:t>
            </a:r>
            <a:r>
              <a:rPr lang="zh-CN" altLang="en-US" dirty="0">
                <a:sym typeface="+mn-ea"/>
              </a:rPr>
              <a:t>使用较少的</a:t>
            </a:r>
            <a:r>
              <a:rPr lang="en-US" altLang="zh-CN" dirty="0">
                <a:sym typeface="+mn-ea"/>
              </a:rPr>
              <a:t>JS</a:t>
            </a:r>
            <a:r>
              <a:rPr lang="zh-CN" altLang="en-US" dirty="0">
                <a:sym typeface="+mn-ea"/>
              </a:rPr>
              <a:t>语法，可以直接获得他所做的核心工作，不必浪费时间去了解它的具体写作方式。</a:t>
            </a:r>
            <a:endParaRPr lang="zh-CN" altLang="en-US" dirty="0">
              <a:sym typeface="+mn-ea"/>
            </a:endParaRPr>
          </a:p>
          <a:p>
            <a:pPr fontAlgn="auto">
              <a:lnSpc>
                <a:spcPct val="140000"/>
              </a:lnSpc>
            </a:pPr>
            <a:r>
              <a:rPr lang="zh-CN" altLang="en-US" b="1" dirty="0">
                <a:sym typeface="+mn-ea"/>
              </a:rPr>
              <a:t>Portability </a:t>
            </a:r>
            <a:r>
              <a:rPr lang="en-US" altLang="zh-CN" dirty="0">
                <a:sym typeface="+mn-ea"/>
              </a:rPr>
              <a:t>- </a:t>
            </a:r>
            <a:r>
              <a:rPr lang="zh-CN" altLang="en-US" dirty="0">
                <a:sym typeface="+mn-ea"/>
              </a:rPr>
              <a:t>具有很好的移植性，包括老式浏览器及设备。</a:t>
            </a:r>
            <a:endParaRPr lang="zh-CN" altLang="en-US" dirty="0">
              <a:sym typeface="+mn-ea"/>
            </a:endParaRPr>
          </a:p>
          <a:p>
            <a:pPr fontAlgn="auto">
              <a:lnSpc>
                <a:spcPct val="140000"/>
              </a:lnSpc>
            </a:pPr>
            <a:r>
              <a:rPr lang="zh-CN" altLang="en-US" b="1" dirty="0">
                <a:sym typeface="+mn-ea"/>
              </a:rPr>
              <a:t>Beginner-friendlyness</a:t>
            </a:r>
            <a:r>
              <a:rPr lang="zh-CN" altLang="en-US" dirty="0">
                <a:sym typeface="+mn-ea"/>
              </a:rPr>
              <a:t> </a:t>
            </a:r>
            <a:r>
              <a:rPr lang="en-US" altLang="zh-CN" dirty="0">
                <a:sym typeface="+mn-ea"/>
              </a:rPr>
              <a:t>- </a:t>
            </a:r>
            <a:r>
              <a:rPr lang="zh-CN" altLang="en-US" dirty="0">
                <a:sym typeface="+mn-ea"/>
              </a:rPr>
              <a:t>使用了较少的</a:t>
            </a:r>
            <a:r>
              <a:rPr lang="en-US" altLang="zh-CN" dirty="0">
                <a:sym typeface="+mn-ea"/>
              </a:rPr>
              <a:t>JS</a:t>
            </a:r>
            <a:r>
              <a:rPr lang="zh-CN" altLang="en-US" dirty="0">
                <a:sym typeface="+mn-ea"/>
              </a:rPr>
              <a:t>功能，降低了新手的学习成本。</a:t>
            </a:r>
            <a:endParaRPr lang="zh-CN" altLang="en-US" dirty="0">
              <a:sym typeface="+mn-ea"/>
            </a:endParaRPr>
          </a:p>
        </p:txBody>
      </p:sp>
      <p:sp>
        <p:nvSpPr>
          <p:cNvPr id="2" name="文本框 1"/>
          <p:cNvSpPr txBox="1"/>
          <p:nvPr/>
        </p:nvSpPr>
        <p:spPr>
          <a:xfrm>
            <a:off x="262890" y="401955"/>
            <a:ext cx="12061825" cy="762000"/>
          </a:xfrm>
          <a:prstGeom prst="rect">
            <a:avLst/>
          </a:prstGeom>
          <a:noFill/>
        </p:spPr>
        <p:txBody>
          <a:bodyPr wrap="square" rtlCol="0" anchor="t">
            <a:spAutoFit/>
          </a:bodyPr>
          <a:p>
            <a:r>
              <a:rPr lang="zh-CN" altLang="en-US" sz="4400" dirty="0">
                <a:solidFill>
                  <a:srgbClr val="4A6982"/>
                </a:solidFill>
                <a:latin typeface="+mj-lt"/>
                <a:ea typeface="+mj-ea"/>
                <a:cs typeface="+mj-cs"/>
              </a:rPr>
              <a:t>Key Advantages of using goodparts :</a:t>
            </a:r>
            <a:endParaRPr lang="zh-CN" altLang="en-US" sz="4400" dirty="0">
              <a:solidFill>
                <a:srgbClr val="4A6982"/>
              </a:solidFill>
              <a:latin typeface="+mj-lt"/>
              <a:ea typeface="+mj-ea"/>
              <a:cs typeface="+mj-cs"/>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816610" y="351155"/>
            <a:ext cx="8460105" cy="762000"/>
            <a:chOff x="1286" y="553"/>
            <a:chExt cx="13323" cy="1200"/>
          </a:xfrm>
        </p:grpSpPr>
        <p:sp>
          <p:nvSpPr>
            <p:cNvPr id="2" name="文本框 1"/>
            <p:cNvSpPr txBox="1"/>
            <p:nvPr/>
          </p:nvSpPr>
          <p:spPr>
            <a:xfrm>
              <a:off x="1286" y="553"/>
              <a:ext cx="10446" cy="1200"/>
            </a:xfrm>
            <a:prstGeom prst="rect">
              <a:avLst/>
            </a:prstGeom>
            <a:noFill/>
          </p:spPr>
          <p:txBody>
            <a:bodyPr wrap="square" rtlCol="0" anchor="t">
              <a:spAutoFit/>
            </a:bodyPr>
            <a:p>
              <a:r>
                <a:rPr lang="zh-CN" altLang="en-US" sz="4400" dirty="0">
                  <a:solidFill>
                    <a:srgbClr val="4A6982"/>
                  </a:solidFill>
                  <a:latin typeface="+mj-lt"/>
                  <a:ea typeface="+mj-ea"/>
                  <a:cs typeface="+mj-cs"/>
                </a:rPr>
                <a:t>Gitter</a:t>
              </a:r>
              <a:r>
                <a:rPr lang="zh-CN" altLang="en-US" sz="3600" dirty="0">
                  <a:solidFill>
                    <a:srgbClr val="4A6982"/>
                  </a:solidFill>
                  <a:latin typeface="+mj-lt"/>
                  <a:ea typeface="+mj-ea"/>
                  <a:cs typeface="+mj-cs"/>
                </a:rPr>
                <a:t> (Chat for Developers!)</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569" y="553"/>
              <a:ext cx="3041" cy="592"/>
            </a:xfrm>
            <a:prstGeom prst="rect">
              <a:avLst/>
            </a:prstGeom>
          </p:spPr>
        </p:pic>
      </p:grpSp>
      <p:sp>
        <p:nvSpPr>
          <p:cNvPr id="19" name="文本框 18"/>
          <p:cNvSpPr txBox="1"/>
          <p:nvPr>
            <p:custDataLst>
              <p:tags r:id="rId2"/>
            </p:custDataLst>
          </p:nvPr>
        </p:nvSpPr>
        <p:spPr>
          <a:xfrm>
            <a:off x="497840" y="1179830"/>
            <a:ext cx="10515600" cy="98425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sz="2000">
                <a:sym typeface="+mn-ea"/>
              </a:rPr>
              <a:t>点击徽章会跳转到</a:t>
            </a:r>
            <a:r>
              <a:rPr lang="zh-CN" altLang="en-US" sz="2000" dirty="0">
                <a:solidFill>
                  <a:srgbClr val="4A6982"/>
                </a:solidFill>
                <a:latin typeface="+mj-lt"/>
                <a:ea typeface="+mj-ea"/>
                <a:cs typeface="+mj-cs"/>
                <a:sym typeface="+mn-ea"/>
              </a:rPr>
              <a:t>Gitter </a:t>
            </a:r>
            <a:r>
              <a:rPr lang="zh-CN" altLang="en-US" sz="2000">
                <a:sym typeface="+mn-ea"/>
              </a:rPr>
              <a:t>里本项目所在的</a:t>
            </a:r>
            <a:r>
              <a:rPr lang="zh-CN" altLang="en-US" sz="2000" b="1">
                <a:sym typeface="+mn-ea"/>
              </a:rPr>
              <a:t>公共聊天区域</a:t>
            </a:r>
            <a:r>
              <a:rPr lang="zh-CN" altLang="en-US" sz="2000">
                <a:sym typeface="+mn-ea"/>
              </a:rPr>
              <a:t>，将下面代码粘贴到项目的README.md文件里：</a:t>
            </a:r>
            <a:endParaRPr lang="zh-CN" altLang="en-US" sz="2000" dirty="0">
              <a:sym typeface="+mn-ea"/>
            </a:endParaRPr>
          </a:p>
        </p:txBody>
      </p:sp>
      <p:sp>
        <p:nvSpPr>
          <p:cNvPr id="5" name="文本框 4"/>
          <p:cNvSpPr txBox="1"/>
          <p:nvPr>
            <p:custDataLst>
              <p:tags r:id="rId3"/>
            </p:custDataLst>
          </p:nvPr>
        </p:nvSpPr>
        <p:spPr>
          <a:xfrm>
            <a:off x="605790" y="2231390"/>
            <a:ext cx="10979785" cy="1595120"/>
          </a:xfrm>
          <a:prstGeom prst="rect">
            <a:avLst/>
          </a:prstGeom>
          <a:solidFill>
            <a:schemeClr val="bg1">
              <a:lumMod val="85000"/>
            </a:schemeClr>
          </a:solidFill>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540"/>
              </a:lnSpc>
              <a:buNone/>
            </a:pPr>
            <a:r>
              <a:rPr sz="1400" dirty="0">
                <a:solidFill>
                  <a:schemeClr val="bg2">
                    <a:lumMod val="50000"/>
                  </a:schemeClr>
                </a:solidFill>
                <a:effectLst/>
                <a:sym typeface="+mn-ea"/>
              </a:rPr>
              <a:t> </a:t>
            </a:r>
            <a:r>
              <a:rPr sz="1800" dirty="0">
                <a:solidFill>
                  <a:schemeClr val="bg2">
                    <a:lumMod val="50000"/>
                  </a:schemeClr>
                </a:solidFill>
                <a:effectLst/>
              </a:rPr>
              <a:t>[![Join the chat at https://gitter.im/{ORG-or-USERNAME}/{REPO-NAME}]</a:t>
            </a:r>
            <a:endParaRPr sz="1800" dirty="0">
              <a:solidFill>
                <a:schemeClr val="bg2">
                  <a:lumMod val="50000"/>
                </a:schemeClr>
              </a:solidFill>
              <a:effectLst/>
            </a:endParaRPr>
          </a:p>
          <a:p>
            <a:pPr marL="0" indent="0" fontAlgn="auto">
              <a:lnSpc>
                <a:spcPts val="2540"/>
              </a:lnSpc>
              <a:buNone/>
            </a:pPr>
            <a:r>
              <a:rPr sz="1800" dirty="0">
                <a:solidFill>
                  <a:schemeClr val="bg2">
                    <a:lumMod val="50000"/>
                  </a:schemeClr>
                </a:solidFill>
                <a:effectLst/>
              </a:rPr>
              <a:t>(https://badges.gitter.im/Join%20Chat.svg)]</a:t>
            </a:r>
            <a:endParaRPr sz="1800" dirty="0">
              <a:solidFill>
                <a:schemeClr val="bg2">
                  <a:lumMod val="50000"/>
                </a:schemeClr>
              </a:solidFill>
              <a:effectLst/>
            </a:endParaRPr>
          </a:p>
          <a:p>
            <a:pPr marL="0" indent="0" fontAlgn="auto">
              <a:lnSpc>
                <a:spcPts val="2540"/>
              </a:lnSpc>
              <a:buNone/>
            </a:pPr>
            <a:r>
              <a:rPr sz="1800" dirty="0">
                <a:solidFill>
                  <a:schemeClr val="bg2">
                    <a:lumMod val="50000"/>
                  </a:schemeClr>
                </a:solidFill>
                <a:effectLst/>
              </a:rPr>
              <a:t>(https://gitter.im/dwyl/?utm_source=badge&amp;utm_medium=badge&amp;utm_campaign=pr-badge&amp;utm_content=badge)</a:t>
            </a:r>
            <a:endParaRPr sz="1800" dirty="0">
              <a:solidFill>
                <a:schemeClr val="bg2">
                  <a:lumMod val="50000"/>
                </a:schemeClr>
              </a:solidFill>
              <a:effectLst/>
            </a:endParaRPr>
          </a:p>
        </p:txBody>
      </p:sp>
      <p:grpSp>
        <p:nvGrpSpPr>
          <p:cNvPr id="8" name="组合 7"/>
          <p:cNvGrpSpPr/>
          <p:nvPr/>
        </p:nvGrpSpPr>
        <p:grpSpPr>
          <a:xfrm>
            <a:off x="816610" y="3826510"/>
            <a:ext cx="6007735" cy="762000"/>
            <a:chOff x="1286" y="6026"/>
            <a:chExt cx="9461" cy="1200"/>
          </a:xfrm>
        </p:grpSpPr>
        <p:pic>
          <p:nvPicPr>
            <p:cNvPr id="6" name="图片 5"/>
            <p:cNvPicPr>
              <a:picLocks noChangeAspect="1"/>
            </p:cNvPicPr>
            <p:nvPr/>
          </p:nvPicPr>
          <p:blipFill>
            <a:blip r:embed="rId4"/>
            <a:stretch>
              <a:fillRect/>
            </a:stretch>
          </p:blipFill>
          <p:spPr>
            <a:xfrm>
              <a:off x="6549" y="6318"/>
              <a:ext cx="4199" cy="615"/>
            </a:xfrm>
            <a:prstGeom prst="rect">
              <a:avLst/>
            </a:prstGeom>
          </p:spPr>
        </p:pic>
        <p:sp>
          <p:nvSpPr>
            <p:cNvPr id="7" name="文本框 6"/>
            <p:cNvSpPr txBox="1"/>
            <p:nvPr/>
          </p:nvSpPr>
          <p:spPr>
            <a:xfrm>
              <a:off x="1286" y="6026"/>
              <a:ext cx="4847" cy="1200"/>
            </a:xfrm>
            <a:prstGeom prst="rect">
              <a:avLst/>
            </a:prstGeom>
            <a:noFill/>
          </p:spPr>
          <p:txBody>
            <a:bodyPr wrap="square" rtlCol="0" anchor="t">
              <a:spAutoFit/>
            </a:bodyPr>
            <a:p>
              <a:r>
                <a:rPr lang="en-US" altLang="zh-CN" sz="3600" dirty="0">
                  <a:solidFill>
                    <a:srgbClr val="4A6982"/>
                  </a:solidFill>
                  <a:latin typeface="+mj-lt"/>
                  <a:ea typeface="+mj-ea"/>
                  <a:cs typeface="+mj-cs"/>
                </a:rPr>
                <a:t> </a:t>
              </a:r>
              <a:r>
                <a:rPr lang="zh-CN" altLang="en-US" sz="4000" dirty="0">
                  <a:solidFill>
                    <a:srgbClr val="4A6982"/>
                  </a:solidFill>
                  <a:latin typeface="+mj-lt"/>
                  <a:ea typeface="+mj-ea"/>
                  <a:cs typeface="+mj-cs"/>
                </a:rPr>
                <a:t>Contributing</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grpSp>
      <p:sp>
        <p:nvSpPr>
          <p:cNvPr id="9" name="文本框 8"/>
          <p:cNvSpPr txBox="1"/>
          <p:nvPr>
            <p:custDataLst>
              <p:tags r:id="rId5"/>
            </p:custDataLst>
          </p:nvPr>
        </p:nvSpPr>
        <p:spPr>
          <a:xfrm>
            <a:off x="584200" y="4604385"/>
            <a:ext cx="10515600" cy="54356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sz="2000">
                <a:sym typeface="+mn-ea"/>
              </a:rPr>
              <a:t>如果想让其他人参与到自己开发的项目中来，可以通过该徽章进行提示：</a:t>
            </a:r>
            <a:endParaRPr lang="zh-CN" altLang="en-US" sz="2000" dirty="0">
              <a:sym typeface="+mn-ea"/>
            </a:endParaRPr>
          </a:p>
        </p:txBody>
      </p:sp>
      <p:sp>
        <p:nvSpPr>
          <p:cNvPr id="11" name="文本框 10"/>
          <p:cNvSpPr txBox="1"/>
          <p:nvPr>
            <p:custDataLst>
              <p:tags r:id="rId6"/>
            </p:custDataLst>
          </p:nvPr>
        </p:nvSpPr>
        <p:spPr>
          <a:xfrm>
            <a:off x="584200" y="5147945"/>
            <a:ext cx="10979785" cy="1595120"/>
          </a:xfrm>
          <a:prstGeom prst="rect">
            <a:avLst/>
          </a:prstGeom>
          <a:solidFill>
            <a:schemeClr val="bg1">
              <a:lumMod val="85000"/>
            </a:schemeClr>
          </a:solidFill>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40"/>
              </a:lnSpc>
              <a:buNone/>
            </a:pPr>
            <a:r>
              <a:rPr sz="2400" dirty="0">
                <a:solidFill>
                  <a:schemeClr val="bg2">
                    <a:lumMod val="50000"/>
                  </a:schemeClr>
                </a:solidFill>
                <a:effectLst/>
              </a:rPr>
              <a:t> [![contributions welcome]</a:t>
            </a:r>
            <a:endParaRPr sz="2400" dirty="0">
              <a:solidFill>
                <a:schemeClr val="bg2">
                  <a:lumMod val="50000"/>
                </a:schemeClr>
              </a:solidFill>
              <a:effectLst/>
            </a:endParaRPr>
          </a:p>
          <a:p>
            <a:pPr marL="0" indent="0" fontAlgn="auto">
              <a:lnSpc>
                <a:spcPts val="2840"/>
              </a:lnSpc>
              <a:buNone/>
            </a:pPr>
            <a:r>
              <a:rPr sz="2400" dirty="0">
                <a:solidFill>
                  <a:schemeClr val="bg2">
                    <a:lumMod val="50000"/>
                  </a:schemeClr>
                </a:solidFill>
                <a:effectLst/>
              </a:rPr>
              <a:t>(https://img.shields.io/badge/contributions-welcome-brightgreen.svg?style=flat)]</a:t>
            </a:r>
            <a:endParaRPr sz="2400" dirty="0">
              <a:solidFill>
                <a:schemeClr val="bg2">
                  <a:lumMod val="50000"/>
                </a:schemeClr>
              </a:solidFill>
              <a:effectLst/>
            </a:endParaRPr>
          </a:p>
          <a:p>
            <a:pPr marL="0" indent="0" fontAlgn="auto">
              <a:lnSpc>
                <a:spcPts val="2840"/>
              </a:lnSpc>
              <a:buNone/>
            </a:pPr>
            <a:r>
              <a:rPr sz="2400" dirty="0">
                <a:solidFill>
                  <a:schemeClr val="bg2">
                    <a:lumMod val="50000"/>
                  </a:schemeClr>
                </a:solidFill>
                <a:effectLst/>
              </a:rPr>
              <a:t>(https://github.com/dwyl/esta/issues)</a:t>
            </a:r>
            <a:endParaRPr sz="2400" dirty="0">
              <a:solidFill>
                <a:schemeClr val="bg2">
                  <a:lumMod val="50000"/>
                </a:schemeClr>
              </a:solidFill>
              <a:effectLst/>
            </a:endParaRPr>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custDataLst>
              <p:tags r:id="rId1"/>
            </p:custDataLst>
          </p:nvPr>
        </p:nvSpPr>
        <p:spPr>
          <a:xfrm>
            <a:off x="3283585" y="2412365"/>
            <a:ext cx="4838700" cy="1135380"/>
          </a:xfrm>
          <a:prstGeom prst="rect">
            <a:avLst/>
          </a:prstGeom>
        </p:spPr>
        <p:txBody>
          <a:bodyPr vert="horz" lIns="91440" tIns="45720" rIns="91440" bIns="45720" rtlCol="0" anchor="ctr">
            <a:no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r>
              <a:rPr lang="en-US" altLang="zh-CN" dirty="0">
                <a:latin typeface="+mj-lt"/>
                <a:ea typeface="+mj-ea"/>
              </a:rPr>
              <a:t>	</a:t>
            </a:r>
            <a:r>
              <a:rPr lang="en-US" altLang="zh-CN" sz="8800" dirty="0">
                <a:latin typeface="+mj-lt"/>
                <a:ea typeface="+mj-ea"/>
              </a:rPr>
              <a:t>How ?</a:t>
            </a:r>
            <a:endParaRPr lang="en-US" altLang="zh-CN" sz="8800" dirty="0">
              <a:latin typeface="+mj-lt"/>
              <a:ea typeface="+mj-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787400" y="856615"/>
            <a:ext cx="10515600" cy="238506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sz="3200" dirty="0"/>
              <a:t>1. Sign Up for the Service</a:t>
            </a:r>
            <a:endParaRPr sz="3200" dirty="0"/>
          </a:p>
          <a:p>
            <a:r>
              <a:rPr sz="2000" i="1" dirty="0"/>
              <a:t>Sign up at: </a:t>
            </a:r>
            <a:r>
              <a:rPr sz="1800" i="1" dirty="0">
                <a:hlinkClick r:id="rId2" action="ppaction://hlinkfile"/>
              </a:rPr>
              <a:t>https://nodesecurity.io/signup</a:t>
            </a:r>
            <a:endParaRPr sz="1800" i="1" dirty="0">
              <a:hlinkClick r:id="rId2" action="ppaction://hlinkfile"/>
            </a:endParaRPr>
          </a:p>
          <a:p>
            <a:pPr algn="l"/>
            <a:r>
              <a:rPr sz="2000" i="1" dirty="0"/>
              <a:t>You will receive an email asking you to verify the email address you used to sign up. Click on "Verify Account"</a:t>
            </a:r>
            <a:r>
              <a:rPr lang="zh-CN" sz="2000" i="1" dirty="0"/>
              <a:t>：</a:t>
            </a:r>
            <a:endParaRPr lang="zh-CN"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a:hlinkClick r:id="rId2" action="ppaction://hlinkfile"/>
          </p:cNvPr>
          <p:cNvPicPr>
            <a:picLocks noChangeAspect="1"/>
          </p:cNvPicPr>
          <p:nvPr/>
        </p:nvPicPr>
        <p:blipFill>
          <a:blip r:embed="rId3"/>
          <a:stretch>
            <a:fillRect/>
          </a:stretch>
        </p:blipFill>
        <p:spPr>
          <a:xfrm>
            <a:off x="3359785" y="351790"/>
            <a:ext cx="1866900" cy="296545"/>
          </a:xfrm>
          <a:prstGeom prst="rect">
            <a:avLst/>
          </a:prstGeom>
        </p:spPr>
      </p:pic>
      <p:pic>
        <p:nvPicPr>
          <p:cNvPr id="3" name="图片 2"/>
          <p:cNvPicPr>
            <a:picLocks noChangeAspect="1"/>
          </p:cNvPicPr>
          <p:nvPr/>
        </p:nvPicPr>
        <p:blipFill>
          <a:blip r:embed="rId4"/>
          <a:stretch>
            <a:fillRect/>
          </a:stretch>
        </p:blipFill>
        <p:spPr>
          <a:xfrm>
            <a:off x="3359785" y="3067685"/>
            <a:ext cx="5324475" cy="329692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tile tx="0" ty="0" sx="100000" sy="100000" flip="none" algn="tl"/>
        </a:blipFill>
        <a:effectLst/>
      </p:bgPr>
    </p:bg>
    <p:spTree>
      <p:nvGrpSpPr>
        <p:cNvPr id="1" name=""/>
        <p:cNvGrpSpPr/>
        <p:nvPr/>
      </p:nvGrpSpPr>
      <p:grpSpPr/>
      <p:sp>
        <p:nvSpPr>
          <p:cNvPr id="20" name="文本框 19"/>
          <p:cNvSpPr txBox="1"/>
          <p:nvPr>
            <p:custDataLst>
              <p:tags r:id="rId2"/>
            </p:custDataLst>
          </p:nvPr>
        </p:nvSpPr>
        <p:spPr>
          <a:xfrm>
            <a:off x="4333875" y="2614295"/>
            <a:ext cx="5163820" cy="1325880"/>
          </a:xfrm>
          <a:prstGeom prst="rect">
            <a:avLst/>
          </a:prstGeom>
        </p:spPr>
        <p:txBody>
          <a:bodyPr vert="horz" lIns="91440" tIns="45720" rIns="91440" bIns="45720" rtlCol="0" anchor="ctr">
            <a:noAutofit/>
          </a:bodyPr>
          <a:lstStyle>
            <a:lvl1pPr>
              <a:lnSpc>
                <a:spcPct val="90000"/>
              </a:lnSpc>
              <a:spcBef>
                <a:spcPct val="0"/>
              </a:spcBef>
              <a:buNone/>
              <a:defRPr sz="4400">
                <a:latin typeface="+mj-lt"/>
                <a:ea typeface="+mj-ea"/>
                <a:cs typeface="+mj-cs"/>
              </a:defRPr>
            </a:lvl1pPr>
          </a:lstStyle>
          <a:p>
            <a:r>
              <a:rPr lang="en-US" altLang="zh-CN" sz="8800" dirty="0">
                <a:solidFill>
                  <a:srgbClr val="4A6982"/>
                </a:solidFill>
              </a:rPr>
              <a:t>Why ?</a:t>
            </a:r>
            <a:endParaRPr lang="en-US" altLang="zh-CN" sz="8800" dirty="0">
              <a:solidFill>
                <a:srgbClr val="4A6982"/>
              </a:solidFill>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787400" y="856615"/>
            <a:ext cx="10897235" cy="31318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sz="3600" dirty="0"/>
              <a:t>2. Create your "Organisation"</a:t>
            </a:r>
            <a:r>
              <a:rPr sz="2000" dirty="0"/>
              <a:t> </a:t>
            </a:r>
            <a:r>
              <a:rPr sz="2400" dirty="0"/>
              <a:t>(if you don't already have one)</a:t>
            </a:r>
            <a:endParaRPr sz="1800" i="1" dirty="0"/>
          </a:p>
          <a:p>
            <a:endParaRPr sz="1800" i="1" dirty="0"/>
          </a:p>
          <a:p>
            <a:pPr fontAlgn="auto">
              <a:lnSpc>
                <a:spcPct val="150000"/>
              </a:lnSpc>
            </a:pPr>
            <a:r>
              <a:rPr sz="1800" i="1" dirty="0"/>
              <a:t>Once you have verified your account with NSP create an "organization" so you can keep track of a group of Node.js based projects.</a:t>
            </a:r>
            <a:endParaRPr sz="1800" i="1" dirty="0"/>
          </a:p>
          <a:p>
            <a:endParaRPr sz="1800" i="1" dirty="0"/>
          </a:p>
          <a:p>
            <a:r>
              <a:rPr sz="1800" i="1" dirty="0"/>
              <a:t>If you are using NSP for personal projects just name your "org" the same as your GitHub username.</a:t>
            </a:r>
            <a:endParaRPr sz="2000" i="1" dirty="0"/>
          </a:p>
          <a:p>
            <a:endParaRPr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3359785" y="351790"/>
            <a:ext cx="1866900" cy="296545"/>
          </a:xfrm>
          <a:prstGeom prst="rect">
            <a:avLst/>
          </a:prstGeom>
        </p:spPr>
      </p:pic>
      <p:pic>
        <p:nvPicPr>
          <p:cNvPr id="4" name="图片 3"/>
          <p:cNvPicPr>
            <a:picLocks noChangeAspect="1"/>
          </p:cNvPicPr>
          <p:nvPr/>
        </p:nvPicPr>
        <p:blipFill>
          <a:blip r:embed="rId3"/>
          <a:stretch>
            <a:fillRect/>
          </a:stretch>
        </p:blipFill>
        <p:spPr>
          <a:xfrm>
            <a:off x="3832860" y="4772025"/>
            <a:ext cx="4990465" cy="647700"/>
          </a:xfrm>
          <a:prstGeom prst="rect">
            <a:avLst/>
          </a:prstGeom>
        </p:spPr>
      </p:pic>
      <p:sp>
        <p:nvSpPr>
          <p:cNvPr id="160" name=" 160"/>
          <p:cNvSpPr/>
          <p:nvPr/>
        </p:nvSpPr>
        <p:spPr>
          <a:xfrm rot="3900000">
            <a:off x="7078345" y="3674745"/>
            <a:ext cx="1078865" cy="6858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7565" y="846455"/>
            <a:ext cx="10897235" cy="1458595"/>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endParaRPr dirty="0"/>
          </a:p>
          <a:p>
            <a:pPr fontAlgn="auto">
              <a:lnSpc>
                <a:spcPct val="150000"/>
              </a:lnSpc>
            </a:pPr>
            <a:r>
              <a:rPr sz="1800" i="1" dirty="0"/>
              <a:t>Click on the button to create a GitHub </a:t>
            </a:r>
            <a:r>
              <a:rPr sz="1800" b="1" i="1" dirty="0"/>
              <a:t>Integration</a:t>
            </a:r>
            <a:r>
              <a:rPr sz="1800" i="1" dirty="0"/>
              <a:t>:</a:t>
            </a:r>
            <a:endParaRPr sz="1800" i="1" dirty="0"/>
          </a:p>
          <a:p>
            <a:endParaRPr sz="1800" i="1" dirty="0"/>
          </a:p>
          <a:p>
            <a:pPr marL="0" indent="0">
              <a:buNone/>
            </a:pPr>
            <a:endParaRPr lang="zh-CN"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3359785" y="351790"/>
            <a:ext cx="1866900" cy="296545"/>
          </a:xfrm>
          <a:prstGeom prst="rect">
            <a:avLst/>
          </a:prstGeom>
        </p:spPr>
      </p:pic>
      <p:pic>
        <p:nvPicPr>
          <p:cNvPr id="5" name="图片 4"/>
          <p:cNvPicPr>
            <a:picLocks noChangeAspect="1"/>
          </p:cNvPicPr>
          <p:nvPr/>
        </p:nvPicPr>
        <p:blipFill>
          <a:blip r:embed="rId3"/>
          <a:stretch>
            <a:fillRect/>
          </a:stretch>
        </p:blipFill>
        <p:spPr>
          <a:xfrm>
            <a:off x="3298190" y="2117090"/>
            <a:ext cx="5133340" cy="1790700"/>
          </a:xfrm>
          <a:prstGeom prst="rect">
            <a:avLst/>
          </a:prstGeom>
        </p:spPr>
      </p:pic>
      <p:sp>
        <p:nvSpPr>
          <p:cNvPr id="8" name="文本框 7"/>
          <p:cNvSpPr txBox="1"/>
          <p:nvPr>
            <p:custDataLst>
              <p:tags r:id="rId4"/>
            </p:custDataLst>
          </p:nvPr>
        </p:nvSpPr>
        <p:spPr>
          <a:xfrm>
            <a:off x="837565" y="3847465"/>
            <a:ext cx="10897235" cy="243586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dirty="0"/>
          </a:p>
          <a:p>
            <a:pPr fontAlgn="auto">
              <a:lnSpc>
                <a:spcPct val="150000"/>
              </a:lnSpc>
            </a:pPr>
            <a:r>
              <a:rPr sz="1800" i="1" dirty="0"/>
              <a:t>You will be re-directed to a GitHub "Auth" (Login) Page.</a:t>
            </a:r>
            <a:endParaRPr sz="1800" i="1" dirty="0"/>
          </a:p>
          <a:p>
            <a:pPr fontAlgn="auto">
              <a:lnSpc>
                <a:spcPct val="150000"/>
              </a:lnSpc>
            </a:pPr>
            <a:r>
              <a:rPr lang="zh-CN" sz="1800" i="1" dirty="0"/>
              <a:t>Login and authorize Node Security Project to access your account. Remember to grant authorization for the org where you project is (if applicable):</a:t>
            </a:r>
            <a:endParaRPr lang="zh-CN" sz="1800" i="1" dirty="0"/>
          </a:p>
          <a:p>
            <a:pPr fontAlgn="auto">
              <a:lnSpc>
                <a:spcPct val="150000"/>
              </a:lnSpc>
            </a:pPr>
            <a:r>
              <a:rPr lang="zh-CN" sz="1800" i="1" dirty="0"/>
              <a:t>Then click on the Authorize Application button at the bottom of the page: </a:t>
            </a:r>
            <a:endParaRPr lang="zh-CN" sz="1800" i="1" dirty="0"/>
          </a:p>
          <a:p>
            <a:pPr fontAlgn="auto">
              <a:lnSpc>
                <a:spcPct val="150000"/>
              </a:lnSpc>
            </a:pPr>
            <a:endParaRPr lang="zh-CN" sz="1800" i="1" dirty="0"/>
          </a:p>
          <a:p>
            <a:endParaRPr sz="1800" i="1" dirty="0"/>
          </a:p>
          <a:p>
            <a:pPr marL="0" indent="0">
              <a:buNone/>
            </a:pPr>
            <a:endParaRPr lang="zh-CN" sz="2000" i="1" dirty="0"/>
          </a:p>
          <a:p>
            <a:pPr algn="l"/>
            <a:endParaRPr lang="zh-CN" sz="2400" i="1" dirty="0"/>
          </a:p>
          <a:p>
            <a:pPr algn="l"/>
            <a:endParaRPr sz="2400" i="1" dirty="0"/>
          </a:p>
          <a:p>
            <a:endParaRPr lang="zh-CN" altLang="en-US" sz="2800" dirty="0">
              <a:sym typeface="+mn-ea"/>
            </a:endParaRPr>
          </a:p>
        </p:txBody>
      </p:sp>
      <p:pic>
        <p:nvPicPr>
          <p:cNvPr id="9" name="图片 8"/>
          <p:cNvPicPr>
            <a:picLocks noChangeAspect="1"/>
          </p:cNvPicPr>
          <p:nvPr/>
        </p:nvPicPr>
        <p:blipFill>
          <a:blip r:embed="rId5"/>
          <a:stretch>
            <a:fillRect/>
          </a:stretch>
        </p:blipFill>
        <p:spPr>
          <a:xfrm>
            <a:off x="8542020" y="5962650"/>
            <a:ext cx="3380740" cy="638175"/>
          </a:xfrm>
          <a:prstGeom prst="rect">
            <a:avLst/>
          </a:prstGeom>
        </p:spPr>
      </p:pic>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7565" y="846455"/>
            <a:ext cx="10897235" cy="578421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endParaRPr dirty="0"/>
          </a:p>
          <a:p>
            <a:pPr fontAlgn="auto">
              <a:lnSpc>
                <a:spcPct val="150000"/>
              </a:lnSpc>
            </a:pPr>
            <a:r>
              <a:rPr sz="1800" i="1" dirty="0"/>
              <a:t>Once you do this you will be re-directed back to </a:t>
            </a:r>
            <a:r>
              <a:rPr sz="1800" i="1" dirty="0">
                <a:hlinkClick r:id="rId2" action="ppaction://hlinkfile"/>
              </a:rPr>
              <a:t>https://nodesecurity.io/orgs/dwyl/github/ </a:t>
            </a:r>
            <a:r>
              <a:rPr sz="1800" i="1" dirty="0"/>
              <a:t> where you will need to</a:t>
            </a:r>
            <a:r>
              <a:rPr sz="1800" b="1" i="1" dirty="0">
                <a:solidFill>
                  <a:schemeClr val="accent1">
                    <a:lumMod val="40000"/>
                    <a:lumOff val="60000"/>
                  </a:schemeClr>
                </a:solidFill>
              </a:rPr>
              <a:t> </a:t>
            </a:r>
            <a:r>
              <a:rPr sz="1800" b="1" i="1" dirty="0">
                <a:solidFill>
                  <a:srgbClr val="4D8DAF"/>
                </a:solidFill>
              </a:rPr>
              <a:t>select the Org again </a:t>
            </a:r>
            <a:r>
              <a:rPr lang="en-US" sz="1800" b="1" i="1" dirty="0">
                <a:solidFill>
                  <a:srgbClr val="4D8DAF"/>
                </a:solidFill>
              </a:rPr>
              <a:t>.</a:t>
            </a:r>
            <a:endParaRPr lang="en-US" sz="1800" b="1" i="1" dirty="0">
              <a:solidFill>
                <a:srgbClr val="4D8DAF"/>
              </a:solidFill>
            </a:endParaRPr>
          </a:p>
          <a:p>
            <a:pPr fontAlgn="auto">
              <a:lnSpc>
                <a:spcPct val="150000"/>
              </a:lnSpc>
            </a:pPr>
            <a:r>
              <a:rPr sz="1800" i="1" dirty="0"/>
              <a:t>You will then be presented with a list of projects.</a:t>
            </a:r>
            <a:endParaRPr sz="1800" i="1" dirty="0"/>
          </a:p>
          <a:p>
            <a:pPr fontAlgn="auto">
              <a:lnSpc>
                <a:spcPct val="150000"/>
              </a:lnSpc>
            </a:pPr>
            <a:r>
              <a:rPr sz="1800" i="1" dirty="0"/>
              <a:t>In our case we are enabling NSP Live checking for our hapi-auth-jwt2 project:</a:t>
            </a:r>
            <a:endParaRPr lang="en-US" sz="1800" b="1" i="1" dirty="0">
              <a:solidFill>
                <a:schemeClr val="tx1">
                  <a:lumMod val="50000"/>
                </a:schemeClr>
              </a:solidFill>
            </a:endParaRPr>
          </a:p>
          <a:p>
            <a:endParaRPr sz="1800" i="1" dirty="0"/>
          </a:p>
          <a:p>
            <a:pPr marL="0" indent="0">
              <a:buNone/>
            </a:pPr>
            <a:endParaRPr lang="zh-CN" sz="2000" i="1" dirty="0"/>
          </a:p>
          <a:p>
            <a:pPr algn="l"/>
            <a:endParaRPr lang="zh-CN" sz="2400" i="1" dirty="0"/>
          </a:p>
          <a:p>
            <a:pPr algn="l"/>
            <a:r>
              <a:rPr sz="1800" i="1" dirty="0"/>
              <a:t>Once you click the Submit button you're done! You should see the following message:</a:t>
            </a:r>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3"/>
          <a:stretch>
            <a:fillRect/>
          </a:stretch>
        </p:blipFill>
        <p:spPr>
          <a:xfrm>
            <a:off x="3359785" y="351790"/>
            <a:ext cx="1866900" cy="296545"/>
          </a:xfrm>
          <a:prstGeom prst="rect">
            <a:avLst/>
          </a:prstGeom>
        </p:spPr>
      </p:pic>
      <p:pic>
        <p:nvPicPr>
          <p:cNvPr id="3" name="图片 2"/>
          <p:cNvPicPr>
            <a:picLocks noChangeAspect="1"/>
          </p:cNvPicPr>
          <p:nvPr/>
        </p:nvPicPr>
        <p:blipFill>
          <a:blip r:embed="rId4"/>
          <a:stretch>
            <a:fillRect/>
          </a:stretch>
        </p:blipFill>
        <p:spPr>
          <a:xfrm>
            <a:off x="7724775" y="4115435"/>
            <a:ext cx="3771265" cy="723900"/>
          </a:xfrm>
          <a:prstGeom prst="rect">
            <a:avLst/>
          </a:prstGeom>
        </p:spPr>
      </p:pic>
      <p:sp>
        <p:nvSpPr>
          <p:cNvPr id="160" name=" 160"/>
          <p:cNvSpPr/>
          <p:nvPr/>
        </p:nvSpPr>
        <p:spPr>
          <a:xfrm rot="4020000">
            <a:off x="6602095" y="3926205"/>
            <a:ext cx="845820" cy="65214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4" name="图片 3"/>
          <p:cNvPicPr>
            <a:picLocks noChangeAspect="1"/>
          </p:cNvPicPr>
          <p:nvPr/>
        </p:nvPicPr>
        <p:blipFill>
          <a:blip r:embed="rId5"/>
          <a:stretch>
            <a:fillRect/>
          </a:stretch>
        </p:blipFill>
        <p:spPr>
          <a:xfrm>
            <a:off x="7724775" y="5796280"/>
            <a:ext cx="4155440" cy="609600"/>
          </a:xfrm>
          <a:prstGeom prst="rect">
            <a:avLst/>
          </a:prstGeom>
        </p:spPr>
      </p:pic>
      <p:sp>
        <p:nvSpPr>
          <p:cNvPr id="6" name=" 160"/>
          <p:cNvSpPr/>
          <p:nvPr/>
        </p:nvSpPr>
        <p:spPr>
          <a:xfrm rot="4020000">
            <a:off x="6602095" y="5445125"/>
            <a:ext cx="845820" cy="65214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27405" y="873125"/>
            <a:ext cx="10897235" cy="578421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endParaRPr dirty="0"/>
          </a:p>
          <a:p>
            <a:r>
              <a:rPr sz="1800" i="1" dirty="0">
                <a:sym typeface="+mn-ea"/>
              </a:rPr>
              <a:t>And if you scroll down you will see that the project checkbox is checked.</a:t>
            </a:r>
            <a:endParaRPr sz="1800" i="1" dirty="0">
              <a:sym typeface="+mn-ea"/>
            </a:endParaRPr>
          </a:p>
          <a:p>
            <a:endParaRPr sz="1800" i="1" dirty="0">
              <a:sym typeface="+mn-ea"/>
            </a:endParaRPr>
          </a:p>
          <a:p>
            <a:r>
              <a:rPr sz="1800" i="1" dirty="0">
                <a:sym typeface="+mn-ea"/>
              </a:rPr>
              <a:t>Going back to your "Projects" page you will see:</a:t>
            </a:r>
            <a:endParaRPr sz="1800" i="1" dirty="0">
              <a:sym typeface="+mn-ea"/>
            </a:endParaRPr>
          </a:p>
          <a:p>
            <a:endParaRPr sz="1800" i="1" dirty="0">
              <a:sym typeface="+mn-ea"/>
            </a:endParaRPr>
          </a:p>
          <a:p>
            <a:endParaRPr sz="1800" i="1" dirty="0">
              <a:sym typeface="+mn-ea"/>
            </a:endParaRPr>
          </a:p>
          <a:p>
            <a:endParaRPr sz="1800" i="1" dirty="0">
              <a:sym typeface="+mn-ea"/>
            </a:endParaRPr>
          </a:p>
          <a:p>
            <a:endParaRPr sz="1800" i="1" dirty="0">
              <a:sym typeface="+mn-ea"/>
            </a:endParaRPr>
          </a:p>
          <a:p>
            <a:endParaRPr sz="1800" i="1" dirty="0">
              <a:sym typeface="+mn-ea"/>
            </a:endParaRPr>
          </a:p>
          <a:p>
            <a:r>
              <a:rPr sz="1800" i="1" dirty="0">
                <a:sym typeface="+mn-ea"/>
              </a:rPr>
              <a:t>So you know </a:t>
            </a:r>
            <a:r>
              <a:rPr sz="2400" i="1" dirty="0">
                <a:sym typeface="+mn-ea"/>
              </a:rPr>
              <a:t>it's </a:t>
            </a:r>
            <a:r>
              <a:rPr i="1" dirty="0">
                <a:sym typeface="+mn-ea"/>
              </a:rPr>
              <a:t>working ! </a:t>
            </a:r>
            <a:endParaRPr i="1"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3359785" y="351790"/>
            <a:ext cx="1866900" cy="296545"/>
          </a:xfrm>
          <a:prstGeom prst="rect">
            <a:avLst/>
          </a:prstGeom>
        </p:spPr>
      </p:pic>
      <p:pic>
        <p:nvPicPr>
          <p:cNvPr id="5" name="图片 4"/>
          <p:cNvPicPr>
            <a:picLocks noChangeAspect="1"/>
          </p:cNvPicPr>
          <p:nvPr/>
        </p:nvPicPr>
        <p:blipFill>
          <a:blip r:embed="rId3"/>
          <a:stretch>
            <a:fillRect/>
          </a:stretch>
        </p:blipFill>
        <p:spPr>
          <a:xfrm>
            <a:off x="7299960" y="2957195"/>
            <a:ext cx="3380740" cy="2152650"/>
          </a:xfrm>
          <a:prstGeom prst="rect">
            <a:avLst/>
          </a:prstGeom>
        </p:spPr>
      </p:pic>
      <p:sp>
        <p:nvSpPr>
          <p:cNvPr id="7" name=" 7"/>
          <p:cNvSpPr/>
          <p:nvPr/>
        </p:nvSpPr>
        <p:spPr>
          <a:xfrm rot="3600000">
            <a:off x="5296535" y="3344545"/>
            <a:ext cx="1481455" cy="101663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3359785" y="351790"/>
            <a:ext cx="1866900" cy="296545"/>
          </a:xfrm>
          <a:prstGeom prst="rect">
            <a:avLst/>
          </a:prstGeom>
        </p:spPr>
      </p:pic>
      <p:sp>
        <p:nvSpPr>
          <p:cNvPr id="3" name="文本框 2"/>
          <p:cNvSpPr txBox="1"/>
          <p:nvPr>
            <p:custDataLst>
              <p:tags r:id="rId2"/>
            </p:custDataLst>
          </p:nvPr>
        </p:nvSpPr>
        <p:spPr>
          <a:xfrm>
            <a:off x="516890" y="1028065"/>
            <a:ext cx="10897235" cy="31419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lang="en-US" dirty="0"/>
              <a:t>4</a:t>
            </a:r>
            <a:r>
              <a:rPr dirty="0"/>
              <a:t>. </a:t>
            </a:r>
            <a:r>
              <a:rPr lang="en-US" dirty="0"/>
              <a:t>Show the badge on </a:t>
            </a:r>
            <a:r>
              <a:rPr dirty="0"/>
              <a:t>your Project</a:t>
            </a:r>
            <a:endParaRPr dirty="0"/>
          </a:p>
          <a:p>
            <a:pPr fontAlgn="auto">
              <a:lnSpc>
                <a:spcPct val="150000"/>
              </a:lnSpc>
            </a:pPr>
            <a:r>
              <a:rPr sz="1800" i="1" dirty="0"/>
              <a:t>Click on the project link and then on the badge:</a:t>
            </a:r>
            <a:endParaRPr sz="1800" i="1" dirty="0"/>
          </a:p>
          <a:p>
            <a:pPr fontAlgn="auto">
              <a:lnSpc>
                <a:spcPct val="150000"/>
              </a:lnSpc>
            </a:pPr>
            <a:r>
              <a:rPr sz="1800" i="1" dirty="0"/>
              <a:t>Copy the Markdown code shown which includes the unique token for your project. and paste it into the README.md of your project. e.g: NSP Status</a:t>
            </a:r>
            <a:endParaRPr sz="1800" i="1" dirty="0"/>
          </a:p>
          <a:p>
            <a:endParaRPr sz="1800" i="1" dirty="0"/>
          </a:p>
          <a:p>
            <a:pPr marL="0" indent="0">
              <a:buNone/>
            </a:pPr>
            <a:endParaRPr lang="zh-CN" sz="2000" i="1" dirty="0"/>
          </a:p>
          <a:p>
            <a:pPr algn="l"/>
            <a:endParaRPr lang="zh-CN" sz="2400" i="1" dirty="0"/>
          </a:p>
          <a:p>
            <a:pPr algn="l"/>
            <a:endParaRPr sz="2400" i="1" dirty="0"/>
          </a:p>
          <a:p>
            <a:pPr marL="0" indent="0">
              <a:buNone/>
            </a:pPr>
            <a:endParaRPr lang="zh-CN" altLang="en-US" sz="2800" dirty="0">
              <a:sym typeface="+mn-ea"/>
            </a:endParaRPr>
          </a:p>
        </p:txBody>
      </p:sp>
      <p:pic>
        <p:nvPicPr>
          <p:cNvPr id="6" name="图片 5"/>
          <p:cNvPicPr>
            <a:picLocks noChangeAspect="1"/>
          </p:cNvPicPr>
          <p:nvPr/>
        </p:nvPicPr>
        <p:blipFill>
          <a:blip r:embed="rId3"/>
          <a:stretch>
            <a:fillRect/>
          </a:stretch>
        </p:blipFill>
        <p:spPr>
          <a:xfrm>
            <a:off x="2799080" y="3603625"/>
            <a:ext cx="4053205" cy="2136140"/>
          </a:xfrm>
          <a:prstGeom prst="rect">
            <a:avLst/>
          </a:prstGeom>
        </p:spPr>
      </p:pic>
      <p:pic>
        <p:nvPicPr>
          <p:cNvPr id="8" name="图片 7"/>
          <p:cNvPicPr>
            <a:picLocks noChangeAspect="1"/>
          </p:cNvPicPr>
          <p:nvPr/>
        </p:nvPicPr>
        <p:blipFill>
          <a:blip r:embed="rId4"/>
          <a:stretch>
            <a:fillRect/>
          </a:stretch>
        </p:blipFill>
        <p:spPr>
          <a:xfrm>
            <a:off x="7764145" y="3827145"/>
            <a:ext cx="4330700" cy="1496060"/>
          </a:xfrm>
          <a:prstGeom prst="rect">
            <a:avLst/>
          </a:prstGeom>
        </p:spPr>
      </p:pic>
      <p:sp>
        <p:nvSpPr>
          <p:cNvPr id="159" name=" 159"/>
          <p:cNvSpPr/>
          <p:nvPr/>
        </p:nvSpPr>
        <p:spPr>
          <a:xfrm>
            <a:off x="6930390" y="4353560"/>
            <a:ext cx="756285" cy="4438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 name="图片 8"/>
          <p:cNvPicPr>
            <a:picLocks noChangeAspect="1"/>
          </p:cNvPicPr>
          <p:nvPr/>
        </p:nvPicPr>
        <p:blipFill>
          <a:blip r:embed="rId5"/>
          <a:stretch>
            <a:fillRect/>
          </a:stretch>
        </p:blipFill>
        <p:spPr>
          <a:xfrm>
            <a:off x="189230" y="3603625"/>
            <a:ext cx="1617345" cy="2559685"/>
          </a:xfrm>
          <a:prstGeom prst="rect">
            <a:avLst/>
          </a:prstGeom>
        </p:spPr>
      </p:pic>
      <p:sp>
        <p:nvSpPr>
          <p:cNvPr id="10" name=" 159"/>
          <p:cNvSpPr/>
          <p:nvPr/>
        </p:nvSpPr>
        <p:spPr>
          <a:xfrm>
            <a:off x="1908810" y="4353560"/>
            <a:ext cx="756285" cy="4438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3359785" y="351790"/>
            <a:ext cx="1866900" cy="296545"/>
          </a:xfrm>
          <a:prstGeom prst="rect">
            <a:avLst/>
          </a:prstGeom>
        </p:spPr>
      </p:pic>
      <p:pic>
        <p:nvPicPr>
          <p:cNvPr id="4" name="图片 3"/>
          <p:cNvPicPr>
            <a:picLocks noChangeAspect="1"/>
          </p:cNvPicPr>
          <p:nvPr/>
        </p:nvPicPr>
        <p:blipFill>
          <a:blip r:embed="rId2"/>
          <a:stretch>
            <a:fillRect/>
          </a:stretch>
        </p:blipFill>
        <p:spPr>
          <a:xfrm>
            <a:off x="1552575" y="3773805"/>
            <a:ext cx="3343910" cy="2429510"/>
          </a:xfrm>
          <a:prstGeom prst="rect">
            <a:avLst/>
          </a:prstGeom>
        </p:spPr>
      </p:pic>
      <p:sp>
        <p:nvSpPr>
          <p:cNvPr id="5" name="文本框 4"/>
          <p:cNvSpPr txBox="1"/>
          <p:nvPr>
            <p:custDataLst>
              <p:tags r:id="rId3"/>
            </p:custDataLst>
          </p:nvPr>
        </p:nvSpPr>
        <p:spPr>
          <a:xfrm>
            <a:off x="516890" y="1028065"/>
            <a:ext cx="10897235" cy="29171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i="1" dirty="0">
                <a:sym typeface="+mn-ea"/>
              </a:rPr>
              <a:t>Note :</a:t>
            </a:r>
            <a:endParaRPr dirty="0"/>
          </a:p>
          <a:p>
            <a:pPr fontAlgn="auto">
              <a:lnSpc>
                <a:spcPct val="150000"/>
              </a:lnSpc>
            </a:pPr>
            <a:r>
              <a:rPr sz="1800" i="1" dirty="0"/>
              <a:t> just having a 3rd party service telling you there aren't any know vulnerabilities does not guarantee that your app is "secure"! You still need to write good code that escapes all input and follows "best practice"! But the nsp badge &amp; service is a useful early warning system.</a:t>
            </a:r>
            <a:endParaRPr sz="1800" i="1" dirty="0"/>
          </a:p>
          <a:p>
            <a:endParaRPr sz="1800" i="1" dirty="0"/>
          </a:p>
          <a:p>
            <a:pPr marL="0" indent="0">
              <a:buNone/>
            </a:pPr>
            <a:endParaRPr lang="zh-CN" sz="2000" i="1" dirty="0"/>
          </a:p>
          <a:p>
            <a:pPr algn="l"/>
            <a:endParaRPr lang="zh-CN" sz="2400" i="1" dirty="0"/>
          </a:p>
          <a:p>
            <a:pPr algn="l"/>
            <a:endParaRPr sz="2400" i="1" dirty="0"/>
          </a:p>
          <a:p>
            <a:pPr marL="0" indent="0">
              <a:buNone/>
            </a:pPr>
            <a:endParaRPr lang="zh-CN" altLang="en-US" sz="2800" dirty="0">
              <a:sym typeface="+mn-ea"/>
            </a:endParaRPr>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41705" y="1579245"/>
            <a:ext cx="10521315" cy="3316605"/>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ym typeface="+mn-ea"/>
              </a:rPr>
              <a:t>To get started with Travis CI: #   </a:t>
            </a:r>
            <a:r>
              <a:rPr b="1" i="1" dirty="0">
                <a:solidFill>
                  <a:schemeClr val="bg2">
                    <a:lumMod val="50000"/>
                  </a:schemeClr>
                </a:solidFill>
                <a:sym typeface="+mn-ea"/>
                <a:hlinkClick r:id="rId2" action="ppaction://hlinkfile"/>
              </a:rPr>
              <a:t>https://travis-ci.org</a:t>
            </a:r>
            <a:r>
              <a:rPr lang="en-US" b="1" i="1" dirty="0">
                <a:solidFill>
                  <a:schemeClr val="bg2">
                    <a:lumMod val="50000"/>
                  </a:schemeClr>
                </a:solidFill>
                <a:sym typeface="+mn-ea"/>
                <a:hlinkClick r:id="rId2" action="ppaction://hlinkfile"/>
              </a:rPr>
              <a:t>/</a:t>
            </a:r>
            <a:endParaRPr lang="en-US" b="1" i="1" dirty="0">
              <a:solidFill>
                <a:schemeClr val="bg2">
                  <a:lumMod val="50000"/>
                </a:schemeClr>
              </a:solidFill>
              <a:sym typeface="+mn-ea"/>
              <a:hlinkClick r:id="rId2" action="ppaction://hlinkfile"/>
            </a:endParaRPr>
          </a:p>
          <a:p>
            <a:pPr fontAlgn="auto">
              <a:lnSpc>
                <a:spcPct val="150000"/>
              </a:lnSpc>
            </a:pPr>
            <a:r>
              <a:rPr lang="en-US" sz="2400" dirty="0">
                <a:sym typeface="+mn-ea"/>
              </a:rPr>
              <a:t>1. </a:t>
            </a:r>
            <a:r>
              <a:rPr lang="zh-CN" altLang="en-US" sz="2400" dirty="0">
                <a:sym typeface="+mn-ea"/>
              </a:rPr>
              <a:t>使用</a:t>
            </a:r>
            <a:r>
              <a:rPr lang="en-US" altLang="zh-CN" sz="2400" dirty="0">
                <a:sym typeface="+mn-ea"/>
              </a:rPr>
              <a:t>GitHub</a:t>
            </a:r>
            <a:r>
              <a:rPr lang="zh-CN" altLang="en-US" sz="2400" dirty="0">
                <a:sym typeface="+mn-ea"/>
              </a:rPr>
              <a:t>账号登录</a:t>
            </a:r>
            <a:r>
              <a:rPr sz="2400" dirty="0">
                <a:sym typeface="+mn-ea"/>
              </a:rPr>
              <a:t>Travis CI</a:t>
            </a:r>
            <a:r>
              <a:rPr lang="zh-CN" sz="2400" dirty="0">
                <a:sym typeface="+mn-ea"/>
              </a:rPr>
              <a:t>，点击确定</a:t>
            </a:r>
            <a:r>
              <a:rPr lang="en-US" altLang="zh-CN" sz="2400" dirty="0">
                <a:sym typeface="+mn-ea"/>
              </a:rPr>
              <a:t>GitHub</a:t>
            </a:r>
            <a:r>
              <a:rPr lang="zh-CN" altLang="en-US" sz="2400" dirty="0">
                <a:sym typeface="+mn-ea"/>
              </a:rPr>
              <a:t>访问权限。</a:t>
            </a:r>
            <a:endParaRPr lang="zh-CN" altLang="en-US" sz="2400" dirty="0">
              <a:sym typeface="+mn-ea"/>
            </a:endParaRPr>
          </a:p>
          <a:p>
            <a:pPr fontAlgn="auto">
              <a:lnSpc>
                <a:spcPct val="150000"/>
              </a:lnSpc>
            </a:pPr>
            <a:r>
              <a:rPr lang="en-US" altLang="zh-CN" sz="2400" dirty="0">
                <a:sym typeface="+mn-ea"/>
              </a:rPr>
              <a:t>2. </a:t>
            </a:r>
            <a:r>
              <a:rPr lang="zh-CN" altLang="en-US" sz="2400" dirty="0">
                <a:sym typeface="+mn-ea"/>
              </a:rPr>
              <a:t>到</a:t>
            </a:r>
            <a:r>
              <a:rPr lang="en-US" altLang="zh-CN" sz="2400" dirty="0">
                <a:sym typeface="+mn-ea"/>
              </a:rPr>
              <a:t>GitHub</a:t>
            </a:r>
            <a:r>
              <a:rPr lang="zh-CN" altLang="en-US" sz="2400" dirty="0">
                <a:sym typeface="+mn-ea"/>
              </a:rPr>
              <a:t>主页选择使</a:t>
            </a:r>
            <a:r>
              <a:rPr lang="en-US" altLang="zh-CN" sz="2400" dirty="0">
                <a:sym typeface="+mn-ea"/>
              </a:rPr>
              <a:t>T</a:t>
            </a:r>
            <a:r>
              <a:rPr sz="2400" dirty="0">
                <a:sym typeface="+mn-ea"/>
              </a:rPr>
              <a:t>ravis CI</a:t>
            </a:r>
            <a:r>
              <a:rPr lang="zh-CN" sz="2400" dirty="0">
                <a:sym typeface="+mn-ea"/>
              </a:rPr>
              <a:t>可以访问的</a:t>
            </a:r>
            <a:r>
              <a:rPr lang="en-US" altLang="zh-CN" sz="2400" dirty="0">
                <a:sym typeface="+mn-ea"/>
              </a:rPr>
              <a:t>GitHub</a:t>
            </a:r>
            <a:r>
              <a:rPr lang="zh-CN" altLang="en-US" sz="2400" dirty="0">
                <a:sym typeface="+mn-ea"/>
              </a:rPr>
              <a:t>的代码库。</a:t>
            </a:r>
            <a:endParaRPr lang="zh-CN" altLang="en-US" sz="2400" dirty="0">
              <a:sym typeface="+mn-ea"/>
            </a:endParaRPr>
          </a:p>
          <a:p>
            <a:pPr fontAlgn="auto">
              <a:lnSpc>
                <a:spcPct val="150000"/>
              </a:lnSpc>
            </a:pPr>
            <a:r>
              <a:rPr lang="en-US" altLang="zh-CN" sz="2400" dirty="0">
                <a:sym typeface="+mn-ea"/>
              </a:rPr>
              <a:t>3. </a:t>
            </a:r>
            <a:r>
              <a:rPr lang="zh-CN" altLang="en-US" sz="2400" dirty="0">
                <a:sym typeface="+mn-ea"/>
              </a:rPr>
              <a:t>在选择的代码库中添加一个</a:t>
            </a:r>
            <a:r>
              <a:rPr lang="zh-CN" altLang="en-US" sz="2400" i="1" dirty="0">
                <a:sym typeface="+mn-ea"/>
              </a:rPr>
              <a:t>.travis.yml </a:t>
            </a:r>
            <a:r>
              <a:rPr lang="zh-CN" altLang="en-US" sz="2400" dirty="0">
                <a:sym typeface="+mn-ea"/>
              </a:rPr>
              <a:t>文件，</a:t>
            </a:r>
            <a:r>
              <a:rPr lang="en-US" altLang="zh-CN" sz="2400" dirty="0">
                <a:sym typeface="+mn-ea"/>
              </a:rPr>
              <a:t>push</a:t>
            </a:r>
            <a:r>
              <a:rPr lang="zh-CN" altLang="en-US" sz="2400" dirty="0">
                <a:sym typeface="+mn-ea"/>
              </a:rPr>
              <a:t>到</a:t>
            </a:r>
            <a:r>
              <a:rPr lang="en-US" altLang="zh-CN" sz="2400" dirty="0">
                <a:sym typeface="+mn-ea"/>
              </a:rPr>
              <a:t>git</a:t>
            </a:r>
            <a:r>
              <a:rPr lang="zh-CN" altLang="en-US" sz="2400" dirty="0">
                <a:sym typeface="+mn-ea"/>
              </a:rPr>
              <a:t>中，这时会触发一个Travis CI build。</a:t>
            </a:r>
            <a:r>
              <a:rPr lang="en-US" altLang="zh-CN" sz="2400" dirty="0">
                <a:sym typeface="+mn-ea"/>
              </a:rPr>
              <a:t>  </a:t>
            </a:r>
            <a:endParaRPr lang="en-US" altLang="zh-CN" sz="24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7118350" y="527685"/>
            <a:ext cx="2007235" cy="454025"/>
          </a:xfrm>
          <a:prstGeom prst="rect">
            <a:avLst/>
          </a:prstGeom>
        </p:spPr>
      </p:pic>
      <p:sp>
        <p:nvSpPr>
          <p:cNvPr id="5" name="文本框 4"/>
          <p:cNvSpPr txBox="1"/>
          <p:nvPr/>
        </p:nvSpPr>
        <p:spPr>
          <a:xfrm>
            <a:off x="1069340" y="4984115"/>
            <a:ext cx="6952615" cy="11887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r>
              <a:rPr lang="en-US" altLang="zh-CN" sz="3200" dirty="0">
                <a:solidFill>
                  <a:schemeClr val="accent3"/>
                </a:solidFill>
                <a:effectLst/>
                <a:sym typeface="+mn-ea"/>
              </a:rPr>
              <a:t> </a:t>
            </a:r>
            <a:r>
              <a:rPr lang="en-US" altLang="zh-CN" sz="3200" b="1" dirty="0">
                <a:solidFill>
                  <a:schemeClr val="accent6">
                    <a:lumMod val="75000"/>
                  </a:schemeClr>
                </a:solidFill>
                <a:effectLst/>
                <a:sym typeface="+mn-ea"/>
              </a:rPr>
              <a:t>什么</a:t>
            </a:r>
            <a:r>
              <a:rPr lang="zh-CN" altLang="en-US" sz="3200" b="1" dirty="0">
                <a:solidFill>
                  <a:schemeClr val="accent6">
                    <a:lumMod val="75000"/>
                  </a:schemeClr>
                </a:solidFill>
                <a:effectLst/>
                <a:sym typeface="+mn-ea"/>
              </a:rPr>
              <a:t>是</a:t>
            </a:r>
            <a:r>
              <a:rPr lang="en-US" altLang="zh-CN" sz="3200" b="1" dirty="0">
                <a:solidFill>
                  <a:schemeClr val="accent6">
                    <a:lumMod val="75000"/>
                  </a:schemeClr>
                </a:solidFill>
                <a:effectLst/>
                <a:sym typeface="+mn-ea"/>
              </a:rPr>
              <a:t>.travis.yml </a:t>
            </a:r>
            <a:r>
              <a:rPr lang="en-US" altLang="zh-CN" sz="4000" b="1" dirty="0">
                <a:solidFill>
                  <a:schemeClr val="accent6">
                    <a:lumMod val="75000"/>
                  </a:schemeClr>
                </a:solidFill>
                <a:effectLst/>
                <a:sym typeface="+mn-ea"/>
              </a:rPr>
              <a:t>？</a:t>
            </a:r>
            <a:endParaRPr lang="en-US" altLang="zh-CN" sz="4000" b="1" dirty="0">
              <a:solidFill>
                <a:schemeClr val="accent6">
                  <a:lumMod val="75000"/>
                </a:schemeClr>
              </a:solidFill>
              <a:effectLst/>
              <a:sym typeface="+mn-ea"/>
            </a:endParaRPr>
          </a:p>
          <a:p>
            <a:endParaRPr lang="en-US" altLang="zh-CN" sz="3200" b="1" dirty="0">
              <a:solidFill>
                <a:schemeClr val="accent3"/>
              </a:solidFill>
              <a:effectLst>
                <a:outerShdw dist="38100" dir="2700000" algn="bl" rotWithShape="0">
                  <a:schemeClr val="accent5"/>
                </a:outerShdw>
              </a:effectLst>
              <a:sym typeface="+mn-ea"/>
            </a:endParaRPr>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1069340" y="1972945"/>
            <a:ext cx="8971915" cy="269113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ym typeface="+mn-ea"/>
              </a:rPr>
              <a:t>.travis.yml </a:t>
            </a:r>
            <a:r>
              <a:rPr lang="zh-CN" altLang="en-US" dirty="0">
                <a:sym typeface="+mn-ea"/>
              </a:rPr>
              <a:t>文件用来告诉Travis CI要做什么。</a:t>
            </a:r>
            <a:endParaRPr lang="zh-CN" altLang="en-US" dirty="0">
              <a:sym typeface="+mn-ea"/>
            </a:endParaRPr>
          </a:p>
          <a:p>
            <a:pPr fontAlgn="auto">
              <a:lnSpc>
                <a:spcPct val="150000"/>
              </a:lnSpc>
            </a:pPr>
            <a:r>
              <a:rPr lang="zh-CN" altLang="en-US" sz="2000" i="1" dirty="0">
                <a:sym typeface="+mn-ea"/>
              </a:rPr>
              <a:t>项目使用的编程语言</a:t>
            </a:r>
            <a:endParaRPr lang="zh-CN" altLang="en-US" sz="2000" i="1" dirty="0">
              <a:sym typeface="+mn-ea"/>
            </a:endParaRPr>
          </a:p>
          <a:p>
            <a:pPr fontAlgn="auto">
              <a:lnSpc>
                <a:spcPct val="150000"/>
              </a:lnSpc>
            </a:pPr>
            <a:r>
              <a:rPr lang="zh-CN" altLang="en-US" sz="2000" i="1" dirty="0">
                <a:sym typeface="+mn-ea"/>
              </a:rPr>
              <a:t>运行时的版本</a:t>
            </a:r>
            <a:endParaRPr lang="zh-CN" altLang="en-US" sz="2000" i="1" dirty="0">
              <a:sym typeface="+mn-ea"/>
            </a:endParaRPr>
          </a:p>
          <a:p>
            <a:pPr fontAlgn="auto">
              <a:lnSpc>
                <a:spcPct val="150000"/>
              </a:lnSpc>
            </a:pPr>
            <a:r>
              <a:rPr lang="zh-CN" altLang="en-US" sz="2000" i="1" dirty="0">
                <a:sym typeface="+mn-ea"/>
              </a:rPr>
              <a:t>构建前要执行哪些命令或脚本</a:t>
            </a:r>
            <a:endParaRPr lang="zh-CN" altLang="en-US" sz="2000" i="1"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7118350" y="527685"/>
            <a:ext cx="2007235" cy="454025"/>
          </a:xfrm>
          <a:prstGeom prst="rect">
            <a:avLst/>
          </a:prstGeom>
        </p:spPr>
      </p:pic>
      <p:pic>
        <p:nvPicPr>
          <p:cNvPr id="2" name="图片 1"/>
          <p:cNvPicPr>
            <a:picLocks noChangeAspect="1"/>
          </p:cNvPicPr>
          <p:nvPr/>
        </p:nvPicPr>
        <p:blipFill>
          <a:blip r:embed="rId3"/>
          <a:stretch>
            <a:fillRect/>
          </a:stretch>
        </p:blipFill>
        <p:spPr>
          <a:xfrm>
            <a:off x="6873875" y="3930015"/>
            <a:ext cx="5071745" cy="1902460"/>
          </a:xfrm>
          <a:prstGeom prst="rect">
            <a:avLst/>
          </a:prstGeom>
        </p:spPr>
      </p:pic>
      <p:sp>
        <p:nvSpPr>
          <p:cNvPr id="4" name="文本框 3"/>
          <p:cNvSpPr txBox="1"/>
          <p:nvPr/>
        </p:nvSpPr>
        <p:spPr>
          <a:xfrm>
            <a:off x="8586470" y="3358515"/>
            <a:ext cx="1211580" cy="365760"/>
          </a:xfrm>
          <a:prstGeom prst="rect">
            <a:avLst/>
          </a:prstGeom>
          <a:noFill/>
        </p:spPr>
        <p:txBody>
          <a:bodyPr wrap="none" rtlCol="0">
            <a:spAutoFit/>
          </a:bodyPr>
          <a:p>
            <a:r>
              <a:rPr lang="en-US" altLang="zh-CN"/>
              <a:t>.travis.yml</a:t>
            </a:r>
            <a:endParaRPr lang="en-US" altLang="zh-CN"/>
          </a:p>
        </p:txBody>
      </p:sp>
      <p:sp>
        <p:nvSpPr>
          <p:cNvPr id="162" name=" 162"/>
          <p:cNvSpPr/>
          <p:nvPr/>
        </p:nvSpPr>
        <p:spPr>
          <a:xfrm rot="2640000">
            <a:off x="7072630" y="3177540"/>
            <a:ext cx="831850" cy="50292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39165" y="981710"/>
            <a:ext cx="8971915" cy="54317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50000"/>
              </a:lnSpc>
            </a:pPr>
            <a:r>
              <a:rPr dirty="0">
                <a:sym typeface="+mn-ea"/>
              </a:rPr>
              <a:t>To get started with Travis CI: #</a:t>
            </a:r>
            <a:endParaRPr lang="zh-CN" altLang="en-US" sz="2400" dirty="0">
              <a:sym typeface="+mn-ea"/>
            </a:endParaRPr>
          </a:p>
          <a:p>
            <a:pPr fontAlgn="auto">
              <a:lnSpc>
                <a:spcPct val="150000"/>
              </a:lnSpc>
            </a:pPr>
            <a:r>
              <a:rPr lang="zh-CN" altLang="en-US" sz="2400" dirty="0">
                <a:sym typeface="+mn-ea"/>
              </a:rPr>
              <a:t> </a:t>
            </a:r>
            <a:r>
              <a:rPr lang="en-US" altLang="zh-CN" sz="2400" dirty="0">
                <a:sym typeface="+mn-ea"/>
              </a:rPr>
              <a:t>4. </a:t>
            </a:r>
            <a:r>
              <a:rPr lang="zh-CN" altLang="en-US" sz="2400" dirty="0">
                <a:sym typeface="+mn-ea"/>
              </a:rPr>
              <a:t>检查 </a:t>
            </a:r>
            <a:r>
              <a:rPr lang="zh-CN" altLang="en-US" sz="2400" dirty="0">
                <a:sym typeface="+mn-ea"/>
                <a:hlinkClick r:id="rId2" action="ppaction://hlinkfile"/>
              </a:rPr>
              <a:t>build status</a:t>
            </a:r>
            <a:r>
              <a:rPr lang="zh-CN" altLang="en-US" sz="2400" dirty="0">
                <a:sym typeface="+mn-ea"/>
              </a:rPr>
              <a:t> ，查看生成是否通过或失败。</a:t>
            </a:r>
            <a:endParaRPr lang="zh-CN" altLang="en-US" sz="2400" dirty="0">
              <a:sym typeface="+mn-ea"/>
            </a:endParaRPr>
          </a:p>
          <a:p>
            <a:pPr fontAlgn="auto">
              <a:lnSpc>
                <a:spcPct val="150000"/>
              </a:lnSpc>
            </a:pPr>
            <a:endParaRPr lang="zh-CN" altLang="en-US" sz="24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a:hlinkClick r:id="rId3" action="ppaction://hlinkfile"/>
          </p:cNvPr>
          <p:cNvPicPr>
            <a:picLocks noChangeAspect="1"/>
          </p:cNvPicPr>
          <p:nvPr/>
        </p:nvPicPr>
        <p:blipFill>
          <a:blip r:embed="rId4"/>
          <a:stretch>
            <a:fillRect/>
          </a:stretch>
        </p:blipFill>
        <p:spPr>
          <a:xfrm>
            <a:off x="7118350" y="527685"/>
            <a:ext cx="2007235" cy="454025"/>
          </a:xfrm>
          <a:prstGeom prst="rect">
            <a:avLst/>
          </a:prstGeom>
        </p:spPr>
      </p:pic>
      <p:pic>
        <p:nvPicPr>
          <p:cNvPr id="6" name="图片 5"/>
          <p:cNvPicPr>
            <a:picLocks noChangeAspect="1"/>
          </p:cNvPicPr>
          <p:nvPr/>
        </p:nvPicPr>
        <p:blipFill>
          <a:blip r:embed="rId5"/>
          <a:stretch>
            <a:fillRect/>
          </a:stretch>
        </p:blipFill>
        <p:spPr>
          <a:xfrm>
            <a:off x="5514975" y="3081020"/>
            <a:ext cx="6376035" cy="3218180"/>
          </a:xfrm>
          <a:prstGeom prst="rect">
            <a:avLst/>
          </a:prstGeom>
        </p:spPr>
      </p:pic>
      <p:pic>
        <p:nvPicPr>
          <p:cNvPr id="7" name="图片 6"/>
          <p:cNvPicPr>
            <a:picLocks noChangeAspect="1"/>
          </p:cNvPicPr>
          <p:nvPr/>
        </p:nvPicPr>
        <p:blipFill>
          <a:blip r:embed="rId6"/>
          <a:stretch>
            <a:fillRect/>
          </a:stretch>
        </p:blipFill>
        <p:spPr>
          <a:xfrm>
            <a:off x="476250" y="2964180"/>
            <a:ext cx="4771390" cy="1466850"/>
          </a:xfrm>
          <a:prstGeom prst="rect">
            <a:avLst/>
          </a:prstGeom>
        </p:spPr>
      </p:pic>
      <p:pic>
        <p:nvPicPr>
          <p:cNvPr id="8" name="图片 7"/>
          <p:cNvPicPr>
            <a:picLocks noChangeAspect="1"/>
          </p:cNvPicPr>
          <p:nvPr/>
        </p:nvPicPr>
        <p:blipFill>
          <a:blip r:embed="rId7"/>
          <a:stretch>
            <a:fillRect/>
          </a:stretch>
        </p:blipFill>
        <p:spPr>
          <a:xfrm>
            <a:off x="1337945" y="4562475"/>
            <a:ext cx="3047365" cy="2108200"/>
          </a:xfrm>
          <a:prstGeom prst="rect">
            <a:avLst/>
          </a:prstGeom>
        </p:spPr>
      </p:pic>
    </p:spTree>
    <p:custDataLst>
      <p:tags r:id="rId8"/>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a:hlinkClick r:id="rId1" action="ppaction://hlinkfile"/>
          </p:cNvPr>
          <p:cNvPicPr>
            <a:picLocks noChangeAspect="1"/>
          </p:cNvPicPr>
          <p:nvPr/>
        </p:nvPicPr>
        <p:blipFill>
          <a:blip r:embed="rId2"/>
          <a:stretch>
            <a:fillRect/>
          </a:stretch>
        </p:blipFill>
        <p:spPr>
          <a:xfrm>
            <a:off x="4726305" y="527685"/>
            <a:ext cx="2618740" cy="495300"/>
          </a:xfrm>
          <a:prstGeom prst="rect">
            <a:avLst/>
          </a:prstGeom>
        </p:spPr>
      </p:pic>
      <p:pic>
        <p:nvPicPr>
          <p:cNvPr id="6" name="图片 5"/>
          <p:cNvPicPr>
            <a:picLocks noChangeAspect="1"/>
          </p:cNvPicPr>
          <p:nvPr/>
        </p:nvPicPr>
        <p:blipFill>
          <a:blip r:embed="rId3"/>
          <a:stretch>
            <a:fillRect/>
          </a:stretch>
        </p:blipFill>
        <p:spPr>
          <a:xfrm>
            <a:off x="1175385" y="1289685"/>
            <a:ext cx="3214370" cy="1624330"/>
          </a:xfrm>
          <a:prstGeom prst="rect">
            <a:avLst/>
          </a:prstGeom>
        </p:spPr>
      </p:pic>
      <p:pic>
        <p:nvPicPr>
          <p:cNvPr id="7" name="图片 6"/>
          <p:cNvPicPr>
            <a:picLocks noChangeAspect="1"/>
          </p:cNvPicPr>
          <p:nvPr/>
        </p:nvPicPr>
        <p:blipFill>
          <a:blip r:embed="rId4"/>
          <a:stretch>
            <a:fillRect/>
          </a:stretch>
        </p:blipFill>
        <p:spPr>
          <a:xfrm>
            <a:off x="7345045" y="1252220"/>
            <a:ext cx="3026410" cy="1698625"/>
          </a:xfrm>
          <a:prstGeom prst="rect">
            <a:avLst/>
          </a:prstGeom>
        </p:spPr>
      </p:pic>
      <p:pic>
        <p:nvPicPr>
          <p:cNvPr id="9" name="图片 8"/>
          <p:cNvPicPr>
            <a:picLocks noChangeAspect="1"/>
          </p:cNvPicPr>
          <p:nvPr/>
        </p:nvPicPr>
        <p:blipFill>
          <a:blip r:embed="rId5"/>
          <a:stretch>
            <a:fillRect/>
          </a:stretch>
        </p:blipFill>
        <p:spPr>
          <a:xfrm>
            <a:off x="1280795" y="4562475"/>
            <a:ext cx="3108960" cy="2144395"/>
          </a:xfrm>
          <a:prstGeom prst="rect">
            <a:avLst/>
          </a:prstGeom>
        </p:spPr>
      </p:pic>
      <p:pic>
        <p:nvPicPr>
          <p:cNvPr id="10" name="图片 9"/>
          <p:cNvPicPr>
            <a:picLocks noChangeAspect="1"/>
          </p:cNvPicPr>
          <p:nvPr/>
        </p:nvPicPr>
        <p:blipFill>
          <a:blip r:embed="rId6"/>
          <a:stretch>
            <a:fillRect/>
          </a:stretch>
        </p:blipFill>
        <p:spPr>
          <a:xfrm>
            <a:off x="3260725" y="3064510"/>
            <a:ext cx="4577080" cy="1172210"/>
          </a:xfrm>
          <a:prstGeom prst="rect">
            <a:avLst/>
          </a:prstGeom>
        </p:spPr>
      </p:pic>
      <p:pic>
        <p:nvPicPr>
          <p:cNvPr id="11" name="图片 10"/>
          <p:cNvPicPr>
            <a:picLocks noChangeAspect="1"/>
          </p:cNvPicPr>
          <p:nvPr/>
        </p:nvPicPr>
        <p:blipFill>
          <a:blip r:embed="rId7"/>
          <a:stretch>
            <a:fillRect/>
          </a:stretch>
        </p:blipFill>
        <p:spPr>
          <a:xfrm>
            <a:off x="7012305" y="4511040"/>
            <a:ext cx="4104640" cy="2247265"/>
          </a:xfrm>
          <a:prstGeom prst="rect">
            <a:avLst/>
          </a:prstGeom>
        </p:spPr>
      </p:pic>
      <p:sp>
        <p:nvSpPr>
          <p:cNvPr id="135" name=" 135"/>
          <p:cNvSpPr/>
          <p:nvPr/>
        </p:nvSpPr>
        <p:spPr>
          <a:xfrm>
            <a:off x="4985385" y="1864995"/>
            <a:ext cx="1764665" cy="4743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2"/>
          <p:cNvSpPr/>
          <p:nvPr/>
        </p:nvSpPr>
        <p:spPr>
          <a:xfrm rot="10980000">
            <a:off x="8286750" y="3111500"/>
            <a:ext cx="820420" cy="6350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3"/>
          <p:cNvSpPr/>
          <p:nvPr/>
        </p:nvSpPr>
        <p:spPr>
          <a:xfrm rot="9840000">
            <a:off x="2152650" y="3735070"/>
            <a:ext cx="1038860" cy="64516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35"/>
          <p:cNvSpPr/>
          <p:nvPr/>
        </p:nvSpPr>
        <p:spPr>
          <a:xfrm>
            <a:off x="4818380" y="5319395"/>
            <a:ext cx="1764665" cy="4743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6" name="文本框 25"/>
          <p:cNvSpPr txBox="1"/>
          <p:nvPr>
            <p:custDataLst>
              <p:tags r:id="rId2"/>
            </p:custDataLst>
          </p:nvPr>
        </p:nvSpPr>
        <p:spPr>
          <a:xfrm>
            <a:off x="929005" y="1381125"/>
            <a:ext cx="10515600" cy="3314700"/>
          </a:xfrm>
          <a:prstGeom prst="rect">
            <a:avLst/>
          </a:prstGeom>
        </p:spPr>
        <p:txBody>
          <a:bodyPr vert="horz" lIns="91440" tIns="45720" rIns="91440" bIns="45720" rtlCol="0" anchor="ct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pPr indent="720090" fontAlgn="auto">
              <a:lnSpc>
                <a:spcPct val="150000"/>
              </a:lnSpc>
            </a:pPr>
            <a:r>
              <a:rPr lang="zh-CN" altLang="en-US" sz="3600">
                <a:sym typeface="+mn-ea"/>
              </a:rPr>
              <a:t>代码的勋章 -</a:t>
            </a:r>
            <a:r>
              <a:rPr lang="en-US" altLang="zh-CN" sz="3600">
                <a:sym typeface="+mn-ea"/>
              </a:rPr>
              <a:t>-</a:t>
            </a:r>
            <a:r>
              <a:rPr lang="zh-CN" altLang="en-US" sz="3600">
                <a:sym typeface="+mn-ea"/>
              </a:rPr>
              <a:t> 高质量代码的认证</a:t>
            </a:r>
            <a:endParaRPr lang="zh-CN" altLang="en-US" sz="3600">
              <a:sym typeface="+mn-ea"/>
            </a:endParaRPr>
          </a:p>
          <a:p>
            <a:pPr indent="720090" fontAlgn="auto">
              <a:lnSpc>
                <a:spcPct val="150000"/>
              </a:lnSpc>
            </a:pPr>
            <a:r>
              <a:rPr lang="zh-CN" altLang="en-US" dirty="0">
                <a:latin typeface="+mj-lt"/>
                <a:ea typeface="+mj-ea"/>
              </a:rPr>
              <a:t>可以把它想象成牛仔裤上的标牌和名牌商品上的商标。</a:t>
            </a:r>
            <a:endParaRPr lang="zh-CN" altLang="en-US" dirty="0">
              <a:latin typeface="+mj-lt"/>
              <a:ea typeface="+mj-ea"/>
            </a:endParaRPr>
          </a:p>
        </p:txBody>
      </p:sp>
      <p:sp>
        <p:nvSpPr>
          <p:cNvPr id="2" name="文本框 1"/>
          <p:cNvSpPr txBox="1"/>
          <p:nvPr/>
        </p:nvSpPr>
        <p:spPr>
          <a:xfrm>
            <a:off x="929005" y="386715"/>
            <a:ext cx="9886950" cy="579120"/>
          </a:xfrm>
          <a:prstGeom prst="rect">
            <a:avLst/>
          </a:prstGeom>
          <a:noFill/>
        </p:spPr>
        <p:txBody>
          <a:bodyPr wrap="square" rtlCol="0">
            <a:spAutoFit/>
          </a:bodyPr>
          <a:p>
            <a:r>
              <a:rPr lang="zh-CN" altLang="en-US" sz="3200" smtClean="0">
                <a:solidFill>
                  <a:schemeClr val="accent1"/>
                </a:solidFill>
                <a:sym typeface="+mn-ea"/>
              </a:rPr>
              <a:t>Code Repository Badges</a:t>
            </a:r>
            <a:endParaRPr lang="zh-CN" altLang="en-US" sz="3200" smtClean="0">
              <a:solidFill>
                <a:schemeClr val="accent1"/>
              </a:solidFill>
              <a:sym typeface="+mn-ea"/>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4726305" y="527685"/>
            <a:ext cx="2618740" cy="495300"/>
          </a:xfrm>
          <a:prstGeom prst="rect">
            <a:avLst/>
          </a:prstGeom>
        </p:spPr>
      </p:pic>
      <p:pic>
        <p:nvPicPr>
          <p:cNvPr id="3" name="图片 2"/>
          <p:cNvPicPr>
            <a:picLocks noChangeAspect="1"/>
          </p:cNvPicPr>
          <p:nvPr/>
        </p:nvPicPr>
        <p:blipFill>
          <a:blip r:embed="rId2"/>
          <a:stretch>
            <a:fillRect/>
          </a:stretch>
        </p:blipFill>
        <p:spPr>
          <a:xfrm>
            <a:off x="817245" y="1830070"/>
            <a:ext cx="2806065" cy="1636395"/>
          </a:xfrm>
          <a:prstGeom prst="rect">
            <a:avLst/>
          </a:prstGeom>
        </p:spPr>
      </p:pic>
      <p:pic>
        <p:nvPicPr>
          <p:cNvPr id="4" name="图片 3"/>
          <p:cNvPicPr>
            <a:picLocks noChangeAspect="1"/>
          </p:cNvPicPr>
          <p:nvPr/>
        </p:nvPicPr>
        <p:blipFill>
          <a:blip r:embed="rId3"/>
          <a:stretch>
            <a:fillRect/>
          </a:stretch>
        </p:blipFill>
        <p:spPr>
          <a:xfrm>
            <a:off x="5742305" y="1289685"/>
            <a:ext cx="5821045" cy="3237230"/>
          </a:xfrm>
          <a:prstGeom prst="rect">
            <a:avLst/>
          </a:prstGeom>
        </p:spPr>
      </p:pic>
      <p:pic>
        <p:nvPicPr>
          <p:cNvPr id="5" name="图片 4"/>
          <p:cNvPicPr>
            <a:picLocks noChangeAspect="1"/>
          </p:cNvPicPr>
          <p:nvPr/>
        </p:nvPicPr>
        <p:blipFill>
          <a:blip r:embed="rId4"/>
          <a:stretch>
            <a:fillRect/>
          </a:stretch>
        </p:blipFill>
        <p:spPr>
          <a:xfrm>
            <a:off x="817245" y="4808855"/>
            <a:ext cx="2805430" cy="1667510"/>
          </a:xfrm>
          <a:prstGeom prst="rect">
            <a:avLst/>
          </a:prstGeom>
        </p:spPr>
      </p:pic>
      <p:sp>
        <p:nvSpPr>
          <p:cNvPr id="8" name=" 8"/>
          <p:cNvSpPr/>
          <p:nvPr/>
        </p:nvSpPr>
        <p:spPr>
          <a:xfrm>
            <a:off x="4144010" y="2657475"/>
            <a:ext cx="1078865" cy="60452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5"/>
          <p:cNvSpPr/>
          <p:nvPr/>
        </p:nvSpPr>
        <p:spPr>
          <a:xfrm rot="5400000">
            <a:off x="1834515" y="3926840"/>
            <a:ext cx="958215" cy="48387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4726305" y="527685"/>
            <a:ext cx="2618740" cy="495300"/>
          </a:xfrm>
          <a:prstGeom prst="rect">
            <a:avLst/>
          </a:prstGeom>
        </p:spPr>
      </p:pic>
      <p:pic>
        <p:nvPicPr>
          <p:cNvPr id="7" name="图片 6"/>
          <p:cNvPicPr>
            <a:picLocks noChangeAspect="1"/>
          </p:cNvPicPr>
          <p:nvPr/>
        </p:nvPicPr>
        <p:blipFill>
          <a:blip r:embed="rId2"/>
          <a:stretch>
            <a:fillRect/>
          </a:stretch>
        </p:blipFill>
        <p:spPr>
          <a:xfrm>
            <a:off x="643890" y="1525270"/>
            <a:ext cx="4260215" cy="2392680"/>
          </a:xfrm>
          <a:prstGeom prst="rect">
            <a:avLst/>
          </a:prstGeom>
        </p:spPr>
      </p:pic>
      <p:pic>
        <p:nvPicPr>
          <p:cNvPr id="9" name="图片 8"/>
          <p:cNvPicPr>
            <a:picLocks noChangeAspect="1"/>
          </p:cNvPicPr>
          <p:nvPr/>
        </p:nvPicPr>
        <p:blipFill>
          <a:blip r:embed="rId3"/>
          <a:stretch>
            <a:fillRect/>
          </a:stretch>
        </p:blipFill>
        <p:spPr>
          <a:xfrm>
            <a:off x="606425" y="4018915"/>
            <a:ext cx="4335145" cy="1833880"/>
          </a:xfrm>
          <a:prstGeom prst="rect">
            <a:avLst/>
          </a:prstGeom>
        </p:spPr>
      </p:pic>
      <p:pic>
        <p:nvPicPr>
          <p:cNvPr id="10" name="图片 9"/>
          <p:cNvPicPr>
            <a:picLocks noChangeAspect="1"/>
          </p:cNvPicPr>
          <p:nvPr/>
        </p:nvPicPr>
        <p:blipFill>
          <a:blip r:embed="rId4"/>
          <a:stretch>
            <a:fillRect/>
          </a:stretch>
        </p:blipFill>
        <p:spPr>
          <a:xfrm>
            <a:off x="6971665" y="2524125"/>
            <a:ext cx="4344670" cy="2049780"/>
          </a:xfrm>
          <a:prstGeom prst="rect">
            <a:avLst/>
          </a:prstGeom>
        </p:spPr>
      </p:pic>
      <p:sp>
        <p:nvSpPr>
          <p:cNvPr id="162" name=" 162"/>
          <p:cNvSpPr/>
          <p:nvPr/>
        </p:nvSpPr>
        <p:spPr>
          <a:xfrm>
            <a:off x="5487670" y="3404235"/>
            <a:ext cx="938530" cy="61468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Documentation </a:t>
            </a:r>
            <a:endParaRPr lang="zh-CN" altLang="en-US" sz="3600" dirty="0">
              <a:solidFill>
                <a:srgbClr val="4A6982"/>
              </a:solidFill>
            </a:endParaRPr>
          </a:p>
        </p:txBody>
      </p:sp>
      <p:sp>
        <p:nvSpPr>
          <p:cNvPr id="19" name="文本框 18"/>
          <p:cNvSpPr txBox="1"/>
          <p:nvPr>
            <p:custDataLst>
              <p:tags r:id="rId2"/>
            </p:custDataLst>
          </p:nvPr>
        </p:nvSpPr>
        <p:spPr>
          <a:xfrm>
            <a:off x="742950" y="2382520"/>
            <a:ext cx="10859135" cy="282765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Visit: </a:t>
            </a:r>
            <a:r>
              <a:rPr lang="zh-CN" altLang="en-US" u="sng" dirty="0">
                <a:hlinkClick r:id="rId3" action="ppaction://hlinkfile"/>
              </a:rPr>
              <a:t> http://inch-ci.org/learn_more</a:t>
            </a:r>
            <a:r>
              <a:rPr lang="zh-CN" altLang="en-US" dirty="0"/>
              <a:t>  and paste your GitHub username (or organisation name) and repository name into the form then click Evaluate.</a:t>
            </a:r>
            <a:endParaRPr lang="zh-CN" altLang="en-US" dirty="0"/>
          </a:p>
          <a:p>
            <a:endParaRPr lang="zh-CN" altLang="en-US" dirty="0"/>
          </a:p>
        </p:txBody>
      </p:sp>
      <p:pic>
        <p:nvPicPr>
          <p:cNvPr id="20" name="图片 19" descr="docs">
            <a:hlinkClick r:id="rId4"/>
          </p:cNvPr>
          <p:cNvPicPr>
            <a:picLocks noChangeAspect="1"/>
          </p:cNvPicPr>
          <p:nvPr/>
        </p:nvPicPr>
        <p:blipFill>
          <a:blip r:embed="rId5"/>
          <a:stretch>
            <a:fillRect/>
          </a:stretch>
        </p:blipFill>
        <p:spPr>
          <a:xfrm>
            <a:off x="4121785" y="561340"/>
            <a:ext cx="1802130" cy="447040"/>
          </a:xfrm>
          <a:prstGeom prst="rect">
            <a:avLst/>
          </a:prstGeom>
        </p:spPr>
      </p:pic>
    </p:spTree>
    <p:custDataLst>
      <p:tags r:id="rId6"/>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Documentation </a:t>
            </a:r>
            <a:endParaRPr lang="zh-CN" altLang="en-US" sz="3600" dirty="0">
              <a:solidFill>
                <a:srgbClr val="4A6982"/>
              </a:solidFill>
            </a:endParaRPr>
          </a:p>
        </p:txBody>
      </p:sp>
      <p:sp>
        <p:nvSpPr>
          <p:cNvPr id="19" name="文本框 18"/>
          <p:cNvSpPr txBox="1"/>
          <p:nvPr>
            <p:custDataLst>
              <p:tags r:id="rId2"/>
            </p:custDataLst>
          </p:nvPr>
        </p:nvSpPr>
        <p:spPr>
          <a:xfrm>
            <a:off x="494665" y="1301750"/>
            <a:ext cx="11202035" cy="40665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Then you can copy the badge directly from the resulting page. </a:t>
            </a:r>
            <a:r>
              <a:rPr lang="zh-CN" altLang="en-US" dirty="0">
                <a:hlinkClick r:id="rId3" action="ppaction://hlinkfile"/>
              </a:rPr>
              <a:t>e.g:</a:t>
            </a:r>
            <a:endParaRPr lang="zh-CN" altLang="en-US" dirty="0"/>
          </a:p>
          <a:p>
            <a:endParaRPr lang="zh-CN" altLang="en-US" dirty="0"/>
          </a:p>
          <a:p>
            <a:endParaRPr lang="zh-CN" altLang="en-US" dirty="0"/>
          </a:p>
        </p:txBody>
      </p:sp>
      <p:pic>
        <p:nvPicPr>
          <p:cNvPr id="20" name="图片 19" descr="docs">
            <a:hlinkClick r:id="rId4"/>
          </p:cNvPr>
          <p:cNvPicPr>
            <a:picLocks noChangeAspect="1"/>
          </p:cNvPicPr>
          <p:nvPr/>
        </p:nvPicPr>
        <p:blipFill>
          <a:blip r:embed="rId5"/>
          <a:stretch>
            <a:fillRect/>
          </a:stretch>
        </p:blipFill>
        <p:spPr>
          <a:xfrm>
            <a:off x="4121785" y="561340"/>
            <a:ext cx="1802130" cy="447040"/>
          </a:xfrm>
          <a:prstGeom prst="rect">
            <a:avLst/>
          </a:prstGeom>
        </p:spPr>
      </p:pic>
      <p:pic>
        <p:nvPicPr>
          <p:cNvPr id="2" name="图片 1"/>
          <p:cNvPicPr>
            <a:picLocks noChangeAspect="1"/>
          </p:cNvPicPr>
          <p:nvPr/>
        </p:nvPicPr>
        <p:blipFill>
          <a:blip r:embed="rId6"/>
          <a:stretch>
            <a:fillRect/>
          </a:stretch>
        </p:blipFill>
        <p:spPr>
          <a:xfrm>
            <a:off x="662305" y="2447925"/>
            <a:ext cx="7171055" cy="3990340"/>
          </a:xfrm>
          <a:prstGeom prst="rect">
            <a:avLst/>
          </a:prstGeom>
        </p:spPr>
      </p:pic>
      <p:pic>
        <p:nvPicPr>
          <p:cNvPr id="5" name="图片 4">
            <a:hlinkClick r:id="rId7" action="ppaction://hlinkfile"/>
          </p:cNvPr>
          <p:cNvPicPr>
            <a:picLocks noChangeAspect="1"/>
          </p:cNvPicPr>
          <p:nvPr/>
        </p:nvPicPr>
        <p:blipFill>
          <a:blip r:embed="rId8"/>
          <a:stretch>
            <a:fillRect/>
          </a:stretch>
        </p:blipFill>
        <p:spPr>
          <a:xfrm>
            <a:off x="9210675" y="3406140"/>
            <a:ext cx="2143125" cy="523875"/>
          </a:xfrm>
          <a:prstGeom prst="rect">
            <a:avLst/>
          </a:prstGeom>
        </p:spPr>
      </p:pic>
      <p:sp>
        <p:nvSpPr>
          <p:cNvPr id="160" name=" 160"/>
          <p:cNvSpPr/>
          <p:nvPr/>
        </p:nvSpPr>
        <p:spPr>
          <a:xfrm>
            <a:off x="8193405" y="3796665"/>
            <a:ext cx="657225" cy="4191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9"/>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First install the NPM Package in your Node.js/JS project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21" name="文本框 20"/>
          <p:cNvSpPr txBox="1"/>
          <p:nvPr/>
        </p:nvSpPr>
        <p:spPr>
          <a:xfrm>
            <a:off x="261620" y="471170"/>
            <a:ext cx="10217785" cy="7620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9080500" y="471170"/>
            <a:ext cx="2585085" cy="397510"/>
          </a:xfrm>
          <a:prstGeom prst="rect">
            <a:avLst/>
          </a:prstGeom>
        </p:spPr>
      </p:pic>
      <p:sp>
        <p:nvSpPr>
          <p:cNvPr id="2" name="文本框 1"/>
          <p:cNvSpPr txBox="1"/>
          <p:nvPr>
            <p:custDataLst>
              <p:tags r:id="rId4"/>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npm install goodparts --save-dev</a:t>
            </a:r>
            <a:endParaRPr sz="2400" dirty="0">
              <a:solidFill>
                <a:schemeClr val="bg2">
                  <a:lumMod val="50000"/>
                </a:schemeClr>
              </a:solidFill>
              <a:effectLst/>
            </a:endParaRPr>
          </a:p>
        </p:txBody>
      </p:sp>
      <p:sp>
        <p:nvSpPr>
          <p:cNvPr id="4" name="文本框 3"/>
          <p:cNvSpPr txBox="1"/>
          <p:nvPr>
            <p:custDataLst>
              <p:tags r:id="rId5"/>
            </p:custDataLst>
          </p:nvPr>
        </p:nvSpPr>
        <p:spPr>
          <a:xfrm>
            <a:off x="838200" y="315785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Then add the following script to your package.json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5" name="文本框 4"/>
          <p:cNvSpPr txBox="1"/>
          <p:nvPr>
            <p:custDataLst>
              <p:tags r:id="rId6"/>
            </p:custDataLst>
          </p:nvPr>
        </p:nvSpPr>
        <p:spPr>
          <a:xfrm>
            <a:off x="1129665" y="4003040"/>
            <a:ext cx="10097770" cy="1664970"/>
          </a:xfrm>
          <a:prstGeom prst="rect">
            <a:avLst/>
          </a:prstGeom>
          <a:solidFill>
            <a:schemeClr val="bg1">
              <a:lumMod val="85000"/>
            </a:schemeClr>
          </a:solidFill>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50000"/>
              </a:lnSpc>
              <a:buNone/>
            </a:pPr>
            <a:endParaRPr sz="2400" dirty="0">
              <a:solidFill>
                <a:schemeClr val="bg2">
                  <a:lumMod val="50000"/>
                </a:schemeClr>
              </a:solidFill>
              <a:effectLst/>
              <a:sym typeface="+mn-ea"/>
            </a:endParaRPr>
          </a:p>
          <a:p>
            <a:pPr marL="0" indent="0" fontAlgn="auto">
              <a:lnSpc>
                <a:spcPct val="50000"/>
              </a:lnSpc>
              <a:buNone/>
            </a:pPr>
            <a:r>
              <a:rPr sz="2400" dirty="0">
                <a:solidFill>
                  <a:schemeClr val="bg2">
                    <a:lumMod val="50000"/>
                  </a:schemeClr>
                </a:solidFill>
                <a:effectLst/>
                <a:sym typeface="+mn-ea"/>
              </a:rPr>
              <a:t>{</a:t>
            </a:r>
            <a:endParaRPr sz="2400" dirty="0">
              <a:solidFill>
                <a:schemeClr val="bg2">
                  <a:lumMod val="50000"/>
                </a:schemeClr>
              </a:solidFill>
              <a:effectLst/>
              <a:sym typeface="+mn-ea"/>
            </a:endParaRPr>
          </a:p>
          <a:p>
            <a:pPr marL="0" indent="0" fontAlgn="auto">
              <a:lnSpc>
                <a:spcPct val="90000"/>
              </a:lnSpc>
              <a:buNone/>
            </a:pPr>
            <a:r>
              <a:rPr sz="2400" dirty="0">
                <a:solidFill>
                  <a:schemeClr val="bg2">
                    <a:lumMod val="50000"/>
                  </a:schemeClr>
                </a:solidFill>
                <a:effectLst/>
                <a:sym typeface="+mn-ea"/>
              </a:rPr>
              <a:t>  "lint": "node_modules/.bin/goodparts path/to/files/for/linting"</a:t>
            </a:r>
            <a:endParaRPr sz="2400" dirty="0">
              <a:solidFill>
                <a:schemeClr val="bg2">
                  <a:lumMod val="50000"/>
                </a:schemeClr>
              </a:solidFill>
              <a:effectLst/>
              <a:sym typeface="+mn-ea"/>
            </a:endParaRPr>
          </a:p>
          <a:p>
            <a:pPr marL="0" indent="0" fontAlgn="auto">
              <a:lnSpc>
                <a:spcPct val="90000"/>
              </a:lnSpc>
              <a:buNone/>
            </a:pPr>
            <a:r>
              <a:rPr sz="2400" dirty="0">
                <a:solidFill>
                  <a:schemeClr val="bg2">
                    <a:lumMod val="50000"/>
                  </a:schemeClr>
                </a:solidFill>
                <a:effectLst/>
                <a:sym typeface="+mn-ea"/>
              </a:rPr>
              <a:t>}</a:t>
            </a:r>
            <a:endParaRPr sz="2400" dirty="0">
              <a:solidFill>
                <a:schemeClr val="bg2">
                  <a:lumMod val="50000"/>
                </a:schemeClr>
              </a:solidFill>
              <a:effectLst/>
              <a:sym typeface="+mn-ea"/>
            </a:endParaRPr>
          </a:p>
        </p:txBody>
      </p:sp>
    </p:spTree>
    <p:custDataLst>
      <p:tags r:id="rId7"/>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Now when you run the command:</a:t>
            </a:r>
            <a:endParaRPr dirty="0">
              <a:sym typeface="+mn-ea"/>
            </a:endParaRPr>
          </a:p>
          <a:p>
            <a:pPr fontAlgn="auto">
              <a:lnSpc>
                <a:spcPct val="140000"/>
              </a:lnSpc>
            </a:pPr>
            <a:endParaRPr dirty="0">
              <a:sym typeface="+mn-ea"/>
            </a:endParaRPr>
          </a:p>
        </p:txBody>
      </p:sp>
      <p:sp>
        <p:nvSpPr>
          <p:cNvPr id="21" name="文本框 20"/>
          <p:cNvSpPr txBox="1"/>
          <p:nvPr/>
        </p:nvSpPr>
        <p:spPr>
          <a:xfrm>
            <a:off x="261620" y="471170"/>
            <a:ext cx="10217785" cy="7620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9092565" y="471170"/>
            <a:ext cx="2585085" cy="397510"/>
          </a:xfrm>
          <a:prstGeom prst="rect">
            <a:avLst/>
          </a:prstGeom>
        </p:spPr>
      </p:pic>
      <p:sp>
        <p:nvSpPr>
          <p:cNvPr id="2" name="文本框 1"/>
          <p:cNvSpPr txBox="1"/>
          <p:nvPr>
            <p:custDataLst>
              <p:tags r:id="rId4"/>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npm run lint</a:t>
            </a:r>
            <a:endParaRPr sz="2400" dirty="0">
              <a:solidFill>
                <a:schemeClr val="bg2">
                  <a:lumMod val="50000"/>
                </a:schemeClr>
              </a:solidFill>
              <a:effectLst/>
            </a:endParaRPr>
          </a:p>
        </p:txBody>
      </p:sp>
      <p:pic>
        <p:nvPicPr>
          <p:cNvPr id="6" name="图片 5"/>
          <p:cNvPicPr>
            <a:picLocks noChangeAspect="1"/>
          </p:cNvPicPr>
          <p:nvPr/>
        </p:nvPicPr>
        <p:blipFill>
          <a:blip r:embed="rId5"/>
          <a:stretch>
            <a:fillRect/>
          </a:stretch>
        </p:blipFill>
        <p:spPr>
          <a:xfrm>
            <a:off x="1129665" y="3154045"/>
            <a:ext cx="4771390" cy="952500"/>
          </a:xfrm>
          <a:prstGeom prst="rect">
            <a:avLst/>
          </a:prstGeom>
        </p:spPr>
      </p:pic>
      <p:pic>
        <p:nvPicPr>
          <p:cNvPr id="7" name="图片 6"/>
          <p:cNvPicPr>
            <a:picLocks noChangeAspect="1"/>
          </p:cNvPicPr>
          <p:nvPr/>
        </p:nvPicPr>
        <p:blipFill>
          <a:blip r:embed="rId6"/>
          <a:stretch>
            <a:fillRect/>
          </a:stretch>
        </p:blipFill>
        <p:spPr>
          <a:xfrm>
            <a:off x="1129665" y="4519930"/>
            <a:ext cx="6152515" cy="2276475"/>
          </a:xfrm>
          <a:prstGeom prst="rect">
            <a:avLst/>
          </a:prstGeom>
        </p:spPr>
      </p:pic>
    </p:spTree>
    <p:custDataLst>
      <p:tags r:id="rId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lang="zh-CN" dirty="0">
                <a:sym typeface="+mn-ea"/>
              </a:rPr>
              <a:t>使用 </a:t>
            </a:r>
            <a:r>
              <a:rPr lang="en-US" altLang="zh-CN" dirty="0">
                <a:sym typeface="+mn-ea"/>
              </a:rPr>
              <a:t>--fix </a:t>
            </a:r>
            <a:r>
              <a:rPr lang="zh-CN" altLang="en-US" dirty="0">
                <a:sym typeface="+mn-ea"/>
              </a:rPr>
              <a:t>可以自动修复一大部分的</a:t>
            </a:r>
            <a:r>
              <a:rPr lang="en-US" altLang="zh-CN" dirty="0">
                <a:sym typeface="+mn-ea"/>
              </a:rPr>
              <a:t>errors</a:t>
            </a:r>
            <a:r>
              <a:rPr dirty="0">
                <a:sym typeface="+mn-ea"/>
              </a:rPr>
              <a:t>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21" name="文本框 20"/>
          <p:cNvSpPr txBox="1"/>
          <p:nvPr/>
        </p:nvSpPr>
        <p:spPr>
          <a:xfrm>
            <a:off x="1432560" y="349885"/>
            <a:ext cx="5970905" cy="701040"/>
          </a:xfrm>
          <a:prstGeom prst="rect">
            <a:avLst/>
          </a:prstGeom>
          <a:noFill/>
        </p:spPr>
        <p:txBody>
          <a:bodyPr wrap="square" rtlCol="0" anchor="t">
            <a:spAutoFit/>
          </a:bodyPr>
          <a:p>
            <a:r>
              <a:rPr sz="3600" dirty="0">
                <a:solidFill>
                  <a:schemeClr val="bg2">
                    <a:lumMod val="50000"/>
                  </a:schemeClr>
                </a:solidFill>
                <a:effectLst/>
                <a:sym typeface="+mn-ea"/>
              </a:rPr>
              <a:t>goodparts </a:t>
            </a:r>
            <a:r>
              <a:rPr lang="en-US" sz="3600" dirty="0">
                <a:solidFill>
                  <a:schemeClr val="bg2">
                    <a:lumMod val="50000"/>
                  </a:schemeClr>
                </a:solidFill>
                <a:effectLst/>
                <a:sym typeface="+mn-ea"/>
              </a:rPr>
              <a:t>-</a:t>
            </a:r>
            <a:r>
              <a:rPr sz="3600" dirty="0">
                <a:solidFill>
                  <a:schemeClr val="bg2">
                    <a:lumMod val="50000"/>
                  </a:schemeClr>
                </a:solidFill>
                <a:effectLst/>
                <a:sym typeface="+mn-ea"/>
              </a:rPr>
              <a:t> </a:t>
            </a:r>
            <a:r>
              <a:rPr lang="zh-CN" altLang="en-US" sz="3600" dirty="0">
                <a:solidFill>
                  <a:srgbClr val="4A6982"/>
                </a:solidFill>
                <a:latin typeface="+mj-lt"/>
                <a:ea typeface="+mj-ea"/>
                <a:cs typeface="+mj-cs"/>
              </a:rPr>
              <a:t>Autofix</a:t>
            </a:r>
            <a:r>
              <a:rPr lang="zh-CN" altLang="en-US" sz="4000" dirty="0">
                <a:solidFill>
                  <a:srgbClr val="4A6982"/>
                </a:solidFill>
                <a:latin typeface="+mj-lt"/>
                <a:ea typeface="+mj-ea"/>
                <a:cs typeface="+mj-cs"/>
              </a:rPr>
              <a:t> </a:t>
            </a:r>
            <a:r>
              <a:rPr lang="zh-CN" altLang="en-US" sz="3600" dirty="0">
                <a:solidFill>
                  <a:srgbClr val="4A6982"/>
                </a:solidFill>
                <a:latin typeface="+mj-lt"/>
                <a:ea typeface="+mj-ea"/>
                <a:cs typeface="+mj-cs"/>
              </a:rPr>
              <a:t> </a:t>
            </a:r>
            <a:endParaRPr lang="zh-CN" altLang="en-US" sz="36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5753735" y="349885"/>
            <a:ext cx="2585085" cy="397510"/>
          </a:xfrm>
          <a:prstGeom prst="rect">
            <a:avLst/>
          </a:prstGeom>
        </p:spPr>
      </p:pic>
      <p:sp>
        <p:nvSpPr>
          <p:cNvPr id="2" name="文本框 1"/>
          <p:cNvSpPr txBox="1"/>
          <p:nvPr>
            <p:custDataLst>
              <p:tags r:id="rId4"/>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node_modules/.bin/goodparts /path/to/dir </a:t>
            </a:r>
            <a:r>
              <a:rPr sz="2400" b="1" dirty="0">
                <a:solidFill>
                  <a:schemeClr val="bg2">
                    <a:lumMod val="50000"/>
                  </a:schemeClr>
                </a:solidFill>
                <a:effectLst/>
              </a:rPr>
              <a:t>--fix</a:t>
            </a:r>
            <a:endParaRPr sz="2400" b="1" dirty="0">
              <a:solidFill>
                <a:schemeClr val="bg2">
                  <a:lumMod val="50000"/>
                </a:schemeClr>
              </a:solidFill>
              <a:effectLst/>
            </a:endParaRPr>
          </a:p>
        </p:txBody>
      </p:sp>
      <p:sp>
        <p:nvSpPr>
          <p:cNvPr id="4" name="文本框 3"/>
          <p:cNvSpPr txBox="1"/>
          <p:nvPr>
            <p:custDataLst>
              <p:tags r:id="rId5"/>
            </p:custDataLst>
          </p:nvPr>
        </p:nvSpPr>
        <p:spPr>
          <a:xfrm>
            <a:off x="838200" y="300672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Example</a:t>
            </a:r>
            <a:r>
              <a:rPr sz="2400" dirty="0">
                <a:sym typeface="+mn-ea"/>
              </a:rPr>
              <a:t>: </a:t>
            </a:r>
            <a:r>
              <a:rPr sz="2000" dirty="0">
                <a:sym typeface="+mn-ea"/>
              </a:rPr>
              <a:t>(fixing the linting "errors" from the example above)</a:t>
            </a:r>
            <a:endParaRPr sz="2000" dirty="0">
              <a:sym typeface="+mn-ea"/>
            </a:endParaRPr>
          </a:p>
        </p:txBody>
      </p:sp>
      <p:pic>
        <p:nvPicPr>
          <p:cNvPr id="6" name="图片 5"/>
          <p:cNvPicPr>
            <a:picLocks noChangeAspect="1"/>
          </p:cNvPicPr>
          <p:nvPr/>
        </p:nvPicPr>
        <p:blipFill>
          <a:blip r:embed="rId6"/>
          <a:stretch>
            <a:fillRect/>
          </a:stretch>
        </p:blipFill>
        <p:spPr>
          <a:xfrm>
            <a:off x="6466205" y="4281805"/>
            <a:ext cx="5542915" cy="1200150"/>
          </a:xfrm>
          <a:prstGeom prst="rect">
            <a:avLst/>
          </a:prstGeom>
        </p:spPr>
      </p:pic>
      <p:sp>
        <p:nvSpPr>
          <p:cNvPr id="7" name="文本框 6"/>
          <p:cNvSpPr txBox="1"/>
          <p:nvPr>
            <p:custDataLst>
              <p:tags r:id="rId7"/>
            </p:custDataLst>
          </p:nvPr>
        </p:nvSpPr>
        <p:spPr>
          <a:xfrm>
            <a:off x="838200" y="5791835"/>
            <a:ext cx="11120120" cy="845185"/>
          </a:xfrm>
          <a:prstGeom prst="rect">
            <a:avLst/>
          </a:prstGeom>
        </p:spPr>
        <p:txBody>
          <a:bodyPr vert="horz" lIns="91440" tIns="45720" rIns="91440" bIns="45720" rtlCol="0">
            <a:normAutofit fontScale="8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3200" i="1" dirty="0">
                <a:solidFill>
                  <a:schemeClr val="bg2">
                    <a:lumMod val="50000"/>
                  </a:schemeClr>
                </a:solidFill>
                <a:sym typeface="+mn-ea"/>
              </a:rPr>
              <a:t>Note</a:t>
            </a:r>
            <a:r>
              <a:rPr i="1" dirty="0">
                <a:solidFill>
                  <a:schemeClr val="bg2">
                    <a:lumMod val="50000"/>
                  </a:schemeClr>
                </a:solidFill>
                <a:sym typeface="+mn-ea"/>
              </a:rPr>
              <a:t>: </a:t>
            </a:r>
            <a:r>
              <a:rPr b="1" i="1" dirty="0">
                <a:solidFill>
                  <a:schemeClr val="bg2">
                    <a:lumMod val="50000"/>
                  </a:schemeClr>
                </a:solidFill>
                <a:sym typeface="+mn-ea"/>
              </a:rPr>
              <a:t> --fix</a:t>
            </a:r>
            <a:r>
              <a:rPr i="1" dirty="0">
                <a:solidFill>
                  <a:schemeClr val="bg2">
                    <a:lumMod val="50000"/>
                  </a:schemeClr>
                </a:solidFill>
                <a:sym typeface="+mn-ea"/>
              </a:rPr>
              <a:t>  只修复缺少分号</a:t>
            </a:r>
            <a:r>
              <a:rPr lang="zh-CN" i="1" dirty="0">
                <a:solidFill>
                  <a:schemeClr val="bg2">
                    <a:lumMod val="50000"/>
                  </a:schemeClr>
                </a:solidFill>
                <a:sym typeface="+mn-ea"/>
              </a:rPr>
              <a:t>的问题</a:t>
            </a:r>
            <a:r>
              <a:rPr i="1" dirty="0">
                <a:solidFill>
                  <a:schemeClr val="bg2">
                    <a:lumMod val="50000"/>
                  </a:schemeClr>
                </a:solidFill>
                <a:sym typeface="+mn-ea"/>
              </a:rPr>
              <a:t>，但</a:t>
            </a:r>
            <a:r>
              <a:rPr lang="zh-CN" i="1" dirty="0">
                <a:solidFill>
                  <a:schemeClr val="bg2">
                    <a:lumMod val="50000"/>
                  </a:schemeClr>
                </a:solidFill>
                <a:sym typeface="+mn-ea"/>
              </a:rPr>
              <a:t>不能</a:t>
            </a:r>
            <a:r>
              <a:rPr i="1" dirty="0">
                <a:solidFill>
                  <a:schemeClr val="bg2">
                    <a:lumMod val="50000"/>
                  </a:schemeClr>
                </a:solidFill>
                <a:sym typeface="+mn-ea"/>
              </a:rPr>
              <a:t>删除额外的（未使用的）</a:t>
            </a:r>
            <a:r>
              <a:rPr lang="zh-CN" i="1" dirty="0">
                <a:solidFill>
                  <a:schemeClr val="bg2">
                    <a:lumMod val="50000"/>
                  </a:schemeClr>
                </a:solidFill>
                <a:sym typeface="+mn-ea"/>
              </a:rPr>
              <a:t>被定义的</a:t>
            </a:r>
            <a:r>
              <a:rPr i="1" dirty="0">
                <a:solidFill>
                  <a:schemeClr val="bg2">
                    <a:lumMod val="50000"/>
                  </a:schemeClr>
                </a:solidFill>
                <a:sym typeface="+mn-ea"/>
              </a:rPr>
              <a:t>变量</a:t>
            </a:r>
            <a:r>
              <a:rPr lang="zh-CN" i="1" dirty="0">
                <a:solidFill>
                  <a:schemeClr val="bg2">
                    <a:lumMod val="50000"/>
                  </a:schemeClr>
                </a:solidFill>
                <a:sym typeface="+mn-ea"/>
              </a:rPr>
              <a:t>。</a:t>
            </a:r>
            <a:endParaRPr lang="zh-CN" i="1" dirty="0">
              <a:solidFill>
                <a:schemeClr val="bg2">
                  <a:lumMod val="50000"/>
                </a:schemeClr>
              </a:solidFill>
              <a:sym typeface="+mn-ea"/>
            </a:endParaRPr>
          </a:p>
        </p:txBody>
      </p:sp>
      <p:pic>
        <p:nvPicPr>
          <p:cNvPr id="8" name="图片 7"/>
          <p:cNvPicPr>
            <a:picLocks noChangeAspect="1"/>
          </p:cNvPicPr>
          <p:nvPr/>
        </p:nvPicPr>
        <p:blipFill>
          <a:blip r:embed="rId8"/>
          <a:stretch>
            <a:fillRect/>
          </a:stretch>
        </p:blipFill>
        <p:spPr>
          <a:xfrm>
            <a:off x="516255" y="3972560"/>
            <a:ext cx="4916170" cy="1819275"/>
          </a:xfrm>
          <a:prstGeom prst="rect">
            <a:avLst/>
          </a:prstGeom>
        </p:spPr>
      </p:pic>
      <p:sp>
        <p:nvSpPr>
          <p:cNvPr id="134" name=" 134"/>
          <p:cNvSpPr/>
          <p:nvPr/>
        </p:nvSpPr>
        <p:spPr>
          <a:xfrm rot="840000">
            <a:off x="5589905" y="4572000"/>
            <a:ext cx="718185" cy="499110"/>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哪些项目在使用代码徽章？</a:t>
            </a:r>
            <a:endParaRPr lang="zh-CN" altLang="en-US"/>
          </a:p>
        </p:txBody>
      </p:sp>
      <p:pic>
        <p:nvPicPr>
          <p:cNvPr id="4" name="图片 3"/>
          <p:cNvPicPr>
            <a:picLocks noChangeAspect="1"/>
          </p:cNvPicPr>
          <p:nvPr/>
        </p:nvPicPr>
        <p:blipFill>
          <a:blip r:embed="rId1"/>
          <a:stretch>
            <a:fillRect/>
          </a:stretch>
        </p:blipFill>
        <p:spPr>
          <a:xfrm>
            <a:off x="2821940" y="1408430"/>
            <a:ext cx="8923655" cy="895350"/>
          </a:xfrm>
          <a:prstGeom prst="rect">
            <a:avLst/>
          </a:prstGeom>
        </p:spPr>
      </p:pic>
      <p:pic>
        <p:nvPicPr>
          <p:cNvPr id="6" name="图片 5"/>
          <p:cNvPicPr>
            <a:picLocks noChangeAspect="1"/>
          </p:cNvPicPr>
          <p:nvPr/>
        </p:nvPicPr>
        <p:blipFill>
          <a:blip r:embed="rId2"/>
          <a:stretch>
            <a:fillRect/>
          </a:stretch>
        </p:blipFill>
        <p:spPr>
          <a:xfrm>
            <a:off x="2821940" y="2620010"/>
            <a:ext cx="7057390" cy="1819275"/>
          </a:xfrm>
          <a:prstGeom prst="rect">
            <a:avLst/>
          </a:prstGeom>
        </p:spPr>
      </p:pic>
      <p:pic>
        <p:nvPicPr>
          <p:cNvPr id="7" name="图片 6"/>
          <p:cNvPicPr>
            <a:picLocks noChangeAspect="1"/>
          </p:cNvPicPr>
          <p:nvPr/>
        </p:nvPicPr>
        <p:blipFill>
          <a:blip r:embed="rId3"/>
          <a:stretch>
            <a:fillRect/>
          </a:stretch>
        </p:blipFill>
        <p:spPr>
          <a:xfrm>
            <a:off x="2821940" y="4891405"/>
            <a:ext cx="8937625" cy="842645"/>
          </a:xfrm>
          <a:prstGeom prst="rect">
            <a:avLst/>
          </a:prstGeom>
        </p:spPr>
      </p:pic>
      <p:sp>
        <p:nvSpPr>
          <p:cNvPr id="8" name="文本框 7"/>
          <p:cNvSpPr txBox="1"/>
          <p:nvPr/>
        </p:nvSpPr>
        <p:spPr>
          <a:xfrm>
            <a:off x="415290" y="1408430"/>
            <a:ext cx="1788160" cy="640080"/>
          </a:xfrm>
          <a:prstGeom prst="rect">
            <a:avLst/>
          </a:prstGeom>
          <a:noFill/>
        </p:spPr>
        <p:txBody>
          <a:bodyPr wrap="square" rtlCol="0">
            <a:spAutoFit/>
          </a:bodyPr>
          <a:p>
            <a:r>
              <a:rPr lang="en-US" altLang="zh-CN" sz="3600"/>
              <a:t>React :</a:t>
            </a:r>
            <a:endParaRPr lang="en-US" altLang="zh-CN" sz="3600"/>
          </a:p>
        </p:txBody>
      </p:sp>
      <p:sp>
        <p:nvSpPr>
          <p:cNvPr id="9" name="文本框 8"/>
          <p:cNvSpPr txBox="1"/>
          <p:nvPr/>
        </p:nvSpPr>
        <p:spPr>
          <a:xfrm>
            <a:off x="578485" y="3209290"/>
            <a:ext cx="1221740" cy="640080"/>
          </a:xfrm>
          <a:prstGeom prst="rect">
            <a:avLst/>
          </a:prstGeom>
          <a:noFill/>
        </p:spPr>
        <p:txBody>
          <a:bodyPr wrap="square" rtlCol="0">
            <a:spAutoFit/>
          </a:bodyPr>
          <a:p>
            <a:r>
              <a:rPr lang="en-US" altLang="zh-CN" sz="3600"/>
              <a:t>Vue:</a:t>
            </a:r>
            <a:endParaRPr lang="en-US" altLang="zh-CN" sz="3600"/>
          </a:p>
        </p:txBody>
      </p:sp>
      <p:sp>
        <p:nvSpPr>
          <p:cNvPr id="10" name="文本框 9"/>
          <p:cNvSpPr txBox="1"/>
          <p:nvPr/>
        </p:nvSpPr>
        <p:spPr>
          <a:xfrm>
            <a:off x="68580" y="5046345"/>
            <a:ext cx="3089275" cy="533400"/>
          </a:xfrm>
          <a:prstGeom prst="rect">
            <a:avLst/>
          </a:prstGeom>
          <a:noFill/>
        </p:spPr>
        <p:txBody>
          <a:bodyPr wrap="square" rtlCol="0">
            <a:spAutoFit/>
          </a:bodyPr>
          <a:p>
            <a:r>
              <a:rPr lang="en-US" altLang="zh-CN" sz="2900"/>
              <a:t>freeCodeCamp</a:t>
            </a:r>
            <a:r>
              <a:rPr lang="en-US" altLang="zh-CN" sz="2400"/>
              <a:t>:</a:t>
            </a:r>
            <a:endParaRPr lang="en-US" altLang="zh-CN" sz="2400"/>
          </a:p>
        </p:txBody>
      </p:sp>
      <p:sp>
        <p:nvSpPr>
          <p:cNvPr id="11" name="文本框 10"/>
          <p:cNvSpPr txBox="1"/>
          <p:nvPr/>
        </p:nvSpPr>
        <p:spPr>
          <a:xfrm>
            <a:off x="5303520" y="4891405"/>
            <a:ext cx="2433955" cy="1844040"/>
          </a:xfrm>
          <a:prstGeom prst="rect">
            <a:avLst/>
          </a:prstGeom>
          <a:noFill/>
        </p:spPr>
        <p:txBody>
          <a:bodyPr wrap="square" rtlCol="0">
            <a:spAutoFit/>
          </a:bodyPr>
          <a:p>
            <a:r>
              <a:rPr lang="en-US" altLang="zh-CN" sz="11500"/>
              <a:t>......</a:t>
            </a:r>
            <a:endParaRPr lang="en-US" altLang="zh-CN" sz="1150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33" name="文本框 32"/>
          <p:cNvSpPr txBox="1"/>
          <p:nvPr>
            <p:custDataLst>
              <p:tags r:id="rId2"/>
            </p:custDataLst>
          </p:nvPr>
        </p:nvSpPr>
        <p:spPr>
          <a:xfrm>
            <a:off x="3369310" y="2412365"/>
            <a:ext cx="4838700" cy="1135380"/>
          </a:xfrm>
          <a:prstGeom prst="rect">
            <a:avLst/>
          </a:prstGeom>
        </p:spPr>
        <p:txBody>
          <a:bodyPr vert="horz" lIns="91440" tIns="45720" rIns="91440" bIns="45720" rtlCol="0" anchor="ctr">
            <a:no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r>
              <a:rPr lang="en-US" altLang="zh-CN" dirty="0">
                <a:latin typeface="+mj-lt"/>
                <a:ea typeface="+mj-ea"/>
              </a:rPr>
              <a:t>	</a:t>
            </a:r>
            <a:r>
              <a:rPr lang="en-US" altLang="zh-CN" sz="8800" dirty="0">
                <a:latin typeface="+mj-lt"/>
                <a:ea typeface="+mj-ea"/>
              </a:rPr>
              <a:t>What ?</a:t>
            </a:r>
            <a:endParaRPr lang="en-US" altLang="zh-CN" sz="8800" dirty="0">
              <a:latin typeface="+mj-lt"/>
              <a:ea typeface="+mj-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741045" y="454660"/>
            <a:ext cx="5742940" cy="889635"/>
            <a:chOff x="1050" y="419"/>
            <a:chExt cx="9044" cy="1401"/>
          </a:xfrm>
        </p:grpSpPr>
        <p:pic>
          <p:nvPicPr>
            <p:cNvPr id="20" name="图片 19" descr="docs"/>
            <p:cNvPicPr>
              <a:picLocks noChangeAspect="1"/>
            </p:cNvPicPr>
            <p:nvPr/>
          </p:nvPicPr>
          <p:blipFill>
            <a:blip r:embed="rId1"/>
            <a:stretch>
              <a:fillRect/>
            </a:stretch>
          </p:blipFill>
          <p:spPr>
            <a:xfrm>
              <a:off x="7256" y="419"/>
              <a:ext cx="2838" cy="704"/>
            </a:xfrm>
            <a:prstGeom prst="rect">
              <a:avLst/>
            </a:prstGeom>
          </p:spPr>
        </p:pic>
        <p:sp>
          <p:nvSpPr>
            <p:cNvPr id="21" name="文本框 20"/>
            <p:cNvSpPr txBox="1"/>
            <p:nvPr/>
          </p:nvSpPr>
          <p:spPr>
            <a:xfrm>
              <a:off x="1050" y="620"/>
              <a:ext cx="6206" cy="1200"/>
            </a:xfrm>
            <a:prstGeom prst="rect">
              <a:avLst/>
            </a:prstGeom>
            <a:noFill/>
          </p:spPr>
          <p:txBody>
            <a:bodyPr wrap="square" rtlCol="0" anchor="t">
              <a:spAutoFit/>
            </a:bodyPr>
            <a:p>
              <a:r>
                <a:rPr lang="zh-CN" altLang="en-US" sz="4400" dirty="0">
                  <a:solidFill>
                    <a:srgbClr val="4A6982"/>
                  </a:solidFill>
                  <a:latin typeface="+mj-lt"/>
                  <a:ea typeface="+mj-ea"/>
                  <a:cs typeface="+mj-cs"/>
                </a:rPr>
                <a:t>Documentation</a:t>
              </a:r>
              <a:endParaRPr lang="zh-CN" altLang="en-US" sz="4400" dirty="0">
                <a:solidFill>
                  <a:srgbClr val="4A6982"/>
                </a:solidFill>
                <a:latin typeface="+mj-lt"/>
                <a:ea typeface="+mj-ea"/>
                <a:cs typeface="+mj-cs"/>
              </a:endParaRPr>
            </a:p>
          </p:txBody>
        </p:sp>
      </p:grpSp>
      <p:grpSp>
        <p:nvGrpSpPr>
          <p:cNvPr id="5" name="组合 4"/>
          <p:cNvGrpSpPr/>
          <p:nvPr/>
        </p:nvGrpSpPr>
        <p:grpSpPr>
          <a:xfrm>
            <a:off x="795655" y="1441450"/>
            <a:ext cx="4580890" cy="762000"/>
            <a:chOff x="1635" y="419"/>
            <a:chExt cx="7214" cy="1200"/>
          </a:xfrm>
        </p:grpSpPr>
        <p:sp>
          <p:nvSpPr>
            <p:cNvPr id="6" name="文本框 5"/>
            <p:cNvSpPr txBox="1"/>
            <p:nvPr/>
          </p:nvSpPr>
          <p:spPr>
            <a:xfrm>
              <a:off x="1635" y="419"/>
              <a:ext cx="3986" cy="12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7" name="图片 6"/>
            <p:cNvPicPr>
              <a:picLocks noChangeAspect="1"/>
            </p:cNvPicPr>
            <p:nvPr/>
          </p:nvPicPr>
          <p:blipFill>
            <a:blip r:embed="rId2"/>
            <a:stretch>
              <a:fillRect/>
            </a:stretch>
          </p:blipFill>
          <p:spPr>
            <a:xfrm>
              <a:off x="5291" y="554"/>
              <a:ext cx="3558" cy="565"/>
            </a:xfrm>
            <a:prstGeom prst="rect">
              <a:avLst/>
            </a:prstGeom>
          </p:spPr>
        </p:pic>
      </p:grpSp>
      <p:grpSp>
        <p:nvGrpSpPr>
          <p:cNvPr id="8" name="组合 7"/>
          <p:cNvGrpSpPr/>
          <p:nvPr/>
        </p:nvGrpSpPr>
        <p:grpSpPr>
          <a:xfrm>
            <a:off x="795655" y="2299970"/>
            <a:ext cx="8055610" cy="762000"/>
            <a:chOff x="1684" y="831"/>
            <a:chExt cx="12686" cy="1200"/>
          </a:xfrm>
        </p:grpSpPr>
        <p:sp>
          <p:nvSpPr>
            <p:cNvPr id="9" name="文本框 8"/>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10" name="图片 9"/>
            <p:cNvPicPr>
              <a:picLocks noChangeAspect="1"/>
            </p:cNvPicPr>
            <p:nvPr/>
          </p:nvPicPr>
          <p:blipFill>
            <a:blip r:embed="rId3"/>
            <a:stretch>
              <a:fillRect/>
            </a:stretch>
          </p:blipFill>
          <p:spPr>
            <a:xfrm>
              <a:off x="11210" y="831"/>
              <a:ext cx="3161" cy="715"/>
            </a:xfrm>
            <a:prstGeom prst="rect">
              <a:avLst/>
            </a:prstGeom>
          </p:spPr>
        </p:pic>
      </p:grpSp>
      <p:grpSp>
        <p:nvGrpSpPr>
          <p:cNvPr id="11" name="组合 10"/>
          <p:cNvGrpSpPr/>
          <p:nvPr/>
        </p:nvGrpSpPr>
        <p:grpSpPr>
          <a:xfrm>
            <a:off x="757555" y="3181350"/>
            <a:ext cx="6275705" cy="762000"/>
            <a:chOff x="1684" y="831"/>
            <a:chExt cx="9883" cy="1200"/>
          </a:xfrm>
        </p:grpSpPr>
        <p:sp>
          <p:nvSpPr>
            <p:cNvPr id="12" name="文本框 11"/>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13" name="图片 12"/>
            <p:cNvPicPr>
              <a:picLocks noChangeAspect="1"/>
            </p:cNvPicPr>
            <p:nvPr/>
          </p:nvPicPr>
          <p:blipFill>
            <a:blip r:embed="rId4"/>
            <a:stretch>
              <a:fillRect/>
            </a:stretch>
          </p:blipFill>
          <p:spPr>
            <a:xfrm>
              <a:off x="7443" y="831"/>
              <a:ext cx="4124" cy="780"/>
            </a:xfrm>
            <a:prstGeom prst="rect">
              <a:avLst/>
            </a:prstGeom>
          </p:spPr>
        </p:pic>
      </p:grpSp>
      <p:grpSp>
        <p:nvGrpSpPr>
          <p:cNvPr id="14" name="组合 13"/>
          <p:cNvGrpSpPr/>
          <p:nvPr/>
        </p:nvGrpSpPr>
        <p:grpSpPr>
          <a:xfrm>
            <a:off x="720725" y="3943350"/>
            <a:ext cx="11415395" cy="762000"/>
            <a:chOff x="412" y="742"/>
            <a:chExt cx="17977" cy="1200"/>
          </a:xfrm>
        </p:grpSpPr>
        <p:sp>
          <p:nvSpPr>
            <p:cNvPr id="15" name="文本框 14"/>
            <p:cNvSpPr txBox="1"/>
            <p:nvPr/>
          </p:nvSpPr>
          <p:spPr>
            <a:xfrm>
              <a:off x="412" y="742"/>
              <a:ext cx="16091" cy="12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16" name="图片 15"/>
            <p:cNvPicPr>
              <a:picLocks noChangeAspect="1"/>
            </p:cNvPicPr>
            <p:nvPr/>
          </p:nvPicPr>
          <p:blipFill>
            <a:blip r:embed="rId5"/>
            <a:stretch>
              <a:fillRect/>
            </a:stretch>
          </p:blipFill>
          <p:spPr>
            <a:xfrm>
              <a:off x="14319" y="742"/>
              <a:ext cx="4071" cy="626"/>
            </a:xfrm>
            <a:prstGeom prst="rect">
              <a:avLst/>
            </a:prstGeom>
          </p:spPr>
        </p:pic>
      </p:grpSp>
      <p:grpSp>
        <p:nvGrpSpPr>
          <p:cNvPr id="17" name="组合 16"/>
          <p:cNvGrpSpPr/>
          <p:nvPr/>
        </p:nvGrpSpPr>
        <p:grpSpPr>
          <a:xfrm>
            <a:off x="720725" y="4898390"/>
            <a:ext cx="8460105" cy="762000"/>
            <a:chOff x="1286" y="553"/>
            <a:chExt cx="13323" cy="1200"/>
          </a:xfrm>
        </p:grpSpPr>
        <p:sp>
          <p:nvSpPr>
            <p:cNvPr id="18" name="文本框 17"/>
            <p:cNvSpPr txBox="1"/>
            <p:nvPr/>
          </p:nvSpPr>
          <p:spPr>
            <a:xfrm>
              <a:off x="1286" y="553"/>
              <a:ext cx="10446" cy="1200"/>
            </a:xfrm>
            <a:prstGeom prst="rect">
              <a:avLst/>
            </a:prstGeom>
            <a:noFill/>
          </p:spPr>
          <p:txBody>
            <a:bodyPr wrap="square" rtlCol="0" anchor="t">
              <a:spAutoFit/>
            </a:bodyPr>
            <a:p>
              <a:r>
                <a:rPr lang="zh-CN" altLang="en-US" sz="4400" dirty="0">
                  <a:solidFill>
                    <a:srgbClr val="4A6982"/>
                  </a:solidFill>
                  <a:latin typeface="+mj-lt"/>
                  <a:ea typeface="+mj-ea"/>
                  <a:cs typeface="+mj-cs"/>
                </a:rPr>
                <a:t>Gitter</a:t>
              </a:r>
              <a:r>
                <a:rPr lang="zh-CN" altLang="en-US" sz="3600" dirty="0">
                  <a:solidFill>
                    <a:srgbClr val="4A6982"/>
                  </a:solidFill>
                  <a:latin typeface="+mj-lt"/>
                  <a:ea typeface="+mj-ea"/>
                  <a:cs typeface="+mj-cs"/>
                </a:rPr>
                <a:t> (Chat for Developers!)</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pic>
          <p:nvPicPr>
            <p:cNvPr id="19" name="图片 18"/>
            <p:cNvPicPr>
              <a:picLocks noChangeAspect="1"/>
            </p:cNvPicPr>
            <p:nvPr/>
          </p:nvPicPr>
          <p:blipFill>
            <a:blip r:embed="rId6"/>
            <a:stretch>
              <a:fillRect/>
            </a:stretch>
          </p:blipFill>
          <p:spPr>
            <a:xfrm>
              <a:off x="11569" y="553"/>
              <a:ext cx="3041" cy="592"/>
            </a:xfrm>
            <a:prstGeom prst="rect">
              <a:avLst/>
            </a:prstGeom>
          </p:spPr>
        </p:pic>
      </p:grpSp>
      <p:grpSp>
        <p:nvGrpSpPr>
          <p:cNvPr id="22" name="组合 21"/>
          <p:cNvGrpSpPr/>
          <p:nvPr/>
        </p:nvGrpSpPr>
        <p:grpSpPr>
          <a:xfrm>
            <a:off x="626745" y="5867400"/>
            <a:ext cx="6007735" cy="762000"/>
            <a:chOff x="1286" y="6026"/>
            <a:chExt cx="9461" cy="1200"/>
          </a:xfrm>
        </p:grpSpPr>
        <p:pic>
          <p:nvPicPr>
            <p:cNvPr id="23" name="图片 22"/>
            <p:cNvPicPr>
              <a:picLocks noChangeAspect="1"/>
            </p:cNvPicPr>
            <p:nvPr/>
          </p:nvPicPr>
          <p:blipFill>
            <a:blip r:embed="rId7"/>
            <a:stretch>
              <a:fillRect/>
            </a:stretch>
          </p:blipFill>
          <p:spPr>
            <a:xfrm>
              <a:off x="6549" y="6318"/>
              <a:ext cx="4199" cy="615"/>
            </a:xfrm>
            <a:prstGeom prst="rect">
              <a:avLst/>
            </a:prstGeom>
          </p:spPr>
        </p:pic>
        <p:sp>
          <p:nvSpPr>
            <p:cNvPr id="24" name="文本框 23"/>
            <p:cNvSpPr txBox="1"/>
            <p:nvPr/>
          </p:nvSpPr>
          <p:spPr>
            <a:xfrm>
              <a:off x="1286" y="6026"/>
              <a:ext cx="4847" cy="1200"/>
            </a:xfrm>
            <a:prstGeom prst="rect">
              <a:avLst/>
            </a:prstGeom>
            <a:noFill/>
          </p:spPr>
          <p:txBody>
            <a:bodyPr wrap="square" rtlCol="0" anchor="t">
              <a:spAutoFit/>
            </a:bodyPr>
            <a:p>
              <a:r>
                <a:rPr lang="en-US" altLang="zh-CN" sz="3600" dirty="0">
                  <a:solidFill>
                    <a:srgbClr val="4A6982"/>
                  </a:solidFill>
                  <a:latin typeface="+mj-lt"/>
                  <a:ea typeface="+mj-ea"/>
                  <a:cs typeface="+mj-cs"/>
                </a:rPr>
                <a:t> </a:t>
              </a:r>
              <a:r>
                <a:rPr lang="zh-CN" altLang="en-US" sz="4000" dirty="0">
                  <a:solidFill>
                    <a:srgbClr val="4A6982"/>
                  </a:solidFill>
                  <a:latin typeface="+mj-lt"/>
                  <a:ea typeface="+mj-ea"/>
                  <a:cs typeface="+mj-cs"/>
                </a:rPr>
                <a:t>Contributing</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gr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19" name="文本框 18"/>
          <p:cNvSpPr txBox="1"/>
          <p:nvPr>
            <p:custDataLst>
              <p:tags r:id="rId2"/>
            </p:custDataLst>
          </p:nvPr>
        </p:nvSpPr>
        <p:spPr>
          <a:xfrm>
            <a:off x="918210" y="1804670"/>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600" dirty="0"/>
              <a:t>I</a:t>
            </a:r>
            <a:r>
              <a:rPr lang="zh-CN" altLang="en-US" sz="3600" dirty="0"/>
              <a:t>ncluding a badge from "</a:t>
            </a:r>
            <a:r>
              <a:rPr lang="zh-CN" altLang="en-US" sz="3600" dirty="0">
                <a:hlinkClick r:id="rId3" action="ppaction://hlinkfile"/>
              </a:rPr>
              <a:t>Inch-CI</a:t>
            </a:r>
            <a:r>
              <a:rPr lang="zh-CN" altLang="en-US" sz="3600" dirty="0"/>
              <a:t>" </a:t>
            </a:r>
            <a:r>
              <a:rPr lang="en-US" altLang="zh-CN" sz="3600" dirty="0"/>
              <a:t>.</a:t>
            </a:r>
            <a:endParaRPr lang="en-US" altLang="zh-CN" sz="3600" dirty="0"/>
          </a:p>
          <a:p>
            <a:endParaRPr lang="en-US" altLang="zh-CN" sz="3600" dirty="0"/>
          </a:p>
          <a:p>
            <a:r>
              <a:rPr lang="zh-CN" altLang="en-US" sz="3200" dirty="0"/>
              <a:t>从</a:t>
            </a:r>
            <a:r>
              <a:rPr lang="zh-CN" altLang="en-US" sz="3200" dirty="0">
                <a:sym typeface="+mn-ea"/>
              </a:rPr>
              <a:t> "Inch-CI" 中获得一个徽章可以证明文档在你的项目中是具有较高优先级的 ，项目结构良好。</a:t>
            </a:r>
            <a:endParaRPr lang="zh-CN" altLang="en-US" sz="3200" dirty="0">
              <a:sym typeface="+mn-ea"/>
            </a:endParaRPr>
          </a:p>
        </p:txBody>
      </p:sp>
      <p:grpSp>
        <p:nvGrpSpPr>
          <p:cNvPr id="2" name="组合 1"/>
          <p:cNvGrpSpPr/>
          <p:nvPr/>
        </p:nvGrpSpPr>
        <p:grpSpPr>
          <a:xfrm>
            <a:off x="666750" y="266065"/>
            <a:ext cx="5742940" cy="889635"/>
            <a:chOff x="1050" y="419"/>
            <a:chExt cx="9044" cy="1401"/>
          </a:xfrm>
        </p:grpSpPr>
        <p:pic>
          <p:nvPicPr>
            <p:cNvPr id="20" name="图片 19" descr="docs"/>
            <p:cNvPicPr>
              <a:picLocks noChangeAspect="1"/>
            </p:cNvPicPr>
            <p:nvPr/>
          </p:nvPicPr>
          <p:blipFill>
            <a:blip r:embed="rId4"/>
            <a:stretch>
              <a:fillRect/>
            </a:stretch>
          </p:blipFill>
          <p:spPr>
            <a:xfrm>
              <a:off x="7256" y="419"/>
              <a:ext cx="2838" cy="704"/>
            </a:xfrm>
            <a:prstGeom prst="rect">
              <a:avLst/>
            </a:prstGeom>
          </p:spPr>
        </p:pic>
        <p:sp>
          <p:nvSpPr>
            <p:cNvPr id="21" name="文本框 20"/>
            <p:cNvSpPr txBox="1"/>
            <p:nvPr/>
          </p:nvSpPr>
          <p:spPr>
            <a:xfrm>
              <a:off x="1050" y="620"/>
              <a:ext cx="6206" cy="1200"/>
            </a:xfrm>
            <a:prstGeom prst="rect">
              <a:avLst/>
            </a:prstGeom>
            <a:noFill/>
          </p:spPr>
          <p:txBody>
            <a:bodyPr wrap="square" rtlCol="0" anchor="t">
              <a:spAutoFit/>
            </a:bodyPr>
            <a:p>
              <a:r>
                <a:rPr lang="zh-CN" altLang="en-US" sz="4400" dirty="0">
                  <a:solidFill>
                    <a:srgbClr val="4A6982"/>
                  </a:solidFill>
                  <a:latin typeface="+mj-lt"/>
                  <a:ea typeface="+mj-ea"/>
                  <a:cs typeface="+mj-cs"/>
                </a:rPr>
                <a:t>Documentation</a:t>
              </a:r>
              <a:endParaRPr lang="zh-CN" altLang="en-US" sz="4400" dirty="0">
                <a:solidFill>
                  <a:srgbClr val="4A6982"/>
                </a:solidFill>
                <a:latin typeface="+mj-lt"/>
                <a:ea typeface="+mj-ea"/>
                <a:cs typeface="+mj-cs"/>
              </a:endParaRPr>
            </a:p>
          </p:txBody>
        </p:sp>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Inch CI?</a:t>
            </a:r>
            <a:endParaRPr lang="zh-CN" altLang="en-US" sz="3600" dirty="0">
              <a:solidFill>
                <a:srgbClr val="4A6982"/>
              </a:solidFill>
            </a:endParaRPr>
          </a:p>
        </p:txBody>
      </p:sp>
      <p:sp>
        <p:nvSpPr>
          <p:cNvPr id="19" name="文本框 18"/>
          <p:cNvSpPr txBox="1"/>
          <p:nvPr>
            <p:custDataLst>
              <p:tags r:id="rId2"/>
            </p:custDataLst>
          </p:nvPr>
        </p:nvSpPr>
        <p:spPr>
          <a:xfrm>
            <a:off x="696595" y="1038860"/>
            <a:ext cx="10515600" cy="2143125"/>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pPr fontAlgn="auto">
              <a:lnSpc>
                <a:spcPct val="125000"/>
              </a:lnSpc>
            </a:pPr>
            <a:r>
              <a:rPr lang="zh-CN" altLang="en-US" dirty="0"/>
              <a:t>在项目的 README 中提供了 徽章，向人们表明记录代码是一件很酷的事情。</a:t>
            </a:r>
            <a:endParaRPr lang="zh-CN" altLang="en-US" dirty="0"/>
          </a:p>
          <a:p>
            <a:pPr fontAlgn="auto">
              <a:lnSpc>
                <a:spcPct val="125000"/>
              </a:lnSpc>
            </a:pPr>
            <a:r>
              <a:rPr lang="zh-CN" altLang="en-US" dirty="0">
                <a:sym typeface="+mn-ea"/>
              </a:rPr>
              <a:t>旨在提高开源文档的可视性。</a:t>
            </a:r>
            <a:endParaRPr lang="zh-CN" altLang="en-US" dirty="0"/>
          </a:p>
        </p:txBody>
      </p:sp>
      <p:sp>
        <p:nvSpPr>
          <p:cNvPr id="2" name="文本框 1"/>
          <p:cNvSpPr txBox="1"/>
          <p:nvPr>
            <p:custDataLst>
              <p:tags r:id="rId3"/>
            </p:custDataLst>
          </p:nvPr>
        </p:nvSpPr>
        <p:spPr>
          <a:xfrm>
            <a:off x="926465" y="3361055"/>
            <a:ext cx="4203065" cy="10845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this "Inch"?</a:t>
            </a:r>
            <a:endParaRPr lang="zh-CN" altLang="en-US" sz="3600" dirty="0">
              <a:solidFill>
                <a:srgbClr val="4A6982"/>
              </a:solidFill>
            </a:endParaRPr>
          </a:p>
        </p:txBody>
      </p:sp>
      <p:sp>
        <p:nvSpPr>
          <p:cNvPr id="3" name="文本框 2"/>
          <p:cNvSpPr txBox="1"/>
          <p:nvPr>
            <p:custDataLst>
              <p:tags r:id="rId4"/>
            </p:custDataLst>
          </p:nvPr>
        </p:nvSpPr>
        <p:spPr>
          <a:xfrm>
            <a:off x="696595" y="4151630"/>
            <a:ext cx="6247130" cy="235394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25000"/>
              </a:lnSpc>
            </a:pPr>
            <a:r>
              <a:rPr lang="zh-CN" altLang="en-US" sz="3200" dirty="0">
                <a:sym typeface="+mn-ea"/>
                <a:hlinkClick r:id="rId5"/>
              </a:rPr>
              <a:t>Inch </a:t>
            </a:r>
            <a:r>
              <a:rPr lang="zh-CN" altLang="en-US" dirty="0"/>
              <a:t>是一个Ruby的文档测量工具，用来帮助人们编写和管理代码。这是一个命令行工具，根据文档的完成度给出相应的分数。</a:t>
            </a:r>
            <a:endParaRPr lang="zh-CN" altLang="en-US" dirty="0"/>
          </a:p>
          <a:p>
            <a:endParaRPr lang="zh-CN" altLang="en-US" dirty="0"/>
          </a:p>
        </p:txBody>
      </p:sp>
      <p:pic>
        <p:nvPicPr>
          <p:cNvPr id="4" name="图片 3"/>
          <p:cNvPicPr>
            <a:picLocks noChangeAspect="1"/>
          </p:cNvPicPr>
          <p:nvPr/>
        </p:nvPicPr>
        <p:blipFill>
          <a:blip r:embed="rId6"/>
          <a:stretch>
            <a:fillRect/>
          </a:stretch>
        </p:blipFill>
        <p:spPr>
          <a:xfrm>
            <a:off x="7532370" y="2247265"/>
            <a:ext cx="3903345" cy="4514215"/>
          </a:xfrm>
          <a:prstGeom prst="rect">
            <a:avLst/>
          </a:prstGeom>
        </p:spPr>
      </p:pic>
      <p:sp>
        <p:nvSpPr>
          <p:cNvPr id="135" name=" 135"/>
          <p:cNvSpPr/>
          <p:nvPr/>
        </p:nvSpPr>
        <p:spPr>
          <a:xfrm>
            <a:off x="5323840" y="3910330"/>
            <a:ext cx="2127885" cy="41338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4203065" cy="13258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the goal?</a:t>
            </a:r>
            <a:endParaRPr lang="zh-CN" altLang="en-US" sz="3600" dirty="0">
              <a:solidFill>
                <a:srgbClr val="4A6982"/>
              </a:solidFill>
            </a:endParaRPr>
          </a:p>
        </p:txBody>
      </p:sp>
      <p:sp>
        <p:nvSpPr>
          <p:cNvPr id="19" name="文本框 18"/>
          <p:cNvSpPr txBox="1"/>
          <p:nvPr>
            <p:custDataLst>
              <p:tags r:id="rId2"/>
            </p:custDataLst>
          </p:nvPr>
        </p:nvSpPr>
        <p:spPr>
          <a:xfrm>
            <a:off x="838200" y="1072515"/>
            <a:ext cx="10935970" cy="20624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在项目的 </a:t>
            </a:r>
            <a:r>
              <a:rPr lang="zh-CN" altLang="en-US" dirty="0">
                <a:sym typeface="+mn-ea"/>
              </a:rPr>
              <a:t>README 文件中加上徽章，将会有益于该项目（因为人们看到了该项目的文档有被很好的管理），也有益于社区发展（提高了文档的可视性）。</a:t>
            </a:r>
            <a:endParaRPr lang="zh-CN" altLang="en-US" dirty="0"/>
          </a:p>
        </p:txBody>
      </p:sp>
      <p:sp>
        <p:nvSpPr>
          <p:cNvPr id="3" name="文本框 2"/>
          <p:cNvSpPr txBox="1"/>
          <p:nvPr>
            <p:custDataLst>
              <p:tags r:id="rId3"/>
            </p:custDataLst>
          </p:nvPr>
        </p:nvSpPr>
        <p:spPr>
          <a:xfrm>
            <a:off x="838200" y="3305810"/>
            <a:ext cx="7177405" cy="13258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Which languages are supported?</a:t>
            </a:r>
            <a:endParaRPr lang="zh-CN" altLang="en-US" sz="3600" dirty="0">
              <a:solidFill>
                <a:srgbClr val="4A6982"/>
              </a:solidFill>
            </a:endParaRPr>
          </a:p>
        </p:txBody>
      </p:sp>
      <p:sp>
        <p:nvSpPr>
          <p:cNvPr id="6" name="文本框 5"/>
          <p:cNvSpPr txBox="1"/>
          <p:nvPr>
            <p:custDataLst>
              <p:tags r:id="rId4"/>
            </p:custDataLst>
          </p:nvPr>
        </p:nvSpPr>
        <p:spPr>
          <a:xfrm>
            <a:off x="628015" y="3962400"/>
            <a:ext cx="10935970" cy="20624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Currently Inch supports Elixir, JavaScript, and Ruby.</a:t>
            </a:r>
            <a:endParaRPr lang="zh-CN" altLang="en-US" dirty="0"/>
          </a:p>
        </p:txBody>
      </p:sp>
    </p:spTree>
    <p:custDataLst>
      <p:tags r:id="rId5"/>
    </p:custDataLst>
  </p:cSld>
  <p:clrMapOvr>
    <a:masterClrMapping/>
  </p:clrMapOvr>
</p:sld>
</file>

<file path=ppt/tags/tag1.xml><?xml version="1.0" encoding="utf-8"?>
<p:tagLst xmlns:p="http://schemas.openxmlformats.org/presentationml/2006/main">
  <p:tag name="MH" val="20151013144530"/>
  <p:tag name="MH_LIBRARY" val="CONTENTS"/>
  <p:tag name="MH_TYPE" val="NUMBER"/>
  <p:tag name="ID" val="547136"/>
  <p:tag name="MH_ORDER" val="NUMBER"/>
</p:tagLst>
</file>

<file path=ppt/tags/tag10.xml><?xml version="1.0" encoding="utf-8"?>
<p:tagLst xmlns:p="http://schemas.openxmlformats.org/presentationml/2006/main">
  <p:tag name="KSO_WM_BEAUTIFY_FLAG" val="#wm#"/>
  <p:tag name="KSO_WM_TEMPLATE_CATEGORY" val="custom"/>
  <p:tag name="KSO_WM_TEMPLATE_INDEX" val="1601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p="http://schemas.openxmlformats.org/presentationml/2006/main">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TEMPLATE_CATEGORY" val="custom"/>
  <p:tag name="KSO_WM_TEMPLATE_INDEX" val="160117"/>
  <p:tag name="KSO_WM_DIAGRAM_GROUP_CODE" val="l1-2"/>
  <p:tag name="KSO_WM_TAG_VERSION" val="1.0"/>
  <p:tag name="MH_TYPE" val="#NeiR#"/>
  <p:tag name="MH_NUMBER" val="4"/>
  <p:tag name="MH_CATEGORY" val="#BingLLB#"/>
  <p:tag name="MH_LAYOUT" val="SubTitle"/>
  <p:tag name="MH" val="20150924153915"/>
  <p:tag name="MH_LIBRARY" val="GRAPHIC"/>
</p:tagLst>
</file>

<file path=ppt/tags/tag13.xml><?xml version="1.0" encoding="utf-8"?>
<p:tagLst xmlns:p="http://schemas.openxmlformats.org/presentationml/2006/main">
  <p:tag name="KSO_WM_BEAUTIFY_FLAG" val="#wm#"/>
  <p:tag name="KSO_WM_TEMPLATE_CATEGORY" val="custom"/>
  <p:tag name="KSO_WM_TEMPLATE_INDEX" val="1601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p="http://schemas.openxmlformats.org/presentationml/2006/main">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TEMPLATE_CATEGORY" val="custom"/>
  <p:tag name="KSO_WM_TEMPLATE_INDEX" val="160117"/>
  <p:tag name="KSO_WM_DIAGRAM_GROUP_CODE" val="l1-2"/>
  <p:tag name="KSO_WM_TAG_VERSION" val="1.0"/>
  <p:tag name="MH_TYPE" val="#NeiR#"/>
  <p:tag name="MH_NUMBER" val="4"/>
  <p:tag name="MH_CATEGORY" val="#BingLLB#"/>
  <p:tag name="MH_LAYOUT" val="SubTitle"/>
  <p:tag name="MH" val="20150924153915"/>
  <p:tag name="MH_LIBRARY" val="GRAPHIC"/>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xml><?xml version="1.0" encoding="utf-8"?>
<p:tagLst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4.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6.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8.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4.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6.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8.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4.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 name="MH_TYPE" val="#NeiR#"/>
  <p:tag name="MH_NUMBER" val="4"/>
  <p:tag name="MH_CATEGORY" val="#BingLLB#"/>
  <p:tag name="MH_LAYOUT" val="SubTitle"/>
  <p:tag name="MH" val="20150924153915"/>
  <p:tag name="MH_LIBRARY" val="GRAPHIC"/>
</p:tagLst>
</file>

<file path=ppt/tags/tag9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5667</Words>
  <Application>WPS 演示</Application>
  <PresentationFormat>宽屏</PresentationFormat>
  <Paragraphs>290</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Arial</vt:lpstr>
      <vt:lpstr>宋体</vt:lpstr>
      <vt:lpstr>Wingdings</vt:lpstr>
      <vt:lpstr>Times New Roman</vt:lpstr>
      <vt:lpstr>幼圆</vt:lpstr>
      <vt:lpstr>黑体</vt:lpstr>
      <vt:lpstr>微软雅黑</vt:lpstr>
      <vt:lpstr>Calibri</vt:lpstr>
      <vt:lpstr>Office 主题</vt:lpstr>
      <vt:lpstr>Code Repository Badges </vt:lpstr>
      <vt:lpstr>PowerPoint 演示文稿</vt:lpstr>
      <vt:lpstr>PowerPoint 演示文稿</vt:lpstr>
      <vt:lpstr>哪些项目在使用代码徽章？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lulin</dc:creator>
  <cp:lastModifiedBy>lulin</cp:lastModifiedBy>
  <cp:revision>101</cp:revision>
  <dcterms:created xsi:type="dcterms:W3CDTF">2017-03-08T09:37:00Z</dcterms:created>
  <dcterms:modified xsi:type="dcterms:W3CDTF">2017-04-21T05:59:46Z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2052-10.1.0.6374</vt:lpwstr>
  </property>
</Properties>
</file>