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9" r:id="rId4"/>
    <p:sldId id="270" r:id="rId5"/>
    <p:sldId id="379" r:id="rId6"/>
    <p:sldId id="274" r:id="rId7"/>
    <p:sldId id="380" r:id="rId8"/>
    <p:sldId id="275" r:id="rId9"/>
    <p:sldId id="276" r:id="rId10"/>
    <p:sldId id="277" r:id="rId11"/>
    <p:sldId id="297" r:id="rId12"/>
    <p:sldId id="322"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47" r:id="rId32"/>
    <p:sldId id="448" r:id="rId33"/>
    <p:sldId id="436" r:id="rId34"/>
    <p:sldId id="437" r:id="rId35"/>
    <p:sldId id="438" r:id="rId36"/>
    <p:sldId id="439" r:id="rId37"/>
    <p:sldId id="440" r:id="rId38"/>
    <p:sldId id="442" r:id="rId39"/>
    <p:sldId id="443" r:id="rId40"/>
    <p:sldId id="444" r:id="rId41"/>
    <p:sldId id="445" r:id="rId42"/>
    <p:sldId id="446" r:id="rId43"/>
    <p:sldId id="482" r:id="rId44"/>
    <p:sldId id="483" r:id="rId45"/>
    <p:sldId id="484" r:id="rId46"/>
    <p:sldId id="485" r:id="rId47"/>
    <p:sldId id="486" r:id="rId48"/>
    <p:sldId id="487" r:id="rId49"/>
    <p:sldId id="327" r:id="rId50"/>
    <p:sldId id="331" r:id="rId51"/>
    <p:sldId id="347" r:id="rId52"/>
    <p:sldId id="352" r:id="rId53"/>
    <p:sldId id="296" r:id="rId54"/>
    <p:sldId id="315" r:id="rId55"/>
    <p:sldId id="316" r:id="rId56"/>
    <p:sldId id="317" r:id="rId57"/>
    <p:sldId id="318" r:id="rId58"/>
    <p:sldId id="319" r:id="rId59"/>
    <p:sldId id="320" r:id="rId60"/>
    <p:sldId id="321" r:id="rId61"/>
    <p:sldId id="324" r:id="rId62"/>
    <p:sldId id="371" r:id="rId63"/>
    <p:sldId id="325" r:id="rId64"/>
    <p:sldId id="328" r:id="rId65"/>
    <p:sldId id="329" r:id="rId66"/>
    <p:sldId id="330" r:id="rId67"/>
    <p:sldId id="414" r:id="rId68"/>
    <p:sldId id="415" r:id="rId69"/>
    <p:sldId id="348" r:id="rId70"/>
    <p:sldId id="349" r:id="rId71"/>
    <p:sldId id="350" r:id="rId7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8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矩形 6"/>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10" name="MH_Number"/>
          <p:cNvSpPr/>
          <p:nvPr>
            <p:custDataLst>
              <p:tags r:id="rId2"/>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矩形 7"/>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p:custDataLst>
              <p:tags r:id="rId2"/>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image" Target="../media/image6.png"/><Relationship Id="rId2" Type="http://schemas.openxmlformats.org/officeDocument/2006/relationships/hyperlink" Target="https://nodesecurity.io/" TargetMode="Externa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7.png"/><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7.png"/><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image" Target="../media/image7.png"/><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5.xml"/><Relationship Id="rId2" Type="http://schemas.openxmlformats.org/officeDocument/2006/relationships/image" Target="../media/image7.png"/><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7.xml"/><Relationship Id="rId2" Type="http://schemas.openxmlformats.org/officeDocument/2006/relationships/image" Target="../media/image7.png"/><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image" Target="../media/image7.png"/><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xml"/><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image" Target="../media/image7.png"/><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image" Target="../media/image7.png"/><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57.xml"/><Relationship Id="rId2" Type="http://schemas.openxmlformats.org/officeDocument/2006/relationships/image" Target="../media/image7.png"/><Relationship Id="rId1" Type="http://schemas.openxmlformats.org/officeDocument/2006/relationships/tags" Target="../tags/tag5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image" Target="../media/image7.png"/><Relationship Id="rId1" Type="http://schemas.openxmlformats.org/officeDocument/2006/relationships/tags" Target="../tags/tag58.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7.png"/><Relationship Id="rId1" Type="http://schemas.openxmlformats.org/officeDocument/2006/relationships/tags" Target="../tags/tag60.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63.xml"/><Relationship Id="rId2" Type="http://schemas.openxmlformats.org/officeDocument/2006/relationships/image" Target="../media/image7.png"/><Relationship Id="rId1" Type="http://schemas.openxmlformats.org/officeDocument/2006/relationships/tags" Target="../tags/tag6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image" Target="../media/image7.png"/><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69.xml"/><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tags" Target="../tags/tag68.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71.xml"/><Relationship Id="rId3" Type="http://schemas.openxmlformats.org/officeDocument/2006/relationships/image" Target="../media/image16.jpeg"/><Relationship Id="rId2" Type="http://schemas.openxmlformats.org/officeDocument/2006/relationships/image" Target="../media/image12.png"/><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7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tags" Target="../tags/tag72.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75.xml"/><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tags" Target="../tags/tag74.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tags" Target="../tags/tag77.xml"/><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tags" Target="../tags/tag76.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79.xml"/><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tags" Target="../tags/tag78.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81.xml"/><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tags" Target="../tags/tag80.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tags" Target="../tags/tag8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tags" Target="../tags/tag85.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tags" Target="../tags/tag86.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7.xml"/><Relationship Id="rId6" Type="http://schemas.openxmlformats.org/officeDocument/2006/relationships/tags" Target="../tags/tag90.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tags" Target="../tags/tag89.xml"/><Relationship Id="rId2" Type="http://schemas.openxmlformats.org/officeDocument/2006/relationships/image" Target="../media/image12.png"/><Relationship Id="rId1" Type="http://schemas.openxmlformats.org/officeDocument/2006/relationships/tags" Target="../tags/tag88.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tags" Target="../tags/tag93.xml"/><Relationship Id="rId4" Type="http://schemas.openxmlformats.org/officeDocument/2006/relationships/image" Target="../media/image29.png"/><Relationship Id="rId3" Type="http://schemas.openxmlformats.org/officeDocument/2006/relationships/tags" Target="../tags/tag92.xml"/><Relationship Id="rId2" Type="http://schemas.openxmlformats.org/officeDocument/2006/relationships/image" Target="../media/image12.png"/><Relationship Id="rId1" Type="http://schemas.openxmlformats.org/officeDocument/2006/relationships/tags" Target="../tags/tag91.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7.xml"/><Relationship Id="rId6" Type="http://schemas.openxmlformats.org/officeDocument/2006/relationships/tags" Target="../tags/tag96.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tags" Target="../tags/tag95.xml"/><Relationship Id="rId2" Type="http://schemas.openxmlformats.org/officeDocument/2006/relationships/image" Target="../media/image12.png"/><Relationship Id="rId1" Type="http://schemas.openxmlformats.org/officeDocument/2006/relationships/tags" Target="../tags/tag94.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tags" Target="../tags/tag99.xml"/><Relationship Id="rId4" Type="http://schemas.openxmlformats.org/officeDocument/2006/relationships/image" Target="../media/image32.png"/><Relationship Id="rId3" Type="http://schemas.openxmlformats.org/officeDocument/2006/relationships/tags" Target="../tags/tag98.xml"/><Relationship Id="rId2" Type="http://schemas.openxmlformats.org/officeDocument/2006/relationships/image" Target="../media/image12.png"/><Relationship Id="rId1" Type="http://schemas.openxmlformats.org/officeDocument/2006/relationships/tags" Target="../tags/tag97.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7.xml"/><Relationship Id="rId5" Type="http://schemas.openxmlformats.org/officeDocument/2006/relationships/tags" Target="../tags/tag102.xml"/><Relationship Id="rId4" Type="http://schemas.openxmlformats.org/officeDocument/2006/relationships/image" Target="../media/image33.png"/><Relationship Id="rId3" Type="http://schemas.openxmlformats.org/officeDocument/2006/relationships/tags" Target="../tags/tag101.xml"/><Relationship Id="rId2" Type="http://schemas.openxmlformats.org/officeDocument/2006/relationships/image" Target="../media/image12.png"/><Relationship Id="rId1" Type="http://schemas.openxmlformats.org/officeDocument/2006/relationships/tags" Target="../tags/tag100.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7.xml"/><Relationship Id="rId6" Type="http://schemas.openxmlformats.org/officeDocument/2006/relationships/tags" Target="../tags/tag105.xml"/><Relationship Id="rId5" Type="http://schemas.openxmlformats.org/officeDocument/2006/relationships/image" Target="../media/image35.jpeg"/><Relationship Id="rId4" Type="http://schemas.openxmlformats.org/officeDocument/2006/relationships/image" Target="../media/image34.png"/><Relationship Id="rId3" Type="http://schemas.openxmlformats.org/officeDocument/2006/relationships/tags" Target="../tags/tag104.xml"/><Relationship Id="rId2" Type="http://schemas.openxmlformats.org/officeDocument/2006/relationships/image" Target="../media/image12.png"/><Relationship Id="rId1" Type="http://schemas.openxmlformats.org/officeDocument/2006/relationships/tags" Target="../tags/tag103.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8.png"/><Relationship Id="rId1" Type="http://schemas.openxmlformats.org/officeDocument/2006/relationships/tags" Target="../tags/tag106.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image" Target="../media/image9.png"/><Relationship Id="rId1" Type="http://schemas.openxmlformats.org/officeDocument/2006/relationships/tags" Target="../tags/tag10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image" Target="../media/image11.png"/><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image" Target="../media/image36.png"/><Relationship Id="rId3" Type="http://schemas.openxmlformats.org/officeDocument/2006/relationships/image" Target="../media/image6.png"/><Relationship Id="rId2" Type="http://schemas.openxmlformats.org/officeDocument/2006/relationships/hyperlink" Target="https://nodesecurity.io/signup" TargetMode="External"/><Relationship Id="rId1" Type="http://schemas.openxmlformats.org/officeDocument/2006/relationships/tags" Target="../tags/tag120.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3.xml"/><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tags" Target="../tags/tag122.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6.xml"/><Relationship Id="rId5" Type="http://schemas.openxmlformats.org/officeDocument/2006/relationships/image" Target="../media/image39.png"/><Relationship Id="rId4" Type="http://schemas.openxmlformats.org/officeDocument/2006/relationships/tags" Target="../tags/tag125.xml"/><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tags" Target="../tags/tag124.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8.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6.png"/><Relationship Id="rId2" Type="http://schemas.openxmlformats.org/officeDocument/2006/relationships/hyperlink" Target="https://nodesecurity.io/orgs/dwyl/github/" TargetMode="External"/><Relationship Id="rId1" Type="http://schemas.openxmlformats.org/officeDocument/2006/relationships/tags" Target="../tags/tag127.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tags" Target="../tags/tag130.xml"/><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tags" Target="../tags/tag129.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7.xml"/><Relationship Id="rId6" Type="http://schemas.openxmlformats.org/officeDocument/2006/relationships/tags" Target="../tags/tag132.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tags" Target="../tags/tag131.xml"/><Relationship Id="rId1" Type="http://schemas.openxmlformats.org/officeDocument/2006/relationships/image" Target="../media/image6.png"/></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image" Target="../media/image46.png"/><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6.xml"/><Relationship Id="rId3" Type="http://schemas.openxmlformats.org/officeDocument/2006/relationships/image" Target="../media/image7.png"/><Relationship Id="rId2" Type="http://schemas.openxmlformats.org/officeDocument/2006/relationships/hyperlink" Target="https://travis-ci.org/dwyl/esta" TargetMode="External"/><Relationship Id="rId1" Type="http://schemas.openxmlformats.org/officeDocument/2006/relationships/tags" Target="../tags/tag135.xml"/></Relationships>
</file>

<file path=ppt/slides/_rels/slide6.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8.xml"/><Relationship Id="rId3" Type="http://schemas.openxmlformats.org/officeDocument/2006/relationships/image" Target="../media/image47.png"/><Relationship Id="rId2" Type="http://schemas.openxmlformats.org/officeDocument/2006/relationships/image" Target="../media/image7.png"/><Relationship Id="rId1" Type="http://schemas.openxmlformats.org/officeDocument/2006/relationships/tags" Target="../tags/tag137.xml"/></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40.xml"/><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7.png"/><Relationship Id="rId3" Type="http://schemas.openxmlformats.org/officeDocument/2006/relationships/hyperlink" Target="https://travis-ci.org/dwyl/esta" TargetMode="External"/><Relationship Id="rId2" Type="http://schemas.openxmlformats.org/officeDocument/2006/relationships/hyperlink" Target="https://travis-ci.org/" TargetMode="External"/><Relationship Id="rId1" Type="http://schemas.openxmlformats.org/officeDocument/2006/relationships/tags" Target="../tags/tag139.xml"/></Relationships>
</file>

<file path=ppt/slides/_rels/slide6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41.xml"/><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8.png"/><Relationship Id="rId1" Type="http://schemas.openxmlformats.org/officeDocument/2006/relationships/hyperlink" Target="https://codeclimate.com/github/dwyl/esta" TargetMode="External"/></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2.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8.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3.xml"/><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8.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46.xml"/><Relationship Id="rId5" Type="http://schemas.openxmlformats.org/officeDocument/2006/relationships/image" Target="../media/image5.png"/><Relationship Id="rId4" Type="http://schemas.openxmlformats.org/officeDocument/2006/relationships/hyperlink" Target="http://inch-ci.org/learn_more" TargetMode="External"/><Relationship Id="rId3" Type="http://schemas.openxmlformats.org/officeDocument/2006/relationships/hyperlink" Target="%20http://inch-ci.org/learn_more" TargetMode="External"/><Relationship Id="rId2" Type="http://schemas.openxmlformats.org/officeDocument/2006/relationships/tags" Target="../tags/tag145.xml"/><Relationship Id="rId1" Type="http://schemas.openxmlformats.org/officeDocument/2006/relationships/tags" Target="../tags/tag144.xml"/></Relationships>
</file>

<file path=ppt/slides/_rels/slide66.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image" Target="../media/image63.png"/><Relationship Id="rId7" Type="http://schemas.openxmlformats.org/officeDocument/2006/relationships/hyperlink" Target="https://github.com/lulinliao/hapi-auth-jwt2/blob/master/README.md" TargetMode="External"/><Relationship Id="rId6" Type="http://schemas.openxmlformats.org/officeDocument/2006/relationships/image" Target="../media/image62.png"/><Relationship Id="rId5" Type="http://schemas.openxmlformats.org/officeDocument/2006/relationships/image" Target="../media/image5.png"/><Relationship Id="rId4" Type="http://schemas.openxmlformats.org/officeDocument/2006/relationships/hyperlink" Target="http://inch-ci.org/learn_more" TargetMode="External"/><Relationship Id="rId3" Type="http://schemas.openxmlformats.org/officeDocument/2006/relationships/hyperlink" Target="https://inch-ci.org/github/lulinliao/hapi-auth-jwt2?branch=master&amp;pending_build=313872" TargetMode="External"/><Relationship Id="rId2" Type="http://schemas.openxmlformats.org/officeDocument/2006/relationships/tags" Target="../tags/tag148.xml"/><Relationship Id="rId10" Type="http://schemas.openxmlformats.org/officeDocument/2006/relationships/slideLayout" Target="../slideLayouts/slideLayout7.xml"/><Relationship Id="rId1" Type="http://schemas.openxmlformats.org/officeDocument/2006/relationships/tags" Target="../tags/tag147.xml"/></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image" Target="../media/image9.png"/><Relationship Id="rId2" Type="http://schemas.openxmlformats.org/officeDocument/2006/relationships/hyperlink" Target="https://github.com/dwyl/goodparts" TargetMode="External"/><Relationship Id="rId1" Type="http://schemas.openxmlformats.org/officeDocument/2006/relationships/tags" Target="../tags/tag150.xml"/></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tags" Target="../tags/tag156.xml"/><Relationship Id="rId3" Type="http://schemas.openxmlformats.org/officeDocument/2006/relationships/image" Target="../media/image9.png"/><Relationship Id="rId2" Type="http://schemas.openxmlformats.org/officeDocument/2006/relationships/hyperlink" Target="https://github.com/dwyl/goodparts" TargetMode="External"/><Relationship Id="rId1" Type="http://schemas.openxmlformats.org/officeDocument/2006/relationships/tags" Target="../tags/tag155.xml"/></Relationships>
</file>

<file path=ppt/slides/_rels/slide69.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65.png"/><Relationship Id="rId7" Type="http://schemas.openxmlformats.org/officeDocument/2006/relationships/tags" Target="../tags/tag161.xml"/><Relationship Id="rId6" Type="http://schemas.openxmlformats.org/officeDocument/2006/relationships/image" Target="../media/image66.png"/><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9.png"/><Relationship Id="rId2" Type="http://schemas.openxmlformats.org/officeDocument/2006/relationships/hyperlink" Target="https://github.com/dwyl/goodparts" TargetMode="External"/><Relationship Id="rId10" Type="http://schemas.openxmlformats.org/officeDocument/2006/relationships/slideLayout" Target="../slideLayouts/slideLayout7.xml"/><Relationship Id="rId1" Type="http://schemas.openxmlformats.org/officeDocument/2006/relationships/tags" Target="../tags/tag15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image" Target="../media/image5.png"/><Relationship Id="rId3" Type="http://schemas.openxmlformats.org/officeDocument/2006/relationships/hyperlink" Target="https://inch-ci.org/learn_more" TargetMode="External"/><Relationship Id="rId2" Type="http://schemas.openxmlformats.org/officeDocument/2006/relationships/tags" Target="../tags/tag1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0.xml"/><Relationship Id="rId6" Type="http://schemas.openxmlformats.org/officeDocument/2006/relationships/image" Target="../media/image13.png"/><Relationship Id="rId5" Type="http://schemas.openxmlformats.org/officeDocument/2006/relationships/hyperlink" Target="http://trivelop.de/inch/" TargetMode="Externa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p:sp>
        <p:nvSpPr>
          <p:cNvPr id="40" name="副标题 39"/>
          <p:cNvSpPr>
            <a:spLocks noGrp="1"/>
          </p:cNvSpPr>
          <p:nvPr>
            <p:ph type="subTitle" idx="1"/>
            <p:custDataLst>
              <p:tags r:id="rId2"/>
            </p:custDataLst>
          </p:nvPr>
        </p:nvSpPr>
        <p:spPr>
          <a:xfrm>
            <a:off x="838200" y="5167630"/>
            <a:ext cx="10515600" cy="1527175"/>
          </a:xfrm>
        </p:spPr>
        <p:txBody>
          <a:bodyPr>
            <a:noAutofit/>
          </a:bodyPr>
          <a:p>
            <a:pPr defTabSz="914400">
              <a:buFont typeface="Arial" panose="020B0604020202020204" pitchFamily="34" charset="0"/>
              <a:buNone/>
            </a:pPr>
            <a:r>
              <a:rPr lang="zh-CN" altLang="en-US" sz="2800" smtClean="0">
                <a:latin typeface="+mj-lt"/>
                <a:ea typeface="+mj-ea"/>
                <a:cs typeface="+mj-cs"/>
              </a:rPr>
              <a:t>路琳 </a:t>
            </a:r>
            <a:r>
              <a:rPr lang="zh-CN" altLang="en-US" sz="2800" smtClean="0">
                <a:latin typeface="+mj-lt"/>
                <a:ea typeface="+mj-ea"/>
                <a:cs typeface="+mj-cs"/>
                <a:sym typeface="+mn-ea"/>
              </a:rPr>
              <a:t>2017  </a:t>
            </a:r>
            <a:r>
              <a:rPr lang="en-US" altLang="zh-CN" sz="2800" smtClean="0">
                <a:latin typeface="+mj-lt"/>
                <a:ea typeface="+mj-ea"/>
                <a:cs typeface="+mj-cs"/>
                <a:sym typeface="+mn-ea"/>
              </a:rPr>
              <a:t>5</a:t>
            </a:r>
            <a:r>
              <a:rPr lang="zh-CN" altLang="en-US" sz="2800" smtClean="0">
                <a:latin typeface="+mj-lt"/>
                <a:ea typeface="+mj-ea"/>
                <a:cs typeface="+mj-cs"/>
                <a:sym typeface="+mn-ea"/>
              </a:rPr>
              <a:t>月</a:t>
            </a:r>
            <a:endParaRPr lang="zh-CN" altLang="en-US" sz="2800" smtClean="0">
              <a:solidFill>
                <a:schemeClr val="tx1"/>
              </a:solidFill>
              <a:effectLst>
                <a:outerShdw blurRad="38100" dist="19050" dir="2700000" algn="tl" rotWithShape="0">
                  <a:schemeClr val="dk1">
                    <a:alpha val="40000"/>
                  </a:schemeClr>
                </a:outerShdw>
              </a:effectLst>
              <a:latin typeface="+mj-lt"/>
              <a:ea typeface="+mj-ea"/>
              <a:cs typeface="+mj-cs"/>
              <a:sym typeface="+mn-ea"/>
            </a:endParaRPr>
          </a:p>
          <a:p>
            <a:pPr defTabSz="914400">
              <a:buFont typeface="Arial" panose="020B0604020202020204" pitchFamily="34" charset="0"/>
              <a:buNone/>
            </a:pPr>
            <a:endParaRPr lang="zh-CN" altLang="en-US" sz="3200" smtClean="0">
              <a:solidFill>
                <a:schemeClr val="tx1"/>
              </a:solidFill>
              <a:effectLst>
                <a:outerShdw blurRad="38100" dist="19050" dir="2700000" algn="tl" rotWithShape="0">
                  <a:schemeClr val="dk1">
                    <a:alpha val="40000"/>
                  </a:schemeClr>
                </a:outerShdw>
              </a:effectLst>
            </a:endParaRPr>
          </a:p>
          <a:p>
            <a:pPr defTabSz="914400">
              <a:buFont typeface="Arial" panose="020B0604020202020204" pitchFamily="34" charset="0"/>
              <a:buNone/>
            </a:pPr>
            <a:endParaRPr lang="en-US" altLang="zh-CN" sz="3200" smtClean="0">
              <a:solidFill>
                <a:schemeClr val="tx1"/>
              </a:solidFill>
              <a:effectLst>
                <a:outerShdw blurRad="38100" dist="19050" dir="2700000" algn="tl" rotWithShape="0">
                  <a:schemeClr val="dk1">
                    <a:alpha val="40000"/>
                  </a:schemeClr>
                </a:outerShdw>
              </a:effectLst>
            </a:endParaRPr>
          </a:p>
        </p:txBody>
      </p:sp>
      <p:sp>
        <p:nvSpPr>
          <p:cNvPr id="41" name="标题 40"/>
          <p:cNvSpPr>
            <a:spLocks noGrp="1"/>
          </p:cNvSpPr>
          <p:nvPr>
            <p:ph type="ctrTitle"/>
            <p:custDataLst>
              <p:tags r:id="rId3"/>
            </p:custDataLst>
          </p:nvPr>
        </p:nvSpPr>
        <p:spPr>
          <a:xfrm>
            <a:off x="1060450" y="3784326"/>
            <a:ext cx="10515600" cy="989469"/>
          </a:xfrm>
        </p:spPr>
        <p:txBody>
          <a:bodyPr>
            <a:normAutofit/>
          </a:bodyPr>
          <a:p>
            <a:pPr defTabSz="914400">
              <a:buNone/>
            </a:pPr>
            <a:r>
              <a:rPr lang="zh-CN" altLang="en-US" smtClean="0"/>
              <a:t>Code Repository Badges </a:t>
            </a:r>
            <a:endParaRPr lang="zh-CN" altLang="en-US" smtClean="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t>Node Security Project  Live Check</a:t>
            </a:r>
            <a:endParaRPr dirty="0"/>
          </a:p>
          <a:p>
            <a:r>
              <a:rPr dirty="0"/>
              <a:t>Node Security Project (**NSP*) </a:t>
            </a:r>
            <a:endParaRPr dirty="0"/>
          </a:p>
          <a:p>
            <a:endParaRPr sz="2800" dirty="0"/>
          </a:p>
          <a:p>
            <a:r>
              <a:rPr dirty="0">
                <a:sym typeface="+mn-ea"/>
              </a:rPr>
              <a:t>NodeSecurity </a:t>
            </a:r>
            <a:r>
              <a:rPr lang="zh-CN" dirty="0">
                <a:sym typeface="+mn-ea"/>
              </a:rPr>
              <a:t>是由</a:t>
            </a:r>
            <a:r>
              <a:rPr dirty="0">
                <a:sym typeface="+mn-ea"/>
              </a:rPr>
              <a:t> </a:t>
            </a:r>
            <a:r>
              <a:rPr i="1" dirty="0">
                <a:sym typeface="+mn-ea"/>
                <a:hlinkClick r:id="rId2" action="ppaction://hlinkfile"/>
              </a:rPr>
              <a:t>Node Security Project</a:t>
            </a:r>
            <a:r>
              <a:rPr dirty="0">
                <a:sym typeface="+mn-ea"/>
              </a:rPr>
              <a:t> </a:t>
            </a:r>
            <a:r>
              <a:rPr lang="zh-CN" altLang="en-US" dirty="0">
                <a:sym typeface="+mn-ea"/>
              </a:rPr>
              <a:t>提供的一个免费服务，旨在检查项目中的依赖项是否有安全漏洞。</a:t>
            </a:r>
            <a:endParaRPr lang="zh-CN" altLang="en-US" dirty="0">
              <a:sym typeface="+mn-ea"/>
            </a:endParaRPr>
          </a:p>
          <a:p>
            <a:r>
              <a:rPr lang="zh-CN" altLang="en-US" dirty="0">
                <a:sym typeface="+mn-ea"/>
              </a:rPr>
              <a:t>这个徽章是个很好的方式 来向使用你的应用程序</a:t>
            </a:r>
            <a:r>
              <a:rPr lang="en-US" altLang="zh-CN" dirty="0">
                <a:sym typeface="+mn-ea"/>
              </a:rPr>
              <a:t>/</a:t>
            </a:r>
            <a:r>
              <a:rPr lang="zh-CN" altLang="en-US" dirty="0">
                <a:sym typeface="+mn-ea"/>
              </a:rPr>
              <a:t>网站的人确保代码是经过安全检查的。</a:t>
            </a:r>
            <a:endParaRPr lang="zh-CN" altLang="en-US" sz="2800" dirty="0">
              <a:sym typeface="+mn-ea"/>
            </a:endParaRPr>
          </a:p>
        </p:txBody>
      </p:sp>
      <p:grpSp>
        <p:nvGrpSpPr>
          <p:cNvPr id="3" name="组合 2"/>
          <p:cNvGrpSpPr/>
          <p:nvPr/>
        </p:nvGrpSpPr>
        <p:grpSpPr>
          <a:xfrm>
            <a:off x="1038225" y="266065"/>
            <a:ext cx="4580890" cy="762000"/>
            <a:chOff x="1635" y="419"/>
            <a:chExt cx="7214" cy="1200"/>
          </a:xfrm>
        </p:grpSpPr>
        <p:sp>
          <p:nvSpPr>
            <p:cNvPr id="21" name="文本框 20"/>
            <p:cNvSpPr txBox="1"/>
            <p:nvPr/>
          </p:nvSpPr>
          <p:spPr>
            <a:xfrm>
              <a:off x="1635" y="419"/>
              <a:ext cx="3986" cy="12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3"/>
            <a:stretch>
              <a:fillRect/>
            </a:stretch>
          </p:blipFill>
          <p:spPr>
            <a:xfrm>
              <a:off x="5291" y="554"/>
              <a:ext cx="3558" cy="565"/>
            </a:xfrm>
            <a:prstGeom prst="rect">
              <a:avLst/>
            </a:prstGeom>
          </p:spPr>
        </p:pic>
      </p:gr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28370" y="1289685"/>
            <a:ext cx="10515600" cy="497649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25000"/>
              </a:lnSpc>
            </a:pPr>
            <a:r>
              <a:rPr dirty="0">
                <a:sym typeface="+mn-ea"/>
              </a:rPr>
              <a:t>Continuous Integration </a:t>
            </a:r>
            <a:r>
              <a:rPr lang="en-US" dirty="0">
                <a:sym typeface="+mn-ea"/>
              </a:rPr>
              <a:t>(CI)</a:t>
            </a:r>
            <a:r>
              <a:rPr lang="zh-CN" altLang="en-US" dirty="0">
                <a:sym typeface="+mn-ea"/>
              </a:rPr>
              <a:t>即持续集成，是一个软件开发过程，只要提交代码，CI自动测试，编译，优化，上线。即频繁地（一天多次）将代码集成到主干。</a:t>
            </a:r>
            <a:endParaRPr lang="zh-CN" altLang="en-US" dirty="0">
              <a:sym typeface="+mn-ea"/>
            </a:endParaRPr>
          </a:p>
          <a:p>
            <a:pPr fontAlgn="auto">
              <a:lnSpc>
                <a:spcPct val="125000"/>
              </a:lnSpc>
            </a:pPr>
            <a:endParaRPr lang="zh-CN" altLang="en-US" dirty="0">
              <a:sym typeface="+mn-ea"/>
            </a:endParaRPr>
          </a:p>
          <a:p>
            <a:pPr fontAlgn="auto">
              <a:lnSpc>
                <a:spcPct val="125000"/>
              </a:lnSpc>
            </a:pPr>
            <a:r>
              <a:rPr lang="zh-CN" altLang="en-US" dirty="0">
                <a:sym typeface="+mn-ea"/>
              </a:rPr>
              <a:t>将一堆工具链合到一起，旨在开发过程中尽早的识别出错误。</a:t>
            </a:r>
            <a:endParaRPr lang="zh-CN" altLang="en-US" dirty="0">
              <a:sym typeface="+mn-ea"/>
            </a:endParaRPr>
          </a:p>
          <a:p>
            <a:endParaRPr lang="zh-CN" altLang="en-US" dirty="0">
              <a:sym typeface="+mn-ea"/>
            </a:endParaRPr>
          </a:p>
          <a:p>
            <a:endParaRPr sz="2800" dirty="0"/>
          </a:p>
          <a:p>
            <a:endParaRPr lang="zh-CN" altLang="en-US" sz="2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28370" y="1289685"/>
            <a:ext cx="10515600"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r>
              <a:rPr lang="en-US" altLang="zh-CN" sz="3200" dirty="0">
                <a:sym typeface="+mn-ea"/>
              </a:rPr>
              <a:t>Advantages</a:t>
            </a:r>
            <a:endParaRPr lang="en-US" altLang="zh-CN" sz="3200" dirty="0">
              <a:sym typeface="+mn-ea"/>
            </a:endParaRPr>
          </a:p>
          <a:p>
            <a:pPr fontAlgn="auto">
              <a:lnSpc>
                <a:spcPct val="125000"/>
              </a:lnSpc>
            </a:pPr>
            <a:endParaRPr lang="zh-CN" altLang="en-US" dirty="0">
              <a:sym typeface="+mn-ea"/>
            </a:endParaRPr>
          </a:p>
          <a:p>
            <a:pPr marL="0" indent="0" fontAlgn="auto">
              <a:lnSpc>
                <a:spcPct val="125000"/>
              </a:lnSpc>
              <a:buNone/>
            </a:pPr>
            <a:r>
              <a:rPr lang="zh-CN" altLang="en-US" sz="2400" dirty="0">
                <a:sym typeface="+mn-ea"/>
              </a:rPr>
              <a:t>（1）</a:t>
            </a:r>
            <a:r>
              <a:rPr lang="zh-CN" altLang="en-US" b="1" dirty="0">
                <a:solidFill>
                  <a:schemeClr val="bg1">
                    <a:lumMod val="50000"/>
                  </a:schemeClr>
                </a:solidFill>
                <a:sym typeface="+mn-ea"/>
              </a:rPr>
              <a:t>快速发现错误。</a:t>
            </a:r>
            <a:r>
              <a:rPr lang="zh-CN" altLang="en-US" sz="2400" dirty="0">
                <a:sym typeface="+mn-ea"/>
              </a:rPr>
              <a:t>每完成一点更新，就集成到主干，可以快速发现错误，定位错误也比较容易。</a:t>
            </a:r>
            <a:endParaRPr lang="zh-CN" altLang="en-US" sz="2400" dirty="0">
              <a:sym typeface="+mn-ea"/>
            </a:endParaRPr>
          </a:p>
          <a:p>
            <a:pPr marL="0" indent="0" fontAlgn="auto">
              <a:lnSpc>
                <a:spcPct val="125000"/>
              </a:lnSpc>
              <a:buNone/>
            </a:pPr>
            <a:r>
              <a:rPr lang="zh-CN" altLang="en-US" sz="2400" dirty="0">
                <a:sym typeface="+mn-ea"/>
              </a:rPr>
              <a:t>（2）</a:t>
            </a:r>
            <a:r>
              <a:rPr lang="zh-CN" altLang="en-US" b="1" dirty="0">
                <a:solidFill>
                  <a:schemeClr val="bg1">
                    <a:lumMod val="50000"/>
                  </a:schemeClr>
                </a:solidFill>
                <a:sym typeface="+mn-ea"/>
              </a:rPr>
              <a:t>防止分支大幅偏离主干。</a:t>
            </a:r>
            <a:r>
              <a:rPr lang="zh-CN" altLang="en-US" sz="2400" dirty="0">
                <a:sym typeface="+mn-ea"/>
              </a:rPr>
              <a:t>如果不是经常集成，主干又在不断更新，会导致以后集成的难度变大，甚至难以集成。</a:t>
            </a:r>
            <a:endParaRPr lang="zh-CN" altLang="en-US" sz="2400" dirty="0">
              <a:sym typeface="+mn-ea"/>
            </a:endParaRPr>
          </a:p>
          <a:p>
            <a:endParaRPr lang="zh-CN" altLang="en-US" sz="2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28370" y="1289685"/>
            <a:ext cx="10515600"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sz="3200" dirty="0">
                <a:sym typeface="+mn-ea"/>
              </a:rPr>
              <a:t>持续集成</a:t>
            </a:r>
            <a:r>
              <a:rPr lang="en-US" altLang="zh-CN" dirty="0">
                <a:sym typeface="+mn-ea"/>
              </a:rPr>
              <a:t>的</a:t>
            </a:r>
            <a:r>
              <a:rPr lang="en-US" altLang="zh-CN" b="1" u="sng" dirty="0">
                <a:sym typeface="+mn-ea"/>
              </a:rPr>
              <a:t>目的</a:t>
            </a:r>
            <a:r>
              <a:rPr lang="en-US" altLang="zh-CN" dirty="0">
                <a:sym typeface="+mn-ea"/>
              </a:rPr>
              <a:t>，就是让产品可以快速迭代，同时还能保持高质量。它的核心措施是，代码集成到主干之前，必须通过自动化测试。只要有一个测试用例失败，就不能集成。</a:t>
            </a:r>
            <a:endParaRPr lang="en-US" altLang="zh-CN" dirty="0">
              <a:sym typeface="+mn-ea"/>
            </a:endParaRPr>
          </a:p>
          <a:p>
            <a:pPr fontAlgn="auto">
              <a:lnSpc>
                <a:spcPct val="130000"/>
              </a:lnSpc>
            </a:pPr>
            <a:endParaRPr lang="en-US" altLang="zh-CN" sz="2400" dirty="0">
              <a:sym typeface="+mn-ea"/>
            </a:endParaRPr>
          </a:p>
          <a:p>
            <a:pPr fontAlgn="auto">
              <a:lnSpc>
                <a:spcPct val="130000"/>
              </a:lnSpc>
            </a:pPr>
            <a:r>
              <a:rPr lang="en-US" altLang="zh-CN" sz="2400" dirty="0">
                <a:sym typeface="+mn-ea"/>
              </a:rPr>
              <a:t>Martin Fowler说过，"持续集成</a:t>
            </a:r>
            <a:r>
              <a:rPr lang="en-US" altLang="zh-CN" sz="2400" u="sng" dirty="0">
                <a:sym typeface="+mn-ea"/>
              </a:rPr>
              <a:t>并不能消除Bug</a:t>
            </a:r>
            <a:r>
              <a:rPr lang="en-US" altLang="zh-CN" sz="2400" dirty="0">
                <a:sym typeface="+mn-ea"/>
              </a:rPr>
              <a:t>，而是让它们</a:t>
            </a:r>
            <a:r>
              <a:rPr lang="en-US" altLang="zh-CN" sz="2400" u="sng" dirty="0">
                <a:sym typeface="+mn-ea"/>
              </a:rPr>
              <a:t>非常容易发现和改正</a:t>
            </a:r>
            <a:r>
              <a:rPr lang="en-US" altLang="zh-CN" sz="2400" dirty="0">
                <a:sym typeface="+mn-ea"/>
              </a:rPr>
              <a:t>。"</a:t>
            </a: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01700" y="1289685"/>
            <a:ext cx="10515600"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30000"/>
              </a:lnSpc>
              <a:buNone/>
            </a:pPr>
            <a:r>
              <a:rPr lang="en-US" altLang="zh-CN" sz="3200" dirty="0">
                <a:sym typeface="+mn-ea"/>
              </a:rPr>
              <a:t>与持续集成相关的，还有两个概念，分别是</a:t>
            </a:r>
            <a:r>
              <a:rPr lang="en-US" altLang="zh-CN" sz="3600" b="1" dirty="0">
                <a:solidFill>
                  <a:schemeClr val="bg1">
                    <a:lumMod val="50000"/>
                  </a:schemeClr>
                </a:solidFill>
                <a:sym typeface="+mn-ea"/>
              </a:rPr>
              <a:t>持续交付</a:t>
            </a:r>
            <a:r>
              <a:rPr lang="en-US" altLang="zh-CN" sz="3200" dirty="0">
                <a:sym typeface="+mn-ea"/>
              </a:rPr>
              <a:t>和</a:t>
            </a:r>
            <a:r>
              <a:rPr lang="en-US" altLang="zh-CN" sz="3600" b="1" dirty="0">
                <a:solidFill>
                  <a:schemeClr val="bg1">
                    <a:lumMod val="50000"/>
                  </a:schemeClr>
                </a:solidFill>
                <a:sym typeface="+mn-ea"/>
              </a:rPr>
              <a:t>持续部署</a:t>
            </a:r>
            <a:r>
              <a:rPr lang="en-US" altLang="zh-CN" sz="3200" dirty="0">
                <a:sym typeface="+mn-ea"/>
              </a:rPr>
              <a:t>。</a:t>
            </a:r>
            <a:endParaRPr lang="en-US" altLang="zh-CN" sz="3200" dirty="0">
              <a:sym typeface="+mn-ea"/>
            </a:endParaRPr>
          </a:p>
          <a:p>
            <a:pPr fontAlgn="auto">
              <a:lnSpc>
                <a:spcPct val="130000"/>
              </a:lnSpc>
            </a:pP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98855" y="1289685"/>
            <a:ext cx="10349865"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ym typeface="+mn-ea"/>
              </a:rPr>
              <a:t>持续交付</a:t>
            </a:r>
            <a:r>
              <a:rPr lang="en-US" altLang="zh-CN" sz="2400" dirty="0">
                <a:sym typeface="+mn-ea"/>
              </a:rPr>
              <a:t>（Continuous delivery）指的是，频繁地将软件的新版本，交付给质量团队或者用户，以供评审。如果评审通过，代码就进入生产阶段。</a:t>
            </a:r>
            <a:endParaRPr lang="en-US" altLang="zh-CN" sz="2400" dirty="0">
              <a:sym typeface="+mn-ea"/>
            </a:endParaRPr>
          </a:p>
          <a:p>
            <a:pPr fontAlgn="auto">
              <a:lnSpc>
                <a:spcPct val="130000"/>
              </a:lnSpc>
            </a:pPr>
            <a:endParaRPr lang="en-US" altLang="zh-CN" sz="2400" dirty="0">
              <a:sym typeface="+mn-ea"/>
            </a:endParaRPr>
          </a:p>
          <a:p>
            <a:pPr fontAlgn="auto">
              <a:lnSpc>
                <a:spcPct val="130000"/>
              </a:lnSpc>
            </a:pPr>
            <a:r>
              <a:rPr lang="en-US" altLang="zh-CN" sz="2400" u="sng" dirty="0">
                <a:sym typeface="+mn-ea"/>
              </a:rPr>
              <a:t>持续交付</a:t>
            </a:r>
            <a:r>
              <a:rPr lang="en-US" altLang="zh-CN" sz="2400" dirty="0">
                <a:sym typeface="+mn-ea"/>
              </a:rPr>
              <a:t>可以看作</a:t>
            </a:r>
            <a:r>
              <a:rPr lang="en-US" altLang="zh-CN" sz="2400" u="sng" dirty="0">
                <a:sym typeface="+mn-ea"/>
              </a:rPr>
              <a:t>持续集成</a:t>
            </a:r>
            <a:r>
              <a:rPr lang="en-US" altLang="zh-CN" sz="2400" dirty="0">
                <a:sym typeface="+mn-ea"/>
              </a:rPr>
              <a:t>的下一步。它强调的是，不管怎么更新，软件是随时随地可以交付的。</a:t>
            </a: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98855" y="1289685"/>
            <a:ext cx="10349865"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ym typeface="+mn-ea"/>
              </a:rPr>
              <a:t>持续部署</a:t>
            </a:r>
            <a:r>
              <a:rPr lang="en-US" altLang="zh-CN" dirty="0">
                <a:sym typeface="+mn-ea"/>
              </a:rPr>
              <a:t>（continuous deployment）是持续交付的下一步，指的是代码通过评审以后，自动部署到生产环境。</a:t>
            </a:r>
            <a:endParaRPr lang="en-US" altLang="zh-CN" dirty="0">
              <a:sym typeface="+mn-ea"/>
            </a:endParaRPr>
          </a:p>
          <a:p>
            <a:pPr fontAlgn="auto">
              <a:lnSpc>
                <a:spcPct val="130000"/>
              </a:lnSpc>
            </a:pPr>
            <a:endParaRPr lang="en-US" altLang="zh-CN" dirty="0">
              <a:sym typeface="+mn-ea"/>
            </a:endParaRPr>
          </a:p>
          <a:p>
            <a:pPr fontAlgn="auto">
              <a:lnSpc>
                <a:spcPct val="130000"/>
              </a:lnSpc>
            </a:pPr>
            <a:r>
              <a:rPr lang="en-US" altLang="zh-CN" sz="2400" u="sng" dirty="0">
                <a:sym typeface="+mn-ea"/>
              </a:rPr>
              <a:t>持续部署</a:t>
            </a:r>
            <a:r>
              <a:rPr lang="en-US" altLang="zh-CN" sz="2400" dirty="0">
                <a:sym typeface="+mn-ea"/>
              </a:rPr>
              <a:t>的目标是，代码在任何时刻都是可部署的，可以进入生产阶段。</a:t>
            </a: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1016000" y="1289685"/>
            <a:ext cx="10349865"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olidFill>
                  <a:schemeClr val="bg1">
                    <a:lumMod val="50000"/>
                  </a:schemeClr>
                </a:solidFill>
                <a:sym typeface="+mn-ea"/>
              </a:rPr>
              <a:t>持续部署</a:t>
            </a:r>
            <a:r>
              <a:rPr lang="en-US" altLang="zh-CN" dirty="0">
                <a:sym typeface="+mn-ea"/>
              </a:rPr>
              <a:t>的前提是能自动化完成测试、构建、部署等步骤。它与</a:t>
            </a:r>
            <a:r>
              <a:rPr lang="en-US" altLang="zh-CN" b="1" dirty="0">
                <a:solidFill>
                  <a:schemeClr val="bg1">
                    <a:lumMod val="50000"/>
                  </a:schemeClr>
                </a:solidFill>
                <a:sym typeface="+mn-ea"/>
              </a:rPr>
              <a:t>持续交付</a:t>
            </a:r>
            <a:r>
              <a:rPr lang="en-US" altLang="zh-CN" dirty="0">
                <a:sym typeface="+mn-ea"/>
              </a:rPr>
              <a:t>的区别，可以参考下图。</a:t>
            </a:r>
            <a:endParaRPr lang="en-US" altLang="zh-CN" dirty="0">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pic>
        <p:nvPicPr>
          <p:cNvPr id="4" name="图片 3" descr="CI"/>
          <p:cNvPicPr>
            <a:picLocks noChangeAspect="1"/>
          </p:cNvPicPr>
          <p:nvPr/>
        </p:nvPicPr>
        <p:blipFill>
          <a:blip r:embed="rId3"/>
          <a:stretch>
            <a:fillRect/>
          </a:stretch>
        </p:blipFill>
        <p:spPr>
          <a:xfrm>
            <a:off x="3019425" y="3277870"/>
            <a:ext cx="5714365" cy="3428365"/>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dirty="0">
                <a:sym typeface="+mn-ea"/>
              </a:rPr>
              <a:t>根据持续集成的设计，代码从提交到生产，整个过程有以下几步。</a:t>
            </a:r>
            <a:endParaRPr lang="en-US" altLang="zh-CN" dirty="0">
              <a:sym typeface="+mn-ea"/>
            </a:endParaRPr>
          </a:p>
          <a:p>
            <a:pPr fontAlgn="auto">
              <a:lnSpc>
                <a:spcPct val="180000"/>
              </a:lnSpc>
            </a:pPr>
            <a:r>
              <a:rPr lang="en-US" altLang="zh-CN" sz="2000" dirty="0">
                <a:sym typeface="+mn-ea"/>
              </a:rPr>
              <a:t>1. </a:t>
            </a:r>
            <a:r>
              <a:rPr lang="zh-CN" altLang="en-US" sz="2000" dirty="0">
                <a:sym typeface="+mn-ea"/>
              </a:rPr>
              <a:t>提交</a:t>
            </a:r>
            <a:endParaRPr lang="zh-CN" altLang="en-US" sz="2000" dirty="0">
              <a:sym typeface="+mn-ea"/>
            </a:endParaRPr>
          </a:p>
          <a:p>
            <a:pPr marL="0" indent="0" fontAlgn="auto">
              <a:lnSpc>
                <a:spcPct val="130000"/>
              </a:lnSpc>
              <a:buNone/>
            </a:pPr>
            <a:r>
              <a:rPr lang="en-US" altLang="zh-CN" sz="2000" dirty="0">
                <a:sym typeface="+mn-ea"/>
              </a:rPr>
              <a:t>       开发者向代码仓库提交代码。所有后面的步骤都始于本地代码的一次提交（commit）。</a:t>
            </a:r>
            <a:endParaRPr lang="en-US" altLang="zh-CN" sz="2000" dirty="0">
              <a:sym typeface="+mn-ea"/>
            </a:endParaRPr>
          </a:p>
          <a:p>
            <a:pPr fontAlgn="auto">
              <a:lnSpc>
                <a:spcPct val="130000"/>
              </a:lnSpc>
            </a:pPr>
            <a:r>
              <a:rPr lang="en-US" altLang="zh-CN" sz="2000" dirty="0">
                <a:sym typeface="+mn-ea"/>
              </a:rPr>
              <a:t>2. 测试（第一轮）</a:t>
            </a:r>
            <a:endParaRPr lang="en-US" altLang="zh-CN" sz="2000" dirty="0">
              <a:sym typeface="+mn-ea"/>
            </a:endParaRPr>
          </a:p>
          <a:p>
            <a:pPr marL="0" indent="0" fontAlgn="auto">
              <a:lnSpc>
                <a:spcPct val="130000"/>
              </a:lnSpc>
              <a:buNone/>
            </a:pPr>
            <a:r>
              <a:rPr lang="en-US" altLang="zh-CN" sz="2000" dirty="0">
                <a:sym typeface="+mn-ea"/>
              </a:rPr>
              <a:t>       代码仓库对commit操作配置了钩子（hook），只要提交代码或者合并进主干，就会跑自动化测试。</a:t>
            </a:r>
            <a:endParaRPr lang="en-US" altLang="zh-CN" sz="2000" dirty="0">
              <a:sym typeface="+mn-ea"/>
            </a:endParaRPr>
          </a:p>
          <a:p>
            <a:pPr marL="0" indent="0" fontAlgn="auto">
              <a:lnSpc>
                <a:spcPct val="130000"/>
              </a:lnSpc>
              <a:buNone/>
            </a:pPr>
            <a:r>
              <a:rPr lang="en-US" altLang="zh-CN" sz="2000" dirty="0">
                <a:sym typeface="+mn-ea"/>
              </a:rPr>
              <a:t>       第一轮至少要跑</a:t>
            </a:r>
            <a:r>
              <a:rPr lang="en-US" altLang="zh-CN" sz="2000" b="1" dirty="0">
                <a:solidFill>
                  <a:srgbClr val="4D8DAF"/>
                </a:solidFill>
                <a:sym typeface="+mn-ea"/>
              </a:rPr>
              <a:t>单元测试</a:t>
            </a:r>
            <a:r>
              <a:rPr lang="en-US" altLang="zh-CN" sz="2000" dirty="0">
                <a:sym typeface="+mn-ea"/>
              </a:rPr>
              <a:t>。</a:t>
            </a:r>
            <a:endParaRPr lang="en-US" altLang="zh-CN" sz="20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3543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sz="2000" dirty="0">
                <a:sym typeface="+mn-ea"/>
              </a:rPr>
              <a:t>       </a:t>
            </a:r>
            <a:r>
              <a:rPr lang="en-US" altLang="zh-CN" sz="2400" dirty="0">
                <a:sym typeface="+mn-ea"/>
              </a:rPr>
              <a:t>测试有好几种:</a:t>
            </a:r>
            <a:endParaRPr lang="en-US" altLang="zh-CN" sz="2400" dirty="0">
              <a:sym typeface="+mn-ea"/>
            </a:endParaRPr>
          </a:p>
          <a:p>
            <a:pPr marL="457200" lvl="1" indent="0" fontAlgn="auto">
              <a:lnSpc>
                <a:spcPct val="180000"/>
              </a:lnSpc>
              <a:buNone/>
            </a:pPr>
            <a:r>
              <a:rPr lang="en-US" altLang="zh-CN" sz="2000" b="1" dirty="0">
                <a:solidFill>
                  <a:schemeClr val="bg1">
                    <a:lumMod val="50000"/>
                  </a:schemeClr>
                </a:solidFill>
                <a:sym typeface="+mn-ea"/>
              </a:rPr>
              <a:t>单元测试</a:t>
            </a:r>
            <a:r>
              <a:rPr lang="en-US" altLang="zh-CN" sz="2000" dirty="0">
                <a:sym typeface="+mn-ea"/>
              </a:rPr>
              <a:t>：</a:t>
            </a:r>
            <a:r>
              <a:rPr lang="en-US" altLang="zh-CN" sz="1800" dirty="0">
                <a:sym typeface="+mn-ea"/>
              </a:rPr>
              <a:t>针对函数或模块的测试</a:t>
            </a:r>
            <a:endParaRPr lang="en-US" altLang="zh-CN" sz="1800" dirty="0">
              <a:sym typeface="+mn-ea"/>
            </a:endParaRPr>
          </a:p>
          <a:p>
            <a:pPr marL="457200" lvl="1" indent="0" fontAlgn="auto">
              <a:lnSpc>
                <a:spcPct val="130000"/>
              </a:lnSpc>
              <a:buNone/>
            </a:pPr>
            <a:r>
              <a:rPr lang="en-US" altLang="zh-CN" sz="1800" dirty="0">
                <a:sym typeface="+mn-ea"/>
              </a:rPr>
              <a:t>集成测试：针对整体产品的某个功能的测试，又称功能测试</a:t>
            </a:r>
            <a:endParaRPr lang="en-US" altLang="zh-CN" sz="1800" dirty="0">
              <a:sym typeface="+mn-ea"/>
            </a:endParaRPr>
          </a:p>
          <a:p>
            <a:pPr marL="457200" lvl="1" indent="0" fontAlgn="auto">
              <a:lnSpc>
                <a:spcPct val="130000"/>
              </a:lnSpc>
              <a:buNone/>
            </a:pPr>
            <a:r>
              <a:rPr lang="en-US" altLang="zh-CN" sz="1800" dirty="0">
                <a:sym typeface="+mn-ea"/>
              </a:rPr>
              <a:t>端对端测试：从用户界面直达数据库的全链路测试</a:t>
            </a:r>
            <a:endParaRPr lang="en-US" altLang="zh-CN" sz="1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100000" sy="100000" flip="none" algn="tl"/>
        </a:blipFill>
        <a:effectLst/>
      </p:bgPr>
    </p:bg>
    <p:spTree>
      <p:nvGrpSpPr>
        <p:cNvPr id="1" name=""/>
        <p:cNvGrpSpPr/>
        <p:nvPr/>
      </p:nvGrpSpPr>
      <p:grpSpPr/>
      <p:sp>
        <p:nvSpPr>
          <p:cNvPr id="20" name="文本框 19"/>
          <p:cNvSpPr txBox="1"/>
          <p:nvPr>
            <p:custDataLst>
              <p:tags r:id="rId2"/>
            </p:custDataLst>
          </p:nvPr>
        </p:nvSpPr>
        <p:spPr>
          <a:xfrm>
            <a:off x="4333875" y="2614295"/>
            <a:ext cx="5163820" cy="1325880"/>
          </a:xfrm>
          <a:prstGeom prst="rect">
            <a:avLst/>
          </a:prstGeom>
        </p:spPr>
        <p:txBody>
          <a:bodyPr vert="horz" lIns="91440" tIns="45720" rIns="91440" bIns="45720" rtlCol="0" anchor="ctr">
            <a:noAutofit/>
          </a:bodyPr>
          <a:lstStyle>
            <a:lvl1pPr>
              <a:lnSpc>
                <a:spcPct val="90000"/>
              </a:lnSpc>
              <a:spcBef>
                <a:spcPct val="0"/>
              </a:spcBef>
              <a:buNone/>
              <a:defRPr sz="4400">
                <a:latin typeface="+mj-lt"/>
                <a:ea typeface="+mj-ea"/>
                <a:cs typeface="+mj-cs"/>
              </a:defRPr>
            </a:lvl1pPr>
          </a:lstStyle>
          <a:p>
            <a:r>
              <a:rPr lang="en-US" altLang="zh-CN" sz="8800" dirty="0">
                <a:solidFill>
                  <a:srgbClr val="4A6982"/>
                </a:solidFill>
              </a:rPr>
              <a:t>Why ?</a:t>
            </a:r>
            <a:endParaRPr lang="en-US" altLang="zh-CN" sz="8800" dirty="0">
              <a:solidFill>
                <a:srgbClr val="4A6982"/>
              </a:solidFill>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sz="2400" dirty="0">
                <a:sym typeface="+mn-ea"/>
              </a:rPr>
              <a:t>单元测试（unit testing），是指开发者编写一小段代码，对软件中的最小可测试单元进行检查和验证。</a:t>
            </a:r>
            <a:endParaRPr lang="en-US" altLang="zh-CN" sz="2400" dirty="0">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r>
              <a:rPr lang="en-US" altLang="zh-CN" sz="2000" dirty="0">
                <a:solidFill>
                  <a:schemeClr val="bg1">
                    <a:lumMod val="50000"/>
                  </a:schemeClr>
                </a:solidFill>
                <a:sym typeface="+mn-ea"/>
              </a:rPr>
              <a:t>比如对函数abs()，我们可以编写出以下几个测试用例：</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输入正数，比如1、1.2、0.99，期待返回值与输入相同；</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输入负数，比如-1、-1.2、-0.99，期待返回值与输入相反；</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输入0，期待返回0；</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输入非数值类型，比如None、[]、{}，期待抛出TypeError。</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30000"/>
              </a:lnSpc>
            </a:pPr>
            <a:r>
              <a:rPr lang="en-US" altLang="zh-CN" sz="2000" dirty="0">
                <a:solidFill>
                  <a:schemeClr val="bg1">
                    <a:lumMod val="50000"/>
                  </a:schemeClr>
                </a:solidFill>
                <a:sym typeface="+mn-ea"/>
              </a:rPr>
              <a:t>把上面的测试用例放到一个测试模块里，就是一个完整的单元测试。</a:t>
            </a: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endParaRPr lang="en-US" altLang="zh-CN" dirty="0">
              <a:sym typeface="+mn-ea"/>
            </a:endParaRPr>
          </a:p>
          <a:p>
            <a:pPr marL="0" indent="0" fontAlgn="auto">
              <a:lnSpc>
                <a:spcPct val="130000"/>
              </a:lnSpc>
              <a:buNone/>
            </a:pPr>
            <a:r>
              <a:rPr lang="en-US" altLang="zh-CN" dirty="0">
                <a:sym typeface="+mn-ea"/>
              </a:rPr>
              <a:t>       如果单元测试通过，说明我们测试的这个函数能够正常工作。如果单元测试不通过，要么函数有bug，要么测试条件输入不正确，总之，需要修复使单元测试能够通过。</a:t>
            </a:r>
            <a:endParaRPr lang="en-US" altLang="zh-CN" dirty="0">
              <a:sym typeface="+mn-ea"/>
            </a:endParaRPr>
          </a:p>
          <a:p>
            <a:pPr fontAlgn="auto">
              <a:lnSpc>
                <a:spcPct val="130000"/>
              </a:lnSpc>
            </a:pPr>
            <a:endParaRPr lang="en-US" altLang="zh-CN" sz="2400" dirty="0">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dirty="0">
                <a:sym typeface="+mn-ea"/>
              </a:rPr>
              <a:t>单元测试通过后有什么意义呢？</a:t>
            </a:r>
            <a:endParaRPr lang="en-US" altLang="zh-CN" dirty="0">
              <a:sym typeface="+mn-ea"/>
            </a:endParaRPr>
          </a:p>
          <a:p>
            <a:pPr marL="0" indent="0" fontAlgn="auto">
              <a:lnSpc>
                <a:spcPct val="170000"/>
              </a:lnSpc>
              <a:buNone/>
            </a:pPr>
            <a:r>
              <a:rPr lang="en-US" altLang="zh-CN" sz="2400" dirty="0">
                <a:solidFill>
                  <a:schemeClr val="bg1">
                    <a:lumMod val="50000"/>
                  </a:schemeClr>
                </a:solidFill>
                <a:sym typeface="+mn-ea"/>
              </a:rPr>
              <a:t>       如果我们对abs()函数代码做了修改，只需要再跑一遍单元测试，如果通过，说明我们的修改不会对abs()函数原有的行为造成影响，如果测试不通过，说明我们的修改与原有行为不一致，要么修改代码，要么修改测试。</a:t>
            </a:r>
            <a:endParaRPr lang="en-US" altLang="zh-CN" sz="2400" dirty="0">
              <a:solidFill>
                <a:schemeClr val="bg1">
                  <a:lumMod val="50000"/>
                </a:schemeClr>
              </a:solidFill>
              <a:sym typeface="+mn-ea"/>
            </a:endParaRPr>
          </a:p>
          <a:p>
            <a:pPr fontAlgn="auto">
              <a:lnSpc>
                <a:spcPct val="170000"/>
              </a:lnSpc>
            </a:pPr>
            <a:endParaRPr lang="en-US" altLang="zh-CN" sz="2000" dirty="0">
              <a:solidFill>
                <a:schemeClr val="tx2"/>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endParaRPr lang="en-US" altLang="zh-CN" sz="2400" dirty="0">
              <a:solidFill>
                <a:schemeClr val="bg1">
                  <a:lumMod val="50000"/>
                </a:schemeClr>
              </a:solidFill>
              <a:sym typeface="+mn-ea"/>
            </a:endParaRPr>
          </a:p>
          <a:p>
            <a:pPr marL="0" indent="0" fontAlgn="auto">
              <a:lnSpc>
                <a:spcPct val="170000"/>
              </a:lnSpc>
              <a:buNone/>
            </a:pPr>
            <a:r>
              <a:rPr lang="en-US" altLang="zh-CN" sz="2400" dirty="0">
                <a:solidFill>
                  <a:schemeClr val="tx2"/>
                </a:solidFill>
                <a:sym typeface="+mn-ea"/>
              </a:rPr>
              <a:t>       这种 </a:t>
            </a:r>
            <a:r>
              <a:rPr lang="en-US" altLang="zh-CN" sz="2400" u="sng" dirty="0">
                <a:solidFill>
                  <a:schemeClr val="tx2"/>
                </a:solidFill>
                <a:sym typeface="+mn-ea"/>
              </a:rPr>
              <a:t>以测试为驱动 </a:t>
            </a:r>
            <a:r>
              <a:rPr lang="en-US" altLang="zh-CN" sz="2400" dirty="0">
                <a:solidFill>
                  <a:schemeClr val="tx2"/>
                </a:solidFill>
                <a:sym typeface="+mn-ea"/>
              </a:rPr>
              <a:t> </a:t>
            </a:r>
            <a:r>
              <a:rPr lang="en-US" altLang="zh-CN" sz="2400" i="1" dirty="0">
                <a:solidFill>
                  <a:schemeClr val="tx2"/>
                </a:solidFill>
                <a:sym typeface="+mn-ea"/>
              </a:rPr>
              <a:t>[ </a:t>
            </a:r>
            <a:r>
              <a:rPr lang="en-US" altLang="zh-CN" sz="2000" i="1" dirty="0">
                <a:sym typeface="+mn-ea"/>
              </a:rPr>
              <a:t>即：</a:t>
            </a:r>
            <a:r>
              <a:rPr lang="en-US" altLang="zh-CN" sz="2000" i="1" dirty="0">
                <a:solidFill>
                  <a:schemeClr val="tx1"/>
                </a:solidFill>
                <a:sym typeface="+mn-ea"/>
              </a:rPr>
              <a:t>“测试驱动开发”（TDD：Test-Driven Development）] </a:t>
            </a:r>
            <a:r>
              <a:rPr lang="en-US" altLang="zh-CN" sz="2400" dirty="0">
                <a:solidFill>
                  <a:schemeClr val="tx2"/>
                </a:solidFill>
                <a:sym typeface="+mn-ea"/>
              </a:rPr>
              <a:t>的开发模式最大的好处就是确保一个程序模块的行为符合我们设计的测试用例。在将来修改的时候，可以极大程度地保证该模块行为仍然是正确的。</a:t>
            </a:r>
            <a:endParaRPr lang="en-US" altLang="zh-CN" sz="2400" dirty="0">
              <a:solidFill>
                <a:schemeClr val="tx2"/>
              </a:solidFill>
              <a:sym typeface="+mn-ea"/>
            </a:endParaRPr>
          </a:p>
          <a:p>
            <a:pPr fontAlgn="auto">
              <a:lnSpc>
                <a:spcPct val="130000"/>
              </a:lnSpc>
            </a:pPr>
            <a:endParaRPr lang="en-US" altLang="zh-CN" sz="2400" dirty="0">
              <a:solidFill>
                <a:schemeClr val="tx2"/>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30000"/>
              </a:lnSpc>
              <a:buNone/>
            </a:pPr>
            <a:r>
              <a:rPr lang="en-US" altLang="zh-CN" sz="2400" dirty="0">
                <a:solidFill>
                  <a:schemeClr val="tx2"/>
                </a:solidFill>
                <a:sym typeface="+mn-ea"/>
              </a:rPr>
              <a:t>    </a:t>
            </a:r>
            <a:r>
              <a:rPr lang="en-US" altLang="zh-CN" sz="1800" dirty="0">
                <a:solidFill>
                  <a:schemeClr val="tx2"/>
                </a:solidFill>
                <a:sym typeface="+mn-ea"/>
              </a:rPr>
              <a:t>   </a:t>
            </a:r>
            <a:r>
              <a:rPr lang="en-US" altLang="zh-CN" sz="2000" dirty="0">
                <a:sym typeface="+mn-ea"/>
              </a:rPr>
              <a:t>TDD是</a:t>
            </a:r>
            <a:r>
              <a:rPr lang="en-US" altLang="zh-CN" sz="2000" b="1" dirty="0">
                <a:solidFill>
                  <a:srgbClr val="4D8DAF"/>
                </a:solidFill>
                <a:sym typeface="+mn-ea"/>
              </a:rPr>
              <a:t>测试驱动开发</a:t>
            </a:r>
            <a:r>
              <a:rPr lang="en-US" altLang="zh-CN" sz="2000" dirty="0">
                <a:sym typeface="+mn-ea"/>
              </a:rPr>
              <a:t>（Test-Driven Development）的英文简称，是敏捷开发中的一项核心实践和技术，也是一种设计方法论。TDD的</a:t>
            </a:r>
            <a:r>
              <a:rPr lang="en-US" altLang="zh-CN" sz="2000" b="1" dirty="0">
                <a:solidFill>
                  <a:srgbClr val="4D8DAF"/>
                </a:solidFill>
                <a:sym typeface="+mn-ea"/>
              </a:rPr>
              <a:t>原理</a:t>
            </a:r>
            <a:r>
              <a:rPr lang="en-US" altLang="zh-CN" sz="2000" dirty="0">
                <a:sym typeface="+mn-ea"/>
              </a:rPr>
              <a:t>是在开发功能代码之前，先编写单元测试用例代码，测试代码确定需要编写什么产品代码。</a:t>
            </a:r>
            <a:endParaRPr lang="en-US" altLang="zh-CN" sz="2000" dirty="0">
              <a:sym typeface="+mn-ea"/>
            </a:endParaRPr>
          </a:p>
          <a:p>
            <a:pPr marL="0" indent="0" fontAlgn="auto">
              <a:lnSpc>
                <a:spcPct val="170000"/>
              </a:lnSpc>
              <a:buNone/>
            </a:pPr>
            <a:r>
              <a:rPr lang="en-US" altLang="zh-CN" sz="2000" dirty="0">
                <a:sym typeface="+mn-ea"/>
              </a:rPr>
              <a:t>       TDD的</a:t>
            </a:r>
            <a:r>
              <a:rPr lang="en-US" altLang="zh-CN" sz="2000" b="1" dirty="0">
                <a:solidFill>
                  <a:srgbClr val="4D8DAF"/>
                </a:solidFill>
                <a:sym typeface="+mn-ea"/>
              </a:rPr>
              <a:t>基本思路</a:t>
            </a:r>
            <a:r>
              <a:rPr lang="en-US" altLang="zh-CN" sz="2000" dirty="0">
                <a:sym typeface="+mn-ea"/>
              </a:rPr>
              <a:t>就是通过测试来推动整个开发的进行，但测试驱动开发并不只是单纯的测试工作，而是把需求分析，设计，质量控制量化的过程。</a:t>
            </a:r>
            <a:endParaRPr lang="en-US" altLang="zh-CN" sz="2000" dirty="0">
              <a:sym typeface="+mn-ea"/>
            </a:endParaRPr>
          </a:p>
          <a:p>
            <a:pPr marL="0" indent="0" fontAlgn="auto">
              <a:lnSpc>
                <a:spcPct val="170000"/>
              </a:lnSpc>
              <a:buNone/>
            </a:pPr>
            <a:r>
              <a:rPr lang="en-US" altLang="zh-CN" sz="2000" dirty="0">
                <a:sym typeface="+mn-ea"/>
              </a:rPr>
              <a:t>       TDD的</a:t>
            </a:r>
            <a:r>
              <a:rPr lang="en-US" altLang="zh-CN" sz="2000" b="1" dirty="0">
                <a:solidFill>
                  <a:srgbClr val="4D8DAF"/>
                </a:solidFill>
                <a:sym typeface="+mn-ea"/>
              </a:rPr>
              <a:t>重要目的</a:t>
            </a:r>
            <a:r>
              <a:rPr lang="en-US" altLang="zh-CN" sz="2000" dirty="0">
                <a:sym typeface="+mn-ea"/>
              </a:rPr>
              <a:t>不仅仅是测试软件，测试工作保证代码质量仅仅是其中一部分，而且是在开发过程中帮助客户和程序员去除模棱两可的需求。</a:t>
            </a:r>
            <a:endParaRPr lang="en-US" altLang="zh-CN" sz="2000" dirty="0">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dirty="0">
                <a:sym typeface="+mn-ea"/>
              </a:rPr>
              <a:t>根据持续集成的设计，代码从提交到生产，整个过程有以下几步。</a:t>
            </a:r>
            <a:endParaRPr lang="en-US" altLang="zh-CN" dirty="0">
              <a:sym typeface="+mn-ea"/>
            </a:endParaRPr>
          </a:p>
          <a:p>
            <a:pPr fontAlgn="auto">
              <a:lnSpc>
                <a:spcPct val="180000"/>
              </a:lnSpc>
            </a:pPr>
            <a:r>
              <a:rPr lang="en-US" altLang="zh-CN" sz="1600" i="1" dirty="0">
                <a:sym typeface="+mn-ea"/>
              </a:rPr>
              <a:t>1. </a:t>
            </a:r>
            <a:r>
              <a:rPr lang="zh-CN" altLang="en-US" sz="1600" i="1" dirty="0">
                <a:sym typeface="+mn-ea"/>
              </a:rPr>
              <a:t>提交</a:t>
            </a:r>
            <a:endParaRPr lang="zh-CN" altLang="en-US" sz="1600" i="1" dirty="0">
              <a:sym typeface="+mn-ea"/>
            </a:endParaRPr>
          </a:p>
          <a:p>
            <a:pPr fontAlgn="auto">
              <a:lnSpc>
                <a:spcPct val="130000"/>
              </a:lnSpc>
            </a:pPr>
            <a:r>
              <a:rPr lang="en-US" altLang="zh-CN" sz="1600" i="1" dirty="0">
                <a:sym typeface="+mn-ea"/>
              </a:rPr>
              <a:t>2. 测试（第一轮）</a:t>
            </a:r>
            <a:endParaRPr lang="en-US" altLang="zh-CN" sz="1600" i="1" dirty="0">
              <a:sym typeface="+mn-ea"/>
            </a:endParaRPr>
          </a:p>
          <a:p>
            <a:pPr fontAlgn="auto">
              <a:lnSpc>
                <a:spcPct val="130000"/>
              </a:lnSpc>
            </a:pPr>
            <a:r>
              <a:rPr lang="en-US" altLang="zh-CN" sz="2000" dirty="0">
                <a:sym typeface="+mn-ea"/>
              </a:rPr>
              <a:t>3. 构建</a:t>
            </a:r>
            <a:endParaRPr lang="en-US" altLang="zh-CN" sz="2000" dirty="0">
              <a:sym typeface="+mn-ea"/>
            </a:endParaRPr>
          </a:p>
          <a:p>
            <a:pPr marL="0" indent="0" fontAlgn="auto">
              <a:lnSpc>
                <a:spcPct val="80000"/>
              </a:lnSpc>
              <a:buNone/>
            </a:pPr>
            <a:r>
              <a:rPr lang="en-US" altLang="zh-CN" sz="2000" dirty="0">
                <a:sym typeface="+mn-ea"/>
              </a:rPr>
              <a:t>      </a:t>
            </a:r>
            <a:r>
              <a:rPr lang="en-US" altLang="zh-CN" sz="1800" dirty="0">
                <a:sym typeface="+mn-ea"/>
              </a:rPr>
              <a:t>通过第一轮测试，代码就可以合并进主干，就算可以交付了。 </a:t>
            </a:r>
            <a:endParaRPr lang="en-US" altLang="zh-CN" sz="1800" dirty="0">
              <a:sym typeface="+mn-ea"/>
            </a:endParaRPr>
          </a:p>
          <a:p>
            <a:pPr marL="0" indent="0" fontAlgn="auto">
              <a:lnSpc>
                <a:spcPct val="130000"/>
              </a:lnSpc>
              <a:buNone/>
            </a:pPr>
            <a:r>
              <a:rPr lang="en-US" altLang="zh-CN" sz="1800" dirty="0">
                <a:sym typeface="+mn-ea"/>
              </a:rPr>
              <a:t>       交付后，就先进行构建（build），再进入第二轮测试。所谓</a:t>
            </a:r>
            <a:r>
              <a:rPr lang="en-US" altLang="zh-CN" sz="1800" b="1" dirty="0">
                <a:solidFill>
                  <a:srgbClr val="4D8DAF"/>
                </a:solidFill>
                <a:sym typeface="+mn-ea"/>
              </a:rPr>
              <a:t>构建</a:t>
            </a:r>
            <a:r>
              <a:rPr lang="en-US" altLang="zh-CN" sz="1800" dirty="0">
                <a:sym typeface="+mn-ea"/>
              </a:rPr>
              <a:t>，指的是将源码转换为可以运行的实际代码，比如安装依赖，配置各种资源（样式表、JS脚本、图片）等等。</a:t>
            </a: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29933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80000"/>
              </a:lnSpc>
            </a:pPr>
            <a:r>
              <a:rPr lang="en-US" altLang="zh-CN" dirty="0">
                <a:sym typeface="+mn-ea"/>
              </a:rPr>
              <a:t>常用的构建工具如下。</a:t>
            </a:r>
            <a:endParaRPr lang="en-US" altLang="zh-CN" dirty="0">
              <a:sym typeface="+mn-ea"/>
            </a:endParaRPr>
          </a:p>
          <a:p>
            <a:pPr lvl="1" fontAlgn="auto">
              <a:lnSpc>
                <a:spcPct val="130000"/>
              </a:lnSpc>
            </a:pPr>
            <a:r>
              <a:rPr lang="en-US" altLang="zh-CN" sz="1600" dirty="0">
                <a:sym typeface="+mn-ea"/>
              </a:rPr>
              <a:t>Jenkins</a:t>
            </a:r>
            <a:endParaRPr lang="en-US" altLang="zh-CN" sz="1600" dirty="0">
              <a:sym typeface="+mn-ea"/>
            </a:endParaRPr>
          </a:p>
          <a:p>
            <a:pPr lvl="1" fontAlgn="auto">
              <a:lnSpc>
                <a:spcPct val="130000"/>
              </a:lnSpc>
            </a:pPr>
            <a:r>
              <a:rPr lang="en-US" altLang="zh-CN" sz="1600" dirty="0">
                <a:sym typeface="+mn-ea"/>
              </a:rPr>
              <a:t>Travis</a:t>
            </a:r>
            <a:endParaRPr lang="en-US" altLang="zh-CN" sz="1600" dirty="0">
              <a:sym typeface="+mn-ea"/>
            </a:endParaRPr>
          </a:p>
          <a:p>
            <a:pPr lvl="1" fontAlgn="auto">
              <a:lnSpc>
                <a:spcPct val="130000"/>
              </a:lnSpc>
            </a:pPr>
            <a:r>
              <a:rPr lang="en-US" altLang="zh-CN" sz="1600" dirty="0">
                <a:sym typeface="+mn-ea"/>
              </a:rPr>
              <a:t>Codeship</a:t>
            </a:r>
            <a:endParaRPr lang="en-US" altLang="zh-CN" sz="1600" dirty="0">
              <a:sym typeface="+mn-ea"/>
            </a:endParaRPr>
          </a:p>
          <a:p>
            <a:pPr lvl="1" fontAlgn="auto">
              <a:lnSpc>
                <a:spcPct val="130000"/>
              </a:lnSpc>
            </a:pPr>
            <a:r>
              <a:rPr lang="en-US" altLang="zh-CN" sz="1600" dirty="0">
                <a:sym typeface="+mn-ea"/>
              </a:rPr>
              <a:t>Strider</a:t>
            </a:r>
            <a:endParaRPr lang="en-US" altLang="zh-CN" sz="1600" dirty="0">
              <a:sym typeface="+mn-ea"/>
            </a:endParaRPr>
          </a:p>
          <a:p>
            <a:pPr lvl="1" fontAlgn="auto">
              <a:lnSpc>
                <a:spcPct val="130000"/>
              </a:lnSpc>
            </a:pPr>
            <a:endParaRPr lang="en-US" altLang="zh-CN" sz="1600" dirty="0">
              <a:sym typeface="+mn-ea"/>
            </a:endParaRPr>
          </a:p>
          <a:p>
            <a:pPr marL="457200" lvl="1" indent="0" fontAlgn="auto">
              <a:lnSpc>
                <a:spcPct val="130000"/>
              </a:lnSpc>
              <a:buNone/>
            </a:pPr>
            <a:endParaRPr lang="en-US" altLang="zh-CN" sz="16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
        <p:nvSpPr>
          <p:cNvPr id="4" name="文本框 3"/>
          <p:cNvSpPr txBox="1"/>
          <p:nvPr/>
        </p:nvSpPr>
        <p:spPr>
          <a:xfrm>
            <a:off x="802640" y="4600575"/>
            <a:ext cx="10361930" cy="914400"/>
          </a:xfrm>
          <a:prstGeom prst="rect">
            <a:avLst/>
          </a:prstGeom>
          <a:noFill/>
        </p:spPr>
        <p:txBody>
          <a:bodyPr wrap="square" rtlCol="0">
            <a:spAutoFit/>
          </a:bodyPr>
          <a:p>
            <a:pPr fontAlgn="auto">
              <a:lnSpc>
                <a:spcPct val="150000"/>
              </a:lnSpc>
            </a:pPr>
            <a:r>
              <a:rPr lang="en-US" altLang="zh-CN"/>
              <a:t>         </a:t>
            </a:r>
            <a:r>
              <a:rPr lang="zh-CN" altLang="en-US" b="1"/>
              <a:t>Jenkins</a:t>
            </a:r>
            <a:r>
              <a:rPr lang="zh-CN" altLang="en-US"/>
              <a:t>和</a:t>
            </a:r>
            <a:r>
              <a:rPr lang="zh-CN" altLang="en-US" b="1"/>
              <a:t>Strider</a:t>
            </a:r>
            <a:r>
              <a:rPr lang="zh-CN" altLang="en-US"/>
              <a:t>是开源软件，</a:t>
            </a:r>
            <a:r>
              <a:rPr lang="zh-CN" altLang="en-US" b="1"/>
              <a:t>Travis</a:t>
            </a:r>
            <a:r>
              <a:rPr lang="zh-CN" altLang="en-US"/>
              <a:t>和</a:t>
            </a:r>
            <a:r>
              <a:rPr lang="zh-CN" altLang="en-US" b="1"/>
              <a:t>Codeship</a:t>
            </a:r>
            <a:r>
              <a:rPr lang="zh-CN" altLang="en-US"/>
              <a:t>对于开源项目可以免费使用。它们都会将构建和测试，在一次运行中执行完成。</a:t>
            </a:r>
            <a:endParaRPr lang="zh-CN" altLang="en-US"/>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sz="2400" dirty="0">
                <a:sym typeface="+mn-ea"/>
              </a:rPr>
              <a:t>根据持续集成的设计，代码从提交到生产，整个过程有以下几步。</a:t>
            </a:r>
            <a:endParaRPr lang="en-US" altLang="zh-CN" sz="2400" dirty="0">
              <a:sym typeface="+mn-ea"/>
            </a:endParaRPr>
          </a:p>
          <a:p>
            <a:pPr fontAlgn="auto">
              <a:lnSpc>
                <a:spcPct val="180000"/>
              </a:lnSpc>
            </a:pPr>
            <a:r>
              <a:rPr lang="en-US" altLang="zh-CN" sz="1800" dirty="0">
                <a:sym typeface="+mn-ea"/>
              </a:rPr>
              <a:t>4. </a:t>
            </a:r>
            <a:r>
              <a:rPr lang="zh-CN" altLang="en-US" sz="1800" dirty="0">
                <a:sym typeface="+mn-ea"/>
              </a:rPr>
              <a:t>测试（第二轮）</a:t>
            </a:r>
            <a:endParaRPr lang="zh-CN" altLang="en-US" sz="1800" dirty="0">
              <a:sym typeface="+mn-ea"/>
            </a:endParaRPr>
          </a:p>
          <a:p>
            <a:pPr marL="0" indent="0" fontAlgn="auto">
              <a:lnSpc>
                <a:spcPct val="180000"/>
              </a:lnSpc>
              <a:buNone/>
            </a:pPr>
            <a:r>
              <a:rPr lang="zh-CN" altLang="en-US" sz="1800" dirty="0">
                <a:sym typeface="+mn-ea"/>
              </a:rPr>
              <a:t>       构建完成，就要进行第二轮测试。第二轮是</a:t>
            </a:r>
            <a:r>
              <a:rPr lang="zh-CN" altLang="en-US" sz="1800" b="1" dirty="0">
                <a:solidFill>
                  <a:srgbClr val="4D8DAF"/>
                </a:solidFill>
                <a:sym typeface="+mn-ea"/>
              </a:rPr>
              <a:t>全面测试</a:t>
            </a:r>
            <a:r>
              <a:rPr lang="zh-CN" altLang="en-US" sz="1800" dirty="0">
                <a:sym typeface="+mn-ea"/>
              </a:rPr>
              <a:t>，</a:t>
            </a:r>
            <a:r>
              <a:rPr lang="zh-CN" altLang="en-US" sz="1800" u="sng" dirty="0">
                <a:sym typeface="+mn-ea"/>
              </a:rPr>
              <a:t>单元测试</a:t>
            </a:r>
            <a:r>
              <a:rPr lang="zh-CN" altLang="en-US" sz="1800" dirty="0">
                <a:sym typeface="+mn-ea"/>
              </a:rPr>
              <a:t>和</a:t>
            </a:r>
            <a:r>
              <a:rPr lang="zh-CN" altLang="en-US" sz="1800" u="sng" dirty="0">
                <a:sym typeface="+mn-ea"/>
              </a:rPr>
              <a:t>集成测试</a:t>
            </a:r>
            <a:r>
              <a:rPr lang="zh-CN" altLang="en-US" sz="1800" dirty="0">
                <a:sym typeface="+mn-ea"/>
              </a:rPr>
              <a:t>都会跑，有条件的话，也要做</a:t>
            </a:r>
            <a:r>
              <a:rPr lang="zh-CN" altLang="en-US" sz="1800" u="sng" dirty="0">
                <a:sym typeface="+mn-ea"/>
              </a:rPr>
              <a:t>端对端测试</a:t>
            </a:r>
            <a:r>
              <a:rPr lang="zh-CN" altLang="en-US" sz="1800" dirty="0">
                <a:sym typeface="+mn-ea"/>
              </a:rPr>
              <a:t>。所有测试以</a:t>
            </a:r>
            <a:r>
              <a:rPr lang="zh-CN" altLang="en-US" sz="1800" b="1" dirty="0">
                <a:sym typeface="+mn-ea"/>
              </a:rPr>
              <a:t>自动化</a:t>
            </a:r>
            <a:r>
              <a:rPr lang="zh-CN" altLang="en-US" sz="1800" dirty="0">
                <a:sym typeface="+mn-ea"/>
              </a:rPr>
              <a:t>为主，少数无法自动化的测试用例，就要人工跑。</a:t>
            </a:r>
            <a:endParaRPr lang="zh-CN" altLang="en-US" sz="1800" dirty="0">
              <a:sym typeface="+mn-ea"/>
            </a:endParaRPr>
          </a:p>
          <a:p>
            <a:pPr fontAlgn="auto">
              <a:lnSpc>
                <a:spcPct val="180000"/>
              </a:lnSpc>
            </a:pPr>
            <a:endParaRPr lang="zh-CN" altLang="en-US" sz="1800" dirty="0">
              <a:sym typeface="+mn-ea"/>
            </a:endParaRPr>
          </a:p>
          <a:p>
            <a:pPr marL="0" indent="0" fontAlgn="auto">
              <a:lnSpc>
                <a:spcPct val="180000"/>
              </a:lnSpc>
              <a:buNone/>
            </a:pPr>
            <a:r>
              <a:rPr lang="zh-CN" altLang="en-US" sz="1800" dirty="0">
                <a:sym typeface="+mn-ea"/>
              </a:rPr>
              <a:t>           </a:t>
            </a:r>
            <a:r>
              <a:rPr lang="zh-CN" altLang="en-US" sz="1600" dirty="0">
                <a:sym typeface="+mn-ea"/>
              </a:rPr>
              <a:t>需要强调的是，新版本的每一个更新点都必须测试到。如果测试的覆盖率不高，进入后面的部署阶段后，很可能会出现严重的问题。</a:t>
            </a:r>
            <a:endParaRPr lang="zh-CN" altLang="en-US" sz="1600" dirty="0">
              <a:sym typeface="+mn-ea"/>
            </a:endParaRPr>
          </a:p>
          <a:p>
            <a:pPr fontAlgn="auto">
              <a:lnSpc>
                <a:spcPct val="130000"/>
              </a:lnSpc>
            </a:pP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
        <p:nvSpPr>
          <p:cNvPr id="213" name=" 213"/>
          <p:cNvSpPr/>
          <p:nvPr/>
        </p:nvSpPr>
        <p:spPr>
          <a:xfrm>
            <a:off x="964565" y="4863465"/>
            <a:ext cx="459105" cy="341630"/>
          </a:xfrm>
          <a:custGeom>
            <a:avLst/>
            <a:gdLst/>
            <a:ahLst/>
            <a:cxnLst/>
            <a:rect l="l" t="t" r="r" b="b"/>
            <a:pathLst>
              <a:path w="1160528" h="1137856">
                <a:moveTo>
                  <a:pt x="301373" y="145324"/>
                </a:moveTo>
                <a:cubicBezTo>
                  <a:pt x="77474" y="176329"/>
                  <a:pt x="-76715" y="585266"/>
                  <a:pt x="580264" y="1067944"/>
                </a:cubicBezTo>
                <a:cubicBezTo>
                  <a:pt x="1535870" y="365866"/>
                  <a:pt x="775286" y="-180195"/>
                  <a:pt x="580264" y="365866"/>
                </a:cubicBezTo>
                <a:cubicBezTo>
                  <a:pt x="519320" y="195222"/>
                  <a:pt x="403145" y="131231"/>
                  <a:pt x="301373" y="145324"/>
                </a:cubicBezTo>
                <a:close/>
                <a:moveTo>
                  <a:pt x="237013" y="2324"/>
                </a:moveTo>
                <a:cubicBezTo>
                  <a:pt x="362271" y="-15022"/>
                  <a:pt x="505256" y="63737"/>
                  <a:pt x="580264" y="273760"/>
                </a:cubicBezTo>
                <a:cubicBezTo>
                  <a:pt x="820291" y="-398315"/>
                  <a:pt x="1756395" y="273760"/>
                  <a:pt x="580264" y="1137856"/>
                </a:cubicBezTo>
                <a:cubicBezTo>
                  <a:pt x="-228326" y="543790"/>
                  <a:pt x="-38555" y="40484"/>
                  <a:pt x="237013" y="2324"/>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r>
              <a:rPr lang="en-US" altLang="zh-CN" dirty="0">
                <a:sym typeface="+mn-ea"/>
              </a:rPr>
              <a:t>根据持续集成的设计，代码从提交到生产，整个过程有以下几步。</a:t>
            </a:r>
            <a:endParaRPr lang="en-US" altLang="zh-CN" dirty="0">
              <a:sym typeface="+mn-ea"/>
            </a:endParaRPr>
          </a:p>
          <a:p>
            <a:pPr fontAlgn="auto">
              <a:lnSpc>
                <a:spcPct val="180000"/>
              </a:lnSpc>
            </a:pPr>
            <a:r>
              <a:rPr lang="en-US" altLang="zh-CN" sz="1800" dirty="0">
                <a:sym typeface="+mn-ea"/>
              </a:rPr>
              <a:t>5. 部署</a:t>
            </a:r>
            <a:endParaRPr lang="en-US" altLang="zh-CN" sz="1800" dirty="0">
              <a:sym typeface="+mn-ea"/>
            </a:endParaRPr>
          </a:p>
          <a:p>
            <a:pPr marL="0" indent="0" fontAlgn="auto">
              <a:lnSpc>
                <a:spcPct val="180000"/>
              </a:lnSpc>
              <a:buNone/>
            </a:pPr>
            <a:r>
              <a:rPr lang="zh-CN" altLang="en-US" sz="1800" dirty="0">
                <a:sym typeface="+mn-ea"/>
              </a:rPr>
              <a:t>       通过了第二轮测试，当前代码就是一个可以直接部署的版本（artifact）。将这个版本的所有文件打包（ tar filename.tar * ）存档，发到生产服务器。</a:t>
            </a:r>
            <a:endParaRPr lang="zh-CN" altLang="en-US" sz="1800" dirty="0">
              <a:sym typeface="+mn-ea"/>
            </a:endParaRPr>
          </a:p>
          <a:p>
            <a:pPr fontAlgn="auto">
              <a:lnSpc>
                <a:spcPct val="180000"/>
              </a:lnSpc>
            </a:pPr>
            <a:r>
              <a:rPr lang="en-US" altLang="zh-CN" sz="1800" dirty="0">
                <a:sym typeface="+mn-ea"/>
              </a:rPr>
              <a:t>6. </a:t>
            </a:r>
            <a:r>
              <a:rPr lang="zh-CN" altLang="en-US" sz="1800" dirty="0">
                <a:sym typeface="+mn-ea"/>
              </a:rPr>
              <a:t>回滚</a:t>
            </a:r>
            <a:endParaRPr lang="zh-CN" altLang="en-US" sz="1800" dirty="0">
              <a:sym typeface="+mn-ea"/>
            </a:endParaRPr>
          </a:p>
          <a:p>
            <a:pPr marL="0" indent="0" fontAlgn="auto">
              <a:lnSpc>
                <a:spcPct val="180000"/>
              </a:lnSpc>
              <a:buNone/>
            </a:pPr>
            <a:r>
              <a:rPr lang="zh-CN" altLang="en-US" sz="1800" dirty="0">
                <a:sym typeface="+mn-ea"/>
              </a:rPr>
              <a:t>       一旦当前版本发生问题，就要回滚到上一个版本的构建结果。最简单的做法就是修改一下符号链接，指向上一个版本的目录。</a:t>
            </a:r>
            <a:endParaRPr lang="zh-CN" altLang="en-US" sz="1800" dirty="0">
              <a:sym typeface="+mn-ea"/>
            </a:endParaRPr>
          </a:p>
          <a:p>
            <a:pPr fontAlgn="auto">
              <a:lnSpc>
                <a:spcPct val="130000"/>
              </a:lnSpc>
            </a:pP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15670" y="1565910"/>
            <a:ext cx="10515600" cy="43529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ym typeface="+mn-ea"/>
            </a:endParaRPr>
          </a:p>
          <a:p>
            <a:pPr fontAlgn="auto">
              <a:lnSpc>
                <a:spcPct val="125000"/>
              </a:lnSpc>
            </a:pPr>
            <a:r>
              <a:rPr lang="zh-CN" altLang="en-US" sz="3600" dirty="0">
                <a:sym typeface="+mn-ea"/>
              </a:rPr>
              <a:t>Travis CI  </a:t>
            </a:r>
            <a:r>
              <a:rPr lang="zh-CN" altLang="en-US" dirty="0">
                <a:sym typeface="+mn-ea"/>
              </a:rPr>
              <a:t>帮助我们解决自己在运行</a:t>
            </a:r>
            <a:r>
              <a:rPr lang="en-US" altLang="zh-CN" dirty="0">
                <a:sym typeface="+mn-ea"/>
              </a:rPr>
              <a:t>CI</a:t>
            </a:r>
            <a:r>
              <a:rPr lang="zh-CN" altLang="en-US" dirty="0">
                <a:sym typeface="+mn-ea"/>
              </a:rPr>
              <a:t>时的麻烦和繁琐的工作，使我们可以集中注意力在项目上。</a:t>
            </a:r>
            <a:r>
              <a:rPr lang="zh-CN" altLang="en-US" sz="2800" dirty="0">
                <a:sym typeface="+mn-ea"/>
              </a:rPr>
              <a:t>  </a:t>
            </a:r>
            <a:endParaRPr lang="zh-CN" altLang="en-US" sz="2800" dirty="0">
              <a:sym typeface="+mn-ea"/>
            </a:endParaRPr>
          </a:p>
          <a:p>
            <a:pPr fontAlgn="auto">
              <a:lnSpc>
                <a:spcPct val="125000"/>
              </a:lnSpc>
            </a:pPr>
            <a:r>
              <a:rPr lang="zh-CN" altLang="en-US" dirty="0">
                <a:sym typeface="+mn-ea"/>
              </a:rPr>
              <a:t>Travis CI是一个对Github上所有开源项目免费的的持续集成平台。</a:t>
            </a:r>
            <a:endParaRPr lang="zh-CN" altLang="en-US" sz="2800" dirty="0">
              <a:sym typeface="+mn-ea"/>
            </a:endParaRPr>
          </a:p>
          <a:p>
            <a:pPr fontAlgn="auto">
              <a:lnSpc>
                <a:spcPct val="125000"/>
              </a:lnSpc>
            </a:pPr>
            <a:r>
              <a:rPr lang="zh-CN" altLang="en-US" sz="2800" dirty="0">
                <a:sym typeface="+mn-ea"/>
              </a:rPr>
              <a:t>使用一个名为.travis.yml的文件，在代码发生变化时能够触发自动构建。</a:t>
            </a:r>
            <a:endParaRPr lang="zh-CN" altLang="en-US" sz="2800" dirty="0">
              <a:sym typeface="+mn-ea"/>
            </a:endParaRPr>
          </a:p>
          <a:p>
            <a:endParaRPr lang="zh-CN" altLang="en-US" sz="2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7118350" y="527685"/>
            <a:ext cx="2007235" cy="45402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6" name="文本框 25"/>
          <p:cNvSpPr txBox="1"/>
          <p:nvPr>
            <p:custDataLst>
              <p:tags r:id="rId2"/>
            </p:custDataLst>
          </p:nvPr>
        </p:nvSpPr>
        <p:spPr>
          <a:xfrm>
            <a:off x="929005" y="1381125"/>
            <a:ext cx="10515600" cy="3314700"/>
          </a:xfrm>
          <a:prstGeom prst="rect">
            <a:avLst/>
          </a:prstGeom>
        </p:spPr>
        <p:txBody>
          <a:bodyPr vert="horz" lIns="91440" tIns="45720" rIns="91440" bIns="45720" rtlCol="0" anchor="ct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pPr indent="720090" fontAlgn="auto">
              <a:lnSpc>
                <a:spcPct val="150000"/>
              </a:lnSpc>
            </a:pPr>
            <a:r>
              <a:rPr lang="zh-CN" altLang="en-US" sz="3600">
                <a:sym typeface="+mn-ea"/>
              </a:rPr>
              <a:t>代码的勋章 -</a:t>
            </a:r>
            <a:r>
              <a:rPr lang="en-US" altLang="zh-CN" sz="3600">
                <a:sym typeface="+mn-ea"/>
              </a:rPr>
              <a:t>-</a:t>
            </a:r>
            <a:r>
              <a:rPr lang="zh-CN" altLang="en-US" sz="3600">
                <a:sym typeface="+mn-ea"/>
              </a:rPr>
              <a:t> 高质量代码的认证</a:t>
            </a:r>
            <a:endParaRPr lang="zh-CN" altLang="en-US" sz="3600">
              <a:sym typeface="+mn-ea"/>
            </a:endParaRPr>
          </a:p>
          <a:p>
            <a:pPr indent="720090" fontAlgn="auto">
              <a:lnSpc>
                <a:spcPct val="150000"/>
              </a:lnSpc>
            </a:pPr>
            <a:r>
              <a:rPr lang="zh-CN" altLang="en-US" dirty="0">
                <a:latin typeface="+mj-lt"/>
                <a:ea typeface="+mj-ea"/>
              </a:rPr>
              <a:t>可以把它想象成牛仔裤上的标牌和名牌商品上的商标。</a:t>
            </a:r>
            <a:endParaRPr lang="zh-CN" altLang="en-US" dirty="0">
              <a:latin typeface="+mj-lt"/>
              <a:ea typeface="+mj-ea"/>
            </a:endParaRPr>
          </a:p>
        </p:txBody>
      </p:sp>
      <p:sp>
        <p:nvSpPr>
          <p:cNvPr id="2" name="文本框 1"/>
          <p:cNvSpPr txBox="1"/>
          <p:nvPr/>
        </p:nvSpPr>
        <p:spPr>
          <a:xfrm>
            <a:off x="929005" y="386715"/>
            <a:ext cx="9886950" cy="579120"/>
          </a:xfrm>
          <a:prstGeom prst="rect">
            <a:avLst/>
          </a:prstGeom>
          <a:noFill/>
        </p:spPr>
        <p:txBody>
          <a:bodyPr wrap="square" rtlCol="0">
            <a:spAutoFit/>
          </a:bodyPr>
          <a:p>
            <a:r>
              <a:rPr lang="zh-CN" altLang="en-US" sz="3200" smtClean="0">
                <a:solidFill>
                  <a:schemeClr val="accent1"/>
                </a:solidFill>
                <a:sym typeface="+mn-ea"/>
              </a:rPr>
              <a:t>Code Repository Badges</a:t>
            </a:r>
            <a:endParaRPr lang="zh-CN" altLang="en-US" sz="3200" smtClean="0">
              <a:solidFill>
                <a:schemeClr val="accent1"/>
              </a:solidFill>
              <a:sym typeface="+mn-ea"/>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78535" y="1683385"/>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lang="zh-CN" dirty="0">
                <a:sym typeface="+mn-ea"/>
              </a:rPr>
              <a:t>不用安装任何东西</a:t>
            </a:r>
            <a:r>
              <a:rPr dirty="0">
                <a:sym typeface="+mn-ea"/>
              </a:rPr>
              <a:t>(Travis</a:t>
            </a:r>
            <a:r>
              <a:rPr lang="zh-CN" dirty="0">
                <a:sym typeface="+mn-ea"/>
              </a:rPr>
              <a:t>是基于</a:t>
            </a:r>
            <a:r>
              <a:rPr lang="en-US" altLang="zh-CN" dirty="0">
                <a:sym typeface="+mn-ea"/>
              </a:rPr>
              <a:t>web</a:t>
            </a:r>
            <a:r>
              <a:rPr lang="zh-CN" altLang="en-US" dirty="0">
                <a:sym typeface="+mn-ea"/>
              </a:rPr>
              <a:t>的</a:t>
            </a:r>
            <a:r>
              <a:rPr dirty="0">
                <a:sym typeface="+mn-ea"/>
              </a:rPr>
              <a:t> ... Not a heavy Java Application you have to host yourself)</a:t>
            </a:r>
            <a:endParaRPr dirty="0">
              <a:sym typeface="+mn-ea"/>
            </a:endParaRPr>
          </a:p>
          <a:p>
            <a:pPr fontAlgn="auto">
              <a:lnSpc>
                <a:spcPct val="150000"/>
              </a:lnSpc>
            </a:pPr>
            <a:r>
              <a:rPr dirty="0">
                <a:sym typeface="+mn-ea"/>
              </a:rPr>
              <a:t> </a:t>
            </a:r>
            <a:r>
              <a:rPr lang="zh-CN" dirty="0">
                <a:sym typeface="+mn-ea"/>
              </a:rPr>
              <a:t>对托管在</a:t>
            </a:r>
            <a:r>
              <a:rPr lang="zh-CN" altLang="en-US" dirty="0">
                <a:sym typeface="+mn-ea"/>
              </a:rPr>
              <a:t>Github上的开源项目免费。</a:t>
            </a:r>
            <a:endParaRPr lang="zh-CN" dirty="0">
              <a:sym typeface="+mn-ea"/>
            </a:endParaRPr>
          </a:p>
          <a:p>
            <a:pPr fontAlgn="auto">
              <a:lnSpc>
                <a:spcPct val="150000"/>
              </a:lnSpc>
            </a:pPr>
            <a:r>
              <a:rPr lang="zh-CN" dirty="0">
                <a:sym typeface="+mn-ea"/>
              </a:rPr>
              <a:t>很好的集成了</a:t>
            </a:r>
            <a:r>
              <a:rPr dirty="0">
                <a:sym typeface="+mn-ea"/>
              </a:rPr>
              <a:t>GitHub (without any developer effort!)</a:t>
            </a:r>
            <a:endParaRPr dirty="0">
              <a:sym typeface="+mn-ea"/>
            </a:endParaRPr>
          </a:p>
          <a:p>
            <a:endParaRPr lang="zh-CN" altLang="en-US" sz="2800" dirty="0">
              <a:sym typeface="+mn-ea"/>
            </a:endParaRPr>
          </a:p>
        </p:txBody>
      </p:sp>
      <p:sp>
        <p:nvSpPr>
          <p:cNvPr id="21" name="文本框 20"/>
          <p:cNvSpPr txBox="1"/>
          <p:nvPr/>
        </p:nvSpPr>
        <p:spPr>
          <a:xfrm>
            <a:off x="1069340" y="527685"/>
            <a:ext cx="8952230" cy="762000"/>
          </a:xfrm>
          <a:prstGeom prst="rect">
            <a:avLst/>
          </a:prstGeom>
          <a:noFill/>
        </p:spPr>
        <p:txBody>
          <a:bodyPr wrap="square" rtlCol="0" anchor="t">
            <a:spAutoFit/>
          </a:bodyPr>
          <a:p>
            <a:r>
              <a:rPr lang="zh-CN" altLang="en-US" sz="4400" dirty="0">
                <a:solidFill>
                  <a:srgbClr val="4A6982"/>
                </a:solidFill>
                <a:latin typeface="+mj-lt"/>
                <a:ea typeface="+mj-ea"/>
                <a:cs typeface="+mj-cs"/>
              </a:rPr>
              <a:t>Key Advantages of Travis-CI:</a:t>
            </a:r>
            <a:endParaRPr lang="zh-CN" altLang="en-US" sz="4400" dirty="0">
              <a:solidFill>
                <a:srgbClr val="4A6982"/>
              </a:solidFill>
              <a:latin typeface="+mj-lt"/>
              <a:ea typeface="+mj-ea"/>
              <a:cs typeface="+mj-cs"/>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en-US" altLang="zh-CN" sz="2000" dirty="0">
                <a:sym typeface="+mn-ea"/>
              </a:rPr>
              <a:t>测试的时候，我们常常关心，是否所有代码都测试到了。</a:t>
            </a:r>
            <a:endParaRPr lang="en-US" altLang="zh-CN" sz="2000" dirty="0">
              <a:sym typeface="+mn-ea"/>
            </a:endParaRPr>
          </a:p>
          <a:p>
            <a:pPr fontAlgn="auto">
              <a:lnSpc>
                <a:spcPct val="130000"/>
              </a:lnSpc>
            </a:pPr>
            <a:r>
              <a:rPr lang="en-US" altLang="zh-CN" sz="2000" dirty="0">
                <a:sym typeface="+mn-ea"/>
              </a:rPr>
              <a:t>这个指标就叫做</a:t>
            </a:r>
            <a:r>
              <a:rPr lang="en-US" altLang="zh-CN" sz="2000" b="1" dirty="0">
                <a:solidFill>
                  <a:srgbClr val="4D8DAF"/>
                </a:solidFill>
                <a:sym typeface="+mn-ea"/>
              </a:rPr>
              <a:t>"代码覆盖率"</a:t>
            </a:r>
            <a:r>
              <a:rPr lang="en-US" altLang="zh-CN" sz="2000" dirty="0">
                <a:sym typeface="+mn-ea"/>
              </a:rPr>
              <a:t>（code coverage）。</a:t>
            </a:r>
            <a:endParaRPr lang="en-US" altLang="zh-CN" sz="2000" dirty="0">
              <a:sym typeface="+mn-ea"/>
            </a:endParaRPr>
          </a:p>
          <a:p>
            <a:pPr fontAlgn="auto">
              <a:lnSpc>
                <a:spcPct val="130000"/>
              </a:lnSpc>
            </a:pPr>
            <a:endParaRPr lang="en-US" altLang="zh-CN" sz="2000" dirty="0">
              <a:sym typeface="+mn-ea"/>
            </a:endParaRPr>
          </a:p>
          <a:p>
            <a:pPr fontAlgn="auto">
              <a:lnSpc>
                <a:spcPct val="130000"/>
              </a:lnSpc>
            </a:pPr>
            <a:r>
              <a:rPr lang="en-US" altLang="zh-CN" sz="2000" dirty="0">
                <a:sym typeface="+mn-ea"/>
              </a:rPr>
              <a:t>它有四个测量维度。     </a:t>
            </a:r>
            <a:endParaRPr lang="en-US" altLang="zh-CN" sz="1710" dirty="0">
              <a:sym typeface="+mn-ea"/>
            </a:endParaRPr>
          </a:p>
        </p:txBody>
      </p:sp>
      <p:grpSp>
        <p:nvGrpSpPr>
          <p:cNvPr id="2" name="组合 1"/>
          <p:cNvGrpSpPr/>
          <p:nvPr/>
        </p:nvGrpSpPr>
        <p:grpSpPr>
          <a:xfrm>
            <a:off x="1069340" y="527685"/>
            <a:ext cx="8019415" cy="762000"/>
            <a:chOff x="1684" y="831"/>
            <a:chExt cx="12629"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10709" y="831"/>
              <a:ext cx="3604" cy="705"/>
            </a:xfrm>
            <a:prstGeom prst="rect">
              <a:avLst/>
            </a:prstGeom>
          </p:spPr>
        </p:pic>
      </p:grpSp>
      <p:pic>
        <p:nvPicPr>
          <p:cNvPr id="5" name="图片 4" descr="codecov2"/>
          <p:cNvPicPr>
            <a:picLocks noChangeAspect="1"/>
          </p:cNvPicPr>
          <p:nvPr/>
        </p:nvPicPr>
        <p:blipFill>
          <a:blip r:embed="rId3"/>
          <a:stretch>
            <a:fillRect/>
          </a:stretch>
        </p:blipFill>
        <p:spPr>
          <a:xfrm>
            <a:off x="1069340" y="3869690"/>
            <a:ext cx="9740900" cy="1958975"/>
          </a:xfrm>
          <a:prstGeom prst="rect">
            <a:avLst/>
          </a:prstGeom>
        </p:spPr>
      </p:pic>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en-US" altLang="zh-CN" sz="2400" b="1" dirty="0">
                <a:sym typeface="+mn-ea"/>
              </a:rPr>
              <a:t>Istanbul</a:t>
            </a:r>
            <a:r>
              <a:rPr lang="en-US" altLang="zh-CN" sz="2000" dirty="0">
                <a:sym typeface="+mn-ea"/>
              </a:rPr>
              <a:t> 是 JavaScript 程序的代码覆盖率工具，</a:t>
            </a:r>
            <a:endParaRPr lang="en-US" altLang="zh-CN" sz="20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2" name="图片 1" descr="istanbul"/>
          <p:cNvPicPr>
            <a:picLocks noChangeAspect="1"/>
          </p:cNvPicPr>
          <p:nvPr/>
        </p:nvPicPr>
        <p:blipFill>
          <a:blip r:embed="rId3"/>
          <a:stretch>
            <a:fillRect/>
          </a:stretch>
        </p:blipFill>
        <p:spPr>
          <a:xfrm>
            <a:off x="1767205" y="2447925"/>
            <a:ext cx="4538980" cy="3404235"/>
          </a:xfrm>
          <a:prstGeom prst="rect">
            <a:avLst/>
          </a:prstGeom>
        </p:spPr>
      </p:pic>
      <p:sp>
        <p:nvSpPr>
          <p:cNvPr id="3" name="文本框 2"/>
          <p:cNvSpPr txBox="1"/>
          <p:nvPr/>
        </p:nvSpPr>
        <p:spPr>
          <a:xfrm>
            <a:off x="1069340" y="5986780"/>
            <a:ext cx="9904730" cy="365760"/>
          </a:xfrm>
          <a:prstGeom prst="rect">
            <a:avLst/>
          </a:prstGeom>
          <a:noFill/>
        </p:spPr>
        <p:txBody>
          <a:bodyPr wrap="square" rtlCol="0">
            <a:spAutoFit/>
          </a:bodyPr>
          <a:p>
            <a:r>
              <a:rPr lang="zh-CN" altLang="en-US"/>
              <a:t>这个软件以土耳其最大城市伊斯坦布尔命名，因为土耳其地毯世界闻名，而地毯是用来覆盖的。</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zh-CN" altLang="en-US" sz="2000" dirty="0">
                <a:sym typeface="+mn-ea"/>
              </a:rPr>
              <a:t>一、安装</a:t>
            </a:r>
            <a:endParaRPr lang="zh-CN" altLang="en-US" sz="2000" dirty="0">
              <a:sym typeface="+mn-ea"/>
            </a:endParaRPr>
          </a:p>
          <a:p>
            <a:pPr marL="0" indent="0" fontAlgn="auto">
              <a:lnSpc>
                <a:spcPct val="130000"/>
              </a:lnSpc>
              <a:buNone/>
            </a:pPr>
            <a:r>
              <a:rPr lang="zh-CN" altLang="en-US" sz="2000" dirty="0">
                <a:sym typeface="+mn-ea"/>
              </a:rPr>
              <a:t>   </a:t>
            </a:r>
            <a:r>
              <a:rPr lang="zh-CN" altLang="en-US" sz="1800" dirty="0">
                <a:sym typeface="+mn-ea"/>
              </a:rPr>
              <a:t>Istanbul 是一个 npm 模块，安装非常简单，就一行命令。</a:t>
            </a:r>
            <a:endParaRPr lang="zh-CN" altLang="en-US" sz="1800" dirty="0">
              <a:sym typeface="+mn-ea"/>
            </a:endParaRPr>
          </a:p>
          <a:p>
            <a:pPr fontAlgn="auto">
              <a:lnSpc>
                <a:spcPct val="130000"/>
              </a:lnSpc>
            </a:pPr>
            <a:endParaRPr lang="zh-CN" altLang="en-US" sz="1800" dirty="0">
              <a:sym typeface="+mn-ea"/>
            </a:endParaRPr>
          </a:p>
          <a:p>
            <a:pPr fontAlgn="auto">
              <a:lnSpc>
                <a:spcPct val="130000"/>
              </a:lnSpc>
            </a:pPr>
            <a:endParaRPr lang="zh-CN" altLang="en-US" sz="2000" dirty="0">
              <a:sym typeface="+mn-ea"/>
            </a:endParaRPr>
          </a:p>
          <a:p>
            <a:pPr fontAlgn="auto">
              <a:lnSpc>
                <a:spcPct val="130000"/>
              </a:lnSpc>
            </a:pPr>
            <a:r>
              <a:rPr lang="zh-CN" altLang="en-US" sz="2000" dirty="0">
                <a:sym typeface="+mn-ea"/>
              </a:rPr>
              <a:t>二、覆盖率测试</a:t>
            </a:r>
            <a:endParaRPr lang="zh-CN" altLang="en-US" sz="2000" dirty="0">
              <a:sym typeface="+mn-ea"/>
            </a:endParaRPr>
          </a:p>
          <a:p>
            <a:pPr marL="0" indent="0" fontAlgn="auto">
              <a:lnSpc>
                <a:spcPct val="130000"/>
              </a:lnSpc>
              <a:buNone/>
            </a:pPr>
            <a:r>
              <a:rPr lang="en-US" altLang="zh-CN" sz="1800" dirty="0">
                <a:sym typeface="+mn-ea"/>
              </a:rPr>
              <a:t>     来看一个例子，怎么使用 Istanbul 。下面是脚本文件 simple.js 。</a:t>
            </a: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9" name="图片 8"/>
          <p:cNvPicPr>
            <a:picLocks noChangeAspect="1"/>
          </p:cNvPicPr>
          <p:nvPr/>
        </p:nvPicPr>
        <p:blipFill>
          <a:blip r:embed="rId3"/>
          <a:stretch>
            <a:fillRect/>
          </a:stretch>
        </p:blipFill>
        <p:spPr>
          <a:xfrm>
            <a:off x="1069340" y="2747645"/>
            <a:ext cx="9066530" cy="923925"/>
          </a:xfrm>
          <a:prstGeom prst="rect">
            <a:avLst/>
          </a:prstGeom>
        </p:spPr>
      </p:pic>
      <p:pic>
        <p:nvPicPr>
          <p:cNvPr id="10" name="图片 9"/>
          <p:cNvPicPr>
            <a:picLocks noChangeAspect="1"/>
          </p:cNvPicPr>
          <p:nvPr/>
        </p:nvPicPr>
        <p:blipFill>
          <a:blip r:embed="rId4"/>
          <a:stretch>
            <a:fillRect/>
          </a:stretch>
        </p:blipFill>
        <p:spPr>
          <a:xfrm>
            <a:off x="1069340" y="4690745"/>
            <a:ext cx="8595360" cy="1978025"/>
          </a:xfrm>
          <a:prstGeom prst="rect">
            <a:avLst/>
          </a:prstGeom>
        </p:spPr>
      </p:pic>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zh-CN" altLang="en-US" sz="2000" dirty="0">
                <a:sym typeface="+mn-ea"/>
              </a:rPr>
              <a:t>使用 istanbul cover 命令，就能得到覆盖率。</a:t>
            </a: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1800" dirty="0">
              <a:sym typeface="+mn-ea"/>
            </a:endParaRPr>
          </a:p>
          <a:p>
            <a:pPr fontAlgn="auto">
              <a:lnSpc>
                <a:spcPct val="130000"/>
              </a:lnSpc>
            </a:pP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1600" i="1" dirty="0">
              <a:solidFill>
                <a:schemeClr val="tx2">
                  <a:lumMod val="60000"/>
                  <a:lumOff val="40000"/>
                </a:schemeClr>
              </a:solidFill>
              <a:sym typeface="+mn-ea"/>
            </a:endParaRPr>
          </a:p>
          <a:p>
            <a:pPr fontAlgn="auto">
              <a:lnSpc>
                <a:spcPct val="130000"/>
              </a:lnSpc>
            </a:pPr>
            <a:r>
              <a:rPr lang="zh-CN" altLang="en-US" sz="1600" i="1" dirty="0">
                <a:solidFill>
                  <a:schemeClr val="tx2">
                    <a:lumMod val="60000"/>
                    <a:lumOff val="40000"/>
                  </a:schemeClr>
                </a:solidFill>
                <a:sym typeface="+mn-ea"/>
              </a:rPr>
              <a:t>返回结果显示，simple.js 有4个语句（statement），执行了3个；有2个分支（branch），执行了1个；有0个函数，调用了0个；有4行代码，执行了3行。</a:t>
            </a:r>
            <a:endParaRPr lang="zh-CN" altLang="en-US" sz="1600" i="1" dirty="0">
              <a:solidFill>
                <a:schemeClr val="tx2">
                  <a:lumMod val="60000"/>
                  <a:lumOff val="40000"/>
                </a:schemeClr>
              </a:solidFill>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5" name="图片 4" descr="cov"/>
          <p:cNvPicPr>
            <a:picLocks noChangeAspect="1"/>
          </p:cNvPicPr>
          <p:nvPr/>
        </p:nvPicPr>
        <p:blipFill>
          <a:blip r:embed="rId3"/>
          <a:stretch>
            <a:fillRect/>
          </a:stretch>
        </p:blipFill>
        <p:spPr>
          <a:xfrm>
            <a:off x="2038985" y="2576830"/>
            <a:ext cx="6971665" cy="1933575"/>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481945"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endParaRPr lang="zh-CN" altLang="en-US" sz="1600" i="1" dirty="0">
              <a:solidFill>
                <a:schemeClr val="tx2">
                  <a:lumMod val="60000"/>
                  <a:lumOff val="40000"/>
                </a:schemeClr>
              </a:solidFill>
              <a:sym typeface="+mn-ea"/>
            </a:endParaRPr>
          </a:p>
          <a:p>
            <a:pPr marL="0" indent="0" fontAlgn="auto">
              <a:lnSpc>
                <a:spcPct val="130000"/>
              </a:lnSpc>
              <a:buNone/>
            </a:pPr>
            <a:r>
              <a:rPr lang="zh-CN" altLang="en-US" sz="2000" dirty="0">
                <a:sym typeface="+mn-ea"/>
              </a:rPr>
              <a:t>        这条命令同时还生成了一个 coverage 子目录，其中的 coverage.json 文件包含覆盖率的原始数据，coverage/lcov-report 是可以在浏览器打开的覆盖率报告，其中有详细信息，到底哪些代码没有覆盖到。</a:t>
            </a:r>
            <a:endParaRPr lang="zh-CN" altLang="en-US" sz="1800" dirty="0">
              <a:solidFill>
                <a:schemeClr val="tx2">
                  <a:lumMod val="75000"/>
                </a:schemeClr>
              </a:solidFill>
              <a:sym typeface="+mn-ea"/>
            </a:endParaRPr>
          </a:p>
          <a:p>
            <a:pPr fontAlgn="auto">
              <a:lnSpc>
                <a:spcPct val="130000"/>
              </a:lnSpc>
            </a:pPr>
            <a:endParaRPr lang="zh-CN" altLang="en-US" sz="1800" dirty="0">
              <a:solidFill>
                <a:schemeClr val="tx2">
                  <a:lumMod val="75000"/>
                </a:schemeClr>
              </a:solidFill>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3" name="图片 2" descr="istanbulOnBrower"/>
          <p:cNvPicPr>
            <a:picLocks noChangeAspect="1"/>
          </p:cNvPicPr>
          <p:nvPr/>
        </p:nvPicPr>
        <p:blipFill>
          <a:blip r:embed="rId3"/>
          <a:stretch>
            <a:fillRect/>
          </a:stretch>
        </p:blipFill>
        <p:spPr>
          <a:xfrm>
            <a:off x="1590040" y="3656965"/>
            <a:ext cx="8695055" cy="1685925"/>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endParaRPr lang="zh-CN" altLang="en-US" sz="2000" dirty="0">
              <a:sym typeface="+mn-ea"/>
            </a:endParaRPr>
          </a:p>
          <a:p>
            <a:pPr marL="0" indent="0" fontAlgn="auto">
              <a:lnSpc>
                <a:spcPct val="130000"/>
              </a:lnSpc>
              <a:buNone/>
            </a:pPr>
            <a:r>
              <a:rPr lang="zh-CN" altLang="en-US" sz="2000" dirty="0">
                <a:sym typeface="+mn-ea"/>
              </a:rPr>
              <a:t>   </a:t>
            </a:r>
            <a:r>
              <a:rPr lang="zh-CN" altLang="en-US" sz="1800" dirty="0">
                <a:sym typeface="+mn-ea"/>
              </a:rPr>
              <a:t>完美的覆盖率当然是 100%，但是现实中很难达到。需要有一个门槛，衡量覆盖率是否达标。</a:t>
            </a:r>
            <a:endParaRPr lang="zh-CN" altLang="en-US" sz="1800" dirty="0">
              <a:sym typeface="+mn-ea"/>
            </a:endParaRPr>
          </a:p>
          <a:p>
            <a:pPr marL="0" indent="0" fontAlgn="auto">
              <a:lnSpc>
                <a:spcPct val="130000"/>
              </a:lnSpc>
              <a:buNone/>
            </a:pPr>
            <a:r>
              <a:rPr lang="zh-CN" altLang="en-US" sz="1800" dirty="0">
                <a:sym typeface="+mn-ea"/>
              </a:rPr>
              <a:t>   </a:t>
            </a:r>
            <a:r>
              <a:rPr lang="zh-CN" altLang="en-US" sz="1800" i="1" dirty="0">
                <a:sym typeface="+mn-ea"/>
              </a:rPr>
              <a:t> </a:t>
            </a:r>
            <a:r>
              <a:rPr lang="zh-CN" altLang="en-US" sz="1800" i="1" dirty="0">
                <a:solidFill>
                  <a:srgbClr val="4D8DAF"/>
                </a:solidFill>
                <a:sym typeface="+mn-ea"/>
              </a:rPr>
              <a:t>istanbul check-coverage </a:t>
            </a:r>
            <a:r>
              <a:rPr lang="zh-CN" altLang="en-US" sz="1800" dirty="0">
                <a:sym typeface="+mn-ea"/>
              </a:rPr>
              <a:t>命令用来设置门槛，同时检查当前代码是否达标。</a:t>
            </a: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r>
              <a:rPr lang="zh-CN" altLang="en-US" sz="1800" dirty="0">
                <a:sym typeface="+mn-ea"/>
              </a:rPr>
              <a:t>    </a:t>
            </a:r>
            <a:endParaRPr lang="zh-CN" altLang="en-US" sz="1800" dirty="0">
              <a:sym typeface="+mn-ea"/>
            </a:endParaRPr>
          </a:p>
          <a:p>
            <a:pPr marL="0" indent="0" fontAlgn="auto">
              <a:lnSpc>
                <a:spcPct val="130000"/>
              </a:lnSpc>
              <a:buNone/>
            </a:pPr>
            <a:r>
              <a:rPr lang="zh-CN" altLang="en-US" sz="1800" dirty="0">
                <a:sym typeface="+mn-ea"/>
              </a:rPr>
              <a:t>   上面命令设置语句覆盖率的门槛是 90% ，结果就报错了，因为实际覆盖率只有75%</a:t>
            </a:r>
            <a:r>
              <a:rPr lang="zh-CN" altLang="en-US" sz="2000" dirty="0">
                <a:sym typeface="+mn-ea"/>
              </a:rPr>
              <a:t>。</a:t>
            </a:r>
            <a:endParaRPr lang="zh-CN" altLang="en-US" sz="2000" dirty="0">
              <a:sym typeface="+mn-ea"/>
            </a:endParaRPr>
          </a:p>
          <a:p>
            <a:pPr fontAlgn="auto">
              <a:lnSpc>
                <a:spcPct val="130000"/>
              </a:lnSpc>
            </a:pPr>
            <a:endParaRPr lang="zh-CN" altLang="en-US" sz="20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2" name="图片 1" descr="cov2"/>
          <p:cNvPicPr>
            <a:picLocks noChangeAspect="1"/>
          </p:cNvPicPr>
          <p:nvPr/>
        </p:nvPicPr>
        <p:blipFill>
          <a:blip r:embed="rId3"/>
          <a:stretch>
            <a:fillRect/>
          </a:stretch>
        </p:blipFill>
        <p:spPr>
          <a:xfrm>
            <a:off x="1251585" y="3398520"/>
            <a:ext cx="8653145" cy="412115"/>
          </a:xfrm>
          <a:prstGeom prst="rect">
            <a:avLst/>
          </a:prstGeom>
        </p:spPr>
      </p:pic>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endParaRPr lang="zh-CN" altLang="en-US" sz="2000" dirty="0">
              <a:sym typeface="+mn-ea"/>
            </a:endParaRPr>
          </a:p>
          <a:p>
            <a:pPr marL="0" indent="0" fontAlgn="auto">
              <a:lnSpc>
                <a:spcPct val="130000"/>
              </a:lnSpc>
              <a:buNone/>
            </a:pPr>
            <a:endParaRPr lang="zh-CN" altLang="en-US" sz="1800" dirty="0">
              <a:sym typeface="+mn-ea"/>
            </a:endParaRPr>
          </a:p>
          <a:p>
            <a:pPr fontAlgn="auto">
              <a:lnSpc>
                <a:spcPct val="130000"/>
              </a:lnSpc>
            </a:pPr>
            <a:r>
              <a:rPr lang="zh-CN" altLang="en-US" sz="1800" dirty="0">
                <a:sym typeface="+mn-ea"/>
              </a:rPr>
              <a:t>除了百分比门槛，我们还可以设置绝对值门槛，比如只允许有一个语句没有被覆盖到。</a:t>
            </a:r>
            <a:endParaRPr lang="zh-CN" altLang="en-US" sz="1800" dirty="0">
              <a:sym typeface="+mn-ea"/>
            </a:endParaRPr>
          </a:p>
          <a:p>
            <a:pPr fontAlgn="auto">
              <a:lnSpc>
                <a:spcPct val="130000"/>
              </a:lnSpc>
            </a:pPr>
            <a:endParaRPr lang="zh-CN" altLang="en-US" sz="2000" dirty="0">
              <a:sym typeface="+mn-ea"/>
            </a:endParaRPr>
          </a:p>
          <a:p>
            <a:pPr fontAlgn="auto">
              <a:lnSpc>
                <a:spcPct val="130000"/>
              </a:lnSpc>
            </a:pPr>
            <a:endParaRPr lang="en-US" altLang="zh-CN" sz="1800" dirty="0">
              <a:sym typeface="+mn-ea"/>
            </a:endParaRPr>
          </a:p>
          <a:p>
            <a:pPr fontAlgn="auto">
              <a:lnSpc>
                <a:spcPct val="130000"/>
              </a:lnSpc>
            </a:pPr>
            <a:r>
              <a:rPr lang="en-US" altLang="zh-CN" sz="1800" dirty="0">
                <a:sym typeface="+mn-ea"/>
              </a:rPr>
              <a:t>上面命令使用负数，表示绝对值门槛。这样一来，上面的例子就通过了覆盖率测试，不会再报错了。</a:t>
            </a: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3" name="图片 2" descr="cov3"/>
          <p:cNvPicPr>
            <a:picLocks noChangeAspect="1"/>
          </p:cNvPicPr>
          <p:nvPr/>
        </p:nvPicPr>
        <p:blipFill>
          <a:blip r:embed="rId3"/>
          <a:stretch>
            <a:fillRect/>
          </a:stretch>
        </p:blipFill>
        <p:spPr>
          <a:xfrm>
            <a:off x="1287145" y="3549015"/>
            <a:ext cx="8754110" cy="278765"/>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endParaRPr lang="zh-CN" altLang="en-US" sz="2000" dirty="0">
              <a:sym typeface="+mn-ea"/>
            </a:endParaRPr>
          </a:p>
          <a:p>
            <a:pPr marL="0" indent="0" fontAlgn="auto">
              <a:lnSpc>
                <a:spcPct val="130000"/>
              </a:lnSpc>
              <a:buNone/>
            </a:pPr>
            <a:endParaRPr lang="zh-CN" altLang="en-US" sz="1800" dirty="0">
              <a:sym typeface="+mn-ea"/>
            </a:endParaRPr>
          </a:p>
          <a:p>
            <a:pPr fontAlgn="auto">
              <a:lnSpc>
                <a:spcPct val="130000"/>
              </a:lnSpc>
            </a:pPr>
            <a:r>
              <a:rPr lang="zh-CN" altLang="en-US" sz="1800" dirty="0">
                <a:sym typeface="+mn-ea"/>
              </a:rPr>
              <a:t>百分比门槛和绝对值门槛，可以结合使用。</a:t>
            </a:r>
            <a:endParaRPr lang="zh-CN" altLang="en-US" sz="18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a:p>
            <a:pPr fontAlgn="auto">
              <a:lnSpc>
                <a:spcPct val="130000"/>
              </a:lnSpc>
            </a:pPr>
            <a:r>
              <a:rPr lang="en-US" altLang="zh-CN" sz="1800" dirty="0">
                <a:sym typeface="+mn-ea"/>
              </a:rPr>
              <a:t>上面命令设置了3个覆盖率门槛：5个语句、3个 if 代码块、100%的函数。注意，这三个门槛是"与"（and）的关系，只要有一个没有达标，就会报错。</a:t>
            </a: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2" name="图片 1" descr="cov4"/>
          <p:cNvPicPr>
            <a:picLocks noChangeAspect="1"/>
          </p:cNvPicPr>
          <p:nvPr/>
        </p:nvPicPr>
        <p:blipFill>
          <a:blip r:embed="rId3"/>
          <a:stretch>
            <a:fillRect/>
          </a:stretch>
        </p:blipFill>
        <p:spPr>
          <a:xfrm>
            <a:off x="1264920" y="3295650"/>
            <a:ext cx="9662160" cy="688340"/>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四、与测试框架的结合</a:t>
            </a:r>
            <a:endParaRPr lang="zh-CN" altLang="en-US" sz="1800" dirty="0">
              <a:sym typeface="+mn-ea"/>
            </a:endParaRPr>
          </a:p>
          <a:p>
            <a:pPr fontAlgn="auto">
              <a:lnSpc>
                <a:spcPct val="130000"/>
              </a:lnSpc>
            </a:pPr>
            <a:r>
              <a:rPr lang="zh-CN" altLang="en-US" sz="1800" dirty="0">
                <a:sym typeface="+mn-ea"/>
              </a:rPr>
              <a:t>实际开发时，istanbul 总是与测试框架结合使用，下面以常用的 </a:t>
            </a:r>
            <a:r>
              <a:rPr lang="zh-CN" altLang="en-US" sz="1800" b="1" dirty="0">
                <a:sym typeface="+mn-ea"/>
              </a:rPr>
              <a:t>Mocha</a:t>
            </a:r>
            <a:r>
              <a:rPr lang="zh-CN" altLang="en-US" sz="1800" dirty="0">
                <a:sym typeface="+mn-ea"/>
              </a:rPr>
              <a:t> 框架为例。</a:t>
            </a:r>
            <a:endParaRPr lang="zh-CN" altLang="en-US" sz="1800" dirty="0">
              <a:sym typeface="+mn-ea"/>
            </a:endParaRPr>
          </a:p>
          <a:p>
            <a:pPr fontAlgn="auto">
              <a:lnSpc>
                <a:spcPct val="130000"/>
              </a:lnSpc>
            </a:pPr>
            <a:endParaRPr lang="zh-CN" altLang="en-US" sz="1800" dirty="0">
              <a:sym typeface="+mn-ea"/>
            </a:endParaRPr>
          </a:p>
          <a:p>
            <a:pPr marL="457200" lvl="1" indent="0" fontAlgn="auto">
              <a:lnSpc>
                <a:spcPct val="130000"/>
              </a:lnSpc>
              <a:buNone/>
            </a:pPr>
            <a:r>
              <a:rPr lang="en-US" altLang="zh-CN" sz="1540" b="1" dirty="0">
                <a:solidFill>
                  <a:srgbClr val="4D8DAF"/>
                </a:solidFill>
                <a:sym typeface="+mn-ea"/>
              </a:rPr>
              <a:t>     sqrt.js</a:t>
            </a:r>
            <a:r>
              <a:rPr lang="en-US" altLang="zh-CN" sz="1540" dirty="0">
                <a:sym typeface="+mn-ea"/>
              </a:rPr>
              <a:t> 是一个计算平方根的脚本。                                               它的测试脚本 </a:t>
            </a:r>
            <a:r>
              <a:rPr lang="en-US" altLang="zh-CN" sz="1540" b="1" dirty="0">
                <a:solidFill>
                  <a:srgbClr val="4D8DAF"/>
                </a:solidFill>
                <a:sym typeface="+mn-ea"/>
              </a:rPr>
              <a:t>test.sqrt.js</a:t>
            </a:r>
            <a:r>
              <a:rPr lang="en-US" altLang="zh-CN" sz="1540" dirty="0">
                <a:sym typeface="+mn-ea"/>
              </a:rPr>
              <a:t> 放在 test 子目录。</a:t>
            </a:r>
            <a:endParaRPr lang="en-US" altLang="zh-CN" sz="1540" dirty="0">
              <a:sym typeface="+mn-ea"/>
            </a:endParaRPr>
          </a:p>
          <a:p>
            <a:pPr lvl="1" fontAlgn="auto">
              <a:lnSpc>
                <a:spcPct val="130000"/>
              </a:lnSpc>
            </a:pPr>
            <a:endParaRPr lang="en-US" altLang="zh-CN" sz="154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3" name="图片 2"/>
          <p:cNvPicPr>
            <a:picLocks noChangeAspect="1"/>
          </p:cNvPicPr>
          <p:nvPr/>
        </p:nvPicPr>
        <p:blipFill>
          <a:blip r:embed="rId3"/>
          <a:stretch>
            <a:fillRect/>
          </a:stretch>
        </p:blipFill>
        <p:spPr>
          <a:xfrm>
            <a:off x="1069340" y="3780155"/>
            <a:ext cx="4723765" cy="1561465"/>
          </a:xfrm>
          <a:prstGeom prst="rect">
            <a:avLst/>
          </a:prstGeom>
        </p:spPr>
      </p:pic>
      <p:pic>
        <p:nvPicPr>
          <p:cNvPr id="5" name="图片 4"/>
          <p:cNvPicPr>
            <a:picLocks noChangeAspect="1"/>
          </p:cNvPicPr>
          <p:nvPr/>
        </p:nvPicPr>
        <p:blipFill>
          <a:blip r:embed="rId4"/>
          <a:stretch>
            <a:fillRect/>
          </a:stretch>
        </p:blipFill>
        <p:spPr>
          <a:xfrm>
            <a:off x="6381750" y="3711575"/>
            <a:ext cx="5311140" cy="295021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哪些项目在使用代码徽章？</a:t>
            </a:r>
            <a:endParaRPr lang="zh-CN" altLang="en-US"/>
          </a:p>
        </p:txBody>
      </p:sp>
      <p:pic>
        <p:nvPicPr>
          <p:cNvPr id="4" name="图片 3"/>
          <p:cNvPicPr>
            <a:picLocks noChangeAspect="1"/>
          </p:cNvPicPr>
          <p:nvPr/>
        </p:nvPicPr>
        <p:blipFill>
          <a:blip r:embed="rId1"/>
          <a:stretch>
            <a:fillRect/>
          </a:stretch>
        </p:blipFill>
        <p:spPr>
          <a:xfrm>
            <a:off x="2821940" y="1408430"/>
            <a:ext cx="8923655" cy="895350"/>
          </a:xfrm>
          <a:prstGeom prst="rect">
            <a:avLst/>
          </a:prstGeom>
        </p:spPr>
      </p:pic>
      <p:pic>
        <p:nvPicPr>
          <p:cNvPr id="6" name="图片 5"/>
          <p:cNvPicPr>
            <a:picLocks noChangeAspect="1"/>
          </p:cNvPicPr>
          <p:nvPr/>
        </p:nvPicPr>
        <p:blipFill>
          <a:blip r:embed="rId2"/>
          <a:stretch>
            <a:fillRect/>
          </a:stretch>
        </p:blipFill>
        <p:spPr>
          <a:xfrm>
            <a:off x="2821940" y="2620010"/>
            <a:ext cx="7057390" cy="1819275"/>
          </a:xfrm>
          <a:prstGeom prst="rect">
            <a:avLst/>
          </a:prstGeom>
        </p:spPr>
      </p:pic>
      <p:pic>
        <p:nvPicPr>
          <p:cNvPr id="7" name="图片 6"/>
          <p:cNvPicPr>
            <a:picLocks noChangeAspect="1"/>
          </p:cNvPicPr>
          <p:nvPr/>
        </p:nvPicPr>
        <p:blipFill>
          <a:blip r:embed="rId3"/>
          <a:stretch>
            <a:fillRect/>
          </a:stretch>
        </p:blipFill>
        <p:spPr>
          <a:xfrm>
            <a:off x="2821940" y="4891405"/>
            <a:ext cx="8937625" cy="842645"/>
          </a:xfrm>
          <a:prstGeom prst="rect">
            <a:avLst/>
          </a:prstGeom>
        </p:spPr>
      </p:pic>
      <p:sp>
        <p:nvSpPr>
          <p:cNvPr id="8" name="文本框 7"/>
          <p:cNvSpPr txBox="1"/>
          <p:nvPr/>
        </p:nvSpPr>
        <p:spPr>
          <a:xfrm>
            <a:off x="415290" y="1408430"/>
            <a:ext cx="1788160" cy="640080"/>
          </a:xfrm>
          <a:prstGeom prst="rect">
            <a:avLst/>
          </a:prstGeom>
          <a:noFill/>
        </p:spPr>
        <p:txBody>
          <a:bodyPr wrap="square" rtlCol="0">
            <a:spAutoFit/>
          </a:bodyPr>
          <a:p>
            <a:r>
              <a:rPr lang="en-US" altLang="zh-CN" sz="3600"/>
              <a:t>React :</a:t>
            </a:r>
            <a:endParaRPr lang="en-US" altLang="zh-CN" sz="3600"/>
          </a:p>
        </p:txBody>
      </p:sp>
      <p:sp>
        <p:nvSpPr>
          <p:cNvPr id="9" name="文本框 8"/>
          <p:cNvSpPr txBox="1"/>
          <p:nvPr/>
        </p:nvSpPr>
        <p:spPr>
          <a:xfrm>
            <a:off x="578485" y="3209290"/>
            <a:ext cx="1221740" cy="640080"/>
          </a:xfrm>
          <a:prstGeom prst="rect">
            <a:avLst/>
          </a:prstGeom>
          <a:noFill/>
        </p:spPr>
        <p:txBody>
          <a:bodyPr wrap="square" rtlCol="0">
            <a:spAutoFit/>
          </a:bodyPr>
          <a:p>
            <a:r>
              <a:rPr lang="en-US" altLang="zh-CN" sz="3600"/>
              <a:t>Vue:</a:t>
            </a:r>
            <a:endParaRPr lang="en-US" altLang="zh-CN" sz="3600"/>
          </a:p>
        </p:txBody>
      </p:sp>
      <p:sp>
        <p:nvSpPr>
          <p:cNvPr id="10" name="文本框 9"/>
          <p:cNvSpPr txBox="1"/>
          <p:nvPr/>
        </p:nvSpPr>
        <p:spPr>
          <a:xfrm>
            <a:off x="68580" y="5046345"/>
            <a:ext cx="3089275" cy="533400"/>
          </a:xfrm>
          <a:prstGeom prst="rect">
            <a:avLst/>
          </a:prstGeom>
          <a:noFill/>
        </p:spPr>
        <p:txBody>
          <a:bodyPr wrap="square" rtlCol="0">
            <a:spAutoFit/>
          </a:bodyPr>
          <a:p>
            <a:r>
              <a:rPr lang="en-US" altLang="zh-CN" sz="2900"/>
              <a:t>freeCodeCamp</a:t>
            </a:r>
            <a:r>
              <a:rPr lang="en-US" altLang="zh-CN" sz="2400"/>
              <a:t>:</a:t>
            </a:r>
            <a:endParaRPr lang="en-US" altLang="zh-CN" sz="2400"/>
          </a:p>
        </p:txBody>
      </p:sp>
      <p:sp>
        <p:nvSpPr>
          <p:cNvPr id="11" name="文本框 10"/>
          <p:cNvSpPr txBox="1"/>
          <p:nvPr/>
        </p:nvSpPr>
        <p:spPr>
          <a:xfrm>
            <a:off x="5303520" y="4891405"/>
            <a:ext cx="2433955" cy="1844040"/>
          </a:xfrm>
          <a:prstGeom prst="rect">
            <a:avLst/>
          </a:prstGeom>
          <a:noFill/>
        </p:spPr>
        <p:txBody>
          <a:bodyPr wrap="square" rtlCol="0">
            <a:spAutoFit/>
          </a:bodyPr>
          <a:p>
            <a:r>
              <a:rPr lang="en-US" altLang="zh-CN" sz="11500"/>
              <a:t>......</a:t>
            </a:r>
            <a:endParaRPr lang="en-US" altLang="zh-CN" sz="11500"/>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四、与测试框架的结合</a:t>
            </a:r>
            <a:endParaRPr lang="zh-CN" altLang="en-US" sz="1800" dirty="0">
              <a:sym typeface="+mn-ea"/>
            </a:endParaRPr>
          </a:p>
          <a:p>
            <a:pPr marL="0" indent="0" fontAlgn="auto">
              <a:lnSpc>
                <a:spcPct val="130000"/>
              </a:lnSpc>
              <a:buNone/>
            </a:pPr>
            <a:r>
              <a:rPr lang="zh-CN" altLang="en-US" sz="1800" dirty="0">
                <a:sym typeface="+mn-ea"/>
              </a:rPr>
              <a:t>  </a:t>
            </a:r>
            <a:r>
              <a:rPr lang="zh-CN" altLang="en-US" sz="1600" dirty="0">
                <a:sym typeface="+mn-ea"/>
              </a:rPr>
              <a:t>   然后，执行下面的命令得到代码覆盖率。</a:t>
            </a:r>
            <a:endParaRPr lang="zh-CN" altLang="en-US" sz="1600" dirty="0">
              <a:sym typeface="+mn-ea"/>
            </a:endParaRPr>
          </a:p>
          <a:p>
            <a:pPr marL="0" indent="0" fontAlgn="auto">
              <a:lnSpc>
                <a:spcPct val="130000"/>
              </a:lnSpc>
              <a:buNone/>
            </a:pP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marL="0" indent="0" fontAlgn="auto">
              <a:lnSpc>
                <a:spcPct val="130000"/>
              </a:lnSpc>
              <a:buNone/>
            </a:pPr>
            <a:r>
              <a:rPr lang="zh-CN" altLang="en-US" sz="1600" dirty="0">
                <a:sym typeface="+mn-ea"/>
              </a:rPr>
              <a:t>    上面命令中，istanbul cover 命令后面跟的是 _mocha 命令，前面的下划线是不能省略的。</a:t>
            </a:r>
            <a:endParaRPr lang="zh-CN" altLang="en-US" sz="1600" dirty="0">
              <a:sym typeface="+mn-ea"/>
            </a:endParaRPr>
          </a:p>
          <a:p>
            <a:pPr marL="0" indent="0" fontAlgn="auto">
              <a:lnSpc>
                <a:spcPct val="130000"/>
              </a:lnSpc>
              <a:buNone/>
            </a:pPr>
            <a:r>
              <a:rPr lang="zh-CN" altLang="en-US" sz="1600" b="1" dirty="0">
                <a:solidFill>
                  <a:srgbClr val="4D8DAF"/>
                </a:solidFill>
                <a:sym typeface="+mn-ea"/>
              </a:rPr>
              <a:t>    mocha </a:t>
            </a:r>
            <a:r>
              <a:rPr lang="zh-CN" altLang="en-US" sz="1600" dirty="0">
                <a:sym typeface="+mn-ea"/>
              </a:rPr>
              <a:t>和</a:t>
            </a:r>
            <a:r>
              <a:rPr lang="zh-CN" altLang="en-US" sz="1600" b="1" dirty="0">
                <a:solidFill>
                  <a:srgbClr val="4D8DAF"/>
                </a:solidFill>
                <a:sym typeface="+mn-ea"/>
              </a:rPr>
              <a:t> _mocha</a:t>
            </a:r>
            <a:r>
              <a:rPr lang="zh-CN" altLang="en-US" sz="1600" dirty="0">
                <a:sym typeface="+mn-ea"/>
              </a:rPr>
              <a:t> 是两个不同的命令，前者会新建一个进程执行测试，而后者是在当前进程（即 istanbul 所在的进程）执行测试，只有这样， istanbul 才会捕捉到覆盖率数据。</a:t>
            </a: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6" name="图片 5"/>
          <p:cNvPicPr>
            <a:picLocks noChangeAspect="1"/>
          </p:cNvPicPr>
          <p:nvPr/>
        </p:nvPicPr>
        <p:blipFill>
          <a:blip r:embed="rId3"/>
          <a:stretch>
            <a:fillRect/>
          </a:stretch>
        </p:blipFill>
        <p:spPr>
          <a:xfrm>
            <a:off x="2747010" y="2125345"/>
            <a:ext cx="6051550" cy="3121025"/>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ym typeface="+mn-ea"/>
              </a:rPr>
              <a:t>五、Codecov</a:t>
            </a:r>
            <a:endParaRPr lang="zh-CN" altLang="en-US" sz="2400" dirty="0">
              <a:sym typeface="+mn-ea"/>
            </a:endParaRPr>
          </a:p>
          <a:p>
            <a:pPr marL="0" indent="0" fontAlgn="auto">
              <a:lnSpc>
                <a:spcPct val="130000"/>
              </a:lnSpc>
              <a:buNone/>
            </a:pPr>
            <a:r>
              <a:rPr lang="zh-CN" altLang="en-US" sz="1800" dirty="0">
                <a:sym typeface="+mn-ea"/>
              </a:rPr>
              <a:t>  </a:t>
            </a:r>
            <a:r>
              <a:rPr lang="zh-CN" altLang="en-US" sz="1600" dirty="0">
                <a:sym typeface="+mn-ea"/>
              </a:rPr>
              <a:t>  </a:t>
            </a: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124585" y="314960"/>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762750" y="472440"/>
            <a:ext cx="2288540" cy="447675"/>
          </a:xfrm>
          <a:prstGeom prst="rect">
            <a:avLst/>
          </a:prstGeom>
        </p:spPr>
      </p:pic>
      <p:sp>
        <p:nvSpPr>
          <p:cNvPr id="2" name="文本框 1"/>
          <p:cNvSpPr txBox="1"/>
          <p:nvPr>
            <p:custDataLst>
              <p:tags r:id="rId3"/>
            </p:custDataLst>
          </p:nvPr>
        </p:nvSpPr>
        <p:spPr>
          <a:xfrm>
            <a:off x="967105" y="1795145"/>
            <a:ext cx="10515600" cy="437134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i="1" dirty="0">
                <a:sym typeface="+mn-ea"/>
              </a:rPr>
              <a:t>what</a:t>
            </a:r>
            <a:r>
              <a:rPr lang="zh-CN" altLang="en-US" sz="3200" b="1" i="1" dirty="0">
                <a:sym typeface="+mn-ea"/>
              </a:rPr>
              <a:t>？</a:t>
            </a:r>
            <a:endParaRPr lang="zh-CN" altLang="en-US" sz="3200" b="1" i="1" dirty="0">
              <a:sym typeface="+mn-ea"/>
            </a:endParaRPr>
          </a:p>
          <a:p>
            <a:pPr marL="0" indent="0" fontAlgn="auto">
              <a:lnSpc>
                <a:spcPct val="125000"/>
              </a:lnSpc>
              <a:buNone/>
            </a:pPr>
            <a:r>
              <a:rPr lang="zh-CN" altLang="en-US" sz="2000" dirty="0">
                <a:sym typeface="+mn-ea"/>
              </a:rPr>
              <a:t>            Codecov是一个开源的测试结果展示平台，将测试结果可视化。</a:t>
            </a:r>
            <a:endParaRPr lang="zh-CN" altLang="en-US" sz="2000" dirty="0">
              <a:sym typeface="+mn-ea"/>
            </a:endParaRPr>
          </a:p>
          <a:p>
            <a:pPr marL="0" indent="0">
              <a:buNone/>
            </a:pPr>
            <a:r>
              <a:rPr lang="en-US" altLang="zh-CN" sz="3200" b="1" i="1" dirty="0">
                <a:sym typeface="+mn-ea"/>
              </a:rPr>
              <a:t>how</a:t>
            </a:r>
            <a:r>
              <a:rPr lang="zh-CN" altLang="en-US" sz="3200" b="1" i="1" dirty="0">
                <a:sym typeface="+mn-ea"/>
              </a:rPr>
              <a:t>？</a:t>
            </a:r>
            <a:endParaRPr lang="zh-CN" altLang="en-US" sz="3200" b="1" i="1" dirty="0">
              <a:sym typeface="+mn-ea"/>
            </a:endParaRPr>
          </a:p>
          <a:p>
            <a:pPr marL="0" indent="0">
              <a:buNone/>
            </a:pPr>
            <a:r>
              <a:rPr lang="en-US" altLang="zh-CN" sz="3200" b="1" dirty="0">
                <a:sym typeface="+mn-ea"/>
              </a:rPr>
              <a:t>	</a:t>
            </a:r>
            <a:r>
              <a:rPr lang="zh-CN" altLang="en-US" sz="2000" dirty="0">
                <a:sym typeface="+mn-ea"/>
              </a:rPr>
              <a:t>1.使用</a:t>
            </a:r>
            <a:r>
              <a:rPr lang="en-US" altLang="zh-CN" sz="2000" dirty="0">
                <a:sym typeface="+mn-ea"/>
              </a:rPr>
              <a:t>GitHub</a:t>
            </a:r>
            <a:r>
              <a:rPr lang="zh-CN" altLang="en-US" sz="2000" dirty="0">
                <a:sym typeface="+mn-ea"/>
              </a:rPr>
              <a:t>账号登录。</a:t>
            </a:r>
            <a:r>
              <a:rPr lang="en-US" altLang="zh-CN" sz="1800" i="1" dirty="0">
                <a:solidFill>
                  <a:schemeClr val="bg1">
                    <a:lumMod val="50000"/>
                  </a:schemeClr>
                </a:solidFill>
                <a:sym typeface="+mn-ea"/>
              </a:rPr>
              <a:t>or GitLab/Bitbucket</a:t>
            </a:r>
            <a:endParaRPr lang="en-US" altLang="zh-CN" sz="1800" i="1" dirty="0">
              <a:solidFill>
                <a:schemeClr val="bg1">
                  <a:lumMod val="50000"/>
                </a:schemeClr>
              </a:solidFill>
              <a:sym typeface="+mn-ea"/>
            </a:endParaRPr>
          </a:p>
          <a:p>
            <a:pPr marL="0" indent="0">
              <a:buNone/>
            </a:pPr>
            <a:endParaRPr lang="en-US" altLang="zh-CN" sz="1800" i="1" dirty="0">
              <a:solidFill>
                <a:schemeClr val="bg1">
                  <a:lumMod val="50000"/>
                </a:schemeClr>
              </a:solidFill>
              <a:sym typeface="+mn-ea"/>
            </a:endParaRPr>
          </a:p>
          <a:p>
            <a:pPr marL="0" indent="0">
              <a:buNone/>
            </a:pPr>
            <a:endParaRPr lang="en-US" altLang="zh-CN" sz="1800" i="1" dirty="0">
              <a:solidFill>
                <a:schemeClr val="bg1">
                  <a:lumMod val="50000"/>
                </a:schemeClr>
              </a:solidFill>
              <a:sym typeface="+mn-ea"/>
            </a:endParaRPr>
          </a:p>
          <a:p>
            <a:pPr marL="0" indent="0">
              <a:buNone/>
            </a:pPr>
            <a:endParaRPr lang="en-US" altLang="zh-CN" sz="1800" i="1" dirty="0">
              <a:solidFill>
                <a:schemeClr val="bg1">
                  <a:lumMod val="50000"/>
                </a:schemeClr>
              </a:solidFill>
              <a:sym typeface="+mn-ea"/>
            </a:endParaRPr>
          </a:p>
          <a:p>
            <a:pPr marL="0" indent="0">
              <a:buNone/>
            </a:pPr>
            <a:endParaRPr lang="en-US" altLang="zh-CN" sz="1800" i="1" dirty="0">
              <a:solidFill>
                <a:schemeClr val="bg1">
                  <a:lumMod val="50000"/>
                </a:schemeClr>
              </a:solidFill>
              <a:sym typeface="+mn-ea"/>
            </a:endParaRPr>
          </a:p>
          <a:p>
            <a:pPr marL="0" indent="0">
              <a:buNone/>
            </a:pPr>
            <a:r>
              <a:rPr lang="en-US" altLang="zh-CN" sz="1800" i="1" dirty="0">
                <a:solidFill>
                  <a:schemeClr val="bg1">
                    <a:lumMod val="50000"/>
                  </a:schemeClr>
                </a:solidFill>
                <a:sym typeface="+mn-ea"/>
              </a:rPr>
              <a:t>	</a:t>
            </a:r>
            <a:endParaRPr lang="en-US" altLang="zh-CN" sz="1800" i="1" dirty="0">
              <a:solidFill>
                <a:schemeClr val="bg1">
                  <a:lumMod val="50000"/>
                </a:schemeClr>
              </a:solidFill>
              <a:sym typeface="+mn-ea"/>
            </a:endParaRPr>
          </a:p>
          <a:p>
            <a:pPr marL="0" indent="0">
              <a:buNone/>
            </a:pPr>
            <a:r>
              <a:rPr lang="en-US" altLang="zh-CN" sz="1800" i="1" dirty="0">
                <a:solidFill>
                  <a:schemeClr val="bg1">
                    <a:lumMod val="50000"/>
                  </a:schemeClr>
                </a:solidFill>
                <a:sym typeface="+mn-ea"/>
              </a:rPr>
              <a:t>	</a:t>
            </a:r>
            <a:r>
              <a:rPr lang="zh-CN" altLang="en-US" sz="2000" dirty="0">
                <a:sym typeface="+mn-ea"/>
              </a:rPr>
              <a:t>2.</a:t>
            </a:r>
            <a:endParaRPr lang="zh-CN" altLang="en-US" sz="2000" dirty="0">
              <a:sym typeface="+mn-ea"/>
            </a:endParaRPr>
          </a:p>
        </p:txBody>
      </p:sp>
      <p:pic>
        <p:nvPicPr>
          <p:cNvPr id="3" name="图片 2" descr="codecovSignin"/>
          <p:cNvPicPr>
            <a:picLocks noChangeAspect="1"/>
          </p:cNvPicPr>
          <p:nvPr/>
        </p:nvPicPr>
        <p:blipFill>
          <a:blip r:embed="rId4"/>
          <a:stretch>
            <a:fillRect/>
          </a:stretch>
        </p:blipFill>
        <p:spPr>
          <a:xfrm>
            <a:off x="2449830" y="3986530"/>
            <a:ext cx="5072380" cy="1193800"/>
          </a:xfrm>
          <a:prstGeom prst="rect">
            <a:avLst/>
          </a:prstGeom>
        </p:spPr>
      </p:pic>
      <p:pic>
        <p:nvPicPr>
          <p:cNvPr id="5" name="图片 4" descr="chooserepo"/>
          <p:cNvPicPr>
            <a:picLocks noChangeAspect="1"/>
          </p:cNvPicPr>
          <p:nvPr/>
        </p:nvPicPr>
        <p:blipFill>
          <a:blip r:embed="rId5"/>
          <a:stretch>
            <a:fillRect/>
          </a:stretch>
        </p:blipFill>
        <p:spPr>
          <a:xfrm>
            <a:off x="2449830" y="5448935"/>
            <a:ext cx="1666875" cy="514350"/>
          </a:xfrm>
          <a:prstGeom prst="rect">
            <a:avLst/>
          </a:prstGeom>
        </p:spPr>
      </p:pic>
    </p:spTree>
    <p:custDataLst>
      <p:tags r:id="rId6"/>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ym typeface="+mn-ea"/>
              </a:rPr>
              <a:t>五、Codecov</a:t>
            </a:r>
            <a:endParaRPr lang="zh-CN" altLang="en-US" sz="2400" dirty="0">
              <a:sym typeface="+mn-ea"/>
            </a:endParaRPr>
          </a:p>
          <a:p>
            <a:pPr marL="0" indent="0" fontAlgn="auto">
              <a:lnSpc>
                <a:spcPct val="130000"/>
              </a:lnSpc>
              <a:buNone/>
            </a:pPr>
            <a:r>
              <a:rPr lang="zh-CN" altLang="en-US" sz="1800" dirty="0">
                <a:sym typeface="+mn-ea"/>
              </a:rPr>
              <a:t>  </a:t>
            </a:r>
            <a:r>
              <a:rPr lang="zh-CN" altLang="en-US" sz="1600" dirty="0">
                <a:sym typeface="+mn-ea"/>
              </a:rPr>
              <a:t>  </a:t>
            </a: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975995" y="27114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690360" y="427990"/>
            <a:ext cx="2288540" cy="447675"/>
          </a:xfrm>
          <a:prstGeom prst="rect">
            <a:avLst/>
          </a:prstGeom>
        </p:spPr>
      </p:pic>
      <p:sp>
        <p:nvSpPr>
          <p:cNvPr id="2" name="文本框 1"/>
          <p:cNvSpPr txBox="1"/>
          <p:nvPr>
            <p:custDataLst>
              <p:tags r:id="rId3"/>
            </p:custDataLst>
          </p:nvPr>
        </p:nvSpPr>
        <p:spPr>
          <a:xfrm>
            <a:off x="975995" y="1805305"/>
            <a:ext cx="10515600" cy="437134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how</a:t>
            </a:r>
            <a:r>
              <a:rPr lang="zh-CN" altLang="en-US" sz="3200" b="1" dirty="0">
                <a:sym typeface="+mn-ea"/>
              </a:rPr>
              <a:t>？</a:t>
            </a:r>
            <a:endParaRPr lang="zh-CN" altLang="en-US" sz="3200" b="1" dirty="0">
              <a:sym typeface="+mn-ea"/>
            </a:endParaRPr>
          </a:p>
          <a:p>
            <a:pPr marL="0" indent="0">
              <a:buNone/>
            </a:pPr>
            <a:endParaRPr lang="zh-CN" altLang="en-US" sz="3200" b="1" dirty="0">
              <a:sym typeface="+mn-ea"/>
            </a:endParaRPr>
          </a:p>
          <a:p>
            <a:pPr marL="0" indent="0" fontAlgn="auto">
              <a:lnSpc>
                <a:spcPct val="125000"/>
              </a:lnSpc>
              <a:buNone/>
            </a:pPr>
            <a:r>
              <a:rPr lang="zh-CN" altLang="en-US" sz="2000" dirty="0">
                <a:sym typeface="+mn-ea"/>
              </a:rPr>
              <a:t>   </a:t>
            </a:r>
            <a:r>
              <a:rPr lang="zh-CN" altLang="en-US" sz="1800" dirty="0">
                <a:sym typeface="+mn-ea"/>
              </a:rPr>
              <a:t> </a:t>
            </a:r>
            <a:r>
              <a:rPr lang="en-US" altLang="zh-CN" sz="1800" dirty="0">
                <a:sym typeface="+mn-ea"/>
              </a:rPr>
              <a:t>STEP 1 - COPY TOKEN</a:t>
            </a:r>
            <a:endParaRPr lang="en-US" altLang="zh-CN" sz="1800" dirty="0">
              <a:sym typeface="+mn-ea"/>
            </a:endParaRPr>
          </a:p>
          <a:p>
            <a:pPr marL="0" indent="0" fontAlgn="auto">
              <a:lnSpc>
                <a:spcPct val="125000"/>
              </a:lnSpc>
              <a:buNone/>
            </a:pPr>
            <a:r>
              <a:rPr lang="en-US" altLang="zh-CN" sz="1800" dirty="0">
                <a:sym typeface="+mn-ea"/>
              </a:rPr>
              <a:t>    STEP 2 - UPLOAD REPORTS</a:t>
            </a:r>
            <a:endParaRPr lang="en-US" altLang="zh-CN" sz="1800" dirty="0">
              <a:sym typeface="+mn-ea"/>
            </a:endParaRP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7" name="图片 6"/>
          <p:cNvPicPr>
            <a:picLocks noChangeAspect="1"/>
          </p:cNvPicPr>
          <p:nvPr/>
        </p:nvPicPr>
        <p:blipFill>
          <a:blip r:embed="rId4"/>
          <a:stretch>
            <a:fillRect/>
          </a:stretch>
        </p:blipFill>
        <p:spPr>
          <a:xfrm>
            <a:off x="6172835" y="1454150"/>
            <a:ext cx="4773295" cy="4924425"/>
          </a:xfrm>
          <a:prstGeom prst="rect">
            <a:avLst/>
          </a:prstGeom>
        </p:spPr>
      </p:pic>
    </p:spTree>
    <p:custDataLst>
      <p:tags r:id="rId5"/>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endParaRPr lang="zh-CN" altLang="en-US" sz="2000" dirty="0">
              <a:sym typeface="+mn-ea"/>
            </a:endParaRPr>
          </a:p>
          <a:p>
            <a:pPr marL="0" indent="0" fontAlgn="auto">
              <a:lnSpc>
                <a:spcPct val="130000"/>
              </a:lnSpc>
              <a:buNone/>
            </a:pPr>
            <a:r>
              <a:rPr lang="zh-CN" altLang="en-US" sz="1800" dirty="0">
                <a:sym typeface="+mn-ea"/>
              </a:rPr>
              <a:t>  </a:t>
            </a:r>
            <a:r>
              <a:rPr lang="zh-CN" altLang="en-US" sz="1600" dirty="0">
                <a:sym typeface="+mn-ea"/>
              </a:rPr>
              <a:t>  </a:t>
            </a: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985520" y="1767840"/>
            <a:ext cx="10515600" cy="437134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how</a:t>
            </a:r>
            <a:r>
              <a:rPr lang="zh-CN" altLang="en-US" sz="3200" b="1" dirty="0">
                <a:sym typeface="+mn-ea"/>
              </a:rPr>
              <a:t>？</a:t>
            </a:r>
            <a:endParaRPr lang="zh-CN" altLang="en-US" sz="3200" b="1" dirty="0">
              <a:sym typeface="+mn-ea"/>
            </a:endParaRPr>
          </a:p>
          <a:p>
            <a:pPr marL="0" indent="0" fontAlgn="auto">
              <a:lnSpc>
                <a:spcPct val="125000"/>
              </a:lnSpc>
              <a:buNone/>
            </a:pPr>
            <a:r>
              <a:rPr lang="zh-CN" altLang="en-US" sz="2000" dirty="0">
                <a:sym typeface="+mn-ea"/>
              </a:rPr>
              <a:t>   </a:t>
            </a:r>
            <a:r>
              <a:rPr lang="zh-CN" altLang="en-US" sz="1800" dirty="0">
                <a:sym typeface="+mn-ea"/>
              </a:rPr>
              <a:t> </a:t>
            </a:r>
            <a:r>
              <a:rPr lang="en-US" altLang="zh-CN" sz="1800" dirty="0">
                <a:sym typeface="+mn-ea"/>
              </a:rPr>
              <a:t>	</a:t>
            </a:r>
            <a:endParaRPr lang="en-US" altLang="zh-CN" sz="1800" dirty="0">
              <a:sym typeface="+mn-ea"/>
            </a:endParaRPr>
          </a:p>
          <a:p>
            <a:pPr marL="0" indent="0" fontAlgn="auto">
              <a:lnSpc>
                <a:spcPct val="125000"/>
              </a:lnSpc>
              <a:buNone/>
            </a:pPr>
            <a:r>
              <a:rPr lang="en-US" altLang="zh-CN" sz="1800" dirty="0">
                <a:sym typeface="+mn-ea"/>
              </a:rPr>
              <a:t>    </a:t>
            </a:r>
            <a:endParaRPr lang="en-US" altLang="zh-CN" sz="1800" dirty="0">
              <a:sym typeface="+mn-ea"/>
            </a:endParaRP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3" name="图片 2" descr="codeCovCode"/>
          <p:cNvPicPr>
            <a:picLocks noChangeAspect="1"/>
          </p:cNvPicPr>
          <p:nvPr/>
        </p:nvPicPr>
        <p:blipFill>
          <a:blip r:embed="rId4"/>
          <a:stretch>
            <a:fillRect/>
          </a:stretch>
        </p:blipFill>
        <p:spPr>
          <a:xfrm>
            <a:off x="1767205" y="2793365"/>
            <a:ext cx="8456930" cy="1495425"/>
          </a:xfrm>
          <a:prstGeom prst="rect">
            <a:avLst/>
          </a:prstGeom>
        </p:spPr>
      </p:pic>
      <p:pic>
        <p:nvPicPr>
          <p:cNvPr id="6" name="图片 5" descr="codecovInstall"/>
          <p:cNvPicPr>
            <a:picLocks noChangeAspect="1"/>
          </p:cNvPicPr>
          <p:nvPr/>
        </p:nvPicPr>
        <p:blipFill>
          <a:blip r:embed="rId5"/>
          <a:stretch>
            <a:fillRect/>
          </a:stretch>
        </p:blipFill>
        <p:spPr>
          <a:xfrm>
            <a:off x="1922780" y="4760595"/>
            <a:ext cx="6619240" cy="847725"/>
          </a:xfrm>
          <a:prstGeom prst="rect">
            <a:avLst/>
          </a:prstGeom>
        </p:spPr>
      </p:pic>
    </p:spTree>
    <p:custDataLst>
      <p:tags r:id="rId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281940" y="1289685"/>
            <a:ext cx="11108055"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endParaRPr lang="zh-CN" altLang="en-US" sz="2000" dirty="0">
              <a:sym typeface="+mn-ea"/>
            </a:endParaRPr>
          </a:p>
          <a:p>
            <a:pPr marL="0" indent="0" fontAlgn="auto">
              <a:lnSpc>
                <a:spcPct val="130000"/>
              </a:lnSpc>
              <a:buNone/>
            </a:pPr>
            <a:r>
              <a:rPr lang="zh-CN" altLang="en-US" sz="1800" dirty="0">
                <a:sym typeface="+mn-ea"/>
              </a:rPr>
              <a:t>  </a:t>
            </a:r>
            <a:r>
              <a:rPr lang="zh-CN" altLang="en-US" sz="1600" dirty="0">
                <a:sym typeface="+mn-ea"/>
              </a:rPr>
              <a:t>  </a:t>
            </a: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281940" y="1786255"/>
            <a:ext cx="11200765" cy="437134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   </a:t>
            </a:r>
            <a:endParaRPr lang="zh-CN" altLang="en-US" sz="3200" b="1" dirty="0">
              <a:sym typeface="+mn-ea"/>
            </a:endParaRPr>
          </a:p>
          <a:p>
            <a:pPr marL="0" indent="0">
              <a:buNone/>
            </a:pPr>
            <a:endParaRPr lang="en-US" altLang="zh-CN" sz="1400" dirty="0">
              <a:sym typeface="+mn-ea"/>
            </a:endParaRPr>
          </a:p>
          <a:p>
            <a:pPr marL="0" indent="0">
              <a:buNone/>
            </a:pPr>
            <a:r>
              <a:rPr lang="en-US" altLang="zh-CN" sz="1400" dirty="0">
                <a:sym typeface="+mn-ea"/>
              </a:rPr>
              <a:t>$</a:t>
            </a:r>
            <a:r>
              <a:rPr lang="en-US" altLang="zh-CN" sz="1400" b="1" dirty="0">
                <a:sym typeface="+mn-ea"/>
              </a:rPr>
              <a:t> </a:t>
            </a:r>
            <a:r>
              <a:rPr lang="zh-CN" altLang="en-US" sz="1400" b="1" dirty="0">
                <a:solidFill>
                  <a:srgbClr val="FF0000"/>
                </a:solidFill>
                <a:sym typeface="+mn-ea"/>
              </a:rPr>
              <a:t>istanbul </a:t>
            </a:r>
            <a:r>
              <a:rPr lang="zh-CN" altLang="en-US" sz="1400" b="1" dirty="0">
                <a:sym typeface="+mn-ea"/>
              </a:rPr>
              <a:t>cover node_modules/mocha/bin/</a:t>
            </a:r>
            <a:r>
              <a:rPr lang="zh-CN" altLang="en-US" sz="1400" b="1" dirty="0">
                <a:solidFill>
                  <a:srgbClr val="FF0000"/>
                </a:solidFill>
                <a:sym typeface="+mn-ea"/>
              </a:rPr>
              <a:t>_mocha</a:t>
            </a:r>
            <a:r>
              <a:rPr lang="zh-CN" altLang="en-US" sz="1400" b="1" dirty="0">
                <a:sym typeface="+mn-ea"/>
              </a:rPr>
              <a:t> &amp;&amp; </a:t>
            </a:r>
            <a:r>
              <a:rPr lang="zh-CN" altLang="en-US" sz="1400" b="1" dirty="0">
                <a:solidFill>
                  <a:srgbClr val="FF0000"/>
                </a:solidFill>
                <a:sym typeface="+mn-ea"/>
              </a:rPr>
              <a:t>codecov</a:t>
            </a:r>
            <a:endParaRPr lang="zh-CN" altLang="en-US" sz="1400" b="1" dirty="0">
              <a:solidFill>
                <a:srgbClr val="FF0000"/>
              </a:solidFill>
              <a:sym typeface="+mn-ea"/>
            </a:endParaRPr>
          </a:p>
          <a:p>
            <a:pPr marL="0" indent="0" fontAlgn="auto">
              <a:lnSpc>
                <a:spcPct val="125000"/>
              </a:lnSpc>
              <a:buNone/>
            </a:pPr>
            <a:r>
              <a:rPr lang="zh-CN" altLang="en-US" sz="2000" dirty="0">
                <a:sym typeface="+mn-ea"/>
              </a:rPr>
              <a:t>  </a:t>
            </a:r>
            <a:r>
              <a:rPr lang="en-US" altLang="zh-CN" sz="1800" dirty="0">
                <a:sym typeface="+mn-ea"/>
              </a:rPr>
              <a:t>	</a:t>
            </a:r>
            <a:endParaRPr lang="en-US" altLang="zh-CN" sz="1800" dirty="0">
              <a:sym typeface="+mn-ea"/>
            </a:endParaRPr>
          </a:p>
          <a:p>
            <a:pPr marL="0" indent="0" fontAlgn="auto">
              <a:lnSpc>
                <a:spcPct val="125000"/>
              </a:lnSpc>
              <a:buNone/>
            </a:pPr>
            <a:r>
              <a:rPr lang="en-US" altLang="zh-CN" sz="1800" dirty="0">
                <a:sym typeface="+mn-ea"/>
              </a:rPr>
              <a:t>    </a:t>
            </a:r>
            <a:endParaRPr lang="en-US" altLang="zh-CN" sz="1800" dirty="0">
              <a:sym typeface="+mn-ea"/>
            </a:endParaRP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10" name="图片 9"/>
          <p:cNvPicPr>
            <a:picLocks noChangeAspect="1"/>
          </p:cNvPicPr>
          <p:nvPr/>
        </p:nvPicPr>
        <p:blipFill>
          <a:blip r:embed="rId4"/>
          <a:stretch>
            <a:fillRect/>
          </a:stretch>
        </p:blipFill>
        <p:spPr>
          <a:xfrm>
            <a:off x="5982970" y="1410335"/>
            <a:ext cx="5958840" cy="5122545"/>
          </a:xfrm>
          <a:prstGeom prst="rect">
            <a:avLst/>
          </a:prstGeom>
        </p:spPr>
      </p:pic>
    </p:spTree>
    <p:custDataLst>
      <p:tags r:id="rId5"/>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281940" y="1289685"/>
            <a:ext cx="11108055"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endParaRPr lang="zh-CN" altLang="en-US" sz="2000" dirty="0">
              <a:sym typeface="+mn-ea"/>
            </a:endParaRPr>
          </a:p>
          <a:p>
            <a:pPr marL="0" indent="0" fontAlgn="auto">
              <a:lnSpc>
                <a:spcPct val="130000"/>
              </a:lnSpc>
              <a:buNone/>
            </a:pPr>
            <a:r>
              <a:rPr lang="zh-CN" altLang="en-US" sz="1800" dirty="0">
                <a:sym typeface="+mn-ea"/>
              </a:rPr>
              <a:t>  </a:t>
            </a:r>
            <a:r>
              <a:rPr lang="zh-CN" altLang="en-US" sz="1600" dirty="0">
                <a:sym typeface="+mn-ea"/>
              </a:rPr>
              <a:t>  </a:t>
            </a: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1179195" y="1786255"/>
            <a:ext cx="10303510" cy="437134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3200" b="1" dirty="0">
                <a:sym typeface="+mn-ea"/>
              </a:rPr>
              <a:t> </a:t>
            </a:r>
            <a:r>
              <a:rPr lang="en-US" altLang="zh-CN" sz="3600" b="1" dirty="0">
                <a:sym typeface="+mn-ea"/>
              </a:rPr>
              <a:t> </a:t>
            </a:r>
            <a:r>
              <a:rPr lang="en-US" altLang="zh-CN" sz="1600" dirty="0">
                <a:sym typeface="+mn-ea"/>
              </a:rPr>
              <a:t>$</a:t>
            </a:r>
            <a:r>
              <a:rPr lang="en-US" altLang="zh-CN" sz="1600" b="1" dirty="0">
                <a:sym typeface="+mn-ea"/>
              </a:rPr>
              <a:t> </a:t>
            </a:r>
            <a:r>
              <a:rPr lang="zh-CN" altLang="en-US" sz="1600" b="1" dirty="0">
                <a:sym typeface="+mn-ea"/>
              </a:rPr>
              <a:t>codecov </a:t>
            </a:r>
            <a:r>
              <a:rPr lang="zh-CN" altLang="en-US" sz="1600" b="1" dirty="0">
                <a:solidFill>
                  <a:srgbClr val="FF0000"/>
                </a:solidFill>
                <a:sym typeface="+mn-ea"/>
              </a:rPr>
              <a:t>--token</a:t>
            </a:r>
            <a:r>
              <a:rPr lang="zh-CN" altLang="en-US" sz="1600" b="1" dirty="0">
                <a:sym typeface="+mn-ea"/>
              </a:rPr>
              <a:t>=3577cfeb-076b-4c42-bcb4-27ee105fa4d7</a:t>
            </a:r>
            <a:r>
              <a:rPr lang="zh-CN" altLang="en-US" sz="2400" dirty="0">
                <a:sym typeface="+mn-ea"/>
              </a:rPr>
              <a:t>  </a:t>
            </a:r>
            <a:r>
              <a:rPr lang="en-US" altLang="zh-CN" sz="1800" dirty="0">
                <a:sym typeface="+mn-ea"/>
              </a:rPr>
              <a:t>	</a:t>
            </a:r>
            <a:endParaRPr lang="en-US" altLang="zh-CN" sz="1800" dirty="0">
              <a:sym typeface="+mn-ea"/>
            </a:endParaRPr>
          </a:p>
          <a:p>
            <a:pPr marL="0" indent="0" fontAlgn="auto">
              <a:lnSpc>
                <a:spcPct val="125000"/>
              </a:lnSpc>
              <a:buNone/>
            </a:pPr>
            <a:r>
              <a:rPr lang="en-US" altLang="zh-CN" sz="1800" dirty="0">
                <a:sym typeface="+mn-ea"/>
              </a:rPr>
              <a:t>    </a:t>
            </a:r>
            <a:endParaRPr lang="en-US" altLang="zh-CN" sz="1800" dirty="0">
              <a:sym typeface="+mn-ea"/>
            </a:endParaRPr>
          </a:p>
          <a:p>
            <a:pPr marL="0" indent="0">
              <a:buNone/>
            </a:pPr>
            <a:endParaRPr lang="en-US" altLang="zh-CN" sz="1800" b="1" dirty="0">
              <a:sym typeface="+mn-ea"/>
            </a:endParaRPr>
          </a:p>
          <a:p>
            <a:pPr marL="0" indent="0">
              <a:buNone/>
            </a:pPr>
            <a:r>
              <a:rPr lang="en-US" altLang="zh-CN" sz="3200" b="1" dirty="0">
                <a:sym typeface="+mn-ea"/>
              </a:rPr>
              <a:t>	</a:t>
            </a:r>
            <a:endParaRPr lang="zh-CN" altLang="en-US" sz="2000" dirty="0">
              <a:sym typeface="+mn-ea"/>
            </a:endParaRPr>
          </a:p>
        </p:txBody>
      </p:sp>
      <p:pic>
        <p:nvPicPr>
          <p:cNvPr id="5" name="图片 4"/>
          <p:cNvPicPr>
            <a:picLocks noChangeAspect="1"/>
          </p:cNvPicPr>
          <p:nvPr/>
        </p:nvPicPr>
        <p:blipFill>
          <a:blip r:embed="rId4"/>
          <a:stretch>
            <a:fillRect/>
          </a:stretch>
        </p:blipFill>
        <p:spPr>
          <a:xfrm>
            <a:off x="1538605" y="2631440"/>
            <a:ext cx="7287260" cy="3526155"/>
          </a:xfrm>
          <a:prstGeom prst="rect">
            <a:avLst/>
          </a:prstGeom>
        </p:spPr>
      </p:pic>
    </p:spTree>
    <p:custDataLst>
      <p:tags r:id="rId5"/>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281940" y="1289685"/>
            <a:ext cx="11108055"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五、Codecov</a:t>
            </a:r>
            <a:endParaRPr lang="zh-CN" altLang="en-US" sz="2000" dirty="0">
              <a:sym typeface="+mn-ea"/>
            </a:endParaRPr>
          </a:p>
          <a:p>
            <a:pPr marL="0" indent="0" fontAlgn="auto">
              <a:lnSpc>
                <a:spcPct val="130000"/>
              </a:lnSpc>
              <a:buNone/>
            </a:pPr>
            <a:r>
              <a:rPr lang="zh-CN" altLang="en-US" sz="1800" dirty="0">
                <a:sym typeface="+mn-ea"/>
              </a:rPr>
              <a:t>  </a:t>
            </a:r>
            <a:r>
              <a:rPr lang="zh-CN" altLang="en-US" sz="1600" dirty="0">
                <a:sym typeface="+mn-ea"/>
              </a:rPr>
              <a:t>    </a:t>
            </a: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sp>
        <p:nvSpPr>
          <p:cNvPr id="2" name="文本框 1"/>
          <p:cNvSpPr txBox="1"/>
          <p:nvPr>
            <p:custDataLst>
              <p:tags r:id="rId3"/>
            </p:custDataLst>
          </p:nvPr>
        </p:nvSpPr>
        <p:spPr>
          <a:xfrm>
            <a:off x="1179195" y="1786255"/>
            <a:ext cx="10303510" cy="437134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1800" dirty="0">
                <a:sym typeface="+mn-ea"/>
              </a:rPr>
              <a:t>   </a:t>
            </a:r>
            <a:r>
              <a:rPr lang="zh-CN" altLang="en-US" sz="1800" dirty="0">
                <a:sym typeface="+mn-ea"/>
              </a:rPr>
              <a:t>浏览器中打开</a:t>
            </a:r>
            <a:r>
              <a:rPr lang="en-US" altLang="zh-CN" sz="1800" dirty="0">
                <a:sym typeface="+mn-ea"/>
              </a:rPr>
              <a:t>codecov.</a:t>
            </a:r>
            <a:endParaRPr lang="en-US" altLang="zh-CN" sz="1800" dirty="0">
              <a:sym typeface="+mn-ea"/>
            </a:endParaRPr>
          </a:p>
          <a:p>
            <a:pPr marL="0" indent="0">
              <a:buNone/>
            </a:pPr>
            <a:endParaRPr lang="en-US" altLang="zh-CN" sz="1800" dirty="0">
              <a:sym typeface="+mn-ea"/>
            </a:endParaRPr>
          </a:p>
          <a:p>
            <a:pPr marL="0" indent="0">
              <a:buNone/>
            </a:pPr>
            <a:endParaRPr lang="en-US" altLang="zh-CN" sz="1800" b="1" dirty="0">
              <a:sym typeface="+mn-ea"/>
            </a:endParaRPr>
          </a:p>
          <a:p>
            <a:pPr marL="0" indent="0">
              <a:buNone/>
            </a:pPr>
            <a:r>
              <a:rPr lang="en-US" altLang="zh-CN" sz="3200" b="1" dirty="0">
                <a:sym typeface="+mn-ea"/>
              </a:rPr>
              <a:t>	</a:t>
            </a:r>
            <a:endParaRPr lang="en-US" altLang="zh-CN" sz="4000" b="1" i="1" dirty="0">
              <a:ln/>
              <a:solidFill>
                <a:schemeClr val="accent1">
                  <a:lumMod val="60000"/>
                  <a:lumOff val="40000"/>
                </a:schemeClr>
              </a:solidFill>
              <a:effectLst>
                <a:innerShdw blurRad="63500" dist="50800" dir="13500000">
                  <a:srgbClr val="000000">
                    <a:alpha val="50000"/>
                  </a:srgbClr>
                </a:innerShdw>
              </a:effectLst>
              <a:sym typeface="+mn-ea"/>
            </a:endParaRPr>
          </a:p>
        </p:txBody>
      </p:sp>
      <p:pic>
        <p:nvPicPr>
          <p:cNvPr id="7" name="图片 6"/>
          <p:cNvPicPr>
            <a:picLocks noChangeAspect="1"/>
          </p:cNvPicPr>
          <p:nvPr/>
        </p:nvPicPr>
        <p:blipFill>
          <a:blip r:embed="rId4"/>
          <a:stretch>
            <a:fillRect/>
          </a:stretch>
        </p:blipFill>
        <p:spPr>
          <a:xfrm>
            <a:off x="5615305" y="1296035"/>
            <a:ext cx="5609590" cy="5352415"/>
          </a:xfrm>
          <a:prstGeom prst="rect">
            <a:avLst/>
          </a:prstGeom>
        </p:spPr>
      </p:pic>
      <p:sp>
        <p:nvSpPr>
          <p:cNvPr id="8" name="矩形 7"/>
          <p:cNvSpPr/>
          <p:nvPr/>
        </p:nvSpPr>
        <p:spPr>
          <a:xfrm rot="21240000">
            <a:off x="281623" y="3054350"/>
            <a:ext cx="5137785" cy="228600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p>
            <a:pPr algn="ctr"/>
            <a:r>
              <a:rPr lang="en-US" altLang="zh-CN" sz="7200" b="1" i="1" dirty="0">
                <a:solidFill>
                  <a:schemeClr val="accent1">
                    <a:lumMod val="60000"/>
                    <a:lumOff val="40000"/>
                  </a:schemeClr>
                </a:solidFill>
                <a:effectLst>
                  <a:innerShdw blurRad="63500" dist="50800" dir="13500000">
                    <a:srgbClr val="000000">
                      <a:alpha val="50000"/>
                    </a:srgbClr>
                  </a:innerShdw>
                </a:effectLst>
                <a:sym typeface="+mn-ea"/>
              </a:rPr>
              <a:t>Complete ~</a:t>
            </a:r>
            <a:endParaRPr lang="en-US" altLang="zh-CN" sz="7200" b="1" i="1" dirty="0">
              <a:solidFill>
                <a:schemeClr val="accent1">
                  <a:lumMod val="60000"/>
                  <a:lumOff val="40000"/>
                </a:schemeClr>
              </a:solidFill>
              <a:effectLst>
                <a:innerShdw blurRad="63500" dist="50800" dir="13500000">
                  <a:srgbClr val="000000">
                    <a:alpha val="50000"/>
                  </a:srgbClr>
                </a:innerShdw>
              </a:effectLst>
              <a:sym typeface="+mn-ea"/>
            </a:endParaRPr>
          </a:p>
          <a:p>
            <a:pPr algn="ctr"/>
            <a:endParaRPr lang="zh-CN" altLang="en-US" sz="7200" b="1">
              <a:blipFill>
                <a:blip r:embed="rId5">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38530" y="1804670"/>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sym typeface="+mn-ea"/>
            </a:endParaRPr>
          </a:p>
          <a:p>
            <a:pPr fontAlgn="auto">
              <a:lnSpc>
                <a:spcPct val="125000"/>
              </a:lnSpc>
            </a:pPr>
            <a:r>
              <a:rPr dirty="0">
                <a:sym typeface="+mn-ea"/>
              </a:rPr>
              <a:t>CodeClimate </a:t>
            </a:r>
            <a:r>
              <a:rPr lang="zh-CN" dirty="0">
                <a:sym typeface="+mn-ea"/>
              </a:rPr>
              <a:t>是一个代码质量估分工具，他根据项目代码的一系列因素，（</a:t>
            </a:r>
            <a:r>
              <a:rPr lang="en-US" altLang="zh-CN" dirty="0">
                <a:sym typeface="+mn-ea"/>
              </a:rPr>
              <a:t>eg</a:t>
            </a:r>
            <a:r>
              <a:rPr lang="zh-CN" altLang="en-US" dirty="0">
                <a:sym typeface="+mn-ea"/>
              </a:rPr>
              <a:t>：复杂性</a:t>
            </a:r>
            <a:r>
              <a:rPr lang="en-US" altLang="zh-CN" dirty="0">
                <a:sym typeface="+mn-ea"/>
              </a:rPr>
              <a:t>/</a:t>
            </a:r>
            <a:r>
              <a:rPr lang="zh-CN" altLang="en-US" dirty="0">
                <a:sym typeface="+mn-ea"/>
              </a:rPr>
              <a:t>简洁性、可读性、可维护性、重复度和每个文件的代码行数）来对项目进行测量并给出相应的分数。</a:t>
            </a:r>
            <a:endParaRPr lang="zh-CN" altLang="en-US" dirty="0">
              <a:sym typeface="+mn-ea"/>
            </a:endParaRPr>
          </a:p>
          <a:p>
            <a:pPr fontAlgn="auto">
              <a:lnSpc>
                <a:spcPct val="125000"/>
              </a:lnSpc>
            </a:pPr>
            <a:r>
              <a:rPr lang="zh-CN" altLang="en-US" dirty="0">
                <a:sym typeface="+mn-ea"/>
              </a:rPr>
              <a:t>最高分数是 </a:t>
            </a:r>
            <a:r>
              <a:rPr lang="en-US" altLang="zh-CN" dirty="0">
                <a:sym typeface="+mn-ea"/>
              </a:rPr>
              <a:t>4.0</a:t>
            </a:r>
            <a:endParaRPr lang="en-US" altLang="zh-CN" dirty="0">
              <a:sym typeface="+mn-ea"/>
            </a:endParaRPr>
          </a:p>
          <a:p>
            <a:endParaRPr lang="zh-CN" altLang="en-US" sz="2800" dirty="0">
              <a:sym typeface="+mn-ea"/>
            </a:endParaRPr>
          </a:p>
        </p:txBody>
      </p:sp>
      <p:grpSp>
        <p:nvGrpSpPr>
          <p:cNvPr id="3" name="组合 2"/>
          <p:cNvGrpSpPr/>
          <p:nvPr/>
        </p:nvGrpSpPr>
        <p:grpSpPr>
          <a:xfrm>
            <a:off x="1069340" y="527685"/>
            <a:ext cx="6275705" cy="762000"/>
            <a:chOff x="1684" y="831"/>
            <a:chExt cx="9883"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7443" y="831"/>
              <a:ext cx="4124" cy="780"/>
            </a:xfrm>
            <a:prstGeom prst="rect">
              <a:avLst/>
            </a:prstGeom>
          </p:spPr>
        </p:pic>
      </p:grpSp>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432435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b="1" dirty="0">
                <a:sym typeface="+mn-ea"/>
              </a:rPr>
              <a:t>goodparts </a:t>
            </a:r>
            <a:r>
              <a:rPr lang="zh-CN" dirty="0">
                <a:sym typeface="+mn-ea"/>
              </a:rPr>
              <a:t>是一个</a:t>
            </a:r>
            <a:r>
              <a:rPr lang="en-US" altLang="zh-CN" dirty="0">
                <a:sym typeface="+mn-ea"/>
              </a:rPr>
              <a:t>JS  “linter”</a:t>
            </a:r>
            <a:r>
              <a:rPr lang="zh-CN" altLang="en-US" dirty="0">
                <a:sym typeface="+mn-ea"/>
              </a:rPr>
              <a:t>，是用来检查代码风格</a:t>
            </a:r>
            <a:r>
              <a:rPr lang="en-US" altLang="zh-CN" dirty="0">
                <a:sym typeface="+mn-ea"/>
              </a:rPr>
              <a:t>/</a:t>
            </a:r>
            <a:r>
              <a:rPr lang="zh-CN" altLang="en-US" dirty="0">
                <a:sym typeface="+mn-ea"/>
              </a:rPr>
              <a:t>错误的小工具，</a:t>
            </a:r>
            <a:r>
              <a:rPr lang="zh-CN" altLang="en-US" sz="2800" dirty="0">
                <a:sym typeface="+mn-ea"/>
              </a:rPr>
              <a:t>使JavaScript只包括 "The Good Parts" </a:t>
            </a:r>
            <a:endParaRPr lang="zh-CN" altLang="en-US" sz="2800" dirty="0">
              <a:sym typeface="+mn-ea"/>
            </a:endParaRPr>
          </a:p>
        </p:txBody>
      </p:sp>
      <p:grpSp>
        <p:nvGrpSpPr>
          <p:cNvPr id="4" name="组合 3"/>
          <p:cNvGrpSpPr/>
          <p:nvPr/>
        </p:nvGrpSpPr>
        <p:grpSpPr>
          <a:xfrm>
            <a:off x="261620" y="471170"/>
            <a:ext cx="11415395" cy="762000"/>
            <a:chOff x="412" y="742"/>
            <a:chExt cx="17977" cy="1200"/>
          </a:xfrm>
        </p:grpSpPr>
        <p:sp>
          <p:nvSpPr>
            <p:cNvPr id="21" name="文本框 20"/>
            <p:cNvSpPr txBox="1"/>
            <p:nvPr/>
          </p:nvSpPr>
          <p:spPr>
            <a:xfrm>
              <a:off x="412" y="742"/>
              <a:ext cx="16091" cy="12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4319" y="742"/>
              <a:ext cx="4071" cy="626"/>
            </a:xfrm>
            <a:prstGeom prst="rect">
              <a:avLst/>
            </a:prstGeom>
          </p:spPr>
        </p:pic>
      </p:grpSp>
      <p:sp>
        <p:nvSpPr>
          <p:cNvPr id="2" name="文本框 1"/>
          <p:cNvSpPr txBox="1"/>
          <p:nvPr>
            <p:custDataLst>
              <p:tags r:id="rId3"/>
            </p:custDataLst>
          </p:nvPr>
        </p:nvSpPr>
        <p:spPr>
          <a:xfrm>
            <a:off x="838200" y="170561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2400" i="1" dirty="0">
                <a:solidFill>
                  <a:schemeClr val="bg2">
                    <a:lumMod val="50000"/>
                  </a:schemeClr>
                </a:solidFill>
                <a:sym typeface="+mn-ea"/>
              </a:rPr>
              <a:t>"Any fool can write code that a computer can understand. </a:t>
            </a:r>
            <a:endParaRPr sz="2400" i="1" dirty="0">
              <a:solidFill>
                <a:schemeClr val="bg2">
                  <a:lumMod val="50000"/>
                </a:schemeClr>
              </a:solidFill>
              <a:sym typeface="+mn-ea"/>
            </a:endParaRPr>
          </a:p>
          <a:p>
            <a:pPr fontAlgn="auto">
              <a:lnSpc>
                <a:spcPct val="140000"/>
              </a:lnSpc>
            </a:pPr>
            <a:r>
              <a:rPr sz="2400" i="1" dirty="0">
                <a:solidFill>
                  <a:schemeClr val="bg2">
                    <a:lumMod val="50000"/>
                  </a:schemeClr>
                </a:solidFill>
                <a:sym typeface="+mn-ea"/>
              </a:rPr>
              <a:t>Good programmers write code that humans can understand." </a:t>
            </a:r>
            <a:endParaRPr sz="2400" i="1" dirty="0">
              <a:solidFill>
                <a:schemeClr val="bg2">
                  <a:lumMod val="50000"/>
                </a:schemeClr>
              </a:solidFill>
              <a:sym typeface="+mn-ea"/>
            </a:endParaRPr>
          </a:p>
          <a:p>
            <a:pPr algn="r" fontAlgn="auto">
              <a:lnSpc>
                <a:spcPct val="140000"/>
              </a:lnSpc>
            </a:pPr>
            <a:r>
              <a:rPr lang="en-US" sz="2400" i="1" dirty="0">
                <a:solidFill>
                  <a:schemeClr val="bg2">
                    <a:lumMod val="50000"/>
                  </a:schemeClr>
                </a:solidFill>
                <a:sym typeface="+mn-ea"/>
              </a:rPr>
              <a:t>--</a:t>
            </a:r>
            <a:r>
              <a:rPr sz="2400" i="1" dirty="0">
                <a:solidFill>
                  <a:schemeClr val="bg2">
                    <a:lumMod val="50000"/>
                  </a:schemeClr>
                </a:solidFill>
                <a:sym typeface="+mn-ea"/>
              </a:rPr>
              <a:t> Martin Fowler</a:t>
            </a:r>
            <a:endParaRPr sz="2400" i="1" dirty="0">
              <a:solidFill>
                <a:schemeClr val="bg2">
                  <a:lumMod val="50000"/>
                </a:schemeClr>
              </a:solidFill>
              <a:sym typeface="+mn-ea"/>
            </a:endParaRPr>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50595" y="1792605"/>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b="1" dirty="0">
                <a:sym typeface="+mn-ea"/>
              </a:rPr>
              <a:t>Readability </a:t>
            </a:r>
            <a:r>
              <a:rPr lang="en-US" dirty="0">
                <a:sym typeface="+mn-ea"/>
              </a:rPr>
              <a:t>- </a:t>
            </a:r>
            <a:r>
              <a:rPr lang="zh-CN" altLang="en-US" dirty="0">
                <a:sym typeface="+mn-ea"/>
              </a:rPr>
              <a:t>使用较少的</a:t>
            </a:r>
            <a:r>
              <a:rPr lang="en-US" altLang="zh-CN" dirty="0">
                <a:sym typeface="+mn-ea"/>
              </a:rPr>
              <a:t>JS</a:t>
            </a:r>
            <a:r>
              <a:rPr lang="zh-CN" altLang="en-US" dirty="0">
                <a:sym typeface="+mn-ea"/>
              </a:rPr>
              <a:t>语法，可以直接获得他所做的核心工作，不必浪费时间去了解它的具体写作方式。</a:t>
            </a:r>
            <a:endParaRPr lang="zh-CN" altLang="en-US" dirty="0">
              <a:sym typeface="+mn-ea"/>
            </a:endParaRPr>
          </a:p>
          <a:p>
            <a:pPr fontAlgn="auto">
              <a:lnSpc>
                <a:spcPct val="140000"/>
              </a:lnSpc>
            </a:pPr>
            <a:r>
              <a:rPr lang="zh-CN" altLang="en-US" b="1" dirty="0">
                <a:sym typeface="+mn-ea"/>
              </a:rPr>
              <a:t>Portability </a:t>
            </a:r>
            <a:r>
              <a:rPr lang="en-US" altLang="zh-CN" dirty="0">
                <a:sym typeface="+mn-ea"/>
              </a:rPr>
              <a:t>- </a:t>
            </a:r>
            <a:r>
              <a:rPr lang="zh-CN" altLang="en-US" dirty="0">
                <a:sym typeface="+mn-ea"/>
              </a:rPr>
              <a:t>具有很好的移植性，包括老式浏览器及设备。</a:t>
            </a:r>
            <a:endParaRPr lang="zh-CN" altLang="en-US" dirty="0">
              <a:sym typeface="+mn-ea"/>
            </a:endParaRPr>
          </a:p>
          <a:p>
            <a:pPr fontAlgn="auto">
              <a:lnSpc>
                <a:spcPct val="140000"/>
              </a:lnSpc>
            </a:pPr>
            <a:r>
              <a:rPr lang="zh-CN" altLang="en-US" b="1" dirty="0">
                <a:sym typeface="+mn-ea"/>
              </a:rPr>
              <a:t>Beginner-friendlyness</a:t>
            </a:r>
            <a:r>
              <a:rPr lang="zh-CN" altLang="en-US" dirty="0">
                <a:sym typeface="+mn-ea"/>
              </a:rPr>
              <a:t> </a:t>
            </a:r>
            <a:r>
              <a:rPr lang="en-US" altLang="zh-CN" dirty="0">
                <a:sym typeface="+mn-ea"/>
              </a:rPr>
              <a:t>- </a:t>
            </a:r>
            <a:r>
              <a:rPr lang="zh-CN" altLang="en-US" dirty="0">
                <a:sym typeface="+mn-ea"/>
              </a:rPr>
              <a:t>使用了较少的</a:t>
            </a:r>
            <a:r>
              <a:rPr lang="en-US" altLang="zh-CN" dirty="0">
                <a:sym typeface="+mn-ea"/>
              </a:rPr>
              <a:t>JS</a:t>
            </a:r>
            <a:r>
              <a:rPr lang="zh-CN" altLang="en-US" dirty="0">
                <a:sym typeface="+mn-ea"/>
              </a:rPr>
              <a:t>功能，降低了新手的学习成本。</a:t>
            </a:r>
            <a:endParaRPr lang="zh-CN" altLang="en-US" dirty="0">
              <a:sym typeface="+mn-ea"/>
            </a:endParaRPr>
          </a:p>
        </p:txBody>
      </p:sp>
      <p:sp>
        <p:nvSpPr>
          <p:cNvPr id="2" name="文本框 1"/>
          <p:cNvSpPr txBox="1"/>
          <p:nvPr/>
        </p:nvSpPr>
        <p:spPr>
          <a:xfrm>
            <a:off x="262890" y="401955"/>
            <a:ext cx="12061825" cy="762000"/>
          </a:xfrm>
          <a:prstGeom prst="rect">
            <a:avLst/>
          </a:prstGeom>
          <a:noFill/>
        </p:spPr>
        <p:txBody>
          <a:bodyPr wrap="square" rtlCol="0" anchor="t">
            <a:spAutoFit/>
          </a:bodyPr>
          <a:p>
            <a:r>
              <a:rPr lang="zh-CN" altLang="en-US" sz="4400" dirty="0">
                <a:solidFill>
                  <a:srgbClr val="4A6982"/>
                </a:solidFill>
                <a:latin typeface="+mj-lt"/>
                <a:ea typeface="+mj-ea"/>
                <a:cs typeface="+mj-cs"/>
              </a:rPr>
              <a:t>Key Advantages of using goodparts :</a:t>
            </a:r>
            <a:endParaRPr lang="zh-CN" altLang="en-US" sz="4400" dirty="0">
              <a:solidFill>
                <a:srgbClr val="4A6982"/>
              </a:solidFill>
              <a:latin typeface="+mj-lt"/>
              <a:ea typeface="+mj-ea"/>
              <a:cs typeface="+mj-cs"/>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33" name="文本框 32"/>
          <p:cNvSpPr txBox="1"/>
          <p:nvPr>
            <p:custDataLst>
              <p:tags r:id="rId2"/>
            </p:custDataLst>
          </p:nvPr>
        </p:nvSpPr>
        <p:spPr>
          <a:xfrm>
            <a:off x="3369310"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What ?</a:t>
            </a:r>
            <a:endParaRPr lang="en-US" altLang="zh-CN" sz="8800" dirty="0">
              <a:latin typeface="+mj-lt"/>
              <a:ea typeface="+mj-ea"/>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816610" y="351155"/>
            <a:ext cx="8460105" cy="762000"/>
            <a:chOff x="1286" y="553"/>
            <a:chExt cx="13323" cy="1200"/>
          </a:xfrm>
        </p:grpSpPr>
        <p:sp>
          <p:nvSpPr>
            <p:cNvPr id="2" name="文本框 1"/>
            <p:cNvSpPr txBox="1"/>
            <p:nvPr/>
          </p:nvSpPr>
          <p:spPr>
            <a:xfrm>
              <a:off x="1286" y="553"/>
              <a:ext cx="10446" cy="1200"/>
            </a:xfrm>
            <a:prstGeom prst="rect">
              <a:avLst/>
            </a:prstGeom>
            <a:noFill/>
          </p:spPr>
          <p:txBody>
            <a:bodyPr wrap="square" rtlCol="0" anchor="t">
              <a:spAutoFit/>
            </a:bodyPr>
            <a:p>
              <a:r>
                <a:rPr lang="zh-CN" altLang="en-US" sz="4400" dirty="0">
                  <a:solidFill>
                    <a:srgbClr val="4A6982"/>
                  </a:solidFill>
                  <a:latin typeface="+mj-lt"/>
                  <a:ea typeface="+mj-ea"/>
                  <a:cs typeface="+mj-cs"/>
                </a:rPr>
                <a:t>Gitter</a:t>
              </a:r>
              <a:r>
                <a:rPr lang="zh-CN" altLang="en-US" sz="3600" dirty="0">
                  <a:solidFill>
                    <a:srgbClr val="4A6982"/>
                  </a:solidFill>
                  <a:latin typeface="+mj-lt"/>
                  <a:ea typeface="+mj-ea"/>
                  <a:cs typeface="+mj-cs"/>
                </a:rPr>
                <a:t> (Chat for Developers!)</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569" y="553"/>
              <a:ext cx="3041" cy="592"/>
            </a:xfrm>
            <a:prstGeom prst="rect">
              <a:avLst/>
            </a:prstGeom>
          </p:spPr>
        </p:pic>
      </p:grpSp>
      <p:sp>
        <p:nvSpPr>
          <p:cNvPr id="19" name="文本框 18"/>
          <p:cNvSpPr txBox="1"/>
          <p:nvPr>
            <p:custDataLst>
              <p:tags r:id="rId2"/>
            </p:custDataLst>
          </p:nvPr>
        </p:nvSpPr>
        <p:spPr>
          <a:xfrm>
            <a:off x="497840" y="1179830"/>
            <a:ext cx="10515600" cy="98425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点击徽章会跳转到</a:t>
            </a:r>
            <a:r>
              <a:rPr lang="zh-CN" altLang="en-US" sz="2000" dirty="0">
                <a:solidFill>
                  <a:srgbClr val="4A6982"/>
                </a:solidFill>
                <a:latin typeface="+mj-lt"/>
                <a:ea typeface="+mj-ea"/>
                <a:cs typeface="+mj-cs"/>
                <a:sym typeface="+mn-ea"/>
              </a:rPr>
              <a:t>Gitter </a:t>
            </a:r>
            <a:r>
              <a:rPr lang="zh-CN" altLang="en-US" sz="2000">
                <a:sym typeface="+mn-ea"/>
              </a:rPr>
              <a:t>里本项目所在的</a:t>
            </a:r>
            <a:r>
              <a:rPr lang="zh-CN" altLang="en-US" sz="2000" b="1">
                <a:sym typeface="+mn-ea"/>
              </a:rPr>
              <a:t>公共聊天区域</a:t>
            </a:r>
            <a:r>
              <a:rPr lang="zh-CN" altLang="en-US" sz="2000">
                <a:sym typeface="+mn-ea"/>
              </a:rPr>
              <a:t>，将下面代码粘贴到项目的README.md文件里：</a:t>
            </a:r>
            <a:endParaRPr lang="zh-CN" altLang="en-US" sz="2000" dirty="0">
              <a:sym typeface="+mn-ea"/>
            </a:endParaRPr>
          </a:p>
        </p:txBody>
      </p:sp>
      <p:sp>
        <p:nvSpPr>
          <p:cNvPr id="5" name="文本框 4"/>
          <p:cNvSpPr txBox="1"/>
          <p:nvPr>
            <p:custDataLst>
              <p:tags r:id="rId3"/>
            </p:custDataLst>
          </p:nvPr>
        </p:nvSpPr>
        <p:spPr>
          <a:xfrm>
            <a:off x="605790" y="2231390"/>
            <a:ext cx="10979785" cy="159512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540"/>
              </a:lnSpc>
              <a:buNone/>
            </a:pPr>
            <a:r>
              <a:rPr sz="1400" dirty="0">
                <a:solidFill>
                  <a:schemeClr val="bg2">
                    <a:lumMod val="50000"/>
                  </a:schemeClr>
                </a:solidFill>
                <a:effectLst/>
                <a:sym typeface="+mn-ea"/>
              </a:rPr>
              <a:t> </a:t>
            </a:r>
            <a:r>
              <a:rPr sz="1800" dirty="0">
                <a:solidFill>
                  <a:schemeClr val="bg2">
                    <a:lumMod val="50000"/>
                  </a:schemeClr>
                </a:solidFill>
                <a:effectLst/>
              </a:rPr>
              <a:t>[![Join the chat at https://gitter.im/{ORG-or-USERNAME}/{REPO-NAME}]</a:t>
            </a:r>
            <a:endParaRPr sz="1800" dirty="0">
              <a:solidFill>
                <a:schemeClr val="bg2">
                  <a:lumMod val="50000"/>
                </a:schemeClr>
              </a:solidFill>
              <a:effectLst/>
            </a:endParaRPr>
          </a:p>
          <a:p>
            <a:pPr marL="0" indent="0" fontAlgn="auto">
              <a:lnSpc>
                <a:spcPts val="2540"/>
              </a:lnSpc>
              <a:buNone/>
            </a:pPr>
            <a:r>
              <a:rPr sz="1800" dirty="0">
                <a:solidFill>
                  <a:schemeClr val="bg2">
                    <a:lumMod val="50000"/>
                  </a:schemeClr>
                </a:solidFill>
                <a:effectLst/>
              </a:rPr>
              <a:t>(https://badges.gitter.im/Join%20Chat.svg)]</a:t>
            </a:r>
            <a:endParaRPr sz="1800" dirty="0">
              <a:solidFill>
                <a:schemeClr val="bg2">
                  <a:lumMod val="50000"/>
                </a:schemeClr>
              </a:solidFill>
              <a:effectLst/>
            </a:endParaRPr>
          </a:p>
          <a:p>
            <a:pPr marL="0" indent="0" fontAlgn="auto">
              <a:lnSpc>
                <a:spcPts val="2540"/>
              </a:lnSpc>
              <a:buNone/>
            </a:pPr>
            <a:r>
              <a:rPr sz="1800" dirty="0">
                <a:solidFill>
                  <a:schemeClr val="bg2">
                    <a:lumMod val="50000"/>
                  </a:schemeClr>
                </a:solidFill>
                <a:effectLst/>
              </a:rPr>
              <a:t>(https://gitter.im/dwyl/?utm_source=badge&amp;utm_medium=badge&amp;utm_campaign=pr-badge&amp;utm_content=badge)</a:t>
            </a:r>
            <a:endParaRPr sz="1800" dirty="0">
              <a:solidFill>
                <a:schemeClr val="bg2">
                  <a:lumMod val="50000"/>
                </a:schemeClr>
              </a:solidFill>
              <a:effectLst/>
            </a:endParaRPr>
          </a:p>
        </p:txBody>
      </p:sp>
      <p:grpSp>
        <p:nvGrpSpPr>
          <p:cNvPr id="8" name="组合 7"/>
          <p:cNvGrpSpPr/>
          <p:nvPr/>
        </p:nvGrpSpPr>
        <p:grpSpPr>
          <a:xfrm>
            <a:off x="816610" y="3826510"/>
            <a:ext cx="6007735" cy="762000"/>
            <a:chOff x="1286" y="6026"/>
            <a:chExt cx="9461" cy="1200"/>
          </a:xfrm>
        </p:grpSpPr>
        <p:pic>
          <p:nvPicPr>
            <p:cNvPr id="6" name="图片 5"/>
            <p:cNvPicPr>
              <a:picLocks noChangeAspect="1"/>
            </p:cNvPicPr>
            <p:nvPr/>
          </p:nvPicPr>
          <p:blipFill>
            <a:blip r:embed="rId4"/>
            <a:stretch>
              <a:fillRect/>
            </a:stretch>
          </p:blipFill>
          <p:spPr>
            <a:xfrm>
              <a:off x="6549" y="6318"/>
              <a:ext cx="4199" cy="615"/>
            </a:xfrm>
            <a:prstGeom prst="rect">
              <a:avLst/>
            </a:prstGeom>
          </p:spPr>
        </p:pic>
        <p:sp>
          <p:nvSpPr>
            <p:cNvPr id="7" name="文本框 6"/>
            <p:cNvSpPr txBox="1"/>
            <p:nvPr/>
          </p:nvSpPr>
          <p:spPr>
            <a:xfrm>
              <a:off x="1286" y="6026"/>
              <a:ext cx="4847" cy="1200"/>
            </a:xfrm>
            <a:prstGeom prst="rect">
              <a:avLst/>
            </a:prstGeom>
            <a:noFill/>
          </p:spPr>
          <p:txBody>
            <a:bodyPr wrap="square" rtlCol="0" anchor="t">
              <a:spAutoFit/>
            </a:bodyPr>
            <a:p>
              <a:r>
                <a:rPr lang="en-US" altLang="zh-CN" sz="3600" dirty="0">
                  <a:solidFill>
                    <a:srgbClr val="4A6982"/>
                  </a:solidFill>
                  <a:latin typeface="+mj-lt"/>
                  <a:ea typeface="+mj-ea"/>
                  <a:cs typeface="+mj-cs"/>
                </a:rPr>
                <a:t> </a:t>
              </a:r>
              <a:r>
                <a:rPr lang="zh-CN" altLang="en-US" sz="4000" dirty="0">
                  <a:solidFill>
                    <a:srgbClr val="4A6982"/>
                  </a:solidFill>
                  <a:latin typeface="+mj-lt"/>
                  <a:ea typeface="+mj-ea"/>
                  <a:cs typeface="+mj-cs"/>
                </a:rPr>
                <a:t>Contributing</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grpSp>
      <p:sp>
        <p:nvSpPr>
          <p:cNvPr id="9" name="文本框 8"/>
          <p:cNvSpPr txBox="1"/>
          <p:nvPr>
            <p:custDataLst>
              <p:tags r:id="rId5"/>
            </p:custDataLst>
          </p:nvPr>
        </p:nvSpPr>
        <p:spPr>
          <a:xfrm>
            <a:off x="584200" y="4604385"/>
            <a:ext cx="10515600" cy="54356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如果想让其他人参与到自己开发的项目中来，可以通过该徽章进行提示：</a:t>
            </a:r>
            <a:endParaRPr lang="zh-CN" altLang="en-US" sz="2000" dirty="0">
              <a:sym typeface="+mn-ea"/>
            </a:endParaRPr>
          </a:p>
        </p:txBody>
      </p:sp>
      <p:sp>
        <p:nvSpPr>
          <p:cNvPr id="11" name="文本框 10"/>
          <p:cNvSpPr txBox="1"/>
          <p:nvPr>
            <p:custDataLst>
              <p:tags r:id="rId6"/>
            </p:custDataLst>
          </p:nvPr>
        </p:nvSpPr>
        <p:spPr>
          <a:xfrm>
            <a:off x="584200" y="5147945"/>
            <a:ext cx="10979785" cy="1595120"/>
          </a:xfrm>
          <a:prstGeom prst="rect">
            <a:avLst/>
          </a:prstGeom>
          <a:solidFill>
            <a:schemeClr val="bg1">
              <a:lumMod val="85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40"/>
              </a:lnSpc>
              <a:buNone/>
            </a:pPr>
            <a:r>
              <a:rPr sz="2400" dirty="0">
                <a:solidFill>
                  <a:schemeClr val="bg2">
                    <a:lumMod val="50000"/>
                  </a:schemeClr>
                </a:solidFill>
                <a:effectLst/>
              </a:rPr>
              <a:t> [![contributions welcome]</a:t>
            </a:r>
            <a:endParaRPr sz="2400" dirty="0">
              <a:solidFill>
                <a:schemeClr val="bg2">
                  <a:lumMod val="50000"/>
                </a:schemeClr>
              </a:solidFill>
              <a:effectLst/>
            </a:endParaRPr>
          </a:p>
          <a:p>
            <a:pPr marL="0" indent="0" fontAlgn="auto">
              <a:lnSpc>
                <a:spcPts val="2840"/>
              </a:lnSpc>
              <a:buNone/>
            </a:pPr>
            <a:r>
              <a:rPr sz="2400" dirty="0">
                <a:solidFill>
                  <a:schemeClr val="bg2">
                    <a:lumMod val="50000"/>
                  </a:schemeClr>
                </a:solidFill>
                <a:effectLst/>
              </a:rPr>
              <a:t>(https://img.shields.io/badge/contributions-welcome-brightgreen.svg?style=flat)]</a:t>
            </a:r>
            <a:endParaRPr sz="2400" dirty="0">
              <a:solidFill>
                <a:schemeClr val="bg2">
                  <a:lumMod val="50000"/>
                </a:schemeClr>
              </a:solidFill>
              <a:effectLst/>
            </a:endParaRPr>
          </a:p>
          <a:p>
            <a:pPr marL="0" indent="0" fontAlgn="auto">
              <a:lnSpc>
                <a:spcPts val="2840"/>
              </a:lnSpc>
              <a:buNone/>
            </a:pPr>
            <a:r>
              <a:rPr sz="2400" dirty="0">
                <a:solidFill>
                  <a:schemeClr val="bg2">
                    <a:lumMod val="50000"/>
                  </a:schemeClr>
                </a:solidFill>
                <a:effectLst/>
              </a:rPr>
              <a:t>(https://github.com/dwyl/esta/issues)</a:t>
            </a:r>
            <a:endParaRPr sz="2400" dirty="0">
              <a:solidFill>
                <a:schemeClr val="bg2">
                  <a:lumMod val="50000"/>
                </a:schemeClr>
              </a:solidFill>
              <a:effectLst/>
            </a:endParaRPr>
          </a:p>
        </p:txBody>
      </p:sp>
    </p:spTree>
    <p:custDataLst>
      <p:tags r:id="rId7"/>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custDataLst>
              <p:tags r:id="rId1"/>
            </p:custDataLst>
          </p:nvPr>
        </p:nvSpPr>
        <p:spPr>
          <a:xfrm>
            <a:off x="3283585"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How ?</a:t>
            </a:r>
            <a:endParaRPr lang="en-US" altLang="zh-CN" sz="8800" dirty="0">
              <a:latin typeface="+mj-lt"/>
              <a:ea typeface="+mj-ea"/>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787400" y="856615"/>
            <a:ext cx="10515600" cy="238506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200" dirty="0"/>
              <a:t>1. Sign Up for the Service</a:t>
            </a:r>
            <a:endParaRPr sz="3200" dirty="0"/>
          </a:p>
          <a:p>
            <a:r>
              <a:rPr sz="2000" i="1" dirty="0"/>
              <a:t>Sign up at: </a:t>
            </a:r>
            <a:r>
              <a:rPr sz="1800" i="1" dirty="0">
                <a:hlinkClick r:id="rId2" action="ppaction://hlinkfile"/>
              </a:rPr>
              <a:t>https://nodesecurity.io/signup</a:t>
            </a:r>
            <a:endParaRPr sz="1800" i="1" dirty="0">
              <a:hlinkClick r:id="rId2" action="ppaction://hlinkfile"/>
            </a:endParaRPr>
          </a:p>
          <a:p>
            <a:pPr algn="l"/>
            <a:r>
              <a:rPr sz="2000" i="1" dirty="0"/>
              <a:t>You will receive an email asking you to verify the email address you used to sign up. Click on "Verify Account"</a:t>
            </a:r>
            <a:r>
              <a:rPr lang="zh-CN" sz="2000" i="1" dirty="0"/>
              <a:t>：</a:t>
            </a:r>
            <a:endParaRPr lang="zh-CN"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a:hlinkClick r:id="rId2" action="ppaction://hlinkfile"/>
          </p:cNvPr>
          <p:cNvPicPr>
            <a:picLocks noChangeAspect="1"/>
          </p:cNvPicPr>
          <p:nvPr/>
        </p:nvPicPr>
        <p:blipFill>
          <a:blip r:embed="rId3"/>
          <a:stretch>
            <a:fillRect/>
          </a:stretch>
        </p:blipFill>
        <p:spPr>
          <a:xfrm>
            <a:off x="3359785" y="351790"/>
            <a:ext cx="1866900" cy="296545"/>
          </a:xfrm>
          <a:prstGeom prst="rect">
            <a:avLst/>
          </a:prstGeom>
        </p:spPr>
      </p:pic>
      <p:pic>
        <p:nvPicPr>
          <p:cNvPr id="3" name="图片 2"/>
          <p:cNvPicPr>
            <a:picLocks noChangeAspect="1"/>
          </p:cNvPicPr>
          <p:nvPr/>
        </p:nvPicPr>
        <p:blipFill>
          <a:blip r:embed="rId4"/>
          <a:stretch>
            <a:fillRect/>
          </a:stretch>
        </p:blipFill>
        <p:spPr>
          <a:xfrm>
            <a:off x="3359785" y="3067685"/>
            <a:ext cx="5324475" cy="3296920"/>
          </a:xfrm>
          <a:prstGeom prst="rect">
            <a:avLst/>
          </a:prstGeom>
        </p:spPr>
      </p:pic>
    </p:spTree>
    <p:custDataLst>
      <p:tags r:id="rId5"/>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787400" y="856615"/>
            <a:ext cx="10897235" cy="31318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600" dirty="0"/>
              <a:t>2. Create your "Organisation"</a:t>
            </a:r>
            <a:r>
              <a:rPr sz="2000" dirty="0"/>
              <a:t> </a:t>
            </a:r>
            <a:r>
              <a:rPr sz="2400" dirty="0"/>
              <a:t>(if you don't already have one)</a:t>
            </a:r>
            <a:endParaRPr sz="1800" i="1" dirty="0"/>
          </a:p>
          <a:p>
            <a:endParaRPr sz="1800" i="1" dirty="0"/>
          </a:p>
          <a:p>
            <a:pPr fontAlgn="auto">
              <a:lnSpc>
                <a:spcPct val="150000"/>
              </a:lnSpc>
            </a:pPr>
            <a:r>
              <a:rPr sz="1800" i="1" dirty="0"/>
              <a:t>Once you have verified your account with NSP create an "organization" so you can keep track of a group of Node.js based projects.</a:t>
            </a:r>
            <a:endParaRPr sz="1800" i="1" dirty="0"/>
          </a:p>
          <a:p>
            <a:endParaRPr sz="1800" i="1" dirty="0"/>
          </a:p>
          <a:p>
            <a:r>
              <a:rPr sz="1800" i="1" dirty="0"/>
              <a:t>If you are using NSP for personal projects just name your "org" the same as your GitHub username.</a:t>
            </a:r>
            <a:endParaRPr sz="2000" i="1" dirty="0"/>
          </a:p>
          <a:p>
            <a:endParaRPr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4" name="图片 3"/>
          <p:cNvPicPr>
            <a:picLocks noChangeAspect="1"/>
          </p:cNvPicPr>
          <p:nvPr/>
        </p:nvPicPr>
        <p:blipFill>
          <a:blip r:embed="rId3"/>
          <a:stretch>
            <a:fillRect/>
          </a:stretch>
        </p:blipFill>
        <p:spPr>
          <a:xfrm>
            <a:off x="3832860" y="4772025"/>
            <a:ext cx="4990465" cy="647700"/>
          </a:xfrm>
          <a:prstGeom prst="rect">
            <a:avLst/>
          </a:prstGeom>
        </p:spPr>
      </p:pic>
      <p:sp>
        <p:nvSpPr>
          <p:cNvPr id="160" name=" 160"/>
          <p:cNvSpPr/>
          <p:nvPr/>
        </p:nvSpPr>
        <p:spPr>
          <a:xfrm rot="3900000">
            <a:off x="7078345" y="3674745"/>
            <a:ext cx="1078865" cy="6858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7565" y="846455"/>
            <a:ext cx="10897235" cy="1458595"/>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pPr fontAlgn="auto">
              <a:lnSpc>
                <a:spcPct val="150000"/>
              </a:lnSpc>
            </a:pPr>
            <a:r>
              <a:rPr sz="1800" i="1" dirty="0"/>
              <a:t>Click on the button to create a GitHub </a:t>
            </a:r>
            <a:r>
              <a:rPr sz="1800" b="1" i="1" dirty="0"/>
              <a:t>Integration</a:t>
            </a:r>
            <a:r>
              <a:rPr sz="1800" i="1" dirty="0"/>
              <a:t>:</a:t>
            </a:r>
            <a:endParaRPr sz="1800" i="1" dirty="0"/>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5" name="图片 4"/>
          <p:cNvPicPr>
            <a:picLocks noChangeAspect="1"/>
          </p:cNvPicPr>
          <p:nvPr/>
        </p:nvPicPr>
        <p:blipFill>
          <a:blip r:embed="rId3"/>
          <a:stretch>
            <a:fillRect/>
          </a:stretch>
        </p:blipFill>
        <p:spPr>
          <a:xfrm>
            <a:off x="3298190" y="2117090"/>
            <a:ext cx="5133340" cy="1790700"/>
          </a:xfrm>
          <a:prstGeom prst="rect">
            <a:avLst/>
          </a:prstGeom>
        </p:spPr>
      </p:pic>
      <p:sp>
        <p:nvSpPr>
          <p:cNvPr id="8" name="文本框 7"/>
          <p:cNvSpPr txBox="1"/>
          <p:nvPr>
            <p:custDataLst>
              <p:tags r:id="rId4"/>
            </p:custDataLst>
          </p:nvPr>
        </p:nvSpPr>
        <p:spPr>
          <a:xfrm>
            <a:off x="837565" y="3847465"/>
            <a:ext cx="10897235" cy="243586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dirty="0"/>
          </a:p>
          <a:p>
            <a:pPr fontAlgn="auto">
              <a:lnSpc>
                <a:spcPct val="150000"/>
              </a:lnSpc>
            </a:pPr>
            <a:r>
              <a:rPr sz="1800" i="1" dirty="0"/>
              <a:t>You will be re-directed to a GitHub "Auth" (Login) Page.</a:t>
            </a:r>
            <a:endParaRPr sz="1800" i="1" dirty="0"/>
          </a:p>
          <a:p>
            <a:pPr fontAlgn="auto">
              <a:lnSpc>
                <a:spcPct val="150000"/>
              </a:lnSpc>
            </a:pPr>
            <a:r>
              <a:rPr lang="zh-CN" sz="1800" i="1" dirty="0"/>
              <a:t>Login and authorize Node Security Project to access your account. Remember to grant authorization for the org where you project is (if applicable):</a:t>
            </a:r>
            <a:endParaRPr lang="zh-CN" sz="1800" i="1" dirty="0"/>
          </a:p>
          <a:p>
            <a:pPr fontAlgn="auto">
              <a:lnSpc>
                <a:spcPct val="150000"/>
              </a:lnSpc>
            </a:pPr>
            <a:r>
              <a:rPr lang="zh-CN" sz="1800" i="1" dirty="0"/>
              <a:t>Then click on the Authorize Application button at the bottom of the page: </a:t>
            </a:r>
            <a:endParaRPr lang="zh-CN" sz="1800" i="1" dirty="0"/>
          </a:p>
          <a:p>
            <a:pPr fontAlgn="auto">
              <a:lnSpc>
                <a:spcPct val="150000"/>
              </a:lnSpc>
            </a:pPr>
            <a:endParaRPr lang="zh-CN" sz="1800" i="1" dirty="0"/>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pic>
        <p:nvPicPr>
          <p:cNvPr id="9" name="图片 8"/>
          <p:cNvPicPr>
            <a:picLocks noChangeAspect="1"/>
          </p:cNvPicPr>
          <p:nvPr/>
        </p:nvPicPr>
        <p:blipFill>
          <a:blip r:embed="rId5"/>
          <a:stretch>
            <a:fillRect/>
          </a:stretch>
        </p:blipFill>
        <p:spPr>
          <a:xfrm>
            <a:off x="8542020" y="5962650"/>
            <a:ext cx="3380740" cy="638175"/>
          </a:xfrm>
          <a:prstGeom prst="rect">
            <a:avLst/>
          </a:prstGeom>
        </p:spPr>
      </p:pic>
    </p:spTree>
    <p:custDataLst>
      <p:tags r:id="rId6"/>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7565" y="84645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pPr fontAlgn="auto">
              <a:lnSpc>
                <a:spcPct val="150000"/>
              </a:lnSpc>
            </a:pPr>
            <a:r>
              <a:rPr sz="1800" i="1" dirty="0"/>
              <a:t>Once you do this you will be re-directed back to </a:t>
            </a:r>
            <a:r>
              <a:rPr sz="1800" i="1" dirty="0">
                <a:hlinkClick r:id="rId2" action="ppaction://hlinkfile"/>
              </a:rPr>
              <a:t>https://nodesecurity.io/orgs/dwyl/github/ </a:t>
            </a:r>
            <a:r>
              <a:rPr sz="1800" i="1" dirty="0"/>
              <a:t> where you will need to</a:t>
            </a:r>
            <a:r>
              <a:rPr sz="1800" b="1" i="1" dirty="0">
                <a:solidFill>
                  <a:schemeClr val="accent1">
                    <a:lumMod val="40000"/>
                    <a:lumOff val="60000"/>
                  </a:schemeClr>
                </a:solidFill>
              </a:rPr>
              <a:t> </a:t>
            </a:r>
            <a:r>
              <a:rPr sz="1800" b="1" i="1" dirty="0">
                <a:solidFill>
                  <a:srgbClr val="4D8DAF"/>
                </a:solidFill>
              </a:rPr>
              <a:t>select the Org again </a:t>
            </a:r>
            <a:r>
              <a:rPr lang="en-US" sz="1800" b="1" i="1" dirty="0">
                <a:solidFill>
                  <a:srgbClr val="4D8DAF"/>
                </a:solidFill>
              </a:rPr>
              <a:t>.</a:t>
            </a:r>
            <a:endParaRPr lang="en-US" sz="1800" b="1" i="1" dirty="0">
              <a:solidFill>
                <a:srgbClr val="4D8DAF"/>
              </a:solidFill>
            </a:endParaRPr>
          </a:p>
          <a:p>
            <a:pPr fontAlgn="auto">
              <a:lnSpc>
                <a:spcPct val="150000"/>
              </a:lnSpc>
            </a:pPr>
            <a:r>
              <a:rPr sz="1800" i="1" dirty="0"/>
              <a:t>You will then be presented with a list of projects.</a:t>
            </a:r>
            <a:endParaRPr sz="1800" i="1" dirty="0"/>
          </a:p>
          <a:p>
            <a:pPr fontAlgn="auto">
              <a:lnSpc>
                <a:spcPct val="150000"/>
              </a:lnSpc>
            </a:pPr>
            <a:r>
              <a:rPr sz="1800" i="1" dirty="0"/>
              <a:t>In our case we are enabling NSP Live checking for our hapi-auth-jwt2 project:</a:t>
            </a:r>
            <a:endParaRPr lang="en-US" sz="1800" b="1" i="1" dirty="0">
              <a:solidFill>
                <a:schemeClr val="tx1">
                  <a:lumMod val="50000"/>
                </a:schemeClr>
              </a:solidFill>
            </a:endParaRPr>
          </a:p>
          <a:p>
            <a:endParaRPr sz="1800" i="1" dirty="0"/>
          </a:p>
          <a:p>
            <a:pPr marL="0" indent="0">
              <a:buNone/>
            </a:pPr>
            <a:endParaRPr lang="zh-CN" sz="2000" i="1" dirty="0"/>
          </a:p>
          <a:p>
            <a:pPr algn="l"/>
            <a:endParaRPr lang="zh-CN" sz="2400" i="1" dirty="0"/>
          </a:p>
          <a:p>
            <a:pPr algn="l"/>
            <a:r>
              <a:rPr sz="1800" i="1" dirty="0"/>
              <a:t>Once you click the Submit button you're done! You should see the following message:</a:t>
            </a:r>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3"/>
          <a:stretch>
            <a:fillRect/>
          </a:stretch>
        </p:blipFill>
        <p:spPr>
          <a:xfrm>
            <a:off x="3359785" y="351790"/>
            <a:ext cx="1866900" cy="296545"/>
          </a:xfrm>
          <a:prstGeom prst="rect">
            <a:avLst/>
          </a:prstGeom>
        </p:spPr>
      </p:pic>
      <p:pic>
        <p:nvPicPr>
          <p:cNvPr id="3" name="图片 2"/>
          <p:cNvPicPr>
            <a:picLocks noChangeAspect="1"/>
          </p:cNvPicPr>
          <p:nvPr/>
        </p:nvPicPr>
        <p:blipFill>
          <a:blip r:embed="rId4"/>
          <a:stretch>
            <a:fillRect/>
          </a:stretch>
        </p:blipFill>
        <p:spPr>
          <a:xfrm>
            <a:off x="7724775" y="4115435"/>
            <a:ext cx="3771265" cy="723900"/>
          </a:xfrm>
          <a:prstGeom prst="rect">
            <a:avLst/>
          </a:prstGeom>
        </p:spPr>
      </p:pic>
      <p:sp>
        <p:nvSpPr>
          <p:cNvPr id="160" name=" 160"/>
          <p:cNvSpPr/>
          <p:nvPr/>
        </p:nvSpPr>
        <p:spPr>
          <a:xfrm rot="4020000">
            <a:off x="6602095" y="392620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 name="图片 3"/>
          <p:cNvPicPr>
            <a:picLocks noChangeAspect="1"/>
          </p:cNvPicPr>
          <p:nvPr/>
        </p:nvPicPr>
        <p:blipFill>
          <a:blip r:embed="rId5"/>
          <a:stretch>
            <a:fillRect/>
          </a:stretch>
        </p:blipFill>
        <p:spPr>
          <a:xfrm>
            <a:off x="7724775" y="5796280"/>
            <a:ext cx="4155440" cy="609600"/>
          </a:xfrm>
          <a:prstGeom prst="rect">
            <a:avLst/>
          </a:prstGeom>
        </p:spPr>
      </p:pic>
      <p:sp>
        <p:nvSpPr>
          <p:cNvPr id="6" name=" 160"/>
          <p:cNvSpPr/>
          <p:nvPr/>
        </p:nvSpPr>
        <p:spPr>
          <a:xfrm rot="4020000">
            <a:off x="6602095" y="544512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6"/>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27405" y="87312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r>
              <a:rPr sz="1800" i="1" dirty="0">
                <a:sym typeface="+mn-ea"/>
              </a:rPr>
              <a:t>And if you scroll down you will see that the project checkbox is checked.</a:t>
            </a:r>
            <a:endParaRPr sz="1800" i="1" dirty="0">
              <a:sym typeface="+mn-ea"/>
            </a:endParaRPr>
          </a:p>
          <a:p>
            <a:endParaRPr sz="1800" i="1" dirty="0">
              <a:sym typeface="+mn-ea"/>
            </a:endParaRPr>
          </a:p>
          <a:p>
            <a:r>
              <a:rPr sz="1800" i="1" dirty="0">
                <a:sym typeface="+mn-ea"/>
              </a:rPr>
              <a:t>Going back to your "Projects" page you will see:</a:t>
            </a:r>
            <a:endParaRPr sz="1800" i="1" dirty="0">
              <a:sym typeface="+mn-ea"/>
            </a:endParaRPr>
          </a:p>
          <a:p>
            <a:endParaRPr sz="1800" i="1" dirty="0">
              <a:sym typeface="+mn-ea"/>
            </a:endParaRPr>
          </a:p>
          <a:p>
            <a:endParaRPr sz="1800" i="1" dirty="0">
              <a:sym typeface="+mn-ea"/>
            </a:endParaRPr>
          </a:p>
          <a:p>
            <a:endParaRPr sz="1800" i="1" dirty="0">
              <a:sym typeface="+mn-ea"/>
            </a:endParaRPr>
          </a:p>
          <a:p>
            <a:endParaRPr sz="1800" i="1" dirty="0">
              <a:sym typeface="+mn-ea"/>
            </a:endParaRPr>
          </a:p>
          <a:p>
            <a:endParaRPr sz="1800" i="1" dirty="0">
              <a:sym typeface="+mn-ea"/>
            </a:endParaRPr>
          </a:p>
          <a:p>
            <a:r>
              <a:rPr sz="1800" i="1" dirty="0">
                <a:sym typeface="+mn-ea"/>
              </a:rPr>
              <a:t>So you know </a:t>
            </a:r>
            <a:r>
              <a:rPr sz="2400" i="1" dirty="0">
                <a:sym typeface="+mn-ea"/>
              </a:rPr>
              <a:t>it's </a:t>
            </a:r>
            <a:r>
              <a:rPr i="1" dirty="0">
                <a:sym typeface="+mn-ea"/>
              </a:rPr>
              <a:t>working ! </a:t>
            </a:r>
            <a:endParaRPr i="1"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5" name="图片 4"/>
          <p:cNvPicPr>
            <a:picLocks noChangeAspect="1"/>
          </p:cNvPicPr>
          <p:nvPr/>
        </p:nvPicPr>
        <p:blipFill>
          <a:blip r:embed="rId3"/>
          <a:stretch>
            <a:fillRect/>
          </a:stretch>
        </p:blipFill>
        <p:spPr>
          <a:xfrm>
            <a:off x="7299960" y="2957195"/>
            <a:ext cx="3380740" cy="2152650"/>
          </a:xfrm>
          <a:prstGeom prst="rect">
            <a:avLst/>
          </a:prstGeom>
        </p:spPr>
      </p:pic>
      <p:sp>
        <p:nvSpPr>
          <p:cNvPr id="7" name=" 7"/>
          <p:cNvSpPr/>
          <p:nvPr/>
        </p:nvSpPr>
        <p:spPr>
          <a:xfrm rot="3600000">
            <a:off x="5296535" y="3344545"/>
            <a:ext cx="1481455" cy="101663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3359785" y="351790"/>
            <a:ext cx="1866900" cy="296545"/>
          </a:xfrm>
          <a:prstGeom prst="rect">
            <a:avLst/>
          </a:prstGeom>
        </p:spPr>
      </p:pic>
      <p:sp>
        <p:nvSpPr>
          <p:cNvPr id="3" name="文本框 2"/>
          <p:cNvSpPr txBox="1"/>
          <p:nvPr>
            <p:custDataLst>
              <p:tags r:id="rId2"/>
            </p:custDataLst>
          </p:nvPr>
        </p:nvSpPr>
        <p:spPr>
          <a:xfrm>
            <a:off x="516890" y="1028065"/>
            <a:ext cx="10897235" cy="31419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lang="en-US" dirty="0"/>
              <a:t>4</a:t>
            </a:r>
            <a:r>
              <a:rPr dirty="0"/>
              <a:t>. </a:t>
            </a:r>
            <a:r>
              <a:rPr lang="en-US" dirty="0"/>
              <a:t>Show the badge on </a:t>
            </a:r>
            <a:r>
              <a:rPr dirty="0"/>
              <a:t>your Project</a:t>
            </a:r>
            <a:endParaRPr dirty="0"/>
          </a:p>
          <a:p>
            <a:pPr fontAlgn="auto">
              <a:lnSpc>
                <a:spcPct val="150000"/>
              </a:lnSpc>
            </a:pPr>
            <a:r>
              <a:rPr sz="1800" i="1" dirty="0"/>
              <a:t>Click on the project link and then on the badge:</a:t>
            </a:r>
            <a:endParaRPr sz="1800" i="1" dirty="0"/>
          </a:p>
          <a:p>
            <a:pPr fontAlgn="auto">
              <a:lnSpc>
                <a:spcPct val="150000"/>
              </a:lnSpc>
            </a:pPr>
            <a:r>
              <a:rPr sz="1800" i="1" dirty="0"/>
              <a:t>Copy the Markdown code shown which includes the unique token for your project. and paste it into the README.md of your project. e.g: NSP Status</a:t>
            </a:r>
            <a:endParaRPr sz="1800" i="1" dirty="0"/>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pic>
        <p:nvPicPr>
          <p:cNvPr id="6" name="图片 5"/>
          <p:cNvPicPr>
            <a:picLocks noChangeAspect="1"/>
          </p:cNvPicPr>
          <p:nvPr/>
        </p:nvPicPr>
        <p:blipFill>
          <a:blip r:embed="rId3"/>
          <a:stretch>
            <a:fillRect/>
          </a:stretch>
        </p:blipFill>
        <p:spPr>
          <a:xfrm>
            <a:off x="2799080" y="3603625"/>
            <a:ext cx="4053205" cy="2136140"/>
          </a:xfrm>
          <a:prstGeom prst="rect">
            <a:avLst/>
          </a:prstGeom>
        </p:spPr>
      </p:pic>
      <p:pic>
        <p:nvPicPr>
          <p:cNvPr id="8" name="图片 7"/>
          <p:cNvPicPr>
            <a:picLocks noChangeAspect="1"/>
          </p:cNvPicPr>
          <p:nvPr/>
        </p:nvPicPr>
        <p:blipFill>
          <a:blip r:embed="rId4"/>
          <a:stretch>
            <a:fillRect/>
          </a:stretch>
        </p:blipFill>
        <p:spPr>
          <a:xfrm>
            <a:off x="7764145" y="3827145"/>
            <a:ext cx="4330700" cy="1496060"/>
          </a:xfrm>
          <a:prstGeom prst="rect">
            <a:avLst/>
          </a:prstGeom>
        </p:spPr>
      </p:pic>
      <p:sp>
        <p:nvSpPr>
          <p:cNvPr id="159" name=" 159"/>
          <p:cNvSpPr/>
          <p:nvPr/>
        </p:nvSpPr>
        <p:spPr>
          <a:xfrm>
            <a:off x="693039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 name="图片 8"/>
          <p:cNvPicPr>
            <a:picLocks noChangeAspect="1"/>
          </p:cNvPicPr>
          <p:nvPr/>
        </p:nvPicPr>
        <p:blipFill>
          <a:blip r:embed="rId5"/>
          <a:stretch>
            <a:fillRect/>
          </a:stretch>
        </p:blipFill>
        <p:spPr>
          <a:xfrm>
            <a:off x="189230" y="3603625"/>
            <a:ext cx="1617345" cy="2559685"/>
          </a:xfrm>
          <a:prstGeom prst="rect">
            <a:avLst/>
          </a:prstGeom>
        </p:spPr>
      </p:pic>
      <p:sp>
        <p:nvSpPr>
          <p:cNvPr id="10" name=" 159"/>
          <p:cNvSpPr/>
          <p:nvPr/>
        </p:nvSpPr>
        <p:spPr>
          <a:xfrm>
            <a:off x="190881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6"/>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3359785" y="351790"/>
            <a:ext cx="1866900" cy="296545"/>
          </a:xfrm>
          <a:prstGeom prst="rect">
            <a:avLst/>
          </a:prstGeom>
        </p:spPr>
      </p:pic>
      <p:pic>
        <p:nvPicPr>
          <p:cNvPr id="4" name="图片 3"/>
          <p:cNvPicPr>
            <a:picLocks noChangeAspect="1"/>
          </p:cNvPicPr>
          <p:nvPr/>
        </p:nvPicPr>
        <p:blipFill>
          <a:blip r:embed="rId2"/>
          <a:stretch>
            <a:fillRect/>
          </a:stretch>
        </p:blipFill>
        <p:spPr>
          <a:xfrm>
            <a:off x="1552575" y="3773805"/>
            <a:ext cx="3343910" cy="2429510"/>
          </a:xfrm>
          <a:prstGeom prst="rect">
            <a:avLst/>
          </a:prstGeom>
        </p:spPr>
      </p:pic>
      <p:sp>
        <p:nvSpPr>
          <p:cNvPr id="5" name="文本框 4"/>
          <p:cNvSpPr txBox="1"/>
          <p:nvPr>
            <p:custDataLst>
              <p:tags r:id="rId3"/>
            </p:custDataLst>
          </p:nvPr>
        </p:nvSpPr>
        <p:spPr>
          <a:xfrm>
            <a:off x="516890" y="1028065"/>
            <a:ext cx="10897235" cy="29171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i="1" dirty="0">
                <a:sym typeface="+mn-ea"/>
              </a:rPr>
              <a:t>Note :</a:t>
            </a:r>
            <a:endParaRPr dirty="0"/>
          </a:p>
          <a:p>
            <a:pPr fontAlgn="auto">
              <a:lnSpc>
                <a:spcPct val="150000"/>
              </a:lnSpc>
            </a:pPr>
            <a:r>
              <a:rPr sz="1800" i="1" dirty="0"/>
              <a:t> just having a 3rd party service telling you there aren't any know vulnerabilities does not guarantee that your app is "secure"! You still need to write good code that escapes all input and follows "best practice"! But the nsp badge &amp; service is a useful early warning system.</a:t>
            </a:r>
            <a:endParaRPr sz="1800" i="1" dirty="0"/>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41705" y="1579245"/>
            <a:ext cx="10521315" cy="331660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ym typeface="+mn-ea"/>
              </a:rPr>
              <a:t>To get started with Travis CI: #   </a:t>
            </a:r>
            <a:r>
              <a:rPr b="1" i="1" dirty="0">
                <a:solidFill>
                  <a:schemeClr val="bg2">
                    <a:lumMod val="50000"/>
                  </a:schemeClr>
                </a:solidFill>
                <a:sym typeface="+mn-ea"/>
                <a:hlinkClick r:id="rId2" action="ppaction://hlinkfile"/>
              </a:rPr>
              <a:t>https://travis-ci.org</a:t>
            </a:r>
            <a:r>
              <a:rPr lang="en-US" b="1" i="1" dirty="0">
                <a:solidFill>
                  <a:schemeClr val="bg2">
                    <a:lumMod val="50000"/>
                  </a:schemeClr>
                </a:solidFill>
                <a:sym typeface="+mn-ea"/>
                <a:hlinkClick r:id="rId2" action="ppaction://hlinkfile"/>
              </a:rPr>
              <a:t>/</a:t>
            </a:r>
            <a:endParaRPr lang="en-US" b="1" i="1" dirty="0">
              <a:solidFill>
                <a:schemeClr val="bg2">
                  <a:lumMod val="50000"/>
                </a:schemeClr>
              </a:solidFill>
              <a:sym typeface="+mn-ea"/>
              <a:hlinkClick r:id="rId2" action="ppaction://hlinkfile"/>
            </a:endParaRPr>
          </a:p>
          <a:p>
            <a:pPr fontAlgn="auto">
              <a:lnSpc>
                <a:spcPct val="150000"/>
              </a:lnSpc>
            </a:pPr>
            <a:r>
              <a:rPr lang="en-US" sz="2400" dirty="0">
                <a:sym typeface="+mn-ea"/>
              </a:rPr>
              <a:t>1. </a:t>
            </a:r>
            <a:r>
              <a:rPr lang="zh-CN" altLang="en-US" sz="2400" dirty="0">
                <a:sym typeface="+mn-ea"/>
              </a:rPr>
              <a:t>使用</a:t>
            </a:r>
            <a:r>
              <a:rPr lang="en-US" altLang="zh-CN" sz="2400" dirty="0">
                <a:sym typeface="+mn-ea"/>
              </a:rPr>
              <a:t>GitHub</a:t>
            </a:r>
            <a:r>
              <a:rPr lang="zh-CN" altLang="en-US" sz="2400" dirty="0">
                <a:sym typeface="+mn-ea"/>
              </a:rPr>
              <a:t>账号登录</a:t>
            </a:r>
            <a:r>
              <a:rPr sz="2400" dirty="0">
                <a:sym typeface="+mn-ea"/>
              </a:rPr>
              <a:t>Travis CI</a:t>
            </a:r>
            <a:r>
              <a:rPr lang="zh-CN" sz="2400" dirty="0">
                <a:sym typeface="+mn-ea"/>
              </a:rPr>
              <a:t>，点击确定</a:t>
            </a:r>
            <a:r>
              <a:rPr lang="en-US" altLang="zh-CN" sz="2400" dirty="0">
                <a:sym typeface="+mn-ea"/>
              </a:rPr>
              <a:t>GitHub</a:t>
            </a:r>
            <a:r>
              <a:rPr lang="zh-CN" altLang="en-US" sz="2400" dirty="0">
                <a:sym typeface="+mn-ea"/>
              </a:rPr>
              <a:t>访问权限。</a:t>
            </a:r>
            <a:endParaRPr lang="zh-CN" altLang="en-US" sz="2400" dirty="0">
              <a:sym typeface="+mn-ea"/>
            </a:endParaRPr>
          </a:p>
          <a:p>
            <a:pPr fontAlgn="auto">
              <a:lnSpc>
                <a:spcPct val="150000"/>
              </a:lnSpc>
            </a:pPr>
            <a:r>
              <a:rPr lang="en-US" altLang="zh-CN" sz="2400" dirty="0">
                <a:sym typeface="+mn-ea"/>
              </a:rPr>
              <a:t>2. </a:t>
            </a:r>
            <a:r>
              <a:rPr lang="zh-CN" altLang="en-US" sz="2400" dirty="0">
                <a:sym typeface="+mn-ea"/>
              </a:rPr>
              <a:t>到</a:t>
            </a:r>
            <a:r>
              <a:rPr lang="en-US" altLang="zh-CN" sz="2400" dirty="0">
                <a:sym typeface="+mn-ea"/>
              </a:rPr>
              <a:t>GitHub</a:t>
            </a:r>
            <a:r>
              <a:rPr lang="zh-CN" altLang="en-US" sz="2400" dirty="0">
                <a:sym typeface="+mn-ea"/>
              </a:rPr>
              <a:t>主页选择使</a:t>
            </a:r>
            <a:r>
              <a:rPr lang="en-US" altLang="zh-CN" sz="2400" dirty="0">
                <a:sym typeface="+mn-ea"/>
              </a:rPr>
              <a:t>T</a:t>
            </a:r>
            <a:r>
              <a:rPr sz="2400" dirty="0">
                <a:sym typeface="+mn-ea"/>
              </a:rPr>
              <a:t>ravis CI</a:t>
            </a:r>
            <a:r>
              <a:rPr lang="zh-CN" sz="2400" dirty="0">
                <a:sym typeface="+mn-ea"/>
              </a:rPr>
              <a:t>可以访问的</a:t>
            </a:r>
            <a:r>
              <a:rPr lang="en-US" altLang="zh-CN" sz="2400" dirty="0">
                <a:sym typeface="+mn-ea"/>
              </a:rPr>
              <a:t>GitHub</a:t>
            </a:r>
            <a:r>
              <a:rPr lang="zh-CN" altLang="en-US" sz="2400" dirty="0">
                <a:sym typeface="+mn-ea"/>
              </a:rPr>
              <a:t>的代码库。</a:t>
            </a:r>
            <a:endParaRPr lang="zh-CN" altLang="en-US" sz="2400" dirty="0">
              <a:sym typeface="+mn-ea"/>
            </a:endParaRPr>
          </a:p>
          <a:p>
            <a:pPr fontAlgn="auto">
              <a:lnSpc>
                <a:spcPct val="150000"/>
              </a:lnSpc>
            </a:pPr>
            <a:r>
              <a:rPr lang="en-US" altLang="zh-CN" sz="2400" dirty="0">
                <a:sym typeface="+mn-ea"/>
              </a:rPr>
              <a:t>3. </a:t>
            </a:r>
            <a:r>
              <a:rPr lang="zh-CN" altLang="en-US" sz="2400" dirty="0">
                <a:sym typeface="+mn-ea"/>
              </a:rPr>
              <a:t>在选择的代码库中添加一个</a:t>
            </a:r>
            <a:r>
              <a:rPr lang="zh-CN" altLang="en-US" sz="2400" i="1" dirty="0">
                <a:sym typeface="+mn-ea"/>
              </a:rPr>
              <a:t>.travis.yml </a:t>
            </a:r>
            <a:r>
              <a:rPr lang="zh-CN" altLang="en-US" sz="2400" dirty="0">
                <a:sym typeface="+mn-ea"/>
              </a:rPr>
              <a:t>文件，</a:t>
            </a:r>
            <a:r>
              <a:rPr lang="en-US" altLang="zh-CN" sz="2400" dirty="0">
                <a:sym typeface="+mn-ea"/>
              </a:rPr>
              <a:t>push</a:t>
            </a:r>
            <a:r>
              <a:rPr lang="zh-CN" altLang="en-US" sz="2400" dirty="0">
                <a:sym typeface="+mn-ea"/>
              </a:rPr>
              <a:t>到</a:t>
            </a:r>
            <a:r>
              <a:rPr lang="en-US" altLang="zh-CN" sz="2400" dirty="0">
                <a:sym typeface="+mn-ea"/>
              </a:rPr>
              <a:t>git</a:t>
            </a:r>
            <a:r>
              <a:rPr lang="zh-CN" altLang="en-US" sz="2400" dirty="0">
                <a:sym typeface="+mn-ea"/>
              </a:rPr>
              <a:t>中，这时会触发一个Travis CI build。</a:t>
            </a:r>
            <a:r>
              <a:rPr lang="en-US" altLang="zh-CN" sz="2400" dirty="0">
                <a:sym typeface="+mn-ea"/>
              </a:rPr>
              <a:t>  </a:t>
            </a:r>
            <a:endParaRPr lang="en-US" altLang="zh-CN" sz="24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7118350" y="527685"/>
            <a:ext cx="2007235" cy="454025"/>
          </a:xfrm>
          <a:prstGeom prst="rect">
            <a:avLst/>
          </a:prstGeom>
        </p:spPr>
      </p:pic>
      <p:sp>
        <p:nvSpPr>
          <p:cNvPr id="5" name="文本框 4"/>
          <p:cNvSpPr txBox="1"/>
          <p:nvPr/>
        </p:nvSpPr>
        <p:spPr>
          <a:xfrm>
            <a:off x="1069340" y="4984115"/>
            <a:ext cx="6952615" cy="11887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en-US" altLang="zh-CN" sz="3200" dirty="0">
                <a:solidFill>
                  <a:schemeClr val="accent3"/>
                </a:solidFill>
                <a:effectLst/>
                <a:sym typeface="+mn-ea"/>
              </a:rPr>
              <a:t> </a:t>
            </a:r>
            <a:r>
              <a:rPr lang="en-US" altLang="zh-CN" sz="3200" b="1" dirty="0">
                <a:solidFill>
                  <a:schemeClr val="accent6">
                    <a:lumMod val="75000"/>
                  </a:schemeClr>
                </a:solidFill>
                <a:effectLst/>
                <a:sym typeface="+mn-ea"/>
              </a:rPr>
              <a:t>什么</a:t>
            </a:r>
            <a:r>
              <a:rPr lang="zh-CN" altLang="en-US" sz="3200" b="1" dirty="0">
                <a:solidFill>
                  <a:schemeClr val="accent6">
                    <a:lumMod val="75000"/>
                  </a:schemeClr>
                </a:solidFill>
                <a:effectLst/>
                <a:sym typeface="+mn-ea"/>
              </a:rPr>
              <a:t>是</a:t>
            </a:r>
            <a:r>
              <a:rPr lang="en-US" altLang="zh-CN" sz="3200" b="1" dirty="0">
                <a:solidFill>
                  <a:schemeClr val="accent6">
                    <a:lumMod val="75000"/>
                  </a:schemeClr>
                </a:solidFill>
                <a:effectLst/>
                <a:sym typeface="+mn-ea"/>
              </a:rPr>
              <a:t>.travis.yml </a:t>
            </a:r>
            <a:r>
              <a:rPr lang="en-US" altLang="zh-CN" sz="4000" b="1" dirty="0">
                <a:solidFill>
                  <a:schemeClr val="accent6">
                    <a:lumMod val="75000"/>
                  </a:schemeClr>
                </a:solidFill>
                <a:effectLst/>
                <a:sym typeface="+mn-ea"/>
              </a:rPr>
              <a:t>？</a:t>
            </a:r>
            <a:endParaRPr lang="en-US" altLang="zh-CN" sz="4000" b="1" dirty="0">
              <a:solidFill>
                <a:schemeClr val="accent6">
                  <a:lumMod val="75000"/>
                </a:schemeClr>
              </a:solidFill>
              <a:effectLst/>
              <a:sym typeface="+mn-ea"/>
            </a:endParaRPr>
          </a:p>
          <a:p>
            <a:endParaRPr lang="en-US" altLang="zh-CN" sz="3200" b="1" dirty="0">
              <a:solidFill>
                <a:schemeClr val="accent3"/>
              </a:solidFill>
              <a:effectLst>
                <a:outerShdw dist="38100" dir="2700000" algn="bl" rotWithShape="0">
                  <a:schemeClr val="accent5"/>
                </a:outerShdw>
              </a:effectLst>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750570" y="607884"/>
            <a:ext cx="4838065" cy="639913"/>
            <a:chOff x="1065" y="698"/>
            <a:chExt cx="7619" cy="1097"/>
          </a:xfrm>
        </p:grpSpPr>
        <p:pic>
          <p:nvPicPr>
            <p:cNvPr id="20" name="图片 19" descr="docs"/>
            <p:cNvPicPr>
              <a:picLocks noChangeAspect="1"/>
            </p:cNvPicPr>
            <p:nvPr/>
          </p:nvPicPr>
          <p:blipFill>
            <a:blip r:embed="rId1"/>
            <a:stretch>
              <a:fillRect/>
            </a:stretch>
          </p:blipFill>
          <p:spPr>
            <a:xfrm>
              <a:off x="6235" y="698"/>
              <a:ext cx="2449" cy="607"/>
            </a:xfrm>
            <a:prstGeom prst="rect">
              <a:avLst/>
            </a:prstGeom>
          </p:spPr>
        </p:pic>
        <p:sp>
          <p:nvSpPr>
            <p:cNvPr id="21" name="文本框 20"/>
            <p:cNvSpPr txBox="1"/>
            <p:nvPr/>
          </p:nvSpPr>
          <p:spPr>
            <a:xfrm>
              <a:off x="1065" y="698"/>
              <a:ext cx="6120" cy="1097"/>
            </a:xfrm>
            <a:prstGeom prst="rect">
              <a:avLst/>
            </a:prstGeom>
            <a:noFill/>
          </p:spPr>
          <p:txBody>
            <a:bodyPr wrap="square" rtlCol="0" anchor="t">
              <a:spAutoFit/>
            </a:bodyPr>
            <a:p>
              <a:r>
                <a:rPr lang="zh-CN" altLang="en-US" sz="3600" dirty="0">
                  <a:solidFill>
                    <a:srgbClr val="4A6982"/>
                  </a:solidFill>
                  <a:latin typeface="+mj-lt"/>
                  <a:ea typeface="+mj-ea"/>
                  <a:cs typeface="+mj-cs"/>
                </a:rPr>
                <a:t>Documentation</a:t>
              </a:r>
              <a:endParaRPr lang="zh-CN" altLang="en-US" sz="3600" dirty="0">
                <a:solidFill>
                  <a:srgbClr val="4A6982"/>
                </a:solidFill>
                <a:latin typeface="+mj-lt"/>
                <a:ea typeface="+mj-ea"/>
                <a:cs typeface="+mj-cs"/>
              </a:endParaRPr>
            </a:p>
          </p:txBody>
        </p:sp>
      </p:grpSp>
      <p:grpSp>
        <p:nvGrpSpPr>
          <p:cNvPr id="5" name="组合 4"/>
          <p:cNvGrpSpPr/>
          <p:nvPr/>
        </p:nvGrpSpPr>
        <p:grpSpPr>
          <a:xfrm>
            <a:off x="795655" y="1350010"/>
            <a:ext cx="3568700" cy="640080"/>
            <a:chOff x="1635" y="419"/>
            <a:chExt cx="5620" cy="1008"/>
          </a:xfrm>
        </p:grpSpPr>
        <p:sp>
          <p:nvSpPr>
            <p:cNvPr id="6" name="文本框 5"/>
            <p:cNvSpPr txBox="1"/>
            <p:nvPr/>
          </p:nvSpPr>
          <p:spPr>
            <a:xfrm>
              <a:off x="1635" y="419"/>
              <a:ext cx="3986" cy="1008"/>
            </a:xfrm>
            <a:prstGeom prst="rect">
              <a:avLst/>
            </a:prstGeom>
            <a:noFill/>
          </p:spPr>
          <p:txBody>
            <a:bodyPr wrap="square" rtlCol="0" anchor="t">
              <a:spAutoFit/>
            </a:bodyPr>
            <a:p>
              <a:r>
                <a:rPr lang="zh-CN" altLang="en-US" sz="3600" dirty="0">
                  <a:solidFill>
                    <a:srgbClr val="4A6982"/>
                  </a:solidFill>
                  <a:latin typeface="+mj-lt"/>
                  <a:ea typeface="+mj-ea"/>
                  <a:cs typeface="+mj-cs"/>
                </a:rPr>
                <a:t>Security</a:t>
              </a:r>
              <a:endParaRPr lang="zh-CN" altLang="en-US" sz="3600" dirty="0">
                <a:solidFill>
                  <a:srgbClr val="4A6982"/>
                </a:solidFill>
                <a:latin typeface="+mj-lt"/>
                <a:ea typeface="+mj-ea"/>
                <a:cs typeface="+mj-cs"/>
              </a:endParaRPr>
            </a:p>
          </p:txBody>
        </p:sp>
        <p:pic>
          <p:nvPicPr>
            <p:cNvPr id="7" name="图片 6"/>
            <p:cNvPicPr>
              <a:picLocks noChangeAspect="1"/>
            </p:cNvPicPr>
            <p:nvPr/>
          </p:nvPicPr>
          <p:blipFill>
            <a:blip r:embed="rId2"/>
            <a:stretch>
              <a:fillRect/>
            </a:stretch>
          </p:blipFill>
          <p:spPr>
            <a:xfrm>
              <a:off x="4787" y="554"/>
              <a:ext cx="2468" cy="392"/>
            </a:xfrm>
            <a:prstGeom prst="rect">
              <a:avLst/>
            </a:prstGeom>
          </p:spPr>
        </p:pic>
      </p:grpSp>
      <p:grpSp>
        <p:nvGrpSpPr>
          <p:cNvPr id="8" name="组合 7"/>
          <p:cNvGrpSpPr/>
          <p:nvPr/>
        </p:nvGrpSpPr>
        <p:grpSpPr>
          <a:xfrm>
            <a:off x="795020" y="2087245"/>
            <a:ext cx="6579235" cy="640080"/>
            <a:chOff x="1651" y="831"/>
            <a:chExt cx="10361" cy="1008"/>
          </a:xfrm>
        </p:grpSpPr>
        <p:sp>
          <p:nvSpPr>
            <p:cNvPr id="9" name="文本框 8"/>
            <p:cNvSpPr txBox="1"/>
            <p:nvPr/>
          </p:nvSpPr>
          <p:spPr>
            <a:xfrm>
              <a:off x="1651" y="831"/>
              <a:ext cx="9559" cy="1008"/>
            </a:xfrm>
            <a:prstGeom prst="rect">
              <a:avLst/>
            </a:prstGeom>
            <a:noFill/>
          </p:spPr>
          <p:txBody>
            <a:bodyPr wrap="square" rtlCol="0" anchor="t">
              <a:spAutoFit/>
            </a:bodyPr>
            <a:p>
              <a:r>
                <a:rPr lang="zh-CN" altLang="en-US" sz="3600" dirty="0">
                  <a:solidFill>
                    <a:srgbClr val="4A6982"/>
                  </a:solidFill>
                  <a:latin typeface="+mj-lt"/>
                  <a:ea typeface="+mj-ea"/>
                  <a:cs typeface="+mj-cs"/>
                </a:rPr>
                <a:t>Continuous Integration</a:t>
              </a:r>
              <a:endParaRPr lang="zh-CN" altLang="en-US" sz="3600" dirty="0">
                <a:solidFill>
                  <a:srgbClr val="4A6982"/>
                </a:solidFill>
                <a:latin typeface="+mj-lt"/>
                <a:ea typeface="+mj-ea"/>
                <a:cs typeface="+mj-cs"/>
              </a:endParaRPr>
            </a:p>
          </p:txBody>
        </p:sp>
        <p:pic>
          <p:nvPicPr>
            <p:cNvPr id="10" name="图片 9"/>
            <p:cNvPicPr>
              <a:picLocks noChangeAspect="1"/>
            </p:cNvPicPr>
            <p:nvPr/>
          </p:nvPicPr>
          <p:blipFill>
            <a:blip r:embed="rId3"/>
            <a:stretch>
              <a:fillRect/>
            </a:stretch>
          </p:blipFill>
          <p:spPr>
            <a:xfrm>
              <a:off x="9543" y="831"/>
              <a:ext cx="2469" cy="558"/>
            </a:xfrm>
            <a:prstGeom prst="rect">
              <a:avLst/>
            </a:prstGeom>
          </p:spPr>
        </p:pic>
      </p:grpSp>
      <p:grpSp>
        <p:nvGrpSpPr>
          <p:cNvPr id="11" name="组合 10"/>
          <p:cNvGrpSpPr/>
          <p:nvPr/>
        </p:nvGrpSpPr>
        <p:grpSpPr>
          <a:xfrm>
            <a:off x="795655" y="3718560"/>
            <a:ext cx="5822315" cy="640080"/>
            <a:chOff x="1770" y="589"/>
            <a:chExt cx="9169" cy="1008"/>
          </a:xfrm>
        </p:grpSpPr>
        <p:sp>
          <p:nvSpPr>
            <p:cNvPr id="12" name="文本框 11"/>
            <p:cNvSpPr txBox="1"/>
            <p:nvPr/>
          </p:nvSpPr>
          <p:spPr>
            <a:xfrm>
              <a:off x="1770" y="589"/>
              <a:ext cx="9169" cy="1008"/>
            </a:xfrm>
            <a:prstGeom prst="rect">
              <a:avLst/>
            </a:prstGeom>
            <a:noFill/>
          </p:spPr>
          <p:txBody>
            <a:bodyPr wrap="square" rtlCol="0" anchor="t">
              <a:spAutoFit/>
            </a:bodyPr>
            <a:p>
              <a:r>
                <a:rPr lang="zh-CN" altLang="en-US" sz="3600" dirty="0">
                  <a:solidFill>
                    <a:srgbClr val="4A6982"/>
                  </a:solidFill>
                  <a:latin typeface="+mj-lt"/>
                  <a:ea typeface="+mj-ea"/>
                  <a:cs typeface="+mj-cs"/>
                </a:rPr>
                <a:t>CodeClimate </a:t>
              </a:r>
              <a:endParaRPr lang="zh-CN" altLang="en-US" sz="3600" dirty="0">
                <a:solidFill>
                  <a:srgbClr val="4A6982"/>
                </a:solidFill>
                <a:latin typeface="+mj-lt"/>
                <a:ea typeface="+mj-ea"/>
                <a:cs typeface="+mj-cs"/>
              </a:endParaRPr>
            </a:p>
          </p:txBody>
        </p:sp>
        <p:pic>
          <p:nvPicPr>
            <p:cNvPr id="13" name="图片 12"/>
            <p:cNvPicPr>
              <a:picLocks noChangeAspect="1"/>
            </p:cNvPicPr>
            <p:nvPr/>
          </p:nvPicPr>
          <p:blipFill>
            <a:blip r:embed="rId4"/>
            <a:stretch>
              <a:fillRect/>
            </a:stretch>
          </p:blipFill>
          <p:spPr>
            <a:xfrm>
              <a:off x="6226" y="589"/>
              <a:ext cx="2772" cy="524"/>
            </a:xfrm>
            <a:prstGeom prst="rect">
              <a:avLst/>
            </a:prstGeom>
          </p:spPr>
        </p:pic>
      </p:grpSp>
      <p:grpSp>
        <p:nvGrpSpPr>
          <p:cNvPr id="14" name="组合 13"/>
          <p:cNvGrpSpPr/>
          <p:nvPr/>
        </p:nvGrpSpPr>
        <p:grpSpPr>
          <a:xfrm>
            <a:off x="750570" y="4358640"/>
            <a:ext cx="10217785" cy="762000"/>
            <a:chOff x="412" y="950"/>
            <a:chExt cx="16091" cy="1200"/>
          </a:xfrm>
        </p:grpSpPr>
        <p:sp>
          <p:nvSpPr>
            <p:cNvPr id="15" name="文本框 14"/>
            <p:cNvSpPr txBox="1"/>
            <p:nvPr/>
          </p:nvSpPr>
          <p:spPr>
            <a:xfrm>
              <a:off x="412" y="950"/>
              <a:ext cx="16091" cy="1200"/>
            </a:xfrm>
            <a:prstGeom prst="rect">
              <a:avLst/>
            </a:prstGeom>
            <a:noFill/>
          </p:spPr>
          <p:txBody>
            <a:bodyPr wrap="square" rtlCol="0" anchor="t">
              <a:spAutoFit/>
            </a:bodyPr>
            <a:p>
              <a:r>
                <a:rPr lang="zh-CN" altLang="en-US" sz="32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200" dirty="0">
                  <a:solidFill>
                    <a:srgbClr val="4A6982"/>
                  </a:solidFill>
                  <a:latin typeface="+mj-lt"/>
                  <a:ea typeface="+mj-ea"/>
                  <a:cs typeface="+mj-cs"/>
                </a:rPr>
                <a:t> (code style/linting)</a:t>
              </a:r>
              <a:r>
                <a:rPr lang="zh-CN" altLang="en-US" sz="3600" dirty="0">
                  <a:solidFill>
                    <a:srgbClr val="4A6982"/>
                  </a:solidFill>
                  <a:latin typeface="+mj-lt"/>
                  <a:ea typeface="+mj-ea"/>
                  <a:cs typeface="+mj-cs"/>
                </a:rPr>
                <a:t>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16" name="图片 15"/>
            <p:cNvPicPr>
              <a:picLocks noChangeAspect="1"/>
            </p:cNvPicPr>
            <p:nvPr/>
          </p:nvPicPr>
          <p:blipFill>
            <a:blip r:embed="rId5"/>
            <a:stretch>
              <a:fillRect/>
            </a:stretch>
          </p:blipFill>
          <p:spPr>
            <a:xfrm>
              <a:off x="12992" y="1073"/>
              <a:ext cx="3337" cy="513"/>
            </a:xfrm>
            <a:prstGeom prst="rect">
              <a:avLst/>
            </a:prstGeom>
          </p:spPr>
        </p:pic>
      </p:grpSp>
      <p:grpSp>
        <p:nvGrpSpPr>
          <p:cNvPr id="17" name="组合 16"/>
          <p:cNvGrpSpPr/>
          <p:nvPr/>
        </p:nvGrpSpPr>
        <p:grpSpPr>
          <a:xfrm>
            <a:off x="795020" y="5145405"/>
            <a:ext cx="6579235" cy="640080"/>
            <a:chOff x="1371" y="553"/>
            <a:chExt cx="10361" cy="1008"/>
          </a:xfrm>
        </p:grpSpPr>
        <p:sp>
          <p:nvSpPr>
            <p:cNvPr id="18" name="文本框 17"/>
            <p:cNvSpPr txBox="1"/>
            <p:nvPr/>
          </p:nvSpPr>
          <p:spPr>
            <a:xfrm>
              <a:off x="1371" y="553"/>
              <a:ext cx="10361" cy="1008"/>
            </a:xfrm>
            <a:prstGeom prst="rect">
              <a:avLst/>
            </a:prstGeom>
            <a:noFill/>
          </p:spPr>
          <p:txBody>
            <a:bodyPr wrap="square" rtlCol="0" anchor="t">
              <a:spAutoFit/>
            </a:bodyPr>
            <a:p>
              <a:r>
                <a:rPr lang="zh-CN" altLang="en-US" sz="3600" dirty="0">
                  <a:solidFill>
                    <a:srgbClr val="4A6982"/>
                  </a:solidFill>
                  <a:latin typeface="+mj-lt"/>
                  <a:ea typeface="+mj-ea"/>
                  <a:cs typeface="+mj-cs"/>
                </a:rPr>
                <a:t>Gitter</a:t>
              </a:r>
              <a:endParaRPr lang="zh-CN" altLang="en-US" sz="3600" dirty="0">
                <a:solidFill>
                  <a:srgbClr val="4A6982"/>
                </a:solidFill>
                <a:latin typeface="+mj-lt"/>
                <a:ea typeface="+mj-ea"/>
                <a:cs typeface="+mj-cs"/>
              </a:endParaRPr>
            </a:p>
          </p:txBody>
        </p:sp>
        <p:pic>
          <p:nvPicPr>
            <p:cNvPr id="19" name="图片 18"/>
            <p:cNvPicPr>
              <a:picLocks noChangeAspect="1"/>
            </p:cNvPicPr>
            <p:nvPr/>
          </p:nvPicPr>
          <p:blipFill>
            <a:blip r:embed="rId6"/>
            <a:stretch>
              <a:fillRect/>
            </a:stretch>
          </p:blipFill>
          <p:spPr>
            <a:xfrm>
              <a:off x="3456" y="553"/>
              <a:ext cx="2671" cy="520"/>
            </a:xfrm>
            <a:prstGeom prst="rect">
              <a:avLst/>
            </a:prstGeom>
          </p:spPr>
        </p:pic>
      </p:grpSp>
      <p:grpSp>
        <p:nvGrpSpPr>
          <p:cNvPr id="22" name="组合 21"/>
          <p:cNvGrpSpPr/>
          <p:nvPr/>
        </p:nvGrpSpPr>
        <p:grpSpPr>
          <a:xfrm>
            <a:off x="661670" y="5867400"/>
            <a:ext cx="4836772" cy="640080"/>
            <a:chOff x="1467" y="6026"/>
            <a:chExt cx="7615" cy="1008"/>
          </a:xfrm>
        </p:grpSpPr>
        <p:pic>
          <p:nvPicPr>
            <p:cNvPr id="23" name="图片 22"/>
            <p:cNvPicPr>
              <a:picLocks noChangeAspect="1"/>
            </p:cNvPicPr>
            <p:nvPr/>
          </p:nvPicPr>
          <p:blipFill>
            <a:blip r:embed="rId7"/>
            <a:stretch>
              <a:fillRect/>
            </a:stretch>
          </p:blipFill>
          <p:spPr>
            <a:xfrm>
              <a:off x="5955" y="6114"/>
              <a:ext cx="3127" cy="458"/>
            </a:xfrm>
            <a:prstGeom prst="rect">
              <a:avLst/>
            </a:prstGeom>
          </p:spPr>
        </p:pic>
        <p:sp>
          <p:nvSpPr>
            <p:cNvPr id="24" name="文本框 23"/>
            <p:cNvSpPr txBox="1"/>
            <p:nvPr/>
          </p:nvSpPr>
          <p:spPr>
            <a:xfrm>
              <a:off x="1467" y="6026"/>
              <a:ext cx="4666" cy="1008"/>
            </a:xfrm>
            <a:prstGeom prst="rect">
              <a:avLst/>
            </a:prstGeom>
            <a:noFill/>
          </p:spPr>
          <p:txBody>
            <a:bodyPr wrap="square" rtlCol="0" anchor="t">
              <a:spAutoFit/>
            </a:bodyPr>
            <a:p>
              <a:r>
                <a:rPr lang="en-US" altLang="zh-CN" sz="3600" dirty="0">
                  <a:solidFill>
                    <a:srgbClr val="4A6982"/>
                  </a:solidFill>
                  <a:latin typeface="+mj-lt"/>
                  <a:ea typeface="+mj-ea"/>
                  <a:cs typeface="+mj-cs"/>
                </a:rPr>
                <a:t> </a:t>
              </a:r>
              <a:r>
                <a:rPr lang="zh-CN" altLang="en-US" sz="3600" dirty="0">
                  <a:solidFill>
                    <a:srgbClr val="4A6982"/>
                  </a:solidFill>
                  <a:latin typeface="+mj-lt"/>
                  <a:ea typeface="+mj-ea"/>
                  <a:cs typeface="+mj-cs"/>
                </a:rPr>
                <a:t>Contributing </a:t>
              </a:r>
              <a:endParaRPr lang="zh-CN" altLang="en-US" sz="4400" dirty="0">
                <a:solidFill>
                  <a:srgbClr val="4A6982"/>
                </a:solidFill>
                <a:latin typeface="+mj-lt"/>
                <a:ea typeface="+mj-ea"/>
                <a:cs typeface="+mj-cs"/>
              </a:endParaRPr>
            </a:p>
          </p:txBody>
        </p:sp>
      </p:grpSp>
      <p:grpSp>
        <p:nvGrpSpPr>
          <p:cNvPr id="2" name="组合 1"/>
          <p:cNvGrpSpPr/>
          <p:nvPr/>
        </p:nvGrpSpPr>
        <p:grpSpPr>
          <a:xfrm>
            <a:off x="795655" y="2824480"/>
            <a:ext cx="6049010" cy="640080"/>
            <a:chOff x="1548" y="831"/>
            <a:chExt cx="9526" cy="1008"/>
          </a:xfrm>
        </p:grpSpPr>
        <p:sp>
          <p:nvSpPr>
            <p:cNvPr id="3" name="文本框 2"/>
            <p:cNvSpPr txBox="1"/>
            <p:nvPr/>
          </p:nvSpPr>
          <p:spPr>
            <a:xfrm>
              <a:off x="1548" y="831"/>
              <a:ext cx="9526" cy="1008"/>
            </a:xfrm>
            <a:prstGeom prst="rect">
              <a:avLst/>
            </a:prstGeom>
            <a:noFill/>
          </p:spPr>
          <p:txBody>
            <a:bodyPr wrap="square" rtlCol="0" anchor="t">
              <a:spAutoFit/>
            </a:bodyPr>
            <a:p>
              <a:r>
                <a:rPr lang="zh-CN" altLang="en-US" sz="3600" dirty="0">
                  <a:solidFill>
                    <a:srgbClr val="4A6982"/>
                  </a:solidFill>
                  <a:latin typeface="+mj-lt"/>
                  <a:ea typeface="+mj-ea"/>
                  <a:cs typeface="+mj-cs"/>
                </a:rPr>
                <a:t>Test/Code Coverage </a:t>
              </a:r>
              <a:endParaRPr lang="zh-CN" altLang="en-US" sz="4400" dirty="0">
                <a:solidFill>
                  <a:srgbClr val="4A6982"/>
                </a:solidFill>
                <a:latin typeface="+mj-lt"/>
                <a:ea typeface="+mj-ea"/>
                <a:cs typeface="+mj-cs"/>
              </a:endParaRPr>
            </a:p>
          </p:txBody>
        </p:sp>
        <p:pic>
          <p:nvPicPr>
            <p:cNvPr id="25" name="图片 24" descr="codecov"/>
            <p:cNvPicPr>
              <a:picLocks noChangeAspect="1"/>
            </p:cNvPicPr>
            <p:nvPr/>
          </p:nvPicPr>
          <p:blipFill>
            <a:blip r:embed="rId8"/>
            <a:stretch>
              <a:fillRect/>
            </a:stretch>
          </p:blipFill>
          <p:spPr>
            <a:xfrm>
              <a:off x="8498" y="981"/>
              <a:ext cx="2576" cy="504"/>
            </a:xfrm>
            <a:prstGeom prst="rect">
              <a:avLst/>
            </a:prstGeom>
          </p:spPr>
        </p:pic>
      </p:grpSp>
    </p:spTree>
    <p:custDataLst>
      <p:tags r:id="rId9"/>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1069340" y="1972945"/>
            <a:ext cx="8971915" cy="269113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ym typeface="+mn-ea"/>
              </a:rPr>
              <a:t>.travis.yml </a:t>
            </a:r>
            <a:r>
              <a:rPr lang="zh-CN" altLang="en-US" dirty="0">
                <a:sym typeface="+mn-ea"/>
              </a:rPr>
              <a:t>文件用来告诉Travis CI要做什么。</a:t>
            </a:r>
            <a:endParaRPr lang="zh-CN" altLang="en-US" dirty="0">
              <a:sym typeface="+mn-ea"/>
            </a:endParaRPr>
          </a:p>
          <a:p>
            <a:pPr fontAlgn="auto">
              <a:lnSpc>
                <a:spcPct val="150000"/>
              </a:lnSpc>
            </a:pPr>
            <a:r>
              <a:rPr lang="zh-CN" altLang="en-US" sz="2000" i="1" dirty="0">
                <a:sym typeface="+mn-ea"/>
              </a:rPr>
              <a:t>项目使用的编程语言</a:t>
            </a:r>
            <a:endParaRPr lang="zh-CN" altLang="en-US" sz="2000" i="1" dirty="0">
              <a:sym typeface="+mn-ea"/>
            </a:endParaRPr>
          </a:p>
          <a:p>
            <a:pPr fontAlgn="auto">
              <a:lnSpc>
                <a:spcPct val="150000"/>
              </a:lnSpc>
            </a:pPr>
            <a:r>
              <a:rPr lang="zh-CN" altLang="en-US" sz="2000" i="1" dirty="0">
                <a:sym typeface="+mn-ea"/>
              </a:rPr>
              <a:t>运行时的版本</a:t>
            </a:r>
            <a:endParaRPr lang="zh-CN" altLang="en-US" sz="2000" i="1" dirty="0">
              <a:sym typeface="+mn-ea"/>
            </a:endParaRPr>
          </a:p>
          <a:p>
            <a:pPr fontAlgn="auto">
              <a:lnSpc>
                <a:spcPct val="150000"/>
              </a:lnSpc>
            </a:pPr>
            <a:r>
              <a:rPr lang="zh-CN" altLang="en-US" sz="2000" i="1" dirty="0">
                <a:sym typeface="+mn-ea"/>
              </a:rPr>
              <a:t>构建前要执行哪些命令或脚本</a:t>
            </a:r>
            <a:endParaRPr lang="zh-CN" altLang="en-US" sz="2000" i="1"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7118350" y="527685"/>
            <a:ext cx="2007235" cy="454025"/>
          </a:xfrm>
          <a:prstGeom prst="rect">
            <a:avLst/>
          </a:prstGeom>
        </p:spPr>
      </p:pic>
      <p:pic>
        <p:nvPicPr>
          <p:cNvPr id="2" name="图片 1"/>
          <p:cNvPicPr>
            <a:picLocks noChangeAspect="1"/>
          </p:cNvPicPr>
          <p:nvPr/>
        </p:nvPicPr>
        <p:blipFill>
          <a:blip r:embed="rId3"/>
          <a:stretch>
            <a:fillRect/>
          </a:stretch>
        </p:blipFill>
        <p:spPr>
          <a:xfrm>
            <a:off x="6873875" y="3930015"/>
            <a:ext cx="5071745" cy="1902460"/>
          </a:xfrm>
          <a:prstGeom prst="rect">
            <a:avLst/>
          </a:prstGeom>
        </p:spPr>
      </p:pic>
      <p:sp>
        <p:nvSpPr>
          <p:cNvPr id="4" name="文本框 3"/>
          <p:cNvSpPr txBox="1"/>
          <p:nvPr/>
        </p:nvSpPr>
        <p:spPr>
          <a:xfrm>
            <a:off x="8586470" y="3358515"/>
            <a:ext cx="1211580" cy="365760"/>
          </a:xfrm>
          <a:prstGeom prst="rect">
            <a:avLst/>
          </a:prstGeom>
          <a:noFill/>
        </p:spPr>
        <p:txBody>
          <a:bodyPr wrap="none" rtlCol="0">
            <a:spAutoFit/>
          </a:bodyPr>
          <a:p>
            <a:r>
              <a:rPr lang="en-US" altLang="zh-CN"/>
              <a:t>.travis.yml</a:t>
            </a:r>
            <a:endParaRPr lang="en-US" altLang="zh-CN"/>
          </a:p>
        </p:txBody>
      </p:sp>
      <p:sp>
        <p:nvSpPr>
          <p:cNvPr id="162" name=" 162"/>
          <p:cNvSpPr/>
          <p:nvPr/>
        </p:nvSpPr>
        <p:spPr>
          <a:xfrm rot="2640000">
            <a:off x="7072630" y="3177540"/>
            <a:ext cx="831850" cy="50292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39165" y="981710"/>
            <a:ext cx="8971915" cy="54317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dirty="0">
                <a:sym typeface="+mn-ea"/>
              </a:rPr>
              <a:t>To get started with Travis CI: #</a:t>
            </a:r>
            <a:endParaRPr lang="zh-CN" altLang="en-US" sz="2400" dirty="0">
              <a:sym typeface="+mn-ea"/>
            </a:endParaRPr>
          </a:p>
          <a:p>
            <a:pPr fontAlgn="auto">
              <a:lnSpc>
                <a:spcPct val="150000"/>
              </a:lnSpc>
            </a:pPr>
            <a:r>
              <a:rPr lang="zh-CN" altLang="en-US" sz="2400" dirty="0">
                <a:sym typeface="+mn-ea"/>
              </a:rPr>
              <a:t> </a:t>
            </a:r>
            <a:r>
              <a:rPr lang="en-US" altLang="zh-CN" sz="2400" dirty="0">
                <a:sym typeface="+mn-ea"/>
              </a:rPr>
              <a:t>4. </a:t>
            </a:r>
            <a:r>
              <a:rPr lang="zh-CN" altLang="en-US" sz="2400" dirty="0">
                <a:sym typeface="+mn-ea"/>
              </a:rPr>
              <a:t>检查 </a:t>
            </a:r>
            <a:r>
              <a:rPr lang="zh-CN" altLang="en-US" sz="2400" dirty="0">
                <a:sym typeface="+mn-ea"/>
                <a:hlinkClick r:id="rId2" action="ppaction://hlinkfile"/>
              </a:rPr>
              <a:t>build status</a:t>
            </a:r>
            <a:r>
              <a:rPr lang="zh-CN" altLang="en-US" sz="2400" dirty="0">
                <a:sym typeface="+mn-ea"/>
              </a:rPr>
              <a:t> ，查看生成是否通过或失败。</a:t>
            </a:r>
            <a:endParaRPr lang="zh-CN" altLang="en-US" sz="2400" dirty="0">
              <a:sym typeface="+mn-ea"/>
            </a:endParaRPr>
          </a:p>
          <a:p>
            <a:pPr fontAlgn="auto">
              <a:lnSpc>
                <a:spcPct val="150000"/>
              </a:lnSpc>
            </a:pPr>
            <a:endParaRPr lang="zh-CN" altLang="en-US" sz="24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a:hlinkClick r:id="rId3" action="ppaction://hlinkfile"/>
          </p:cNvPr>
          <p:cNvPicPr>
            <a:picLocks noChangeAspect="1"/>
          </p:cNvPicPr>
          <p:nvPr/>
        </p:nvPicPr>
        <p:blipFill>
          <a:blip r:embed="rId4"/>
          <a:stretch>
            <a:fillRect/>
          </a:stretch>
        </p:blipFill>
        <p:spPr>
          <a:xfrm>
            <a:off x="7118350" y="527685"/>
            <a:ext cx="2007235" cy="454025"/>
          </a:xfrm>
          <a:prstGeom prst="rect">
            <a:avLst/>
          </a:prstGeom>
        </p:spPr>
      </p:pic>
      <p:pic>
        <p:nvPicPr>
          <p:cNvPr id="6" name="图片 5"/>
          <p:cNvPicPr>
            <a:picLocks noChangeAspect="1"/>
          </p:cNvPicPr>
          <p:nvPr/>
        </p:nvPicPr>
        <p:blipFill>
          <a:blip r:embed="rId5"/>
          <a:stretch>
            <a:fillRect/>
          </a:stretch>
        </p:blipFill>
        <p:spPr>
          <a:xfrm>
            <a:off x="5514975" y="3081020"/>
            <a:ext cx="6376035" cy="3218180"/>
          </a:xfrm>
          <a:prstGeom prst="rect">
            <a:avLst/>
          </a:prstGeom>
        </p:spPr>
      </p:pic>
      <p:pic>
        <p:nvPicPr>
          <p:cNvPr id="7" name="图片 6"/>
          <p:cNvPicPr>
            <a:picLocks noChangeAspect="1"/>
          </p:cNvPicPr>
          <p:nvPr/>
        </p:nvPicPr>
        <p:blipFill>
          <a:blip r:embed="rId6"/>
          <a:stretch>
            <a:fillRect/>
          </a:stretch>
        </p:blipFill>
        <p:spPr>
          <a:xfrm>
            <a:off x="476250" y="2964180"/>
            <a:ext cx="4771390" cy="1466850"/>
          </a:xfrm>
          <a:prstGeom prst="rect">
            <a:avLst/>
          </a:prstGeom>
        </p:spPr>
      </p:pic>
      <p:pic>
        <p:nvPicPr>
          <p:cNvPr id="8" name="图片 7"/>
          <p:cNvPicPr>
            <a:picLocks noChangeAspect="1"/>
          </p:cNvPicPr>
          <p:nvPr/>
        </p:nvPicPr>
        <p:blipFill>
          <a:blip r:embed="rId7"/>
          <a:stretch>
            <a:fillRect/>
          </a:stretch>
        </p:blipFill>
        <p:spPr>
          <a:xfrm>
            <a:off x="1337945" y="4562475"/>
            <a:ext cx="3047365" cy="2108200"/>
          </a:xfrm>
          <a:prstGeom prst="rect">
            <a:avLst/>
          </a:prstGeom>
        </p:spPr>
      </p:pic>
    </p:spTree>
    <p:custDataLst>
      <p:tags r:id="rId8"/>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a:hlinkClick r:id="rId1" action="ppaction://hlinkfile"/>
          </p:cNvPr>
          <p:cNvPicPr>
            <a:picLocks noChangeAspect="1"/>
          </p:cNvPicPr>
          <p:nvPr/>
        </p:nvPicPr>
        <p:blipFill>
          <a:blip r:embed="rId2"/>
          <a:stretch>
            <a:fillRect/>
          </a:stretch>
        </p:blipFill>
        <p:spPr>
          <a:xfrm>
            <a:off x="4726305" y="527685"/>
            <a:ext cx="2618740" cy="495300"/>
          </a:xfrm>
          <a:prstGeom prst="rect">
            <a:avLst/>
          </a:prstGeom>
        </p:spPr>
      </p:pic>
      <p:pic>
        <p:nvPicPr>
          <p:cNvPr id="6" name="图片 5"/>
          <p:cNvPicPr>
            <a:picLocks noChangeAspect="1"/>
          </p:cNvPicPr>
          <p:nvPr/>
        </p:nvPicPr>
        <p:blipFill>
          <a:blip r:embed="rId3"/>
          <a:stretch>
            <a:fillRect/>
          </a:stretch>
        </p:blipFill>
        <p:spPr>
          <a:xfrm>
            <a:off x="1175385" y="1289685"/>
            <a:ext cx="3214370" cy="1624330"/>
          </a:xfrm>
          <a:prstGeom prst="rect">
            <a:avLst/>
          </a:prstGeom>
        </p:spPr>
      </p:pic>
      <p:pic>
        <p:nvPicPr>
          <p:cNvPr id="7" name="图片 6"/>
          <p:cNvPicPr>
            <a:picLocks noChangeAspect="1"/>
          </p:cNvPicPr>
          <p:nvPr/>
        </p:nvPicPr>
        <p:blipFill>
          <a:blip r:embed="rId4"/>
          <a:stretch>
            <a:fillRect/>
          </a:stretch>
        </p:blipFill>
        <p:spPr>
          <a:xfrm>
            <a:off x="7345045" y="1252220"/>
            <a:ext cx="3026410" cy="1698625"/>
          </a:xfrm>
          <a:prstGeom prst="rect">
            <a:avLst/>
          </a:prstGeom>
        </p:spPr>
      </p:pic>
      <p:pic>
        <p:nvPicPr>
          <p:cNvPr id="9" name="图片 8"/>
          <p:cNvPicPr>
            <a:picLocks noChangeAspect="1"/>
          </p:cNvPicPr>
          <p:nvPr/>
        </p:nvPicPr>
        <p:blipFill>
          <a:blip r:embed="rId5"/>
          <a:stretch>
            <a:fillRect/>
          </a:stretch>
        </p:blipFill>
        <p:spPr>
          <a:xfrm>
            <a:off x="1280795" y="4562475"/>
            <a:ext cx="3108960" cy="2144395"/>
          </a:xfrm>
          <a:prstGeom prst="rect">
            <a:avLst/>
          </a:prstGeom>
        </p:spPr>
      </p:pic>
      <p:pic>
        <p:nvPicPr>
          <p:cNvPr id="10" name="图片 9"/>
          <p:cNvPicPr>
            <a:picLocks noChangeAspect="1"/>
          </p:cNvPicPr>
          <p:nvPr/>
        </p:nvPicPr>
        <p:blipFill>
          <a:blip r:embed="rId6"/>
          <a:stretch>
            <a:fillRect/>
          </a:stretch>
        </p:blipFill>
        <p:spPr>
          <a:xfrm>
            <a:off x="3260725" y="3064510"/>
            <a:ext cx="4577080" cy="1172210"/>
          </a:xfrm>
          <a:prstGeom prst="rect">
            <a:avLst/>
          </a:prstGeom>
        </p:spPr>
      </p:pic>
      <p:pic>
        <p:nvPicPr>
          <p:cNvPr id="11" name="图片 10"/>
          <p:cNvPicPr>
            <a:picLocks noChangeAspect="1"/>
          </p:cNvPicPr>
          <p:nvPr/>
        </p:nvPicPr>
        <p:blipFill>
          <a:blip r:embed="rId7"/>
          <a:stretch>
            <a:fillRect/>
          </a:stretch>
        </p:blipFill>
        <p:spPr>
          <a:xfrm>
            <a:off x="7012305" y="4511040"/>
            <a:ext cx="4104640" cy="2247265"/>
          </a:xfrm>
          <a:prstGeom prst="rect">
            <a:avLst/>
          </a:prstGeom>
        </p:spPr>
      </p:pic>
      <p:sp>
        <p:nvSpPr>
          <p:cNvPr id="135" name=" 135"/>
          <p:cNvSpPr/>
          <p:nvPr/>
        </p:nvSpPr>
        <p:spPr>
          <a:xfrm>
            <a:off x="4985385" y="18649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2"/>
          <p:cNvSpPr/>
          <p:nvPr/>
        </p:nvSpPr>
        <p:spPr>
          <a:xfrm rot="10980000">
            <a:off x="8286750" y="3111500"/>
            <a:ext cx="820420" cy="6350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3"/>
          <p:cNvSpPr/>
          <p:nvPr/>
        </p:nvSpPr>
        <p:spPr>
          <a:xfrm rot="9840000">
            <a:off x="2152650" y="3735070"/>
            <a:ext cx="1038860" cy="64516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4818380" y="53193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8"/>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4726305" y="527685"/>
            <a:ext cx="2618740" cy="495300"/>
          </a:xfrm>
          <a:prstGeom prst="rect">
            <a:avLst/>
          </a:prstGeom>
        </p:spPr>
      </p:pic>
      <p:pic>
        <p:nvPicPr>
          <p:cNvPr id="3" name="图片 2"/>
          <p:cNvPicPr>
            <a:picLocks noChangeAspect="1"/>
          </p:cNvPicPr>
          <p:nvPr/>
        </p:nvPicPr>
        <p:blipFill>
          <a:blip r:embed="rId2"/>
          <a:stretch>
            <a:fillRect/>
          </a:stretch>
        </p:blipFill>
        <p:spPr>
          <a:xfrm>
            <a:off x="817245" y="1830070"/>
            <a:ext cx="2806065" cy="1636395"/>
          </a:xfrm>
          <a:prstGeom prst="rect">
            <a:avLst/>
          </a:prstGeom>
        </p:spPr>
      </p:pic>
      <p:pic>
        <p:nvPicPr>
          <p:cNvPr id="4" name="图片 3"/>
          <p:cNvPicPr>
            <a:picLocks noChangeAspect="1"/>
          </p:cNvPicPr>
          <p:nvPr/>
        </p:nvPicPr>
        <p:blipFill>
          <a:blip r:embed="rId3"/>
          <a:stretch>
            <a:fillRect/>
          </a:stretch>
        </p:blipFill>
        <p:spPr>
          <a:xfrm>
            <a:off x="5742305" y="1289685"/>
            <a:ext cx="5821045" cy="3237230"/>
          </a:xfrm>
          <a:prstGeom prst="rect">
            <a:avLst/>
          </a:prstGeom>
        </p:spPr>
      </p:pic>
      <p:pic>
        <p:nvPicPr>
          <p:cNvPr id="5" name="图片 4"/>
          <p:cNvPicPr>
            <a:picLocks noChangeAspect="1"/>
          </p:cNvPicPr>
          <p:nvPr/>
        </p:nvPicPr>
        <p:blipFill>
          <a:blip r:embed="rId4"/>
          <a:stretch>
            <a:fillRect/>
          </a:stretch>
        </p:blipFill>
        <p:spPr>
          <a:xfrm>
            <a:off x="817245" y="4808855"/>
            <a:ext cx="2805430" cy="1667510"/>
          </a:xfrm>
          <a:prstGeom prst="rect">
            <a:avLst/>
          </a:prstGeom>
        </p:spPr>
      </p:pic>
      <p:sp>
        <p:nvSpPr>
          <p:cNvPr id="8" name=" 8"/>
          <p:cNvSpPr/>
          <p:nvPr/>
        </p:nvSpPr>
        <p:spPr>
          <a:xfrm>
            <a:off x="4144010" y="2657475"/>
            <a:ext cx="1078865" cy="60452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5"/>
          <p:cNvSpPr/>
          <p:nvPr/>
        </p:nvSpPr>
        <p:spPr>
          <a:xfrm rot="5400000">
            <a:off x="1834515" y="3926840"/>
            <a:ext cx="958215" cy="48387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5"/>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4726305" y="527685"/>
            <a:ext cx="2618740" cy="495300"/>
          </a:xfrm>
          <a:prstGeom prst="rect">
            <a:avLst/>
          </a:prstGeom>
        </p:spPr>
      </p:pic>
      <p:pic>
        <p:nvPicPr>
          <p:cNvPr id="7" name="图片 6"/>
          <p:cNvPicPr>
            <a:picLocks noChangeAspect="1"/>
          </p:cNvPicPr>
          <p:nvPr/>
        </p:nvPicPr>
        <p:blipFill>
          <a:blip r:embed="rId2"/>
          <a:stretch>
            <a:fillRect/>
          </a:stretch>
        </p:blipFill>
        <p:spPr>
          <a:xfrm>
            <a:off x="643890" y="1525270"/>
            <a:ext cx="4260215" cy="2392680"/>
          </a:xfrm>
          <a:prstGeom prst="rect">
            <a:avLst/>
          </a:prstGeom>
        </p:spPr>
      </p:pic>
      <p:pic>
        <p:nvPicPr>
          <p:cNvPr id="9" name="图片 8"/>
          <p:cNvPicPr>
            <a:picLocks noChangeAspect="1"/>
          </p:cNvPicPr>
          <p:nvPr/>
        </p:nvPicPr>
        <p:blipFill>
          <a:blip r:embed="rId3"/>
          <a:stretch>
            <a:fillRect/>
          </a:stretch>
        </p:blipFill>
        <p:spPr>
          <a:xfrm>
            <a:off x="606425" y="4018915"/>
            <a:ext cx="4335145" cy="1833880"/>
          </a:xfrm>
          <a:prstGeom prst="rect">
            <a:avLst/>
          </a:prstGeom>
        </p:spPr>
      </p:pic>
      <p:pic>
        <p:nvPicPr>
          <p:cNvPr id="10" name="图片 9"/>
          <p:cNvPicPr>
            <a:picLocks noChangeAspect="1"/>
          </p:cNvPicPr>
          <p:nvPr/>
        </p:nvPicPr>
        <p:blipFill>
          <a:blip r:embed="rId4"/>
          <a:stretch>
            <a:fillRect/>
          </a:stretch>
        </p:blipFill>
        <p:spPr>
          <a:xfrm>
            <a:off x="6971665" y="2524125"/>
            <a:ext cx="4344670" cy="2049780"/>
          </a:xfrm>
          <a:prstGeom prst="rect">
            <a:avLst/>
          </a:prstGeom>
        </p:spPr>
      </p:pic>
      <p:sp>
        <p:nvSpPr>
          <p:cNvPr id="162" name=" 162"/>
          <p:cNvSpPr/>
          <p:nvPr/>
        </p:nvSpPr>
        <p:spPr>
          <a:xfrm>
            <a:off x="5487670" y="3404235"/>
            <a:ext cx="938530" cy="61468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5"/>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endParaRPr lang="zh-CN" altLang="en-US" sz="3600" dirty="0">
              <a:solidFill>
                <a:srgbClr val="4A6982"/>
              </a:solidFill>
            </a:endParaRPr>
          </a:p>
        </p:txBody>
      </p:sp>
      <p:sp>
        <p:nvSpPr>
          <p:cNvPr id="19" name="文本框 18"/>
          <p:cNvSpPr txBox="1"/>
          <p:nvPr>
            <p:custDataLst>
              <p:tags r:id="rId2"/>
            </p:custDataLst>
          </p:nvPr>
        </p:nvSpPr>
        <p:spPr>
          <a:xfrm>
            <a:off x="742950" y="2382520"/>
            <a:ext cx="10859135" cy="282765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Visit: </a:t>
            </a:r>
            <a:r>
              <a:rPr lang="zh-CN" altLang="en-US" u="sng" dirty="0">
                <a:hlinkClick r:id="rId3" action="ppaction://hlinkfile"/>
              </a:rPr>
              <a:t> http://inch-ci.org/learn_more</a:t>
            </a:r>
            <a:r>
              <a:rPr lang="zh-CN" altLang="en-US" dirty="0"/>
              <a:t>  and paste your GitHub username (or organisation name) and repository name into the form then click Evaluate.</a:t>
            </a:r>
            <a:endParaRPr lang="zh-CN" altLang="en-US" dirty="0"/>
          </a:p>
          <a:p>
            <a:endParaRPr lang="zh-CN" altLang="en-US" dirty="0"/>
          </a:p>
        </p:txBody>
      </p:sp>
      <p:pic>
        <p:nvPicPr>
          <p:cNvPr id="20" name="图片 19" descr="docs">
            <a:hlinkClick r:id="rId4"/>
          </p:cNvPr>
          <p:cNvPicPr>
            <a:picLocks noChangeAspect="1"/>
          </p:cNvPicPr>
          <p:nvPr/>
        </p:nvPicPr>
        <p:blipFill>
          <a:blip r:embed="rId5"/>
          <a:stretch>
            <a:fillRect/>
          </a:stretch>
        </p:blipFill>
        <p:spPr>
          <a:xfrm>
            <a:off x="4121785" y="561340"/>
            <a:ext cx="1802130" cy="447040"/>
          </a:xfrm>
          <a:prstGeom prst="rect">
            <a:avLst/>
          </a:prstGeom>
        </p:spPr>
      </p:pic>
    </p:spTree>
    <p:custDataLst>
      <p:tags r:id="rId6"/>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endParaRPr lang="zh-CN" altLang="en-US" sz="3600" dirty="0">
              <a:solidFill>
                <a:srgbClr val="4A6982"/>
              </a:solidFill>
            </a:endParaRPr>
          </a:p>
        </p:txBody>
      </p:sp>
      <p:sp>
        <p:nvSpPr>
          <p:cNvPr id="19" name="文本框 18"/>
          <p:cNvSpPr txBox="1"/>
          <p:nvPr>
            <p:custDataLst>
              <p:tags r:id="rId2"/>
            </p:custDataLst>
          </p:nvPr>
        </p:nvSpPr>
        <p:spPr>
          <a:xfrm>
            <a:off x="494665" y="1301750"/>
            <a:ext cx="11202035" cy="40665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Then you can copy the badge directly from the resulting page. </a:t>
            </a:r>
            <a:r>
              <a:rPr lang="zh-CN" altLang="en-US" dirty="0">
                <a:hlinkClick r:id="rId3" action="ppaction://hlinkfile"/>
              </a:rPr>
              <a:t>e.g:</a:t>
            </a:r>
            <a:endParaRPr lang="zh-CN" altLang="en-US" dirty="0"/>
          </a:p>
          <a:p>
            <a:endParaRPr lang="zh-CN" altLang="en-US" dirty="0"/>
          </a:p>
          <a:p>
            <a:endParaRPr lang="zh-CN" altLang="en-US" dirty="0"/>
          </a:p>
        </p:txBody>
      </p:sp>
      <p:pic>
        <p:nvPicPr>
          <p:cNvPr id="20" name="图片 19" descr="docs">
            <a:hlinkClick r:id="rId4"/>
          </p:cNvPr>
          <p:cNvPicPr>
            <a:picLocks noChangeAspect="1"/>
          </p:cNvPicPr>
          <p:nvPr/>
        </p:nvPicPr>
        <p:blipFill>
          <a:blip r:embed="rId5"/>
          <a:stretch>
            <a:fillRect/>
          </a:stretch>
        </p:blipFill>
        <p:spPr>
          <a:xfrm>
            <a:off x="4121785" y="561340"/>
            <a:ext cx="1802130" cy="447040"/>
          </a:xfrm>
          <a:prstGeom prst="rect">
            <a:avLst/>
          </a:prstGeom>
        </p:spPr>
      </p:pic>
      <p:pic>
        <p:nvPicPr>
          <p:cNvPr id="2" name="图片 1"/>
          <p:cNvPicPr>
            <a:picLocks noChangeAspect="1"/>
          </p:cNvPicPr>
          <p:nvPr/>
        </p:nvPicPr>
        <p:blipFill>
          <a:blip r:embed="rId6"/>
          <a:stretch>
            <a:fillRect/>
          </a:stretch>
        </p:blipFill>
        <p:spPr>
          <a:xfrm>
            <a:off x="662305" y="2447925"/>
            <a:ext cx="7171055" cy="3990340"/>
          </a:xfrm>
          <a:prstGeom prst="rect">
            <a:avLst/>
          </a:prstGeom>
        </p:spPr>
      </p:pic>
      <p:pic>
        <p:nvPicPr>
          <p:cNvPr id="5" name="图片 4">
            <a:hlinkClick r:id="rId7" action="ppaction://hlinkfile"/>
          </p:cNvPr>
          <p:cNvPicPr>
            <a:picLocks noChangeAspect="1"/>
          </p:cNvPicPr>
          <p:nvPr/>
        </p:nvPicPr>
        <p:blipFill>
          <a:blip r:embed="rId8"/>
          <a:stretch>
            <a:fillRect/>
          </a:stretch>
        </p:blipFill>
        <p:spPr>
          <a:xfrm>
            <a:off x="9210675" y="3406140"/>
            <a:ext cx="2143125" cy="523875"/>
          </a:xfrm>
          <a:prstGeom prst="rect">
            <a:avLst/>
          </a:prstGeom>
        </p:spPr>
      </p:pic>
      <p:sp>
        <p:nvSpPr>
          <p:cNvPr id="160" name=" 160"/>
          <p:cNvSpPr/>
          <p:nvPr/>
        </p:nvSpPr>
        <p:spPr>
          <a:xfrm>
            <a:off x="8193405" y="3796665"/>
            <a:ext cx="657225" cy="4191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9"/>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First install the NPM Package in your Node.js/JS project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9080500" y="471170"/>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install goodparts --save-dev</a:t>
            </a:r>
            <a:endParaRPr sz="2400" dirty="0">
              <a:solidFill>
                <a:schemeClr val="bg2">
                  <a:lumMod val="50000"/>
                </a:schemeClr>
              </a:solidFill>
              <a:effectLst/>
            </a:endParaRPr>
          </a:p>
        </p:txBody>
      </p:sp>
      <p:sp>
        <p:nvSpPr>
          <p:cNvPr id="4" name="文本框 3"/>
          <p:cNvSpPr txBox="1"/>
          <p:nvPr>
            <p:custDataLst>
              <p:tags r:id="rId5"/>
            </p:custDataLst>
          </p:nvPr>
        </p:nvSpPr>
        <p:spPr>
          <a:xfrm>
            <a:off x="838200" y="315785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Then add the following script to your package.json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5" name="文本框 4"/>
          <p:cNvSpPr txBox="1"/>
          <p:nvPr>
            <p:custDataLst>
              <p:tags r:id="rId6"/>
            </p:custDataLst>
          </p:nvPr>
        </p:nvSpPr>
        <p:spPr>
          <a:xfrm>
            <a:off x="1129665" y="4003040"/>
            <a:ext cx="10097770" cy="166497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50000"/>
              </a:lnSpc>
              <a:buNone/>
            </a:pPr>
            <a:endParaRPr sz="2400" dirty="0">
              <a:solidFill>
                <a:schemeClr val="bg2">
                  <a:lumMod val="50000"/>
                </a:schemeClr>
              </a:solidFill>
              <a:effectLst/>
              <a:sym typeface="+mn-ea"/>
            </a:endParaRPr>
          </a:p>
          <a:p>
            <a:pPr marL="0" indent="0" fontAlgn="auto">
              <a:lnSpc>
                <a:spcPct val="50000"/>
              </a:lnSpc>
              <a:buNone/>
            </a:pPr>
            <a:r>
              <a:rPr sz="2400" dirty="0">
                <a:solidFill>
                  <a:schemeClr val="bg2">
                    <a:lumMod val="50000"/>
                  </a:schemeClr>
                </a:solidFill>
                <a:effectLst/>
                <a:sym typeface="+mn-ea"/>
              </a:rPr>
              <a:t>{</a:t>
            </a:r>
            <a:endParaRPr sz="2400" dirty="0">
              <a:solidFill>
                <a:schemeClr val="bg2">
                  <a:lumMod val="50000"/>
                </a:schemeClr>
              </a:solidFill>
              <a:effectLst/>
              <a:sym typeface="+mn-ea"/>
            </a:endParaRPr>
          </a:p>
          <a:p>
            <a:pPr marL="0" indent="0" fontAlgn="auto">
              <a:lnSpc>
                <a:spcPct val="90000"/>
              </a:lnSpc>
              <a:buNone/>
            </a:pPr>
            <a:r>
              <a:rPr sz="2400" dirty="0">
                <a:solidFill>
                  <a:schemeClr val="bg2">
                    <a:lumMod val="50000"/>
                  </a:schemeClr>
                </a:solidFill>
                <a:effectLst/>
                <a:sym typeface="+mn-ea"/>
              </a:rPr>
              <a:t>  "lint": "node_modules/.bin/goodparts path/to/files/for/linting"</a:t>
            </a:r>
            <a:endParaRPr sz="2400" dirty="0">
              <a:solidFill>
                <a:schemeClr val="bg2">
                  <a:lumMod val="50000"/>
                </a:schemeClr>
              </a:solidFill>
              <a:effectLst/>
              <a:sym typeface="+mn-ea"/>
            </a:endParaRPr>
          </a:p>
          <a:p>
            <a:pPr marL="0" indent="0" fontAlgn="auto">
              <a:lnSpc>
                <a:spcPct val="90000"/>
              </a:lnSpc>
              <a:buNone/>
            </a:pPr>
            <a:r>
              <a:rPr sz="2400" dirty="0">
                <a:solidFill>
                  <a:schemeClr val="bg2">
                    <a:lumMod val="50000"/>
                  </a:schemeClr>
                </a:solidFill>
                <a:effectLst/>
                <a:sym typeface="+mn-ea"/>
              </a:rPr>
              <a:t>}</a:t>
            </a:r>
            <a:endParaRPr sz="2400" dirty="0">
              <a:solidFill>
                <a:schemeClr val="bg2">
                  <a:lumMod val="50000"/>
                </a:schemeClr>
              </a:solidFill>
              <a:effectLst/>
              <a:sym typeface="+mn-ea"/>
            </a:endParaRPr>
          </a:p>
        </p:txBody>
      </p:sp>
    </p:spTree>
    <p:custDataLst>
      <p:tags r:id="rId7"/>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Now when you run the command:</a:t>
            </a:r>
            <a:endParaRPr dirty="0">
              <a:sym typeface="+mn-ea"/>
            </a:endParaRPr>
          </a:p>
          <a:p>
            <a:pPr fontAlgn="auto">
              <a:lnSpc>
                <a:spcPct val="140000"/>
              </a:lnSpc>
            </a:pPr>
            <a:endParaRPr dirty="0">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9092565" y="471170"/>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run lint</a:t>
            </a:r>
            <a:endParaRPr sz="2400" dirty="0">
              <a:solidFill>
                <a:schemeClr val="bg2">
                  <a:lumMod val="50000"/>
                </a:schemeClr>
              </a:solidFill>
              <a:effectLst/>
            </a:endParaRPr>
          </a:p>
        </p:txBody>
      </p:sp>
      <p:pic>
        <p:nvPicPr>
          <p:cNvPr id="6" name="图片 5"/>
          <p:cNvPicPr>
            <a:picLocks noChangeAspect="1"/>
          </p:cNvPicPr>
          <p:nvPr/>
        </p:nvPicPr>
        <p:blipFill>
          <a:blip r:embed="rId5"/>
          <a:stretch>
            <a:fillRect/>
          </a:stretch>
        </p:blipFill>
        <p:spPr>
          <a:xfrm>
            <a:off x="1129665" y="3154045"/>
            <a:ext cx="4771390" cy="952500"/>
          </a:xfrm>
          <a:prstGeom prst="rect">
            <a:avLst/>
          </a:prstGeom>
        </p:spPr>
      </p:pic>
      <p:pic>
        <p:nvPicPr>
          <p:cNvPr id="7" name="图片 6"/>
          <p:cNvPicPr>
            <a:picLocks noChangeAspect="1"/>
          </p:cNvPicPr>
          <p:nvPr/>
        </p:nvPicPr>
        <p:blipFill>
          <a:blip r:embed="rId6"/>
          <a:stretch>
            <a:fillRect/>
          </a:stretch>
        </p:blipFill>
        <p:spPr>
          <a:xfrm>
            <a:off x="1129665" y="4519930"/>
            <a:ext cx="6152515" cy="2276475"/>
          </a:xfrm>
          <a:prstGeom prst="rect">
            <a:avLst/>
          </a:prstGeom>
        </p:spPr>
      </p:pic>
    </p:spTree>
    <p:custDataLst>
      <p:tags r:id="rId7"/>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lang="zh-CN" dirty="0">
                <a:sym typeface="+mn-ea"/>
              </a:rPr>
              <a:t>使用 </a:t>
            </a:r>
            <a:r>
              <a:rPr lang="en-US" altLang="zh-CN" dirty="0">
                <a:sym typeface="+mn-ea"/>
              </a:rPr>
              <a:t>--fix </a:t>
            </a:r>
            <a:r>
              <a:rPr lang="zh-CN" altLang="en-US" dirty="0">
                <a:sym typeface="+mn-ea"/>
              </a:rPr>
              <a:t>可以自动修复一大部分的</a:t>
            </a:r>
            <a:r>
              <a:rPr lang="en-US" altLang="zh-CN" dirty="0">
                <a:sym typeface="+mn-ea"/>
              </a:rPr>
              <a:t>errors</a:t>
            </a:r>
            <a:r>
              <a:rPr dirty="0">
                <a:sym typeface="+mn-ea"/>
              </a:rPr>
              <a: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1432560" y="349885"/>
            <a:ext cx="5970905" cy="701040"/>
          </a:xfrm>
          <a:prstGeom prst="rect">
            <a:avLst/>
          </a:prstGeom>
          <a:noFill/>
        </p:spPr>
        <p:txBody>
          <a:bodyPr wrap="square" rtlCol="0" anchor="t">
            <a:spAutoFit/>
          </a:bodyPr>
          <a:p>
            <a:r>
              <a:rPr sz="3600" dirty="0">
                <a:solidFill>
                  <a:schemeClr val="bg2">
                    <a:lumMod val="50000"/>
                  </a:schemeClr>
                </a:solidFill>
                <a:effectLst/>
                <a:sym typeface="+mn-ea"/>
              </a:rPr>
              <a:t>goodparts </a:t>
            </a:r>
            <a:r>
              <a:rPr lang="en-US" sz="3600" dirty="0">
                <a:solidFill>
                  <a:schemeClr val="bg2">
                    <a:lumMod val="50000"/>
                  </a:schemeClr>
                </a:solidFill>
                <a:effectLst/>
                <a:sym typeface="+mn-ea"/>
              </a:rPr>
              <a:t>-</a:t>
            </a:r>
            <a:r>
              <a:rPr sz="3600" dirty="0">
                <a:solidFill>
                  <a:schemeClr val="bg2">
                    <a:lumMod val="50000"/>
                  </a:schemeClr>
                </a:solidFill>
                <a:effectLst/>
                <a:sym typeface="+mn-ea"/>
              </a:rPr>
              <a:t> </a:t>
            </a:r>
            <a:r>
              <a:rPr lang="zh-CN" altLang="en-US" sz="3600" dirty="0">
                <a:solidFill>
                  <a:srgbClr val="4A6982"/>
                </a:solidFill>
                <a:latin typeface="+mj-lt"/>
                <a:ea typeface="+mj-ea"/>
                <a:cs typeface="+mj-cs"/>
              </a:rPr>
              <a:t>Autofix</a:t>
            </a:r>
            <a:r>
              <a:rPr lang="zh-CN" altLang="en-US" sz="4000" dirty="0">
                <a:solidFill>
                  <a:srgbClr val="4A6982"/>
                </a:solidFill>
                <a:latin typeface="+mj-lt"/>
                <a:ea typeface="+mj-ea"/>
                <a:cs typeface="+mj-cs"/>
              </a:rPr>
              <a:t> </a:t>
            </a:r>
            <a:r>
              <a:rPr lang="zh-CN" altLang="en-US" sz="3600" dirty="0">
                <a:solidFill>
                  <a:srgbClr val="4A6982"/>
                </a:solidFill>
                <a:latin typeface="+mj-lt"/>
                <a:ea typeface="+mj-ea"/>
                <a:cs typeface="+mj-cs"/>
              </a:rPr>
              <a:t> </a:t>
            </a:r>
            <a:endParaRPr lang="zh-CN" altLang="en-US" sz="36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5753735" y="349885"/>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node_modules/.bin/goodparts /path/to/dir </a:t>
            </a:r>
            <a:r>
              <a:rPr sz="2400" b="1" dirty="0">
                <a:solidFill>
                  <a:schemeClr val="bg2">
                    <a:lumMod val="50000"/>
                  </a:schemeClr>
                </a:solidFill>
                <a:effectLst/>
              </a:rPr>
              <a:t>--fix</a:t>
            </a:r>
            <a:endParaRPr sz="2400" b="1" dirty="0">
              <a:solidFill>
                <a:schemeClr val="bg2">
                  <a:lumMod val="50000"/>
                </a:schemeClr>
              </a:solidFill>
              <a:effectLst/>
            </a:endParaRPr>
          </a:p>
        </p:txBody>
      </p:sp>
      <p:sp>
        <p:nvSpPr>
          <p:cNvPr id="4" name="文本框 3"/>
          <p:cNvSpPr txBox="1"/>
          <p:nvPr>
            <p:custDataLst>
              <p:tags r:id="rId5"/>
            </p:custDataLst>
          </p:nvPr>
        </p:nvSpPr>
        <p:spPr>
          <a:xfrm>
            <a:off x="838200" y="300672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Example</a:t>
            </a:r>
            <a:r>
              <a:rPr sz="2400" dirty="0">
                <a:sym typeface="+mn-ea"/>
              </a:rPr>
              <a:t>: </a:t>
            </a:r>
            <a:r>
              <a:rPr sz="2000" dirty="0">
                <a:sym typeface="+mn-ea"/>
              </a:rPr>
              <a:t>(fixing the linting "errors" from the example above)</a:t>
            </a:r>
            <a:endParaRPr sz="2000" dirty="0">
              <a:sym typeface="+mn-ea"/>
            </a:endParaRPr>
          </a:p>
        </p:txBody>
      </p:sp>
      <p:pic>
        <p:nvPicPr>
          <p:cNvPr id="6" name="图片 5"/>
          <p:cNvPicPr>
            <a:picLocks noChangeAspect="1"/>
          </p:cNvPicPr>
          <p:nvPr/>
        </p:nvPicPr>
        <p:blipFill>
          <a:blip r:embed="rId6"/>
          <a:stretch>
            <a:fillRect/>
          </a:stretch>
        </p:blipFill>
        <p:spPr>
          <a:xfrm>
            <a:off x="6466205" y="4281805"/>
            <a:ext cx="5542915" cy="1200150"/>
          </a:xfrm>
          <a:prstGeom prst="rect">
            <a:avLst/>
          </a:prstGeom>
        </p:spPr>
      </p:pic>
      <p:sp>
        <p:nvSpPr>
          <p:cNvPr id="7" name="文本框 6"/>
          <p:cNvSpPr txBox="1"/>
          <p:nvPr>
            <p:custDataLst>
              <p:tags r:id="rId7"/>
            </p:custDataLst>
          </p:nvPr>
        </p:nvSpPr>
        <p:spPr>
          <a:xfrm>
            <a:off x="838200" y="5791835"/>
            <a:ext cx="11120120" cy="845185"/>
          </a:xfrm>
          <a:prstGeom prst="rect">
            <a:avLst/>
          </a:prstGeom>
        </p:spPr>
        <p:txBody>
          <a:bodyPr vert="horz" lIns="91440" tIns="45720" rIns="91440" bIns="45720" rtlCol="0">
            <a:normAutofit fontScale="8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i="1" dirty="0">
                <a:solidFill>
                  <a:schemeClr val="bg2">
                    <a:lumMod val="50000"/>
                  </a:schemeClr>
                </a:solidFill>
                <a:sym typeface="+mn-ea"/>
              </a:rPr>
              <a:t>Note</a:t>
            </a:r>
            <a:r>
              <a:rPr i="1" dirty="0">
                <a:solidFill>
                  <a:schemeClr val="bg2">
                    <a:lumMod val="50000"/>
                  </a:schemeClr>
                </a:solidFill>
                <a:sym typeface="+mn-ea"/>
              </a:rPr>
              <a:t>: </a:t>
            </a:r>
            <a:r>
              <a:rPr b="1" i="1" dirty="0">
                <a:solidFill>
                  <a:schemeClr val="bg2">
                    <a:lumMod val="50000"/>
                  </a:schemeClr>
                </a:solidFill>
                <a:sym typeface="+mn-ea"/>
              </a:rPr>
              <a:t> --fix</a:t>
            </a:r>
            <a:r>
              <a:rPr i="1" dirty="0">
                <a:solidFill>
                  <a:schemeClr val="bg2">
                    <a:lumMod val="50000"/>
                  </a:schemeClr>
                </a:solidFill>
                <a:sym typeface="+mn-ea"/>
              </a:rPr>
              <a:t>  只修复缺少分号</a:t>
            </a:r>
            <a:r>
              <a:rPr lang="zh-CN" i="1" dirty="0">
                <a:solidFill>
                  <a:schemeClr val="bg2">
                    <a:lumMod val="50000"/>
                  </a:schemeClr>
                </a:solidFill>
                <a:sym typeface="+mn-ea"/>
              </a:rPr>
              <a:t>的问题</a:t>
            </a:r>
            <a:r>
              <a:rPr i="1" dirty="0">
                <a:solidFill>
                  <a:schemeClr val="bg2">
                    <a:lumMod val="50000"/>
                  </a:schemeClr>
                </a:solidFill>
                <a:sym typeface="+mn-ea"/>
              </a:rPr>
              <a:t>，但</a:t>
            </a:r>
            <a:r>
              <a:rPr lang="zh-CN" i="1" dirty="0">
                <a:solidFill>
                  <a:schemeClr val="bg2">
                    <a:lumMod val="50000"/>
                  </a:schemeClr>
                </a:solidFill>
                <a:sym typeface="+mn-ea"/>
              </a:rPr>
              <a:t>不能</a:t>
            </a:r>
            <a:r>
              <a:rPr i="1" dirty="0">
                <a:solidFill>
                  <a:schemeClr val="bg2">
                    <a:lumMod val="50000"/>
                  </a:schemeClr>
                </a:solidFill>
                <a:sym typeface="+mn-ea"/>
              </a:rPr>
              <a:t>删除额外的（未使用的）</a:t>
            </a:r>
            <a:r>
              <a:rPr lang="zh-CN" i="1" dirty="0">
                <a:solidFill>
                  <a:schemeClr val="bg2">
                    <a:lumMod val="50000"/>
                  </a:schemeClr>
                </a:solidFill>
                <a:sym typeface="+mn-ea"/>
              </a:rPr>
              <a:t>被定义的</a:t>
            </a:r>
            <a:r>
              <a:rPr i="1" dirty="0">
                <a:solidFill>
                  <a:schemeClr val="bg2">
                    <a:lumMod val="50000"/>
                  </a:schemeClr>
                </a:solidFill>
                <a:sym typeface="+mn-ea"/>
              </a:rPr>
              <a:t>变量</a:t>
            </a:r>
            <a:r>
              <a:rPr lang="zh-CN" i="1" dirty="0">
                <a:solidFill>
                  <a:schemeClr val="bg2">
                    <a:lumMod val="50000"/>
                  </a:schemeClr>
                </a:solidFill>
                <a:sym typeface="+mn-ea"/>
              </a:rPr>
              <a:t>。</a:t>
            </a:r>
            <a:endParaRPr lang="zh-CN" i="1" dirty="0">
              <a:solidFill>
                <a:schemeClr val="bg2">
                  <a:lumMod val="50000"/>
                </a:schemeClr>
              </a:solidFill>
              <a:sym typeface="+mn-ea"/>
            </a:endParaRPr>
          </a:p>
        </p:txBody>
      </p:sp>
      <p:pic>
        <p:nvPicPr>
          <p:cNvPr id="8" name="图片 7"/>
          <p:cNvPicPr>
            <a:picLocks noChangeAspect="1"/>
          </p:cNvPicPr>
          <p:nvPr/>
        </p:nvPicPr>
        <p:blipFill>
          <a:blip r:embed="rId8"/>
          <a:stretch>
            <a:fillRect/>
          </a:stretch>
        </p:blipFill>
        <p:spPr>
          <a:xfrm>
            <a:off x="516255" y="3972560"/>
            <a:ext cx="4916170" cy="1819275"/>
          </a:xfrm>
          <a:prstGeom prst="rect">
            <a:avLst/>
          </a:prstGeom>
        </p:spPr>
      </p:pic>
      <p:sp>
        <p:nvSpPr>
          <p:cNvPr id="134" name=" 134"/>
          <p:cNvSpPr/>
          <p:nvPr/>
        </p:nvSpPr>
        <p:spPr>
          <a:xfrm rot="840000">
            <a:off x="5589905" y="4572000"/>
            <a:ext cx="718185" cy="499110"/>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19" name="文本框 18"/>
          <p:cNvSpPr txBox="1"/>
          <p:nvPr>
            <p:custDataLst>
              <p:tags r:id="rId2"/>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600" dirty="0"/>
              <a:t>I</a:t>
            </a:r>
            <a:r>
              <a:rPr lang="zh-CN" altLang="en-US" sz="3600" dirty="0"/>
              <a:t>ncluding a badge from "</a:t>
            </a:r>
            <a:r>
              <a:rPr lang="zh-CN" altLang="en-US" sz="3600" dirty="0">
                <a:hlinkClick r:id="rId3" action="ppaction://hlinkfile"/>
              </a:rPr>
              <a:t>Inch-CI</a:t>
            </a:r>
            <a:r>
              <a:rPr lang="zh-CN" altLang="en-US" sz="3600" dirty="0"/>
              <a:t>" </a:t>
            </a:r>
            <a:r>
              <a:rPr lang="en-US" altLang="zh-CN" sz="3600" dirty="0"/>
              <a:t>.</a:t>
            </a:r>
            <a:endParaRPr lang="en-US" altLang="zh-CN" sz="3600" dirty="0"/>
          </a:p>
          <a:p>
            <a:endParaRPr lang="en-US" altLang="zh-CN" sz="3600" dirty="0"/>
          </a:p>
          <a:p>
            <a:r>
              <a:rPr lang="zh-CN" altLang="en-US" sz="3200" dirty="0"/>
              <a:t>从</a:t>
            </a:r>
            <a:r>
              <a:rPr lang="zh-CN" altLang="en-US" sz="3200" dirty="0">
                <a:sym typeface="+mn-ea"/>
              </a:rPr>
              <a:t> "Inch-CI" 中获得一个徽章可以证明文档在你的项目中是具有较高优先级的 ，项目结构良好。</a:t>
            </a:r>
            <a:endParaRPr lang="zh-CN" altLang="en-US" sz="3200" dirty="0">
              <a:sym typeface="+mn-ea"/>
            </a:endParaRPr>
          </a:p>
        </p:txBody>
      </p:sp>
      <p:grpSp>
        <p:nvGrpSpPr>
          <p:cNvPr id="2" name="组合 1"/>
          <p:cNvGrpSpPr/>
          <p:nvPr/>
        </p:nvGrpSpPr>
        <p:grpSpPr>
          <a:xfrm>
            <a:off x="666750" y="266065"/>
            <a:ext cx="5742940" cy="889635"/>
            <a:chOff x="1050" y="419"/>
            <a:chExt cx="9044" cy="1401"/>
          </a:xfrm>
        </p:grpSpPr>
        <p:pic>
          <p:nvPicPr>
            <p:cNvPr id="20" name="图片 19" descr="docs"/>
            <p:cNvPicPr>
              <a:picLocks noChangeAspect="1"/>
            </p:cNvPicPr>
            <p:nvPr/>
          </p:nvPicPr>
          <p:blipFill>
            <a:blip r:embed="rId4"/>
            <a:stretch>
              <a:fillRect/>
            </a:stretch>
          </p:blipFill>
          <p:spPr>
            <a:xfrm>
              <a:off x="7256" y="419"/>
              <a:ext cx="2838" cy="704"/>
            </a:xfrm>
            <a:prstGeom prst="rect">
              <a:avLst/>
            </a:prstGeom>
          </p:spPr>
        </p:pic>
        <p:sp>
          <p:nvSpPr>
            <p:cNvPr id="21" name="文本框 20"/>
            <p:cNvSpPr txBox="1"/>
            <p:nvPr/>
          </p:nvSpPr>
          <p:spPr>
            <a:xfrm>
              <a:off x="1050" y="620"/>
              <a:ext cx="6206" cy="1200"/>
            </a:xfrm>
            <a:prstGeom prst="rect">
              <a:avLst/>
            </a:prstGeom>
            <a:noFill/>
          </p:spPr>
          <p:txBody>
            <a:bodyPr wrap="square" rtlCol="0" anchor="t">
              <a:spAutoFit/>
            </a:bodyPr>
            <a:p>
              <a:r>
                <a:rPr lang="zh-CN" altLang="en-US" sz="4400" dirty="0">
                  <a:solidFill>
                    <a:srgbClr val="4A6982"/>
                  </a:solidFill>
                  <a:latin typeface="+mj-lt"/>
                  <a:ea typeface="+mj-ea"/>
                  <a:cs typeface="+mj-cs"/>
                </a:rPr>
                <a:t>Documentation</a:t>
              </a:r>
              <a:endParaRPr lang="zh-CN" altLang="en-US" sz="4400" dirty="0">
                <a:solidFill>
                  <a:srgbClr val="4A6982"/>
                </a:solidFill>
                <a:latin typeface="+mj-lt"/>
                <a:ea typeface="+mj-ea"/>
                <a:cs typeface="+mj-cs"/>
              </a:endParaRPr>
            </a:p>
          </p:txBody>
        </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Inch CI?</a:t>
            </a:r>
            <a:endParaRPr lang="zh-CN" altLang="en-US" sz="3600" dirty="0">
              <a:solidFill>
                <a:srgbClr val="4A6982"/>
              </a:solidFill>
            </a:endParaRPr>
          </a:p>
        </p:txBody>
      </p:sp>
      <p:sp>
        <p:nvSpPr>
          <p:cNvPr id="19" name="文本框 18"/>
          <p:cNvSpPr txBox="1"/>
          <p:nvPr>
            <p:custDataLst>
              <p:tags r:id="rId2"/>
            </p:custDataLst>
          </p:nvPr>
        </p:nvSpPr>
        <p:spPr>
          <a:xfrm>
            <a:off x="696595" y="1038860"/>
            <a:ext cx="10515600" cy="2143125"/>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pPr fontAlgn="auto">
              <a:lnSpc>
                <a:spcPct val="125000"/>
              </a:lnSpc>
            </a:pPr>
            <a:r>
              <a:rPr lang="zh-CN" altLang="en-US" dirty="0"/>
              <a:t>在项目的 README 中提供了 徽章，向人们表明记录代码是一件很酷的事情。</a:t>
            </a:r>
            <a:endParaRPr lang="zh-CN" altLang="en-US" dirty="0"/>
          </a:p>
          <a:p>
            <a:pPr fontAlgn="auto">
              <a:lnSpc>
                <a:spcPct val="125000"/>
              </a:lnSpc>
            </a:pPr>
            <a:r>
              <a:rPr lang="zh-CN" altLang="en-US" dirty="0">
                <a:sym typeface="+mn-ea"/>
              </a:rPr>
              <a:t>旨在提高开源文档的可视性。</a:t>
            </a:r>
            <a:endParaRPr lang="zh-CN" altLang="en-US" dirty="0"/>
          </a:p>
        </p:txBody>
      </p:sp>
      <p:sp>
        <p:nvSpPr>
          <p:cNvPr id="2" name="文本框 1"/>
          <p:cNvSpPr txBox="1"/>
          <p:nvPr>
            <p:custDataLst>
              <p:tags r:id="rId3"/>
            </p:custDataLst>
          </p:nvPr>
        </p:nvSpPr>
        <p:spPr>
          <a:xfrm>
            <a:off x="926465" y="3361055"/>
            <a:ext cx="4203065" cy="10845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this "Inch"?</a:t>
            </a:r>
            <a:endParaRPr lang="zh-CN" altLang="en-US" sz="3600" dirty="0">
              <a:solidFill>
                <a:srgbClr val="4A6982"/>
              </a:solidFill>
            </a:endParaRPr>
          </a:p>
        </p:txBody>
      </p:sp>
      <p:sp>
        <p:nvSpPr>
          <p:cNvPr id="3" name="文本框 2"/>
          <p:cNvSpPr txBox="1"/>
          <p:nvPr>
            <p:custDataLst>
              <p:tags r:id="rId4"/>
            </p:custDataLst>
          </p:nvPr>
        </p:nvSpPr>
        <p:spPr>
          <a:xfrm>
            <a:off x="696595" y="4151630"/>
            <a:ext cx="6247130" cy="235394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25000"/>
              </a:lnSpc>
            </a:pPr>
            <a:r>
              <a:rPr lang="zh-CN" altLang="en-US" sz="3200" dirty="0">
                <a:sym typeface="+mn-ea"/>
                <a:hlinkClick r:id="rId5"/>
              </a:rPr>
              <a:t>Inch </a:t>
            </a:r>
            <a:r>
              <a:rPr lang="zh-CN" altLang="en-US" dirty="0"/>
              <a:t>是一个Ruby的文档测量工具，用来帮助人们编写和管理代码。这是一个命令行工具，根据文档的完成度给出相应的分数。</a:t>
            </a:r>
            <a:endParaRPr lang="zh-CN" altLang="en-US" dirty="0"/>
          </a:p>
          <a:p>
            <a:endParaRPr lang="zh-CN" altLang="en-US" dirty="0"/>
          </a:p>
        </p:txBody>
      </p:sp>
      <p:pic>
        <p:nvPicPr>
          <p:cNvPr id="4" name="图片 3"/>
          <p:cNvPicPr>
            <a:picLocks noChangeAspect="1"/>
          </p:cNvPicPr>
          <p:nvPr/>
        </p:nvPicPr>
        <p:blipFill>
          <a:blip r:embed="rId6"/>
          <a:stretch>
            <a:fillRect/>
          </a:stretch>
        </p:blipFill>
        <p:spPr>
          <a:xfrm>
            <a:off x="7532370" y="2247265"/>
            <a:ext cx="3903345" cy="4514215"/>
          </a:xfrm>
          <a:prstGeom prst="rect">
            <a:avLst/>
          </a:prstGeom>
        </p:spPr>
      </p:pic>
      <p:sp>
        <p:nvSpPr>
          <p:cNvPr id="135" name=" 135"/>
          <p:cNvSpPr/>
          <p:nvPr/>
        </p:nvSpPr>
        <p:spPr>
          <a:xfrm>
            <a:off x="5323840" y="3910330"/>
            <a:ext cx="2127885" cy="41338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420306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the goal?</a:t>
            </a:r>
            <a:endParaRPr lang="zh-CN" altLang="en-US" sz="3600" dirty="0">
              <a:solidFill>
                <a:srgbClr val="4A6982"/>
              </a:solidFill>
            </a:endParaRPr>
          </a:p>
        </p:txBody>
      </p:sp>
      <p:sp>
        <p:nvSpPr>
          <p:cNvPr id="19" name="文本框 18"/>
          <p:cNvSpPr txBox="1"/>
          <p:nvPr>
            <p:custDataLst>
              <p:tags r:id="rId2"/>
            </p:custDataLst>
          </p:nvPr>
        </p:nvSpPr>
        <p:spPr>
          <a:xfrm>
            <a:off x="838200" y="1072515"/>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在项目的 </a:t>
            </a:r>
            <a:r>
              <a:rPr lang="zh-CN" altLang="en-US" dirty="0">
                <a:sym typeface="+mn-ea"/>
              </a:rPr>
              <a:t>README 文件中加上徽章，将会有益于该项目（因为人们看到了该项目的文档有被很好的管理），也有益于社区发展（提高了文档的可视性）。</a:t>
            </a:r>
            <a:endParaRPr lang="zh-CN" altLang="en-US" dirty="0"/>
          </a:p>
        </p:txBody>
      </p:sp>
      <p:sp>
        <p:nvSpPr>
          <p:cNvPr id="3" name="文本框 2"/>
          <p:cNvSpPr txBox="1"/>
          <p:nvPr>
            <p:custDataLst>
              <p:tags r:id="rId3"/>
            </p:custDataLst>
          </p:nvPr>
        </p:nvSpPr>
        <p:spPr>
          <a:xfrm>
            <a:off x="838200" y="3305810"/>
            <a:ext cx="717740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Which languages are supported?</a:t>
            </a:r>
            <a:endParaRPr lang="zh-CN" altLang="en-US" sz="3600" dirty="0">
              <a:solidFill>
                <a:srgbClr val="4A6982"/>
              </a:solidFill>
            </a:endParaRPr>
          </a:p>
        </p:txBody>
      </p:sp>
      <p:sp>
        <p:nvSpPr>
          <p:cNvPr id="6" name="文本框 5"/>
          <p:cNvSpPr txBox="1"/>
          <p:nvPr>
            <p:custDataLst>
              <p:tags r:id="rId4"/>
            </p:custDataLst>
          </p:nvPr>
        </p:nvSpPr>
        <p:spPr>
          <a:xfrm>
            <a:off x="628015" y="3962400"/>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Currently Inch supports Elixir, JavaScript, and Ruby.</a:t>
            </a:r>
            <a:endParaRPr lang="zh-CN" altLang="en-US" dirty="0"/>
          </a:p>
        </p:txBody>
      </p:sp>
    </p:spTree>
    <p:custDataLst>
      <p:tags r:id="rId5"/>
    </p:custDataLst>
  </p:cSld>
  <p:clrMapOvr>
    <a:masterClrMapping/>
  </p:clrMapOvr>
</p:sld>
</file>

<file path=ppt/tags/tag1.xml><?xml version="1.0" encoding="utf-8"?>
<p:tagLst xmlns:p="http://schemas.openxmlformats.org/presentationml/2006/main">
  <p:tag name="MH" val="20151013144530"/>
  <p:tag name="MH_LIBRARY" val="CONTENTS"/>
  <p:tag name="MH_TYPE" val="NUMBER"/>
  <p:tag name="ID" val="547136"/>
  <p:tag name="MH_ORDER" val="NUMBER"/>
</p:tagLst>
</file>

<file path=ppt/tags/tag10.xml><?xml version="1.0" encoding="utf-8"?>
<p:tagLst xmlns:p="http://schemas.openxmlformats.org/presentationml/2006/main">
  <p:tag name="KSO_WM_BEAUTIFY_FLAG" val="#wm#"/>
  <p:tag name="KSO_WM_TEMPLATE_CATEGORY" val="custom"/>
  <p:tag name="KSO_WM_TEMPLATE_INDEX" val="160117"/>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12.xml><?xml version="1.0" encoding="utf-8"?>
<p:tagLst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xml><?xml version="1.0" encoding="utf-8"?>
<p:tagLst xmlns:p="http://schemas.openxmlformats.org/presentationml/2006/main">
  <p:tag name="KSO_WM_BEAUTIFY_FLAG" val="#wm#"/>
  <p:tag name="KSO_WM_TEMPLATE_CATEGORY" val="custom"/>
  <p:tag name="KSO_WM_TEMPLATE_INDEX" val="160117"/>
</p:tagLst>
</file>

<file path=ppt/tags/tag13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6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 name="MH_TYPE" val="#NeiR#"/>
  <p:tag name="MH_NUMBER" val="4"/>
  <p:tag name="MH_CATEGORY" val="#BingLLB#"/>
  <p:tag name="MH_LAYOUT" val="SubTitle"/>
  <p:tag name="MH" val="20150924153915"/>
  <p:tag name="MH_LIBRARY" val="GRAPHIC"/>
</p:tagLst>
</file>

<file path=ppt/tags/tag9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10217</Words>
  <Application>WPS 演示</Application>
  <PresentationFormat>宽屏</PresentationFormat>
  <Paragraphs>680</Paragraphs>
  <Slides>69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Arial</vt:lpstr>
      <vt:lpstr>宋体</vt:lpstr>
      <vt:lpstr>Wingdings</vt:lpstr>
      <vt:lpstr>Times New Roman</vt:lpstr>
      <vt:lpstr>幼圆</vt:lpstr>
      <vt:lpstr>黑体</vt:lpstr>
      <vt:lpstr>微软雅黑</vt:lpstr>
      <vt:lpstr>Calibri</vt:lpstr>
      <vt:lpstr>Office 主题</vt:lpstr>
      <vt:lpstr>Code Repository Badges </vt:lpstr>
      <vt:lpstr>PowerPoint 演示文稿</vt:lpstr>
      <vt:lpstr>PowerPoint 演示文稿</vt:lpstr>
      <vt:lpstr>哪些项目在使用代码徽章？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lulin</dc:creator>
  <cp:lastModifiedBy>lulin</cp:lastModifiedBy>
  <cp:revision>210</cp:revision>
  <dcterms:created xsi:type="dcterms:W3CDTF">2017-03-08T09:37:00Z</dcterms:created>
  <dcterms:modified xsi:type="dcterms:W3CDTF">2017-05-10T03:58:59Z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2052-10.1.0.6374</vt:lpwstr>
  </property>
</Properties>
</file>