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8" name="Shape 128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993" y="536415"/>
            <a:ext cx="2100793" cy="55277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Scientific Survey Auto Creation</a:t>
            </a:r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1622">
              <a:defRPr sz="3276"/>
            </a:pPr>
            <a:r>
              <a:t>Supervisor: Dr. Chao Wu</a:t>
            </a:r>
          </a:p>
          <a:p>
            <a:pPr defTabSz="531622">
              <a:defRPr sz="3276"/>
            </a:pPr>
            <a:r>
              <a:t>Bingwei Chen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952500" y="294502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Overview of the application</a:t>
            </a:r>
          </a:p>
        </p:txBody>
      </p:sp>
      <p:pic>
        <p:nvPicPr>
          <p:cNvPr id="166" name="imp_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282842"/>
            <a:ext cx="13004801" cy="6202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Search System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874471" y="2720543"/>
            <a:ext cx="11099801" cy="6306430"/>
          </a:xfrm>
          <a:prstGeom prst="rect">
            <a:avLst/>
          </a:prstGeom>
        </p:spPr>
        <p:txBody>
          <a:bodyPr/>
          <a:lstStyle/>
          <a:p>
            <a:pPr marL="339470" indent="-339470" defTabSz="578358">
              <a:spcBef>
                <a:spcPts val="3100"/>
              </a:spcBef>
              <a:defRPr sz="2772"/>
            </a:pPr>
            <a:r>
              <a:t>Pre-processing</a:t>
            </a:r>
          </a:p>
          <a:p>
            <a:pPr lvl="1" marL="678941" indent="-339470" defTabSz="578358">
              <a:spcBef>
                <a:spcPts val="3100"/>
              </a:spcBef>
              <a:defRPr sz="2772"/>
            </a:pPr>
            <a:r>
              <a:t>ACL Anthology</a:t>
            </a:r>
          </a:p>
          <a:p>
            <a:pPr lvl="1" marL="678941" indent="-339470" defTabSz="578358">
              <a:spcBef>
                <a:spcPts val="3100"/>
              </a:spcBef>
              <a:defRPr sz="2772"/>
            </a:pPr>
            <a:r>
              <a:t>ParsCit </a:t>
            </a:r>
          </a:p>
          <a:p>
            <a:pPr lvl="1" marL="678941" indent="-339470" defTabSz="578358">
              <a:spcBef>
                <a:spcPts val="3100"/>
              </a:spcBef>
              <a:defRPr sz="2772"/>
            </a:pPr>
            <a:r>
              <a:t>XML to JSON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Construct Solr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Define schema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Indexed by POST tool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Jetty server CORS</a:t>
            </a:r>
          </a:p>
        </p:txBody>
      </p:sp>
      <p:pic>
        <p:nvPicPr>
          <p:cNvPr id="170" name="imp_sear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7732" y="3695975"/>
            <a:ext cx="7537075" cy="4886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Java Graph Construction System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 valid paper from Search System</a:t>
            </a:r>
          </a:p>
          <a:p>
            <a:pPr/>
            <a:r>
              <a:t>Create graph</a:t>
            </a:r>
          </a:p>
          <a:p>
            <a:pPr/>
            <a:r>
              <a:t>Construct citation graph</a:t>
            </a:r>
          </a:p>
          <a:p>
            <a:pPr/>
            <a:r>
              <a:t>Construct coherence graph</a:t>
            </a:r>
          </a:p>
          <a:p>
            <a:pPr/>
            <a:r>
              <a:t>Concurrency mode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in Java</a:t>
            </a:r>
          </a:p>
        </p:txBody>
      </p:sp>
      <p:sp>
        <p:nvSpPr>
          <p:cNvPr id="176" name="Shape 176"/>
          <p:cNvSpPr/>
          <p:nvPr>
            <p:ph type="body" sz="half" idx="1"/>
          </p:nvPr>
        </p:nvSpPr>
        <p:spPr>
          <a:xfrm>
            <a:off x="952500" y="2438502"/>
            <a:ext cx="6096254" cy="576697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Vertex: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t>Store object of the paper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t>Store edges of this vertex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Edge: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t>Store weigh of the edge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t>Store the label of the edge</a:t>
            </a:r>
          </a:p>
        </p:txBody>
      </p:sp>
      <p:pic>
        <p:nvPicPr>
          <p:cNvPr id="177" name="graph-dfs-stack-exampl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9830" y="3001251"/>
            <a:ext cx="4971467" cy="4971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Citation Graph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Citation label edges</a:t>
            </a:r>
          </a:p>
          <a:p>
            <a:pPr/>
            <a:r>
              <a:t>Same author label edges</a:t>
            </a:r>
          </a:p>
          <a:p>
            <a:pPr/>
            <a:r>
              <a:t>Same ancestor label edges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Coherence Graph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</a:t>
            </a:r>
          </a:p>
          <a:p>
            <a:pPr/>
            <a:r>
              <a:t>Get valid pairs</a:t>
            </a:r>
          </a:p>
          <a:p>
            <a:pPr/>
            <a:r>
              <a:t>Generate extension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Concurrency</a:t>
            </a:r>
          </a:p>
        </p:txBody>
      </p:sp>
      <p:pic>
        <p:nvPicPr>
          <p:cNvPr id="186" name="imp_men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4288" y="2691204"/>
            <a:ext cx="7689579" cy="611109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3200"/>
              </a:spcBef>
              <a:defRPr sz="2800"/>
            </a:pPr>
            <a:r>
              <a:t>Java.util.concurrency package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distribute works to several threads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collect the result of each thread 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sum the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Application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809447" y="260985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 defTabSz="449833">
              <a:spcBef>
                <a:spcPts val="3200"/>
              </a:spcBef>
              <a:buSzTx/>
              <a:buNone/>
              <a:defRPr sz="2772"/>
            </a:pPr>
            <a:r>
              <a:t>Search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Collect search query from users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Use HTTP Request to get valid paper from Search system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Show papers in table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772"/>
            </a:pPr>
            <a:r>
              <a:t>Graph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Collect graph parameters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Get storyline graph from Java Graph Construction system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Visualized by D3.js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Application</a:t>
            </a:r>
          </a:p>
        </p:txBody>
      </p:sp>
      <p:pic>
        <p:nvPicPr>
          <p:cNvPr id="193" name="imp_we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977" y="2364922"/>
            <a:ext cx="10840847" cy="6470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Architecture</a:t>
            </a:r>
          </a:p>
        </p:txBody>
      </p:sp>
      <p:pic>
        <p:nvPicPr>
          <p:cNvPr id="196" name="Blank Diagram - Page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1569" y="2374325"/>
            <a:ext cx="5409676" cy="718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3200"/>
              </a:spcBef>
              <a:defRPr sz="2800"/>
            </a:pPr>
            <a:r>
              <a:t>React for front end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D3.js embed on React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Spark framework for Java Restful API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Solr search platform to provide search API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952500" y="2159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Overview</a:t>
            </a:r>
          </a:p>
        </p:txBody>
      </p:sp>
      <p:sp>
        <p:nvSpPr>
          <p:cNvPr id="143" name="Shape 143"/>
          <p:cNvSpPr/>
          <p:nvPr/>
        </p:nvSpPr>
        <p:spPr>
          <a:xfrm>
            <a:off x="1992010" y="2969500"/>
            <a:ext cx="9020780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 sz="3000"/>
            </a:pPr>
            <a:r>
              <a:t>Motivation</a:t>
            </a:r>
          </a:p>
          <a:p>
            <a:pPr algn="l">
              <a:defRPr sz="3000"/>
            </a:pPr>
          </a:p>
          <a:p>
            <a:pPr marL="444500" indent="-444500" algn="l">
              <a:buSzPct val="75000"/>
              <a:buChar char="•"/>
              <a:defRPr sz="3000"/>
            </a:pPr>
            <a:r>
              <a:t>Introduction of the project</a:t>
            </a:r>
          </a:p>
          <a:p>
            <a:pPr algn="l">
              <a:defRPr sz="3000"/>
            </a:pPr>
          </a:p>
          <a:p>
            <a:pPr marL="444500" indent="-444500" algn="l">
              <a:buSzPct val="75000"/>
              <a:buChar char="•"/>
              <a:defRPr sz="3000"/>
            </a:pPr>
            <a:r>
              <a:t>Design and Implementation of the Application </a:t>
            </a:r>
          </a:p>
          <a:p>
            <a:pPr algn="l">
              <a:defRPr sz="3000"/>
            </a:pPr>
          </a:p>
          <a:p>
            <a:pPr marL="444500" indent="-444500" algn="l">
              <a:buSzPct val="75000"/>
              <a:buChar char="•"/>
              <a:defRPr sz="3000"/>
            </a:pPr>
            <a:r>
              <a:t>Demo of the Application</a:t>
            </a:r>
          </a:p>
          <a:p>
            <a:pPr algn="l">
              <a:defRPr sz="3000"/>
            </a:pPr>
          </a:p>
          <a:p>
            <a:pPr marL="444500" indent="-444500" algn="l">
              <a:buSzPct val="75000"/>
              <a:buChar char="•"/>
              <a:defRPr sz="3000"/>
            </a:pPr>
            <a:r>
              <a:t>Evaluation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200" name="屏幕快照 2016-09-13 16.1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3016" y="2314902"/>
            <a:ext cx="10091805" cy="560035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3763543" y="8317892"/>
            <a:ext cx="54777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http://146.169.47.62:8989/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  <a:p>
            <a:pPr/>
            <a:r>
              <a:t>Speed of the Application</a:t>
            </a:r>
          </a:p>
          <a:p>
            <a:pPr/>
            <a:r>
              <a:t>Limitation</a:t>
            </a:r>
          </a:p>
          <a:p>
            <a:pPr/>
            <a:r>
              <a:t>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example of result</a:t>
            </a:r>
          </a:p>
        </p:txBody>
      </p:sp>
      <p:pic>
        <p:nvPicPr>
          <p:cNvPr id="207" name="Result_threshold_0.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723" y="3143547"/>
            <a:ext cx="12119354" cy="4336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example of result</a:t>
            </a:r>
          </a:p>
        </p:txBody>
      </p:sp>
      <p:pic>
        <p:nvPicPr>
          <p:cNvPr id="210" name="屏幕快照 2016-09-13 16.37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170" y="2465644"/>
            <a:ext cx="9443196" cy="6178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resul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61977" y="3342492"/>
            <a:ext cx="2902370" cy="411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Speed of the Application </a:t>
            </a:r>
          </a:p>
        </p:txBody>
      </p:sp>
      <p:pic>
        <p:nvPicPr>
          <p:cNvPr id="214" name="tabl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95" y="2375876"/>
            <a:ext cx="13004801" cy="5001848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04193" y="7697547"/>
            <a:ext cx="1199641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500"/>
            </a:pPr>
            <a:r>
              <a:t>The application cost most time on graph construction.</a:t>
            </a:r>
          </a:p>
          <a:p>
            <a:pPr>
              <a:defRPr sz="3500"/>
            </a:pPr>
            <a:r>
              <a:t>Users will wait several seconds when 100 nodes are used.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 much parameters of graph adjusted by users</a:t>
            </a:r>
          </a:p>
          <a:p>
            <a:pPr/>
            <a:r>
              <a:t>Speed of construction graph is slow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distribute system to speed up</a:t>
            </a:r>
          </a:p>
          <a:p>
            <a:pPr/>
            <a:r>
              <a:t>Adjust parameters of graph automatically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952500" y="3497304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9400"/>
            </a:lvl1pPr>
          </a:lstStyle>
          <a:p>
            <a:pPr/>
            <a:r>
              <a:t>Motivation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ONTENT-OVER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6340" y="3893904"/>
            <a:ext cx="6578195" cy="4099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ubmedpapersoveryear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394" y="3788415"/>
            <a:ext cx="5543408" cy="464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952500" y="2159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Information overload</a:t>
            </a:r>
          </a:p>
        </p:txBody>
      </p:sp>
      <p:sp>
        <p:nvSpPr>
          <p:cNvPr id="150" name="Shape 150"/>
          <p:cNvSpPr/>
          <p:nvPr/>
        </p:nvSpPr>
        <p:spPr>
          <a:xfrm>
            <a:off x="602856" y="2568051"/>
            <a:ext cx="1179908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In 2016, the total number of academic publication in IEEE Xplore is 4,011,868. </a:t>
            </a:r>
          </a:p>
          <a:p>
            <a:pPr algn="l">
              <a:defRPr sz="2600"/>
            </a:pPr>
            <a:r>
              <a:t>Even for topic “neural network”, it still shows 122,805 results.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Semantic Similarity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Paper get highest score when it mentions the search query most frequently</a:t>
            </a:r>
          </a:p>
          <a:p>
            <a:pPr/>
            <a:r>
              <a:t>Results do not include citation relation</a:t>
            </a:r>
          </a:p>
          <a:p>
            <a:pPr/>
            <a:r>
              <a:t>Results cannot show the evolution of the topic</a:t>
            </a:r>
          </a:p>
          <a:p>
            <a:pPr/>
            <a:r>
              <a:t>Results are not grouped by sub topic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Objectivities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System</a:t>
            </a:r>
          </a:p>
          <a:p>
            <a:pPr lvl="4" marL="0" indent="914400">
              <a:buSzTx/>
              <a:buNone/>
            </a:pPr>
            <a:r>
              <a:t>return valid articles </a:t>
            </a:r>
          </a:p>
          <a:p>
            <a:pPr/>
            <a:r>
              <a:t>Storyline Generation System</a:t>
            </a:r>
          </a:p>
          <a:p>
            <a:pPr lvl="4" marL="0" indent="914400">
              <a:buSzTx/>
              <a:buNone/>
            </a:pPr>
            <a:r>
              <a:t>use valid articles to construct storyline</a:t>
            </a:r>
          </a:p>
          <a:p>
            <a:pPr/>
            <a:r>
              <a:t>Web application</a:t>
            </a:r>
          </a:p>
          <a:p>
            <a:pPr lvl="4" marL="0" indent="914400">
              <a:buSzTx/>
              <a:buNone/>
            </a:pPr>
            <a:r>
              <a:t>visualize the storyline graph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Document Retrieval: theory of find relevant documents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Solr: an open source search platform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React: a Javascript library for building user interfaces 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D3.js: a JavaScript library for producing dynamic, interactive data visualizations in web browsers.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Spark framework: A micro framework for creating web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