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8.jpg"/><Relationship Id="rId4" Type="http://schemas.openxmlformats.org/officeDocument/2006/relationships/image" Target="../media/image19.jpg"/><Relationship Id="rId5"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24.jpg"/><Relationship Id="rId7" Type="http://schemas.openxmlformats.org/officeDocument/2006/relationships/image" Target="../media/image2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7.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7.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23.jpg"/><Relationship Id="rId6" Type="http://schemas.openxmlformats.org/officeDocument/2006/relationships/image" Target="../media/image24.jpg"/><Relationship Id="rId7" Type="http://schemas.openxmlformats.org/officeDocument/2006/relationships/image" Target="../media/image2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6.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0.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2.jpg"/><Relationship Id="rId4" Type="http://schemas.openxmlformats.org/officeDocument/2006/relationships/image" Target="../media/image13.jpg"/><Relationship Id="rId5" Type="http://schemas.openxmlformats.org/officeDocument/2006/relationships/image" Target="../media/image14.jpg"/><Relationship Id="rId6" Type="http://schemas.openxmlformats.org/officeDocument/2006/relationships/image" Target="../media/image1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27.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10.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_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1371600" y="4114800"/>
            <a:ext cx="7315200" cy="1371600"/>
          </a:xfrm>
          <a:prstGeom prst="rect">
            <a:avLst/>
          </a:prstGeom>
          <a:noFill/>
        </p:spPr>
        <p:txBody>
          <a:bodyPr wrap="none">
            <a:spAutoFit/>
          </a:bodyPr>
          <a:lstStyle/>
          <a:p/>
          <a:p>
            <a:pPr>
              <a:defRPr sz="6000">
                <a:solidFill>
                  <a:srgbClr val="FFFFFF"/>
                </a:solidFill>
                <a:latin typeface="黑体"/>
              </a:defRPr>
            </a:pPr>
            <a:r>
              <a:t>数据助力水处理</a:t>
            </a:r>
          </a:p>
        </p:txBody>
      </p:sp>
      <p:sp>
        <p:nvSpPr>
          <p:cNvPr id="4" name="TextBox 3"/>
          <p:cNvSpPr txBox="1"/>
          <p:nvPr/>
        </p:nvSpPr>
        <p:spPr>
          <a:xfrm>
            <a:off x="2926080" y="5486400"/>
            <a:ext cx="2743200" cy="731520"/>
          </a:xfrm>
          <a:prstGeom prst="rect">
            <a:avLst/>
          </a:prstGeom>
          <a:noFill/>
        </p:spPr>
        <p:txBody>
          <a:bodyPr wrap="none">
            <a:spAutoFit/>
          </a:bodyPr>
          <a:lstStyle/>
          <a:p/>
          <a:p>
            <a:pPr>
              <a:defRPr sz="2500">
                <a:solidFill>
                  <a:srgbClr val="FFFFFF"/>
                </a:solidFill>
                <a:latin typeface="黑体"/>
              </a:defRPr>
            </a:pPr>
            <a:r>
              <a:t>XXX科技有限公司</a:t>
            </a:r>
          </a:p>
        </p:txBody>
      </p:sp>
      <p:sp>
        <p:nvSpPr>
          <p:cNvPr id="5" name="TextBox 4"/>
          <p:cNvSpPr txBox="1"/>
          <p:nvPr/>
        </p:nvSpPr>
        <p:spPr>
          <a:xfrm>
            <a:off x="3200400" y="5943600"/>
            <a:ext cx="1828800" cy="640080"/>
          </a:xfrm>
          <a:prstGeom prst="rect">
            <a:avLst/>
          </a:prstGeom>
          <a:noFill/>
        </p:spPr>
        <p:txBody>
          <a:bodyPr wrap="none">
            <a:spAutoFit/>
          </a:bodyPr>
          <a:lstStyle/>
          <a:p/>
          <a:p>
            <a:pPr>
              <a:defRPr sz="1500">
                <a:solidFill>
                  <a:srgbClr val="FFFFFF"/>
                </a:solidFill>
                <a:latin typeface="黑体"/>
              </a:defRPr>
            </a:pPr>
            <a:r>
              <a:t>日期：XXX年xxx月</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4.jpg"/>
          <p:cNvPicPr>
            <a:picLocks noChangeAspect="1"/>
          </p:cNvPicPr>
          <p:nvPr/>
        </p:nvPicPr>
        <p:blipFill>
          <a:blip r:embed="rId3"/>
          <a:stretch>
            <a:fillRect/>
          </a:stretch>
        </p:blipFill>
        <p:spPr>
          <a:xfrm>
            <a:off x="457200" y="1554480"/>
            <a:ext cx="3657600" cy="5029200"/>
          </a:xfrm>
          <a:prstGeom prst="rect">
            <a:avLst/>
          </a:prstGeom>
        </p:spPr>
      </p:pic>
      <p:sp>
        <p:nvSpPr>
          <p:cNvPr id="5" name="TextBox 4"/>
          <p:cNvSpPr txBox="1"/>
          <p:nvPr/>
        </p:nvSpPr>
        <p:spPr>
          <a:xfrm>
            <a:off x="4114800" y="1371600"/>
            <a:ext cx="5486400" cy="5486400"/>
          </a:xfrm>
          <a:prstGeom prst="rect">
            <a:avLst/>
          </a:prstGeom>
          <a:noFill/>
        </p:spPr>
        <p:txBody>
          <a:bodyPr wrap="square">
            <a:spAutoFit/>
          </a:bodyPr>
          <a:lstStyle/>
          <a:p/>
          <a:p>
            <a:r>
              <a:t>这里控制 4.txt</a:t>
            </a:r>
          </a:p>
          <a:p>
            <a:r>
              <a:t>污水处理行业——国家新兴战略产业之一；刚刚闭幕的上海第21届“中国环博会”，充分展现水环境的“智”理方向；智慧环保的身影无处不在，惊叹未来已来；六大领域——水资源、水生态、水安全、水环境、水事务、水文化；</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2_1.jpg"/>
          <p:cNvPicPr>
            <a:picLocks noChangeAspect="1"/>
          </p:cNvPicPr>
          <p:nvPr/>
        </p:nvPicPr>
        <p:blipFill>
          <a:blip r:embed="rId3"/>
          <a:stretch>
            <a:fillRect/>
          </a:stretch>
        </p:blipFill>
        <p:spPr>
          <a:xfrm>
            <a:off x="182880" y="3200400"/>
            <a:ext cx="2743200" cy="1828800"/>
          </a:xfrm>
          <a:prstGeom prst="rect">
            <a:avLst/>
          </a:prstGeom>
        </p:spPr>
      </p:pic>
      <p:sp>
        <p:nvSpPr>
          <p:cNvPr id="5" name="TextBox 4"/>
          <p:cNvSpPr txBox="1"/>
          <p:nvPr/>
        </p:nvSpPr>
        <p:spPr>
          <a:xfrm>
            <a:off x="914400" y="1828800"/>
            <a:ext cx="1828800" cy="914400"/>
          </a:xfrm>
          <a:prstGeom prst="rect">
            <a:avLst/>
          </a:prstGeom>
          <a:noFill/>
        </p:spPr>
        <p:txBody>
          <a:bodyPr wrap="none">
            <a:spAutoFit/>
          </a:bodyPr>
          <a:lstStyle/>
          <a:p/>
          <a:p>
            <a:pPr>
              <a:defRPr>
                <a:latin typeface="黑体"/>
              </a:defRPr>
            </a:pPr>
            <a:r>
              <a:t>第一个标题</a:t>
            </a:r>
          </a:p>
        </p:txBody>
      </p:sp>
      <p:pic>
        <p:nvPicPr>
          <p:cNvPr id="6" name="Picture 5" descr="12_2.jpg"/>
          <p:cNvPicPr>
            <a:picLocks noChangeAspect="1"/>
          </p:cNvPicPr>
          <p:nvPr/>
        </p:nvPicPr>
        <p:blipFill>
          <a:blip r:embed="rId4"/>
          <a:stretch>
            <a:fillRect/>
          </a:stretch>
        </p:blipFill>
        <p:spPr>
          <a:xfrm>
            <a:off x="3108960" y="3200400"/>
            <a:ext cx="2743200" cy="1828800"/>
          </a:xfrm>
          <a:prstGeom prst="rect">
            <a:avLst/>
          </a:prstGeom>
        </p:spPr>
      </p:pic>
      <p:sp>
        <p:nvSpPr>
          <p:cNvPr id="7" name="TextBox 6"/>
          <p:cNvSpPr txBox="1"/>
          <p:nvPr/>
        </p:nvSpPr>
        <p:spPr>
          <a:xfrm>
            <a:off x="3840480" y="1828800"/>
            <a:ext cx="1828800" cy="914400"/>
          </a:xfrm>
          <a:prstGeom prst="rect">
            <a:avLst/>
          </a:prstGeom>
          <a:noFill/>
        </p:spPr>
        <p:txBody>
          <a:bodyPr wrap="none">
            <a:spAutoFit/>
          </a:bodyPr>
          <a:lstStyle/>
          <a:p/>
          <a:p>
            <a:pPr>
              <a:defRPr>
                <a:latin typeface="黑体"/>
              </a:defRPr>
            </a:pPr>
            <a:r>
              <a:t>第二个标题</a:t>
            </a:r>
          </a:p>
        </p:txBody>
      </p:sp>
      <p:pic>
        <p:nvPicPr>
          <p:cNvPr id="8" name="Picture 7" descr="12_3.jpg"/>
          <p:cNvPicPr>
            <a:picLocks noChangeAspect="1"/>
          </p:cNvPicPr>
          <p:nvPr/>
        </p:nvPicPr>
        <p:blipFill>
          <a:blip r:embed="rId5"/>
          <a:stretch>
            <a:fillRect/>
          </a:stretch>
        </p:blipFill>
        <p:spPr>
          <a:xfrm>
            <a:off x="6035040" y="3200400"/>
            <a:ext cx="2743200" cy="1828800"/>
          </a:xfrm>
          <a:prstGeom prst="rect">
            <a:avLst/>
          </a:prstGeom>
        </p:spPr>
      </p:pic>
      <p:sp>
        <p:nvSpPr>
          <p:cNvPr id="9" name="TextBox 8"/>
          <p:cNvSpPr txBox="1"/>
          <p:nvPr/>
        </p:nvSpPr>
        <p:spPr>
          <a:xfrm>
            <a:off x="6766560" y="1828800"/>
            <a:ext cx="1828800" cy="914400"/>
          </a:xfrm>
          <a:prstGeom prst="rect">
            <a:avLst/>
          </a:prstGeom>
          <a:noFill/>
        </p:spPr>
        <p:txBody>
          <a:bodyPr wrap="none">
            <a:spAutoFit/>
          </a:bodyPr>
          <a:lstStyle/>
          <a:p/>
          <a:p>
            <a:pPr>
              <a:defRPr>
                <a:latin typeface="黑体"/>
              </a:defRPr>
            </a:pPr>
            <a:r>
              <a:t>第三个标题</a:t>
            </a:r>
          </a:p>
        </p:txBody>
      </p:sp>
      <p:pic>
        <p:nvPicPr>
          <p:cNvPr id="10" name="Picture 9" descr="12_4.jpg"/>
          <p:cNvPicPr>
            <a:picLocks noChangeAspect="1"/>
          </p:cNvPicPr>
          <p:nvPr/>
        </p:nvPicPr>
        <p:blipFill>
          <a:blip r:embed="rId6"/>
          <a:stretch>
            <a:fillRect/>
          </a:stretch>
        </p:blipFill>
        <p:spPr>
          <a:xfrm>
            <a:off x="8961120" y="3200400"/>
            <a:ext cx="2743200" cy="1828800"/>
          </a:xfrm>
          <a:prstGeom prst="rect">
            <a:avLst/>
          </a:prstGeom>
        </p:spPr>
      </p:pic>
      <p:sp>
        <p:nvSpPr>
          <p:cNvPr id="11" name="TextBox 10"/>
          <p:cNvSpPr txBox="1"/>
          <p:nvPr/>
        </p:nvSpPr>
        <p:spPr>
          <a:xfrm>
            <a:off x="9692640" y="1828800"/>
            <a:ext cx="1828800" cy="914400"/>
          </a:xfrm>
          <a:prstGeom prst="rect">
            <a:avLst/>
          </a:prstGeom>
          <a:noFill/>
        </p:spPr>
        <p:txBody>
          <a:bodyPr wrap="none">
            <a:spAutoFit/>
          </a:bodyPr>
          <a:lstStyle/>
          <a:p/>
          <a:p>
            <a:pPr>
              <a:defRPr>
                <a:latin typeface="黑体"/>
              </a:defRPr>
            </a:pPr>
            <a:r>
              <a:t>第二个标题</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0.jpg"/>
          <p:cNvPicPr>
            <a:picLocks noChangeAspect="1"/>
          </p:cNvPicPr>
          <p:nvPr/>
        </p:nvPicPr>
        <p:blipFill>
          <a:blip r:embed="rId3"/>
          <a:stretch>
            <a:fillRect/>
          </a:stretch>
        </p:blipFill>
        <p:spPr>
          <a:xfrm>
            <a:off x="0" y="1828800"/>
            <a:ext cx="12344400" cy="5943600"/>
          </a:xfrm>
          <a:prstGeom prst="rect">
            <a:avLst/>
          </a:prstGeom>
        </p:spPr>
      </p:pic>
      <p:sp>
        <p:nvSpPr>
          <p:cNvPr id="5" name="TextBox 4"/>
          <p:cNvSpPr txBox="1"/>
          <p:nvPr/>
        </p:nvSpPr>
        <p:spPr>
          <a:xfrm>
            <a:off x="1828800" y="1828800"/>
            <a:ext cx="3657600" cy="3657600"/>
          </a:xfrm>
          <a:prstGeom prst="rect">
            <a:avLst/>
          </a:prstGeom>
          <a:noFill/>
        </p:spPr>
        <p:txBody>
          <a:bodyPr wrap="square">
            <a:spAutoFit/>
          </a:bodyPr>
          <a:lstStyle/>
          <a:p/>
          <a:p>
            <a:r>
              <a:t>这里控制 10.txt</a:t>
            </a:r>
          </a:p>
          <a:p>
            <a:pPr>
              <a:defRPr sz="2500" b="1">
                <a:latin typeface="黑体"/>
              </a:defRPr>
            </a:pPr>
            <a:r>
              <a:t>Love you! China!</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9.jpg"/>
          <p:cNvPicPr>
            <a:picLocks noChangeAspect="1"/>
          </p:cNvPicPr>
          <p:nvPr/>
        </p:nvPicPr>
        <p:blipFill>
          <a:blip r:embed="rId3"/>
          <a:stretch>
            <a:fillRect/>
          </a:stretch>
        </p:blipFill>
        <p:spPr>
          <a:xfrm>
            <a:off x="1828800" y="1828800"/>
            <a:ext cx="3657600" cy="2743200"/>
          </a:xfrm>
          <a:prstGeom prst="rect">
            <a:avLst/>
          </a:prstGeom>
        </p:spPr>
      </p:pic>
      <p:sp>
        <p:nvSpPr>
          <p:cNvPr id="5" name="TextBox 4"/>
          <p:cNvSpPr txBox="1"/>
          <p:nvPr/>
        </p:nvSpPr>
        <p:spPr>
          <a:xfrm>
            <a:off x="5669280" y="1828800"/>
            <a:ext cx="5486400" cy="4572000"/>
          </a:xfrm>
          <a:prstGeom prst="rect">
            <a:avLst/>
          </a:prstGeom>
          <a:noFill/>
        </p:spPr>
        <p:txBody>
          <a:bodyPr wrap="square">
            <a:spAutoFit/>
          </a:bodyPr>
          <a:lstStyle/>
          <a:p/>
          <a:p>
            <a:r>
              <a:t>这里控制 9.txt</a:t>
            </a:r>
          </a:p>
          <a:p>
            <a:pPr>
              <a:defRPr sz="1500"/>
            </a:pPr>
            <a:r>
              <a:t>电梯供应商有650+家，睿优成为供应商2001年，每年约1500台设备供应三菱。德国化工巨头，Top500，把工业品当工艺品制造的国家，反复论证，最后中标。稳定运行10年以上。</a:t>
            </a:r>
            <a:br/>
          </a:p>
          <a:p>
            <a:pPr>
              <a:defRPr sz="1500"/>
            </a:pPr>
            <a:r>
              <a:t>以服务为导向让睿优赢得机遇延伸服务——借力大数据，迈向智能化通过在建和在运企业的数据采集和分析，更加优化项目质量，指导运行方式，降低运行成本。</a:t>
            </a:r>
            <a:br/>
          </a:p>
        </p:txBody>
      </p:sp>
      <p:sp>
        <p:nvSpPr>
          <p:cNvPr id="6" name="TextBox 5"/>
          <p:cNvSpPr txBox="1"/>
          <p:nvPr/>
        </p:nvSpPr>
        <p:spPr>
          <a:xfrm>
            <a:off x="1828800" y="4572000"/>
            <a:ext cx="3657600" cy="1828800"/>
          </a:xfrm>
          <a:prstGeom prst="rect">
            <a:avLst/>
          </a:prstGeom>
          <a:noFill/>
        </p:spPr>
        <p:txBody>
          <a:bodyPr wrap="none">
            <a:spAutoFit/>
          </a:bodyPr>
          <a:lstStyle/>
          <a:p/>
          <a:p>
            <a:pPr>
              <a:defRPr sz="2500">
                <a:latin typeface="黑体"/>
              </a:defRPr>
            </a:pPr>
            <a:r>
              <a:t>技术+服务，是睿优的核心</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8_1.jpg"/>
          <p:cNvPicPr>
            <a:picLocks noChangeAspect="1"/>
          </p:cNvPicPr>
          <p:nvPr/>
        </p:nvPicPr>
        <p:blipFill>
          <a:blip r:embed="rId3"/>
          <a:stretch>
            <a:fillRect/>
          </a:stretch>
        </p:blipFill>
        <p:spPr>
          <a:xfrm>
            <a:off x="1188720" y="1828800"/>
            <a:ext cx="2743200" cy="1828800"/>
          </a:xfrm>
          <a:prstGeom prst="rect">
            <a:avLst/>
          </a:prstGeom>
        </p:spPr>
      </p:pic>
      <p:pic>
        <p:nvPicPr>
          <p:cNvPr id="5" name="Picture 4" descr="8_2.jpg"/>
          <p:cNvPicPr>
            <a:picLocks noChangeAspect="1"/>
          </p:cNvPicPr>
          <p:nvPr/>
        </p:nvPicPr>
        <p:blipFill>
          <a:blip r:embed="rId4"/>
          <a:stretch>
            <a:fillRect/>
          </a:stretch>
        </p:blipFill>
        <p:spPr>
          <a:xfrm>
            <a:off x="4572000" y="1828800"/>
            <a:ext cx="2743200" cy="1828800"/>
          </a:xfrm>
          <a:prstGeom prst="rect">
            <a:avLst/>
          </a:prstGeom>
        </p:spPr>
      </p:pic>
      <p:pic>
        <p:nvPicPr>
          <p:cNvPr id="6" name="Picture 5" descr="8_3.jpg"/>
          <p:cNvPicPr>
            <a:picLocks noChangeAspect="1"/>
          </p:cNvPicPr>
          <p:nvPr/>
        </p:nvPicPr>
        <p:blipFill>
          <a:blip r:embed="rId5"/>
          <a:stretch>
            <a:fillRect/>
          </a:stretch>
        </p:blipFill>
        <p:spPr>
          <a:xfrm>
            <a:off x="7955279" y="1828800"/>
            <a:ext cx="2743200" cy="1828800"/>
          </a:xfrm>
          <a:prstGeom prst="rect">
            <a:avLst/>
          </a:prstGeom>
        </p:spPr>
      </p:pic>
      <p:sp>
        <p:nvSpPr>
          <p:cNvPr id="7" name="TextBox 6"/>
          <p:cNvSpPr txBox="1"/>
          <p:nvPr/>
        </p:nvSpPr>
        <p:spPr>
          <a:xfrm>
            <a:off x="1188720" y="3657600"/>
            <a:ext cx="8412480" cy="2286000"/>
          </a:xfrm>
          <a:prstGeom prst="rect">
            <a:avLst/>
          </a:prstGeom>
          <a:noFill/>
        </p:spPr>
        <p:txBody>
          <a:bodyPr wrap="square">
            <a:spAutoFit/>
          </a:bodyPr>
          <a:lstStyle/>
          <a:p/>
          <a:p>
            <a:r>
              <a:t>这里控制 8.txt</a:t>
            </a:r>
          </a:p>
          <a:p>
            <a:pPr>
              <a:defRPr sz="1500">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6.jpg"/>
          <p:cNvPicPr>
            <a:picLocks noChangeAspect="1"/>
          </p:cNvPicPr>
          <p:nvPr/>
        </p:nvPicPr>
        <p:blipFill>
          <a:blip r:embed="rId3"/>
          <a:stretch>
            <a:fillRect/>
          </a:stretch>
        </p:blipFill>
        <p:spPr>
          <a:xfrm>
            <a:off x="8229600" y="1371600"/>
            <a:ext cx="1828800" cy="1828800"/>
          </a:xfrm>
          <a:prstGeom prst="rect">
            <a:avLst/>
          </a:prstGeom>
        </p:spPr>
      </p:pic>
      <p:pic>
        <p:nvPicPr>
          <p:cNvPr id="5" name="Picture 4" descr="1.jpg"/>
          <p:cNvPicPr>
            <a:picLocks noChangeAspect="1"/>
          </p:cNvPicPr>
          <p:nvPr/>
        </p:nvPicPr>
        <p:blipFill>
          <a:blip r:embed="rId4"/>
          <a:stretch>
            <a:fillRect/>
          </a:stretch>
        </p:blipFill>
        <p:spPr>
          <a:xfrm>
            <a:off x="1828800" y="3200400"/>
            <a:ext cx="640080" cy="640080"/>
          </a:xfrm>
          <a:prstGeom prst="rect">
            <a:avLst/>
          </a:prstGeom>
        </p:spPr>
      </p:pic>
      <p:sp>
        <p:nvSpPr>
          <p:cNvPr id="6" name="TextBox 5"/>
          <p:cNvSpPr txBox="1"/>
          <p:nvPr/>
        </p:nvSpPr>
        <p:spPr>
          <a:xfrm>
            <a:off x="2560320" y="3200400"/>
            <a:ext cx="1828800" cy="914400"/>
          </a:xfrm>
          <a:prstGeom prst="rect">
            <a:avLst/>
          </a:prstGeom>
          <a:noFill/>
        </p:spPr>
        <p:txBody>
          <a:bodyPr wrap="none">
            <a:spAutoFit/>
          </a:bodyPr>
          <a:lstStyle/>
          <a:p/>
          <a:p>
            <a:pPr>
              <a:defRPr>
                <a:latin typeface="黑体"/>
              </a:defRPr>
            </a:pPr>
            <a:r>
              <a:t>第一个标题</a:t>
            </a:r>
          </a:p>
        </p:txBody>
      </p:sp>
      <p:pic>
        <p:nvPicPr>
          <p:cNvPr id="7" name="Picture 6" descr="2.jpg"/>
          <p:cNvPicPr>
            <a:picLocks noChangeAspect="1"/>
          </p:cNvPicPr>
          <p:nvPr/>
        </p:nvPicPr>
        <p:blipFill>
          <a:blip r:embed="rId5"/>
          <a:stretch>
            <a:fillRect/>
          </a:stretch>
        </p:blipFill>
        <p:spPr>
          <a:xfrm>
            <a:off x="1828800" y="4846320"/>
            <a:ext cx="640080" cy="640080"/>
          </a:xfrm>
          <a:prstGeom prst="rect">
            <a:avLst/>
          </a:prstGeom>
        </p:spPr>
      </p:pic>
      <p:sp>
        <p:nvSpPr>
          <p:cNvPr id="8" name="TextBox 7"/>
          <p:cNvSpPr txBox="1"/>
          <p:nvPr/>
        </p:nvSpPr>
        <p:spPr>
          <a:xfrm>
            <a:off x="2560320" y="4846320"/>
            <a:ext cx="1828800" cy="914400"/>
          </a:xfrm>
          <a:prstGeom prst="rect">
            <a:avLst/>
          </a:prstGeom>
          <a:noFill/>
        </p:spPr>
        <p:txBody>
          <a:bodyPr wrap="none">
            <a:spAutoFit/>
          </a:bodyPr>
          <a:lstStyle/>
          <a:p/>
          <a:p>
            <a:pPr>
              <a:defRPr>
                <a:latin typeface="黑体"/>
              </a:defRPr>
            </a:pPr>
            <a:r>
              <a:t>第二个标题</a:t>
            </a:r>
          </a:p>
        </p:txBody>
      </p:sp>
      <p:pic>
        <p:nvPicPr>
          <p:cNvPr id="9" name="Picture 8" descr="3.jpg"/>
          <p:cNvPicPr>
            <a:picLocks noChangeAspect="1"/>
          </p:cNvPicPr>
          <p:nvPr/>
        </p:nvPicPr>
        <p:blipFill>
          <a:blip r:embed="rId6"/>
          <a:stretch>
            <a:fillRect/>
          </a:stretch>
        </p:blipFill>
        <p:spPr>
          <a:xfrm>
            <a:off x="5943600" y="3200400"/>
            <a:ext cx="640080" cy="640080"/>
          </a:xfrm>
          <a:prstGeom prst="rect">
            <a:avLst/>
          </a:prstGeom>
        </p:spPr>
      </p:pic>
      <p:sp>
        <p:nvSpPr>
          <p:cNvPr id="10" name="TextBox 9"/>
          <p:cNvSpPr txBox="1"/>
          <p:nvPr/>
        </p:nvSpPr>
        <p:spPr>
          <a:xfrm>
            <a:off x="6675120" y="3200400"/>
            <a:ext cx="1828800" cy="914400"/>
          </a:xfrm>
          <a:prstGeom prst="rect">
            <a:avLst/>
          </a:prstGeom>
          <a:noFill/>
        </p:spPr>
        <p:txBody>
          <a:bodyPr wrap="none">
            <a:spAutoFit/>
          </a:bodyPr>
          <a:lstStyle/>
          <a:p/>
          <a:p>
            <a:pPr>
              <a:defRPr>
                <a:latin typeface="黑体"/>
              </a:defRPr>
            </a:pPr>
            <a:r>
              <a:t>第三个标题</a:t>
            </a:r>
          </a:p>
        </p:txBody>
      </p:sp>
      <p:pic>
        <p:nvPicPr>
          <p:cNvPr id="11" name="Picture 10" descr="4.jpg"/>
          <p:cNvPicPr>
            <a:picLocks noChangeAspect="1"/>
          </p:cNvPicPr>
          <p:nvPr/>
        </p:nvPicPr>
        <p:blipFill>
          <a:blip r:embed="rId7"/>
          <a:stretch>
            <a:fillRect/>
          </a:stretch>
        </p:blipFill>
        <p:spPr>
          <a:xfrm>
            <a:off x="5943600" y="4846320"/>
            <a:ext cx="640080" cy="640080"/>
          </a:xfrm>
          <a:prstGeom prst="rect">
            <a:avLst/>
          </a:prstGeom>
        </p:spPr>
      </p:pic>
      <p:sp>
        <p:nvSpPr>
          <p:cNvPr id="12" name="TextBox 11"/>
          <p:cNvSpPr txBox="1"/>
          <p:nvPr/>
        </p:nvSpPr>
        <p:spPr>
          <a:xfrm>
            <a:off x="6675120" y="4846320"/>
            <a:ext cx="1828800" cy="914400"/>
          </a:xfrm>
          <a:prstGeom prst="rect">
            <a:avLst/>
          </a:prstGeom>
          <a:noFill/>
        </p:spPr>
        <p:txBody>
          <a:bodyPr wrap="none">
            <a:spAutoFit/>
          </a:bodyPr>
          <a:lstStyle/>
          <a:p/>
          <a:p>
            <a:pPr>
              <a:defRPr>
                <a:latin typeface="黑体"/>
              </a:defRPr>
            </a:pPr>
            <a:r>
              <a:t>第四个标题</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7_1.jpg"/>
          <p:cNvPicPr>
            <a:picLocks noChangeAspect="1"/>
          </p:cNvPicPr>
          <p:nvPr/>
        </p:nvPicPr>
        <p:blipFill>
          <a:blip r:embed="rId3"/>
          <a:stretch>
            <a:fillRect/>
          </a:stretch>
        </p:blipFill>
        <p:spPr>
          <a:xfrm>
            <a:off x="1828800" y="4023360"/>
            <a:ext cx="1828800" cy="2743200"/>
          </a:xfrm>
          <a:prstGeom prst="rect">
            <a:avLst/>
          </a:prstGeom>
        </p:spPr>
      </p:pic>
      <p:pic>
        <p:nvPicPr>
          <p:cNvPr id="5" name="Picture 4" descr="7_1.jpg"/>
          <p:cNvPicPr>
            <a:picLocks noChangeAspect="1"/>
          </p:cNvPicPr>
          <p:nvPr/>
        </p:nvPicPr>
        <p:blipFill>
          <a:blip r:embed="rId3"/>
          <a:stretch>
            <a:fillRect/>
          </a:stretch>
        </p:blipFill>
        <p:spPr>
          <a:xfrm>
            <a:off x="4114800" y="4023360"/>
            <a:ext cx="1828800" cy="2743200"/>
          </a:xfrm>
          <a:prstGeom prst="rect">
            <a:avLst/>
          </a:prstGeom>
        </p:spPr>
      </p:pic>
      <p:pic>
        <p:nvPicPr>
          <p:cNvPr id="6" name="Picture 5" descr="7_1.jpg"/>
          <p:cNvPicPr>
            <a:picLocks noChangeAspect="1"/>
          </p:cNvPicPr>
          <p:nvPr/>
        </p:nvPicPr>
        <p:blipFill>
          <a:blip r:embed="rId3"/>
          <a:stretch>
            <a:fillRect/>
          </a:stretch>
        </p:blipFill>
        <p:spPr>
          <a:xfrm>
            <a:off x="6400800" y="4023360"/>
            <a:ext cx="1828800" cy="2743200"/>
          </a:xfrm>
          <a:prstGeom prst="rect">
            <a:avLst/>
          </a:prstGeom>
        </p:spPr>
      </p:pic>
      <p:sp>
        <p:nvSpPr>
          <p:cNvPr id="7" name="TextBox 6"/>
          <p:cNvSpPr txBox="1"/>
          <p:nvPr/>
        </p:nvSpPr>
        <p:spPr>
          <a:xfrm>
            <a:off x="1828800" y="1828800"/>
            <a:ext cx="7315200" cy="2286000"/>
          </a:xfrm>
          <a:prstGeom prst="rect">
            <a:avLst/>
          </a:prstGeom>
          <a:noFill/>
        </p:spPr>
        <p:txBody>
          <a:bodyPr wrap="square">
            <a:spAutoFit/>
          </a:bodyPr>
          <a:lstStyle/>
          <a:p/>
          <a:p>
            <a:r>
              <a:t>这里控制 7.txt</a:t>
            </a:r>
          </a:p>
          <a:p>
            <a:pPr>
              <a:defRPr>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sp>
        <p:nvSpPr>
          <p:cNvPr id="4" name="TextBox 3"/>
          <p:cNvSpPr txBox="1"/>
          <p:nvPr/>
        </p:nvSpPr>
        <p:spPr>
          <a:xfrm>
            <a:off x="457200" y="1828800"/>
            <a:ext cx="10972800" cy="3657600"/>
          </a:xfrm>
          <a:prstGeom prst="rect">
            <a:avLst/>
          </a:prstGeom>
          <a:noFill/>
        </p:spPr>
        <p:txBody>
          <a:bodyPr wrap="square">
            <a:spAutoFit/>
          </a:bodyPr>
          <a:lstStyle/>
          <a:p/>
          <a:p>
            <a:r>
              <a:t>这里控制 13.txt</a:t>
            </a:r>
          </a:p>
          <a:p>
            <a:pPr>
              <a:defRPr sz="1500">
                <a:latin typeface="黑体"/>
              </a:defRPr>
            </a:pPr>
            <a:r>
              <a:t>污水处理周界：厂区内综合仓库以北， 风港路围墙南侧、固废仓库东侧。 建筑面积848.59 m2</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jpg"/>
          <p:cNvPicPr>
            <a:picLocks noChangeAspect="1"/>
          </p:cNvPicPr>
          <p:nvPr/>
        </p:nvPicPr>
        <p:blipFill>
          <a:blip r:embed="rId3"/>
          <a:stretch>
            <a:fillRect/>
          </a:stretch>
        </p:blipFill>
        <p:spPr>
          <a:xfrm>
            <a:off x="6400800" y="1920240"/>
            <a:ext cx="4572000" cy="2743200"/>
          </a:xfrm>
          <a:prstGeom prst="rect">
            <a:avLst/>
          </a:prstGeom>
        </p:spPr>
      </p:pic>
      <p:sp>
        <p:nvSpPr>
          <p:cNvPr id="5" name="TextBox 4"/>
          <p:cNvSpPr txBox="1"/>
          <p:nvPr/>
        </p:nvSpPr>
        <p:spPr>
          <a:xfrm>
            <a:off x="914400" y="1828800"/>
            <a:ext cx="4572000" cy="3657600"/>
          </a:xfrm>
          <a:prstGeom prst="rect">
            <a:avLst/>
          </a:prstGeom>
          <a:noFill/>
        </p:spPr>
        <p:txBody>
          <a:bodyPr wrap="square">
            <a:spAutoFit/>
          </a:bodyPr>
          <a:lstStyle/>
          <a:p/>
          <a:p>
            <a:r>
              <a:t>这里控制 1.txt</a:t>
            </a:r>
          </a:p>
          <a:p>
            <a:pPr>
              <a:defRPr>
                <a:latin typeface="黑体"/>
              </a:defRPr>
            </a:pPr>
            <a:r>
              <a:t>污水处理周界：厂区内综合仓库以北， 风港路围墙南侧、固废仓库东侧。 建筑面积848.59 m2</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1.jpg"/>
          <p:cNvPicPr>
            <a:picLocks noChangeAspect="1"/>
          </p:cNvPicPr>
          <p:nvPr/>
        </p:nvPicPr>
        <p:blipFill>
          <a:blip r:embed="rId3"/>
          <a:stretch>
            <a:fillRect/>
          </a:stretch>
        </p:blipFill>
        <p:spPr>
          <a:xfrm>
            <a:off x="6400800" y="1828800"/>
            <a:ext cx="4572000" cy="3200400"/>
          </a:xfrm>
          <a:prstGeom prst="rect">
            <a:avLst/>
          </a:prstGeom>
        </p:spPr>
      </p:pic>
      <p:sp>
        <p:nvSpPr>
          <p:cNvPr id="5" name="TextBox 4"/>
          <p:cNvSpPr txBox="1"/>
          <p:nvPr/>
        </p:nvSpPr>
        <p:spPr>
          <a:xfrm>
            <a:off x="274320" y="1828800"/>
            <a:ext cx="5029200" cy="3657600"/>
          </a:xfrm>
          <a:prstGeom prst="rect">
            <a:avLst/>
          </a:prstGeom>
          <a:noFill/>
        </p:spPr>
        <p:txBody>
          <a:bodyPr wrap="square">
            <a:spAutoFit/>
          </a:bodyPr>
          <a:lstStyle/>
          <a:p/>
          <a:p>
            <a:r>
              <a:t>这里控制 11_1和11_2.txt</a:t>
            </a:r>
          </a:p>
          <a:p>
            <a:pPr>
              <a:defRPr sz="1500">
                <a:latin typeface="黑体"/>
              </a:defRPr>
            </a:pPr>
            <a:r>
              <a:t>5G时代，互联网基础设施强大，大数据、云计算、人工智能、物联网、区块链以及各种终端感知、传输、和呈现技术日趋成熟，综合应用场景更加丰富，技术之间协同性，交叉性、渗透能力、融合能力增强；在创造产业增量，改造产业存量，降低产业成本，提高产业效率方面，数字技术有强大的爆发力；</a:t>
            </a:r>
            <a:br/>
          </a:p>
          <a:p>
            <a:pPr>
              <a:defRPr sz="1500">
                <a:latin typeface="黑体"/>
              </a:defRPr>
            </a:pPr>
            <a:r>
              <a:t>“十四五”期间的社会经济发展的指导思想建立在数字经济形态创新战略基础上，让数字经济形成对发展体制成为驱动中国经济成为中国社会主义现代强国的经济基础。</a:t>
            </a:r>
            <a:br/>
          </a:p>
        </p:txBody>
      </p:sp>
      <p:sp>
        <p:nvSpPr>
          <p:cNvPr id="6" name="TextBox 5"/>
          <p:cNvSpPr txBox="1"/>
          <p:nvPr/>
        </p:nvSpPr>
        <p:spPr>
          <a:xfrm>
            <a:off x="274320" y="5303520"/>
            <a:ext cx="10058400" cy="1371600"/>
          </a:xfrm>
          <a:prstGeom prst="rect">
            <a:avLst/>
          </a:prstGeom>
          <a:noFill/>
        </p:spPr>
        <p:txBody>
          <a:bodyPr wrap="square">
            <a:spAutoFit/>
          </a:bodyPr>
          <a:lstStyle/>
          <a:p/>
          <a:p>
            <a:pPr>
              <a:defRPr sz="1800">
                <a:latin typeface="黑体"/>
              </a:defRPr>
            </a:pPr>
            <a:r>
              <a:t>习近平习近平总书记关于数字经济发展的论述：“当今世界，科技革命和产业变革日新月异，数字经济蓬勃发展深刻改变着人类生产生活方式，对各国经济社会发展、全球治理体系、人类文明进程影响深远”。—— 2019年10月11日</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_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1828800"/>
            <a:ext cx="7315200" cy="1371600"/>
          </a:xfrm>
          <a:prstGeom prst="rect">
            <a:avLst/>
          </a:prstGeom>
          <a:noFill/>
        </p:spPr>
        <p:txBody>
          <a:bodyPr wrap="none">
            <a:spAutoFit/>
          </a:bodyPr>
          <a:lstStyle/>
          <a:p/>
          <a:p>
            <a:pPr>
              <a:defRPr sz="4000">
                <a:solidFill>
                  <a:srgbClr val="FFFFFF"/>
                </a:solidFill>
                <a:latin typeface="黑体"/>
              </a:defRPr>
            </a:pPr>
            <a:r>
              <a:t>数据助力水处理设施运维服务</a:t>
            </a:r>
          </a:p>
        </p:txBody>
      </p:sp>
      <p:sp>
        <p:nvSpPr>
          <p:cNvPr id="4" name="TextBox 3"/>
          <p:cNvSpPr txBox="1"/>
          <p:nvPr/>
        </p:nvSpPr>
        <p:spPr>
          <a:xfrm>
            <a:off x="5029200" y="4572000"/>
            <a:ext cx="2743200" cy="731520"/>
          </a:xfrm>
          <a:prstGeom prst="rect">
            <a:avLst/>
          </a:prstGeom>
          <a:noFill/>
        </p:spPr>
        <p:txBody>
          <a:bodyPr wrap="none">
            <a:spAutoFit/>
          </a:bodyPr>
          <a:lstStyle/>
          <a:p/>
          <a:p>
            <a:pPr>
              <a:defRPr sz="2500">
                <a:latin typeface="黑体"/>
              </a:defRPr>
            </a:pPr>
            <a:r>
              <a:t>XXX科技有限公司</a:t>
            </a:r>
          </a:p>
        </p:txBody>
      </p:sp>
      <p:sp>
        <p:nvSpPr>
          <p:cNvPr id="5" name="TextBox 4"/>
          <p:cNvSpPr txBox="1"/>
          <p:nvPr/>
        </p:nvSpPr>
        <p:spPr>
          <a:xfrm>
            <a:off x="5303520" y="5303520"/>
            <a:ext cx="2743200" cy="640080"/>
          </a:xfrm>
          <a:prstGeom prst="rect">
            <a:avLst/>
          </a:prstGeom>
          <a:noFill/>
        </p:spPr>
        <p:txBody>
          <a:bodyPr wrap="none">
            <a:spAutoFit/>
          </a:bodyPr>
          <a:lstStyle/>
          <a:p/>
          <a:p>
            <a:pPr>
              <a:defRPr sz="1500">
                <a:solidFill>
                  <a:srgbClr val="FFFFFF"/>
                </a:solidFill>
                <a:latin typeface="黑体"/>
              </a:defRPr>
            </a:pPr>
            <a:r>
              <a:t>日期：XXX年xxx月</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jpg"/>
          <p:cNvPicPr>
            <a:picLocks noChangeAspect="1"/>
          </p:cNvPicPr>
          <p:nvPr/>
        </p:nvPicPr>
        <p:blipFill>
          <a:blip r:embed="rId3"/>
          <a:stretch>
            <a:fillRect/>
          </a:stretch>
        </p:blipFill>
        <p:spPr>
          <a:xfrm>
            <a:off x="6400800" y="1920240"/>
            <a:ext cx="4572000" cy="2743200"/>
          </a:xfrm>
          <a:prstGeom prst="rect">
            <a:avLst/>
          </a:prstGeom>
        </p:spPr>
      </p:pic>
      <p:sp>
        <p:nvSpPr>
          <p:cNvPr id="5" name="TextBox 4"/>
          <p:cNvSpPr txBox="1"/>
          <p:nvPr/>
        </p:nvSpPr>
        <p:spPr>
          <a:xfrm>
            <a:off x="914400" y="1828800"/>
            <a:ext cx="4572000" cy="3657600"/>
          </a:xfrm>
          <a:prstGeom prst="rect">
            <a:avLst/>
          </a:prstGeom>
          <a:noFill/>
        </p:spPr>
        <p:txBody>
          <a:bodyPr wrap="square">
            <a:spAutoFit/>
          </a:bodyPr>
          <a:lstStyle/>
          <a:p/>
          <a:p>
            <a:r>
              <a:t>这里控制 14.txt</a:t>
            </a:r>
          </a:p>
          <a:p>
            <a:pPr>
              <a:defRPr>
                <a:latin typeface="黑体"/>
              </a:defRPr>
            </a:pPr>
            <a:r>
              <a:t>污水处理周界：厂区内综合仓库以北， 风港路围墙南侧、固废仓库东侧。 建筑面积848.59 m2</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jpg"/>
          <p:cNvPicPr>
            <a:picLocks noChangeAspect="1"/>
          </p:cNvPicPr>
          <p:nvPr/>
        </p:nvPicPr>
        <p:blipFill>
          <a:blip r:embed="rId3"/>
          <a:stretch>
            <a:fillRect/>
          </a:stretch>
        </p:blipFill>
        <p:spPr>
          <a:xfrm>
            <a:off x="914400" y="1920240"/>
            <a:ext cx="3840480" cy="2743200"/>
          </a:xfrm>
          <a:prstGeom prst="rect">
            <a:avLst/>
          </a:prstGeom>
        </p:spPr>
      </p:pic>
      <p:sp>
        <p:nvSpPr>
          <p:cNvPr id="5" name="TextBox 4"/>
          <p:cNvSpPr txBox="1"/>
          <p:nvPr/>
        </p:nvSpPr>
        <p:spPr>
          <a:xfrm>
            <a:off x="5029200" y="1828800"/>
            <a:ext cx="5486400" cy="5486400"/>
          </a:xfrm>
          <a:prstGeom prst="rect">
            <a:avLst/>
          </a:prstGeom>
          <a:noFill/>
        </p:spPr>
        <p:txBody>
          <a:bodyPr wrap="square">
            <a:spAutoFit/>
          </a:bodyPr>
          <a:lstStyle/>
          <a:p/>
          <a:p>
            <a:r>
              <a:t>这里控制 15.txt</a:t>
            </a:r>
          </a:p>
          <a:p>
            <a:pPr>
              <a:defRPr>
                <a:latin typeface="黑体"/>
              </a:defRPr>
            </a:pPr>
            <a:r>
              <a:t>●  本项目是NUSKIN根据在中国的业务拓展需要，在上海规划建设的新工厂；</a:t>
            </a:r>
            <a:br/>
          </a:p>
          <a:p>
            <a:pPr>
              <a:defRPr>
                <a:latin typeface="黑体"/>
              </a:defRPr>
            </a:pPr>
            <a:r>
              <a:t>●  主要从事化妆品的生产加工，产品的试验研发、生产制造及管理过程均实现优质、高效、消耗、清洁的生产；</a:t>
            </a:r>
            <a:br/>
          </a:p>
          <a:p>
            <a:pPr>
              <a:defRPr>
                <a:latin typeface="黑体"/>
              </a:defRPr>
            </a:pPr>
            <a:r>
              <a:t>●  项目位于上海市奉贤区工业综合开发区内。符合《上海市城市总体规划》（2017-2035）的要求</a:t>
            </a:r>
            <a:b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3_1.jpg"/>
          <p:cNvPicPr>
            <a:picLocks noChangeAspect="1"/>
          </p:cNvPicPr>
          <p:nvPr/>
        </p:nvPicPr>
        <p:blipFill>
          <a:blip r:embed="rId3"/>
          <a:stretch>
            <a:fillRect/>
          </a:stretch>
        </p:blipFill>
        <p:spPr>
          <a:xfrm>
            <a:off x="9144000" y="5120640"/>
            <a:ext cx="2103120" cy="1828800"/>
          </a:xfrm>
          <a:prstGeom prst="rect">
            <a:avLst/>
          </a:prstGeom>
        </p:spPr>
      </p:pic>
      <p:sp>
        <p:nvSpPr>
          <p:cNvPr id="5" name="TextBox 4"/>
          <p:cNvSpPr txBox="1"/>
          <p:nvPr/>
        </p:nvSpPr>
        <p:spPr>
          <a:xfrm>
            <a:off x="457200" y="1828800"/>
            <a:ext cx="9144000" cy="5486400"/>
          </a:xfrm>
          <a:prstGeom prst="rect">
            <a:avLst/>
          </a:prstGeom>
          <a:noFill/>
        </p:spPr>
        <p:txBody>
          <a:bodyPr wrap="square">
            <a:spAutoFit/>
          </a:bodyPr>
          <a:lstStyle/>
          <a:p/>
          <a:p>
            <a:r>
              <a:t>这里控制 16.txt</a:t>
            </a:r>
          </a:p>
          <a:p>
            <a:pPr>
              <a:defRPr>
                <a:solidFill>
                  <a:srgbClr val="FFFFFF"/>
                </a:solidFill>
                <a:latin typeface="黑体"/>
              </a:defRPr>
            </a:pPr>
            <a:r>
              <a:t>“十四五”环境保护规划原则——绿色发展，生态优先。承接新使命、确立新定位，实现新发展、达成新突破；继续推进美丽中国建设的关键期，坚持绿色发展理念；强化水资源保护、优化水资源配置、修复水生态环境；-功在当代，利在千秋</a:t>
            </a:r>
            <a:br/>
          </a:p>
          <a:p>
            <a:pPr>
              <a:defRPr>
                <a:solidFill>
                  <a:srgbClr val="FFFFFF"/>
                </a:solidFill>
                <a:latin typeface="黑体"/>
              </a:defRPr>
            </a:pPr>
            <a:r>
              <a:t>“十三五”——“互联网+”为标志，“十四五”——”人工智能“为标志；热点：5G、物联网，云计算、大数据、人工智能工信部：2020年6月底，全国建设开通的40万个5G基站。每周平均新开通5超1.5万个，三家电信企业在全国已建设开通5G基站超过40万个</a:t>
            </a:r>
            <a:b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4.jpg"/>
          <p:cNvPicPr>
            <a:picLocks noChangeAspect="1"/>
          </p:cNvPicPr>
          <p:nvPr/>
        </p:nvPicPr>
        <p:blipFill>
          <a:blip r:embed="rId3"/>
          <a:stretch>
            <a:fillRect/>
          </a:stretch>
        </p:blipFill>
        <p:spPr>
          <a:xfrm>
            <a:off x="457200" y="1554480"/>
            <a:ext cx="3657600" cy="5029200"/>
          </a:xfrm>
          <a:prstGeom prst="rect">
            <a:avLst/>
          </a:prstGeom>
        </p:spPr>
      </p:pic>
      <p:sp>
        <p:nvSpPr>
          <p:cNvPr id="5" name="TextBox 4"/>
          <p:cNvSpPr txBox="1"/>
          <p:nvPr/>
        </p:nvSpPr>
        <p:spPr>
          <a:xfrm>
            <a:off x="4114800" y="1371600"/>
            <a:ext cx="5486400" cy="5486400"/>
          </a:xfrm>
          <a:prstGeom prst="rect">
            <a:avLst/>
          </a:prstGeom>
          <a:noFill/>
        </p:spPr>
        <p:txBody>
          <a:bodyPr wrap="square">
            <a:spAutoFit/>
          </a:bodyPr>
          <a:lstStyle/>
          <a:p/>
          <a:p>
            <a:r>
              <a:t>这里控制 17.txt</a:t>
            </a:r>
          </a:p>
          <a:p>
            <a:r>
              <a:t>污水处理行业——国家新兴战略产业之一；刚刚闭幕的上海第21届“中国环博会”，充分展现水环境的“智”理方向；智慧环保的身影无处不在，惊叹未来已来；六大领域——水资源、水生态、水安全、水环境、水事务、水文化；</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5.jpg"/>
          <p:cNvPicPr>
            <a:picLocks noChangeAspect="1"/>
          </p:cNvPicPr>
          <p:nvPr/>
        </p:nvPicPr>
        <p:blipFill>
          <a:blip r:embed="rId3"/>
          <a:stretch>
            <a:fillRect/>
          </a:stretch>
        </p:blipFill>
        <p:spPr>
          <a:xfrm>
            <a:off x="6400800" y="2286000"/>
            <a:ext cx="4572000" cy="2743200"/>
          </a:xfrm>
          <a:prstGeom prst="rect">
            <a:avLst/>
          </a:prstGeom>
        </p:spPr>
      </p:pic>
      <p:sp>
        <p:nvSpPr>
          <p:cNvPr id="5" name="TextBox 4"/>
          <p:cNvSpPr txBox="1"/>
          <p:nvPr/>
        </p:nvSpPr>
        <p:spPr>
          <a:xfrm>
            <a:off x="182880" y="1828800"/>
            <a:ext cx="5486400" cy="5486400"/>
          </a:xfrm>
          <a:prstGeom prst="rect">
            <a:avLst/>
          </a:prstGeom>
          <a:noFill/>
        </p:spPr>
        <p:txBody>
          <a:bodyPr wrap="square">
            <a:spAutoFit/>
          </a:bodyPr>
          <a:lstStyle/>
          <a:p/>
          <a:p>
            <a:r>
              <a:t>这里控制 18.txt</a:t>
            </a:r>
          </a:p>
          <a:p>
            <a:pPr>
              <a:defRPr>
                <a:latin typeface="黑体"/>
              </a:defRPr>
            </a:pPr>
            <a:r>
              <a:t>上海市——“十三五”期间，深入推进工业区转型升级,到2020年，基本建成一批参与全球产业竞争、体现上海高端制造和精准服务水平的产业集群和品牌园区；</a:t>
            </a:r>
            <a:br/>
          </a:p>
          <a:p>
            <a:pPr>
              <a:defRPr>
                <a:latin typeface="黑体"/>
              </a:defRPr>
            </a:pPr>
            <a:r>
              <a:t>奉贤区——加快形成“一二三”产业融合发展的现代产业体系；重点形成“一个核心”和“五个特色功能区”本项目位于上海市工业综合开发区核心区内，属于奉贤区城镇工矿用地区域，是总体规划中“一个核心”的重要组成部分；</a:t>
            </a:r>
            <a:br/>
          </a:p>
          <a:p>
            <a:pPr>
              <a:defRPr>
                <a:latin typeface="黑体"/>
              </a:defRPr>
            </a:pPr>
            <a:br/>
          </a:p>
          <a:p>
            <a:pPr>
              <a:defRPr>
                <a:latin typeface="黑体"/>
              </a:defRPr>
            </a:pPr>
            <a:br/>
          </a:p>
        </p:txBody>
      </p:sp>
      <p:sp>
        <p:nvSpPr>
          <p:cNvPr id="6" name="TextBox 5"/>
          <p:cNvSpPr txBox="1"/>
          <p:nvPr/>
        </p:nvSpPr>
        <p:spPr>
          <a:xfrm>
            <a:off x="6400800" y="5486400"/>
            <a:ext cx="1828800" cy="914400"/>
          </a:xfrm>
          <a:prstGeom prst="rect">
            <a:avLst/>
          </a:prstGeom>
          <a:noFill/>
        </p:spPr>
        <p:txBody>
          <a:bodyPr wrap="none">
            <a:spAutoFit/>
          </a:bodyPr>
          <a:lstStyle/>
          <a:p/>
          <a:p>
            <a:pPr>
              <a:defRPr>
                <a:latin typeface="黑体"/>
              </a:defRPr>
            </a:pPr>
            <a:r>
              <a:t>这里可以输入文字</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6.jpg"/>
          <p:cNvPicPr>
            <a:picLocks noChangeAspect="1"/>
          </p:cNvPicPr>
          <p:nvPr/>
        </p:nvPicPr>
        <p:blipFill>
          <a:blip r:embed="rId3"/>
          <a:stretch>
            <a:fillRect/>
          </a:stretch>
        </p:blipFill>
        <p:spPr>
          <a:xfrm>
            <a:off x="8229600" y="1371600"/>
            <a:ext cx="1828800" cy="1828800"/>
          </a:xfrm>
          <a:prstGeom prst="rect">
            <a:avLst/>
          </a:prstGeom>
        </p:spPr>
      </p:pic>
      <p:pic>
        <p:nvPicPr>
          <p:cNvPr id="5" name="Picture 4" descr="1.jpg"/>
          <p:cNvPicPr>
            <a:picLocks noChangeAspect="1"/>
          </p:cNvPicPr>
          <p:nvPr/>
        </p:nvPicPr>
        <p:blipFill>
          <a:blip r:embed="rId4"/>
          <a:stretch>
            <a:fillRect/>
          </a:stretch>
        </p:blipFill>
        <p:spPr>
          <a:xfrm>
            <a:off x="1828800" y="3200400"/>
            <a:ext cx="640080" cy="640080"/>
          </a:xfrm>
          <a:prstGeom prst="rect">
            <a:avLst/>
          </a:prstGeom>
        </p:spPr>
      </p:pic>
      <p:sp>
        <p:nvSpPr>
          <p:cNvPr id="6" name="TextBox 5"/>
          <p:cNvSpPr txBox="1"/>
          <p:nvPr/>
        </p:nvSpPr>
        <p:spPr>
          <a:xfrm>
            <a:off x="2560320" y="3200400"/>
            <a:ext cx="1828800" cy="914400"/>
          </a:xfrm>
          <a:prstGeom prst="rect">
            <a:avLst/>
          </a:prstGeom>
          <a:noFill/>
        </p:spPr>
        <p:txBody>
          <a:bodyPr wrap="none">
            <a:spAutoFit/>
          </a:bodyPr>
          <a:lstStyle/>
          <a:p/>
          <a:p>
            <a:pPr>
              <a:defRPr>
                <a:latin typeface="黑体"/>
              </a:defRPr>
            </a:pPr>
            <a:r>
              <a:t>第一个标题</a:t>
            </a:r>
          </a:p>
        </p:txBody>
      </p:sp>
      <p:pic>
        <p:nvPicPr>
          <p:cNvPr id="7" name="Picture 6" descr="2.jpg"/>
          <p:cNvPicPr>
            <a:picLocks noChangeAspect="1"/>
          </p:cNvPicPr>
          <p:nvPr/>
        </p:nvPicPr>
        <p:blipFill>
          <a:blip r:embed="rId5"/>
          <a:stretch>
            <a:fillRect/>
          </a:stretch>
        </p:blipFill>
        <p:spPr>
          <a:xfrm>
            <a:off x="1828800" y="4846320"/>
            <a:ext cx="640080" cy="640080"/>
          </a:xfrm>
          <a:prstGeom prst="rect">
            <a:avLst/>
          </a:prstGeom>
        </p:spPr>
      </p:pic>
      <p:sp>
        <p:nvSpPr>
          <p:cNvPr id="8" name="TextBox 7"/>
          <p:cNvSpPr txBox="1"/>
          <p:nvPr/>
        </p:nvSpPr>
        <p:spPr>
          <a:xfrm>
            <a:off x="2560320" y="4846320"/>
            <a:ext cx="1828800" cy="914400"/>
          </a:xfrm>
          <a:prstGeom prst="rect">
            <a:avLst/>
          </a:prstGeom>
          <a:noFill/>
        </p:spPr>
        <p:txBody>
          <a:bodyPr wrap="none">
            <a:spAutoFit/>
          </a:bodyPr>
          <a:lstStyle/>
          <a:p/>
          <a:p>
            <a:pPr>
              <a:defRPr>
                <a:latin typeface="黑体"/>
              </a:defRPr>
            </a:pPr>
            <a:r>
              <a:t>第二个标题</a:t>
            </a:r>
          </a:p>
        </p:txBody>
      </p:sp>
      <p:pic>
        <p:nvPicPr>
          <p:cNvPr id="9" name="Picture 8" descr="3.jpg"/>
          <p:cNvPicPr>
            <a:picLocks noChangeAspect="1"/>
          </p:cNvPicPr>
          <p:nvPr/>
        </p:nvPicPr>
        <p:blipFill>
          <a:blip r:embed="rId6"/>
          <a:stretch>
            <a:fillRect/>
          </a:stretch>
        </p:blipFill>
        <p:spPr>
          <a:xfrm>
            <a:off x="5943600" y="3200400"/>
            <a:ext cx="640080" cy="640080"/>
          </a:xfrm>
          <a:prstGeom prst="rect">
            <a:avLst/>
          </a:prstGeom>
        </p:spPr>
      </p:pic>
      <p:sp>
        <p:nvSpPr>
          <p:cNvPr id="10" name="TextBox 9"/>
          <p:cNvSpPr txBox="1"/>
          <p:nvPr/>
        </p:nvSpPr>
        <p:spPr>
          <a:xfrm>
            <a:off x="6675120" y="3200400"/>
            <a:ext cx="1828800" cy="914400"/>
          </a:xfrm>
          <a:prstGeom prst="rect">
            <a:avLst/>
          </a:prstGeom>
          <a:noFill/>
        </p:spPr>
        <p:txBody>
          <a:bodyPr wrap="none">
            <a:spAutoFit/>
          </a:bodyPr>
          <a:lstStyle/>
          <a:p/>
          <a:p>
            <a:pPr>
              <a:defRPr>
                <a:latin typeface="黑体"/>
              </a:defRPr>
            </a:pPr>
            <a:r>
              <a:t>第三个标题</a:t>
            </a:r>
          </a:p>
        </p:txBody>
      </p:sp>
      <p:pic>
        <p:nvPicPr>
          <p:cNvPr id="11" name="Picture 10" descr="4.jpg"/>
          <p:cNvPicPr>
            <a:picLocks noChangeAspect="1"/>
          </p:cNvPicPr>
          <p:nvPr/>
        </p:nvPicPr>
        <p:blipFill>
          <a:blip r:embed="rId7"/>
          <a:stretch>
            <a:fillRect/>
          </a:stretch>
        </p:blipFill>
        <p:spPr>
          <a:xfrm>
            <a:off x="5943600" y="4846320"/>
            <a:ext cx="640080" cy="640080"/>
          </a:xfrm>
          <a:prstGeom prst="rect">
            <a:avLst/>
          </a:prstGeom>
        </p:spPr>
      </p:pic>
      <p:sp>
        <p:nvSpPr>
          <p:cNvPr id="12" name="TextBox 11"/>
          <p:cNvSpPr txBox="1"/>
          <p:nvPr/>
        </p:nvSpPr>
        <p:spPr>
          <a:xfrm>
            <a:off x="6675120" y="4846320"/>
            <a:ext cx="1828800" cy="914400"/>
          </a:xfrm>
          <a:prstGeom prst="rect">
            <a:avLst/>
          </a:prstGeom>
          <a:noFill/>
        </p:spPr>
        <p:txBody>
          <a:bodyPr wrap="none">
            <a:spAutoFit/>
          </a:bodyPr>
          <a:lstStyle/>
          <a:p/>
          <a:p>
            <a:pPr>
              <a:defRPr>
                <a:latin typeface="黑体"/>
              </a:defRPr>
            </a:pPr>
            <a:r>
              <a:t>第四个标题</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7_1.jpg"/>
          <p:cNvPicPr>
            <a:picLocks noChangeAspect="1"/>
          </p:cNvPicPr>
          <p:nvPr/>
        </p:nvPicPr>
        <p:blipFill>
          <a:blip r:embed="rId3"/>
          <a:stretch>
            <a:fillRect/>
          </a:stretch>
        </p:blipFill>
        <p:spPr>
          <a:xfrm>
            <a:off x="1828800" y="4023360"/>
            <a:ext cx="1828800" cy="2743200"/>
          </a:xfrm>
          <a:prstGeom prst="rect">
            <a:avLst/>
          </a:prstGeom>
        </p:spPr>
      </p:pic>
      <p:pic>
        <p:nvPicPr>
          <p:cNvPr id="5" name="Picture 4" descr="7_1.jpg"/>
          <p:cNvPicPr>
            <a:picLocks noChangeAspect="1"/>
          </p:cNvPicPr>
          <p:nvPr/>
        </p:nvPicPr>
        <p:blipFill>
          <a:blip r:embed="rId3"/>
          <a:stretch>
            <a:fillRect/>
          </a:stretch>
        </p:blipFill>
        <p:spPr>
          <a:xfrm>
            <a:off x="4114800" y="4023360"/>
            <a:ext cx="1828800" cy="2743200"/>
          </a:xfrm>
          <a:prstGeom prst="rect">
            <a:avLst/>
          </a:prstGeom>
        </p:spPr>
      </p:pic>
      <p:pic>
        <p:nvPicPr>
          <p:cNvPr id="6" name="Picture 5" descr="7_1.jpg"/>
          <p:cNvPicPr>
            <a:picLocks noChangeAspect="1"/>
          </p:cNvPicPr>
          <p:nvPr/>
        </p:nvPicPr>
        <p:blipFill>
          <a:blip r:embed="rId3"/>
          <a:stretch>
            <a:fillRect/>
          </a:stretch>
        </p:blipFill>
        <p:spPr>
          <a:xfrm>
            <a:off x="6400800" y="4023360"/>
            <a:ext cx="1828800" cy="2743200"/>
          </a:xfrm>
          <a:prstGeom prst="rect">
            <a:avLst/>
          </a:prstGeom>
        </p:spPr>
      </p:pic>
      <p:sp>
        <p:nvSpPr>
          <p:cNvPr id="7" name="TextBox 6"/>
          <p:cNvSpPr txBox="1"/>
          <p:nvPr/>
        </p:nvSpPr>
        <p:spPr>
          <a:xfrm>
            <a:off x="1828800" y="1828800"/>
            <a:ext cx="7315200" cy="2286000"/>
          </a:xfrm>
          <a:prstGeom prst="rect">
            <a:avLst/>
          </a:prstGeom>
          <a:noFill/>
        </p:spPr>
        <p:txBody>
          <a:bodyPr wrap="square">
            <a:spAutoFit/>
          </a:bodyPr>
          <a:lstStyle/>
          <a:p/>
          <a:p>
            <a:r>
              <a:t>这里控制 20.txt</a:t>
            </a:r>
          </a:p>
          <a:p>
            <a:pPr>
              <a:defRPr>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2_1.jpg"/>
          <p:cNvPicPr>
            <a:picLocks noChangeAspect="1"/>
          </p:cNvPicPr>
          <p:nvPr/>
        </p:nvPicPr>
        <p:blipFill>
          <a:blip r:embed="rId3"/>
          <a:stretch>
            <a:fillRect/>
          </a:stretch>
        </p:blipFill>
        <p:spPr>
          <a:xfrm>
            <a:off x="182880" y="3200400"/>
            <a:ext cx="2743200" cy="1828800"/>
          </a:xfrm>
          <a:prstGeom prst="rect">
            <a:avLst/>
          </a:prstGeom>
        </p:spPr>
      </p:pic>
      <p:sp>
        <p:nvSpPr>
          <p:cNvPr id="5" name="TextBox 4"/>
          <p:cNvSpPr txBox="1"/>
          <p:nvPr/>
        </p:nvSpPr>
        <p:spPr>
          <a:xfrm>
            <a:off x="914400" y="1828800"/>
            <a:ext cx="1828800" cy="914400"/>
          </a:xfrm>
          <a:prstGeom prst="rect">
            <a:avLst/>
          </a:prstGeom>
          <a:noFill/>
        </p:spPr>
        <p:txBody>
          <a:bodyPr wrap="none">
            <a:spAutoFit/>
          </a:bodyPr>
          <a:lstStyle/>
          <a:p/>
          <a:p>
            <a:pPr>
              <a:defRPr>
                <a:latin typeface="黑体"/>
              </a:defRPr>
            </a:pPr>
            <a:r>
              <a:t>第一个标题</a:t>
            </a:r>
          </a:p>
        </p:txBody>
      </p:sp>
      <p:pic>
        <p:nvPicPr>
          <p:cNvPr id="6" name="Picture 5" descr="12_2.jpg"/>
          <p:cNvPicPr>
            <a:picLocks noChangeAspect="1"/>
          </p:cNvPicPr>
          <p:nvPr/>
        </p:nvPicPr>
        <p:blipFill>
          <a:blip r:embed="rId4"/>
          <a:stretch>
            <a:fillRect/>
          </a:stretch>
        </p:blipFill>
        <p:spPr>
          <a:xfrm>
            <a:off x="3108960" y="3200400"/>
            <a:ext cx="2743200" cy="1828800"/>
          </a:xfrm>
          <a:prstGeom prst="rect">
            <a:avLst/>
          </a:prstGeom>
        </p:spPr>
      </p:pic>
      <p:sp>
        <p:nvSpPr>
          <p:cNvPr id="7" name="TextBox 6"/>
          <p:cNvSpPr txBox="1"/>
          <p:nvPr/>
        </p:nvSpPr>
        <p:spPr>
          <a:xfrm>
            <a:off x="3840480" y="1828800"/>
            <a:ext cx="1828800" cy="914400"/>
          </a:xfrm>
          <a:prstGeom prst="rect">
            <a:avLst/>
          </a:prstGeom>
          <a:noFill/>
        </p:spPr>
        <p:txBody>
          <a:bodyPr wrap="none">
            <a:spAutoFit/>
          </a:bodyPr>
          <a:lstStyle/>
          <a:p/>
          <a:p>
            <a:pPr>
              <a:defRPr>
                <a:latin typeface="黑体"/>
              </a:defRPr>
            </a:pPr>
            <a:r>
              <a:t>第二个标题</a:t>
            </a:r>
          </a:p>
        </p:txBody>
      </p:sp>
      <p:pic>
        <p:nvPicPr>
          <p:cNvPr id="8" name="Picture 7" descr="12_3.jpg"/>
          <p:cNvPicPr>
            <a:picLocks noChangeAspect="1"/>
          </p:cNvPicPr>
          <p:nvPr/>
        </p:nvPicPr>
        <p:blipFill>
          <a:blip r:embed="rId5"/>
          <a:stretch>
            <a:fillRect/>
          </a:stretch>
        </p:blipFill>
        <p:spPr>
          <a:xfrm>
            <a:off x="6035040" y="3200400"/>
            <a:ext cx="2743200" cy="1828800"/>
          </a:xfrm>
          <a:prstGeom prst="rect">
            <a:avLst/>
          </a:prstGeom>
        </p:spPr>
      </p:pic>
      <p:sp>
        <p:nvSpPr>
          <p:cNvPr id="9" name="TextBox 8"/>
          <p:cNvSpPr txBox="1"/>
          <p:nvPr/>
        </p:nvSpPr>
        <p:spPr>
          <a:xfrm>
            <a:off x="6766560" y="1828800"/>
            <a:ext cx="1828800" cy="914400"/>
          </a:xfrm>
          <a:prstGeom prst="rect">
            <a:avLst/>
          </a:prstGeom>
          <a:noFill/>
        </p:spPr>
        <p:txBody>
          <a:bodyPr wrap="none">
            <a:spAutoFit/>
          </a:bodyPr>
          <a:lstStyle/>
          <a:p/>
          <a:p>
            <a:pPr>
              <a:defRPr>
                <a:latin typeface="黑体"/>
              </a:defRPr>
            </a:pPr>
            <a:r>
              <a:t>第三个标题</a:t>
            </a:r>
          </a:p>
        </p:txBody>
      </p:sp>
      <p:pic>
        <p:nvPicPr>
          <p:cNvPr id="10" name="Picture 9" descr="12_4.jpg"/>
          <p:cNvPicPr>
            <a:picLocks noChangeAspect="1"/>
          </p:cNvPicPr>
          <p:nvPr/>
        </p:nvPicPr>
        <p:blipFill>
          <a:blip r:embed="rId6"/>
          <a:stretch>
            <a:fillRect/>
          </a:stretch>
        </p:blipFill>
        <p:spPr>
          <a:xfrm>
            <a:off x="8961120" y="3200400"/>
            <a:ext cx="2743200" cy="1828800"/>
          </a:xfrm>
          <a:prstGeom prst="rect">
            <a:avLst/>
          </a:prstGeom>
        </p:spPr>
      </p:pic>
      <p:sp>
        <p:nvSpPr>
          <p:cNvPr id="11" name="TextBox 10"/>
          <p:cNvSpPr txBox="1"/>
          <p:nvPr/>
        </p:nvSpPr>
        <p:spPr>
          <a:xfrm>
            <a:off x="9692640" y="1828800"/>
            <a:ext cx="1828800" cy="914400"/>
          </a:xfrm>
          <a:prstGeom prst="rect">
            <a:avLst/>
          </a:prstGeom>
          <a:noFill/>
        </p:spPr>
        <p:txBody>
          <a:bodyPr wrap="none">
            <a:spAutoFit/>
          </a:bodyPr>
          <a:lstStyle/>
          <a:p/>
          <a:p>
            <a:pPr>
              <a:defRPr>
                <a:latin typeface="黑体"/>
              </a:defRPr>
            </a:pPr>
            <a:r>
              <a:t>第二个标题</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2.jpg"/>
          <p:cNvPicPr>
            <a:picLocks noChangeAspect="1"/>
          </p:cNvPicPr>
          <p:nvPr/>
        </p:nvPicPr>
        <p:blipFill>
          <a:blip r:embed="rId3"/>
          <a:stretch>
            <a:fillRect/>
          </a:stretch>
        </p:blipFill>
        <p:spPr>
          <a:xfrm>
            <a:off x="1828800" y="1828800"/>
            <a:ext cx="3657600" cy="2743200"/>
          </a:xfrm>
          <a:prstGeom prst="rect">
            <a:avLst/>
          </a:prstGeom>
        </p:spPr>
      </p:pic>
      <p:sp>
        <p:nvSpPr>
          <p:cNvPr id="5" name="TextBox 4"/>
          <p:cNvSpPr txBox="1"/>
          <p:nvPr/>
        </p:nvSpPr>
        <p:spPr>
          <a:xfrm>
            <a:off x="5669280" y="1828800"/>
            <a:ext cx="5486400" cy="4572000"/>
          </a:xfrm>
          <a:prstGeom prst="rect">
            <a:avLst/>
          </a:prstGeom>
          <a:noFill/>
        </p:spPr>
        <p:txBody>
          <a:bodyPr wrap="square">
            <a:spAutoFit/>
          </a:bodyPr>
          <a:lstStyle/>
          <a:p/>
          <a:p>
            <a:r>
              <a:t>这里控制 22_1和22_2f.txt</a:t>
            </a:r>
          </a:p>
          <a:p>
            <a:pPr>
              <a:defRPr sz="1500"/>
            </a:pPr>
            <a:r>
              <a:t>电梯供应商有650+家，睿优成为供应商2001年，每年约1500台设备供应三菱。德国化工巨头，Top500，把工业品当工艺品制造的国家，反复论证，最后中标。稳定运行10年以上。</a:t>
            </a:r>
            <a:br/>
          </a:p>
          <a:p>
            <a:pPr>
              <a:defRPr sz="1500"/>
            </a:pPr>
            <a:r>
              <a:t>以服务为导向让睿优赢得机遇延伸服务——借力大数据，迈向智能化通过在建和在运企业的数据采集和分析，更加优化项目质量，指导运行方式，降低运行成本。</a:t>
            </a:r>
            <a:br/>
          </a:p>
        </p:txBody>
      </p:sp>
      <p:sp>
        <p:nvSpPr>
          <p:cNvPr id="6" name="TextBox 5"/>
          <p:cNvSpPr txBox="1"/>
          <p:nvPr/>
        </p:nvSpPr>
        <p:spPr>
          <a:xfrm>
            <a:off x="1828800" y="4572000"/>
            <a:ext cx="3657600" cy="1828800"/>
          </a:xfrm>
          <a:prstGeom prst="rect">
            <a:avLst/>
          </a:prstGeom>
          <a:noFill/>
        </p:spPr>
        <p:txBody>
          <a:bodyPr wrap="none">
            <a:spAutoFit/>
          </a:bodyPr>
          <a:lstStyle/>
          <a:p/>
          <a:p>
            <a:pPr>
              <a:defRPr sz="2500">
                <a:latin typeface="黑体"/>
              </a:defRPr>
            </a:pPr>
            <a:r>
              <a:t>技术+服务，是睿优的核心</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0.jpg"/>
          <p:cNvPicPr>
            <a:picLocks noChangeAspect="1"/>
          </p:cNvPicPr>
          <p:nvPr/>
        </p:nvPicPr>
        <p:blipFill>
          <a:blip r:embed="rId3"/>
          <a:stretch>
            <a:fillRect/>
          </a:stretch>
        </p:blipFill>
        <p:spPr>
          <a:xfrm>
            <a:off x="0" y="1828800"/>
            <a:ext cx="12344400" cy="5943600"/>
          </a:xfrm>
          <a:prstGeom prst="rect">
            <a:avLst/>
          </a:prstGeom>
        </p:spPr>
      </p:pic>
      <p:sp>
        <p:nvSpPr>
          <p:cNvPr id="5" name="TextBox 4"/>
          <p:cNvSpPr txBox="1"/>
          <p:nvPr/>
        </p:nvSpPr>
        <p:spPr>
          <a:xfrm>
            <a:off x="1828800" y="1828800"/>
            <a:ext cx="3657600" cy="3657600"/>
          </a:xfrm>
          <a:prstGeom prst="rect">
            <a:avLst/>
          </a:prstGeom>
          <a:noFill/>
        </p:spPr>
        <p:txBody>
          <a:bodyPr wrap="square">
            <a:spAutoFit/>
          </a:bodyPr>
          <a:lstStyle/>
          <a:p/>
          <a:p>
            <a:r>
              <a:t>这里控制 23.txt</a:t>
            </a:r>
          </a:p>
          <a:p>
            <a:pPr>
              <a:defRPr sz="2500" b="1">
                <a:latin typeface="黑体"/>
              </a:defRPr>
            </a:pPr>
            <a:r>
              <a:t>5G时代，互联网基础设施强大，大数据、云计算、人工智能、物联网、区块链以及各种终端感知、传输、和呈现技术日趋成熟，综合应用场景更加丰富，技术之间协同性，交叉性、渗透能力、融合能力增强；在创造产业增量，改造产业存量，降低产业成本，提高产业效率方面，数字技术有强大的爆发力；</a:t>
            </a:r>
            <a:br/>
          </a:p>
          <a:p>
            <a:pPr>
              <a:defRPr sz="2500" b="1">
                <a:latin typeface="黑体"/>
              </a:defRPr>
            </a:pPr>
            <a:r>
              <a:t>“十四五”期间的社会经济发展的指导思想建立在数字经济形态创新战略基础上，让数字经济形成对发展体制成为驱动中国经济成为中国社会主义现代强国的经济基础。</a:t>
            </a:r>
            <a:b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_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4572000" y="2286000"/>
            <a:ext cx="4572000" cy="1828800"/>
          </a:xfrm>
          <a:prstGeom prst="rect">
            <a:avLst/>
          </a:prstGeom>
          <a:noFill/>
        </p:spPr>
        <p:txBody>
          <a:bodyPr wrap="none">
            <a:spAutoFit/>
          </a:bodyPr>
          <a:lstStyle/>
          <a:p/>
          <a:p>
            <a:pPr>
              <a:defRPr b="1" sz="8000">
                <a:solidFill>
                  <a:srgbClr val="FFFF00"/>
                </a:solidFill>
                <a:latin typeface="黑体"/>
              </a:defRPr>
            </a:pPr>
            <a:r>
              <a:t>工作总结</a:t>
            </a:r>
          </a:p>
        </p:txBody>
      </p:sp>
      <p:sp>
        <p:nvSpPr>
          <p:cNvPr id="4" name="TextBox 3"/>
          <p:cNvSpPr txBox="1"/>
          <p:nvPr/>
        </p:nvSpPr>
        <p:spPr>
          <a:xfrm>
            <a:off x="6400800" y="4572000"/>
            <a:ext cx="2743200" cy="731520"/>
          </a:xfrm>
          <a:prstGeom prst="rect">
            <a:avLst/>
          </a:prstGeom>
          <a:noFill/>
        </p:spPr>
        <p:txBody>
          <a:bodyPr wrap="none">
            <a:spAutoFit/>
          </a:bodyPr>
          <a:lstStyle/>
          <a:p/>
          <a:p>
            <a:pPr>
              <a:defRPr sz="2500">
                <a:solidFill>
                  <a:srgbClr val="FFFF00"/>
                </a:solidFill>
                <a:latin typeface="黑体"/>
              </a:defRPr>
            </a:pPr>
            <a:r>
              <a:t>汇报人：XXXXX</a:t>
            </a:r>
            <a:br/>
            <a:r>
              <a:t> 日期：XXXXX</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2.jpg"/>
          <p:cNvPicPr>
            <a:picLocks noChangeAspect="1"/>
          </p:cNvPicPr>
          <p:nvPr/>
        </p:nvPicPr>
        <p:blipFill>
          <a:blip r:embed="rId3"/>
          <a:stretch>
            <a:fillRect/>
          </a:stretch>
        </p:blipFill>
        <p:spPr>
          <a:xfrm>
            <a:off x="6400800" y="1828800"/>
            <a:ext cx="4572000" cy="3200400"/>
          </a:xfrm>
          <a:prstGeom prst="rect">
            <a:avLst/>
          </a:prstGeom>
        </p:spPr>
      </p:pic>
      <p:sp>
        <p:nvSpPr>
          <p:cNvPr id="5" name="TextBox 4"/>
          <p:cNvSpPr txBox="1"/>
          <p:nvPr/>
        </p:nvSpPr>
        <p:spPr>
          <a:xfrm>
            <a:off x="274320" y="1828800"/>
            <a:ext cx="5029200" cy="3657600"/>
          </a:xfrm>
          <a:prstGeom prst="rect">
            <a:avLst/>
          </a:prstGeom>
          <a:noFill/>
        </p:spPr>
        <p:txBody>
          <a:bodyPr wrap="square">
            <a:spAutoFit/>
          </a:bodyPr>
          <a:lstStyle/>
          <a:p/>
          <a:p>
            <a:r>
              <a:t>这里控制 24.txt</a:t>
            </a:r>
          </a:p>
          <a:p>
            <a:pPr>
              <a:defRPr sz="1500">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
        <p:nvSpPr>
          <p:cNvPr id="6" name="TextBox 5"/>
          <p:cNvSpPr txBox="1"/>
          <p:nvPr/>
        </p:nvSpPr>
        <p:spPr>
          <a:xfrm>
            <a:off x="274320" y="5303520"/>
            <a:ext cx="10058400" cy="1371600"/>
          </a:xfrm>
          <a:prstGeom prst="rect">
            <a:avLst/>
          </a:prstGeom>
          <a:noFill/>
        </p:spPr>
        <p:txBody>
          <a:bodyPr wrap="square">
            <a:spAutoFit/>
          </a:bodyPr>
          <a:lstStyle/>
          <a:p/>
          <a:p>
            <a:pPr>
              <a:defRPr sz="1800">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2_1.jpg"/>
          <p:cNvPicPr>
            <a:picLocks noChangeAspect="1"/>
          </p:cNvPicPr>
          <p:nvPr/>
        </p:nvPicPr>
        <p:blipFill>
          <a:blip r:embed="rId3"/>
          <a:stretch>
            <a:fillRect/>
          </a:stretch>
        </p:blipFill>
        <p:spPr>
          <a:xfrm>
            <a:off x="182880" y="3200400"/>
            <a:ext cx="2743200" cy="1828800"/>
          </a:xfrm>
          <a:prstGeom prst="rect">
            <a:avLst/>
          </a:prstGeom>
        </p:spPr>
      </p:pic>
      <p:sp>
        <p:nvSpPr>
          <p:cNvPr id="5" name="TextBox 4"/>
          <p:cNvSpPr txBox="1"/>
          <p:nvPr/>
        </p:nvSpPr>
        <p:spPr>
          <a:xfrm>
            <a:off x="914400" y="1828800"/>
            <a:ext cx="1828800" cy="914400"/>
          </a:xfrm>
          <a:prstGeom prst="rect">
            <a:avLst/>
          </a:prstGeom>
          <a:noFill/>
        </p:spPr>
        <p:txBody>
          <a:bodyPr wrap="none">
            <a:spAutoFit/>
          </a:bodyPr>
          <a:lstStyle/>
          <a:p/>
          <a:p>
            <a:pPr>
              <a:defRPr>
                <a:latin typeface="黑体"/>
              </a:defRPr>
            </a:pPr>
            <a:r>
              <a:t>第一个标题</a:t>
            </a:r>
          </a:p>
        </p:txBody>
      </p:sp>
      <p:pic>
        <p:nvPicPr>
          <p:cNvPr id="6" name="Picture 5" descr="12_2.jpg"/>
          <p:cNvPicPr>
            <a:picLocks noChangeAspect="1"/>
          </p:cNvPicPr>
          <p:nvPr/>
        </p:nvPicPr>
        <p:blipFill>
          <a:blip r:embed="rId4"/>
          <a:stretch>
            <a:fillRect/>
          </a:stretch>
        </p:blipFill>
        <p:spPr>
          <a:xfrm>
            <a:off x="3108960" y="3200400"/>
            <a:ext cx="2743200" cy="1828800"/>
          </a:xfrm>
          <a:prstGeom prst="rect">
            <a:avLst/>
          </a:prstGeom>
        </p:spPr>
      </p:pic>
      <p:sp>
        <p:nvSpPr>
          <p:cNvPr id="7" name="TextBox 6"/>
          <p:cNvSpPr txBox="1"/>
          <p:nvPr/>
        </p:nvSpPr>
        <p:spPr>
          <a:xfrm>
            <a:off x="3840480" y="1828800"/>
            <a:ext cx="1828800" cy="914400"/>
          </a:xfrm>
          <a:prstGeom prst="rect">
            <a:avLst/>
          </a:prstGeom>
          <a:noFill/>
        </p:spPr>
        <p:txBody>
          <a:bodyPr wrap="none">
            <a:spAutoFit/>
          </a:bodyPr>
          <a:lstStyle/>
          <a:p/>
          <a:p>
            <a:pPr>
              <a:defRPr>
                <a:latin typeface="黑体"/>
              </a:defRPr>
            </a:pPr>
            <a:r>
              <a:t>第二个标题</a:t>
            </a:r>
          </a:p>
        </p:txBody>
      </p:sp>
      <p:pic>
        <p:nvPicPr>
          <p:cNvPr id="8" name="Picture 7" descr="12_3.jpg"/>
          <p:cNvPicPr>
            <a:picLocks noChangeAspect="1"/>
          </p:cNvPicPr>
          <p:nvPr/>
        </p:nvPicPr>
        <p:blipFill>
          <a:blip r:embed="rId5"/>
          <a:stretch>
            <a:fillRect/>
          </a:stretch>
        </p:blipFill>
        <p:spPr>
          <a:xfrm>
            <a:off x="6035040" y="3200400"/>
            <a:ext cx="2743200" cy="1828800"/>
          </a:xfrm>
          <a:prstGeom prst="rect">
            <a:avLst/>
          </a:prstGeom>
        </p:spPr>
      </p:pic>
      <p:sp>
        <p:nvSpPr>
          <p:cNvPr id="9" name="TextBox 8"/>
          <p:cNvSpPr txBox="1"/>
          <p:nvPr/>
        </p:nvSpPr>
        <p:spPr>
          <a:xfrm>
            <a:off x="6766560" y="1828800"/>
            <a:ext cx="1828800" cy="914400"/>
          </a:xfrm>
          <a:prstGeom prst="rect">
            <a:avLst/>
          </a:prstGeom>
          <a:noFill/>
        </p:spPr>
        <p:txBody>
          <a:bodyPr wrap="none">
            <a:spAutoFit/>
          </a:bodyPr>
          <a:lstStyle/>
          <a:p/>
          <a:p>
            <a:pPr>
              <a:defRPr>
                <a:latin typeface="黑体"/>
              </a:defRPr>
            </a:pPr>
            <a:r>
              <a:t>第三个标题</a:t>
            </a:r>
          </a:p>
        </p:txBody>
      </p:sp>
      <p:pic>
        <p:nvPicPr>
          <p:cNvPr id="10" name="Picture 9" descr="12_4.jpg"/>
          <p:cNvPicPr>
            <a:picLocks noChangeAspect="1"/>
          </p:cNvPicPr>
          <p:nvPr/>
        </p:nvPicPr>
        <p:blipFill>
          <a:blip r:embed="rId6"/>
          <a:stretch>
            <a:fillRect/>
          </a:stretch>
        </p:blipFill>
        <p:spPr>
          <a:xfrm>
            <a:off x="8961120" y="3200400"/>
            <a:ext cx="2743200" cy="1828800"/>
          </a:xfrm>
          <a:prstGeom prst="rect">
            <a:avLst/>
          </a:prstGeom>
        </p:spPr>
      </p:pic>
      <p:sp>
        <p:nvSpPr>
          <p:cNvPr id="11" name="TextBox 10"/>
          <p:cNvSpPr txBox="1"/>
          <p:nvPr/>
        </p:nvSpPr>
        <p:spPr>
          <a:xfrm>
            <a:off x="9692640" y="1828800"/>
            <a:ext cx="1828800" cy="914400"/>
          </a:xfrm>
          <a:prstGeom prst="rect">
            <a:avLst/>
          </a:prstGeom>
          <a:noFill/>
        </p:spPr>
        <p:txBody>
          <a:bodyPr wrap="none">
            <a:spAutoFit/>
          </a:bodyPr>
          <a:lstStyle/>
          <a:p/>
          <a:p>
            <a:pPr>
              <a:defRPr>
                <a:latin typeface="黑体"/>
              </a:defRPr>
            </a:pPr>
            <a:r>
              <a:t>第二个标题</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sp>
        <p:nvSpPr>
          <p:cNvPr id="4" name="TextBox 3"/>
          <p:cNvSpPr txBox="1"/>
          <p:nvPr/>
        </p:nvSpPr>
        <p:spPr>
          <a:xfrm>
            <a:off x="457200" y="1828800"/>
            <a:ext cx="10972800" cy="3657600"/>
          </a:xfrm>
          <a:prstGeom prst="rect">
            <a:avLst/>
          </a:prstGeom>
          <a:noFill/>
        </p:spPr>
        <p:txBody>
          <a:bodyPr wrap="square">
            <a:spAutoFit/>
          </a:bodyPr>
          <a:lstStyle/>
          <a:p/>
          <a:p>
            <a:r>
              <a:t>这里控制 26.txt</a:t>
            </a:r>
          </a:p>
          <a:p>
            <a:pPr>
              <a:defRPr sz="1500">
                <a:latin typeface="黑体"/>
              </a:defRPr>
            </a:pPr>
            <a:r>
              <a:t>废气产生的位置主要为调节池、水解池、好氧池前段、污泥池、脱水机房，进行废气收集系统集气罩的作用是尽可能地收集产生的全部废气，又尽量减少收集废气的总量，以降低投资和运行费用。经测算，污水站总设计气量为2500m3/h。</a:t>
            </a:r>
            <a:b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1.jpg"/>
          <p:cNvPicPr>
            <a:picLocks noChangeAspect="1"/>
          </p:cNvPicPr>
          <p:nvPr/>
        </p:nvPicPr>
        <p:blipFill>
          <a:blip r:embed="rId3"/>
          <a:stretch>
            <a:fillRect/>
          </a:stretch>
        </p:blipFill>
        <p:spPr>
          <a:xfrm>
            <a:off x="6400800" y="1828800"/>
            <a:ext cx="4572000" cy="3200400"/>
          </a:xfrm>
          <a:prstGeom prst="rect">
            <a:avLst/>
          </a:prstGeom>
        </p:spPr>
      </p:pic>
      <p:sp>
        <p:nvSpPr>
          <p:cNvPr id="5" name="TextBox 4"/>
          <p:cNvSpPr txBox="1"/>
          <p:nvPr/>
        </p:nvSpPr>
        <p:spPr>
          <a:xfrm>
            <a:off x="274320" y="1828800"/>
            <a:ext cx="5029200" cy="3657600"/>
          </a:xfrm>
          <a:prstGeom prst="rect">
            <a:avLst/>
          </a:prstGeom>
          <a:noFill/>
        </p:spPr>
        <p:txBody>
          <a:bodyPr wrap="square">
            <a:spAutoFit/>
          </a:bodyPr>
          <a:lstStyle/>
          <a:p/>
          <a:p>
            <a:r>
              <a:t>这里控制 27_1 和 27_2.txt</a:t>
            </a:r>
          </a:p>
          <a:p>
            <a:pPr>
              <a:defRPr sz="1500">
                <a:latin typeface="黑体"/>
              </a:defRPr>
            </a:pPr>
            <a:r>
              <a:t>5G时代，互联网基础设施强大，大数据、云计算、人工智能、物联网、区块链以及各种终端感知、传输、和呈现技术日趋成熟，综合应用场景更加丰富，技术之间协同性，交叉性、渗透能力、融合能力增强；在创造产业增量，改造产业存量，降低产业成本，提高产业效率方面，数字技术有强大的爆发力；</a:t>
            </a:r>
            <a:br/>
          </a:p>
          <a:p>
            <a:pPr>
              <a:defRPr sz="1500">
                <a:latin typeface="黑体"/>
              </a:defRPr>
            </a:pPr>
            <a:r>
              <a:t>“十四五”期间的社会经济发展的指导思想建立在数字经济形态创新战略基础上，让数字经济形成对发展体制成为驱动中国经济成为中国社会主义现代强国的经济基础。</a:t>
            </a:r>
            <a:br/>
          </a:p>
        </p:txBody>
      </p:sp>
      <p:sp>
        <p:nvSpPr>
          <p:cNvPr id="6" name="TextBox 5"/>
          <p:cNvSpPr txBox="1"/>
          <p:nvPr/>
        </p:nvSpPr>
        <p:spPr>
          <a:xfrm>
            <a:off x="274320" y="5303520"/>
            <a:ext cx="10058400" cy="1371600"/>
          </a:xfrm>
          <a:prstGeom prst="rect">
            <a:avLst/>
          </a:prstGeom>
          <a:noFill/>
        </p:spPr>
        <p:txBody>
          <a:bodyPr wrap="square">
            <a:spAutoFit/>
          </a:bodyPr>
          <a:lstStyle/>
          <a:p/>
          <a:p>
            <a:pPr>
              <a:defRPr sz="1800">
                <a:latin typeface="黑体"/>
              </a:defRPr>
            </a:pPr>
            <a:r>
              <a:t>习近平习近平总书记关于数字经济发展的论述：“当今世界，科技革命和产业变革日新月异，数字经济蓬勃发展深刻改变着人类生产生活方式，对各国经济社会发展、全球治理体系、人类文明进程影响深远”。—— 2019年10月11日</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_3.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914400" y="2011680"/>
            <a:ext cx="7315200" cy="1371600"/>
          </a:xfrm>
          <a:prstGeom prst="rect">
            <a:avLst/>
          </a:prstGeom>
          <a:noFill/>
        </p:spPr>
        <p:txBody>
          <a:bodyPr wrap="none">
            <a:spAutoFit/>
          </a:bodyPr>
          <a:lstStyle/>
          <a:p/>
          <a:p>
            <a:pPr>
              <a:defRPr sz="4000">
                <a:latin typeface="黑体"/>
              </a:defRPr>
            </a:pPr>
            <a:r>
              <a:t>谢谢聆听</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_3.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4572000" y="1371600"/>
            <a:ext cx="7315200" cy="1371600"/>
          </a:xfrm>
          <a:prstGeom prst="rect">
            <a:avLst/>
          </a:prstGeom>
          <a:noFill/>
        </p:spPr>
        <p:txBody>
          <a:bodyPr wrap="none">
            <a:spAutoFit/>
          </a:bodyPr>
          <a:lstStyle/>
          <a:p/>
          <a:p>
            <a:pPr>
              <a:defRPr sz="8000">
                <a:solidFill>
                  <a:srgbClr val="FFFFFF"/>
                </a:solidFill>
                <a:latin typeface="黑体"/>
              </a:defRPr>
            </a:pPr>
            <a:r>
              <a:t>谢谢聆听</a:t>
            </a:r>
          </a:p>
        </p:txBody>
      </p:sp>
      <p:sp>
        <p:nvSpPr>
          <p:cNvPr id="4" name="TextBox 3"/>
          <p:cNvSpPr txBox="1"/>
          <p:nvPr/>
        </p:nvSpPr>
        <p:spPr>
          <a:xfrm>
            <a:off x="5029200" y="4572000"/>
            <a:ext cx="2743200" cy="731520"/>
          </a:xfrm>
          <a:prstGeom prst="rect">
            <a:avLst/>
          </a:prstGeom>
          <a:noFill/>
        </p:spPr>
        <p:txBody>
          <a:bodyPr wrap="none">
            <a:spAutoFit/>
          </a:bodyPr>
          <a:lstStyle/>
          <a:p/>
          <a:p>
            <a:pPr>
              <a:defRPr sz="2500">
                <a:latin typeface="黑体"/>
              </a:defRPr>
            </a:pPr>
            <a:r>
              <a:t>XXX科技有限公司</a:t>
            </a:r>
          </a:p>
        </p:txBody>
      </p:sp>
      <p:sp>
        <p:nvSpPr>
          <p:cNvPr id="5" name="TextBox 4"/>
          <p:cNvSpPr txBox="1"/>
          <p:nvPr/>
        </p:nvSpPr>
        <p:spPr>
          <a:xfrm>
            <a:off x="5303520" y="5303520"/>
            <a:ext cx="2743200" cy="640080"/>
          </a:xfrm>
          <a:prstGeom prst="rect">
            <a:avLst/>
          </a:prstGeom>
          <a:noFill/>
        </p:spPr>
        <p:txBody>
          <a:bodyPr wrap="none">
            <a:spAutoFit/>
          </a:bodyPr>
          <a:lstStyle/>
          <a:p/>
          <a:p>
            <a:pPr>
              <a:defRPr sz="1500">
                <a:solidFill>
                  <a:srgbClr val="FFFFFF"/>
                </a:solidFill>
                <a:latin typeface="黑体"/>
              </a:defRPr>
            </a:pPr>
            <a:r>
              <a:t>日期：XXX年xxx月</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_3.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3657600" y="4206240"/>
            <a:ext cx="3657600" cy="1371600"/>
          </a:xfrm>
          <a:prstGeom prst="rect">
            <a:avLst/>
          </a:prstGeom>
          <a:noFill/>
        </p:spPr>
        <p:txBody>
          <a:bodyPr wrap="none">
            <a:spAutoFit/>
          </a:bodyPr>
          <a:lstStyle/>
          <a:p/>
          <a:p>
            <a:pPr>
              <a:defRPr sz="8000">
                <a:latin typeface="黑体"/>
              </a:defRPr>
            </a:pPr>
            <a:r>
              <a:t>谢谢聆听</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_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457200" y="3657600"/>
            <a:ext cx="2743200" cy="914400"/>
          </a:xfrm>
          <a:prstGeom prst="rect">
            <a:avLst/>
          </a:prstGeom>
          <a:noFill/>
        </p:spPr>
        <p:txBody>
          <a:bodyPr wrap="none">
            <a:spAutoFit/>
          </a:bodyPr>
          <a:lstStyle/>
          <a:p/>
          <a:p>
            <a:pPr>
              <a:defRPr b="1" sz="8000">
                <a:solidFill>
                  <a:srgbClr val="FFFFFF"/>
                </a:solidFill>
                <a:latin typeface="黑体"/>
              </a:defRPr>
            </a:pPr>
            <a:r>
              <a:t>目录</a:t>
            </a:r>
          </a:p>
        </p:txBody>
      </p:sp>
      <p:sp>
        <p:nvSpPr>
          <p:cNvPr id="4" name="TextBox 3"/>
          <p:cNvSpPr txBox="1"/>
          <p:nvPr/>
        </p:nvSpPr>
        <p:spPr>
          <a:xfrm>
            <a:off x="2743200" y="2743200"/>
            <a:ext cx="2743200" cy="3200400"/>
          </a:xfrm>
          <a:prstGeom prst="rect">
            <a:avLst/>
          </a:prstGeom>
          <a:noFill/>
        </p:spPr>
        <p:txBody>
          <a:bodyPr wrap="none">
            <a:spAutoFit/>
          </a:bodyPr>
          <a:lstStyle/>
          <a:p/>
          <a:p>
            <a:pPr>
              <a:defRPr>
                <a:latin typeface="黑体"/>
              </a:defRPr>
            </a:pPr>
            <a:r>
              <a:t>● 第一个目录</a:t>
            </a:r>
            <a:br/>
          </a:p>
          <a:p>
            <a:pPr>
              <a:defRPr>
                <a:latin typeface="黑体"/>
              </a:defRPr>
            </a:pPr>
            <a:r>
              <a:t>● 第二个目录</a:t>
            </a:r>
            <a:br/>
          </a:p>
          <a:p>
            <a:pPr>
              <a:defRPr>
                <a:latin typeface="黑体"/>
              </a:defRPr>
            </a:pPr>
            <a:r>
              <a:t>● 第三个目录</a:t>
            </a:r>
            <a:br/>
          </a:p>
          <a:p>
            <a:pPr>
              <a:defRPr>
                <a:latin typeface="黑体"/>
              </a:defRPr>
            </a:pPr>
            <a:r>
              <a:t>● 第四个目录</a:t>
            </a:r>
            <a:br/>
          </a:p>
          <a:p>
            <a:pPr>
              <a:defRPr>
                <a:latin typeface="黑体"/>
              </a:defRPr>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2_2.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914400" y="0"/>
            <a:ext cx="2743200" cy="914400"/>
          </a:xfrm>
          <a:prstGeom prst="rect">
            <a:avLst/>
          </a:prstGeom>
          <a:noFill/>
        </p:spPr>
        <p:txBody>
          <a:bodyPr wrap="none">
            <a:spAutoFit/>
          </a:bodyPr>
          <a:lstStyle/>
          <a:p/>
          <a:p>
            <a:pPr>
              <a:defRPr b="1" sz="5000">
                <a:latin typeface="黑体"/>
              </a:defRPr>
            </a:pPr>
            <a:r>
              <a:t>目录</a:t>
            </a:r>
          </a:p>
        </p:txBody>
      </p:sp>
      <p:sp>
        <p:nvSpPr>
          <p:cNvPr id="4" name="TextBox 3"/>
          <p:cNvSpPr txBox="1"/>
          <p:nvPr/>
        </p:nvSpPr>
        <p:spPr>
          <a:xfrm>
            <a:off x="2194560" y="1280160"/>
            <a:ext cx="2743200" cy="4572000"/>
          </a:xfrm>
          <a:prstGeom prst="rect">
            <a:avLst/>
          </a:prstGeom>
          <a:noFill/>
        </p:spPr>
        <p:txBody>
          <a:bodyPr wrap="none">
            <a:spAutoFit/>
          </a:bodyPr>
          <a:lstStyle/>
          <a:p/>
          <a:p>
            <a:pPr>
              <a:defRPr sz="2000">
                <a:latin typeface="黑体"/>
              </a:defRPr>
            </a:pPr>
            <a:r>
              <a:t>● 第一个目录</a:t>
            </a:r>
            <a:br/>
          </a:p>
          <a:p>
            <a:pPr>
              <a:defRPr sz="2000">
                <a:latin typeface="黑体"/>
              </a:defRPr>
            </a:pPr>
            <a:r>
              <a:t>● 第二个目录</a:t>
            </a:r>
            <a:br/>
          </a:p>
          <a:p>
            <a:pPr>
              <a:defRPr sz="2000">
                <a:latin typeface="黑体"/>
              </a:defRPr>
            </a:pPr>
            <a:r>
              <a:t>● 第三个目录</a:t>
            </a:r>
            <a:br/>
          </a:p>
          <a:p>
            <a:pPr>
              <a:defRPr sz="2000">
                <a:latin typeface="黑体"/>
              </a:defRPr>
            </a:pPr>
            <a:r>
              <a:t>● 第四个目录</a:t>
            </a:r>
            <a:br/>
          </a:p>
          <a:p>
            <a:pPr>
              <a:defRPr sz="2000">
                <a:latin typeface="黑体"/>
              </a:defRPr>
            </a:pPr>
            <a:r>
              <a:t>● 第五个目录</a:t>
            </a:r>
            <a:br/>
          </a:p>
          <a:p>
            <a:pPr>
              <a:defRPr sz="2000">
                <a:latin typeface="黑体"/>
              </a:defRPr>
            </a:pPr>
            <a:r>
              <a:t>● 第六个目录</a:t>
            </a: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_2.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6400800" y="1920240"/>
            <a:ext cx="2743200" cy="4572000"/>
          </a:xfrm>
          <a:prstGeom prst="rect">
            <a:avLst/>
          </a:prstGeom>
          <a:noFill/>
        </p:spPr>
        <p:txBody>
          <a:bodyPr wrap="none">
            <a:spAutoFit/>
          </a:bodyPr>
          <a:lstStyle/>
          <a:p/>
          <a:p>
            <a:pPr>
              <a:defRPr sz="2000">
                <a:solidFill>
                  <a:srgbClr val="D0B55B"/>
                </a:solidFill>
                <a:latin typeface="黑体"/>
              </a:defRPr>
            </a:pPr>
            <a:r>
              <a:t>● 第一个目录</a:t>
            </a:r>
            <a:br/>
          </a:p>
          <a:p>
            <a:pPr>
              <a:defRPr sz="2000">
                <a:solidFill>
                  <a:srgbClr val="D0B55B"/>
                </a:solidFill>
                <a:latin typeface="黑体"/>
              </a:defRPr>
            </a:pPr>
            <a:r>
              <a:t>● 第二个目录</a:t>
            </a:r>
            <a:br/>
          </a:p>
          <a:p>
            <a:pPr>
              <a:defRPr sz="2000">
                <a:solidFill>
                  <a:srgbClr val="D0B55B"/>
                </a:solidFill>
                <a:latin typeface="黑体"/>
              </a:defRPr>
            </a:pPr>
            <a:r>
              <a:t>● 第三个目录</a:t>
            </a:r>
            <a:br/>
          </a:p>
          <a:p>
            <a:pPr>
              <a:defRPr sz="2000">
                <a:solidFill>
                  <a:srgbClr val="D0B55B"/>
                </a:solidFill>
                <a:latin typeface="黑体"/>
              </a:defRPr>
            </a:pPr>
            <a:r>
              <a:t>● 第四个目录</a:t>
            </a:r>
            <a:br/>
          </a:p>
          <a:p>
            <a:pPr>
              <a:defRPr sz="2000">
                <a:solidFill>
                  <a:srgbClr val="D0B55B"/>
                </a:solidFill>
                <a:latin typeface="黑体"/>
              </a:defRPr>
            </a:pPr>
            <a:r>
              <a:t>● 第五个目录</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3.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3_1.jpg"/>
          <p:cNvPicPr>
            <a:picLocks noChangeAspect="1"/>
          </p:cNvPicPr>
          <p:nvPr/>
        </p:nvPicPr>
        <p:blipFill>
          <a:blip r:embed="rId3"/>
          <a:stretch>
            <a:fillRect/>
          </a:stretch>
        </p:blipFill>
        <p:spPr>
          <a:xfrm>
            <a:off x="9144000" y="5120640"/>
            <a:ext cx="2103120" cy="1828800"/>
          </a:xfrm>
          <a:prstGeom prst="rect">
            <a:avLst/>
          </a:prstGeom>
        </p:spPr>
      </p:pic>
      <p:sp>
        <p:nvSpPr>
          <p:cNvPr id="5" name="TextBox 4"/>
          <p:cNvSpPr txBox="1"/>
          <p:nvPr/>
        </p:nvSpPr>
        <p:spPr>
          <a:xfrm>
            <a:off x="457200" y="1828800"/>
            <a:ext cx="9144000" cy="5486400"/>
          </a:xfrm>
          <a:prstGeom prst="rect">
            <a:avLst/>
          </a:prstGeom>
          <a:noFill/>
        </p:spPr>
        <p:txBody>
          <a:bodyPr wrap="square">
            <a:spAutoFit/>
          </a:bodyPr>
          <a:lstStyle/>
          <a:p/>
          <a:p>
            <a:r>
              <a:t>这里控制 3.txt</a:t>
            </a:r>
          </a:p>
          <a:p>
            <a:pPr>
              <a:defRPr>
                <a:solidFill>
                  <a:srgbClr val="FFFFFF"/>
                </a:solidFill>
                <a:latin typeface="黑体"/>
              </a:defRPr>
            </a:pPr>
            <a:r>
              <a:t>“十四五”环境保护规划原则——绿色发展，生态优先。承接新使命、确立新定位，实现新发展、达成新突破；继续推进美丽中国建设的关键期，坚持绿色发展理念；强化水资源保护、优化水资源配置、修复水生态环境；-功在当代，利在千秋</a:t>
            </a:r>
            <a:br/>
          </a:p>
          <a:p>
            <a:pPr>
              <a:defRPr>
                <a:solidFill>
                  <a:srgbClr val="FFFFFF"/>
                </a:solidFill>
                <a:latin typeface="黑体"/>
              </a:defRPr>
            </a:pPr>
            <a:r>
              <a:t>“十三五”——“互联网+”为标志，“十四五”——”人工智能“为标志；热点：5G、物联网，云计算、大数据、人工智能工信部：2020年6月底，全国建设开通的40万个5G基站。每周平均新开通5超1.5万个，三家电信企业在全国已建设开通5G基站超过40万个</a:t>
            </a: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5.jpg"/>
          <p:cNvPicPr>
            <a:picLocks noChangeAspect="1"/>
          </p:cNvPicPr>
          <p:nvPr/>
        </p:nvPicPr>
        <p:blipFill>
          <a:blip r:embed="rId3"/>
          <a:stretch>
            <a:fillRect/>
          </a:stretch>
        </p:blipFill>
        <p:spPr>
          <a:xfrm>
            <a:off x="6400800" y="2286000"/>
            <a:ext cx="4572000" cy="2743200"/>
          </a:xfrm>
          <a:prstGeom prst="rect">
            <a:avLst/>
          </a:prstGeom>
        </p:spPr>
      </p:pic>
      <p:sp>
        <p:nvSpPr>
          <p:cNvPr id="5" name="TextBox 4"/>
          <p:cNvSpPr txBox="1"/>
          <p:nvPr/>
        </p:nvSpPr>
        <p:spPr>
          <a:xfrm>
            <a:off x="182880" y="1828800"/>
            <a:ext cx="5486400" cy="5486400"/>
          </a:xfrm>
          <a:prstGeom prst="rect">
            <a:avLst/>
          </a:prstGeom>
          <a:noFill/>
        </p:spPr>
        <p:txBody>
          <a:bodyPr wrap="square">
            <a:spAutoFit/>
          </a:bodyPr>
          <a:lstStyle/>
          <a:p/>
          <a:p>
            <a:r>
              <a:t>这里控制 5.txt</a:t>
            </a:r>
          </a:p>
          <a:p>
            <a:pPr>
              <a:defRPr>
                <a:latin typeface="黑体"/>
              </a:defRPr>
            </a:pPr>
            <a:r>
              <a:t>上海市——“十三五”期间，深入推进工业区转型升级,到2020年，基本建成一批参与全球产业竞争、体现上海高端制造和精准服务水平的产业集群和品牌园区；</a:t>
            </a:r>
            <a:br/>
          </a:p>
          <a:p>
            <a:pPr>
              <a:defRPr>
                <a:latin typeface="黑体"/>
              </a:defRPr>
            </a:pPr>
            <a:r>
              <a:t>奉贤区——加快形成“一二三”产业融合发展的现代产业体系；重点形成“一个核心”和“五个特色功能区”本项目位于上海市工业综合开发区核心区内，属于奉贤区城镇工矿用地区域，是总体规划中“一个核心”的重要组成部分；</a:t>
            </a:r>
            <a:br/>
          </a:p>
          <a:p>
            <a:pPr>
              <a:defRPr>
                <a:latin typeface="黑体"/>
              </a:defRPr>
            </a:pPr>
            <a:br/>
          </a:p>
          <a:p>
            <a:pPr>
              <a:defRPr>
                <a:latin typeface="黑体"/>
              </a:defRPr>
            </a:pPr>
            <a:br/>
          </a:p>
        </p:txBody>
      </p:sp>
      <p:sp>
        <p:nvSpPr>
          <p:cNvPr id="6" name="TextBox 5"/>
          <p:cNvSpPr txBox="1"/>
          <p:nvPr/>
        </p:nvSpPr>
        <p:spPr>
          <a:xfrm>
            <a:off x="6400800" y="5486400"/>
            <a:ext cx="1828800" cy="914400"/>
          </a:xfrm>
          <a:prstGeom prst="rect">
            <a:avLst/>
          </a:prstGeom>
          <a:noFill/>
        </p:spPr>
        <p:txBody>
          <a:bodyPr wrap="none">
            <a:spAutoFit/>
          </a:bodyPr>
          <a:lstStyle/>
          <a:p/>
          <a:p>
            <a:pPr>
              <a:defRPr>
                <a:latin typeface="黑体"/>
              </a:defRPr>
            </a:pPr>
            <a:r>
              <a:t>这里可以输入文字</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1.jpg"/>
          <p:cNvPicPr>
            <a:picLocks noChangeAspect="1"/>
          </p:cNvPicPr>
          <p:nvPr/>
        </p:nvPicPr>
        <p:blipFill>
          <a:blip r:embed="rId2"/>
          <a:stretch>
            <a:fillRect/>
          </a:stretch>
        </p:blipFill>
        <p:spPr>
          <a:xfrm>
            <a:off x="0" y="0"/>
            <a:ext cx="12344400" cy="6858000"/>
          </a:xfrm>
          <a:prstGeom prst="rect">
            <a:avLst/>
          </a:prstGeom>
        </p:spPr>
      </p:pic>
      <p:sp>
        <p:nvSpPr>
          <p:cNvPr id="3" name="TextBox 2"/>
          <p:cNvSpPr txBox="1"/>
          <p:nvPr/>
        </p:nvSpPr>
        <p:spPr>
          <a:xfrm>
            <a:off x="2743200" y="91440"/>
            <a:ext cx="7315200" cy="1097280"/>
          </a:xfrm>
          <a:prstGeom prst="rect">
            <a:avLst/>
          </a:prstGeom>
          <a:noFill/>
        </p:spPr>
        <p:txBody>
          <a:bodyPr wrap="none">
            <a:spAutoFit/>
          </a:bodyPr>
          <a:lstStyle/>
          <a:p/>
          <a:p>
            <a:pPr>
              <a:defRPr sz="4000">
                <a:latin typeface="黑体"/>
              </a:defRPr>
            </a:pPr>
            <a:r>
              <a:t>主标题</a:t>
            </a:r>
          </a:p>
        </p:txBody>
      </p:sp>
      <p:pic>
        <p:nvPicPr>
          <p:cNvPr id="4" name="Picture 3" descr="2.jpg"/>
          <p:cNvPicPr>
            <a:picLocks noChangeAspect="1"/>
          </p:cNvPicPr>
          <p:nvPr/>
        </p:nvPicPr>
        <p:blipFill>
          <a:blip r:embed="rId3"/>
          <a:stretch>
            <a:fillRect/>
          </a:stretch>
        </p:blipFill>
        <p:spPr>
          <a:xfrm>
            <a:off x="914400" y="1920240"/>
            <a:ext cx="3840480" cy="2743200"/>
          </a:xfrm>
          <a:prstGeom prst="rect">
            <a:avLst/>
          </a:prstGeom>
        </p:spPr>
      </p:pic>
      <p:sp>
        <p:nvSpPr>
          <p:cNvPr id="5" name="TextBox 4"/>
          <p:cNvSpPr txBox="1"/>
          <p:nvPr/>
        </p:nvSpPr>
        <p:spPr>
          <a:xfrm>
            <a:off x="5029200" y="1828800"/>
            <a:ext cx="5486400" cy="5486400"/>
          </a:xfrm>
          <a:prstGeom prst="rect">
            <a:avLst/>
          </a:prstGeom>
          <a:noFill/>
        </p:spPr>
        <p:txBody>
          <a:bodyPr wrap="square">
            <a:spAutoFit/>
          </a:bodyPr>
          <a:lstStyle/>
          <a:p/>
          <a:p>
            <a:r>
              <a:t>这里控制 2.txt</a:t>
            </a:r>
          </a:p>
          <a:p>
            <a:pPr>
              <a:defRPr>
                <a:latin typeface="黑体"/>
              </a:defRPr>
            </a:pPr>
            <a:r>
              <a:t>●  本项目是NUSKIN根据在中国的业务拓展需要，在上海规划建设的新工厂；</a:t>
            </a:r>
            <a:br/>
          </a:p>
          <a:p>
            <a:pPr>
              <a:defRPr>
                <a:latin typeface="黑体"/>
              </a:defRPr>
            </a:pPr>
            <a:r>
              <a:t>●  主要从事化妆品的生产加工，产品的试验研发、生产制造及管理过程均实现优质、高效、消耗、清洁的生产；</a:t>
            </a:r>
            <a:br/>
          </a:p>
          <a:p>
            <a:pPr>
              <a:defRPr>
                <a:latin typeface="黑体"/>
              </a:defRPr>
            </a:pPr>
            <a:r>
              <a:t>●  项目位于上海市奉贤区工业综合开发区内。符合《上海市城市总体规划》（2017-2035）的要求</a:t>
            </a:r>
            <a:b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