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6" r:id="rId5"/>
    <p:sldId id="267" r:id="rId6"/>
    <p:sldId id="260"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176"/>
  </p:normalViewPr>
  <p:slideViewPr>
    <p:cSldViewPr snapToGrid="0" snapToObjects="1">
      <p:cViewPr varScale="1">
        <p:scale>
          <a:sx n="122" d="100"/>
          <a:sy n="122" d="100"/>
        </p:scale>
        <p:origin x="52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1/3/22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1/3/22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1/3/22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1/3/22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2908q01vomqb2.cloudfront.net/1b6453892473a467d07372d45eb05abc2031647a/2020/07/01/load-testing1.pn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2908q01vomqb2.cloudfront.net/1b6453892473a467d07372d45eb05abc2031647a/2020/07/01/load-testing8.png"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0F02-1311-D242-A524-C08B02384F84}"/>
              </a:ext>
            </a:extLst>
          </p:cNvPr>
          <p:cNvSpPr>
            <a:spLocks noGrp="1"/>
          </p:cNvSpPr>
          <p:nvPr>
            <p:ph type="ctrTitle"/>
          </p:nvPr>
        </p:nvSpPr>
        <p:spPr/>
        <p:txBody>
          <a:bodyPr/>
          <a:lstStyle/>
          <a:p>
            <a:r>
              <a:rPr lang="en-US" dirty="0"/>
              <a:t>Serverless</a:t>
            </a:r>
          </a:p>
        </p:txBody>
      </p:sp>
      <p:sp>
        <p:nvSpPr>
          <p:cNvPr id="3" name="Subtitle 2">
            <a:extLst>
              <a:ext uri="{FF2B5EF4-FFF2-40B4-BE49-F238E27FC236}">
                <a16:creationId xmlns:a16="http://schemas.microsoft.com/office/drawing/2014/main" id="{4EAEB4F0-0B85-E341-944F-B1F60F6C0E6C}"/>
              </a:ext>
            </a:extLst>
          </p:cNvPr>
          <p:cNvSpPr>
            <a:spLocks noGrp="1"/>
          </p:cNvSpPr>
          <p:nvPr>
            <p:ph type="subTitle" idx="1"/>
          </p:nvPr>
        </p:nvSpPr>
        <p:spPr/>
        <p:txBody>
          <a:bodyPr/>
          <a:lstStyle/>
          <a:p>
            <a:r>
              <a:rPr lang="en-US" dirty="0" err="1"/>
              <a:t>Bingxuan</a:t>
            </a:r>
            <a:r>
              <a:rPr lang="en-US" dirty="0"/>
              <a:t> Ying (AWS) / Mesh (GCP)</a:t>
            </a:r>
          </a:p>
        </p:txBody>
      </p:sp>
    </p:spTree>
    <p:extLst>
      <p:ext uri="{BB962C8B-B14F-4D97-AF65-F5344CB8AC3E}">
        <p14:creationId xmlns:p14="http://schemas.microsoft.com/office/powerpoint/2010/main" val="38878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5F40-2D80-E742-A24C-4A1DD9A0186E}"/>
              </a:ext>
            </a:extLst>
          </p:cNvPr>
          <p:cNvSpPr>
            <a:spLocks noGrp="1"/>
          </p:cNvSpPr>
          <p:nvPr>
            <p:ph type="title"/>
          </p:nvPr>
        </p:nvSpPr>
        <p:spPr/>
        <p:txBody>
          <a:bodyPr/>
          <a:lstStyle/>
          <a:p>
            <a:r>
              <a:rPr lang="en-US" dirty="0"/>
              <a:t>Serverless Quick intro</a:t>
            </a:r>
          </a:p>
        </p:txBody>
      </p:sp>
      <p:sp>
        <p:nvSpPr>
          <p:cNvPr id="3" name="Content Placeholder 2">
            <a:extLst>
              <a:ext uri="{FF2B5EF4-FFF2-40B4-BE49-F238E27FC236}">
                <a16:creationId xmlns:a16="http://schemas.microsoft.com/office/drawing/2014/main" id="{6487A355-0AB4-294B-A779-C507AB174486}"/>
              </a:ext>
            </a:extLst>
          </p:cNvPr>
          <p:cNvSpPr>
            <a:spLocks noGrp="1"/>
          </p:cNvSpPr>
          <p:nvPr>
            <p:ph idx="1"/>
          </p:nvPr>
        </p:nvSpPr>
        <p:spPr/>
        <p:txBody>
          <a:bodyPr/>
          <a:lstStyle/>
          <a:p>
            <a:r>
              <a:rPr lang="en-US" dirty="0"/>
              <a:t>Serverless is a cloud-native development model that allows developers to build and run applications without having to manage servers.</a:t>
            </a:r>
          </a:p>
          <a:p>
            <a:r>
              <a:rPr lang="en-US" dirty="0"/>
              <a:t>There are still servers in serverless, but they are abstracted away from app development. A cloud provider handles the routine work of provisioning, maintaining, and scaling the server infrastructure. Developers can simply package their code in containers for deployment.</a:t>
            </a:r>
          </a:p>
          <a:p>
            <a:r>
              <a:rPr lang="en-US" dirty="0"/>
              <a:t>Once deployed, serverless apps respond to demand and automatically scale up and down as needed. Serverless offerings from public cloud providers are usually metered on-demand through an event-driven execution model. As a result, when a serverless function is sitting idle, it doesn’t cost anything.</a:t>
            </a:r>
          </a:p>
          <a:p>
            <a:endParaRPr lang="en-US" dirty="0"/>
          </a:p>
        </p:txBody>
      </p:sp>
    </p:spTree>
    <p:extLst>
      <p:ext uri="{BB962C8B-B14F-4D97-AF65-F5344CB8AC3E}">
        <p14:creationId xmlns:p14="http://schemas.microsoft.com/office/powerpoint/2010/main" val="110573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dirty="0"/>
              <a:t>Platforms</a:t>
            </a:r>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374827"/>
          </a:xfrm>
        </p:spPr>
        <p:txBody>
          <a:bodyPr/>
          <a:lstStyle/>
          <a:p>
            <a:pPr algn="l"/>
            <a:r>
              <a:rPr lang="en-US" dirty="0"/>
              <a:t>AWS</a:t>
            </a:r>
          </a:p>
          <a:p>
            <a:pPr algn="l"/>
            <a:r>
              <a:rPr lang="en-US" dirty="0"/>
              <a:t>GCP</a:t>
            </a:r>
          </a:p>
        </p:txBody>
      </p:sp>
      <p:pic>
        <p:nvPicPr>
          <p:cNvPr id="5" name="Content Placeholder 4" descr="Ask Around Me backend architecture">
            <a:hlinkClick r:id="rId2"/>
            <a:extLst>
              <a:ext uri="{FF2B5EF4-FFF2-40B4-BE49-F238E27FC236}">
                <a16:creationId xmlns:a16="http://schemas.microsoft.com/office/drawing/2014/main" id="{FD7F4BD3-9E5F-DE45-B343-6510F9EEC0F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35763" y="1841680"/>
            <a:ext cx="4816475" cy="3174640"/>
          </a:xfrm>
          <a:prstGeom prst="rect">
            <a:avLst/>
          </a:prstGeom>
          <a:noFill/>
          <a:ln>
            <a:noFill/>
          </a:ln>
        </p:spPr>
      </p:pic>
    </p:spTree>
    <p:extLst>
      <p:ext uri="{BB962C8B-B14F-4D97-AF65-F5344CB8AC3E}">
        <p14:creationId xmlns:p14="http://schemas.microsoft.com/office/powerpoint/2010/main" val="422514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dirty="0"/>
              <a:t>TEST loads</a:t>
            </a:r>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374827"/>
          </a:xfrm>
        </p:spPr>
        <p:txBody>
          <a:bodyPr/>
          <a:lstStyle/>
          <a:p>
            <a:pPr algn="l"/>
            <a:r>
              <a:rPr lang="en-US" dirty="0"/>
              <a:t>AWS</a:t>
            </a:r>
          </a:p>
          <a:p>
            <a:pPr algn="l"/>
            <a:r>
              <a:rPr lang="en-US" dirty="0"/>
              <a:t>GCP</a:t>
            </a:r>
          </a:p>
        </p:txBody>
      </p:sp>
      <p:pic>
        <p:nvPicPr>
          <p:cNvPr id="9" name="Content Placeholder 7" descr="GET questions architecture">
            <a:hlinkClick r:id="rId2"/>
            <a:extLst>
              <a:ext uri="{FF2B5EF4-FFF2-40B4-BE49-F238E27FC236}">
                <a16:creationId xmlns:a16="http://schemas.microsoft.com/office/drawing/2014/main" id="{7D53F8C3-8C3C-CE49-856C-805617438B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63080" y="924182"/>
            <a:ext cx="4559300" cy="1803400"/>
          </a:xfrm>
          <a:prstGeom prst="rect">
            <a:avLst/>
          </a:prstGeom>
          <a:noFill/>
          <a:ln>
            <a:noFill/>
          </a:ln>
        </p:spPr>
      </p:pic>
      <p:pic>
        <p:nvPicPr>
          <p:cNvPr id="10" name="Content Placeholder 7" descr="GET questions architecture">
            <a:hlinkClick r:id="rId2"/>
            <a:extLst>
              <a:ext uri="{FF2B5EF4-FFF2-40B4-BE49-F238E27FC236}">
                <a16:creationId xmlns:a16="http://schemas.microsoft.com/office/drawing/2014/main" id="{C2B9D7A3-4718-6B4F-A479-A24E55DA42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63080" y="3429000"/>
            <a:ext cx="4559300" cy="1803400"/>
          </a:xfrm>
          <a:prstGeom prst="rect">
            <a:avLst/>
          </a:prstGeom>
          <a:noFill/>
          <a:ln>
            <a:noFill/>
          </a:ln>
        </p:spPr>
      </p:pic>
      <p:sp>
        <p:nvSpPr>
          <p:cNvPr id="11" name="TextBox 10">
            <a:extLst>
              <a:ext uri="{FF2B5EF4-FFF2-40B4-BE49-F238E27FC236}">
                <a16:creationId xmlns:a16="http://schemas.microsoft.com/office/drawing/2014/main" id="{20B46B7D-0679-CC45-97E3-7DB2156BA26C}"/>
              </a:ext>
            </a:extLst>
          </p:cNvPr>
          <p:cNvSpPr txBox="1"/>
          <p:nvPr/>
        </p:nvSpPr>
        <p:spPr>
          <a:xfrm>
            <a:off x="8175594" y="4330700"/>
            <a:ext cx="850005" cy="369332"/>
          </a:xfrm>
          <a:prstGeom prst="rect">
            <a:avLst/>
          </a:prstGeom>
          <a:solidFill>
            <a:schemeClr val="bg1"/>
          </a:solidFill>
        </p:spPr>
        <p:txBody>
          <a:bodyPr wrap="square" rtlCol="0">
            <a:spAutoFit/>
          </a:bodyPr>
          <a:lstStyle/>
          <a:p>
            <a:r>
              <a:rPr lang="en-US" dirty="0"/>
              <a:t>POST</a:t>
            </a:r>
          </a:p>
        </p:txBody>
      </p:sp>
      <p:sp>
        <p:nvSpPr>
          <p:cNvPr id="12" name="TextBox 11">
            <a:extLst>
              <a:ext uri="{FF2B5EF4-FFF2-40B4-BE49-F238E27FC236}">
                <a16:creationId xmlns:a16="http://schemas.microsoft.com/office/drawing/2014/main" id="{F9780C13-5FA8-B741-87AC-F2DF25406DEE}"/>
              </a:ext>
            </a:extLst>
          </p:cNvPr>
          <p:cNvSpPr txBox="1"/>
          <p:nvPr/>
        </p:nvSpPr>
        <p:spPr>
          <a:xfrm>
            <a:off x="8237501" y="1881013"/>
            <a:ext cx="726193" cy="369332"/>
          </a:xfrm>
          <a:prstGeom prst="rect">
            <a:avLst/>
          </a:prstGeom>
          <a:solidFill>
            <a:schemeClr val="bg1"/>
          </a:solidFill>
        </p:spPr>
        <p:txBody>
          <a:bodyPr wrap="square" rtlCol="0">
            <a:spAutoFit/>
          </a:bodyPr>
          <a:lstStyle/>
          <a:p>
            <a:r>
              <a:rPr lang="en-US" dirty="0"/>
              <a:t>GET</a:t>
            </a:r>
          </a:p>
        </p:txBody>
      </p:sp>
    </p:spTree>
    <p:extLst>
      <p:ext uri="{BB962C8B-B14F-4D97-AF65-F5344CB8AC3E}">
        <p14:creationId xmlns:p14="http://schemas.microsoft.com/office/powerpoint/2010/main" val="323165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6131-4447-3142-A74C-539B1BB2C4A7}"/>
              </a:ext>
            </a:extLst>
          </p:cNvPr>
          <p:cNvSpPr>
            <a:spLocks noGrp="1"/>
          </p:cNvSpPr>
          <p:nvPr>
            <p:ph type="title"/>
          </p:nvPr>
        </p:nvSpPr>
        <p:spPr/>
        <p:txBody>
          <a:bodyPr/>
          <a:lstStyle/>
          <a:p>
            <a:r>
              <a:rPr lang="en-US" dirty="0"/>
              <a:t>AWS Lambda service</a:t>
            </a:r>
          </a:p>
        </p:txBody>
      </p:sp>
      <p:sp>
        <p:nvSpPr>
          <p:cNvPr id="3" name="Text Placeholder 2">
            <a:extLst>
              <a:ext uri="{FF2B5EF4-FFF2-40B4-BE49-F238E27FC236}">
                <a16:creationId xmlns:a16="http://schemas.microsoft.com/office/drawing/2014/main" id="{A154D104-F681-D641-B48C-D053D9BA2043}"/>
              </a:ext>
            </a:extLst>
          </p:cNvPr>
          <p:cNvSpPr>
            <a:spLocks noGrp="1"/>
          </p:cNvSpPr>
          <p:nvPr>
            <p:ph type="body" idx="1"/>
          </p:nvPr>
        </p:nvSpPr>
        <p:spPr/>
        <p:txBody>
          <a:bodyPr/>
          <a:lstStyle/>
          <a:p>
            <a:r>
              <a:rPr lang="en-US" dirty="0" err="1"/>
              <a:t>Bingxuan</a:t>
            </a:r>
            <a:r>
              <a:rPr lang="en-US" dirty="0"/>
              <a:t> </a:t>
            </a:r>
            <a:r>
              <a:rPr lang="en-US" dirty="0" err="1"/>
              <a:t>Yig</a:t>
            </a:r>
            <a:endParaRPr lang="en-US" dirty="0"/>
          </a:p>
        </p:txBody>
      </p:sp>
    </p:spTree>
    <p:extLst>
      <p:ext uri="{BB962C8B-B14F-4D97-AF65-F5344CB8AC3E}">
        <p14:creationId xmlns:p14="http://schemas.microsoft.com/office/powerpoint/2010/main" val="19272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dirty="0"/>
              <a:t>Intro</a:t>
            </a:r>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221181"/>
          </a:xfrm>
        </p:spPr>
        <p:txBody>
          <a:bodyPr>
            <a:normAutofit/>
          </a:bodyPr>
          <a:lstStyle/>
          <a:p>
            <a:r>
              <a:rPr lang="en-US" dirty="0"/>
              <a:t>AWS Lambda is a serverless, event-driven compute service that lets you run code for virtually any type of application or backend service without provisioning or managing servers. You can trigger Lambda from over 200 AWS services and software as a service (SaaS) applications, and only pay for what you use.</a:t>
            </a:r>
            <a:br>
              <a:rPr lang="en-US" dirty="0"/>
            </a:br>
            <a:endParaRPr lang="en-US" dirty="0"/>
          </a:p>
          <a:p>
            <a:pPr algn="l"/>
            <a:endParaRPr lang="en-US" dirty="0"/>
          </a:p>
        </p:txBody>
      </p:sp>
      <p:sp>
        <p:nvSpPr>
          <p:cNvPr id="12" name="Text Placeholder 3">
            <a:extLst>
              <a:ext uri="{FF2B5EF4-FFF2-40B4-BE49-F238E27FC236}">
                <a16:creationId xmlns:a16="http://schemas.microsoft.com/office/drawing/2014/main" id="{15BD9039-A939-FF44-A5F9-9050214DEC58}"/>
              </a:ext>
            </a:extLst>
          </p:cNvPr>
          <p:cNvSpPr txBox="1">
            <a:spLocks/>
          </p:cNvSpPr>
          <p:nvPr/>
        </p:nvSpPr>
        <p:spPr>
          <a:xfrm>
            <a:off x="1115568" y="3855543"/>
            <a:ext cx="3794760" cy="1319646"/>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endParaRPr lang="en-US" dirty="0"/>
          </a:p>
        </p:txBody>
      </p:sp>
      <p:sp>
        <p:nvSpPr>
          <p:cNvPr id="5" name="Content Placeholder 2">
            <a:extLst>
              <a:ext uri="{FF2B5EF4-FFF2-40B4-BE49-F238E27FC236}">
                <a16:creationId xmlns:a16="http://schemas.microsoft.com/office/drawing/2014/main" id="{C52988F0-2B45-5E47-9DA9-32A18C8BB03A}"/>
              </a:ext>
            </a:extLst>
          </p:cNvPr>
          <p:cNvSpPr>
            <a:spLocks noGrp="1"/>
          </p:cNvSpPr>
          <p:nvPr>
            <p:ph idx="1"/>
          </p:nvPr>
        </p:nvSpPr>
        <p:spPr>
          <a:xfrm>
            <a:off x="6736080" y="804672"/>
            <a:ext cx="4815840" cy="5248656"/>
          </a:xfrm>
        </p:spPr>
        <p:txBody>
          <a:bodyPr/>
          <a:lstStyle/>
          <a:p>
            <a:r>
              <a:rPr lang="en-US" dirty="0"/>
              <a:t>Run code without provisioning or managing infrastructure. Simply write and upload code as a .zip file or container image.</a:t>
            </a:r>
          </a:p>
          <a:p>
            <a:r>
              <a:rPr lang="en-US" dirty="0"/>
              <a:t>Automatically respond to code execution requests at any scale, from a dozen events per day to hundreds of thousands per second.</a:t>
            </a:r>
          </a:p>
          <a:p>
            <a:r>
              <a:rPr lang="en-US" dirty="0"/>
              <a:t>Save costs by paying only for the compute time you use—by per-millisecond—instead of provisioning infrastructure upfront for peak capacity.</a:t>
            </a:r>
          </a:p>
          <a:p>
            <a:r>
              <a:rPr lang="en-US" dirty="0"/>
              <a:t>Optimize code execution time and performance with the right function memory size. Respond to high demand in double-digit milliseconds with Provisioned Concurrency.</a:t>
            </a:r>
          </a:p>
        </p:txBody>
      </p:sp>
    </p:spTree>
    <p:extLst>
      <p:ext uri="{BB962C8B-B14F-4D97-AF65-F5344CB8AC3E}">
        <p14:creationId xmlns:p14="http://schemas.microsoft.com/office/powerpoint/2010/main" val="282995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dirty="0"/>
              <a:t>Scenarios</a:t>
            </a:r>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221181"/>
          </a:xfrm>
        </p:spPr>
        <p:txBody>
          <a:bodyPr/>
          <a:lstStyle/>
          <a:p>
            <a:pPr fontAlgn="t"/>
            <a:r>
              <a:rPr lang="en-US" dirty="0"/>
              <a:t>File processing</a:t>
            </a:r>
          </a:p>
          <a:p>
            <a:pPr fontAlgn="t"/>
            <a:r>
              <a:rPr lang="en-US" dirty="0"/>
              <a:t> Stream processing</a:t>
            </a:r>
          </a:p>
          <a:p>
            <a:pPr fontAlgn="t"/>
            <a:r>
              <a:rPr lang="en-US" dirty="0"/>
              <a:t> Web applications</a:t>
            </a:r>
          </a:p>
          <a:p>
            <a:pPr fontAlgn="t"/>
            <a:r>
              <a:rPr lang="en-US" dirty="0"/>
              <a:t> IoT backends</a:t>
            </a:r>
          </a:p>
          <a:p>
            <a:pPr fontAlgn="t"/>
            <a:r>
              <a:rPr lang="en-US" dirty="0"/>
              <a:t> Mobile backends</a:t>
            </a:r>
          </a:p>
        </p:txBody>
      </p:sp>
      <p:sp>
        <p:nvSpPr>
          <p:cNvPr id="12" name="Text Placeholder 3">
            <a:extLst>
              <a:ext uri="{FF2B5EF4-FFF2-40B4-BE49-F238E27FC236}">
                <a16:creationId xmlns:a16="http://schemas.microsoft.com/office/drawing/2014/main" id="{15BD9039-A939-FF44-A5F9-9050214DEC58}"/>
              </a:ext>
            </a:extLst>
          </p:cNvPr>
          <p:cNvSpPr txBox="1">
            <a:spLocks/>
          </p:cNvSpPr>
          <p:nvPr/>
        </p:nvSpPr>
        <p:spPr>
          <a:xfrm>
            <a:off x="1115568" y="3855543"/>
            <a:ext cx="3794760" cy="1319646"/>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endParaRPr lang="en-US" dirty="0"/>
          </a:p>
        </p:txBody>
      </p:sp>
      <p:grpSp>
        <p:nvGrpSpPr>
          <p:cNvPr id="5" name="Group 4">
            <a:extLst>
              <a:ext uri="{FF2B5EF4-FFF2-40B4-BE49-F238E27FC236}">
                <a16:creationId xmlns:a16="http://schemas.microsoft.com/office/drawing/2014/main" id="{EB8BC30F-30FB-AA44-8112-C34FCF341971}"/>
              </a:ext>
            </a:extLst>
          </p:cNvPr>
          <p:cNvGrpSpPr/>
          <p:nvPr/>
        </p:nvGrpSpPr>
        <p:grpSpPr>
          <a:xfrm>
            <a:off x="6935726" y="205312"/>
            <a:ext cx="4561840" cy="6447375"/>
            <a:chOff x="6927966" y="211809"/>
            <a:chExt cx="4561840" cy="6447375"/>
          </a:xfrm>
        </p:grpSpPr>
        <p:pic>
          <p:nvPicPr>
            <p:cNvPr id="1026" name="Picture 2" descr="product-page-diagram_Lambda-RealTimeFileProcessing">
              <a:extLst>
                <a:ext uri="{FF2B5EF4-FFF2-40B4-BE49-F238E27FC236}">
                  <a16:creationId xmlns:a16="http://schemas.microsoft.com/office/drawing/2014/main" id="{E5A043EA-E9C8-714F-BD5D-CA7B07B48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726" y="211809"/>
              <a:ext cx="4547041" cy="13196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page-diagram_Lambda-RealTimeStreamProcessing">
              <a:extLst>
                <a:ext uri="{FF2B5EF4-FFF2-40B4-BE49-F238E27FC236}">
                  <a16:creationId xmlns:a16="http://schemas.microsoft.com/office/drawing/2014/main" id="{ECAB20CE-29C7-4E43-A36E-90DCBD83D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26" y="1612455"/>
              <a:ext cx="4547040" cy="13196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duct-page-diagram_Lambda-WebApplications 2">
              <a:extLst>
                <a:ext uri="{FF2B5EF4-FFF2-40B4-BE49-F238E27FC236}">
                  <a16:creationId xmlns:a16="http://schemas.microsoft.com/office/drawing/2014/main" id="{FF3D4029-D398-BE46-A2CF-929200EB9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726" y="3013101"/>
              <a:ext cx="4554080" cy="10815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duct-page-diagram_Lambda-IoTBackends">
              <a:extLst>
                <a:ext uri="{FF2B5EF4-FFF2-40B4-BE49-F238E27FC236}">
                  <a16:creationId xmlns:a16="http://schemas.microsoft.com/office/drawing/2014/main" id="{F7CB31DC-9FCB-E242-9C89-6E37AF42B9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966" y="4175695"/>
              <a:ext cx="4547040" cy="1319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duct-page-diagram_Lambda-MobileBackends_option2">
              <a:extLst>
                <a:ext uri="{FF2B5EF4-FFF2-40B4-BE49-F238E27FC236}">
                  <a16:creationId xmlns:a16="http://schemas.microsoft.com/office/drawing/2014/main" id="{9E7B7E3A-8A37-0D4A-9719-461EE59D90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7966" y="5576341"/>
              <a:ext cx="4561839" cy="10828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7824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dirty="0"/>
              <a:t>Special about </a:t>
            </a:r>
            <a:r>
              <a:rPr lang="en-US" dirty="0" err="1"/>
              <a:t>naws</a:t>
            </a:r>
            <a:endParaRPr lang="en-US" dirty="0"/>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221181"/>
          </a:xfrm>
        </p:spPr>
        <p:txBody>
          <a:bodyPr/>
          <a:lstStyle/>
          <a:p>
            <a:pPr algn="l"/>
            <a:r>
              <a:rPr lang="en-US" dirty="0"/>
              <a:t>NAWS stands for Native AWS</a:t>
            </a:r>
          </a:p>
        </p:txBody>
      </p:sp>
      <p:sp>
        <p:nvSpPr>
          <p:cNvPr id="12" name="Text Placeholder 3">
            <a:extLst>
              <a:ext uri="{FF2B5EF4-FFF2-40B4-BE49-F238E27FC236}">
                <a16:creationId xmlns:a16="http://schemas.microsoft.com/office/drawing/2014/main" id="{15BD9039-A939-FF44-A5F9-9050214DEC58}"/>
              </a:ext>
            </a:extLst>
          </p:cNvPr>
          <p:cNvSpPr txBox="1">
            <a:spLocks/>
          </p:cNvSpPr>
          <p:nvPr/>
        </p:nvSpPr>
        <p:spPr>
          <a:xfrm>
            <a:off x="1115568" y="3855543"/>
            <a:ext cx="3794760" cy="1319646"/>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endParaRPr lang="en-US" dirty="0"/>
          </a:p>
        </p:txBody>
      </p:sp>
      <p:sp>
        <p:nvSpPr>
          <p:cNvPr id="5" name="Content Placeholder 2">
            <a:extLst>
              <a:ext uri="{FF2B5EF4-FFF2-40B4-BE49-F238E27FC236}">
                <a16:creationId xmlns:a16="http://schemas.microsoft.com/office/drawing/2014/main" id="{E5AA4D4F-EC7D-CA43-9040-3D3BE75AF1C0}"/>
              </a:ext>
            </a:extLst>
          </p:cNvPr>
          <p:cNvSpPr>
            <a:spLocks noGrp="1"/>
          </p:cNvSpPr>
          <p:nvPr>
            <p:ph idx="1"/>
          </p:nvPr>
        </p:nvSpPr>
        <p:spPr>
          <a:xfrm>
            <a:off x="6736080" y="804672"/>
            <a:ext cx="4815840" cy="5248656"/>
          </a:xfrm>
        </p:spPr>
        <p:txBody>
          <a:bodyPr/>
          <a:lstStyle/>
          <a:p>
            <a:r>
              <a:rPr lang="en-US" dirty="0"/>
              <a:t>Handle extra concurrency request &gt;4000.</a:t>
            </a:r>
          </a:p>
          <a:p>
            <a:r>
              <a:rPr lang="en-US" dirty="0"/>
              <a:t>Handle extra file size &gt; 15Mb.</a:t>
            </a:r>
          </a:p>
          <a:p>
            <a:endParaRPr lang="en-US" dirty="0"/>
          </a:p>
          <a:p>
            <a:endParaRPr lang="en-US" dirty="0"/>
          </a:p>
        </p:txBody>
      </p:sp>
    </p:spTree>
    <p:extLst>
      <p:ext uri="{BB962C8B-B14F-4D97-AF65-F5344CB8AC3E}">
        <p14:creationId xmlns:p14="http://schemas.microsoft.com/office/powerpoint/2010/main" val="300049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2020-23FC-114A-BF23-EA23ED29C92A}"/>
              </a:ext>
            </a:extLst>
          </p:cNvPr>
          <p:cNvSpPr>
            <a:spLocks noGrp="1"/>
          </p:cNvSpPr>
          <p:nvPr>
            <p:ph type="title"/>
          </p:nvPr>
        </p:nvSpPr>
        <p:spPr>
          <a:xfrm>
            <a:off x="769620" y="924182"/>
            <a:ext cx="4486656" cy="1141497"/>
          </a:xfrm>
        </p:spPr>
        <p:txBody>
          <a:bodyPr/>
          <a:lstStyle/>
          <a:p>
            <a:r>
              <a:rPr lang="en-US"/>
              <a:t>Tests</a:t>
            </a:r>
            <a:endParaRPr lang="en-US" dirty="0"/>
          </a:p>
        </p:txBody>
      </p:sp>
      <p:sp>
        <p:nvSpPr>
          <p:cNvPr id="4" name="Text Placeholder 3">
            <a:extLst>
              <a:ext uri="{FF2B5EF4-FFF2-40B4-BE49-F238E27FC236}">
                <a16:creationId xmlns:a16="http://schemas.microsoft.com/office/drawing/2014/main" id="{34DA890F-09AA-A94B-B8B4-05FAD1E1F9BC}"/>
              </a:ext>
            </a:extLst>
          </p:cNvPr>
          <p:cNvSpPr>
            <a:spLocks noGrp="1"/>
          </p:cNvSpPr>
          <p:nvPr>
            <p:ph type="body" sz="half" idx="2"/>
          </p:nvPr>
        </p:nvSpPr>
        <p:spPr>
          <a:xfrm>
            <a:off x="1115568" y="2369127"/>
            <a:ext cx="3794760" cy="3221181"/>
          </a:xfrm>
        </p:spPr>
        <p:txBody>
          <a:bodyPr/>
          <a:lstStyle/>
          <a:p>
            <a:pPr algn="l"/>
            <a:r>
              <a:rPr lang="en-US" dirty="0"/>
              <a:t>Load Test</a:t>
            </a:r>
          </a:p>
        </p:txBody>
      </p:sp>
      <p:sp>
        <p:nvSpPr>
          <p:cNvPr id="12" name="Text Placeholder 3">
            <a:extLst>
              <a:ext uri="{FF2B5EF4-FFF2-40B4-BE49-F238E27FC236}">
                <a16:creationId xmlns:a16="http://schemas.microsoft.com/office/drawing/2014/main" id="{15BD9039-A939-FF44-A5F9-9050214DEC58}"/>
              </a:ext>
            </a:extLst>
          </p:cNvPr>
          <p:cNvSpPr txBox="1">
            <a:spLocks/>
          </p:cNvSpPr>
          <p:nvPr/>
        </p:nvSpPr>
        <p:spPr>
          <a:xfrm>
            <a:off x="1115568" y="3855543"/>
            <a:ext cx="3794760" cy="1319646"/>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endParaRPr lang="en-US" dirty="0"/>
          </a:p>
        </p:txBody>
      </p:sp>
      <p:sp>
        <p:nvSpPr>
          <p:cNvPr id="5" name="Content Placeholder 2">
            <a:extLst>
              <a:ext uri="{FF2B5EF4-FFF2-40B4-BE49-F238E27FC236}">
                <a16:creationId xmlns:a16="http://schemas.microsoft.com/office/drawing/2014/main" id="{0A4F7DAA-0C75-8C4C-9105-10BEFC61BDA4}"/>
              </a:ext>
            </a:extLst>
          </p:cNvPr>
          <p:cNvSpPr>
            <a:spLocks noGrp="1"/>
          </p:cNvSpPr>
          <p:nvPr>
            <p:ph idx="1"/>
          </p:nvPr>
        </p:nvSpPr>
        <p:spPr>
          <a:xfrm>
            <a:off x="6736080" y="804672"/>
            <a:ext cx="4815840" cy="5248656"/>
          </a:xfrm>
        </p:spPr>
        <p:txBody>
          <a:bodyPr/>
          <a:lstStyle/>
          <a:p>
            <a:r>
              <a:rPr lang="en-US" dirty="0"/>
              <a:t>Send incrementing number of request to lambda.</a:t>
            </a:r>
          </a:p>
          <a:p>
            <a:r>
              <a:rPr lang="en-US" dirty="0"/>
              <a:t>Use both GET, POST</a:t>
            </a:r>
          </a:p>
          <a:p>
            <a:r>
              <a:rPr lang="en-US" dirty="0"/>
              <a:t>Store file in Aurora RDS</a:t>
            </a:r>
          </a:p>
          <a:p>
            <a:r>
              <a:rPr lang="en-US" dirty="0"/>
              <a:t>Send request on Cloud9</a:t>
            </a:r>
          </a:p>
          <a:p>
            <a:r>
              <a:rPr lang="en-US" dirty="0"/>
              <a:t>Calculate min, median, max time it takes.</a:t>
            </a:r>
          </a:p>
        </p:txBody>
      </p:sp>
    </p:spTree>
    <p:extLst>
      <p:ext uri="{BB962C8B-B14F-4D97-AF65-F5344CB8AC3E}">
        <p14:creationId xmlns:p14="http://schemas.microsoft.com/office/powerpoint/2010/main" val="5251943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2669</TotalTime>
  <Words>366</Words>
  <Application>Microsoft Macintosh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Serverless</vt:lpstr>
      <vt:lpstr>Serverless Quick intro</vt:lpstr>
      <vt:lpstr>Platforms</vt:lpstr>
      <vt:lpstr>TEST loads</vt:lpstr>
      <vt:lpstr>AWS Lambda service</vt:lpstr>
      <vt:lpstr>Intro</vt:lpstr>
      <vt:lpstr>Scenarios</vt:lpstr>
      <vt:lpstr>Special about naws</vt:lpstr>
      <vt:lpstr>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 Scorecard</dc:title>
  <dc:creator>Microsoft Office User</dc:creator>
  <cp:lastModifiedBy>Microsoft Office User</cp:lastModifiedBy>
  <cp:revision>24</cp:revision>
  <dcterms:created xsi:type="dcterms:W3CDTF">2021-12-24T00:21:29Z</dcterms:created>
  <dcterms:modified xsi:type="dcterms:W3CDTF">2022-01-03T23:56:57Z</dcterms:modified>
</cp:coreProperties>
</file>