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48075" y="1093800"/>
            <a:ext cx="762000" cy="25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Player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8069875" y="910000"/>
            <a:ext cx="762000" cy="25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Staker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492625" y="562000"/>
            <a:ext cx="1648500" cy="9525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CASHIER</a:t>
            </a:r>
            <a:r>
              <a:rPr lang="en-GB" sz="1300"/>
              <a:t>: DAI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to store player’s deposits</a:t>
            </a:r>
            <a:endParaRPr sz="800"/>
          </a:p>
        </p:txBody>
      </p:sp>
      <p:sp>
        <p:nvSpPr>
          <p:cNvPr id="57" name="Google Shape;57;p13"/>
          <p:cNvSpPr/>
          <p:nvPr/>
        </p:nvSpPr>
        <p:spPr>
          <a:xfrm>
            <a:off x="6513625" y="813300"/>
            <a:ext cx="1399500" cy="124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6645525" y="608125"/>
            <a:ext cx="135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Stake stakes ETH</a:t>
            </a:r>
            <a:endParaRPr sz="800"/>
          </a:p>
        </p:txBody>
      </p:sp>
      <p:sp>
        <p:nvSpPr>
          <p:cNvPr id="59" name="Google Shape;59;p13"/>
          <p:cNvSpPr/>
          <p:nvPr/>
        </p:nvSpPr>
        <p:spPr>
          <a:xfrm rot="10800000">
            <a:off x="6548775" y="1251450"/>
            <a:ext cx="1399500" cy="124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680500" y="1068150"/>
            <a:ext cx="135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Stake withdraws ETH</a:t>
            </a:r>
            <a:endParaRPr sz="800"/>
          </a:p>
        </p:txBody>
      </p:sp>
      <p:sp>
        <p:nvSpPr>
          <p:cNvPr id="61" name="Google Shape;61;p13"/>
          <p:cNvSpPr/>
          <p:nvPr/>
        </p:nvSpPr>
        <p:spPr>
          <a:xfrm>
            <a:off x="4828450" y="605200"/>
            <a:ext cx="1648500" cy="9525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House Liquidity Pool: HLP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Amounts are stored in diversified tokens.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 rot="10800000">
            <a:off x="986957" y="788072"/>
            <a:ext cx="1399500" cy="124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986957" y="804397"/>
            <a:ext cx="135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Deposits </a:t>
            </a:r>
            <a:r>
              <a:rPr lang="en-GB" sz="800"/>
              <a:t>ETH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That is automatically converted to SC</a:t>
            </a:r>
            <a:endParaRPr sz="800"/>
          </a:p>
        </p:txBody>
      </p:sp>
      <p:sp>
        <p:nvSpPr>
          <p:cNvPr id="64" name="Google Shape;64;p13"/>
          <p:cNvSpPr txBox="1"/>
          <p:nvPr/>
        </p:nvSpPr>
        <p:spPr>
          <a:xfrm>
            <a:off x="3516925" y="2284525"/>
            <a:ext cx="1963500" cy="677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/>
              <a:t>Player wins: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The amount un the SC is transferred to contracts pool, this not a house liquidity anymore</a:t>
            </a:r>
            <a:endParaRPr sz="800"/>
          </a:p>
        </p:txBody>
      </p:sp>
      <p:cxnSp>
        <p:nvCxnSpPr>
          <p:cNvPr id="65" name="Google Shape;65;p13"/>
          <p:cNvCxnSpPr>
            <a:stCxn id="66" idx="2"/>
            <a:endCxn id="64" idx="3"/>
          </p:cNvCxnSpPr>
          <p:nvPr/>
        </p:nvCxnSpPr>
        <p:spPr>
          <a:xfrm rot="5400000">
            <a:off x="5262775" y="2232700"/>
            <a:ext cx="608100" cy="172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68" idx="2"/>
            <a:endCxn id="69" idx="1"/>
          </p:cNvCxnSpPr>
          <p:nvPr/>
        </p:nvCxnSpPr>
        <p:spPr>
          <a:xfrm flipH="1" rot="-5400000">
            <a:off x="2288500" y="1974850"/>
            <a:ext cx="2061900" cy="1113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3"/>
          <p:cNvSpPr/>
          <p:nvPr/>
        </p:nvSpPr>
        <p:spPr>
          <a:xfrm>
            <a:off x="2738800" y="1449250"/>
            <a:ext cx="48000" cy="51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876100" y="3162275"/>
            <a:ext cx="2088000" cy="8004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/>
              <a:t>Player </a:t>
            </a:r>
            <a:r>
              <a:rPr b="1" lang="en-GB" sz="800"/>
              <a:t>loses</a:t>
            </a:r>
            <a:r>
              <a:rPr b="1" lang="en-GB" sz="800"/>
              <a:t>: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The amount un the SC is transferred to house liquidity.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Every staker is richer now in function of the </a:t>
            </a:r>
            <a:r>
              <a:rPr b="1" lang="en-GB" sz="800"/>
              <a:t>percentage</a:t>
            </a:r>
            <a:r>
              <a:rPr lang="en-GB" sz="800"/>
              <a:t> of their share.</a:t>
            </a:r>
            <a:endParaRPr sz="800"/>
          </a:p>
        </p:txBody>
      </p:sp>
      <p:sp>
        <p:nvSpPr>
          <p:cNvPr id="70" name="Google Shape;70;p13"/>
          <p:cNvSpPr/>
          <p:nvPr/>
        </p:nvSpPr>
        <p:spPr>
          <a:xfrm>
            <a:off x="6229150" y="1506400"/>
            <a:ext cx="48000" cy="51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3"/>
          <p:cNvCxnSpPr>
            <a:stCxn id="69" idx="3"/>
            <a:endCxn id="72" idx="2"/>
          </p:cNvCxnSpPr>
          <p:nvPr/>
        </p:nvCxnSpPr>
        <p:spPr>
          <a:xfrm flipH="1" rot="10800000">
            <a:off x="5964100" y="2919875"/>
            <a:ext cx="289200" cy="642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3"/>
          <p:cNvSpPr/>
          <p:nvPr/>
        </p:nvSpPr>
        <p:spPr>
          <a:xfrm>
            <a:off x="951025" y="1651500"/>
            <a:ext cx="1399500" cy="124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1075600" y="1336385"/>
            <a:ext cx="135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Player </a:t>
            </a:r>
            <a:r>
              <a:rPr lang="en-GB" sz="800"/>
              <a:t>withdraws</a:t>
            </a:r>
            <a:r>
              <a:rPr lang="en-GB" sz="800"/>
              <a:t> 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ETH or SC</a:t>
            </a:r>
            <a:endParaRPr sz="800"/>
          </a:p>
        </p:txBody>
      </p:sp>
      <p:sp>
        <p:nvSpPr>
          <p:cNvPr id="75" name="Google Shape;75;p13"/>
          <p:cNvSpPr/>
          <p:nvPr/>
        </p:nvSpPr>
        <p:spPr>
          <a:xfrm>
            <a:off x="6760675" y="2319000"/>
            <a:ext cx="1648500" cy="1154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Platform Pool:DAI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Used to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- Pay salaries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- Marketing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- etc.</a:t>
            </a:r>
            <a:endParaRPr sz="800"/>
          </a:p>
        </p:txBody>
      </p:sp>
      <p:sp>
        <p:nvSpPr>
          <p:cNvPr id="66" name="Google Shape;66;p13"/>
          <p:cNvSpPr/>
          <p:nvPr/>
        </p:nvSpPr>
        <p:spPr>
          <a:xfrm>
            <a:off x="5629075" y="1963600"/>
            <a:ext cx="48000" cy="51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" name="Google Shape;76;p13"/>
          <p:cNvCxnSpPr>
            <a:stCxn id="61" idx="3"/>
            <a:endCxn id="66" idx="0"/>
          </p:cNvCxnSpPr>
          <p:nvPr/>
        </p:nvCxnSpPr>
        <p:spPr>
          <a:xfrm flipH="1" rot="-5400000">
            <a:off x="5450050" y="1760350"/>
            <a:ext cx="405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>
            <a:stCxn id="66" idx="3"/>
            <a:endCxn id="75" idx="1"/>
          </p:cNvCxnSpPr>
          <p:nvPr/>
        </p:nvCxnSpPr>
        <p:spPr>
          <a:xfrm>
            <a:off x="5677075" y="1989250"/>
            <a:ext cx="1908000" cy="329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3"/>
          <p:cNvSpPr txBox="1"/>
          <p:nvPr/>
        </p:nvSpPr>
        <p:spPr>
          <a:xfrm>
            <a:off x="6513625" y="1776000"/>
            <a:ext cx="50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/>
              <a:t>0.03%</a:t>
            </a:r>
            <a:endParaRPr sz="800"/>
          </a:p>
        </p:txBody>
      </p:sp>
      <p:sp>
        <p:nvSpPr>
          <p:cNvPr id="72" name="Google Shape;72;p13"/>
          <p:cNvSpPr/>
          <p:nvPr/>
        </p:nvSpPr>
        <p:spPr>
          <a:xfrm>
            <a:off x="6229150" y="2868475"/>
            <a:ext cx="48000" cy="51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3"/>
          <p:cNvCxnSpPr>
            <a:stCxn id="72" idx="0"/>
            <a:endCxn id="70" idx="2"/>
          </p:cNvCxnSpPr>
          <p:nvPr/>
        </p:nvCxnSpPr>
        <p:spPr>
          <a:xfrm rot="-5400000">
            <a:off x="5598100" y="2212825"/>
            <a:ext cx="13107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>
            <a:stCxn id="72" idx="3"/>
            <a:endCxn id="75" idx="2"/>
          </p:cNvCxnSpPr>
          <p:nvPr/>
        </p:nvCxnSpPr>
        <p:spPr>
          <a:xfrm>
            <a:off x="6277150" y="2894125"/>
            <a:ext cx="483600" cy="18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3"/>
          <p:cNvSpPr txBox="1"/>
          <p:nvPr/>
        </p:nvSpPr>
        <p:spPr>
          <a:xfrm>
            <a:off x="6291275" y="2638425"/>
            <a:ext cx="57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/>
              <a:t>0.26%</a:t>
            </a:r>
            <a:endParaRPr sz="800"/>
          </a:p>
        </p:txBody>
      </p:sp>
      <p:cxnSp>
        <p:nvCxnSpPr>
          <p:cNvPr id="82" name="Google Shape;82;p13"/>
          <p:cNvCxnSpPr>
            <a:stCxn id="64" idx="1"/>
            <a:endCxn id="56" idx="3"/>
          </p:cNvCxnSpPr>
          <p:nvPr/>
        </p:nvCxnSpPr>
        <p:spPr>
          <a:xfrm rot="10800000">
            <a:off x="3316825" y="1514575"/>
            <a:ext cx="200100" cy="1108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