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3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 snapToObjects="1">
      <p:cViewPr varScale="1">
        <p:scale>
          <a:sx n="123" d="100"/>
          <a:sy n="123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74063-D460-CD4D-9DBB-668EC55DD83C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14753-F57F-8C44-9C48-270A876E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37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3FEFC-ABB2-CC48-9A2A-467C0BF0A7F8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4E8E-5CAA-F745-88B7-DCC7E2E0B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0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24E8E-5CAA-F745-88B7-DCC7E2E0BC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2CD8-ACE8-D74A-A01B-4326568A857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61C-D247-CD41-BEA2-634BE8C0C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2CD8-ACE8-D74A-A01B-4326568A857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61C-D247-CD41-BEA2-634BE8C0C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7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2CD8-ACE8-D74A-A01B-4326568A857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61C-D247-CD41-BEA2-634BE8C0C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3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2CD8-ACE8-D74A-A01B-4326568A857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61C-D247-CD41-BEA2-634BE8C0C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2CD8-ACE8-D74A-A01B-4326568A857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61C-D247-CD41-BEA2-634BE8C0C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4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2CD8-ACE8-D74A-A01B-4326568A857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61C-D247-CD41-BEA2-634BE8C0C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5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2CD8-ACE8-D74A-A01B-4326568A857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61C-D247-CD41-BEA2-634BE8C0C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4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2CD8-ACE8-D74A-A01B-4326568A857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61C-D247-CD41-BEA2-634BE8C0C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5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2CD8-ACE8-D74A-A01B-4326568A857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61C-D247-CD41-BEA2-634BE8C0C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2CD8-ACE8-D74A-A01B-4326568A857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61C-D247-CD41-BEA2-634BE8C0C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2CD8-ACE8-D74A-A01B-4326568A857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61C-D247-CD41-BEA2-634BE8C0C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7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A2CD8-ACE8-D74A-A01B-4326568A857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F361C-D247-CD41-BEA2-634BE8C0C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0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Evaluation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Bingyi</a:t>
            </a:r>
            <a:r>
              <a:rPr lang="zh-CN" altLang="en-US" dirty="0" smtClean="0"/>
              <a:t> </a:t>
            </a:r>
            <a:r>
              <a:rPr lang="en-US" altLang="zh-CN" dirty="0" smtClean="0"/>
              <a:t>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1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Evaluation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Given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descriptions</a:t>
            </a:r>
            <a:r>
              <a:rPr lang="zh-CN" altLang="en-US" dirty="0" smtClean="0"/>
              <a:t> </a:t>
            </a:r>
            <a:r>
              <a:rPr lang="en-US" dirty="0" smtClean="0"/>
              <a:t>from e-commerce sites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relevance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</a:p>
          <a:p>
            <a:pPr lvl="1"/>
            <a:r>
              <a:rPr lang="en-US" dirty="0" smtClean="0"/>
              <a:t>Relevance is measured by 1</a:t>
            </a:r>
            <a:r>
              <a:rPr lang="en-US" dirty="0" smtClean="0"/>
              <a:t>-4</a:t>
            </a:r>
          </a:p>
          <a:p>
            <a:pPr lvl="2"/>
            <a:r>
              <a:rPr lang="en-US" dirty="0" smtClean="0"/>
              <a:t>1: Lowest relevance</a:t>
            </a:r>
          </a:p>
          <a:p>
            <a:pPr lvl="2"/>
            <a:r>
              <a:rPr lang="en-US" dirty="0" smtClean="0"/>
              <a:t>4: Highest relevance</a:t>
            </a:r>
            <a:endParaRPr lang="zh-CN" altLang="en-US" dirty="0" smtClean="0"/>
          </a:p>
          <a:p>
            <a:r>
              <a:rPr lang="en-US" altLang="zh-CN" dirty="0" smtClean="0"/>
              <a:t>Workflow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Preprocessing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EDA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Vectorizer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TF-IDF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Vectorizer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Forest,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498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870238" cy="2172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62260"/>
            <a:ext cx="7870238" cy="2510981"/>
          </a:xfrm>
          <a:prstGeom prst="rect">
            <a:avLst/>
          </a:prstGeom>
        </p:spPr>
      </p:pic>
      <p:sp>
        <p:nvSpPr>
          <p:cNvPr id="6" name="Curved Left Arrow 5"/>
          <p:cNvSpPr/>
          <p:nvPr/>
        </p:nvSpPr>
        <p:spPr>
          <a:xfrm>
            <a:off x="8708438" y="3041780"/>
            <a:ext cx="584852" cy="166084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9902" y="3225301"/>
            <a:ext cx="20292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Drop</a:t>
            </a:r>
            <a:r>
              <a:rPr lang="zh-CN" altLang="en-US" dirty="0" smtClean="0"/>
              <a:t>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format</a:t>
            </a:r>
          </a:p>
          <a:p>
            <a:r>
              <a:rPr lang="en-US" altLang="zh-CN" dirty="0" smtClean="0"/>
              <a:t>Drop non-letters</a:t>
            </a:r>
          </a:p>
          <a:p>
            <a:r>
              <a:rPr lang="en-US" altLang="zh-CN" dirty="0" smtClean="0"/>
              <a:t>Remove stop words</a:t>
            </a:r>
          </a:p>
          <a:p>
            <a:r>
              <a:rPr lang="en-US" altLang="zh-CN" dirty="0" smtClean="0"/>
              <a:t>Lemmatize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89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Cosine similarity between </a:t>
            </a:r>
            <a:r>
              <a:rPr lang="en-US" b="1" dirty="0" smtClean="0"/>
              <a:t>columns</a:t>
            </a:r>
          </a:p>
          <a:p>
            <a:endParaRPr lang="en-US" b="1" dirty="0"/>
          </a:p>
          <a:p>
            <a:pPr marL="457200" lvl="1" indent="0">
              <a:buNone/>
            </a:pPr>
            <a:r>
              <a:rPr lang="en-US" b="1" dirty="0" smtClean="0"/>
              <a:t>	      Input vs. Product Title			Input vs. Product Description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81185"/>
            <a:ext cx="5449627" cy="29968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13716"/>
            <a:ext cx="5760822" cy="31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For each observation, combine ”input”, and ”</a:t>
            </a:r>
            <a:r>
              <a:rPr lang="en-US" dirty="0" err="1" smtClean="0"/>
              <a:t>product_title</a:t>
            </a:r>
            <a:r>
              <a:rPr lang="en-US" dirty="0" smtClean="0"/>
              <a:t>” to create a long text, then </a:t>
            </a:r>
            <a:r>
              <a:rPr lang="en-US" dirty="0" err="1" smtClean="0"/>
              <a:t>vectorize</a:t>
            </a:r>
            <a:r>
              <a:rPr lang="en-US" dirty="0" smtClean="0"/>
              <a:t> it. By doing so we can capture the similarities between these two columns</a:t>
            </a:r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Input: </a:t>
            </a:r>
            <a:r>
              <a:rPr lang="en-US" dirty="0" smtClean="0"/>
              <a:t>“projector”; </a:t>
            </a:r>
            <a:r>
              <a:rPr lang="en-US" dirty="0" err="1" smtClean="0"/>
              <a:t>Product_title</a:t>
            </a:r>
            <a:r>
              <a:rPr lang="en-US" dirty="0" smtClean="0"/>
              <a:t>: “</a:t>
            </a:r>
            <a:r>
              <a:rPr lang="en-US" dirty="0" err="1" smtClean="0"/>
              <a:t>viewsonic</a:t>
            </a:r>
            <a:r>
              <a:rPr lang="en-US" dirty="0" smtClean="0"/>
              <a:t> pro </a:t>
            </a:r>
            <a:r>
              <a:rPr lang="en-US" dirty="0" err="1" smtClean="0"/>
              <a:t>dlp</a:t>
            </a:r>
            <a:r>
              <a:rPr lang="en-US" dirty="0" smtClean="0"/>
              <a:t> multimedia projector”</a:t>
            </a:r>
            <a:endParaRPr lang="en-US" dirty="0" smtClean="0"/>
          </a:p>
          <a:p>
            <a:pPr lvl="2"/>
            <a:r>
              <a:rPr lang="en-US" dirty="0" err="1" smtClean="0"/>
              <a:t>Vectorized</a:t>
            </a:r>
            <a:r>
              <a:rPr lang="en-US" dirty="0" smtClean="0"/>
              <a:t> text will be longer in the dimension of “projector”</a:t>
            </a:r>
            <a:endParaRPr lang="en-US" dirty="0" smtClean="0"/>
          </a:p>
          <a:p>
            <a:pPr lvl="1"/>
            <a:r>
              <a:rPr lang="en-US" dirty="0" smtClean="0"/>
              <a:t>Input: </a:t>
            </a:r>
            <a:r>
              <a:rPr lang="en-US" dirty="0" smtClean="0"/>
              <a:t>“projector”; </a:t>
            </a:r>
            <a:r>
              <a:rPr lang="en-US" dirty="0" err="1" smtClean="0"/>
              <a:t>Product_title</a:t>
            </a:r>
            <a:r>
              <a:rPr lang="en-US" dirty="0" smtClean="0"/>
              <a:t>: “pillow with heart design”</a:t>
            </a:r>
            <a:endParaRPr lang="en-US" dirty="0" smtClean="0"/>
          </a:p>
          <a:p>
            <a:pPr lvl="2"/>
            <a:r>
              <a:rPr lang="en-US" dirty="0" err="1" smtClean="0"/>
              <a:t>Vectorized</a:t>
            </a:r>
            <a:r>
              <a:rPr lang="en-US" dirty="0" smtClean="0"/>
              <a:t> text will not be particularly longer in any dimension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209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</a:p>
          <a:p>
            <a:pPr lvl="1"/>
            <a:r>
              <a:rPr lang="en-US" dirty="0" smtClean="0"/>
              <a:t>Metric: Quadratic Weighted Kappa</a:t>
            </a:r>
          </a:p>
          <a:p>
            <a:pPr lvl="2"/>
            <a:r>
              <a:rPr lang="en-US" dirty="0" smtClean="0"/>
              <a:t>Measures </a:t>
            </a:r>
            <a:r>
              <a:rPr lang="en-US" dirty="0"/>
              <a:t>the agreement between two </a:t>
            </a:r>
            <a:r>
              <a:rPr lang="en-US" dirty="0" smtClean="0"/>
              <a:t>ratings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ypically </a:t>
            </a:r>
            <a:r>
              <a:rPr lang="en-US" dirty="0"/>
              <a:t>varies from </a:t>
            </a:r>
            <a:r>
              <a:rPr lang="en-US" dirty="0" smtClean="0"/>
              <a:t>0 to 1</a:t>
            </a:r>
          </a:p>
          <a:p>
            <a:pPr lvl="3"/>
            <a:r>
              <a:rPr lang="en-US" dirty="0" smtClean="0"/>
              <a:t>0: </a:t>
            </a:r>
            <a:r>
              <a:rPr lang="en-US" dirty="0"/>
              <a:t>R</a:t>
            </a:r>
            <a:r>
              <a:rPr lang="en-US" dirty="0" smtClean="0"/>
              <a:t>andom agreement between raters</a:t>
            </a:r>
            <a:endParaRPr lang="en-US" dirty="0" smtClean="0"/>
          </a:p>
          <a:p>
            <a:pPr lvl="3"/>
            <a:r>
              <a:rPr lang="en-US" dirty="0" smtClean="0"/>
              <a:t>1: </a:t>
            </a:r>
            <a:r>
              <a:rPr lang="en-US" dirty="0"/>
              <a:t>C</a:t>
            </a:r>
            <a:r>
              <a:rPr lang="en-US" dirty="0" smtClean="0"/>
              <a:t>omplete agreement between raters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93259"/>
              </p:ext>
            </p:extLst>
          </p:nvPr>
        </p:nvGraphicFramePr>
        <p:xfrm>
          <a:off x="838198" y="4416237"/>
          <a:ext cx="74017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264"/>
                <a:gridCol w="2467264"/>
                <a:gridCol w="246726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 </a:t>
                      </a:r>
                      <a:r>
                        <a:rPr lang="en-US" dirty="0" err="1" smtClean="0"/>
                        <a:t>Vectorizer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TF-IDF </a:t>
                      </a:r>
                      <a:r>
                        <a:rPr lang="en-US" dirty="0" err="1" smtClean="0"/>
                        <a:t>Vectorizer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0.43416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0.45534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0.60345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0.59078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miley Face 5"/>
          <p:cNvSpPr/>
          <p:nvPr/>
        </p:nvSpPr>
        <p:spPr>
          <a:xfrm>
            <a:off x="5029200" y="5216236"/>
            <a:ext cx="270163" cy="228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1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85</Words>
  <Application>Microsoft Macintosh PowerPoint</Application>
  <PresentationFormat>Widescreen</PresentationFormat>
  <Paragraphs>46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宋体</vt:lpstr>
      <vt:lpstr>Arial</vt:lpstr>
      <vt:lpstr>Office Theme</vt:lpstr>
      <vt:lpstr>Search Results Evaluation </vt:lpstr>
      <vt:lpstr>Overview</vt:lpstr>
      <vt:lpstr>Data Preprocessing</vt:lpstr>
      <vt:lpstr>Early Exploratory Analysis</vt:lpstr>
      <vt:lpstr>Modeling</vt:lpstr>
      <vt:lpstr>Modeling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Microsoft Office User</dc:creator>
  <cp:lastModifiedBy>Microsoft Office User</cp:lastModifiedBy>
  <cp:revision>9</cp:revision>
  <cp:lastPrinted>2018-06-28T07:28:03Z</cp:lastPrinted>
  <dcterms:created xsi:type="dcterms:W3CDTF">2018-06-28T05:57:06Z</dcterms:created>
  <dcterms:modified xsi:type="dcterms:W3CDTF">2018-06-28T07:28:43Z</dcterms:modified>
</cp:coreProperties>
</file>