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274423-F652-5440-8B29-638AE9D3796F}">
          <p14:sldIdLst>
            <p14:sldId id="256"/>
            <p14:sldId id="257"/>
            <p14:sldId id="259"/>
            <p14:sldId id="258"/>
            <p14:sldId id="260"/>
            <p14:sldId id="261"/>
            <p14:sldId id="263"/>
            <p14:sldId id="262"/>
            <p14:sldId id="264"/>
            <p14:sldId id="265"/>
            <p14:sldId id="266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ADC"/>
    <a:srgbClr val="3F7F93"/>
    <a:srgbClr val="DB4146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0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6240-2305-C744-8720-8B9E0E106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87EFF-29EA-A64C-90AE-72148267F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FB82D-CFAF-A54A-A855-204EDF35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D77-B5D1-F14A-8813-29F393869BC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9A2C9-8672-D548-A5F9-E6A2F15A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15AA5-996C-9140-AA25-A20FD6AD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B5C8-1404-5B4D-BD29-36DE1821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2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EED-8E28-9C4B-9809-99D190DE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45DC0-95B9-F747-813F-07480607A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26A7-2CFF-E94E-8698-2550723D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D77-B5D1-F14A-8813-29F393869BC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B1F3-94E4-F74A-8208-DCEAE6A0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E7B5E-0105-044A-827A-CF20F79E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B5C8-1404-5B4D-BD29-36DE1821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0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B7863-AF69-AD4E-85BF-000098CBC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67203-2588-B344-BFB4-56D528CEF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8AE2A-DAED-9D4B-A59C-22E0B154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D77-B5D1-F14A-8813-29F393869BC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CC531-BC16-074E-933B-F9159C66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8E852-17D0-3149-8DF5-3F2CEC9D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B5C8-1404-5B4D-BD29-36DE1821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6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A290-05F4-6B4B-A195-426828A6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09C5-E742-C742-8610-888211D4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8BC47-E3C1-1F48-9903-03D723F9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D77-B5D1-F14A-8813-29F393869BC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8B21A-3FD3-4B48-8108-0F3C2895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66FD2-97DF-BF48-B0FB-56D4A328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B5C8-1404-5B4D-BD29-36DE1821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0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0D5A-373B-A04B-BB68-15919845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BA1AA-DB68-B749-993B-BB70B1A23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641B1-603E-8C42-BAE0-E0003C0F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D77-B5D1-F14A-8813-29F393869BC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35B70-2A58-FF43-A581-99FC5E4F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05030-2277-6B47-A916-019132A5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B5C8-1404-5B4D-BD29-36DE1821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4409-010F-5C4F-95A3-6C660171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D55F-C6C3-474E-BC4C-2D529AEA4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F9B85-8422-2846-9E93-B14463CBF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9741D-684C-3A43-A877-1A05ED0A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D77-B5D1-F14A-8813-29F393869BC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D3CA9-46C6-994B-A4AB-A4B79EBC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B6BB-6329-DD47-AD5D-DFB6B9E1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B5C8-1404-5B4D-BD29-36DE1821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7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D066-1FDA-3645-B5F0-0ACCB99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6424F-A3CC-AF45-BA6E-06038C963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0A170-8DDE-B44E-8CB5-C0E55F7B3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A3B02-9666-F543-8E60-B787EEF52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E1F17-57C0-F543-8381-27EB89666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62C26-D4AC-7848-BEDD-8E53F871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D77-B5D1-F14A-8813-29F393869BC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D9ED-16BE-134E-BDE8-64A6B42F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078D8-D7F7-814B-B05D-78538942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B5C8-1404-5B4D-BD29-36DE1821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9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033D-B73A-B74C-B0F3-B500AFE9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71756-C53D-4F41-B176-B54B7DCE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D77-B5D1-F14A-8813-29F393869BC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F1785-BA5B-9348-A870-95B888C3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383D6-E64B-CA44-B779-EAE4B4E9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B5C8-1404-5B4D-BD29-36DE1821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0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136AB-21E8-7B43-AAEC-557F742C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D77-B5D1-F14A-8813-29F393869BC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F37AA-041F-954B-8945-8533C55B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DCCDF-20B3-EC45-A67E-4A234F34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B5C8-1404-5B4D-BD29-36DE1821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2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285D-BC11-BC48-A69B-E1197088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7EF6-AD76-7546-A73F-988735785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A1684-5C16-DD4F-A2FF-436CA4934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3D1BC-446D-AC47-B498-4801F369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D77-B5D1-F14A-8813-29F393869BC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16C27-2C26-1A48-9614-8B635F6D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0F14A-00CD-4049-B49E-24C12337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B5C8-1404-5B4D-BD29-36DE1821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1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47E9-B1A5-8F44-A75E-9E148B8F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71B36-E936-CB47-BB08-0C85A71AC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E98A5-DA97-6845-B0FE-3FF5B6BBC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1EEFD-9AF8-0344-8AAA-BE284207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D77-B5D1-F14A-8813-29F393869BC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59520-F4BC-7546-836E-9A64C225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3F307-B230-4240-9BC8-F739DC41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B5C8-1404-5B4D-BD29-36DE1821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8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2B98B-1C90-BA41-9C9F-D972CF9E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DA16E-7D0F-2344-8F5A-1CF3210FD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B3DF5-F345-C24D-A3B4-9D3C86C21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3AD77-B5D1-F14A-8813-29F393869BC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E28FD-1148-F940-B504-131CCCA15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373DB-9417-6341-B4D3-237613BE8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9B5C8-1404-5B4D-BD29-36DE1821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4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95FA29B5-4796-E544-BACC-00BD463CA7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12192000" cy="68454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1BD9D5-199F-BA42-B175-FEDF765779E2}"/>
              </a:ext>
            </a:extLst>
          </p:cNvPr>
          <p:cNvSpPr txBox="1"/>
          <p:nvPr/>
        </p:nvSpPr>
        <p:spPr>
          <a:xfrm>
            <a:off x="397042" y="306015"/>
            <a:ext cx="9312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From despair to hope:</a:t>
            </a:r>
          </a:p>
          <a:p>
            <a:r>
              <a:rPr lang="en-US" sz="3200" dirty="0"/>
              <a:t>sentiment analysis of queer and trans API blogs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ED4FD-F138-864C-9281-78B67DC542E6}"/>
              </a:ext>
            </a:extLst>
          </p:cNvPr>
          <p:cNvSpPr txBox="1"/>
          <p:nvPr/>
        </p:nvSpPr>
        <p:spPr>
          <a:xfrm>
            <a:off x="397042" y="1383233"/>
            <a:ext cx="839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Binh</a:t>
            </a:r>
            <a:r>
              <a:rPr lang="en-US" dirty="0"/>
              <a:t> Hoang</a:t>
            </a:r>
          </a:p>
        </p:txBody>
      </p:sp>
    </p:spTree>
    <p:extLst>
      <p:ext uri="{BB962C8B-B14F-4D97-AF65-F5344CB8AC3E}">
        <p14:creationId xmlns:p14="http://schemas.microsoft.com/office/powerpoint/2010/main" val="1242421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39D2-BD1E-3041-A8DD-CE3CC6F0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6D8D2E3-4283-2048-8180-8CA02BC76414}"/>
              </a:ext>
            </a:extLst>
          </p:cNvPr>
          <p:cNvSpPr/>
          <p:nvPr/>
        </p:nvSpPr>
        <p:spPr>
          <a:xfrm>
            <a:off x="5199363" y="3158288"/>
            <a:ext cx="1911517" cy="541421"/>
          </a:xfrm>
          <a:prstGeom prst="rightArrow">
            <a:avLst/>
          </a:prstGeom>
          <a:solidFill>
            <a:srgbClr val="A8DADC"/>
          </a:solidFill>
          <a:ln>
            <a:solidFill>
              <a:srgbClr val="A8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8DADC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00BDA9-E4C9-F64D-BF12-109FEDB32028}"/>
              </a:ext>
            </a:extLst>
          </p:cNvPr>
          <p:cNvSpPr/>
          <p:nvPr/>
        </p:nvSpPr>
        <p:spPr>
          <a:xfrm>
            <a:off x="5869352" y="3041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3F7F93"/>
                </a:solidFill>
              </a:rPr>
              <a:t>The upward trend in sentiment says something about the queer and trans API community (and possibly about humans in general), that despite the hardships that a marginalized community faces, many still hold hope for a better tomorrow.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EDDA0F-E384-7C40-A44B-17D1B7CDBA5F}"/>
              </a:ext>
            </a:extLst>
          </p:cNvPr>
          <p:cNvGrpSpPr/>
          <p:nvPr/>
        </p:nvGrpSpPr>
        <p:grpSpPr>
          <a:xfrm>
            <a:off x="345246" y="1850231"/>
            <a:ext cx="4735876" cy="3906158"/>
            <a:chOff x="345246" y="1850231"/>
            <a:chExt cx="4735876" cy="3906158"/>
          </a:xfrm>
        </p:grpSpPr>
        <p:pic>
          <p:nvPicPr>
            <p:cNvPr id="6" name="Picture 5" descr="A picture containing person, person, looking, computer&#10;&#10;Description automatically generated">
              <a:extLst>
                <a:ext uri="{FF2B5EF4-FFF2-40B4-BE49-F238E27FC236}">
                  <a16:creationId xmlns:a16="http://schemas.microsoft.com/office/drawing/2014/main" id="{B37AC2DE-F30A-3D40-A8B2-E3246721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246" y="1850231"/>
              <a:ext cx="4735876" cy="315753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E2F8D4-F247-6C45-98C1-41146DC1F47C}"/>
                </a:ext>
              </a:extLst>
            </p:cNvPr>
            <p:cNvSpPr txBox="1"/>
            <p:nvPr/>
          </p:nvSpPr>
          <p:spPr>
            <a:xfrm>
              <a:off x="1684484" y="5171614"/>
              <a:ext cx="205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Beginning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B0BC43-BD35-004E-ADE3-863AFF49D112}"/>
              </a:ext>
            </a:extLst>
          </p:cNvPr>
          <p:cNvGrpSpPr/>
          <p:nvPr/>
        </p:nvGrpSpPr>
        <p:grpSpPr>
          <a:xfrm>
            <a:off x="7229475" y="1850517"/>
            <a:ext cx="4735877" cy="3905872"/>
            <a:chOff x="7229475" y="1850517"/>
            <a:chExt cx="4735877" cy="3905872"/>
          </a:xfrm>
        </p:grpSpPr>
        <p:pic>
          <p:nvPicPr>
            <p:cNvPr id="11" name="Picture 10" descr="A person flying through the sky on a cloudy day&#10;&#10;Description automatically generated">
              <a:extLst>
                <a:ext uri="{FF2B5EF4-FFF2-40B4-BE49-F238E27FC236}">
                  <a16:creationId xmlns:a16="http://schemas.microsoft.com/office/drawing/2014/main" id="{9F3A710E-EDCA-5641-85F4-F04C431D8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9475" y="1850517"/>
              <a:ext cx="4735877" cy="315725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2A2926-12AD-8D4A-B163-5EBF2C223133}"/>
                </a:ext>
              </a:extLst>
            </p:cNvPr>
            <p:cNvSpPr txBox="1"/>
            <p:nvPr/>
          </p:nvSpPr>
          <p:spPr>
            <a:xfrm>
              <a:off x="9296400" y="5171614"/>
              <a:ext cx="833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64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CC52-5B03-C748-B174-EE77C333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12F5-5AD3-A949-9810-90FC6B212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60242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600" dirty="0"/>
              <a:t>Scale up to include other social media posts: Twitter, Facebook, Reddit</a:t>
            </a:r>
          </a:p>
          <a:p>
            <a:pPr marL="514350" indent="-514350">
              <a:buAutoNum type="arabicPeriod"/>
            </a:pPr>
            <a:r>
              <a:rPr lang="en-US" sz="3600" dirty="0"/>
              <a:t>Compare and contrast blogs of queer and trans API community with other queer and trans communities’</a:t>
            </a:r>
          </a:p>
        </p:txBody>
      </p:sp>
    </p:spTree>
    <p:extLst>
      <p:ext uri="{BB962C8B-B14F-4D97-AF65-F5344CB8AC3E}">
        <p14:creationId xmlns:p14="http://schemas.microsoft.com/office/powerpoint/2010/main" val="306989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oup of people on a city street&#10;&#10;Description automatically generated">
            <a:extLst>
              <a:ext uri="{FF2B5EF4-FFF2-40B4-BE49-F238E27FC236}">
                <a16:creationId xmlns:a16="http://schemas.microsoft.com/office/drawing/2014/main" id="{80A18AE7-468D-7748-831D-D73F70D39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C4ECFF5-A74C-EC4B-A59A-E04E5E8C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Thank you!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31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A1D7-C317-7846-812E-A40B3FC7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0CD899C-0B5A-E843-9651-5C44AA6254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Crowdsourced ideas from editors and contributors:</a:t>
            </a:r>
          </a:p>
          <a:p>
            <a:pPr marL="514350" indent="-514350">
              <a:buAutoNum type="arabicPeriod"/>
            </a:pPr>
            <a:r>
              <a:rPr lang="en-US" sz="3200" dirty="0"/>
              <a:t>Engagement</a:t>
            </a:r>
          </a:p>
          <a:p>
            <a:pPr marL="514350" indent="-514350">
              <a:buAutoNum type="arabicPeriod"/>
            </a:pPr>
            <a:r>
              <a:rPr lang="en-US" sz="3200" dirty="0"/>
              <a:t>Sentiment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1412F5-8DB3-6E45-A5BF-CA257FF4EB29}"/>
              </a:ext>
            </a:extLst>
          </p:cNvPr>
          <p:cNvSpPr/>
          <p:nvPr/>
        </p:nvSpPr>
        <p:spPr>
          <a:xfrm>
            <a:off x="6485021" y="830179"/>
            <a:ext cx="5510463" cy="5486400"/>
          </a:xfrm>
          <a:prstGeom prst="rect">
            <a:avLst/>
          </a:prstGeom>
          <a:ln w="57150">
            <a:solidFill>
              <a:srgbClr val="A8DAD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7F15F44-55A8-564B-BB9E-DDEEE6DF1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0" y="1360283"/>
            <a:ext cx="4825206" cy="2027146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A61E24E-858C-6A4B-8BD4-541F69BDB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900" y="3717833"/>
            <a:ext cx="46990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0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7F15F44-55A8-564B-BB9E-DDEEE6DF1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722" y="2021269"/>
            <a:ext cx="3637296" cy="1528086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A61E24E-858C-6A4B-8BD4-541F69BDB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59" y="2063388"/>
            <a:ext cx="3899441" cy="144384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EED268-C431-5A47-8BBA-70AD726E26DF}"/>
              </a:ext>
            </a:extLst>
          </p:cNvPr>
          <p:cNvGrpSpPr/>
          <p:nvPr/>
        </p:nvGrpSpPr>
        <p:grpSpPr>
          <a:xfrm>
            <a:off x="2083676" y="3819701"/>
            <a:ext cx="9928621" cy="830999"/>
            <a:chOff x="2083676" y="3819701"/>
            <a:chExt cx="9928621" cy="8309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70E8F7-AD75-B44C-8859-FFD2EDDDE7E6}"/>
                </a:ext>
              </a:extLst>
            </p:cNvPr>
            <p:cNvSpPr txBox="1"/>
            <p:nvPr/>
          </p:nvSpPr>
          <p:spPr>
            <a:xfrm>
              <a:off x="2083676" y="3819703"/>
              <a:ext cx="22609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34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C72559-29F2-5E4C-8948-9611B5B0BEB5}"/>
                </a:ext>
              </a:extLst>
            </p:cNvPr>
            <p:cNvSpPr txBox="1"/>
            <p:nvPr/>
          </p:nvSpPr>
          <p:spPr>
            <a:xfrm>
              <a:off x="9250048" y="3819702"/>
              <a:ext cx="2762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376 blogs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680F03-05C9-E647-B1DD-165212093778}"/>
                </a:ext>
              </a:extLst>
            </p:cNvPr>
            <p:cNvSpPr txBox="1"/>
            <p:nvPr/>
          </p:nvSpPr>
          <p:spPr>
            <a:xfrm>
              <a:off x="4423800" y="3819703"/>
              <a:ext cx="549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+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6E3432-CF9D-A341-9570-4865185654EF}"/>
                </a:ext>
              </a:extLst>
            </p:cNvPr>
            <p:cNvSpPr txBox="1"/>
            <p:nvPr/>
          </p:nvSpPr>
          <p:spPr>
            <a:xfrm>
              <a:off x="8061096" y="3819701"/>
              <a:ext cx="549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=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A79A67-0495-FE40-B99A-80F5B585D9DC}"/>
                </a:ext>
              </a:extLst>
            </p:cNvPr>
            <p:cNvSpPr txBox="1"/>
            <p:nvPr/>
          </p:nvSpPr>
          <p:spPr>
            <a:xfrm>
              <a:off x="6260977" y="3819703"/>
              <a:ext cx="22609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342</a:t>
              </a: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55CE66AC-BA13-F74A-A90C-FF27B636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7985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183D-286E-624F-829A-1FBD5490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A458F4-6B4A-5746-A283-A9A2D3F7D86C}"/>
              </a:ext>
            </a:extLst>
          </p:cNvPr>
          <p:cNvGrpSpPr/>
          <p:nvPr/>
        </p:nvGrpSpPr>
        <p:grpSpPr>
          <a:xfrm>
            <a:off x="174655" y="2844841"/>
            <a:ext cx="11842690" cy="1168317"/>
            <a:chOff x="174655" y="3056017"/>
            <a:chExt cx="11842690" cy="116831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363998D-61AB-104E-B31D-C75F92D1F237}"/>
                </a:ext>
              </a:extLst>
            </p:cNvPr>
            <p:cNvGrpSpPr/>
            <p:nvPr/>
          </p:nvGrpSpPr>
          <p:grpSpPr>
            <a:xfrm>
              <a:off x="174655" y="3056018"/>
              <a:ext cx="3164307" cy="1168315"/>
              <a:chOff x="3582279" y="1913996"/>
              <a:chExt cx="3976683" cy="1590673"/>
            </a:xfrm>
          </p:grpSpPr>
          <p:sp>
            <p:nvSpPr>
              <p:cNvPr id="10" name="Chevron 9">
                <a:extLst>
                  <a:ext uri="{FF2B5EF4-FFF2-40B4-BE49-F238E27FC236}">
                    <a16:creationId xmlns:a16="http://schemas.microsoft.com/office/drawing/2014/main" id="{93C46398-3A2A-D24A-A627-54B25DAAB5C9}"/>
                  </a:ext>
                </a:extLst>
              </p:cNvPr>
              <p:cNvSpPr/>
              <p:nvPr/>
            </p:nvSpPr>
            <p:spPr>
              <a:xfrm>
                <a:off x="3582279" y="1913996"/>
                <a:ext cx="3976683" cy="1590673"/>
              </a:xfrm>
              <a:prstGeom prst="chevron">
                <a:avLst/>
              </a:prstGeom>
              <a:noFill/>
              <a:ln w="57150">
                <a:solidFill>
                  <a:srgbClr val="A8DADC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Chevron 4">
                <a:extLst>
                  <a:ext uri="{FF2B5EF4-FFF2-40B4-BE49-F238E27FC236}">
                    <a16:creationId xmlns:a16="http://schemas.microsoft.com/office/drawing/2014/main" id="{58EF5E87-5D59-1E48-A4D7-DA56D5625E1F}"/>
                  </a:ext>
                </a:extLst>
              </p:cNvPr>
              <p:cNvSpPr txBox="1"/>
              <p:nvPr/>
            </p:nvSpPr>
            <p:spPr>
              <a:xfrm>
                <a:off x="4377616" y="1913996"/>
                <a:ext cx="2386010" cy="1590673"/>
              </a:xfrm>
              <a:prstGeom prst="rect">
                <a:avLst/>
              </a:prstGeom>
              <a:ln w="5715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0033" tIns="86678" rIns="86678" bIns="86678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200" kern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786ACBE-9A32-5542-B328-D732BAF1013B}"/>
                </a:ext>
              </a:extLst>
            </p:cNvPr>
            <p:cNvGrpSpPr/>
            <p:nvPr/>
          </p:nvGrpSpPr>
          <p:grpSpPr>
            <a:xfrm>
              <a:off x="3095722" y="3056018"/>
              <a:ext cx="3164307" cy="1168316"/>
              <a:chOff x="2389274" y="1913994"/>
              <a:chExt cx="3976683" cy="1590674"/>
            </a:xfrm>
          </p:grpSpPr>
          <p:sp>
            <p:nvSpPr>
              <p:cNvPr id="16" name="Chevron 15">
                <a:extLst>
                  <a:ext uri="{FF2B5EF4-FFF2-40B4-BE49-F238E27FC236}">
                    <a16:creationId xmlns:a16="http://schemas.microsoft.com/office/drawing/2014/main" id="{9281AFDF-72BC-FD44-B1BA-F4BBD856EB67}"/>
                  </a:ext>
                </a:extLst>
              </p:cNvPr>
              <p:cNvSpPr/>
              <p:nvPr/>
            </p:nvSpPr>
            <p:spPr>
              <a:xfrm>
                <a:off x="2389274" y="1913995"/>
                <a:ext cx="3976683" cy="1590673"/>
              </a:xfrm>
              <a:prstGeom prst="chevron">
                <a:avLst/>
              </a:prstGeom>
              <a:noFill/>
              <a:ln w="57150">
                <a:solidFill>
                  <a:srgbClr val="A8DADC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Chevron 4">
                <a:extLst>
                  <a:ext uri="{FF2B5EF4-FFF2-40B4-BE49-F238E27FC236}">
                    <a16:creationId xmlns:a16="http://schemas.microsoft.com/office/drawing/2014/main" id="{3E4455E4-52F9-3844-A9BD-DFA4D67CFD5D}"/>
                  </a:ext>
                </a:extLst>
              </p:cNvPr>
              <p:cNvSpPr txBox="1"/>
              <p:nvPr/>
            </p:nvSpPr>
            <p:spPr>
              <a:xfrm>
                <a:off x="2986533" y="1913994"/>
                <a:ext cx="2386010" cy="1590673"/>
              </a:xfrm>
              <a:prstGeom prst="rect">
                <a:avLst/>
              </a:prstGeom>
              <a:ln w="5715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0033" tIns="86678" rIns="86678" bIns="86678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200" kern="1200" dirty="0">
                    <a:solidFill>
                      <a:schemeClr val="tx1"/>
                    </a:solidFill>
                  </a:rPr>
                  <a:t>Storage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498071E-5144-EE4B-8DAE-5A30DD39BF24}"/>
                </a:ext>
              </a:extLst>
            </p:cNvPr>
            <p:cNvGrpSpPr/>
            <p:nvPr/>
          </p:nvGrpSpPr>
          <p:grpSpPr>
            <a:xfrm>
              <a:off x="5986111" y="3056018"/>
              <a:ext cx="3164307" cy="1168316"/>
              <a:chOff x="2389274" y="1913994"/>
              <a:chExt cx="3976683" cy="1590674"/>
            </a:xfrm>
          </p:grpSpPr>
          <p:sp>
            <p:nvSpPr>
              <p:cNvPr id="19" name="Chevron 18">
                <a:extLst>
                  <a:ext uri="{FF2B5EF4-FFF2-40B4-BE49-F238E27FC236}">
                    <a16:creationId xmlns:a16="http://schemas.microsoft.com/office/drawing/2014/main" id="{1D62F472-9B2C-2746-B61A-9A537E554EFA}"/>
                  </a:ext>
                </a:extLst>
              </p:cNvPr>
              <p:cNvSpPr/>
              <p:nvPr/>
            </p:nvSpPr>
            <p:spPr>
              <a:xfrm>
                <a:off x="2389274" y="1913995"/>
                <a:ext cx="3976683" cy="1590673"/>
              </a:xfrm>
              <a:prstGeom prst="chevron">
                <a:avLst/>
              </a:prstGeom>
              <a:noFill/>
              <a:ln w="57150">
                <a:solidFill>
                  <a:srgbClr val="A8DADC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Chevron 4">
                <a:extLst>
                  <a:ext uri="{FF2B5EF4-FFF2-40B4-BE49-F238E27FC236}">
                    <a16:creationId xmlns:a16="http://schemas.microsoft.com/office/drawing/2014/main" id="{430C3FBA-6E07-8147-97D9-AD39EEC57313}"/>
                  </a:ext>
                </a:extLst>
              </p:cNvPr>
              <p:cNvSpPr txBox="1"/>
              <p:nvPr/>
            </p:nvSpPr>
            <p:spPr>
              <a:xfrm>
                <a:off x="2986533" y="1913994"/>
                <a:ext cx="2386010" cy="1590673"/>
              </a:xfrm>
              <a:prstGeom prst="rect">
                <a:avLst/>
              </a:prstGeom>
              <a:ln w="5715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0033" tIns="86678" rIns="86678" bIns="86678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200" dirty="0">
                    <a:solidFill>
                      <a:schemeClr val="tx1"/>
                    </a:solidFill>
                  </a:rPr>
                  <a:t>Analysis</a:t>
                </a:r>
                <a:endParaRPr lang="en-US" sz="32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5FF21BF-46D3-C547-BE44-75DDE7B9FDCA}"/>
                </a:ext>
              </a:extLst>
            </p:cNvPr>
            <p:cNvGrpSpPr/>
            <p:nvPr/>
          </p:nvGrpSpPr>
          <p:grpSpPr>
            <a:xfrm>
              <a:off x="8853038" y="3056017"/>
              <a:ext cx="3164307" cy="1168316"/>
              <a:chOff x="2389274" y="1913994"/>
              <a:chExt cx="3976683" cy="1590674"/>
            </a:xfrm>
          </p:grpSpPr>
          <p:sp>
            <p:nvSpPr>
              <p:cNvPr id="22" name="Chevron 21">
                <a:extLst>
                  <a:ext uri="{FF2B5EF4-FFF2-40B4-BE49-F238E27FC236}">
                    <a16:creationId xmlns:a16="http://schemas.microsoft.com/office/drawing/2014/main" id="{5178E242-F1EF-AC48-89CE-FB773A0D65E5}"/>
                  </a:ext>
                </a:extLst>
              </p:cNvPr>
              <p:cNvSpPr/>
              <p:nvPr/>
            </p:nvSpPr>
            <p:spPr>
              <a:xfrm>
                <a:off x="2389274" y="1913995"/>
                <a:ext cx="3976683" cy="1590673"/>
              </a:xfrm>
              <a:prstGeom prst="chevron">
                <a:avLst/>
              </a:prstGeom>
              <a:noFill/>
              <a:ln w="57150">
                <a:solidFill>
                  <a:srgbClr val="A8DADC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hevron 4">
                <a:extLst>
                  <a:ext uri="{FF2B5EF4-FFF2-40B4-BE49-F238E27FC236}">
                    <a16:creationId xmlns:a16="http://schemas.microsoft.com/office/drawing/2014/main" id="{BE027148-F167-304D-889C-EBEDBC6110B4}"/>
                  </a:ext>
                </a:extLst>
              </p:cNvPr>
              <p:cNvSpPr txBox="1"/>
              <p:nvPr/>
            </p:nvSpPr>
            <p:spPr>
              <a:xfrm>
                <a:off x="2986533" y="1913994"/>
                <a:ext cx="2386010" cy="1590673"/>
              </a:xfrm>
              <a:prstGeom prst="rect">
                <a:avLst/>
              </a:prstGeom>
              <a:ln w="5715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0033" tIns="86678" rIns="86678" bIns="86678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200" kern="1200" dirty="0">
                    <a:solidFill>
                      <a:schemeClr val="tx1"/>
                    </a:solidFill>
                  </a:rPr>
                  <a:t>Viz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A44ED44-63DC-2742-B1F4-FF21EA308FEB}"/>
              </a:ext>
            </a:extLst>
          </p:cNvPr>
          <p:cNvSpPr txBox="1"/>
          <p:nvPr/>
        </p:nvSpPr>
        <p:spPr>
          <a:xfrm>
            <a:off x="445168" y="4281372"/>
            <a:ext cx="2260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BeautifulSoup</a:t>
            </a:r>
            <a:endParaRPr lang="en-US" sz="2400" dirty="0"/>
          </a:p>
          <a:p>
            <a:r>
              <a:rPr lang="en-US" sz="2400" dirty="0"/>
              <a:t>Google Analytics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ACC0FA-35B8-EA4A-ACDF-3A0938B746E0}"/>
              </a:ext>
            </a:extLst>
          </p:cNvPr>
          <p:cNvSpPr txBox="1"/>
          <p:nvPr/>
        </p:nvSpPr>
        <p:spPr>
          <a:xfrm>
            <a:off x="3547408" y="4281372"/>
            <a:ext cx="226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MongoDB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21DC65-5FFD-3047-A082-DBE5D642ADEB}"/>
              </a:ext>
            </a:extLst>
          </p:cNvPr>
          <p:cNvSpPr txBox="1"/>
          <p:nvPr/>
        </p:nvSpPr>
        <p:spPr>
          <a:xfrm>
            <a:off x="9485899" y="4281372"/>
            <a:ext cx="2260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Seaborn</a:t>
            </a:r>
          </a:p>
          <a:p>
            <a:r>
              <a:rPr lang="en-US" sz="2400" dirty="0" err="1"/>
              <a:t>Plotly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1B5A83-4A77-B347-880B-7B04939A8C98}"/>
              </a:ext>
            </a:extLst>
          </p:cNvPr>
          <p:cNvSpPr txBox="1"/>
          <p:nvPr/>
        </p:nvSpPr>
        <p:spPr>
          <a:xfrm>
            <a:off x="6649648" y="4207312"/>
            <a:ext cx="2260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NLTK</a:t>
            </a:r>
          </a:p>
          <a:p>
            <a:r>
              <a:rPr lang="en-US" sz="2400" dirty="0"/>
              <a:t>Spacy</a:t>
            </a:r>
          </a:p>
          <a:p>
            <a:r>
              <a:rPr lang="en-US" sz="2400" dirty="0"/>
              <a:t>Vader</a:t>
            </a:r>
          </a:p>
          <a:p>
            <a:r>
              <a:rPr lang="en-US" sz="2400" dirty="0"/>
              <a:t>Scikit-learn</a:t>
            </a:r>
          </a:p>
        </p:txBody>
      </p:sp>
    </p:spTree>
    <p:extLst>
      <p:ext uri="{BB962C8B-B14F-4D97-AF65-F5344CB8AC3E}">
        <p14:creationId xmlns:p14="http://schemas.microsoft.com/office/powerpoint/2010/main" val="9868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3491-25C2-7045-B1F2-A04CBDE6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t-SNE: visualizing topic clusters</a:t>
            </a:r>
          </a:p>
        </p:txBody>
      </p:sp>
    </p:spTree>
    <p:extLst>
      <p:ext uri="{BB962C8B-B14F-4D97-AF65-F5344CB8AC3E}">
        <p14:creationId xmlns:p14="http://schemas.microsoft.com/office/powerpoint/2010/main" val="226670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3491-25C2-7045-B1F2-A04CBDE6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popularity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14E6FD-23BE-F048-9A94-A536E1F12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08610"/>
              </p:ext>
            </p:extLst>
          </p:nvPr>
        </p:nvGraphicFramePr>
        <p:xfrm>
          <a:off x="838200" y="1684923"/>
          <a:ext cx="5570499" cy="4394205"/>
        </p:xfrm>
        <a:graphic>
          <a:graphicData uri="http://schemas.openxmlformats.org/drawingml/2006/table">
            <a:tbl>
              <a:tblPr/>
              <a:tblGrid>
                <a:gridCol w="1987217">
                  <a:extLst>
                    <a:ext uri="{9D8B030D-6E8A-4147-A177-3AD203B41FA5}">
                      <a16:colId xmlns:a16="http://schemas.microsoft.com/office/drawing/2014/main" val="516804459"/>
                    </a:ext>
                  </a:extLst>
                </a:gridCol>
                <a:gridCol w="3583282">
                  <a:extLst>
                    <a:ext uri="{9D8B030D-6E8A-4147-A177-3AD203B41FA5}">
                      <a16:colId xmlns:a16="http://schemas.microsoft.com/office/drawing/2014/main" val="2597578019"/>
                    </a:ext>
                  </a:extLst>
                </a:gridCol>
              </a:tblGrid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82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Unique Pageviews/Month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82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31793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DB4146"/>
                          </a:solidFill>
                          <a:effectLst/>
                          <a:latin typeface="Calibri" panose="020F0502020204030204" pitchFamily="34" charset="0"/>
                        </a:rPr>
                        <a:t>Friendship</a:t>
                      </a:r>
                      <a:endParaRPr lang="en-US" sz="3800" b="0" i="0" u="none" strike="noStrike" dirty="0">
                        <a:solidFill>
                          <a:srgbClr val="DB41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DB4146"/>
                          </a:solidFill>
                          <a:effectLst/>
                          <a:latin typeface="Calibri" panose="020F0502020204030204" pitchFamily="34" charset="0"/>
                        </a:rPr>
                        <a:t>3.14</a:t>
                      </a:r>
                      <a:endParaRPr lang="en-US" sz="3800" b="0" i="0" u="none" strike="noStrike" dirty="0">
                        <a:solidFill>
                          <a:srgbClr val="DB41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75945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Racism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461363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45595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Career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137661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Body image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868087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Identity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439801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Intimacy/sex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180313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Relationships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09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6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3491-25C2-7045-B1F2-A04CBDE6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sentiment using VADER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14E6FD-23BE-F048-9A94-A536E1F12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6623"/>
              </p:ext>
            </p:extLst>
          </p:nvPr>
        </p:nvGraphicFramePr>
        <p:xfrm>
          <a:off x="838200" y="1690688"/>
          <a:ext cx="5570499" cy="4394205"/>
        </p:xfrm>
        <a:graphic>
          <a:graphicData uri="http://schemas.openxmlformats.org/drawingml/2006/table">
            <a:tbl>
              <a:tblPr/>
              <a:tblGrid>
                <a:gridCol w="1987217">
                  <a:extLst>
                    <a:ext uri="{9D8B030D-6E8A-4147-A177-3AD203B41FA5}">
                      <a16:colId xmlns:a16="http://schemas.microsoft.com/office/drawing/2014/main" val="516804459"/>
                    </a:ext>
                  </a:extLst>
                </a:gridCol>
                <a:gridCol w="3583282">
                  <a:extLst>
                    <a:ext uri="{9D8B030D-6E8A-4147-A177-3AD203B41FA5}">
                      <a16:colId xmlns:a16="http://schemas.microsoft.com/office/drawing/2014/main" val="2597578019"/>
                    </a:ext>
                  </a:extLst>
                </a:gridCol>
              </a:tblGrid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82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Mean Sentiment Score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82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31793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Identity</a:t>
                      </a:r>
                      <a:endParaRPr lang="en-US" sz="3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  <a:endParaRPr lang="en-US" sz="3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75945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Career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461363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Relationships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45595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DB4146"/>
                          </a:solidFill>
                          <a:effectLst/>
                          <a:latin typeface="Calibri" panose="020F0502020204030204" pitchFamily="34" charset="0"/>
                        </a:rPr>
                        <a:t>Friendship</a:t>
                      </a:r>
                      <a:endParaRPr lang="en-US" sz="3800" b="0" i="0" u="none" strike="noStrike" dirty="0">
                        <a:solidFill>
                          <a:srgbClr val="DB41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DB4146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  <a:endParaRPr lang="en-US" sz="3800" b="0" i="0" u="none" strike="noStrike" dirty="0">
                        <a:solidFill>
                          <a:srgbClr val="DB41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137661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Body image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868087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439801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Intimacy/sex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180313"/>
                  </a:ext>
                </a:extLst>
              </a:tr>
              <a:tr h="4882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Racism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10" marR="20310" marT="20310" marB="0" anchor="b">
                    <a:lnL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8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09473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03A6FE1-AA01-1941-990A-36594FD3DAB8}"/>
              </a:ext>
            </a:extLst>
          </p:cNvPr>
          <p:cNvSpPr/>
          <p:nvPr/>
        </p:nvSpPr>
        <p:spPr>
          <a:xfrm>
            <a:off x="7127798" y="2121131"/>
            <a:ext cx="4236575" cy="1914066"/>
          </a:xfrm>
          <a:prstGeom prst="rect">
            <a:avLst/>
          </a:prstGeom>
          <a:ln w="57150">
            <a:solidFill>
              <a:srgbClr val="A8DAD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u="sng" dirty="0"/>
              <a:t>VADER</a:t>
            </a:r>
          </a:p>
          <a:p>
            <a:r>
              <a:rPr lang="en-US" sz="2200" dirty="0"/>
              <a:t>Score range: -1 to 1</a:t>
            </a:r>
          </a:p>
          <a:p>
            <a:r>
              <a:rPr lang="en-US" sz="2200" dirty="0"/>
              <a:t>😄 Positive sentiment: &gt;=0.05</a:t>
            </a:r>
          </a:p>
          <a:p>
            <a:r>
              <a:rPr lang="en-US" sz="2200" dirty="0"/>
              <a:t>😐 Neutral sentiment: -0.05 – 0.05</a:t>
            </a:r>
          </a:p>
          <a:p>
            <a:r>
              <a:rPr lang="en-US" sz="2200" dirty="0"/>
              <a:t>😭 Negative sentiment: &lt;= -0.05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DD7C2F-7EEC-624E-B1AB-67BC2CC39D0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3022600"/>
            <a:ext cx="1625600" cy="162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6977B1-9AF0-B34A-A576-13B3E8B28A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3022600"/>
            <a:ext cx="1625600" cy="162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B82F9D-0C9B-5F48-9C4F-188D9619A14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3022600"/>
            <a:ext cx="1625600" cy="1625600"/>
          </a:xfrm>
          <a:prstGeom prst="rect">
            <a:avLst/>
          </a:prstGeom>
        </p:spPr>
      </p:pic>
      <p:sp>
        <p:nvSpPr>
          <p:cNvPr id="10" name="Oval Callout 9">
            <a:extLst>
              <a:ext uri="{FF2B5EF4-FFF2-40B4-BE49-F238E27FC236}">
                <a16:creationId xmlns:a16="http://schemas.microsoft.com/office/drawing/2014/main" id="{F446E6BA-DFA1-704D-B15C-5C2FA219E210}"/>
              </a:ext>
            </a:extLst>
          </p:cNvPr>
          <p:cNvSpPr/>
          <p:nvPr/>
        </p:nvSpPr>
        <p:spPr>
          <a:xfrm>
            <a:off x="7694073" y="309559"/>
            <a:ext cx="4088185" cy="1436693"/>
          </a:xfrm>
          <a:prstGeom prst="wedgeEllipseCallout">
            <a:avLst/>
          </a:prstGeom>
          <a:ln w="57150">
            <a:solidFill>
              <a:srgbClr val="A8DAD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Why are these scores all positive? 😮</a:t>
            </a:r>
          </a:p>
        </p:txBody>
      </p:sp>
    </p:spTree>
    <p:extLst>
      <p:ext uri="{BB962C8B-B14F-4D97-AF65-F5344CB8AC3E}">
        <p14:creationId xmlns:p14="http://schemas.microsoft.com/office/powerpoint/2010/main" val="267999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F05D-830E-BA47-A162-88A0BE33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Sectional sentiment analysis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AEFCDB-D934-B648-854A-5A775082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06" y="1925051"/>
            <a:ext cx="5496849" cy="3591529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721E1B-7827-1046-9865-035A0D412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263" y="1925050"/>
            <a:ext cx="5569331" cy="35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7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19D15D5-8598-624A-8EBE-146D459284E0}"/>
              </a:ext>
            </a:extLst>
          </p:cNvPr>
          <p:cNvGrpSpPr/>
          <p:nvPr/>
        </p:nvGrpSpPr>
        <p:grpSpPr>
          <a:xfrm>
            <a:off x="4053532" y="0"/>
            <a:ext cx="8301332" cy="6858000"/>
            <a:chOff x="3056022" y="0"/>
            <a:chExt cx="8301332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EBADE7D-0B59-D44C-BF14-C705D43A8106}"/>
                </a:ext>
              </a:extLst>
            </p:cNvPr>
            <p:cNvGrpSpPr/>
            <p:nvPr/>
          </p:nvGrpSpPr>
          <p:grpSpPr>
            <a:xfrm>
              <a:off x="3056022" y="0"/>
              <a:ext cx="6880808" cy="6858000"/>
              <a:chOff x="4608096" y="0"/>
              <a:chExt cx="6880808" cy="6858000"/>
            </a:xfrm>
          </p:grpSpPr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57E4E04E-BAE0-B448-93E3-BBF0650FE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30904" y="0"/>
                <a:ext cx="6858000" cy="6858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302CD3-0823-7E4B-A8E5-BCFE1BE14DEF}"/>
                  </a:ext>
                </a:extLst>
              </p:cNvPr>
              <p:cNvSpPr txBox="1"/>
              <p:nvPr/>
            </p:nvSpPr>
            <p:spPr>
              <a:xfrm>
                <a:off x="4608096" y="1506022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Beginning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A72CE2-EA58-C74A-AF30-1D46C3EAF79E}"/>
                  </a:ext>
                </a:extLst>
              </p:cNvPr>
              <p:cNvSpPr txBox="1"/>
              <p:nvPr/>
            </p:nvSpPr>
            <p:spPr>
              <a:xfrm>
                <a:off x="4630904" y="3244334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Middle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AF7ED7-9B98-964C-A0D8-A84D38BB0460}"/>
                  </a:ext>
                </a:extLst>
              </p:cNvPr>
              <p:cNvSpPr txBox="1"/>
              <p:nvPr/>
            </p:nvSpPr>
            <p:spPr>
              <a:xfrm>
                <a:off x="4630904" y="4969021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End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8178CED-BF5B-4F47-8060-9720B02B72CA}"/>
                  </a:ext>
                </a:extLst>
              </p:cNvPr>
              <p:cNvSpPr/>
              <p:nvPr/>
            </p:nvSpPr>
            <p:spPr>
              <a:xfrm>
                <a:off x="7693443" y="5547593"/>
                <a:ext cx="2793333" cy="43365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2A74886-2BAB-7443-A3C9-98E8F81B1F91}"/>
                </a:ext>
              </a:extLst>
            </p:cNvPr>
            <p:cNvGrpSpPr/>
            <p:nvPr/>
          </p:nvGrpSpPr>
          <p:grpSpPr>
            <a:xfrm>
              <a:off x="9064131" y="1506022"/>
              <a:ext cx="884102" cy="1668742"/>
              <a:chOff x="3579613" y="2181363"/>
              <a:chExt cx="884102" cy="166874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5F82A58-9EA8-4041-B0DA-08CB75E8CEBF}"/>
                  </a:ext>
                </a:extLst>
              </p:cNvPr>
              <p:cNvSpPr/>
              <p:nvPr/>
            </p:nvSpPr>
            <p:spPr>
              <a:xfrm>
                <a:off x="4006515" y="3392905"/>
                <a:ext cx="457200" cy="457200"/>
              </a:xfrm>
              <a:prstGeom prst="rect">
                <a:avLst/>
              </a:prstGeom>
              <a:solidFill>
                <a:srgbClr val="DB4146"/>
              </a:solidFill>
              <a:ln>
                <a:solidFill>
                  <a:srgbClr val="DB41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9E2A22E-26B3-5343-AF48-D7666DBA0271}"/>
                  </a:ext>
                </a:extLst>
              </p:cNvPr>
              <p:cNvSpPr/>
              <p:nvPr/>
            </p:nvSpPr>
            <p:spPr>
              <a:xfrm>
                <a:off x="4006515" y="2787134"/>
                <a:ext cx="457200" cy="45720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2F2F2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13703A-E175-644A-A535-3C95C1884FFA}"/>
                  </a:ext>
                </a:extLst>
              </p:cNvPr>
              <p:cNvSpPr/>
              <p:nvPr/>
            </p:nvSpPr>
            <p:spPr>
              <a:xfrm>
                <a:off x="4006515" y="2181363"/>
                <a:ext cx="457200" cy="457200"/>
              </a:xfrm>
              <a:prstGeom prst="rect">
                <a:avLst/>
              </a:prstGeom>
              <a:solidFill>
                <a:srgbClr val="3F7F93"/>
              </a:solidFill>
              <a:ln>
                <a:solidFill>
                  <a:srgbClr val="3F7F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2F2F2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E10775C-D0CC-C645-B781-AC7E3F7B62B4}"/>
                  </a:ext>
                </a:extLst>
              </p:cNvPr>
              <p:cNvSpPr/>
              <p:nvPr/>
            </p:nvSpPr>
            <p:spPr>
              <a:xfrm>
                <a:off x="3579613" y="2269231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😄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7458884-6B20-3746-9530-D710E76DF6C1}"/>
                  </a:ext>
                </a:extLst>
              </p:cNvPr>
              <p:cNvSpPr/>
              <p:nvPr/>
            </p:nvSpPr>
            <p:spPr>
              <a:xfrm>
                <a:off x="3579613" y="2894873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😐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0069011-1566-7A41-A51B-8E7834027217}"/>
                  </a:ext>
                </a:extLst>
              </p:cNvPr>
              <p:cNvSpPr/>
              <p:nvPr/>
            </p:nvSpPr>
            <p:spPr>
              <a:xfrm>
                <a:off x="3579613" y="3480773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😭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9F8A36-8789-8942-96E3-C024EE570BB5}"/>
                </a:ext>
              </a:extLst>
            </p:cNvPr>
            <p:cNvSpPr/>
            <p:nvPr/>
          </p:nvSpPr>
          <p:spPr>
            <a:xfrm>
              <a:off x="9064131" y="893968"/>
              <a:ext cx="22932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Sentence order: </a:t>
              </a:r>
              <a:r>
                <a:rPr lang="en-US" b="0" i="0" dirty="0">
                  <a:solidFill>
                    <a:srgbClr val="3C3C3C"/>
                  </a:solidFill>
                  <a:effectLst/>
                  <a:latin typeface="arial unicode ms" panose="020B0604020202020204" pitchFamily="34" charset="-128"/>
                  <a:ea typeface="arial unicode ms" panose="020B0604020202020204" pitchFamily="34" charset="-128"/>
                </a:rPr>
                <a:t>→</a:t>
              </a:r>
              <a:r>
                <a:rPr lang="en-US" dirty="0">
                  <a:solidFill>
                    <a:srgbClr val="424242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</a:rPr>
                <a:t>↓</a:t>
              </a:r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82CF2A-6A08-1842-9DFE-B13F08C2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7" y="90230"/>
            <a:ext cx="4003293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Sentiment map: </a:t>
            </a:r>
            <a:br>
              <a:rPr lang="en-US" sz="2800" dirty="0"/>
            </a:br>
            <a:r>
              <a:rPr lang="en-US" sz="2800" dirty="0" err="1"/>
              <a:t>gaysian</a:t>
            </a:r>
            <a:r>
              <a:rPr lang="en-US" sz="2800" dirty="0"/>
              <a:t> diary entry #5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207094-2512-D441-869F-12C8E489125C}"/>
              </a:ext>
            </a:extLst>
          </p:cNvPr>
          <p:cNvGrpSpPr/>
          <p:nvPr/>
        </p:nvGrpSpPr>
        <p:grpSpPr>
          <a:xfrm>
            <a:off x="80107" y="1432068"/>
            <a:ext cx="4066121" cy="4363195"/>
            <a:chOff x="-12589" y="1408610"/>
            <a:chExt cx="4066121" cy="436319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FB56BF-1127-7C48-807E-C4B2418E9227}"/>
                </a:ext>
              </a:extLst>
            </p:cNvPr>
            <p:cNvSpPr/>
            <p:nvPr/>
          </p:nvSpPr>
          <p:spPr>
            <a:xfrm>
              <a:off x="37740" y="3174764"/>
              <a:ext cx="376273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DB4146"/>
                  </a:solidFill>
                </a:rPr>
                <a:t>I was hurt, jaded and cynical, </a:t>
              </a:r>
            </a:p>
            <a:p>
              <a:r>
                <a:rPr lang="en-US" i="1" dirty="0">
                  <a:solidFill>
                    <a:srgbClr val="DB4146"/>
                  </a:solidFill>
                </a:rPr>
                <a:t>and I hated gay guys.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1BE2BE6-B48A-FA47-B688-80DE550B8B27}"/>
                </a:ext>
              </a:extLst>
            </p:cNvPr>
            <p:cNvSpPr/>
            <p:nvPr/>
          </p:nvSpPr>
          <p:spPr>
            <a:xfrm>
              <a:off x="37740" y="1408610"/>
              <a:ext cx="376273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DB4146"/>
                  </a:solidFill>
                </a:rPr>
                <a:t>Instead, I found my first heartbreaks, shame, meaningless hookups and fear of catching some unwanted bugs.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A15A780-DFD1-D24A-8A9D-9CB555545D78}"/>
                </a:ext>
              </a:extLst>
            </p:cNvPr>
            <p:cNvSpPr/>
            <p:nvPr/>
          </p:nvSpPr>
          <p:spPr>
            <a:xfrm>
              <a:off x="-12589" y="4571476"/>
              <a:ext cx="406612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3F7F93"/>
                  </a:solidFill>
                </a:rPr>
                <a:t>…I hope the next generation of </a:t>
              </a:r>
              <a:r>
                <a:rPr lang="en-US" i="1" dirty="0" err="1">
                  <a:solidFill>
                    <a:srgbClr val="3F7F93"/>
                  </a:solidFill>
                </a:rPr>
                <a:t>gaysians</a:t>
              </a:r>
              <a:r>
                <a:rPr lang="en-US" i="1" dirty="0">
                  <a:solidFill>
                    <a:srgbClr val="3F7F93"/>
                  </a:solidFill>
                </a:rPr>
                <a:t> coming to terms with their identities will have different, more positive and supportive “firsts”.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9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3251AB2-F713-F040-9D5E-570B476AAA0F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303</Words>
  <Application>Microsoft Macintosh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 unicode ms</vt:lpstr>
      <vt:lpstr>Arial</vt:lpstr>
      <vt:lpstr>Calibri</vt:lpstr>
      <vt:lpstr>Office Theme</vt:lpstr>
      <vt:lpstr>PowerPoint Presentation</vt:lpstr>
      <vt:lpstr>Introduction</vt:lpstr>
      <vt:lpstr>Data</vt:lpstr>
      <vt:lpstr>Methodology</vt:lpstr>
      <vt:lpstr>t-SNE: visualizing topic clusters</vt:lpstr>
      <vt:lpstr>Topic popularity</vt:lpstr>
      <vt:lpstr>Topic sentiment using VADER</vt:lpstr>
      <vt:lpstr>Sectional sentiment analysis</vt:lpstr>
      <vt:lpstr>Sentiment map:  gaysian diary entry #5</vt:lpstr>
      <vt:lpstr>Conclusion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 Hoang</dc:creator>
  <cp:lastModifiedBy>Binh Hoang</cp:lastModifiedBy>
  <cp:revision>3</cp:revision>
  <dcterms:created xsi:type="dcterms:W3CDTF">2020-08-20T03:16:21Z</dcterms:created>
  <dcterms:modified xsi:type="dcterms:W3CDTF">2020-08-20T03:23:27Z</dcterms:modified>
</cp:coreProperties>
</file>