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5abc357c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5abc357c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5b8e9c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5b8e9c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5abc357c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5abc357c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5b8e9cf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5b8e9cf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5b8e9cf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5b8e9cf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6e3109c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6e3109c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ber.unlv.edu/economic-dashboard/" TargetMode="External"/><Relationship Id="rId4" Type="http://schemas.openxmlformats.org/officeDocument/2006/relationships/hyperlink" Target="https://public.tableau.com/app/profile/joy.mickle/viz/MapoftopaddressclustersinLVbothdatasets/Sheet3?publish=yes" TargetMode="External"/><Relationship Id="rId5" Type="http://schemas.openxmlformats.org/officeDocument/2006/relationships/hyperlink" Target="https://www.clarkcountynv.gov/government/assessor/index.php" TargetMode="External"/><Relationship Id="rId6" Type="http://schemas.openxmlformats.org/officeDocument/2006/relationships/hyperlink" Target="https://www.redfin.com/?&amp;utm_source=google&amp;utm_medium=ppc&amp;utm_campaign=1022858&amp;utm_term=kwd-844252101&amp;utm_content=452206807821&amp;adgid=106196621995&amp;gclid=Cj0KCQjwjt-oBhDKARIsABVRB0wUqpd6vTPxc3-NZGwMMwn_CH69ZsIoIxrRIfMzn6sDs9Ns6_X3JCIaAt4VEALw_wcB&amp;gclsrc=aw.ds" TargetMode="External"/><Relationship Id="rId7" Type="http://schemas.openxmlformats.org/officeDocument/2006/relationships/hyperlink" Target="https://github.com/binhdodata/homebrain-innovations/blob/main/Analysis/Main%20Data2.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515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660"/>
              <a:t>Las Vegas, NV </a:t>
            </a:r>
            <a:br>
              <a:rPr lang="en" sz="4660"/>
            </a:br>
            <a:r>
              <a:rPr lang="en" sz="4660"/>
              <a:t>Single Family Houses</a:t>
            </a:r>
            <a:br>
              <a:rPr lang="en" sz="4660"/>
            </a:br>
            <a:r>
              <a:rPr lang="en" sz="4660"/>
              <a:t>Best Investments </a:t>
            </a:r>
            <a:endParaRPr sz="4660"/>
          </a:p>
        </p:txBody>
      </p:sp>
      <p:sp>
        <p:nvSpPr>
          <p:cNvPr id="57" name="Google Shape;57;p13"/>
          <p:cNvSpPr txBox="1"/>
          <p:nvPr>
            <p:ph idx="1" type="subTitle"/>
          </p:nvPr>
        </p:nvSpPr>
        <p:spPr>
          <a:xfrm>
            <a:off x="5690100" y="2725925"/>
            <a:ext cx="3142200" cy="17397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100"/>
              <a:t>Presented by</a:t>
            </a:r>
            <a:endParaRPr sz="2100"/>
          </a:p>
          <a:p>
            <a:pPr indent="0" lvl="0" marL="0" rtl="0" algn="ctr">
              <a:lnSpc>
                <a:spcPct val="80000"/>
              </a:lnSpc>
              <a:spcBef>
                <a:spcPts val="0"/>
              </a:spcBef>
              <a:spcAft>
                <a:spcPts val="0"/>
              </a:spcAft>
              <a:buNone/>
            </a:pPr>
            <a:r>
              <a:rPr lang="en" sz="2100"/>
              <a:t>Joy Mickle</a:t>
            </a:r>
            <a:endParaRPr sz="2100"/>
          </a:p>
          <a:p>
            <a:pPr indent="0" lvl="0" marL="0" rtl="0" algn="ctr">
              <a:lnSpc>
                <a:spcPct val="80000"/>
              </a:lnSpc>
              <a:spcBef>
                <a:spcPts val="0"/>
              </a:spcBef>
              <a:spcAft>
                <a:spcPts val="0"/>
              </a:spcAft>
              <a:buNone/>
            </a:pPr>
            <a:r>
              <a:rPr lang="en" sz="2100"/>
              <a:t>Binh Do</a:t>
            </a:r>
            <a:endParaRPr sz="2100"/>
          </a:p>
          <a:p>
            <a:pPr indent="0" lvl="0" marL="0" rtl="0" algn="ctr">
              <a:lnSpc>
                <a:spcPct val="80000"/>
              </a:lnSpc>
              <a:spcBef>
                <a:spcPts val="0"/>
              </a:spcBef>
              <a:spcAft>
                <a:spcPts val="0"/>
              </a:spcAft>
              <a:buNone/>
            </a:pPr>
            <a:r>
              <a:rPr lang="en" sz="2100"/>
              <a:t>Nasr Salahuddin</a:t>
            </a:r>
            <a:endParaRPr sz="2100"/>
          </a:p>
          <a:p>
            <a:pPr indent="0" lvl="0" marL="0" rtl="0" algn="ctr">
              <a:lnSpc>
                <a:spcPct val="80000"/>
              </a:lnSpc>
              <a:spcBef>
                <a:spcPts val="0"/>
              </a:spcBef>
              <a:spcAft>
                <a:spcPts val="0"/>
              </a:spcAft>
              <a:buNone/>
            </a:pPr>
            <a:r>
              <a:rPr lang="en" sz="2100"/>
              <a:t>Beenish Mehbob</a:t>
            </a:r>
            <a:endParaRPr sz="2100"/>
          </a:p>
        </p:txBody>
      </p:sp>
      <p:sp>
        <p:nvSpPr>
          <p:cNvPr id="58" name="Google Shape;58;p13"/>
          <p:cNvSpPr txBox="1"/>
          <p:nvPr/>
        </p:nvSpPr>
        <p:spPr>
          <a:xfrm>
            <a:off x="443400" y="2771425"/>
            <a:ext cx="31422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HB Innovations Logo Here</a:t>
            </a:r>
            <a:endParaRPr/>
          </a:p>
        </p:txBody>
      </p:sp>
      <p:pic>
        <p:nvPicPr>
          <p:cNvPr id="59" name="Google Shape;59;p13"/>
          <p:cNvPicPr preferRelativeResize="0"/>
          <p:nvPr/>
        </p:nvPicPr>
        <p:blipFill>
          <a:blip r:embed="rId3">
            <a:alphaModFix/>
          </a:blip>
          <a:stretch>
            <a:fillRect/>
          </a:stretch>
        </p:blipFill>
        <p:spPr>
          <a:xfrm>
            <a:off x="175850" y="2725913"/>
            <a:ext cx="3482525" cy="154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60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Background - </a:t>
            </a:r>
            <a:br>
              <a:rPr lang="en"/>
            </a:br>
            <a:r>
              <a:rPr lang="en"/>
              <a:t>Las Vegas Best Investments</a:t>
            </a:r>
            <a:endParaRPr/>
          </a:p>
        </p:txBody>
      </p:sp>
      <p:sp>
        <p:nvSpPr>
          <p:cNvPr id="65" name="Google Shape;65;p14"/>
          <p:cNvSpPr txBox="1"/>
          <p:nvPr>
            <p:ph idx="1" type="body"/>
          </p:nvPr>
        </p:nvSpPr>
        <p:spPr>
          <a:xfrm>
            <a:off x="311700" y="1134525"/>
            <a:ext cx="8704500" cy="3651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u="sng">
                <a:solidFill>
                  <a:schemeClr val="hlink"/>
                </a:solidFill>
                <a:latin typeface="Times New Roman"/>
                <a:ea typeface="Times New Roman"/>
                <a:cs typeface="Times New Roman"/>
                <a:sym typeface="Times New Roman"/>
                <a:hlinkClick r:id="rId3"/>
              </a:rPr>
              <a:t>Las Vegas economic dashboard</a:t>
            </a:r>
            <a:r>
              <a:rPr lang="en" sz="1430">
                <a:latin typeface="Times New Roman"/>
                <a:ea typeface="Times New Roman"/>
                <a:cs typeface="Times New Roman"/>
                <a:sym typeface="Times New Roman"/>
              </a:rPr>
              <a:t>: Real Estate market: population (2.3million, population increasing but housing permits are down from last year, tight sellers market due to lack of inventory but sales taxes are increasing year to year. There is a gap between capacity and availability of housing.</a:t>
            </a:r>
            <a:endParaRPr sz="1430">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b="1" lang="en" sz="1430">
                <a:latin typeface="Times New Roman"/>
                <a:ea typeface="Times New Roman"/>
                <a:cs typeface="Times New Roman"/>
                <a:sym typeface="Times New Roman"/>
              </a:rPr>
              <a:t>Buyer Profile</a:t>
            </a:r>
            <a:r>
              <a:rPr lang="en" sz="1430">
                <a:latin typeface="Times New Roman"/>
                <a:ea typeface="Times New Roman"/>
                <a:cs typeface="Times New Roman"/>
                <a:sym typeface="Times New Roman"/>
              </a:rPr>
              <a:t>: (avg income increasing year to year ($133k to $58k for per capita income increasing year to year)</a:t>
            </a:r>
            <a:endParaRPr sz="1430">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en" sz="1430" u="sng">
                <a:solidFill>
                  <a:schemeClr val="hlink"/>
                </a:solidFill>
                <a:latin typeface="Times New Roman"/>
                <a:ea typeface="Times New Roman"/>
                <a:cs typeface="Times New Roman"/>
                <a:sym typeface="Times New Roman"/>
                <a:hlinkClick r:id="rId4"/>
              </a:rPr>
              <a:t>Popular zip codes colored map</a:t>
            </a:r>
            <a:r>
              <a:rPr lang="en" sz="1430">
                <a:latin typeface="Times New Roman"/>
                <a:ea typeface="Times New Roman"/>
                <a:cs typeface="Times New Roman"/>
                <a:sym typeface="Times New Roman"/>
              </a:rPr>
              <a:t>: Zip Codes 89121, 89131, 89121 are the top housing sales zip codes (most housing sales occurred)</a:t>
            </a:r>
            <a:endParaRPr sz="1430">
              <a:latin typeface="Times New Roman"/>
              <a:ea typeface="Times New Roman"/>
              <a:cs typeface="Times New Roman"/>
              <a:sym typeface="Times New Roman"/>
            </a:endParaRPr>
          </a:p>
          <a:p>
            <a:pPr indent="0" lvl="0" marL="0" rtl="0" algn="l">
              <a:spcBef>
                <a:spcPts val="1200"/>
              </a:spcBef>
              <a:spcAft>
                <a:spcPts val="0"/>
              </a:spcAft>
              <a:buNone/>
            </a:pPr>
            <a:r>
              <a:rPr lang="en" sz="1500" u="sng">
                <a:solidFill>
                  <a:schemeClr val="accent5"/>
                </a:solidFill>
                <a:latin typeface="Times New Roman"/>
                <a:ea typeface="Times New Roman"/>
                <a:cs typeface="Times New Roman"/>
                <a:sym typeface="Times New Roman"/>
                <a:hlinkClick r:id="rId5">
                  <a:extLst>
                    <a:ext uri="{A12FA001-AC4F-418D-AE19-62706E023703}">
                      <ahyp:hlinkClr val="tx"/>
                    </a:ext>
                  </a:extLst>
                </a:hlinkClick>
              </a:rPr>
              <a:t>Clark County Tax Assessor </a:t>
            </a:r>
            <a:r>
              <a:rPr lang="en" sz="1500">
                <a:latin typeface="Times New Roman"/>
                <a:ea typeface="Times New Roman"/>
                <a:cs typeface="Times New Roman"/>
                <a:sym typeface="Times New Roman"/>
              </a:rPr>
              <a:t>: Dataset includes all real property sale in the category of single family house or vacant land zoned for single family usage from 2018 to 2023 in Las Vegas city limits.</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u="sng">
                <a:solidFill>
                  <a:schemeClr val="accent5"/>
                </a:solidFill>
                <a:latin typeface="Times New Roman"/>
                <a:ea typeface="Times New Roman"/>
                <a:cs typeface="Times New Roman"/>
                <a:sym typeface="Times New Roman"/>
                <a:hlinkClick r:id="rId6">
                  <a:extLst>
                    <a:ext uri="{A12FA001-AC4F-418D-AE19-62706E023703}">
                      <ahyp:hlinkClr val="tx"/>
                    </a:ext>
                  </a:extLst>
                </a:hlinkClick>
              </a:rPr>
              <a:t>Redfin</a:t>
            </a:r>
            <a:r>
              <a:rPr lang="en"/>
              <a:t>: </a:t>
            </a:r>
            <a:r>
              <a:rPr lang="en" sz="1500" u="sng">
                <a:solidFill>
                  <a:schemeClr val="accent5"/>
                </a:solidFill>
                <a:latin typeface="Times New Roman"/>
                <a:ea typeface="Times New Roman"/>
                <a:cs typeface="Times New Roman"/>
                <a:sym typeface="Times New Roman"/>
                <a:hlinkClick r:id="rId7">
                  <a:extLst>
                    <a:ext uri="{A12FA001-AC4F-418D-AE19-62706E023703}">
                      <ahyp:hlinkClr val="tx"/>
                    </a:ext>
                  </a:extLst>
                </a:hlinkClick>
              </a:rPr>
              <a:t>Dataset</a:t>
            </a:r>
            <a:r>
              <a:rPr lang="en" sz="1500">
                <a:latin typeface="Times New Roman"/>
                <a:ea typeface="Times New Roman"/>
                <a:cs typeface="Times New Roman"/>
                <a:sym typeface="Times New Roman"/>
              </a:rPr>
              <a:t> includes scraped data from years ( to present), including listings of single family homes for sale in Las Vegas city limits (2900 current listings -1800 sold)</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 Beenish</a:t>
            </a:r>
            <a:endParaRPr/>
          </a:p>
        </p:txBody>
      </p:sp>
      <p:sp>
        <p:nvSpPr>
          <p:cNvPr id="71" name="Google Shape;71;p15"/>
          <p:cNvSpPr txBox="1"/>
          <p:nvPr>
            <p:ph idx="1" type="body"/>
          </p:nvPr>
        </p:nvSpPr>
        <p:spPr>
          <a:xfrm>
            <a:off x="311700" y="1152475"/>
            <a:ext cx="4748400" cy="2808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lang="en" sz="1225">
                <a:latin typeface="Times New Roman"/>
                <a:ea typeface="Times New Roman"/>
                <a:cs typeface="Times New Roman"/>
                <a:sym typeface="Times New Roman"/>
              </a:rPr>
              <a:t>In the provided code, data cleaning and preprocessing steps were performed on a dataset before training a Linear Regression model. Here's an overview of how the data was cleaned:</a:t>
            </a:r>
            <a:endParaRPr sz="1225">
              <a:latin typeface="Times New Roman"/>
              <a:ea typeface="Times New Roman"/>
              <a:cs typeface="Times New Roman"/>
              <a:sym typeface="Times New Roman"/>
            </a:endParaRPr>
          </a:p>
          <a:p>
            <a:pPr indent="-306387" lvl="0" marL="457200" rtl="0" algn="l">
              <a:lnSpc>
                <a:spcPct val="95000"/>
              </a:lnSpc>
              <a:spcBef>
                <a:spcPts val="1200"/>
              </a:spcBef>
              <a:spcAft>
                <a:spcPts val="0"/>
              </a:spcAft>
              <a:buSzPts val="1225"/>
              <a:buFont typeface="Times New Roman"/>
              <a:buAutoNum type="arabicPeriod"/>
            </a:pPr>
            <a:r>
              <a:rPr lang="en" sz="1225">
                <a:latin typeface="Times New Roman"/>
                <a:ea typeface="Times New Roman"/>
                <a:cs typeface="Times New Roman"/>
                <a:sym typeface="Times New Roman"/>
              </a:rPr>
              <a:t> Handling Missing Values:</a:t>
            </a:r>
            <a:endParaRPr sz="1225">
              <a:latin typeface="Times New Roman"/>
              <a:ea typeface="Times New Roman"/>
              <a:cs typeface="Times New Roman"/>
              <a:sym typeface="Times New Roman"/>
            </a:endParaRPr>
          </a:p>
          <a:p>
            <a:pPr indent="-306387" lvl="0" marL="457200" rtl="0" algn="l">
              <a:lnSpc>
                <a:spcPct val="95000"/>
              </a:lnSpc>
              <a:spcBef>
                <a:spcPts val="0"/>
              </a:spcBef>
              <a:spcAft>
                <a:spcPts val="0"/>
              </a:spcAft>
              <a:buSzPts val="1225"/>
              <a:buFont typeface="Times New Roman"/>
              <a:buChar char="●"/>
            </a:pPr>
            <a:r>
              <a:rPr lang="en" sz="1225">
                <a:latin typeface="Times New Roman"/>
                <a:ea typeface="Times New Roman"/>
                <a:cs typeface="Times New Roman"/>
                <a:sym typeface="Times New Roman"/>
              </a:rPr>
              <a:t>Rows with missing values (NaN) were dropped from the dataset using `data.dropna(inplace=True)` to ensure that the model is trained on complete data.</a:t>
            </a:r>
            <a:endParaRPr sz="1225">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225">
                <a:latin typeface="Times New Roman"/>
                <a:ea typeface="Times New Roman"/>
                <a:cs typeface="Times New Roman"/>
                <a:sym typeface="Times New Roman"/>
              </a:rPr>
              <a:t>  2. Cleaning the 'Lot Size' Column</a:t>
            </a:r>
            <a:endParaRPr sz="1225">
              <a:latin typeface="Times New Roman"/>
              <a:ea typeface="Times New Roman"/>
              <a:cs typeface="Times New Roman"/>
              <a:sym typeface="Times New Roman"/>
            </a:endParaRPr>
          </a:p>
          <a:p>
            <a:pPr indent="-306387" lvl="0" marL="457200" rtl="0" algn="l">
              <a:lnSpc>
                <a:spcPct val="95000"/>
              </a:lnSpc>
              <a:spcBef>
                <a:spcPts val="1200"/>
              </a:spcBef>
              <a:spcAft>
                <a:spcPts val="0"/>
              </a:spcAft>
              <a:buSzPts val="1225"/>
              <a:buFont typeface="Times New Roman"/>
              <a:buChar char="●"/>
            </a:pPr>
            <a:r>
              <a:rPr lang="en" sz="1225">
                <a:latin typeface="Times New Roman"/>
                <a:ea typeface="Times New Roman"/>
                <a:cs typeface="Times New Roman"/>
                <a:sym typeface="Times New Roman"/>
              </a:rPr>
              <a:t>The 'Lot Size' column contained values with commas (',') as thousands separators. These commas were removed using `data['Lot Size'] = data['Lot Size'].str.replace(',', '')`.  - Additionally, specific values like '1 Acre' in the 'Lot Size' column were replaced with the equivalent numeric value (4840) using `data.loc[data['Lot Size'] == '1 Acre', 'Lot Size'] = 4840`</a:t>
            </a:r>
            <a:endParaRPr sz="1225">
              <a:latin typeface="Times New Roman"/>
              <a:ea typeface="Times New Roman"/>
              <a:cs typeface="Times New Roman"/>
              <a:sym typeface="Times New Roman"/>
            </a:endParaRPr>
          </a:p>
          <a:p>
            <a:pPr indent="-306387" lvl="0" marL="457200" rtl="0" algn="l">
              <a:lnSpc>
                <a:spcPct val="95000"/>
              </a:lnSpc>
              <a:spcBef>
                <a:spcPts val="0"/>
              </a:spcBef>
              <a:spcAft>
                <a:spcPts val="0"/>
              </a:spcAft>
              <a:buSzPts val="1225"/>
              <a:buFont typeface="Times New Roman"/>
              <a:buChar char="●"/>
            </a:pPr>
            <a:r>
              <a:rPr lang="en" sz="1225">
                <a:latin typeface="Times New Roman"/>
                <a:ea typeface="Times New Roman"/>
                <a:cs typeface="Times New Roman"/>
                <a:sym typeface="Times New Roman"/>
              </a:rPr>
              <a:t>The 'Lot Size' column was converted to a float data type to ensure it contains numerical values using `data['Lot Size'] = data['Lot Size'].astype(float)`.</a:t>
            </a:r>
            <a:endParaRPr sz="1225">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b="1" sz="1125"/>
          </a:p>
        </p:txBody>
      </p:sp>
      <p:sp>
        <p:nvSpPr>
          <p:cNvPr id="72" name="Google Shape;72;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73" name="Google Shape;73;p15"/>
          <p:cNvSpPr txBox="1"/>
          <p:nvPr>
            <p:ph idx="1" type="body"/>
          </p:nvPr>
        </p:nvSpPr>
        <p:spPr>
          <a:xfrm>
            <a:off x="5701700" y="121950"/>
            <a:ext cx="2911200" cy="478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List of Columns in the Data Set:</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URL</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Walk Score (out of 100)</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Transit Score (out of 100)</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Bike Score (out of 100)</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Elementary School Score (out of 10)</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Middle School Score (out of 10)</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High School Score (out of 10)</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Address</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Price</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Beds</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Baths</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Sq Ft</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Year Built</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Property Type</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HOA Dues</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Lot Size</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Garage Spaces</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Has Pool</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Has Patio</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Flood Factor</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Fire Factor</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Heat Factor</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Wind Factor</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Full Address</a:t>
            </a:r>
            <a:endParaRPr sz="1225">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25">
                <a:latin typeface="Times New Roman"/>
                <a:ea typeface="Times New Roman"/>
                <a:cs typeface="Times New Roman"/>
                <a:sym typeface="Times New Roman"/>
              </a:rPr>
              <a:t>Zipcode</a:t>
            </a:r>
            <a:endParaRPr sz="1225">
              <a:latin typeface="Times New Roman"/>
              <a:ea typeface="Times New Roman"/>
              <a:cs typeface="Times New Roman"/>
              <a:sym typeface="Times New Roman"/>
            </a:endParaRPr>
          </a:p>
          <a:p>
            <a:pPr indent="0" lvl="0" marL="0" rtl="0" algn="l">
              <a:lnSpc>
                <a:spcPct val="95000"/>
              </a:lnSpc>
              <a:spcBef>
                <a:spcPts val="0"/>
              </a:spcBef>
              <a:spcAft>
                <a:spcPts val="1200"/>
              </a:spcAft>
              <a:buSzPts val="688"/>
              <a:buNone/>
            </a:pPr>
            <a:r>
              <a:t/>
            </a:r>
            <a:endParaRPr b="1" sz="11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 Map- Beenish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800">
                <a:latin typeface="Times New Roman"/>
                <a:ea typeface="Times New Roman"/>
                <a:cs typeface="Times New Roman"/>
                <a:sym typeface="Times New Roman"/>
              </a:rPr>
              <a:t>Findings from the Correlation Heatmap:</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en" sz="4800">
                <a:latin typeface="Times New Roman"/>
                <a:ea typeface="Times New Roman"/>
                <a:cs typeface="Times New Roman"/>
                <a:sym typeface="Times New Roman"/>
              </a:rPr>
              <a:t>The correlation heatmap visually represents the relationships between different features in the dataset.</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en" sz="4800">
                <a:latin typeface="Times New Roman"/>
                <a:ea typeface="Times New Roman"/>
                <a:cs typeface="Times New Roman"/>
                <a:sym typeface="Times New Roman"/>
              </a:rPr>
              <a:t>1. Positive correlations:</a:t>
            </a:r>
            <a:endParaRPr sz="4800">
              <a:latin typeface="Times New Roman"/>
              <a:ea typeface="Times New Roman"/>
              <a:cs typeface="Times New Roman"/>
              <a:sym typeface="Times New Roman"/>
            </a:endParaRPr>
          </a:p>
          <a:p>
            <a:pPr indent="-304800" lvl="0" marL="914400" rtl="0" algn="l">
              <a:spcBef>
                <a:spcPts val="1200"/>
              </a:spcBef>
              <a:spcAft>
                <a:spcPts val="0"/>
              </a:spcAft>
              <a:buSzPct val="100000"/>
              <a:buFont typeface="Times New Roman"/>
              <a:buChar char="●"/>
            </a:pPr>
            <a:r>
              <a:rPr lang="en" sz="4800">
                <a:latin typeface="Times New Roman"/>
                <a:ea typeface="Times New Roman"/>
                <a:cs typeface="Times New Roman"/>
                <a:sym typeface="Times New Roman"/>
              </a:rPr>
              <a:t>'Price' has a strong positive correlation with 'Baths' and 'Sq Ft', indicating that as these values increase, the price tends to increase as well.</a:t>
            </a:r>
            <a:endParaRPr sz="4800">
              <a:latin typeface="Times New Roman"/>
              <a:ea typeface="Times New Roman"/>
              <a:cs typeface="Times New Roman"/>
              <a:sym typeface="Times New Roman"/>
            </a:endParaRPr>
          </a:p>
          <a:p>
            <a:pPr indent="-304800" lvl="0" marL="914400" rtl="0" algn="l">
              <a:spcBef>
                <a:spcPts val="0"/>
              </a:spcBef>
              <a:spcAft>
                <a:spcPts val="0"/>
              </a:spcAft>
              <a:buSzPct val="100000"/>
              <a:buFont typeface="Times New Roman"/>
              <a:buChar char="●"/>
            </a:pPr>
            <a:r>
              <a:rPr lang="en" sz="4800">
                <a:latin typeface="Times New Roman"/>
                <a:ea typeface="Times New Roman"/>
                <a:cs typeface="Times New Roman"/>
                <a:sym typeface="Times New Roman"/>
              </a:rPr>
              <a:t> 'Beds' also show a positive correlation with 'Price', although slightly weaker than 'Baths' and 'Sq Ft'.</a:t>
            </a:r>
            <a:endParaRPr sz="4800">
              <a:latin typeface="Times New Roman"/>
              <a:ea typeface="Times New Roman"/>
              <a:cs typeface="Times New Roman"/>
              <a:sym typeface="Times New Roman"/>
            </a:endParaRPr>
          </a:p>
          <a:p>
            <a:pPr indent="-304800" lvl="0" marL="914400" rtl="0" algn="l">
              <a:spcBef>
                <a:spcPts val="0"/>
              </a:spcBef>
              <a:spcAft>
                <a:spcPts val="0"/>
              </a:spcAft>
              <a:buSzPct val="100000"/>
              <a:buFont typeface="Times New Roman"/>
              <a:buChar char="●"/>
            </a:pPr>
            <a:r>
              <a:rPr lang="en" sz="4800">
                <a:latin typeface="Times New Roman"/>
                <a:ea typeface="Times New Roman"/>
                <a:cs typeface="Times New Roman"/>
                <a:sym typeface="Times New Roman"/>
              </a:rPr>
              <a:t>Garage Spaces' have a moderate positive correlation with 'Price'.</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en" sz="4800">
                <a:latin typeface="Times New Roman"/>
                <a:ea typeface="Times New Roman"/>
                <a:cs typeface="Times New Roman"/>
                <a:sym typeface="Times New Roman"/>
              </a:rPr>
              <a:t> 2. Negative correlations:</a:t>
            </a:r>
            <a:endParaRPr sz="4800">
              <a:latin typeface="Times New Roman"/>
              <a:ea typeface="Times New Roman"/>
              <a:cs typeface="Times New Roman"/>
              <a:sym typeface="Times New Roman"/>
            </a:endParaRPr>
          </a:p>
          <a:p>
            <a:pPr indent="-304800" lvl="0" marL="457200" rtl="0" algn="l">
              <a:spcBef>
                <a:spcPts val="1200"/>
              </a:spcBef>
              <a:spcAft>
                <a:spcPts val="0"/>
              </a:spcAft>
              <a:buSzPct val="100000"/>
              <a:buFont typeface="Times New Roman"/>
              <a:buChar char="●"/>
            </a:pPr>
            <a:r>
              <a:rPr lang="en" sz="4800">
                <a:latin typeface="Times New Roman"/>
                <a:ea typeface="Times New Roman"/>
                <a:cs typeface="Times New Roman"/>
                <a:sym typeface="Times New Roman"/>
              </a:rPr>
              <a:t> 'Walk Score (out of 100)' and 'Transit Score (out of 100)' have negative correlations with 'Price', suggesting that higher walk and transit scores are associated with lower prices.</a:t>
            </a:r>
            <a:endParaRPr sz="4800">
              <a:latin typeface="Times New Roman"/>
              <a:ea typeface="Times New Roman"/>
              <a:cs typeface="Times New Roman"/>
              <a:sym typeface="Times New Roman"/>
            </a:endParaRPr>
          </a:p>
          <a:p>
            <a:pPr indent="-309012" lvl="0" marL="457200" rtl="0" algn="l">
              <a:spcBef>
                <a:spcPts val="0"/>
              </a:spcBef>
              <a:spcAft>
                <a:spcPts val="0"/>
              </a:spcAft>
              <a:buSzPct val="100000"/>
              <a:buFont typeface="Times New Roman"/>
              <a:buChar char="●"/>
            </a:pPr>
            <a:r>
              <a:rPr lang="en" sz="5065">
                <a:latin typeface="Times New Roman"/>
                <a:ea typeface="Times New Roman"/>
                <a:cs typeface="Times New Roman"/>
                <a:sym typeface="Times New Roman"/>
              </a:rPr>
              <a:t>'Year Built' has a negative correlation with 'Price', indicating that older properties tend to have lower prices.</a:t>
            </a:r>
            <a:endParaRPr sz="5065">
              <a:latin typeface="Times New Roman"/>
              <a:ea typeface="Times New Roman"/>
              <a:cs typeface="Times New Roman"/>
              <a:sym typeface="Times New Roman"/>
            </a:endParaRPr>
          </a:p>
          <a:p>
            <a:pPr indent="0" lvl="0" marL="0" rtl="0" algn="ctr">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Back End Working-Nasr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With our data storage processes we were able to successfully assemble all of the data and convert it into a user accessible HTML format that created our website using Javascript and Machine Learning </a:t>
            </a:r>
            <a:r>
              <a:rPr lang="en" sz="1400">
                <a:latin typeface="Times New Roman"/>
                <a:ea typeface="Times New Roman"/>
                <a:cs typeface="Times New Roman"/>
                <a:sym typeface="Times New Roman"/>
              </a:rPr>
              <a:t>algorithms</a:t>
            </a:r>
            <a:r>
              <a:rPr lang="en" sz="1400">
                <a:latin typeface="Times New Roman"/>
                <a:ea typeface="Times New Roman"/>
                <a:cs typeface="Times New Roman"/>
                <a:sym typeface="Times New Roman"/>
              </a:rPr>
              <a:t> from our models.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We created six HTML scripts for our website and used models for our back end to generate our website.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Dropping, binning, and relocating classifications in order to create a </a:t>
            </a:r>
            <a:r>
              <a:rPr lang="en" sz="1400">
                <a:latin typeface="Times New Roman"/>
                <a:ea typeface="Times New Roman"/>
                <a:cs typeface="Times New Roman"/>
                <a:sym typeface="Times New Roman"/>
              </a:rPr>
              <a:t>comprehensive</a:t>
            </a:r>
            <a:r>
              <a:rPr lang="en" sz="1400">
                <a:latin typeface="Times New Roman"/>
                <a:ea typeface="Times New Roman"/>
                <a:cs typeface="Times New Roman"/>
                <a:sym typeface="Times New Roman"/>
              </a:rPr>
              <a:t> back end that could lead to a well portrayed front end.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Created four different price ranges measuring real estate value in order to categorize our data,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Dropping </a:t>
            </a:r>
            <a:r>
              <a:rPr lang="en" sz="1400">
                <a:latin typeface="Times New Roman"/>
                <a:ea typeface="Times New Roman"/>
                <a:cs typeface="Times New Roman"/>
                <a:sym typeface="Times New Roman"/>
              </a:rPr>
              <a:t>unnecessary</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variables</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Compiled a set of models that would help us predict the best investment in the Las Vegas area according to predicted </a:t>
            </a:r>
            <a:r>
              <a:rPr lang="en" sz="1400">
                <a:latin typeface="Times New Roman"/>
                <a:ea typeface="Times New Roman"/>
                <a:cs typeface="Times New Roman"/>
                <a:sym typeface="Times New Roman"/>
              </a:rPr>
              <a:t>resale</a:t>
            </a:r>
            <a:r>
              <a:rPr lang="en" sz="1400">
                <a:latin typeface="Times New Roman"/>
                <a:ea typeface="Times New Roman"/>
                <a:cs typeface="Times New Roman"/>
                <a:sym typeface="Times New Roman"/>
              </a:rPr>
              <a:t> value.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Nasr</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Our project compiled a set of predictive models to assist users in identifying the best real estate investment opportunities in the Las Vegas area, specifically focusing on predicting resale values. This approach aimed to provide users with data-driven recommendations for their investment decisions.</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Our findings conclude that Las Vegas area has opportunities for real estate growth but we feel that there are other ways we could optimize our model in order to predict a more accurate result. Our findings led us to believe that there are some good investments across different price ranges according to a few zip code hot spots. Our models show there are significant </a:t>
            </a:r>
            <a:r>
              <a:rPr lang="en" sz="1400">
                <a:latin typeface="Times New Roman"/>
                <a:ea typeface="Times New Roman"/>
                <a:cs typeface="Times New Roman"/>
                <a:sym typeface="Times New Roman"/>
              </a:rPr>
              <a:t>correlations</a:t>
            </a:r>
            <a:r>
              <a:rPr lang="en" sz="1400">
                <a:latin typeface="Times New Roman"/>
                <a:ea typeface="Times New Roman"/>
                <a:cs typeface="Times New Roman"/>
                <a:sym typeface="Times New Roman"/>
              </a:rPr>
              <a:t> between house price, zip code, and walk score. However, we feel as a group there are still some ways we could probably achieve a more accurate result.</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58225" y="1672450"/>
            <a:ext cx="8520600" cy="145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