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8" r:id="rId2"/>
    <p:sldId id="279" r:id="rId3"/>
    <p:sldId id="280" r:id="rId4"/>
    <p:sldId id="283" r:id="rId5"/>
    <p:sldId id="284" r:id="rId6"/>
    <p:sldId id="285" r:id="rId7"/>
    <p:sldId id="286" r:id="rId8"/>
    <p:sldId id="282" r:id="rId9"/>
    <p:sldId id="287" r:id="rId10"/>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0F3"/>
    <a:srgbClr val="663300"/>
    <a:srgbClr val="CC66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97"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ự Hoàng Đình" userId="eff18b7b43944a48" providerId="LiveId" clId="{FFFDB8C5-364D-4E3E-8501-2C34054662E2}"/>
    <pc:docChg chg="undo custSel delSld modSld">
      <pc:chgData name="Dự Hoàng Đình" userId="eff18b7b43944a48" providerId="LiveId" clId="{FFFDB8C5-364D-4E3E-8501-2C34054662E2}" dt="2018-10-10T11:16:50.459" v="81" actId="108"/>
      <pc:docMkLst>
        <pc:docMk/>
      </pc:docMkLst>
      <pc:sldChg chg="delSp del">
        <pc:chgData name="Dự Hoàng Đình" userId="eff18b7b43944a48" providerId="LiveId" clId="{FFFDB8C5-364D-4E3E-8501-2C34054662E2}" dt="2018-10-10T10:58:25.308" v="62" actId="2696"/>
        <pc:sldMkLst>
          <pc:docMk/>
          <pc:sldMk cId="0" sldId="264"/>
        </pc:sldMkLst>
        <pc:spChg chg="del">
          <ac:chgData name="Dự Hoàng Đình" userId="eff18b7b43944a48" providerId="LiveId" clId="{FFFDB8C5-364D-4E3E-8501-2C34054662E2}" dt="2018-10-10T10:58:08.530" v="61" actId="478"/>
          <ac:spMkLst>
            <pc:docMk/>
            <pc:sldMk cId="0" sldId="264"/>
            <ac:spMk id="4" creationId="{00000000-0000-0000-0000-000000000000}"/>
          </ac:spMkLst>
        </pc:spChg>
      </pc:sldChg>
      <pc:sldChg chg="modSp">
        <pc:chgData name="Dự Hoàng Đình" userId="eff18b7b43944a48" providerId="LiveId" clId="{FFFDB8C5-364D-4E3E-8501-2C34054662E2}" dt="2018-10-10T10:56:23.567" v="57" actId="20577"/>
        <pc:sldMkLst>
          <pc:docMk/>
          <pc:sldMk cId="1980663163" sldId="278"/>
        </pc:sldMkLst>
        <pc:spChg chg="mod">
          <ac:chgData name="Dự Hoàng Đình" userId="eff18b7b43944a48" providerId="LiveId" clId="{FFFDB8C5-364D-4E3E-8501-2C34054662E2}" dt="2018-10-10T10:56:23.567" v="57" actId="20577"/>
          <ac:spMkLst>
            <pc:docMk/>
            <pc:sldMk cId="1980663163" sldId="278"/>
            <ac:spMk id="5" creationId="{00000000-0000-0000-0000-000000000000}"/>
          </ac:spMkLst>
        </pc:spChg>
      </pc:sldChg>
      <pc:sldChg chg="modSp">
        <pc:chgData name="Dự Hoàng Đình" userId="eff18b7b43944a48" providerId="LiveId" clId="{FFFDB8C5-364D-4E3E-8501-2C34054662E2}" dt="2018-10-10T10:55:05.081" v="13" actId="207"/>
        <pc:sldMkLst>
          <pc:docMk/>
          <pc:sldMk cId="32841725" sldId="279"/>
        </pc:sldMkLst>
        <pc:spChg chg="mod">
          <ac:chgData name="Dự Hoàng Đình" userId="eff18b7b43944a48" providerId="LiveId" clId="{FFFDB8C5-364D-4E3E-8501-2C34054662E2}" dt="2018-10-10T10:55:05.081" v="13" actId="207"/>
          <ac:spMkLst>
            <pc:docMk/>
            <pc:sldMk cId="32841725" sldId="279"/>
            <ac:spMk id="2" creationId="{6D62763D-5B0B-452F-9523-FA64218ED2E2}"/>
          </ac:spMkLst>
        </pc:spChg>
      </pc:sldChg>
      <pc:sldChg chg="modSp">
        <pc:chgData name="Dự Hoàng Đình" userId="eff18b7b43944a48" providerId="LiveId" clId="{FFFDB8C5-364D-4E3E-8501-2C34054662E2}" dt="2018-10-10T10:55:03.026" v="12" actId="207"/>
        <pc:sldMkLst>
          <pc:docMk/>
          <pc:sldMk cId="4061274533" sldId="280"/>
        </pc:sldMkLst>
        <pc:spChg chg="mod">
          <ac:chgData name="Dự Hoàng Đình" userId="eff18b7b43944a48" providerId="LiveId" clId="{FFFDB8C5-364D-4E3E-8501-2C34054662E2}" dt="2018-10-10T10:55:03.026" v="12" actId="207"/>
          <ac:spMkLst>
            <pc:docMk/>
            <pc:sldMk cId="4061274533" sldId="280"/>
            <ac:spMk id="2" creationId="{195063BE-0273-4C62-9635-F17A68558ABA}"/>
          </ac:spMkLst>
        </pc:spChg>
      </pc:sldChg>
      <pc:sldChg chg="modSp">
        <pc:chgData name="Dự Hoàng Đình" userId="eff18b7b43944a48" providerId="LiveId" clId="{FFFDB8C5-364D-4E3E-8501-2C34054662E2}" dt="2018-10-10T10:57:43.433" v="60" actId="14100"/>
        <pc:sldMkLst>
          <pc:docMk/>
          <pc:sldMk cId="2887171241" sldId="282"/>
        </pc:sldMkLst>
        <pc:spChg chg="mod">
          <ac:chgData name="Dự Hoàng Đình" userId="eff18b7b43944a48" providerId="LiveId" clId="{FFFDB8C5-364D-4E3E-8501-2C34054662E2}" dt="2018-10-10T10:57:43.433" v="60" actId="14100"/>
          <ac:spMkLst>
            <pc:docMk/>
            <pc:sldMk cId="2887171241" sldId="282"/>
            <ac:spMk id="2" creationId="{9728BEA1-C713-4863-8103-90DA39A48AD8}"/>
          </ac:spMkLst>
        </pc:spChg>
      </pc:sldChg>
      <pc:sldChg chg="modSp">
        <pc:chgData name="Dự Hoàng Đình" userId="eff18b7b43944a48" providerId="LiveId" clId="{FFFDB8C5-364D-4E3E-8501-2C34054662E2}" dt="2018-10-10T10:55:00.093" v="11" actId="207"/>
        <pc:sldMkLst>
          <pc:docMk/>
          <pc:sldMk cId="2579228051" sldId="283"/>
        </pc:sldMkLst>
        <pc:spChg chg="mod">
          <ac:chgData name="Dự Hoàng Đình" userId="eff18b7b43944a48" providerId="LiveId" clId="{FFFDB8C5-364D-4E3E-8501-2C34054662E2}" dt="2018-10-10T10:55:00.093" v="11" actId="207"/>
          <ac:spMkLst>
            <pc:docMk/>
            <pc:sldMk cId="2579228051" sldId="283"/>
            <ac:spMk id="2" creationId="{195063BE-0273-4C62-9635-F17A68558ABA}"/>
          </ac:spMkLst>
        </pc:spChg>
      </pc:sldChg>
      <pc:sldChg chg="modSp">
        <pc:chgData name="Dự Hoàng Đình" userId="eff18b7b43944a48" providerId="LiveId" clId="{FFFDB8C5-364D-4E3E-8501-2C34054662E2}" dt="2018-10-10T10:54:58.085" v="10" actId="207"/>
        <pc:sldMkLst>
          <pc:docMk/>
          <pc:sldMk cId="2494584989" sldId="284"/>
        </pc:sldMkLst>
        <pc:spChg chg="mod">
          <ac:chgData name="Dự Hoàng Đình" userId="eff18b7b43944a48" providerId="LiveId" clId="{FFFDB8C5-364D-4E3E-8501-2C34054662E2}" dt="2018-10-10T10:54:58.085" v="10" actId="207"/>
          <ac:spMkLst>
            <pc:docMk/>
            <pc:sldMk cId="2494584989" sldId="284"/>
            <ac:spMk id="2" creationId="{195063BE-0273-4C62-9635-F17A68558ABA}"/>
          </ac:spMkLst>
        </pc:spChg>
      </pc:sldChg>
      <pc:sldChg chg="modSp">
        <pc:chgData name="Dự Hoàng Đình" userId="eff18b7b43944a48" providerId="LiveId" clId="{FFFDB8C5-364D-4E3E-8501-2C34054662E2}" dt="2018-10-10T10:54:54.976" v="9" actId="207"/>
        <pc:sldMkLst>
          <pc:docMk/>
          <pc:sldMk cId="911124774" sldId="285"/>
        </pc:sldMkLst>
        <pc:spChg chg="mod">
          <ac:chgData name="Dự Hoàng Đình" userId="eff18b7b43944a48" providerId="LiveId" clId="{FFFDB8C5-364D-4E3E-8501-2C34054662E2}" dt="2018-10-10T10:54:54.976" v="9" actId="207"/>
          <ac:spMkLst>
            <pc:docMk/>
            <pc:sldMk cId="911124774" sldId="285"/>
            <ac:spMk id="2" creationId="{195063BE-0273-4C62-9635-F17A68558ABA}"/>
          </ac:spMkLst>
        </pc:spChg>
      </pc:sldChg>
      <pc:sldChg chg="addSp delSp modSp">
        <pc:chgData name="Dự Hoàng Đình" userId="eff18b7b43944a48" providerId="LiveId" clId="{FFFDB8C5-364D-4E3E-8501-2C34054662E2}" dt="2018-10-10T10:54:35.547" v="8" actId="478"/>
        <pc:sldMkLst>
          <pc:docMk/>
          <pc:sldMk cId="529749078" sldId="286"/>
        </pc:sldMkLst>
        <pc:spChg chg="mod">
          <ac:chgData name="Dự Hoàng Đình" userId="eff18b7b43944a48" providerId="LiveId" clId="{FFFDB8C5-364D-4E3E-8501-2C34054662E2}" dt="2018-10-10T10:54:31.435" v="7" actId="207"/>
          <ac:spMkLst>
            <pc:docMk/>
            <pc:sldMk cId="529749078" sldId="286"/>
            <ac:spMk id="2" creationId="{195063BE-0273-4C62-9635-F17A68558ABA}"/>
          </ac:spMkLst>
        </pc:spChg>
        <pc:picChg chg="add del mod">
          <ac:chgData name="Dự Hoàng Đình" userId="eff18b7b43944a48" providerId="LiveId" clId="{FFFDB8C5-364D-4E3E-8501-2C34054662E2}" dt="2018-10-10T10:54:35.547" v="8" actId="478"/>
          <ac:picMkLst>
            <pc:docMk/>
            <pc:sldMk cId="529749078" sldId="286"/>
            <ac:picMk id="6" creationId="{520FB456-849D-46D5-8C9F-F0E016B823AE}"/>
          </ac:picMkLst>
        </pc:picChg>
      </pc:sldChg>
      <pc:sldChg chg="addSp delSp modSp">
        <pc:chgData name="Dự Hoàng Đình" userId="eff18b7b43944a48" providerId="LiveId" clId="{FFFDB8C5-364D-4E3E-8501-2C34054662E2}" dt="2018-10-10T11:16:50.459" v="81" actId="108"/>
        <pc:sldMkLst>
          <pc:docMk/>
          <pc:sldMk cId="4014844628" sldId="287"/>
        </pc:sldMkLst>
        <pc:spChg chg="mod">
          <ac:chgData name="Dự Hoàng Đình" userId="eff18b7b43944a48" providerId="LiveId" clId="{FFFDB8C5-364D-4E3E-8501-2C34054662E2}" dt="2018-10-10T11:16:50.459" v="81" actId="108"/>
          <ac:spMkLst>
            <pc:docMk/>
            <pc:sldMk cId="4014844628" sldId="287"/>
            <ac:spMk id="2" creationId="{4F2F99E0-E109-40BE-B903-C5953588B6D4}"/>
          </ac:spMkLst>
        </pc:spChg>
        <pc:spChg chg="del">
          <ac:chgData name="Dự Hoàng Đình" userId="eff18b7b43944a48" providerId="LiveId" clId="{FFFDB8C5-364D-4E3E-8501-2C34054662E2}" dt="2018-10-10T10:53:43.563" v="0" actId="478"/>
          <ac:spMkLst>
            <pc:docMk/>
            <pc:sldMk cId="4014844628" sldId="287"/>
            <ac:spMk id="3" creationId="{E3F2053C-9ECB-4EE8-BBF8-8BEE403520BB}"/>
          </ac:spMkLst>
        </pc:spChg>
        <pc:picChg chg="add mod">
          <ac:chgData name="Dự Hoàng Đình" userId="eff18b7b43944a48" providerId="LiveId" clId="{FFFDB8C5-364D-4E3E-8501-2C34054662E2}" dt="2018-10-10T10:54:21.698" v="4" actId="1076"/>
          <ac:picMkLst>
            <pc:docMk/>
            <pc:sldMk cId="4014844628" sldId="287"/>
            <ac:picMk id="4" creationId="{4B597670-A6C1-43B2-ACA9-310A99699C0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ECED4-12F4-4BD0-8368-506F9DB8A994}" type="datetimeFigureOut">
              <a:rPr lang="en-US" smtClean="0"/>
              <a:t>10-Oct-18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F4523C-5ADC-4A38-92AE-02BB26394537}" type="slidenum">
              <a:rPr lang="en-US" smtClean="0"/>
              <a:t>‹#›</a:t>
            </a:fld>
            <a:endParaRPr lang="en-US"/>
          </a:p>
        </p:txBody>
      </p:sp>
    </p:spTree>
    <p:extLst>
      <p:ext uri="{BB962C8B-B14F-4D97-AF65-F5344CB8AC3E}">
        <p14:creationId xmlns:p14="http://schemas.microsoft.com/office/powerpoint/2010/main" val="263665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Blockchai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coinmarketcap.com/all/views/al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Khối xây dựng của tiền điện tử là cấu trúc dữ liệu không tin cậy và phân tán được gọi là </a:t>
            </a:r>
            <a:r>
              <a:rPr lang="vi-VN" sz="1200" b="0" i="0" u="none" strike="noStrike" kern="1200">
                <a:solidFill>
                  <a:schemeClr val="tx1"/>
                </a:solidFill>
                <a:effectLst/>
                <a:latin typeface="+mn-lt"/>
                <a:ea typeface="+mn-ea"/>
                <a:cs typeface="+mn-cs"/>
                <a:hlinkClick r:id="rId3"/>
              </a:rPr>
              <a:t>blockchain</a:t>
            </a:r>
            <a:r>
              <a:rPr lang="vi-VN" sz="1200" b="0" i="0" kern="1200">
                <a:solidFill>
                  <a:schemeClr val="tx1"/>
                </a:solidFill>
                <a:effectLst/>
                <a:latin typeface="+mn-lt"/>
                <a:ea typeface="+mn-ea"/>
                <a:cs typeface="+mn-cs"/>
              </a:rPr>
              <a:t> .</a:t>
            </a:r>
          </a:p>
          <a:p>
            <a:r>
              <a:rPr lang="vi-VN" sz="1200" b="0" i="0" kern="1200">
                <a:solidFill>
                  <a:schemeClr val="tx1"/>
                </a:solidFill>
                <a:effectLst/>
                <a:latin typeface="+mn-lt"/>
                <a:ea typeface="+mn-ea"/>
                <a:cs typeface="+mn-cs"/>
              </a:rPr>
              <a:t>Trong khi nhiều </a:t>
            </a:r>
            <a:r>
              <a:rPr lang="vi-VN" sz="1200" b="0" i="0" u="none" strike="noStrike" kern="1200">
                <a:solidFill>
                  <a:schemeClr val="tx1"/>
                </a:solidFill>
                <a:effectLst/>
                <a:latin typeface="+mn-lt"/>
                <a:ea typeface="+mn-ea"/>
                <a:cs typeface="+mn-cs"/>
                <a:hlinkClick r:id="rId4"/>
              </a:rPr>
              <a:t>cryptocurrencies</a:t>
            </a:r>
            <a:r>
              <a:rPr lang="vi-VN" sz="1200" b="0" i="0" kern="1200">
                <a:solidFill>
                  <a:schemeClr val="tx1"/>
                </a:solidFill>
                <a:effectLst/>
                <a:latin typeface="+mn-lt"/>
                <a:ea typeface="+mn-ea"/>
                <a:cs typeface="+mn-cs"/>
              </a:rPr>
              <a:t> có các tính năng khác nhau và hoạt động theo nhiều cách khác nhau - tất cả đều sử dụng cấu trúc dữ liệu cơ bản này. </a:t>
            </a:r>
          </a:p>
          <a:p>
            <a:endParaRPr lang="vi-VN"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Bitcoin thường được nhắc đến trên các tiêu đề bài báo khi đề cập về các đồng tiền kỹ thuật số (cryptocurrencies). Tuy nhiên, bản thân Bitcoin chỉ là bằng chứng cho khái niệm Blockchain. Thành công của Bitcoin đã cho cả thế giới thấy rằng việc tồn tại các thực thể độc lập và phân mảnh có khả năng cho phép những người không hề quen biết có thể hoán đổi giá trị mà không cần thông qua trung gian. Và nó có thể được thực hiện hoàn toàn minh bạch về thông tin, có xác thực và cách thức mở.</a:t>
            </a:r>
            <a:endParaRPr lang="en-US"/>
          </a:p>
        </p:txBody>
      </p:sp>
      <p:sp>
        <p:nvSpPr>
          <p:cNvPr id="4" name="Slide Number Placeholder 3"/>
          <p:cNvSpPr>
            <a:spLocks noGrp="1"/>
          </p:cNvSpPr>
          <p:nvPr>
            <p:ph type="sldNum" sz="quarter" idx="10"/>
          </p:nvPr>
        </p:nvSpPr>
        <p:spPr/>
        <p:txBody>
          <a:bodyPr/>
          <a:lstStyle/>
          <a:p>
            <a:fld id="{EA6F6614-557A-4AA6-BAC9-AF7FE4EEA44C}" type="slidenum">
              <a:rPr lang="en-US" smtClean="0"/>
              <a:t>2</a:t>
            </a:fld>
            <a:endParaRPr lang="en-US"/>
          </a:p>
        </p:txBody>
      </p:sp>
    </p:spTree>
    <p:extLst>
      <p:ext uri="{BB962C8B-B14F-4D97-AF65-F5344CB8AC3E}">
        <p14:creationId xmlns:p14="http://schemas.microsoft.com/office/powerpoint/2010/main" val="147584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Tin cậy trong tổ chức đó vì nó được bảo vệ và xác thực bởi tổ chức đó</a:t>
            </a:r>
          </a:p>
          <a:p>
            <a:r>
              <a:rPr lang="vi-VN"/>
              <a:t>Có thể chỉnh sửa bởi NV IT quản trị hệ thống, hoặc sự đồng thuận nội bộ</a:t>
            </a:r>
          </a:p>
          <a:p>
            <a:endParaRPr lang="en-US"/>
          </a:p>
        </p:txBody>
      </p:sp>
      <p:sp>
        <p:nvSpPr>
          <p:cNvPr id="4" name="Slide Number Placeholder 3"/>
          <p:cNvSpPr>
            <a:spLocks noGrp="1"/>
          </p:cNvSpPr>
          <p:nvPr>
            <p:ph type="sldNum" sz="quarter" idx="10"/>
          </p:nvPr>
        </p:nvSpPr>
        <p:spPr/>
        <p:txBody>
          <a:bodyPr/>
          <a:lstStyle/>
          <a:p>
            <a:fld id="{EA6F6614-557A-4AA6-BAC9-AF7FE4EEA44C}" type="slidenum">
              <a:rPr lang="en-US" smtClean="0"/>
              <a:t>3</a:t>
            </a:fld>
            <a:endParaRPr lang="en-US"/>
          </a:p>
        </p:txBody>
      </p:sp>
    </p:spTree>
    <p:extLst>
      <p:ext uri="{BB962C8B-B14F-4D97-AF65-F5344CB8AC3E}">
        <p14:creationId xmlns:p14="http://schemas.microsoft.com/office/powerpoint/2010/main" val="2558189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Tiền điện tử không được sử dụng nhiều nếu bạn không thể chuyển giá trị từ tài khoản này sang tài khoản khác. </a:t>
            </a:r>
          </a:p>
          <a:p>
            <a:r>
              <a:rPr lang="vi-VN" sz="1200" b="0" i="0" kern="1200">
                <a:solidFill>
                  <a:schemeClr val="tx1"/>
                </a:solidFill>
                <a:effectLst/>
                <a:latin typeface="+mn-lt"/>
                <a:ea typeface="+mn-ea"/>
                <a:cs typeface="+mn-cs"/>
              </a:rPr>
              <a:t>Điều này giống như một ngân hàng truyền thống nơi mà người A muốn trả cho người B một số tiền và do đó sẽ hướng dẫn ngân hàng của họ gửi số tiền đó từ tài khoản của họ đến tài khoản của người nhận.</a:t>
            </a:r>
          </a:p>
          <a:p>
            <a:endParaRPr lang="vi-VN"/>
          </a:p>
          <a:p>
            <a:r>
              <a:rPr lang="vi-VN" sz="1200" b="0" i="0" kern="1200">
                <a:solidFill>
                  <a:schemeClr val="tx1"/>
                </a:solidFill>
                <a:effectLst/>
                <a:latin typeface="+mn-lt"/>
                <a:ea typeface="+mn-ea"/>
                <a:cs typeface="+mn-cs"/>
              </a:rPr>
              <a:t>Trong mọi trường hợp - một giao dịch cần phải được ghi lại trong sổ kế toán sao cho nó được hiển thị và các hiệu ứng có thể được tính và xác minh.</a:t>
            </a:r>
            <a:endParaRPr lang="en-US"/>
          </a:p>
        </p:txBody>
      </p:sp>
      <p:sp>
        <p:nvSpPr>
          <p:cNvPr id="4" name="Slide Number Placeholder 3"/>
          <p:cNvSpPr>
            <a:spLocks noGrp="1"/>
          </p:cNvSpPr>
          <p:nvPr>
            <p:ph type="sldNum" sz="quarter" idx="10"/>
          </p:nvPr>
        </p:nvSpPr>
        <p:spPr/>
        <p:txBody>
          <a:bodyPr/>
          <a:lstStyle/>
          <a:p>
            <a:fld id="{EA6F6614-557A-4AA6-BAC9-AF7FE4EEA44C}" type="slidenum">
              <a:rPr lang="en-US" smtClean="0"/>
              <a:t>4</a:t>
            </a:fld>
            <a:endParaRPr lang="en-US"/>
          </a:p>
        </p:txBody>
      </p:sp>
    </p:spTree>
    <p:extLst>
      <p:ext uri="{BB962C8B-B14F-4D97-AF65-F5344CB8AC3E}">
        <p14:creationId xmlns:p14="http://schemas.microsoft.com/office/powerpoint/2010/main" val="250881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Tiền điện tử không được sử dụng nhiều nếu bạn không thể chuyển giá trị từ tài khoản này sang tài khoản khác. </a:t>
            </a:r>
          </a:p>
          <a:p>
            <a:r>
              <a:rPr lang="vi-VN" sz="1200" b="0" i="0" kern="1200">
                <a:solidFill>
                  <a:schemeClr val="tx1"/>
                </a:solidFill>
                <a:effectLst/>
                <a:latin typeface="+mn-lt"/>
                <a:ea typeface="+mn-ea"/>
                <a:cs typeface="+mn-cs"/>
              </a:rPr>
              <a:t>Điều này giống như một ngân hàng truyền thống nơi mà người A muốn trả cho người B một số tiền và do đó sẽ hướng dẫn ngân hàng của họ gửi số tiền đó từ tài khoản của họ đến tài khoản của người nhận.</a:t>
            </a:r>
          </a:p>
          <a:p>
            <a:r>
              <a:rPr lang="vi-VN" sz="1200" b="0" i="0" kern="1200">
                <a:solidFill>
                  <a:schemeClr val="tx1"/>
                </a:solidFill>
                <a:effectLst/>
                <a:latin typeface="+mn-lt"/>
                <a:ea typeface="+mn-ea"/>
                <a:cs typeface="+mn-cs"/>
              </a:rPr>
              <a:t>Trong mọi trường hợp - một giao dịch cần phải được ghi lại trong sổ kế toán sao cho nó được hiển thị và các hiệu ứng có thể được tính và xác minh.</a:t>
            </a:r>
          </a:p>
          <a:p>
            <a:r>
              <a:rPr lang="vi-VN" sz="1200" b="0" i="0" kern="1200">
                <a:solidFill>
                  <a:schemeClr val="tx1"/>
                </a:solidFill>
                <a:effectLst/>
                <a:latin typeface="+mn-lt"/>
                <a:ea typeface="+mn-ea"/>
                <a:cs typeface="+mn-cs"/>
              </a:rPr>
              <a:t>Mỗi cryptocurrency có giá trị khác nhau cho bao nhiêu giao dịch được đưa vào một khối duy nhất và tần suất một khối được nối vào sổ kế toán.</a:t>
            </a:r>
          </a:p>
          <a:p>
            <a:endParaRPr lang="vi-VN"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Hàm hash là một hàm số toán học (mathematical function) ánh xạ (mapping) từ dữ liệu có độ dài bất kỳ (arbitrary size) thành dữ liệu có độ dài cố định (fixed size).</a:t>
            </a:r>
            <a:endParaRPr lang="en-US"/>
          </a:p>
        </p:txBody>
      </p:sp>
      <p:sp>
        <p:nvSpPr>
          <p:cNvPr id="4" name="Slide Number Placeholder 3"/>
          <p:cNvSpPr>
            <a:spLocks noGrp="1"/>
          </p:cNvSpPr>
          <p:nvPr>
            <p:ph type="sldNum" sz="quarter" idx="10"/>
          </p:nvPr>
        </p:nvSpPr>
        <p:spPr/>
        <p:txBody>
          <a:bodyPr/>
          <a:lstStyle/>
          <a:p>
            <a:fld id="{EA6F6614-557A-4AA6-BAC9-AF7FE4EEA44C}" type="slidenum">
              <a:rPr lang="en-US" smtClean="0"/>
              <a:t>5</a:t>
            </a:fld>
            <a:endParaRPr lang="en-US"/>
          </a:p>
        </p:txBody>
      </p:sp>
    </p:spTree>
    <p:extLst>
      <p:ext uri="{BB962C8B-B14F-4D97-AF65-F5344CB8AC3E}">
        <p14:creationId xmlns:p14="http://schemas.microsoft.com/office/powerpoint/2010/main" val="345575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Khi một khối đã được khai thác - nó được thêm vào blockchain mà là một danh sách tuần tự các khối đã được phát hành trước đó. Mỗi khối được nối vào chuỗi phải có một con trỏ tới khối trước đó theo cách mã hóa an toàn và như vậy, chuỗi các khối này tạo thành một chuỗi.</a:t>
            </a:r>
            <a:endParaRPr lang="en-US"/>
          </a:p>
        </p:txBody>
      </p:sp>
      <p:sp>
        <p:nvSpPr>
          <p:cNvPr id="4" name="Slide Number Placeholder 3"/>
          <p:cNvSpPr>
            <a:spLocks noGrp="1"/>
          </p:cNvSpPr>
          <p:nvPr>
            <p:ph type="sldNum" sz="quarter" idx="10"/>
          </p:nvPr>
        </p:nvSpPr>
        <p:spPr/>
        <p:txBody>
          <a:bodyPr/>
          <a:lstStyle/>
          <a:p>
            <a:fld id="{EA6F6614-557A-4AA6-BAC9-AF7FE4EEA44C}" type="slidenum">
              <a:rPr lang="en-US" smtClean="0"/>
              <a:t>6</a:t>
            </a:fld>
            <a:endParaRPr lang="en-US"/>
          </a:p>
        </p:txBody>
      </p:sp>
    </p:spTree>
    <p:extLst>
      <p:ext uri="{BB962C8B-B14F-4D97-AF65-F5344CB8AC3E}">
        <p14:creationId xmlns:p14="http://schemas.microsoft.com/office/powerpoint/2010/main" val="2777678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Mục tiêu thu hút số lượng Node (miner):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a:t>Để phát triển, duy trì và đảm bảo an toàn cho mạng lưới - kháng lại tấn công 51%</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a:t>Kiểm soát Node tham gia đồng thuận (làm PoW mới có quyền tham gia đông thuận)</a:t>
            </a:r>
          </a:p>
          <a:p>
            <a:r>
              <a:rPr lang="vi-VN"/>
              <a:t>- Áp dụng lý thuyết trò chơi: Trả thưởng, trả phí</a:t>
            </a:r>
          </a:p>
        </p:txBody>
      </p:sp>
      <p:sp>
        <p:nvSpPr>
          <p:cNvPr id="4" name="Slide Number Placeholder 3"/>
          <p:cNvSpPr>
            <a:spLocks noGrp="1"/>
          </p:cNvSpPr>
          <p:nvPr>
            <p:ph type="sldNum" sz="quarter" idx="10"/>
          </p:nvPr>
        </p:nvSpPr>
        <p:spPr/>
        <p:txBody>
          <a:bodyPr/>
          <a:lstStyle/>
          <a:p>
            <a:fld id="{EA6F6614-557A-4AA6-BAC9-AF7FE4EEA44C}" type="slidenum">
              <a:rPr lang="en-US" smtClean="0"/>
              <a:t>7</a:t>
            </a:fld>
            <a:endParaRPr lang="en-US"/>
          </a:p>
        </p:txBody>
      </p:sp>
    </p:spTree>
    <p:extLst>
      <p:ext uri="{BB962C8B-B14F-4D97-AF65-F5344CB8AC3E}">
        <p14:creationId xmlns:p14="http://schemas.microsoft.com/office/powerpoint/2010/main" val="2625952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6F6614-557A-4AA6-BAC9-AF7FE4EEA44C}" type="slidenum">
              <a:rPr lang="en-US" smtClean="0"/>
              <a:t>8</a:t>
            </a:fld>
            <a:endParaRPr lang="en-US"/>
          </a:p>
        </p:txBody>
      </p:sp>
    </p:spTree>
    <p:extLst>
      <p:ext uri="{BB962C8B-B14F-4D97-AF65-F5344CB8AC3E}">
        <p14:creationId xmlns:p14="http://schemas.microsoft.com/office/powerpoint/2010/main" val="331479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lvl1pPr>
              <a:defRPr/>
            </a:lvl1pPr>
          </a:lstStyle>
          <a:p>
            <a:pPr>
              <a:defRPr/>
            </a:pPr>
            <a:fld id="{53850FE7-CC56-411F-A776-13D5D297603A}" type="datetimeFigureOut">
              <a:rPr lang="vi-VN"/>
              <a:pPr>
                <a:defRPr/>
              </a:pPr>
              <a:t>10/10/2018</a:t>
            </a:fld>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F36B7DFD-771F-494A-835A-104B1B3197C7}"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lvl1pPr>
              <a:defRPr/>
            </a:lvl1pPr>
          </a:lstStyle>
          <a:p>
            <a:pPr>
              <a:defRPr/>
            </a:pPr>
            <a:fld id="{4E47FAF6-8B94-4CC1-B982-9ABDB358838E}" type="datetimeFigureOut">
              <a:rPr lang="vi-VN"/>
              <a:pPr>
                <a:defRPr/>
              </a:pPr>
              <a:t>10/10/2018</a:t>
            </a:fld>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2E25AA34-E077-4001-BB3B-AE58B9E552A4}"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lvl1pPr>
              <a:defRPr/>
            </a:lvl1pPr>
          </a:lstStyle>
          <a:p>
            <a:pPr>
              <a:defRPr/>
            </a:pPr>
            <a:fld id="{59144B30-88DC-45F6-950B-EC331C27188C}" type="datetimeFigureOut">
              <a:rPr lang="vi-VN"/>
              <a:pPr>
                <a:defRPr/>
              </a:pPr>
              <a:t>10/10/2018</a:t>
            </a:fld>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A1B6DEF5-C15D-49EE-AAFB-41F849133004}"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lvl1pPr>
              <a:defRPr/>
            </a:lvl1pPr>
          </a:lstStyle>
          <a:p>
            <a:pPr>
              <a:defRPr/>
            </a:pPr>
            <a:fld id="{523CF768-70D5-46BE-839F-CA6933304042}" type="datetimeFigureOut">
              <a:rPr lang="vi-VN"/>
              <a:pPr>
                <a:defRPr/>
              </a:pPr>
              <a:t>10/10/2018</a:t>
            </a:fld>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2474BF24-48FB-4069-911E-166605107F3D}"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7213861-5FB3-47A0-94F3-1162DAB96133}" type="datetimeFigureOut">
              <a:rPr lang="vi-VN"/>
              <a:pPr>
                <a:defRPr/>
              </a:pPr>
              <a:t>10/10/2018</a:t>
            </a:fld>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F129E553-4B3B-4740-AF5D-2EB88FD9905C}"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3"/>
          <p:cNvSpPr>
            <a:spLocks noGrp="1"/>
          </p:cNvSpPr>
          <p:nvPr>
            <p:ph type="dt" sz="half" idx="10"/>
          </p:nvPr>
        </p:nvSpPr>
        <p:spPr/>
        <p:txBody>
          <a:bodyPr/>
          <a:lstStyle>
            <a:lvl1pPr>
              <a:defRPr/>
            </a:lvl1pPr>
          </a:lstStyle>
          <a:p>
            <a:pPr>
              <a:defRPr/>
            </a:pPr>
            <a:fld id="{4680A162-87FD-488E-9170-15D0EBA067E1}" type="datetimeFigureOut">
              <a:rPr lang="vi-VN"/>
              <a:pPr>
                <a:defRPr/>
              </a:pPr>
              <a:t>10/10/2018</a:t>
            </a:fld>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D9162B07-4CEC-4606-B036-BCA23E220C14}"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3"/>
          <p:cNvSpPr>
            <a:spLocks noGrp="1"/>
          </p:cNvSpPr>
          <p:nvPr>
            <p:ph type="dt" sz="half" idx="10"/>
          </p:nvPr>
        </p:nvSpPr>
        <p:spPr/>
        <p:txBody>
          <a:bodyPr/>
          <a:lstStyle>
            <a:lvl1pPr>
              <a:defRPr/>
            </a:lvl1pPr>
          </a:lstStyle>
          <a:p>
            <a:pPr>
              <a:defRPr/>
            </a:pPr>
            <a:fld id="{28938033-73CB-4C02-87B2-E42679F12178}" type="datetimeFigureOut">
              <a:rPr lang="vi-VN"/>
              <a:pPr>
                <a:defRPr/>
              </a:pPr>
              <a:t>10/10/2018</a:t>
            </a:fld>
            <a:endParaRPr lang="vi-VN"/>
          </a:p>
        </p:txBody>
      </p:sp>
      <p:sp>
        <p:nvSpPr>
          <p:cNvPr id="8" name="Footer Placeholder 4"/>
          <p:cNvSpPr>
            <a:spLocks noGrp="1"/>
          </p:cNvSpPr>
          <p:nvPr>
            <p:ph type="ftr" sz="quarter" idx="11"/>
          </p:nvPr>
        </p:nvSpPr>
        <p:spPr/>
        <p:txBody>
          <a:bodyPr/>
          <a:lstStyle>
            <a:lvl1pPr>
              <a:defRPr/>
            </a:lvl1pPr>
          </a:lstStyle>
          <a:p>
            <a:pPr>
              <a:defRPr/>
            </a:pPr>
            <a:endParaRPr lang="vi-VN"/>
          </a:p>
        </p:txBody>
      </p:sp>
      <p:sp>
        <p:nvSpPr>
          <p:cNvPr id="9" name="Slide Number Placeholder 5"/>
          <p:cNvSpPr>
            <a:spLocks noGrp="1"/>
          </p:cNvSpPr>
          <p:nvPr>
            <p:ph type="sldNum" sz="quarter" idx="12"/>
          </p:nvPr>
        </p:nvSpPr>
        <p:spPr/>
        <p:txBody>
          <a:bodyPr/>
          <a:lstStyle>
            <a:lvl1pPr>
              <a:defRPr/>
            </a:lvl1pPr>
          </a:lstStyle>
          <a:p>
            <a:pPr>
              <a:defRPr/>
            </a:pPr>
            <a:fld id="{3BCC91DE-A98B-4E23-855A-8305E5F67508}"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3"/>
          <p:cNvSpPr>
            <a:spLocks noGrp="1"/>
          </p:cNvSpPr>
          <p:nvPr>
            <p:ph type="dt" sz="half" idx="10"/>
          </p:nvPr>
        </p:nvSpPr>
        <p:spPr/>
        <p:txBody>
          <a:bodyPr/>
          <a:lstStyle>
            <a:lvl1pPr>
              <a:defRPr/>
            </a:lvl1pPr>
          </a:lstStyle>
          <a:p>
            <a:pPr>
              <a:defRPr/>
            </a:pPr>
            <a:fld id="{827D6E9E-2E67-4FA3-891F-95C29F821973}" type="datetimeFigureOut">
              <a:rPr lang="vi-VN"/>
              <a:pPr>
                <a:defRPr/>
              </a:pPr>
              <a:t>10/10/2018</a:t>
            </a:fld>
            <a:endParaRPr lang="vi-VN"/>
          </a:p>
        </p:txBody>
      </p:sp>
      <p:sp>
        <p:nvSpPr>
          <p:cNvPr id="4" name="Footer Placeholder 4"/>
          <p:cNvSpPr>
            <a:spLocks noGrp="1"/>
          </p:cNvSpPr>
          <p:nvPr>
            <p:ph type="ftr" sz="quarter" idx="11"/>
          </p:nvPr>
        </p:nvSpPr>
        <p:spPr/>
        <p:txBody>
          <a:bodyPr/>
          <a:lstStyle>
            <a:lvl1pPr>
              <a:defRPr/>
            </a:lvl1pPr>
          </a:lstStyle>
          <a:p>
            <a:pPr>
              <a:defRPr/>
            </a:pPr>
            <a:endParaRPr lang="vi-VN"/>
          </a:p>
        </p:txBody>
      </p:sp>
      <p:sp>
        <p:nvSpPr>
          <p:cNvPr id="5" name="Slide Number Placeholder 5"/>
          <p:cNvSpPr>
            <a:spLocks noGrp="1"/>
          </p:cNvSpPr>
          <p:nvPr>
            <p:ph type="sldNum" sz="quarter" idx="12"/>
          </p:nvPr>
        </p:nvSpPr>
        <p:spPr/>
        <p:txBody>
          <a:bodyPr/>
          <a:lstStyle>
            <a:lvl1pPr>
              <a:defRPr/>
            </a:lvl1pPr>
          </a:lstStyle>
          <a:p>
            <a:pPr>
              <a:defRPr/>
            </a:pPr>
            <a:fld id="{1CCC162B-C59B-4567-841A-CB466FD84762}"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D6EDA9F-5B0D-42E1-919E-29539E8751A7}" type="datetimeFigureOut">
              <a:rPr lang="vi-VN"/>
              <a:pPr>
                <a:defRPr/>
              </a:pPr>
              <a:t>10/10/2018</a:t>
            </a:fld>
            <a:endParaRPr lang="vi-VN"/>
          </a:p>
        </p:txBody>
      </p:sp>
      <p:sp>
        <p:nvSpPr>
          <p:cNvPr id="3" name="Footer Placeholder 4"/>
          <p:cNvSpPr>
            <a:spLocks noGrp="1"/>
          </p:cNvSpPr>
          <p:nvPr>
            <p:ph type="ftr" sz="quarter" idx="11"/>
          </p:nvPr>
        </p:nvSpPr>
        <p:spPr/>
        <p:txBody>
          <a:bodyPr/>
          <a:lstStyle>
            <a:lvl1pPr>
              <a:defRPr/>
            </a:lvl1pPr>
          </a:lstStyle>
          <a:p>
            <a:pPr>
              <a:defRPr/>
            </a:pPr>
            <a:endParaRPr lang="vi-VN"/>
          </a:p>
        </p:txBody>
      </p:sp>
      <p:sp>
        <p:nvSpPr>
          <p:cNvPr id="4" name="Slide Number Placeholder 5"/>
          <p:cNvSpPr>
            <a:spLocks noGrp="1"/>
          </p:cNvSpPr>
          <p:nvPr>
            <p:ph type="sldNum" sz="quarter" idx="12"/>
          </p:nvPr>
        </p:nvSpPr>
        <p:spPr/>
        <p:txBody>
          <a:bodyPr/>
          <a:lstStyle>
            <a:lvl1pPr>
              <a:defRPr/>
            </a:lvl1pPr>
          </a:lstStyle>
          <a:p>
            <a:pPr>
              <a:defRPr/>
            </a:pPr>
            <a:fld id="{F1E1F93F-5DD4-43E3-99DE-58A7D5418538}"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9692C98-A04F-452A-92A1-9F61D5E761B6}" type="datetimeFigureOut">
              <a:rPr lang="vi-VN"/>
              <a:pPr>
                <a:defRPr/>
              </a:pPr>
              <a:t>10/10/2018</a:t>
            </a:fld>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52A7626F-8A2D-4901-8187-0DB15D3B5A95}"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3C5FD82-146B-4B4C-BDFB-08C81F9F33B0}" type="datetimeFigureOut">
              <a:rPr lang="vi-VN"/>
              <a:pPr>
                <a:defRPr/>
              </a:pPr>
              <a:t>10/10/2018</a:t>
            </a:fld>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C75602C5-9A28-4A2E-A7DF-E216EE0527D6}"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vi-VN"/>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56CB987-FF88-4616-B12A-D0D68BE378D0}" type="datetimeFigureOut">
              <a:rPr lang="vi-VN"/>
              <a:pPr>
                <a:defRPr/>
              </a:pPr>
              <a:t>10/10/2018</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96D0E39-D19E-49A0-8082-0CE663B0D034}"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Times New Roman" pitchFamily="18" charset="0"/>
        </a:defRPr>
      </a:lvl2pPr>
      <a:lvl3pPr algn="ctr" rtl="0" eaLnBrk="1" fontAlgn="base" hangingPunct="1">
        <a:spcBef>
          <a:spcPct val="0"/>
        </a:spcBef>
        <a:spcAft>
          <a:spcPct val="0"/>
        </a:spcAft>
        <a:defRPr sz="4400">
          <a:solidFill>
            <a:schemeClr val="tx1"/>
          </a:solidFill>
          <a:latin typeface="Times New Roman" pitchFamily="18" charset="0"/>
        </a:defRPr>
      </a:lvl3pPr>
      <a:lvl4pPr algn="ctr" rtl="0" eaLnBrk="1" fontAlgn="base" hangingPunct="1">
        <a:spcBef>
          <a:spcPct val="0"/>
        </a:spcBef>
        <a:spcAft>
          <a:spcPct val="0"/>
        </a:spcAft>
        <a:defRPr sz="4400">
          <a:solidFill>
            <a:schemeClr val="tx1"/>
          </a:solidFill>
          <a:latin typeface="Times New Roman" pitchFamily="18" charset="0"/>
        </a:defRPr>
      </a:lvl4pPr>
      <a:lvl5pPr algn="ctr" rtl="0" eaLnBrk="1" fontAlgn="base" hangingPunct="1">
        <a:spcBef>
          <a:spcPct val="0"/>
        </a:spcBef>
        <a:spcAft>
          <a:spcPct val="0"/>
        </a:spcAft>
        <a:defRPr sz="4400">
          <a:solidFill>
            <a:schemeClr val="tx1"/>
          </a:solidFill>
          <a:latin typeface="Times New Roman" pitchFamily="18" charset="0"/>
        </a:defRPr>
      </a:lvl5pPr>
      <a:lvl6pPr marL="457200" algn="ctr" rtl="0" eaLnBrk="1" fontAlgn="base" hangingPunct="1">
        <a:spcBef>
          <a:spcPct val="0"/>
        </a:spcBef>
        <a:spcAft>
          <a:spcPct val="0"/>
        </a:spcAft>
        <a:defRPr sz="4400">
          <a:solidFill>
            <a:schemeClr val="tx1"/>
          </a:solidFill>
          <a:latin typeface="Times New Roman" pitchFamily="18" charset="0"/>
        </a:defRPr>
      </a:lvl6pPr>
      <a:lvl7pPr marL="914400" algn="ctr" rtl="0" eaLnBrk="1" fontAlgn="base" hangingPunct="1">
        <a:spcBef>
          <a:spcPct val="0"/>
        </a:spcBef>
        <a:spcAft>
          <a:spcPct val="0"/>
        </a:spcAft>
        <a:defRPr sz="4400">
          <a:solidFill>
            <a:schemeClr val="tx1"/>
          </a:solidFill>
          <a:latin typeface="Times New Roman" pitchFamily="18" charset="0"/>
        </a:defRPr>
      </a:lvl7pPr>
      <a:lvl8pPr marL="1371600" algn="ctr" rtl="0" eaLnBrk="1" fontAlgn="base" hangingPunct="1">
        <a:spcBef>
          <a:spcPct val="0"/>
        </a:spcBef>
        <a:spcAft>
          <a:spcPct val="0"/>
        </a:spcAft>
        <a:defRPr sz="4400">
          <a:solidFill>
            <a:schemeClr val="tx1"/>
          </a:solidFill>
          <a:latin typeface="Times New Roman" pitchFamily="18" charset="0"/>
        </a:defRPr>
      </a:lvl8pPr>
      <a:lvl9pPr marL="1828800" algn="ctr" rtl="0" eaLnBrk="1" fontAlgn="base" hangingPunct="1">
        <a:spcBef>
          <a:spcPct val="0"/>
        </a:spcBef>
        <a:spcAft>
          <a:spcPct val="0"/>
        </a:spcAft>
        <a:defRPr sz="4400">
          <a:solidFill>
            <a:schemeClr val="tx1"/>
          </a:solidFill>
          <a:latin typeface="Times New Roman" pitchFamily="18"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755576" y="260648"/>
            <a:ext cx="7772400" cy="1470025"/>
          </a:xfrm>
        </p:spPr>
        <p:txBody>
          <a:bodyPr/>
          <a:lstStyle/>
          <a:p>
            <a:pPr>
              <a:lnSpc>
                <a:spcPct val="150000"/>
              </a:lnSpc>
              <a:spcBef>
                <a:spcPts val="1200"/>
              </a:spcBef>
              <a:spcAft>
                <a:spcPts val="1200"/>
              </a:spcAft>
            </a:pPr>
            <a:r>
              <a:rPr lang="en-US" altLang="en-US" sz="2500" b="1" dirty="0">
                <a:solidFill>
                  <a:srgbClr val="0F62AC"/>
                </a:solidFill>
                <a:cs typeface="Tahoma" pitchFamily="34" charset="0"/>
              </a:rPr>
              <a:t>CÔNG TY CỔ PHẦN GIẢI PHÁP THANH TOÁN VIỆT NAM</a:t>
            </a:r>
          </a:p>
        </p:txBody>
      </p:sp>
      <p:sp>
        <p:nvSpPr>
          <p:cNvPr id="5" name="Subtitle 4"/>
          <p:cNvSpPr>
            <a:spLocks noGrp="1"/>
          </p:cNvSpPr>
          <p:nvPr>
            <p:ph type="subTitle" idx="1"/>
          </p:nvPr>
        </p:nvSpPr>
        <p:spPr>
          <a:xfrm>
            <a:off x="1331640" y="4149080"/>
            <a:ext cx="6400800" cy="1752600"/>
          </a:xfrm>
        </p:spPr>
        <p:txBody>
          <a:bodyPr/>
          <a:lstStyle/>
          <a:p>
            <a:r>
              <a:rPr lang="vi-VN" altLang="fr-FR" sz="4000" b="1">
                <a:solidFill>
                  <a:schemeClr val="tx1">
                    <a:lumMod val="65000"/>
                    <a:lumOff val="35000"/>
                  </a:schemeClr>
                </a:solidFill>
                <a:cs typeface="Arial" charset="0"/>
              </a:rPr>
              <a:t>Workshop</a:t>
            </a:r>
            <a:br>
              <a:rPr lang="fr-FR" altLang="fr-FR" sz="4000" b="1">
                <a:solidFill>
                  <a:schemeClr val="tx1">
                    <a:lumMod val="65000"/>
                    <a:lumOff val="35000"/>
                  </a:schemeClr>
                </a:solidFill>
                <a:cs typeface="Arial" charset="0"/>
              </a:rPr>
            </a:br>
            <a:r>
              <a:rPr lang="vi-VN" altLang="fr-FR" sz="2000" b="1">
                <a:solidFill>
                  <a:schemeClr val="tx1">
                    <a:lumMod val="65000"/>
                    <a:lumOff val="35000"/>
                  </a:schemeClr>
                </a:solidFill>
                <a:cs typeface="Arial" charset="0"/>
              </a:rPr>
              <a:t>Blockchain / DLT</a:t>
            </a:r>
          </a:p>
        </p:txBody>
      </p:sp>
    </p:spTree>
    <p:extLst>
      <p:ext uri="{BB962C8B-B14F-4D97-AF65-F5344CB8AC3E}">
        <p14:creationId xmlns:p14="http://schemas.microsoft.com/office/powerpoint/2010/main" val="198066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763D-5B0B-452F-9523-FA64218ED2E2}"/>
              </a:ext>
            </a:extLst>
          </p:cNvPr>
          <p:cNvSpPr>
            <a:spLocks noGrp="1"/>
          </p:cNvSpPr>
          <p:nvPr>
            <p:ph type="title"/>
          </p:nvPr>
        </p:nvSpPr>
        <p:spPr>
          <a:xfrm>
            <a:off x="520883" y="1972704"/>
            <a:ext cx="2057400" cy="2057400"/>
          </a:xfrm>
          <a:prstGeom prst="ellipse">
            <a:avLst/>
          </a:prstGeom>
          <a:solidFill>
            <a:srgbClr val="00C0F3"/>
          </a:solidFill>
          <a:ln/>
        </p:spPr>
        <p:style>
          <a:lnRef idx="1">
            <a:schemeClr val="accent3"/>
          </a:lnRef>
          <a:fillRef idx="3">
            <a:schemeClr val="accent3"/>
          </a:fillRef>
          <a:effectRef idx="2">
            <a:schemeClr val="accent3"/>
          </a:effectRef>
          <a:fontRef idx="minor">
            <a:schemeClr val="lt1"/>
          </a:fontRef>
        </p:style>
        <p:txBody>
          <a:bodyPr>
            <a:normAutofit/>
          </a:bodyPr>
          <a:lstStyle/>
          <a:p>
            <a:pPr algn="ctr"/>
            <a:r>
              <a:rPr lang="en-US" sz="1800">
                <a:solidFill>
                  <a:srgbClr val="FFFFFF"/>
                </a:solidFill>
              </a:rPr>
              <a:t>BLOCKCHAIN</a:t>
            </a:r>
            <a:r>
              <a:rPr lang="en-US" sz="1950">
                <a:solidFill>
                  <a:srgbClr val="FFFFFF"/>
                </a:solidFill>
              </a:rPr>
              <a:t> Background</a:t>
            </a:r>
          </a:p>
        </p:txBody>
      </p:sp>
      <p:pic>
        <p:nvPicPr>
          <p:cNvPr id="1026" name="Picture 2" descr="Káº¿t quáº£ hÃ¬nh áº£nh cho chuá»i máº¯t xÃ­ch">
            <a:extLst>
              <a:ext uri="{FF2B5EF4-FFF2-40B4-BE49-F238E27FC236}">
                <a16:creationId xmlns:a16="http://schemas.microsoft.com/office/drawing/2014/main" id="{9893E212-376C-4AC1-84A4-49A4DEBD1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1" y="1902958"/>
            <a:ext cx="5391149" cy="21968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991CF9D-92D8-4B84-ACA9-3C04E701DF7D}"/>
              </a:ext>
            </a:extLst>
          </p:cNvPr>
          <p:cNvSpPr>
            <a:spLocks noGrp="1"/>
          </p:cNvSpPr>
          <p:nvPr>
            <p:ph idx="1"/>
          </p:nvPr>
        </p:nvSpPr>
        <p:spPr>
          <a:xfrm>
            <a:off x="3028951" y="4520905"/>
            <a:ext cx="5391149" cy="969068"/>
          </a:xfrm>
        </p:spPr>
        <p:txBody>
          <a:bodyPr>
            <a:normAutofit/>
          </a:bodyPr>
          <a:lstStyle/>
          <a:p>
            <a:r>
              <a:rPr lang="vi-VN" sz="1275"/>
              <a:t>Block: khối dữ liệu lưu trữ các bản ghi giao dịch</a:t>
            </a:r>
          </a:p>
          <a:p>
            <a:r>
              <a:rPr lang="vi-VN" sz="1275"/>
              <a:t>Chain: Chuỗi kết nối móc xích với nhau</a:t>
            </a:r>
          </a:p>
          <a:p>
            <a:r>
              <a:rPr lang="vi-VN" sz="1275"/>
              <a:t>BlockChain: Chuỗi các khối kết móc xích với nhau, khối tiếp theo chứa hash của khối trước </a:t>
            </a:r>
            <a:endParaRPr lang="en-US" sz="1275"/>
          </a:p>
        </p:txBody>
      </p:sp>
    </p:spTree>
    <p:extLst>
      <p:ext uri="{BB962C8B-B14F-4D97-AF65-F5344CB8AC3E}">
        <p14:creationId xmlns:p14="http://schemas.microsoft.com/office/powerpoint/2010/main" val="3284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63BE-0273-4C62-9635-F17A68558ABA}"/>
              </a:ext>
            </a:extLst>
          </p:cNvPr>
          <p:cNvSpPr>
            <a:spLocks noGrp="1"/>
          </p:cNvSpPr>
          <p:nvPr>
            <p:ph type="title"/>
          </p:nvPr>
        </p:nvSpPr>
        <p:spPr>
          <a:xfrm>
            <a:off x="520883" y="1972704"/>
            <a:ext cx="2057400" cy="2057400"/>
          </a:xfrm>
          <a:prstGeom prst="ellipse">
            <a:avLst/>
          </a:prstGeom>
          <a:solidFill>
            <a:srgbClr val="00C0F3"/>
          </a:solidFill>
          <a:ln/>
        </p:spPr>
        <p:style>
          <a:lnRef idx="1">
            <a:schemeClr val="accent3"/>
          </a:lnRef>
          <a:fillRef idx="3">
            <a:schemeClr val="accent3"/>
          </a:fillRef>
          <a:effectRef idx="2">
            <a:schemeClr val="accent3"/>
          </a:effectRef>
          <a:fontRef idx="minor">
            <a:schemeClr val="lt1"/>
          </a:fontRef>
        </p:style>
        <p:txBody>
          <a:bodyPr>
            <a:normAutofit/>
          </a:bodyPr>
          <a:lstStyle/>
          <a:p>
            <a:pPr algn="ctr"/>
            <a:r>
              <a:rPr lang="vi-VN" sz="1950" b="1">
                <a:solidFill>
                  <a:srgbClr val="FFFFFF"/>
                </a:solidFill>
                <a:latin typeface="Calibri Light (Headings)"/>
              </a:rPr>
              <a:t>LEDGE</a:t>
            </a:r>
            <a:br>
              <a:rPr lang="vi-VN" sz="1950" b="1">
                <a:solidFill>
                  <a:srgbClr val="FFFFFF"/>
                </a:solidFill>
                <a:latin typeface="Calibri Light (Headings)"/>
              </a:rPr>
            </a:br>
            <a:r>
              <a:rPr lang="vi-VN" sz="1950" b="1">
                <a:solidFill>
                  <a:srgbClr val="FFFFFF"/>
                </a:solidFill>
                <a:latin typeface="Calibri Light (Headings)"/>
              </a:rPr>
              <a:t>Sổ cái</a:t>
            </a:r>
            <a:endParaRPr lang="en-US" sz="1950" b="1">
              <a:solidFill>
                <a:srgbClr val="FFFFFF"/>
              </a:solidFill>
              <a:latin typeface="Calibri Light (Headings)"/>
            </a:endParaRPr>
          </a:p>
        </p:txBody>
      </p:sp>
      <p:pic>
        <p:nvPicPr>
          <p:cNvPr id="2050" name="Picture 2" descr="https://portworx.com/wp-content/uploads/2018/04/blockchain-overview-central-ledger.png">
            <a:extLst>
              <a:ext uri="{FF2B5EF4-FFF2-40B4-BE49-F238E27FC236}">
                <a16:creationId xmlns:a16="http://schemas.microsoft.com/office/drawing/2014/main" id="{93623980-029F-4465-BDC4-E33BF7ED1D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8950" y="1842224"/>
            <a:ext cx="1779341" cy="231836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6701C8C-320D-4D1B-BEB2-4B189663AB5A}"/>
              </a:ext>
            </a:extLst>
          </p:cNvPr>
          <p:cNvSpPr>
            <a:spLocks noGrp="1"/>
          </p:cNvSpPr>
          <p:nvPr>
            <p:ph idx="1"/>
          </p:nvPr>
        </p:nvSpPr>
        <p:spPr>
          <a:xfrm>
            <a:off x="2672862" y="4233498"/>
            <a:ext cx="5747238" cy="1450729"/>
          </a:xfrm>
        </p:spPr>
        <p:txBody>
          <a:bodyPr>
            <a:normAutofit/>
          </a:bodyPr>
          <a:lstStyle/>
          <a:p>
            <a:r>
              <a:rPr lang="vi-VN" sz="1350"/>
              <a:t>Các bản ghi số dư và giao dịch giữa 2 tài khoản được lưu lại vào sổ cái. Sổ cái kế toán của một Bank thực chất là 1 cơ sở dữ liệu tập trung và tin cậy trong tổ chức. Nhưng tổ chức lưu trữ có khả năng thao tác lên dữ liệu đó, điều này mang đến vấn đề về tin cậy</a:t>
            </a:r>
          </a:p>
          <a:p>
            <a:r>
              <a:rPr lang="vi-VN" sz="1350"/>
              <a:t>Phương án giải quyết, dữ liệu sổ cái sẽ do nhiều bên lưu giữ và được cập nhật giống nhau </a:t>
            </a:r>
          </a:p>
          <a:p>
            <a:endParaRPr lang="vi-VN" sz="1350"/>
          </a:p>
          <a:p>
            <a:endParaRPr lang="en-US" sz="1350"/>
          </a:p>
        </p:txBody>
      </p:sp>
      <p:pic>
        <p:nvPicPr>
          <p:cNvPr id="2052" name="Picture 4" descr="distributed ledger">
            <a:extLst>
              <a:ext uri="{FF2B5EF4-FFF2-40B4-BE49-F238E27FC236}">
                <a16:creationId xmlns:a16="http://schemas.microsoft.com/office/drawing/2014/main" id="{5DDD16FF-F25A-4CF8-A9A8-4B41921BD08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0025" y="1842224"/>
            <a:ext cx="2310076" cy="2391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27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63BE-0273-4C62-9635-F17A68558ABA}"/>
              </a:ext>
            </a:extLst>
          </p:cNvPr>
          <p:cNvSpPr>
            <a:spLocks noGrp="1"/>
          </p:cNvSpPr>
          <p:nvPr>
            <p:ph type="title"/>
          </p:nvPr>
        </p:nvSpPr>
        <p:spPr>
          <a:xfrm>
            <a:off x="520883" y="1972704"/>
            <a:ext cx="2057400" cy="2057400"/>
          </a:xfrm>
          <a:prstGeom prst="ellipse">
            <a:avLst/>
          </a:prstGeom>
          <a:solidFill>
            <a:srgbClr val="00C0F3"/>
          </a:solidFill>
          <a:ln/>
        </p:spPr>
        <p:style>
          <a:lnRef idx="1">
            <a:schemeClr val="accent3"/>
          </a:lnRef>
          <a:fillRef idx="3">
            <a:schemeClr val="accent3"/>
          </a:fillRef>
          <a:effectRef idx="2">
            <a:schemeClr val="accent3"/>
          </a:effectRef>
          <a:fontRef idx="minor">
            <a:schemeClr val="lt1"/>
          </a:fontRef>
        </p:style>
        <p:txBody>
          <a:bodyPr>
            <a:normAutofit/>
          </a:bodyPr>
          <a:lstStyle/>
          <a:p>
            <a:pPr algn="ctr"/>
            <a:r>
              <a:rPr lang="vi-VN" sz="1600" b="1">
                <a:solidFill>
                  <a:srgbClr val="FFFFFF"/>
                </a:solidFill>
                <a:latin typeface="Calibri Light (Headings)"/>
              </a:rPr>
              <a:t>TRANSACTION</a:t>
            </a:r>
            <a:br>
              <a:rPr lang="vi-VN" sz="1950" b="1">
                <a:solidFill>
                  <a:srgbClr val="FFFFFF"/>
                </a:solidFill>
                <a:latin typeface="Calibri Light (Headings)"/>
              </a:rPr>
            </a:br>
            <a:r>
              <a:rPr lang="vi-VN" sz="1950" b="1">
                <a:solidFill>
                  <a:srgbClr val="FFFFFF"/>
                </a:solidFill>
                <a:latin typeface="Calibri Light (Headings)"/>
              </a:rPr>
              <a:t>Giao dịch</a:t>
            </a:r>
            <a:endParaRPr lang="en-US" sz="1950" b="1">
              <a:solidFill>
                <a:srgbClr val="FFFFFF"/>
              </a:solidFill>
              <a:latin typeface="Calibri Light (Headings)"/>
            </a:endParaRPr>
          </a:p>
        </p:txBody>
      </p:sp>
      <p:sp>
        <p:nvSpPr>
          <p:cNvPr id="3" name="Content Placeholder 2">
            <a:extLst>
              <a:ext uri="{FF2B5EF4-FFF2-40B4-BE49-F238E27FC236}">
                <a16:creationId xmlns:a16="http://schemas.microsoft.com/office/drawing/2014/main" id="{26701C8C-320D-4D1B-BEB2-4B189663AB5A}"/>
              </a:ext>
            </a:extLst>
          </p:cNvPr>
          <p:cNvSpPr>
            <a:spLocks noGrp="1"/>
          </p:cNvSpPr>
          <p:nvPr>
            <p:ph idx="1"/>
          </p:nvPr>
        </p:nvSpPr>
        <p:spPr>
          <a:xfrm>
            <a:off x="2672862" y="4024131"/>
            <a:ext cx="5747238" cy="1660096"/>
          </a:xfrm>
        </p:spPr>
        <p:txBody>
          <a:bodyPr>
            <a:normAutofit fontScale="92500" lnSpcReduction="10000"/>
          </a:bodyPr>
          <a:lstStyle/>
          <a:p>
            <a:r>
              <a:rPr lang="vi-VN" sz="1350"/>
              <a:t>Transaction: chuyển giá trị từ tài khoản này sang tài khoản khác, làm thay đổi một vài giá trị trong sổ cái.</a:t>
            </a:r>
          </a:p>
          <a:p>
            <a:r>
              <a:rPr lang="vi-VN" sz="1350"/>
              <a:t>Transaction có header và body, có thể chứa một đoạn code có thể thực thi gọi là smart contract</a:t>
            </a:r>
          </a:p>
          <a:p>
            <a:r>
              <a:rPr lang="vi-VN" sz="1350"/>
              <a:t>Trong mọi trường hợp - một giao dịch cần phải được ghi lại trong sổ kế toán sao cho nó được hiển thị và các kết quả có thể tính toán được và xác minh được.</a:t>
            </a:r>
          </a:p>
          <a:p>
            <a:r>
              <a:rPr lang="vi-VN" sz="1350"/>
              <a:t>Transaction thực hiện trên một node sẽ được chuyển tới các node khác</a:t>
            </a:r>
            <a:endParaRPr lang="en-US" sz="1350"/>
          </a:p>
        </p:txBody>
      </p:sp>
      <p:pic>
        <p:nvPicPr>
          <p:cNvPr id="3074" name="Picture 2" descr="blockchain transaction">
            <a:extLst>
              <a:ext uri="{FF2B5EF4-FFF2-40B4-BE49-F238E27FC236}">
                <a16:creationId xmlns:a16="http://schemas.microsoft.com/office/drawing/2014/main" id="{028766E0-0E7F-4BE7-93E8-B6E82B9E9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1173775"/>
            <a:ext cx="5715000" cy="2850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22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63BE-0273-4C62-9635-F17A68558ABA}"/>
              </a:ext>
            </a:extLst>
          </p:cNvPr>
          <p:cNvSpPr>
            <a:spLocks noGrp="1"/>
          </p:cNvSpPr>
          <p:nvPr>
            <p:ph type="title"/>
          </p:nvPr>
        </p:nvSpPr>
        <p:spPr>
          <a:xfrm>
            <a:off x="520883" y="1972704"/>
            <a:ext cx="2057400" cy="2057400"/>
          </a:xfrm>
          <a:prstGeom prst="ellipse">
            <a:avLst/>
          </a:prstGeom>
          <a:solidFill>
            <a:srgbClr val="00C0F3"/>
          </a:solidFill>
          <a:ln/>
        </p:spPr>
        <p:style>
          <a:lnRef idx="1">
            <a:schemeClr val="accent3"/>
          </a:lnRef>
          <a:fillRef idx="3">
            <a:schemeClr val="accent3"/>
          </a:fillRef>
          <a:effectRef idx="2">
            <a:schemeClr val="accent3"/>
          </a:effectRef>
          <a:fontRef idx="minor">
            <a:schemeClr val="lt1"/>
          </a:fontRef>
        </p:style>
        <p:txBody>
          <a:bodyPr>
            <a:normAutofit/>
          </a:bodyPr>
          <a:lstStyle/>
          <a:p>
            <a:pPr algn="ctr"/>
            <a:r>
              <a:rPr lang="vi-VN" sz="1800" b="1">
                <a:solidFill>
                  <a:srgbClr val="FFFFFF"/>
                </a:solidFill>
                <a:latin typeface="Calibri Light (Headings)"/>
              </a:rPr>
              <a:t>BLOCK</a:t>
            </a:r>
            <a:br>
              <a:rPr lang="vi-VN" sz="1950" b="1">
                <a:solidFill>
                  <a:srgbClr val="FFFFFF"/>
                </a:solidFill>
                <a:latin typeface="Calibri Light (Headings)"/>
              </a:rPr>
            </a:br>
            <a:r>
              <a:rPr lang="vi-VN" sz="1950" b="1">
                <a:solidFill>
                  <a:srgbClr val="FFFFFF"/>
                </a:solidFill>
                <a:latin typeface="Calibri Light (Headings)"/>
              </a:rPr>
              <a:t>Khối</a:t>
            </a:r>
            <a:endParaRPr lang="en-US" sz="1950" b="1">
              <a:solidFill>
                <a:srgbClr val="FFFFFF"/>
              </a:solidFill>
              <a:latin typeface="Calibri Light (Headings)"/>
            </a:endParaRPr>
          </a:p>
        </p:txBody>
      </p:sp>
      <p:sp>
        <p:nvSpPr>
          <p:cNvPr id="3" name="Content Placeholder 2">
            <a:extLst>
              <a:ext uri="{FF2B5EF4-FFF2-40B4-BE49-F238E27FC236}">
                <a16:creationId xmlns:a16="http://schemas.microsoft.com/office/drawing/2014/main" id="{26701C8C-320D-4D1B-BEB2-4B189663AB5A}"/>
              </a:ext>
            </a:extLst>
          </p:cNvPr>
          <p:cNvSpPr>
            <a:spLocks noGrp="1"/>
          </p:cNvSpPr>
          <p:nvPr>
            <p:ph idx="1"/>
          </p:nvPr>
        </p:nvSpPr>
        <p:spPr>
          <a:xfrm>
            <a:off x="2672862" y="4233497"/>
            <a:ext cx="5747238" cy="1677131"/>
          </a:xfrm>
        </p:spPr>
        <p:txBody>
          <a:bodyPr>
            <a:normAutofit/>
          </a:bodyPr>
          <a:lstStyle/>
          <a:p>
            <a:r>
              <a:rPr lang="vi-VN" sz="1350"/>
              <a:t>Một tập hợp các giao dịch được nhóm lại với nhau tạo thành một khối</a:t>
            </a:r>
          </a:p>
          <a:p>
            <a:r>
              <a:rPr lang="vi-VN" sz="1350"/>
              <a:t>Chỉ một node được lựa chọn sẽ tạo khối và gửi tới các node khác để xác minh và lưu lại </a:t>
            </a:r>
          </a:p>
          <a:p>
            <a:r>
              <a:rPr lang="vi-VN" sz="1350"/>
              <a:t>Khối sẽ một ID là hash toàn bộ dữ liệu của khối</a:t>
            </a:r>
          </a:p>
          <a:p>
            <a:r>
              <a:rPr lang="vi-VN" sz="1350"/>
              <a:t>Thời gian giữa mỗi lần tạo khối và số lượng giao dịch lưu giữ trong một khối ảnh hưởng trực tiếp đến throughput </a:t>
            </a:r>
          </a:p>
          <a:p>
            <a:endParaRPr lang="en-US" sz="1350"/>
          </a:p>
        </p:txBody>
      </p:sp>
      <p:pic>
        <p:nvPicPr>
          <p:cNvPr id="4098" name="Picture 2" descr="blockchain transaction security">
            <a:extLst>
              <a:ext uri="{FF2B5EF4-FFF2-40B4-BE49-F238E27FC236}">
                <a16:creationId xmlns:a16="http://schemas.microsoft.com/office/drawing/2014/main" id="{154C52D9-70F7-4D08-9A41-E6FEE3803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947372"/>
            <a:ext cx="571500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58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63BE-0273-4C62-9635-F17A68558ABA}"/>
              </a:ext>
            </a:extLst>
          </p:cNvPr>
          <p:cNvSpPr>
            <a:spLocks noGrp="1"/>
          </p:cNvSpPr>
          <p:nvPr>
            <p:ph type="title"/>
          </p:nvPr>
        </p:nvSpPr>
        <p:spPr>
          <a:xfrm>
            <a:off x="520883" y="1972704"/>
            <a:ext cx="2057400" cy="2057400"/>
          </a:xfrm>
          <a:prstGeom prst="ellipse">
            <a:avLst/>
          </a:prstGeom>
          <a:solidFill>
            <a:srgbClr val="00C0F3"/>
          </a:solidFill>
          <a:ln/>
        </p:spPr>
        <p:style>
          <a:lnRef idx="1">
            <a:schemeClr val="accent3"/>
          </a:lnRef>
          <a:fillRef idx="3">
            <a:schemeClr val="accent3"/>
          </a:fillRef>
          <a:effectRef idx="2">
            <a:schemeClr val="accent3"/>
          </a:effectRef>
          <a:fontRef idx="minor">
            <a:schemeClr val="lt1"/>
          </a:fontRef>
        </p:style>
        <p:txBody>
          <a:bodyPr>
            <a:normAutofit/>
          </a:bodyPr>
          <a:lstStyle/>
          <a:p>
            <a:pPr algn="ctr"/>
            <a:r>
              <a:rPr lang="vi-VN" sz="1800" b="1">
                <a:solidFill>
                  <a:srgbClr val="FFFFFF"/>
                </a:solidFill>
                <a:latin typeface="Calibri Light (Headings)"/>
              </a:rPr>
              <a:t>CHAIN</a:t>
            </a:r>
            <a:br>
              <a:rPr lang="vi-VN" sz="1950" b="1">
                <a:solidFill>
                  <a:srgbClr val="FFFFFF"/>
                </a:solidFill>
                <a:latin typeface="Calibri Light (Headings)"/>
              </a:rPr>
            </a:br>
            <a:r>
              <a:rPr lang="vi-VN" sz="1950" b="1">
                <a:solidFill>
                  <a:srgbClr val="FFFFFF"/>
                </a:solidFill>
                <a:latin typeface="Calibri Light (Headings)"/>
              </a:rPr>
              <a:t>Chuỗi</a:t>
            </a:r>
            <a:endParaRPr lang="en-US" sz="1950" b="1">
              <a:solidFill>
                <a:srgbClr val="FFFFFF"/>
              </a:solidFill>
              <a:latin typeface="Calibri Light (Headings)"/>
            </a:endParaRPr>
          </a:p>
        </p:txBody>
      </p:sp>
      <p:sp>
        <p:nvSpPr>
          <p:cNvPr id="3" name="Content Placeholder 2">
            <a:extLst>
              <a:ext uri="{FF2B5EF4-FFF2-40B4-BE49-F238E27FC236}">
                <a16:creationId xmlns:a16="http://schemas.microsoft.com/office/drawing/2014/main" id="{26701C8C-320D-4D1B-BEB2-4B189663AB5A}"/>
              </a:ext>
            </a:extLst>
          </p:cNvPr>
          <p:cNvSpPr>
            <a:spLocks noGrp="1"/>
          </p:cNvSpPr>
          <p:nvPr>
            <p:ph idx="1"/>
          </p:nvPr>
        </p:nvSpPr>
        <p:spPr>
          <a:xfrm>
            <a:off x="2672862" y="4233498"/>
            <a:ext cx="5747238" cy="1450729"/>
          </a:xfrm>
        </p:spPr>
        <p:txBody>
          <a:bodyPr>
            <a:normAutofit fontScale="92500" lnSpcReduction="20000"/>
          </a:bodyPr>
          <a:lstStyle/>
          <a:p>
            <a:r>
              <a:rPr lang="vi-VN" sz="1350"/>
              <a:t>Khi một khối được tạo nó chứa thông tin ID hash của khối trước đó và cứ như vậy nối thành một chuỗi khối – BlockChain</a:t>
            </a:r>
          </a:p>
          <a:p>
            <a:r>
              <a:rPr lang="vi-VN" sz="1350"/>
              <a:t>Quá trình đồng thuận (consensus) là quá trình các Node xác minh dữ liệu và lưu block vào chuỗi của mình</a:t>
            </a:r>
          </a:p>
          <a:p>
            <a:r>
              <a:rPr lang="vi-VN" sz="1350"/>
              <a:t>Dữ liệu BlockChain lưu tại các node là giống nhau, việc thay đổi dữ liệu trong khối trước đó (thay đổi transaction) sẽ phá vỡ sự móc nối với các khối sau. Do vậy để duy trì Blockchain – đảm bảo tính đồng thuật trên tất các các Node – các block không thể bị sửa đổi nội dung</a:t>
            </a:r>
          </a:p>
        </p:txBody>
      </p:sp>
      <p:pic>
        <p:nvPicPr>
          <p:cNvPr id="5122" name="Picture 2" descr="blockchain diagram">
            <a:extLst>
              <a:ext uri="{FF2B5EF4-FFF2-40B4-BE49-F238E27FC236}">
                <a16:creationId xmlns:a16="http://schemas.microsoft.com/office/drawing/2014/main" id="{BD67FD32-7E70-41A8-97CD-51F118F35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647" y="1322074"/>
            <a:ext cx="5715000" cy="2708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12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63BE-0273-4C62-9635-F17A68558ABA}"/>
              </a:ext>
            </a:extLst>
          </p:cNvPr>
          <p:cNvSpPr>
            <a:spLocks noGrp="1"/>
          </p:cNvSpPr>
          <p:nvPr>
            <p:ph type="title"/>
          </p:nvPr>
        </p:nvSpPr>
        <p:spPr>
          <a:xfrm>
            <a:off x="520883" y="1972704"/>
            <a:ext cx="2057400" cy="2057400"/>
          </a:xfrm>
          <a:prstGeom prst="ellipse">
            <a:avLst/>
          </a:prstGeom>
          <a:solidFill>
            <a:srgbClr val="00C0F3"/>
          </a:solidFill>
          <a:ln/>
        </p:spPr>
        <p:style>
          <a:lnRef idx="1">
            <a:schemeClr val="accent3"/>
          </a:lnRef>
          <a:fillRef idx="3">
            <a:schemeClr val="accent3"/>
          </a:fillRef>
          <a:effectRef idx="2">
            <a:schemeClr val="accent3"/>
          </a:effectRef>
          <a:fontRef idx="minor">
            <a:schemeClr val="lt1"/>
          </a:fontRef>
        </p:style>
        <p:txBody>
          <a:bodyPr>
            <a:normAutofit/>
          </a:bodyPr>
          <a:lstStyle/>
          <a:p>
            <a:pPr algn="ctr"/>
            <a:r>
              <a:rPr lang="vi-VN" sz="1800" b="1">
                <a:solidFill>
                  <a:srgbClr val="FFFFFF"/>
                </a:solidFill>
                <a:latin typeface="Calibri Light (Headings)"/>
              </a:rPr>
              <a:t>Mining</a:t>
            </a:r>
            <a:br>
              <a:rPr lang="vi-VN" sz="1950" b="1">
                <a:solidFill>
                  <a:srgbClr val="FFFFFF"/>
                </a:solidFill>
                <a:latin typeface="Calibri Light (Headings)"/>
              </a:rPr>
            </a:br>
            <a:r>
              <a:rPr lang="vi-VN" sz="1950" b="1">
                <a:solidFill>
                  <a:srgbClr val="FFFFFF"/>
                </a:solidFill>
                <a:latin typeface="Calibri Light (Headings)"/>
              </a:rPr>
              <a:t>Khai thác</a:t>
            </a:r>
            <a:endParaRPr lang="en-US" sz="1950" b="1">
              <a:solidFill>
                <a:srgbClr val="FFFFFF"/>
              </a:solidFill>
              <a:latin typeface="Calibri Light (Headings)"/>
            </a:endParaRPr>
          </a:p>
        </p:txBody>
      </p:sp>
      <p:sp>
        <p:nvSpPr>
          <p:cNvPr id="3" name="Content Placeholder 2">
            <a:extLst>
              <a:ext uri="{FF2B5EF4-FFF2-40B4-BE49-F238E27FC236}">
                <a16:creationId xmlns:a16="http://schemas.microsoft.com/office/drawing/2014/main" id="{26701C8C-320D-4D1B-BEB2-4B189663AB5A}"/>
              </a:ext>
            </a:extLst>
          </p:cNvPr>
          <p:cNvSpPr>
            <a:spLocks noGrp="1"/>
          </p:cNvSpPr>
          <p:nvPr>
            <p:ph idx="1"/>
          </p:nvPr>
        </p:nvSpPr>
        <p:spPr>
          <a:xfrm>
            <a:off x="2672862" y="4233498"/>
            <a:ext cx="5747238" cy="1450729"/>
          </a:xfrm>
        </p:spPr>
        <p:txBody>
          <a:bodyPr>
            <a:normAutofit/>
          </a:bodyPr>
          <a:lstStyle/>
          <a:p>
            <a:r>
              <a:rPr lang="vi-VN" sz="1350"/>
              <a:t>Khai thác là quá trình quyết định ai có quyền xuất bản khối tiếp theo.</a:t>
            </a:r>
          </a:p>
          <a:p>
            <a:r>
              <a:rPr lang="vi-VN" sz="1350"/>
              <a:t>Các Miner liên tục thực hiện một bằng chứng công việc (PoW)</a:t>
            </a:r>
          </a:p>
          <a:p>
            <a:endParaRPr lang="vi-VN" sz="1350"/>
          </a:p>
        </p:txBody>
      </p:sp>
      <p:pic>
        <p:nvPicPr>
          <p:cNvPr id="6146" name="Picture 2" descr="https://image.vietstock.vn/2017/12/08/buoc-2-3.jpg">
            <a:extLst>
              <a:ext uri="{FF2B5EF4-FFF2-40B4-BE49-F238E27FC236}">
                <a16:creationId xmlns:a16="http://schemas.microsoft.com/office/drawing/2014/main" id="{65FF1C8A-2606-444A-A851-B3A1D17FD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692" y="1173774"/>
            <a:ext cx="2617674" cy="2057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image.vietstock.vn/2017/12/08/buoc-3-4.jpg">
            <a:extLst>
              <a:ext uri="{FF2B5EF4-FFF2-40B4-BE49-F238E27FC236}">
                <a16:creationId xmlns:a16="http://schemas.microsoft.com/office/drawing/2014/main" id="{B493B42E-4B04-4DA7-B578-C530223FEA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6775" y="1226528"/>
            <a:ext cx="2513775" cy="2016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74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EA1-C713-4863-8103-90DA39A48AD8}"/>
              </a:ext>
            </a:extLst>
          </p:cNvPr>
          <p:cNvSpPr>
            <a:spLocks noGrp="1"/>
          </p:cNvSpPr>
          <p:nvPr>
            <p:ph type="title"/>
          </p:nvPr>
        </p:nvSpPr>
        <p:spPr>
          <a:xfrm>
            <a:off x="467544" y="1580158"/>
            <a:ext cx="2781878" cy="3697685"/>
          </a:xfrm>
        </p:spPr>
        <p:txBody>
          <a:bodyPr>
            <a:normAutofit/>
          </a:bodyPr>
          <a:lstStyle/>
          <a:p>
            <a:pPr algn="r"/>
            <a:r>
              <a:rPr lang="vi-VN" sz="4000">
                <a:solidFill>
                  <a:srgbClr val="00C0F3"/>
                </a:solidFill>
              </a:rPr>
              <a:t>Tiền mã hoá # Blockchain</a:t>
            </a:r>
            <a:endParaRPr lang="en-US" sz="4000">
              <a:solidFill>
                <a:srgbClr val="00C0F3"/>
              </a:solidFill>
            </a:endParaRPr>
          </a:p>
        </p:txBody>
      </p:sp>
      <p:sp>
        <p:nvSpPr>
          <p:cNvPr id="3" name="Content Placeholder 2">
            <a:extLst>
              <a:ext uri="{FF2B5EF4-FFF2-40B4-BE49-F238E27FC236}">
                <a16:creationId xmlns:a16="http://schemas.microsoft.com/office/drawing/2014/main" id="{3EEC1D36-BEB9-44AF-AC3B-853610A043AF}"/>
              </a:ext>
            </a:extLst>
          </p:cNvPr>
          <p:cNvSpPr>
            <a:spLocks noGrp="1"/>
          </p:cNvSpPr>
          <p:nvPr>
            <p:ph idx="1"/>
          </p:nvPr>
        </p:nvSpPr>
        <p:spPr>
          <a:xfrm>
            <a:off x="3732024" y="1580158"/>
            <a:ext cx="4783327" cy="3697685"/>
          </a:xfrm>
        </p:spPr>
        <p:txBody>
          <a:bodyPr anchor="ctr">
            <a:normAutofit lnSpcReduction="10000"/>
          </a:bodyPr>
          <a:lstStyle/>
          <a:p>
            <a:r>
              <a:rPr lang="vi-VN" sz="1800"/>
              <a:t>Bitcoin thường được nhắc đến trên các tiêu đề bài báo khi đề cập về các đồng tiền kỹ thuật số (cryptocurrencies). Tuy nhiên, bản thân Bitcoin chỉ là </a:t>
            </a:r>
            <a:r>
              <a:rPr lang="vi-VN" sz="1800">
                <a:solidFill>
                  <a:srgbClr val="FF0000"/>
                </a:solidFill>
              </a:rPr>
              <a:t>bằng chứng cho khái niệm Blockchain</a:t>
            </a:r>
            <a:r>
              <a:rPr lang="vi-VN" sz="1800"/>
              <a:t>. </a:t>
            </a:r>
          </a:p>
          <a:p>
            <a:r>
              <a:rPr lang="vi-VN" sz="1800"/>
              <a:t>Thành công của Bitcoin đã cho cả thế giới thấy rằng việc tồn tại các thực thể độc lập và phân mảnh có khả năng cho phép những người không hề quen biết có thể hoán đổi giá trị mà </a:t>
            </a:r>
            <a:r>
              <a:rPr lang="vi-VN" sz="1800">
                <a:solidFill>
                  <a:srgbClr val="FF0000"/>
                </a:solidFill>
              </a:rPr>
              <a:t>không cần thông qua trung gian</a:t>
            </a:r>
            <a:r>
              <a:rPr lang="vi-VN" sz="1800"/>
              <a:t>. Và nó có thể được thực hiện hoàn toàn minh bạch về thông tin, có xác thực và cách thức mở.</a:t>
            </a:r>
            <a:endParaRPr lang="en-US" sz="1800"/>
          </a:p>
        </p:txBody>
      </p:sp>
    </p:spTree>
    <p:extLst>
      <p:ext uri="{BB962C8B-B14F-4D97-AF65-F5344CB8AC3E}">
        <p14:creationId xmlns:p14="http://schemas.microsoft.com/office/powerpoint/2010/main" val="2887171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99E0-E109-40BE-B903-C5953588B6D4}"/>
              </a:ext>
            </a:extLst>
          </p:cNvPr>
          <p:cNvSpPr>
            <a:spLocks noGrp="1"/>
          </p:cNvSpPr>
          <p:nvPr>
            <p:ph type="title"/>
          </p:nvPr>
        </p:nvSpPr>
        <p:spPr>
          <a:xfrm>
            <a:off x="457200" y="908720"/>
            <a:ext cx="8229600" cy="508918"/>
          </a:xfrm>
        </p:spPr>
        <p:txBody>
          <a:bodyPr/>
          <a:lstStyle/>
          <a:p>
            <a:r>
              <a:rPr lang="vi-VN" sz="4000">
                <a:solidFill>
                  <a:srgbClr val="00C0F3"/>
                </a:solidFill>
              </a:rPr>
              <a:t>Blockchain Public vs Private</a:t>
            </a:r>
            <a:endParaRPr lang="en-US" sz="4000">
              <a:solidFill>
                <a:srgbClr val="00C0F3"/>
              </a:solidFill>
            </a:endParaRPr>
          </a:p>
        </p:txBody>
      </p:sp>
      <p:pic>
        <p:nvPicPr>
          <p:cNvPr id="4" name="Picture 3">
            <a:extLst>
              <a:ext uri="{FF2B5EF4-FFF2-40B4-BE49-F238E27FC236}">
                <a16:creationId xmlns:a16="http://schemas.microsoft.com/office/drawing/2014/main" id="{4B597670-A6C1-43B2-ACA9-310A99699C07}"/>
              </a:ext>
            </a:extLst>
          </p:cNvPr>
          <p:cNvPicPr>
            <a:picLocks noChangeAspect="1"/>
          </p:cNvPicPr>
          <p:nvPr/>
        </p:nvPicPr>
        <p:blipFill>
          <a:blip r:embed="rId2"/>
          <a:stretch>
            <a:fillRect/>
          </a:stretch>
        </p:blipFill>
        <p:spPr>
          <a:xfrm>
            <a:off x="594184" y="1417638"/>
            <a:ext cx="7955631" cy="5440362"/>
          </a:xfrm>
          <a:prstGeom prst="rect">
            <a:avLst/>
          </a:prstGeom>
        </p:spPr>
      </p:pic>
    </p:spTree>
    <p:extLst>
      <p:ext uri="{BB962C8B-B14F-4D97-AF65-F5344CB8AC3E}">
        <p14:creationId xmlns:p14="http://schemas.microsoft.com/office/powerpoint/2010/main" val="4014844628"/>
      </p:ext>
    </p:extLst>
  </p:cSld>
  <p:clrMapOvr>
    <a:masterClrMapping/>
  </p:clrMapOvr>
</p:sld>
</file>

<file path=ppt/theme/theme1.xml><?xml version="1.0" encoding="utf-8"?>
<a:theme xmlns:a="http://schemas.openxmlformats.org/drawingml/2006/main" name="Template_Slide_VNPAY (V)">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Template_Slide_VNPAY (V)</Template>
  <TotalTime>2928</TotalTime>
  <Words>1045</Words>
  <Application>Microsoft Office PowerPoint</Application>
  <PresentationFormat>On-screen Show (4:3)</PresentationFormat>
  <Paragraphs>58</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 (Headings)</vt:lpstr>
      <vt:lpstr>Tahoma</vt:lpstr>
      <vt:lpstr>Times New Roman</vt:lpstr>
      <vt:lpstr>Template_Slide_VNPAY (V)</vt:lpstr>
      <vt:lpstr>CÔNG TY CỔ PHẦN GIẢI PHÁP THANH TOÁN VIỆT NAM</vt:lpstr>
      <vt:lpstr>BLOCKCHAIN Background</vt:lpstr>
      <vt:lpstr>LEDGE Sổ cái</vt:lpstr>
      <vt:lpstr>TRANSACTION Giao dịch</vt:lpstr>
      <vt:lpstr>BLOCK Khối</vt:lpstr>
      <vt:lpstr>CHAIN Chuỗi</vt:lpstr>
      <vt:lpstr>Mining Khai thác</vt:lpstr>
      <vt:lpstr>Tiền mã hoá # Blockchain</vt:lpstr>
      <vt:lpstr>Blockchain Public vs Private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VNPAY Introduction</dc:title>
  <dc:creator>ducna</dc:creator>
  <cp:lastModifiedBy>Dự Hoàng Đình</cp:lastModifiedBy>
  <cp:revision>122</cp:revision>
  <dcterms:created xsi:type="dcterms:W3CDTF">2011-08-05T02:28:48Z</dcterms:created>
  <dcterms:modified xsi:type="dcterms:W3CDTF">2018-10-10T11:16:58Z</dcterms:modified>
</cp:coreProperties>
</file>