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849457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49457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7849457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7849457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Addresses are unique identifiers that are used in a transaction on the blockchain to denote senders and recipients”</a:t>
            </a:r>
            <a:endParaRPr/>
          </a:p>
          <a:p>
            <a:pPr indent="-298450" lvl="0" marL="457200" rtl="0" algn="l">
              <a:spcBef>
                <a:spcPts val="0"/>
              </a:spcBef>
              <a:spcAft>
                <a:spcPts val="0"/>
              </a:spcAft>
              <a:buSzPts val="1100"/>
              <a:buChar char="+"/>
            </a:pPr>
            <a:r>
              <a:rPr lang="en"/>
              <a:t>A transaction is the fundamental unit of a blockchain</a:t>
            </a:r>
            <a:endParaRPr/>
          </a:p>
          <a:p>
            <a:pPr indent="-298450" lvl="0" marL="457200" rtl="0" algn="l">
              <a:spcBef>
                <a:spcPts val="0"/>
              </a:spcBef>
              <a:spcAft>
                <a:spcPts val="0"/>
              </a:spcAft>
              <a:buSzPts val="1100"/>
              <a:buChar char="+"/>
            </a:pPr>
            <a:r>
              <a:rPr lang="en"/>
              <a:t>A block is composed of multiple transactions and some other elements such as the previous block hash (hash pointer), timestamp, and nonce</a:t>
            </a:r>
            <a:endParaRPr/>
          </a:p>
          <a:p>
            <a:pPr indent="-298450" lvl="0" marL="457200" rtl="0" algn="l">
              <a:spcBef>
                <a:spcPts val="0"/>
              </a:spcBef>
              <a:spcAft>
                <a:spcPts val="0"/>
              </a:spcAft>
              <a:buSzPts val="1100"/>
              <a:buChar char="+"/>
            </a:pPr>
            <a:r>
              <a:rPr lang="en"/>
              <a:t>P2p: a network topology whereby all peers can communicate with each other and send and receive messages</a:t>
            </a:r>
            <a:endParaRPr/>
          </a:p>
          <a:p>
            <a:pPr indent="-298450" lvl="0" marL="457200" rtl="0" algn="l">
              <a:spcBef>
                <a:spcPts val="0"/>
              </a:spcBef>
              <a:spcAft>
                <a:spcPts val="0"/>
              </a:spcAft>
              <a:buSzPts val="1100"/>
              <a:buChar char="+"/>
            </a:pPr>
            <a:r>
              <a:rPr lang="en"/>
              <a:t>State machine: A blockchain can be viewed as a state transition mechanism whereby a state is modified from its initial form to the next and eventually to a final form as a result of a transaction execution and validation process by nodes</a:t>
            </a:r>
            <a:endParaRPr/>
          </a:p>
          <a:p>
            <a:pPr indent="-298450" lvl="0" marL="457200" rtl="0" algn="l">
              <a:spcBef>
                <a:spcPts val="0"/>
              </a:spcBef>
              <a:spcAft>
                <a:spcPts val="0"/>
              </a:spcAft>
              <a:buSzPts val="1100"/>
              <a:buChar char="+"/>
            </a:pPr>
            <a:r>
              <a:rPr lang="en"/>
              <a:t>Smart contract: These programs run on top of the blockchain and encapsulate the business logic to be executed when certain conditions are met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8494577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8494577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Distributed consensus is the major underpinning of a blockchain. This enables a blockchain to present a single version of truth that is agreed upon by all parties without the requirement of a central authority</a:t>
            </a:r>
            <a:endParaRPr/>
          </a:p>
          <a:p>
            <a:pPr indent="-298450" lvl="0" marL="457200" rtl="0" algn="l">
              <a:spcBef>
                <a:spcPts val="0"/>
              </a:spcBef>
              <a:spcAft>
                <a:spcPts val="0"/>
              </a:spcAft>
              <a:buSzPts val="1100"/>
              <a:buChar char="+"/>
            </a:pPr>
            <a:r>
              <a:rPr lang="en"/>
              <a:t>Any transactions posted from nodes on the blockchain are verified based on a predetermined set of rules and only valid transactions are selected for inclusion in a block</a:t>
            </a:r>
            <a:endParaRPr/>
          </a:p>
          <a:p>
            <a:pPr indent="-298450" lvl="0" marL="457200" rtl="0" algn="l">
              <a:spcBef>
                <a:spcPts val="0"/>
              </a:spcBef>
              <a:spcAft>
                <a:spcPts val="0"/>
              </a:spcAft>
              <a:buSzPts val="1100"/>
              <a:buChar char="+"/>
            </a:pPr>
            <a:r>
              <a:rPr lang="en"/>
              <a:t>A blockchain is a platform where programs can run that execute business logic on behalf of the users</a:t>
            </a:r>
            <a:endParaRPr/>
          </a:p>
          <a:p>
            <a:pPr indent="-298450" lvl="0" marL="457200" rtl="0" algn="l">
              <a:spcBef>
                <a:spcPts val="0"/>
              </a:spcBef>
              <a:spcAft>
                <a:spcPts val="0"/>
              </a:spcAft>
              <a:buSzPts val="1100"/>
              <a:buChar char="+"/>
            </a:pPr>
            <a:r>
              <a:rPr lang="en"/>
              <a:t>This is an optional feature depending on the type of blockchain used</a:t>
            </a:r>
            <a:endParaRPr/>
          </a:p>
          <a:p>
            <a:pPr indent="-298450" lvl="0" marL="457200" rtl="0" algn="l">
              <a:spcBef>
                <a:spcPts val="0"/>
              </a:spcBef>
              <a:spcAft>
                <a:spcPts val="0"/>
              </a:spcAft>
              <a:buSzPts val="1100"/>
              <a:buChar char="+"/>
            </a:pPr>
            <a:r>
              <a:rPr lang="en"/>
              <a:t>cannot be double spent or double owned</a:t>
            </a:r>
            <a:endParaRPr/>
          </a:p>
          <a:p>
            <a:pPr indent="-298450" lvl="0" marL="457200" rtl="0" algn="l">
              <a:spcBef>
                <a:spcPts val="0"/>
              </a:spcBef>
              <a:spcAft>
                <a:spcPts val="0"/>
              </a:spcAft>
              <a:buSzPts val="1100"/>
              <a:buChar char="+"/>
            </a:pPr>
            <a:r>
              <a:rPr lang="en"/>
              <a:t>Blockchain is based on proven cryptographic technology that ensures the integrity and availability of data</a:t>
            </a:r>
            <a:endParaRPr/>
          </a:p>
          <a:p>
            <a:pPr indent="-298450" lvl="0" marL="457200" rtl="0" algn="l">
              <a:spcBef>
                <a:spcPts val="0"/>
              </a:spcBef>
              <a:spcAft>
                <a:spcPts val="0"/>
              </a:spcAft>
              <a:buSzPts val="1100"/>
              <a:buChar char="+"/>
            </a:pPr>
            <a:r>
              <a:rPr lang="en"/>
              <a:t>records once added onto the blockchain are immutable</a:t>
            </a:r>
            <a:endParaRPr/>
          </a:p>
          <a:p>
            <a:pPr indent="-298450" lvl="0" marL="457200" rtl="0" algn="l">
              <a:spcBef>
                <a:spcPts val="0"/>
              </a:spcBef>
              <a:spcAft>
                <a:spcPts val="0"/>
              </a:spcAft>
              <a:buSzPts val="1100"/>
              <a:buChar char="+"/>
            </a:pPr>
            <a:r>
              <a:rPr lang="en"/>
              <a:t>blockchain ensures that every transaction is unique and has not been spent already</a:t>
            </a:r>
            <a:endParaRPr/>
          </a:p>
          <a:p>
            <a:pPr indent="-298450" lvl="0" marL="457200" rtl="0" algn="l">
              <a:spcBef>
                <a:spcPts val="0"/>
              </a:spcBef>
              <a:spcAft>
                <a:spcPts val="0"/>
              </a:spcAft>
              <a:buSzPts val="1100"/>
              <a:buChar char="+"/>
            </a:pPr>
            <a:r>
              <a:rPr lang="en"/>
              <a:t>Blockchain provides a platform to run smart contracts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8494577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8494577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 node starts a transaction by signing it with its private key. </a:t>
            </a:r>
            <a:endParaRPr/>
          </a:p>
          <a:p>
            <a:pPr indent="0" lvl="0" marL="0" rtl="0" algn="l">
              <a:spcBef>
                <a:spcPts val="0"/>
              </a:spcBef>
              <a:spcAft>
                <a:spcPts val="0"/>
              </a:spcAft>
              <a:buClr>
                <a:schemeClr val="dk1"/>
              </a:buClr>
              <a:buSzPts val="1100"/>
              <a:buFont typeface="Arial"/>
              <a:buNone/>
            </a:pPr>
            <a:r>
              <a:rPr lang="en"/>
              <a:t>+ The transaction is propagated (flooded) by using much desirable Gossip protocol to peers, which validates the transaction based on pre-set criteria. Usually, more than one node is required to validate the transactions.</a:t>
            </a:r>
            <a:endParaRPr/>
          </a:p>
          <a:p>
            <a:pPr indent="0" lvl="0" marL="0" rtl="0" algn="l">
              <a:spcBef>
                <a:spcPts val="0"/>
              </a:spcBef>
              <a:spcAft>
                <a:spcPts val="0"/>
              </a:spcAft>
              <a:buClr>
                <a:schemeClr val="dk1"/>
              </a:buClr>
              <a:buSzPts val="1100"/>
              <a:buFont typeface="Arial"/>
              <a:buNone/>
            </a:pPr>
            <a:r>
              <a:rPr lang="en"/>
              <a:t>+ Once the transaction is validated, it is included in a block, which is then propagated on to the network. At this point, the transaction is considered confirmed.</a:t>
            </a:r>
            <a:endParaRPr/>
          </a:p>
          <a:p>
            <a:pPr indent="0" lvl="0" marL="0" rtl="0" algn="l">
              <a:spcBef>
                <a:spcPts val="0"/>
              </a:spcBef>
              <a:spcAft>
                <a:spcPts val="0"/>
              </a:spcAft>
              <a:buClr>
                <a:schemeClr val="dk1"/>
              </a:buClr>
              <a:buSzPts val="1100"/>
              <a:buFont typeface="Arial"/>
              <a:buNone/>
            </a:pPr>
            <a:r>
              <a:rPr lang="en"/>
              <a:t>+ The newly created block now becomes part of the ledger and the next block links itself cryptographically back to this block. This link is a hash pointer. At this stage, the transaction gets its second confirmation and the block gets its first.</a:t>
            </a:r>
            <a:endParaRPr/>
          </a:p>
          <a:p>
            <a:pPr indent="0" lvl="0" marL="0" rtl="0" algn="l">
              <a:spcBef>
                <a:spcPts val="0"/>
              </a:spcBef>
              <a:spcAft>
                <a:spcPts val="0"/>
              </a:spcAft>
              <a:buNone/>
            </a:pPr>
            <a:r>
              <a:rPr lang="en"/>
              <a:t>+ Transactions are then reconfirmed every time a new block is created. Usually, six confirmations in the bitcoin network are required to consider the transaction final”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8494577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849457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“invention of bitcoin and is basically used for cryptocurrencies”</a:t>
            </a:r>
            <a:endParaRPr/>
          </a:p>
          <a:p>
            <a:pPr indent="-298450" lvl="0" marL="457200" rtl="0" algn="l">
              <a:spcBef>
                <a:spcPts val="0"/>
              </a:spcBef>
              <a:spcAft>
                <a:spcPts val="0"/>
              </a:spcAft>
              <a:buSzPts val="1100"/>
              <a:buChar char="+"/>
            </a:pPr>
            <a:r>
              <a:rPr lang="en"/>
              <a:t>“used by financial services and contracts are introduced in this generation. This includes various financial assets, for example derivatives, options, swaps, and bonds”</a:t>
            </a:r>
            <a:endParaRPr/>
          </a:p>
          <a:p>
            <a:pPr indent="-298450" lvl="0" marL="457200" rtl="0" algn="l">
              <a:spcBef>
                <a:spcPts val="0"/>
              </a:spcBef>
              <a:spcAft>
                <a:spcPts val="0"/>
              </a:spcAft>
              <a:buSzPts val="1100"/>
              <a:buChar char="+"/>
            </a:pPr>
            <a:r>
              <a:rPr lang="en"/>
              <a:t>“to implement applications beyond the financial services industry and are used in more general-purpose industries such as government, health, media, the arts, and justice”</a:t>
            </a:r>
            <a:endParaRPr/>
          </a:p>
          <a:p>
            <a:pPr indent="-298450" lvl="0" marL="457200" rtl="0" algn="l">
              <a:spcBef>
                <a:spcPts val="0"/>
              </a:spcBef>
              <a:spcAft>
                <a:spcPts val="0"/>
              </a:spcAft>
              <a:buSzPts val="1100"/>
              <a:buChar char="+"/>
            </a:pPr>
            <a:r>
              <a:rPr lang="en"/>
              <a:t>“vision of blockchain singularity where one day we will have a public blockchain service available that anyone can use just like the Google search engine. It will provide services in all realms of society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8494577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8494577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Sidechains:  More precisely known as pegged sidechains, this is a concept whereby coins can be moved from one blockchain to another and moved back. Common uses include the creation of new altcoins (alternative cryptocurrencies) whereby coins are burnt as a proof of adequate stake</a:t>
            </a:r>
            <a:endParaRPr/>
          </a:p>
          <a:p>
            <a:pPr indent="-298450" lvl="0" marL="457200" rtl="0" algn="l">
              <a:spcBef>
                <a:spcPts val="0"/>
              </a:spcBef>
              <a:spcAft>
                <a:spcPts val="0"/>
              </a:spcAft>
              <a:buSzPts val="1100"/>
              <a:buChar char="+"/>
            </a:pPr>
            <a:r>
              <a:rPr lang="en"/>
              <a:t>Share ledger:  This is generic term that is used to describe any application or database that is shared by the public or a consortium.</a:t>
            </a:r>
            <a:endParaRPr/>
          </a:p>
          <a:p>
            <a:pPr indent="-298450" lvl="0" marL="457200" rtl="0" algn="l">
              <a:spcBef>
                <a:spcPts val="0"/>
              </a:spcBef>
              <a:spcAft>
                <a:spcPts val="0"/>
              </a:spcAft>
              <a:buSzPts val="1100"/>
              <a:buChar char="+"/>
            </a:pPr>
            <a:r>
              <a:rPr lang="en"/>
              <a:t>Tokenized blockchains: standard blockchains that generate cryptocurrency as a result of a consensus process via mining or via initial distribution</a:t>
            </a:r>
            <a:endParaRPr/>
          </a:p>
          <a:p>
            <a:pPr indent="-298450" lvl="0" marL="457200" rtl="0" algn="l">
              <a:spcBef>
                <a:spcPts val="0"/>
              </a:spcBef>
              <a:spcAft>
                <a:spcPts val="0"/>
              </a:spcAft>
              <a:buSzPts val="1100"/>
              <a:buChar char="+"/>
            </a:pPr>
            <a:r>
              <a:rPr lang="en"/>
              <a:t>Tokenless blockchains: These are probably not real blockchains because they lack the basic unit of transfer of value but are still valuable in situations where there is no need to transfer value between nodes and only sharing some data among various already trusted parties is required</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8494577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8494577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PoW: </a:t>
            </a:r>
            <a:r>
              <a:rPr lang="en"/>
              <a:t>This type of consensus mechanism relies on proof that enough computational resources have been spent before proposing a value for acceptance by the network</a:t>
            </a:r>
            <a:endParaRPr/>
          </a:p>
          <a:p>
            <a:pPr indent="-298450" lvl="0" marL="457200" rtl="0" algn="l">
              <a:spcBef>
                <a:spcPts val="0"/>
              </a:spcBef>
              <a:spcAft>
                <a:spcPts val="0"/>
              </a:spcAft>
              <a:buSzPts val="1100"/>
              <a:buChar char="+"/>
            </a:pPr>
            <a:r>
              <a:rPr lang="en"/>
              <a:t>PoS: This algorithm works on the idea that a node or user has enough stake in the system; for example the user has invested enough in the system so that any malicious attempt would outweigh the benefits of performing an attack on the system.</a:t>
            </a:r>
            <a:endParaRPr/>
          </a:p>
          <a:p>
            <a:pPr indent="-298450" lvl="1" marL="914400" rtl="0" algn="l">
              <a:spcBef>
                <a:spcPts val="0"/>
              </a:spcBef>
              <a:spcAft>
                <a:spcPts val="0"/>
              </a:spcAft>
              <a:buSzPts val="1100"/>
              <a:buChar char="+"/>
            </a:pPr>
            <a:r>
              <a:rPr lang="en"/>
              <a:t>This idea was first introduced by Peercoin and is going to be used in the Ethereum blockchain</a:t>
            </a:r>
            <a:endParaRPr/>
          </a:p>
          <a:p>
            <a:pPr indent="-298450" lvl="1" marL="914400" rtl="0" algn="l">
              <a:spcBef>
                <a:spcPts val="0"/>
              </a:spcBef>
              <a:spcAft>
                <a:spcPts val="0"/>
              </a:spcAft>
              <a:buSzPts val="1100"/>
              <a:buChar char="+"/>
            </a:pPr>
            <a:r>
              <a:rPr lang="en"/>
              <a:t>coin age, which is a derived from the amount of time and the number of coins that have not been spent. The chances of proposing and signing the next block increase with the coin age”</a:t>
            </a:r>
            <a:endParaRPr/>
          </a:p>
          <a:p>
            <a:pPr indent="-298450" lvl="0" marL="457200" rtl="0" algn="l">
              <a:spcBef>
                <a:spcPts val="0"/>
              </a:spcBef>
              <a:spcAft>
                <a:spcPts val="0"/>
              </a:spcAft>
              <a:buSzPts val="1100"/>
              <a:buChar char="+"/>
            </a:pPr>
            <a:r>
              <a:rPr lang="en"/>
              <a:t>DPoS:  each node that has stake in the system can delegate the validation of a transaction to other nodes by voting</a:t>
            </a:r>
            <a:endParaRPr/>
          </a:p>
          <a:p>
            <a:pPr indent="-298450" lvl="0" marL="457200" rtl="0" algn="l">
              <a:spcBef>
                <a:spcPts val="0"/>
              </a:spcBef>
              <a:spcAft>
                <a:spcPts val="0"/>
              </a:spcAft>
              <a:buSzPts val="1100"/>
              <a:buChar char="+"/>
            </a:pPr>
            <a:r>
              <a:rPr lang="en"/>
              <a:t>PoET:  Introduced by Intel, it uses Trusted Execution Environment (TEE) to provide randomness and safety in the leader election process via a guaranteed wait time. It requires the Intel SGX (Software Guard Extensions) processor in order to provide the security guarantee and for it to be secure</a:t>
            </a:r>
            <a:endParaRPr/>
          </a:p>
          <a:p>
            <a:pPr indent="-298450" lvl="0" marL="457200" rtl="0" algn="l">
              <a:spcBef>
                <a:spcPts val="0"/>
              </a:spcBef>
              <a:spcAft>
                <a:spcPts val="0"/>
              </a:spcAft>
              <a:buSzPts val="1100"/>
              <a:buChar char="+"/>
            </a:pPr>
            <a:r>
              <a:rPr lang="en"/>
              <a:t>Deposit-based consensus: Nodes that wish to participate on the network have to put in a security deposit before they can propose a block</a:t>
            </a:r>
            <a:endParaRPr/>
          </a:p>
          <a:p>
            <a:pPr indent="-298450" lvl="0" marL="457200" rtl="0" algn="l">
              <a:spcBef>
                <a:spcPts val="0"/>
              </a:spcBef>
              <a:spcAft>
                <a:spcPts val="0"/>
              </a:spcAft>
              <a:buSzPts val="1100"/>
              <a:buChar char="+"/>
            </a:pPr>
            <a:r>
              <a:rPr lang="en"/>
              <a:t>Proof of importance:  Proof of importance not only relies on how much stake a user has in the system but it also monitors the usage and movement of tokens by the user to establish a level of trust and importance. This is used in Nemcoin</a:t>
            </a:r>
            <a:endParaRPr/>
          </a:p>
          <a:p>
            <a:pPr indent="-298450" lvl="0" marL="457200" rtl="0" algn="l">
              <a:spcBef>
                <a:spcPts val="0"/>
              </a:spcBef>
              <a:spcAft>
                <a:spcPts val="0"/>
              </a:spcAft>
              <a:buSzPts val="1100"/>
              <a:buChar char="+"/>
            </a:pPr>
            <a:r>
              <a:rPr lang="en"/>
              <a:t>Federated consensus or federated Byzantine consensus: Used in the stellar consensus protocol, nodes in this protocol keep a group of publicly trusted peers and propagates only those transactions that have been validated by the majority of trusted nodes</a:t>
            </a:r>
            <a:endParaRPr/>
          </a:p>
          <a:p>
            <a:pPr indent="-298450" lvl="0" marL="457200" rtl="0" algn="l">
              <a:spcBef>
                <a:spcPts val="0"/>
              </a:spcBef>
              <a:spcAft>
                <a:spcPts val="0"/>
              </a:spcAft>
              <a:buSzPts val="1100"/>
              <a:buChar char="+"/>
            </a:pPr>
            <a:r>
              <a:rPr lang="en"/>
              <a:t>Reputation-based mechanisms: A leader is elected on the basis of the reputation it has built over time on the network. This can be based on the voting from other members</a:t>
            </a:r>
            <a:endParaRPr/>
          </a:p>
          <a:p>
            <a:pPr indent="-298450" lvl="0" marL="457200" rtl="0" algn="l">
              <a:spcBef>
                <a:spcPts val="0"/>
              </a:spcBef>
              <a:spcAft>
                <a:spcPts val="0"/>
              </a:spcAft>
              <a:buSzPts val="1100"/>
              <a:buChar char="+"/>
            </a:pPr>
            <a:r>
              <a:rPr lang="en"/>
              <a:t>Practical Byzantine Fault Tolerance:  achieves state machine replication, which provides tolerance against Byzantine nodes. Various other protocols, including but are not limited to PBFT, PAXOS, RAFT, and Federated Byzantine Agreement (FBA), are also being used or have been proposed for use in many different implementations of distributed systems and blockchains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8494577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8494577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8494577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8494577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Simplification of current paradigms: blockchain can serve as a single shared ledger among interested parties, this can result in simplifying this model by reducing the complexity of managing the separate systems maintained by each entity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8494577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8494577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849457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849457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849457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849457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8494577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8494577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“basically blockchain at its core is a distributed system”</a:t>
            </a:r>
            <a:endParaRPr/>
          </a:p>
          <a:p>
            <a:pPr indent="-298450" lvl="0" marL="457200" rtl="0" algn="l">
              <a:spcBef>
                <a:spcPts val="0"/>
              </a:spcBef>
              <a:spcAft>
                <a:spcPts val="0"/>
              </a:spcAft>
              <a:buSzPts val="1100"/>
              <a:buChar char="+"/>
            </a:pPr>
            <a:r>
              <a:rPr lang="en"/>
              <a:t>“a computing paradigm whereby two or more nodes work with each other in a coordinated fashion in order to achieve a common outcome and it's modeled in such a way that end users see it as a single logical platform”</a:t>
            </a:r>
            <a:endParaRPr/>
          </a:p>
          <a:p>
            <a:pPr indent="-298450" lvl="0" marL="457200" rtl="0" algn="l">
              <a:spcBef>
                <a:spcPts val="0"/>
              </a:spcBef>
              <a:spcAft>
                <a:spcPts val="0"/>
              </a:spcAft>
              <a:buSzPts val="1100"/>
              <a:buChar char="+"/>
            </a:pPr>
            <a:r>
              <a:rPr lang="en"/>
              <a:t>Node:</a:t>
            </a:r>
            <a:endParaRPr/>
          </a:p>
          <a:p>
            <a:pPr indent="-298450" lvl="1" marL="914400" rtl="0" algn="l">
              <a:spcBef>
                <a:spcPts val="0"/>
              </a:spcBef>
              <a:spcAft>
                <a:spcPts val="0"/>
              </a:spcAft>
              <a:buSzPts val="1100"/>
              <a:buChar char="+"/>
            </a:pPr>
            <a:r>
              <a:rPr lang="en"/>
              <a:t>Send and receive message </a:t>
            </a:r>
            <a:endParaRPr/>
          </a:p>
          <a:p>
            <a:pPr indent="-298450" lvl="1" marL="914400" rtl="0" algn="l">
              <a:spcBef>
                <a:spcPts val="0"/>
              </a:spcBef>
              <a:spcAft>
                <a:spcPts val="0"/>
              </a:spcAft>
              <a:buSzPts val="1100"/>
              <a:buChar char="+"/>
            </a:pPr>
            <a:r>
              <a:rPr lang="en"/>
              <a:t>Can be honest, faulty or malicious </a:t>
            </a:r>
            <a:endParaRPr/>
          </a:p>
          <a:p>
            <a:pPr indent="-298450" lvl="1" marL="914400" rtl="0" algn="l">
              <a:spcBef>
                <a:spcPts val="0"/>
              </a:spcBef>
              <a:spcAft>
                <a:spcPts val="0"/>
              </a:spcAft>
              <a:buSzPts val="1100"/>
              <a:buChar char="+"/>
            </a:pPr>
            <a:r>
              <a:rPr lang="en"/>
              <a:t>Byzantine node: Unexpected behavior of a node </a:t>
            </a:r>
            <a:endParaRPr/>
          </a:p>
          <a:p>
            <a:pPr indent="-298450" lvl="0" marL="457200" rtl="0" algn="l">
              <a:spcBef>
                <a:spcPts val="0"/>
              </a:spcBef>
              <a:spcAft>
                <a:spcPts val="0"/>
              </a:spcAft>
              <a:buSzPts val="1100"/>
              <a:buChar char="+"/>
            </a:pPr>
            <a:r>
              <a:rPr lang="en"/>
              <a:t>Main challenge:</a:t>
            </a:r>
            <a:endParaRPr/>
          </a:p>
          <a:p>
            <a:pPr indent="-298450" lvl="1" marL="914400" rtl="0" algn="l">
              <a:spcBef>
                <a:spcPts val="0"/>
              </a:spcBef>
              <a:spcAft>
                <a:spcPts val="0"/>
              </a:spcAft>
              <a:buSzPts val="1100"/>
              <a:buChar char="+"/>
            </a:pPr>
            <a:r>
              <a:rPr lang="en"/>
              <a:t>Coordination between nodes</a:t>
            </a:r>
            <a:endParaRPr/>
          </a:p>
          <a:p>
            <a:pPr indent="-298450" lvl="1" marL="914400" rtl="0" algn="l">
              <a:spcBef>
                <a:spcPts val="0"/>
              </a:spcBef>
              <a:spcAft>
                <a:spcPts val="0"/>
              </a:spcAft>
              <a:buSzPts val="1100"/>
              <a:buChar char="+"/>
            </a:pPr>
            <a:r>
              <a:rPr lang="en"/>
              <a:t>Fault tolerance </a:t>
            </a:r>
            <a:endParaRPr/>
          </a:p>
          <a:p>
            <a:pPr indent="-298450" lvl="0" marL="457200" rtl="0" algn="l">
              <a:spcBef>
                <a:spcPts val="0"/>
              </a:spcBef>
              <a:spcAft>
                <a:spcPts val="0"/>
              </a:spcAft>
              <a:buSzPts val="1100"/>
              <a:buChar char="+"/>
            </a:pPr>
            <a:r>
              <a:rPr lang="en"/>
              <a:t>CAP theorem: proved and states that a distributed system cannot have all much desired properties simultaneously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849457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849457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Consistency is a property that ensures that all nodes in a distributed system have a single latest copy of data</a:t>
            </a:r>
            <a:endParaRPr/>
          </a:p>
          <a:p>
            <a:pPr indent="-298450" lvl="0" marL="457200" rtl="0" algn="l">
              <a:spcBef>
                <a:spcPts val="0"/>
              </a:spcBef>
              <a:spcAft>
                <a:spcPts val="0"/>
              </a:spcAft>
              <a:buSzPts val="1100"/>
              <a:buChar char="+"/>
            </a:pPr>
            <a:r>
              <a:rPr lang="en"/>
              <a:t>Availability means that the system is up, accessible for use, and is accepting incoming requests and responding with data without any failures as and when require</a:t>
            </a:r>
            <a:endParaRPr/>
          </a:p>
          <a:p>
            <a:pPr indent="-298450" lvl="0" marL="457200" rtl="0" algn="l">
              <a:spcBef>
                <a:spcPts val="0"/>
              </a:spcBef>
              <a:spcAft>
                <a:spcPts val="0"/>
              </a:spcAft>
              <a:buSzPts val="1100"/>
              <a:buChar char="+"/>
            </a:pPr>
            <a:r>
              <a:rPr lang="en"/>
              <a:t>Partition tolerance ensures that if a group of nodes fails the distributed system still continues to operate correctly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8494577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8494577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“1962, Paul Baran introduced the idea of cryptographic signatures with his paper On distributed communications networks”</a:t>
            </a:r>
            <a:endParaRPr/>
          </a:p>
          <a:p>
            <a:pPr indent="-298450" lvl="0" marL="457200" rtl="0" algn="l">
              <a:spcBef>
                <a:spcPts val="0"/>
              </a:spcBef>
              <a:spcAft>
                <a:spcPts val="0"/>
              </a:spcAft>
              <a:buSzPts val="1100"/>
              <a:buChar char="+"/>
            </a:pPr>
            <a:r>
              <a:rPr lang="en"/>
              <a:t>“Byzantine army are planning to attack or retreat from a city. The only way of communication between them is a messenger and they need to agree to attack at the same time in order to win”</a:t>
            </a:r>
            <a:endParaRPr/>
          </a:p>
          <a:p>
            <a:pPr indent="-298450" lvl="0" marL="457200" rtl="0" algn="l">
              <a:spcBef>
                <a:spcPts val="0"/>
              </a:spcBef>
              <a:spcAft>
                <a:spcPts val="0"/>
              </a:spcAft>
              <a:buSzPts val="1100"/>
              <a:buChar char="+"/>
            </a:pPr>
            <a:r>
              <a:rPr lang="en"/>
              <a:t>This problem was solved in 1999 by Castro and Liskov who presented the Practical Byzantine Fault Tolerance (PBFT)</a:t>
            </a:r>
            <a:endParaRPr/>
          </a:p>
          <a:p>
            <a:pPr indent="-298450" lvl="0" marL="457200" rtl="0" algn="l">
              <a:spcBef>
                <a:spcPts val="0"/>
              </a:spcBef>
              <a:spcAft>
                <a:spcPts val="0"/>
              </a:spcAft>
              <a:buSzPts val="1100"/>
              <a:buChar char="+"/>
            </a:pPr>
            <a:r>
              <a:rPr lang="en"/>
              <a:t>Later on in 2009, the first practical implementation was made with the invention of bitcoin where the Proof of Work (PoW) algorithm was developed as a mechanism to achieve consensus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8494577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8494577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Consensus is a process of agreement between distrusting nodes on a final state of data</a:t>
            </a:r>
            <a:endParaRPr/>
          </a:p>
          <a:p>
            <a:pPr indent="-298450" lvl="0" marL="457200" rtl="0" algn="l">
              <a:spcBef>
                <a:spcPts val="0"/>
              </a:spcBef>
              <a:spcAft>
                <a:spcPts val="0"/>
              </a:spcAft>
              <a:buSzPts val="1100"/>
              <a:buChar char="+"/>
            </a:pPr>
            <a:r>
              <a:rPr lang="en"/>
              <a:t>achieving consensus between multiple nodes is known as distributed consensus:</a:t>
            </a:r>
            <a:endParaRPr/>
          </a:p>
          <a:p>
            <a:pPr indent="-298450" lvl="1" marL="914400" rtl="0" algn="l">
              <a:spcBef>
                <a:spcPts val="0"/>
              </a:spcBef>
              <a:spcAft>
                <a:spcPts val="0"/>
              </a:spcAft>
              <a:buSzPts val="1100"/>
              <a:buChar char="+"/>
            </a:pPr>
            <a:r>
              <a:rPr lang="en"/>
              <a:t>Agreement: All honest nodes decide on the same value.</a:t>
            </a:r>
            <a:endParaRPr/>
          </a:p>
          <a:p>
            <a:pPr indent="-298450" lvl="1" marL="914400" rtl="0" algn="l">
              <a:spcBef>
                <a:spcPts val="0"/>
              </a:spcBef>
              <a:spcAft>
                <a:spcPts val="0"/>
              </a:spcAft>
              <a:buSzPts val="1100"/>
              <a:buChar char="+"/>
            </a:pPr>
            <a:r>
              <a:rPr lang="en"/>
              <a:t>Termination: All honest nodes terminate execution of the consensus process and eventually reach a decision.</a:t>
            </a:r>
            <a:endParaRPr/>
          </a:p>
          <a:p>
            <a:pPr indent="-298450" lvl="1" marL="914400" rtl="0" algn="l">
              <a:spcBef>
                <a:spcPts val="0"/>
              </a:spcBef>
              <a:spcAft>
                <a:spcPts val="0"/>
              </a:spcAft>
              <a:buSzPts val="1100"/>
              <a:buChar char="+"/>
            </a:pPr>
            <a:r>
              <a:rPr lang="en"/>
              <a:t>Validity: The value agreed upon by all honest nodes must be the same as the initial value proposed by at least one honest node.</a:t>
            </a:r>
            <a:endParaRPr/>
          </a:p>
          <a:p>
            <a:pPr indent="-298450" lvl="1" marL="914400" rtl="0" algn="l">
              <a:spcBef>
                <a:spcPts val="0"/>
              </a:spcBef>
              <a:spcAft>
                <a:spcPts val="0"/>
              </a:spcAft>
              <a:buSzPts val="1100"/>
              <a:buChar char="+"/>
            </a:pPr>
            <a:r>
              <a:rPr lang="en"/>
              <a:t>Fault tolerant: The consensus algorithm should be able to run in the presence of faulty or malicious nodes (Byzantine nodes).</a:t>
            </a:r>
            <a:endParaRPr/>
          </a:p>
          <a:p>
            <a:pPr indent="-298450" lvl="1" marL="914400" rtl="0" algn="l">
              <a:spcBef>
                <a:spcPts val="0"/>
              </a:spcBef>
              <a:spcAft>
                <a:spcPts val="0"/>
              </a:spcAft>
              <a:buSzPts val="1100"/>
              <a:buChar char="+"/>
            </a:pPr>
            <a:r>
              <a:rPr lang="en"/>
              <a:t>Integrity: This is a requirement where by no node makes the decision more than once. The nodes make decisions only once in a single consensus cycle.</a:t>
            </a:r>
            <a:endParaRPr/>
          </a:p>
          <a:p>
            <a:pPr indent="-298450" lvl="0" marL="457200" rtl="0" algn="l">
              <a:spcBef>
                <a:spcPts val="0"/>
              </a:spcBef>
              <a:spcAft>
                <a:spcPts val="0"/>
              </a:spcAft>
              <a:buSzPts val="1100"/>
              <a:buChar char="+"/>
            </a:pPr>
            <a:r>
              <a:rPr lang="en"/>
              <a:t>Type:</a:t>
            </a:r>
            <a:endParaRPr/>
          </a:p>
          <a:p>
            <a:pPr indent="-298450" lvl="1" marL="914400" rtl="0" algn="l">
              <a:spcBef>
                <a:spcPts val="0"/>
              </a:spcBef>
              <a:spcAft>
                <a:spcPts val="0"/>
              </a:spcAft>
              <a:buSzPts val="1100"/>
              <a:buChar char="+"/>
            </a:pPr>
            <a:r>
              <a:rPr lang="en"/>
              <a:t>Byzantine fault tolerance-based: With no compute intensive operations such as partial hash inversion, this method relies on a simple scheme of nodes that are publishing signed messages. Eventually, when a certain number of messages are received, then an agreement is reached.</a:t>
            </a:r>
            <a:endParaRPr/>
          </a:p>
          <a:p>
            <a:pPr indent="-298450" lvl="1" marL="914400" rtl="0" algn="l">
              <a:spcBef>
                <a:spcPts val="0"/>
              </a:spcBef>
              <a:spcAft>
                <a:spcPts val="0"/>
              </a:spcAft>
              <a:buSzPts val="1100"/>
              <a:buChar char="+"/>
            </a:pPr>
            <a:r>
              <a:rPr lang="en"/>
              <a:t>Leader-based consensus mechanisms: This type of mechanism requires nodes to compete for the leader-election lottery and the node that wins it proposes a final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849457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8494577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8494577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8494577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are various definitions of blockchain; it depends on how you look at it.</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Mastering Blockchain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800"/>
              <a:t>Blockchain 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Various technical definitions of blockchains</a:t>
            </a:r>
            <a:endParaRPr/>
          </a:p>
          <a:p>
            <a:pPr indent="0" lvl="0" marL="0" rtl="0" algn="l">
              <a:spcBef>
                <a:spcPts val="0"/>
              </a:spcBef>
              <a:spcAft>
                <a:spcPts val="0"/>
              </a:spcAft>
              <a:buNone/>
            </a:pPr>
            <a:r>
              <a:t/>
            </a:r>
            <a:endParaRPr/>
          </a:p>
        </p:txBody>
      </p:sp>
      <p:pic>
        <p:nvPicPr>
          <p:cNvPr id="111" name="Google Shape;111;p22"/>
          <p:cNvPicPr preferRelativeResize="0"/>
          <p:nvPr/>
        </p:nvPicPr>
        <p:blipFill>
          <a:blip r:embed="rId3">
            <a:alphaModFix/>
          </a:blip>
          <a:stretch>
            <a:fillRect/>
          </a:stretch>
        </p:blipFill>
        <p:spPr>
          <a:xfrm>
            <a:off x="540238" y="1419225"/>
            <a:ext cx="2733675" cy="2305050"/>
          </a:xfrm>
          <a:prstGeom prst="rect">
            <a:avLst/>
          </a:prstGeom>
          <a:noFill/>
          <a:ln>
            <a:noFill/>
          </a:ln>
        </p:spPr>
      </p:pic>
      <p:pic>
        <p:nvPicPr>
          <p:cNvPr id="112" name="Google Shape;112;p22"/>
          <p:cNvPicPr preferRelativeResize="0"/>
          <p:nvPr/>
        </p:nvPicPr>
        <p:blipFill>
          <a:blip r:embed="rId4">
            <a:alphaModFix/>
          </a:blip>
          <a:stretch>
            <a:fillRect/>
          </a:stretch>
        </p:blipFill>
        <p:spPr>
          <a:xfrm>
            <a:off x="3482213" y="1752600"/>
            <a:ext cx="5210175"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Generic elements of a blockchain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Addresses</a:t>
            </a:r>
            <a:endParaRPr/>
          </a:p>
          <a:p>
            <a:pPr indent="-342900" lvl="0" marL="457200" rtl="0" algn="l">
              <a:spcBef>
                <a:spcPts val="0"/>
              </a:spcBef>
              <a:spcAft>
                <a:spcPts val="0"/>
              </a:spcAft>
              <a:buSzPts val="1800"/>
              <a:buChar char="●"/>
            </a:pPr>
            <a:r>
              <a:rPr lang="en"/>
              <a:t>Transaction</a:t>
            </a:r>
            <a:endParaRPr/>
          </a:p>
          <a:p>
            <a:pPr indent="-342900" lvl="0" marL="457200" rtl="0" algn="l">
              <a:spcBef>
                <a:spcPts val="0"/>
              </a:spcBef>
              <a:spcAft>
                <a:spcPts val="0"/>
              </a:spcAft>
              <a:buSzPts val="1800"/>
              <a:buChar char="●"/>
            </a:pPr>
            <a:r>
              <a:rPr lang="en"/>
              <a:t>Block</a:t>
            </a:r>
            <a:endParaRPr/>
          </a:p>
          <a:p>
            <a:pPr indent="-342900" lvl="0" marL="457200" rtl="0" algn="l">
              <a:spcBef>
                <a:spcPts val="0"/>
              </a:spcBef>
              <a:spcAft>
                <a:spcPts val="0"/>
              </a:spcAft>
              <a:buSzPts val="1800"/>
              <a:buChar char="●"/>
            </a:pPr>
            <a:r>
              <a:rPr lang="en"/>
              <a:t>Peer-to-peer network</a:t>
            </a:r>
            <a:endParaRPr/>
          </a:p>
          <a:p>
            <a:pPr indent="-342900" lvl="0" marL="457200" rtl="0" algn="l">
              <a:spcBef>
                <a:spcPts val="0"/>
              </a:spcBef>
              <a:spcAft>
                <a:spcPts val="0"/>
              </a:spcAft>
              <a:buSzPts val="1800"/>
              <a:buChar char="●"/>
            </a:pPr>
            <a:r>
              <a:rPr lang="en"/>
              <a:t>Scripting or programming language </a:t>
            </a:r>
            <a:endParaRPr/>
          </a:p>
          <a:p>
            <a:pPr indent="-342900" lvl="0" marL="457200" rtl="0" algn="l">
              <a:spcBef>
                <a:spcPts val="0"/>
              </a:spcBef>
              <a:spcAft>
                <a:spcPts val="0"/>
              </a:spcAft>
              <a:buSzPts val="1800"/>
              <a:buChar char="●"/>
            </a:pPr>
            <a:r>
              <a:rPr lang="en"/>
              <a:t>Virtual machine </a:t>
            </a:r>
            <a:endParaRPr/>
          </a:p>
          <a:p>
            <a:pPr indent="-342900" lvl="0" marL="457200" rtl="0" algn="l">
              <a:spcBef>
                <a:spcPts val="0"/>
              </a:spcBef>
              <a:spcAft>
                <a:spcPts val="0"/>
              </a:spcAft>
              <a:buSzPts val="1800"/>
              <a:buChar char="●"/>
            </a:pPr>
            <a:r>
              <a:rPr lang="en"/>
              <a:t>State machine </a:t>
            </a:r>
            <a:endParaRPr/>
          </a:p>
          <a:p>
            <a:pPr indent="-342900" lvl="0" marL="457200" rtl="0" algn="l">
              <a:spcBef>
                <a:spcPts val="0"/>
              </a:spcBef>
              <a:spcAft>
                <a:spcPts val="0"/>
              </a:spcAft>
              <a:buSzPts val="1800"/>
              <a:buChar char="●"/>
            </a:pPr>
            <a:r>
              <a:rPr lang="en"/>
              <a:t>Nodes</a:t>
            </a:r>
            <a:endParaRPr/>
          </a:p>
          <a:p>
            <a:pPr indent="-342900" lvl="0" marL="457200" rtl="0" algn="l">
              <a:spcBef>
                <a:spcPts val="0"/>
              </a:spcBef>
              <a:spcAft>
                <a:spcPts val="0"/>
              </a:spcAft>
              <a:buSzPts val="1800"/>
              <a:buChar char="●"/>
            </a:pPr>
            <a:r>
              <a:rPr lang="en"/>
              <a:t>Smart contracts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Features of a blockchain</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Distributed consensus</a:t>
            </a:r>
            <a:endParaRPr/>
          </a:p>
          <a:p>
            <a:pPr indent="-342900" lvl="0" marL="457200" rtl="0" algn="l">
              <a:spcBef>
                <a:spcPts val="0"/>
              </a:spcBef>
              <a:spcAft>
                <a:spcPts val="0"/>
              </a:spcAft>
              <a:buSzPts val="1800"/>
              <a:buChar char="●"/>
            </a:pPr>
            <a:r>
              <a:rPr lang="en"/>
              <a:t>Transaction verification</a:t>
            </a:r>
            <a:endParaRPr/>
          </a:p>
          <a:p>
            <a:pPr indent="-342900" lvl="0" marL="457200" rtl="0" algn="l">
              <a:spcBef>
                <a:spcPts val="0"/>
              </a:spcBef>
              <a:spcAft>
                <a:spcPts val="0"/>
              </a:spcAft>
              <a:buSzPts val="1800"/>
              <a:buChar char="●"/>
            </a:pPr>
            <a:r>
              <a:rPr lang="en"/>
              <a:t>Platforms for smart contracts</a:t>
            </a:r>
            <a:endParaRPr/>
          </a:p>
          <a:p>
            <a:pPr indent="-342900" lvl="0" marL="457200" rtl="0" algn="l">
              <a:spcBef>
                <a:spcPts val="0"/>
              </a:spcBef>
              <a:spcAft>
                <a:spcPts val="0"/>
              </a:spcAft>
              <a:buSzPts val="1800"/>
              <a:buChar char="●"/>
            </a:pPr>
            <a:r>
              <a:rPr lang="en"/>
              <a:t>Transferring value between peers</a:t>
            </a:r>
            <a:endParaRPr/>
          </a:p>
          <a:p>
            <a:pPr indent="-342900" lvl="0" marL="457200" rtl="0" algn="l">
              <a:spcBef>
                <a:spcPts val="0"/>
              </a:spcBef>
              <a:spcAft>
                <a:spcPts val="0"/>
              </a:spcAft>
              <a:buSzPts val="1800"/>
              <a:buChar char="●"/>
            </a:pPr>
            <a:r>
              <a:rPr lang="en"/>
              <a:t>Generating cryptocurrency</a:t>
            </a:r>
            <a:endParaRPr/>
          </a:p>
          <a:p>
            <a:pPr indent="-342900" lvl="0" marL="457200" rtl="0" algn="l">
              <a:spcBef>
                <a:spcPts val="0"/>
              </a:spcBef>
              <a:spcAft>
                <a:spcPts val="0"/>
              </a:spcAft>
              <a:buSzPts val="1800"/>
              <a:buChar char="●"/>
            </a:pPr>
            <a:r>
              <a:rPr lang="en"/>
              <a:t>Smart property</a:t>
            </a:r>
            <a:endParaRPr/>
          </a:p>
          <a:p>
            <a:pPr indent="-342900" lvl="0" marL="457200" rtl="0" algn="l">
              <a:spcBef>
                <a:spcPts val="0"/>
              </a:spcBef>
              <a:spcAft>
                <a:spcPts val="0"/>
              </a:spcAft>
              <a:buSzPts val="1800"/>
              <a:buChar char="●"/>
            </a:pPr>
            <a:r>
              <a:rPr lang="en"/>
              <a:t>Provider of security</a:t>
            </a:r>
            <a:endParaRPr/>
          </a:p>
          <a:p>
            <a:pPr indent="-342900" lvl="0" marL="457200" rtl="0" algn="l">
              <a:spcBef>
                <a:spcPts val="0"/>
              </a:spcBef>
              <a:spcAft>
                <a:spcPts val="0"/>
              </a:spcAft>
              <a:buSzPts val="1800"/>
              <a:buChar char="●"/>
            </a:pPr>
            <a:r>
              <a:rPr lang="en"/>
              <a:t>Immutability</a:t>
            </a:r>
            <a:endParaRPr/>
          </a:p>
          <a:p>
            <a:pPr indent="-342900" lvl="0" marL="457200" rtl="0" algn="l">
              <a:spcBef>
                <a:spcPts val="0"/>
              </a:spcBef>
              <a:spcAft>
                <a:spcPts val="0"/>
              </a:spcAft>
              <a:buSzPts val="1800"/>
              <a:buChar char="●"/>
            </a:pPr>
            <a:r>
              <a:rPr lang="en"/>
              <a:t>Uniqueness</a:t>
            </a:r>
            <a:endParaRPr/>
          </a:p>
          <a:p>
            <a:pPr indent="-342900" lvl="0" marL="457200" rtl="0" algn="l">
              <a:spcBef>
                <a:spcPts val="0"/>
              </a:spcBef>
              <a:spcAft>
                <a:spcPts val="0"/>
              </a:spcAft>
              <a:buSzPts val="1800"/>
              <a:buChar char="●"/>
            </a:pPr>
            <a:r>
              <a:rPr lang="en"/>
              <a:t>Smart contracts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Applications of blockchain technology</a:t>
            </a:r>
            <a:endParaRPr/>
          </a:p>
        </p:txBody>
      </p:sp>
      <p:pic>
        <p:nvPicPr>
          <p:cNvPr id="130" name="Google Shape;130;p25"/>
          <p:cNvPicPr preferRelativeResize="0"/>
          <p:nvPr/>
        </p:nvPicPr>
        <p:blipFill>
          <a:blip r:embed="rId3">
            <a:alphaModFix/>
          </a:blip>
          <a:stretch>
            <a:fillRect/>
          </a:stretch>
        </p:blipFill>
        <p:spPr>
          <a:xfrm>
            <a:off x="1842900" y="1017725"/>
            <a:ext cx="5853726" cy="362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Tiers of blockchain technology</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Blockchain 1.0: bitcoin and cryptocurrencies</a:t>
            </a:r>
            <a:endParaRPr/>
          </a:p>
          <a:p>
            <a:pPr indent="-342900" lvl="0" marL="457200" rtl="0" algn="l">
              <a:spcBef>
                <a:spcPts val="0"/>
              </a:spcBef>
              <a:spcAft>
                <a:spcPts val="0"/>
              </a:spcAft>
              <a:buSzPts val="1800"/>
              <a:buChar char="●"/>
            </a:pPr>
            <a:r>
              <a:rPr lang="en"/>
              <a:t>Blockchain 2.0: using in finance</a:t>
            </a:r>
            <a:endParaRPr/>
          </a:p>
          <a:p>
            <a:pPr indent="-342900" lvl="0" marL="457200" rtl="0" algn="l">
              <a:spcBef>
                <a:spcPts val="0"/>
              </a:spcBef>
              <a:spcAft>
                <a:spcPts val="0"/>
              </a:spcAft>
              <a:buSzPts val="1800"/>
              <a:buChar char="●"/>
            </a:pPr>
            <a:r>
              <a:rPr lang="en"/>
              <a:t>Blockchain 3.0: DApp</a:t>
            </a:r>
            <a:endParaRPr/>
          </a:p>
          <a:p>
            <a:pPr indent="-342900" lvl="0" marL="457200" rtl="0" algn="l">
              <a:spcBef>
                <a:spcPts val="0"/>
              </a:spcBef>
              <a:spcAft>
                <a:spcPts val="0"/>
              </a:spcAft>
              <a:buSzPts val="1800"/>
              <a:buChar char="●"/>
            </a:pPr>
            <a:r>
              <a:rPr lang="en"/>
              <a:t>Generation X (Blockchain X): blockchain service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blockchain</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Public blockchains</a:t>
            </a:r>
            <a:endParaRPr/>
          </a:p>
          <a:p>
            <a:pPr indent="-342900" lvl="0" marL="457200" rtl="0" algn="l">
              <a:spcBef>
                <a:spcPts val="0"/>
              </a:spcBef>
              <a:spcAft>
                <a:spcPts val="0"/>
              </a:spcAft>
              <a:buSzPts val="1800"/>
              <a:buChar char="●"/>
            </a:pPr>
            <a:r>
              <a:rPr lang="en"/>
              <a:t>Private blockchains</a:t>
            </a:r>
            <a:endParaRPr/>
          </a:p>
          <a:p>
            <a:pPr indent="-342900" lvl="0" marL="457200" rtl="0" algn="l">
              <a:spcBef>
                <a:spcPts val="0"/>
              </a:spcBef>
              <a:spcAft>
                <a:spcPts val="0"/>
              </a:spcAft>
              <a:buSzPts val="1800"/>
              <a:buChar char="●"/>
            </a:pPr>
            <a:r>
              <a:rPr lang="en"/>
              <a:t>Semi-private blockchains</a:t>
            </a:r>
            <a:endParaRPr/>
          </a:p>
          <a:p>
            <a:pPr indent="-342900" lvl="0" marL="457200" rtl="0" algn="l">
              <a:spcBef>
                <a:spcPts val="0"/>
              </a:spcBef>
              <a:spcAft>
                <a:spcPts val="0"/>
              </a:spcAft>
              <a:buSzPts val="1800"/>
              <a:buChar char="●"/>
            </a:pPr>
            <a:r>
              <a:rPr lang="en"/>
              <a:t>Sidechains</a:t>
            </a:r>
            <a:endParaRPr/>
          </a:p>
          <a:p>
            <a:pPr indent="-342900" lvl="0" marL="457200" rtl="0" algn="l">
              <a:spcBef>
                <a:spcPts val="0"/>
              </a:spcBef>
              <a:spcAft>
                <a:spcPts val="0"/>
              </a:spcAft>
              <a:buSzPts val="1800"/>
              <a:buChar char="●"/>
            </a:pPr>
            <a:r>
              <a:rPr lang="en"/>
              <a:t>Permissioned ledger</a:t>
            </a:r>
            <a:endParaRPr/>
          </a:p>
          <a:p>
            <a:pPr indent="-342900" lvl="0" marL="457200" rtl="0" algn="l">
              <a:spcBef>
                <a:spcPts val="0"/>
              </a:spcBef>
              <a:spcAft>
                <a:spcPts val="0"/>
              </a:spcAft>
              <a:buSzPts val="1800"/>
              <a:buChar char="●"/>
            </a:pPr>
            <a:r>
              <a:rPr lang="en"/>
              <a:t>Distributed Ledger</a:t>
            </a:r>
            <a:endParaRPr/>
          </a:p>
          <a:p>
            <a:pPr indent="-342900" lvl="0" marL="457200" rtl="0" algn="l">
              <a:spcBef>
                <a:spcPts val="0"/>
              </a:spcBef>
              <a:spcAft>
                <a:spcPts val="0"/>
              </a:spcAft>
              <a:buSzPts val="1800"/>
              <a:buChar char="●"/>
            </a:pPr>
            <a:r>
              <a:rPr lang="en"/>
              <a:t>Share ledger</a:t>
            </a:r>
            <a:endParaRPr/>
          </a:p>
          <a:p>
            <a:pPr indent="-342900" lvl="0" marL="457200" rtl="0" algn="l">
              <a:spcBef>
                <a:spcPts val="0"/>
              </a:spcBef>
              <a:spcAft>
                <a:spcPts val="0"/>
              </a:spcAft>
              <a:buSzPts val="1800"/>
              <a:buChar char="●"/>
            </a:pPr>
            <a:r>
              <a:rPr lang="en"/>
              <a:t>Fully private and proprietary blockchains</a:t>
            </a:r>
            <a:endParaRPr/>
          </a:p>
          <a:p>
            <a:pPr indent="-342900" lvl="0" marL="457200" rtl="0" algn="l">
              <a:spcBef>
                <a:spcPts val="0"/>
              </a:spcBef>
              <a:spcAft>
                <a:spcPts val="0"/>
              </a:spcAft>
              <a:buSzPts val="1800"/>
              <a:buChar char="●"/>
            </a:pPr>
            <a:r>
              <a:rPr lang="en"/>
              <a:t>Tokenized blockchains</a:t>
            </a:r>
            <a:endParaRPr/>
          </a:p>
          <a:p>
            <a:pPr indent="-342900" lvl="0" marL="457200" rtl="0" algn="l">
              <a:spcBef>
                <a:spcPts val="0"/>
              </a:spcBef>
              <a:spcAft>
                <a:spcPts val="0"/>
              </a:spcAft>
              <a:buSzPts val="1800"/>
              <a:buChar char="●"/>
            </a:pPr>
            <a:r>
              <a:rPr lang="en"/>
              <a:t>Tokenless blockchains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Consensus in blockchain</a:t>
            </a:r>
            <a:endParaRPr sz="1800">
              <a:solidFill>
                <a:schemeClr val="dk2"/>
              </a:solidFill>
            </a:endParaRPr>
          </a:p>
          <a:p>
            <a:pPr indent="0" lvl="0" marL="0" rtl="0" algn="l">
              <a:spcBef>
                <a:spcPts val="160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Proof of work</a:t>
            </a:r>
            <a:endParaRPr/>
          </a:p>
          <a:p>
            <a:pPr indent="-342900" lvl="0" marL="457200" rtl="0" algn="l">
              <a:spcBef>
                <a:spcPts val="0"/>
              </a:spcBef>
              <a:spcAft>
                <a:spcPts val="0"/>
              </a:spcAft>
              <a:buSzPts val="1800"/>
              <a:buChar char="●"/>
            </a:pPr>
            <a:r>
              <a:rPr lang="en"/>
              <a:t>Proof of Stake</a:t>
            </a:r>
            <a:endParaRPr/>
          </a:p>
          <a:p>
            <a:pPr indent="-342900" lvl="0" marL="457200" rtl="0" algn="l">
              <a:spcBef>
                <a:spcPts val="0"/>
              </a:spcBef>
              <a:spcAft>
                <a:spcPts val="0"/>
              </a:spcAft>
              <a:buSzPts val="1800"/>
              <a:buChar char="●"/>
            </a:pPr>
            <a:r>
              <a:rPr lang="en"/>
              <a:t>Delegated Proof of Stake</a:t>
            </a:r>
            <a:endParaRPr/>
          </a:p>
          <a:p>
            <a:pPr indent="-342900" lvl="0" marL="457200" rtl="0" algn="l">
              <a:spcBef>
                <a:spcPts val="0"/>
              </a:spcBef>
              <a:spcAft>
                <a:spcPts val="0"/>
              </a:spcAft>
              <a:buSzPts val="1800"/>
              <a:buChar char="●"/>
            </a:pPr>
            <a:r>
              <a:rPr lang="en"/>
              <a:t>Proof of Elapsed Time</a:t>
            </a:r>
            <a:endParaRPr/>
          </a:p>
          <a:p>
            <a:pPr indent="-342900" lvl="0" marL="457200" rtl="0" algn="l">
              <a:spcBef>
                <a:spcPts val="0"/>
              </a:spcBef>
              <a:spcAft>
                <a:spcPts val="0"/>
              </a:spcAft>
              <a:buSzPts val="1800"/>
              <a:buChar char="●"/>
            </a:pPr>
            <a:r>
              <a:rPr lang="en"/>
              <a:t>Deposit-based consensus</a:t>
            </a:r>
            <a:endParaRPr/>
          </a:p>
          <a:p>
            <a:pPr indent="-342900" lvl="0" marL="457200" rtl="0" algn="l">
              <a:spcBef>
                <a:spcPts val="0"/>
              </a:spcBef>
              <a:spcAft>
                <a:spcPts val="0"/>
              </a:spcAft>
              <a:buSzPts val="1800"/>
              <a:buChar char="●"/>
            </a:pPr>
            <a:r>
              <a:rPr lang="en"/>
              <a:t>Proof of importance</a:t>
            </a:r>
            <a:endParaRPr/>
          </a:p>
          <a:p>
            <a:pPr indent="-342900" lvl="0" marL="457200" rtl="0" algn="l">
              <a:spcBef>
                <a:spcPts val="0"/>
              </a:spcBef>
              <a:spcAft>
                <a:spcPts val="0"/>
              </a:spcAft>
              <a:buSzPts val="1800"/>
              <a:buChar char="●"/>
            </a:pPr>
            <a:r>
              <a:rPr lang="en"/>
              <a:t>Federated consensus or federated Byzantine consensus</a:t>
            </a:r>
            <a:endParaRPr/>
          </a:p>
          <a:p>
            <a:pPr indent="-342900" lvl="0" marL="457200" rtl="0" algn="l">
              <a:spcBef>
                <a:spcPts val="0"/>
              </a:spcBef>
              <a:spcAft>
                <a:spcPts val="0"/>
              </a:spcAft>
              <a:buSzPts val="1800"/>
              <a:buChar char="●"/>
            </a:pPr>
            <a:r>
              <a:rPr lang="en"/>
              <a:t>Reputation-based mechanisms</a:t>
            </a:r>
            <a:endParaRPr/>
          </a:p>
          <a:p>
            <a:pPr indent="-342900" lvl="0" marL="457200" rtl="0" algn="l">
              <a:spcBef>
                <a:spcPts val="0"/>
              </a:spcBef>
              <a:spcAft>
                <a:spcPts val="0"/>
              </a:spcAft>
              <a:buSzPts val="1800"/>
              <a:buChar char="●"/>
            </a:pPr>
            <a:r>
              <a:rPr lang="en"/>
              <a:t>Practical Byzantine Fault Tolerance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 theorem and blockchain</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a:t>
            </a:r>
            <a:r>
              <a:rPr lang="en"/>
              <a:t>Consistency (C) on the blockchain is not achieved simultaneously with Partition to</a:t>
            </a:r>
            <a:r>
              <a:rPr lang="en"/>
              <a:t>l</a:t>
            </a:r>
            <a:r>
              <a:rPr lang="en"/>
              <a:t>erance (P) and Availability (A), but it is achieved over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and limitations of blockchain</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Decentralization</a:t>
            </a:r>
            <a:endParaRPr/>
          </a:p>
          <a:p>
            <a:pPr indent="-342900" lvl="0" marL="457200" rtl="0" algn="l">
              <a:spcBef>
                <a:spcPts val="0"/>
              </a:spcBef>
              <a:spcAft>
                <a:spcPts val="0"/>
              </a:spcAft>
              <a:buSzPts val="1800"/>
              <a:buChar char="●"/>
            </a:pPr>
            <a:r>
              <a:rPr lang="en"/>
              <a:t>Transparency and trust</a:t>
            </a:r>
            <a:endParaRPr/>
          </a:p>
          <a:p>
            <a:pPr indent="-342900" lvl="0" marL="457200" rtl="0" algn="l">
              <a:spcBef>
                <a:spcPts val="0"/>
              </a:spcBef>
              <a:spcAft>
                <a:spcPts val="0"/>
              </a:spcAft>
              <a:buSzPts val="1800"/>
              <a:buChar char="●"/>
            </a:pPr>
            <a:r>
              <a:rPr lang="en"/>
              <a:t>Immutability </a:t>
            </a:r>
            <a:endParaRPr/>
          </a:p>
          <a:p>
            <a:pPr indent="-342900" lvl="0" marL="457200" rtl="0" algn="l">
              <a:spcBef>
                <a:spcPts val="0"/>
              </a:spcBef>
              <a:spcAft>
                <a:spcPts val="0"/>
              </a:spcAft>
              <a:buSzPts val="1800"/>
              <a:buChar char="●"/>
            </a:pPr>
            <a:r>
              <a:rPr lang="en"/>
              <a:t>High availability </a:t>
            </a:r>
            <a:endParaRPr/>
          </a:p>
          <a:p>
            <a:pPr indent="-342900" lvl="0" marL="457200" rtl="0" algn="l">
              <a:spcBef>
                <a:spcPts val="0"/>
              </a:spcBef>
              <a:spcAft>
                <a:spcPts val="0"/>
              </a:spcAft>
              <a:buSzPts val="1800"/>
              <a:buChar char="●"/>
            </a:pPr>
            <a:r>
              <a:rPr lang="en"/>
              <a:t>Highly secure</a:t>
            </a:r>
            <a:endParaRPr/>
          </a:p>
          <a:p>
            <a:pPr indent="-342900" lvl="0" marL="457200" rtl="0" algn="l">
              <a:spcBef>
                <a:spcPts val="0"/>
              </a:spcBef>
              <a:spcAft>
                <a:spcPts val="0"/>
              </a:spcAft>
              <a:buSzPts val="1800"/>
              <a:buChar char="●"/>
            </a:pPr>
            <a:r>
              <a:rPr lang="en"/>
              <a:t>Simplification of current paradigms</a:t>
            </a:r>
            <a:endParaRPr/>
          </a:p>
          <a:p>
            <a:pPr indent="-342900" lvl="0" marL="457200" rtl="0" algn="l">
              <a:spcBef>
                <a:spcPts val="0"/>
              </a:spcBef>
              <a:spcAft>
                <a:spcPts val="0"/>
              </a:spcAft>
              <a:buSzPts val="1800"/>
              <a:buChar char="●"/>
            </a:pPr>
            <a:r>
              <a:rPr lang="en"/>
              <a:t>Faster dealings</a:t>
            </a:r>
            <a:endParaRPr/>
          </a:p>
          <a:p>
            <a:pPr indent="-342900" lvl="0" marL="457200" rtl="0" algn="l">
              <a:spcBef>
                <a:spcPts val="0"/>
              </a:spcBef>
              <a:spcAft>
                <a:spcPts val="0"/>
              </a:spcAft>
              <a:buSzPts val="1800"/>
              <a:buChar char="●"/>
            </a:pPr>
            <a:r>
              <a:rPr lang="en"/>
              <a:t>Cost saving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Challengers and limitations of blockchain technology</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Scalability</a:t>
            </a:r>
            <a:endParaRPr/>
          </a:p>
          <a:p>
            <a:pPr indent="-342900" lvl="0" marL="457200" rtl="0" algn="l">
              <a:spcBef>
                <a:spcPts val="0"/>
              </a:spcBef>
              <a:spcAft>
                <a:spcPts val="0"/>
              </a:spcAft>
              <a:buSzPts val="1800"/>
              <a:buChar char="●"/>
            </a:pPr>
            <a:r>
              <a:rPr lang="en"/>
              <a:t>Adaptability</a:t>
            </a:r>
            <a:endParaRPr/>
          </a:p>
          <a:p>
            <a:pPr indent="-342900" lvl="0" marL="457200" rtl="0" algn="l">
              <a:spcBef>
                <a:spcPts val="0"/>
              </a:spcBef>
              <a:spcAft>
                <a:spcPts val="0"/>
              </a:spcAft>
              <a:buSzPts val="1800"/>
              <a:buChar char="●"/>
            </a:pPr>
            <a:r>
              <a:rPr lang="en"/>
              <a:t>Regulation</a:t>
            </a:r>
            <a:endParaRPr/>
          </a:p>
          <a:p>
            <a:pPr indent="-342900" lvl="0" marL="457200" rtl="0" algn="l">
              <a:spcBef>
                <a:spcPts val="0"/>
              </a:spcBef>
              <a:spcAft>
                <a:spcPts val="0"/>
              </a:spcAft>
              <a:buSzPts val="1800"/>
              <a:buChar char="●"/>
            </a:pPr>
            <a:r>
              <a:rPr lang="en"/>
              <a:t>Relatively immature technology</a:t>
            </a:r>
            <a:endParaRPr/>
          </a:p>
          <a:p>
            <a:pPr indent="-342900" lvl="0" marL="457200" rtl="0" algn="l">
              <a:spcBef>
                <a:spcPts val="0"/>
              </a:spcBef>
              <a:spcAft>
                <a:spcPts val="0"/>
              </a:spcAft>
              <a:buSzPts val="1800"/>
              <a:buChar char="●"/>
            </a:pPr>
            <a:r>
              <a:rPr lang="en"/>
              <a:t>Privacy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219456" y="1152475"/>
            <a:ext cx="8520600" cy="2962800"/>
          </a:xfrm>
          <a:prstGeom prst="rect">
            <a:avLst/>
          </a:prstGeom>
          <a:effectLst>
            <a:outerShdw blurRad="57150" rotWithShape="0" algn="bl" dir="5400000" dist="19050">
              <a:srgbClr val="000000">
                <a:alpha val="50000"/>
              </a:srgbClr>
            </a:outerShdw>
          </a:effectLst>
        </p:spPr>
        <p:txBody>
          <a:bodyPr anchorCtr="0" anchor="t" bIns="0" lIns="182875" spcFirstLastPara="1" rIns="0" wrap="square" tIns="0">
            <a:noAutofit/>
          </a:bodyPr>
          <a:lstStyle/>
          <a:p>
            <a:pPr indent="-342900" lvl="0" marL="457200" rtl="0" algn="l">
              <a:lnSpc>
                <a:spcPct val="100000"/>
              </a:lnSpc>
              <a:spcBef>
                <a:spcPts val="0"/>
              </a:spcBef>
              <a:spcAft>
                <a:spcPts val="0"/>
              </a:spcAft>
              <a:buClr>
                <a:srgbClr val="FF0000"/>
              </a:buClr>
              <a:buSzPts val="1800"/>
              <a:buAutoNum type="arabicPeriod"/>
            </a:pPr>
            <a:r>
              <a:rPr b="1" lang="en">
                <a:solidFill>
                  <a:srgbClr val="FF0000"/>
                </a:solidFill>
              </a:rPr>
              <a:t>Blockchain 101</a:t>
            </a:r>
            <a:endParaRPr b="1">
              <a:solidFill>
                <a:srgbClr val="FF0000"/>
              </a:solidFill>
            </a:endParaRPr>
          </a:p>
          <a:p>
            <a:pPr indent="-342900" lvl="0" marL="457200" rtl="0" algn="l">
              <a:lnSpc>
                <a:spcPct val="100000"/>
              </a:lnSpc>
              <a:spcBef>
                <a:spcPts val="0"/>
              </a:spcBef>
              <a:spcAft>
                <a:spcPts val="0"/>
              </a:spcAft>
              <a:buSzPts val="1800"/>
              <a:buAutoNum type="arabicPeriod"/>
            </a:pPr>
            <a:r>
              <a:rPr lang="en"/>
              <a:t>Decentralization</a:t>
            </a:r>
            <a:endParaRPr/>
          </a:p>
          <a:p>
            <a:pPr indent="-342900" lvl="0" marL="457200" rtl="0" algn="l">
              <a:lnSpc>
                <a:spcPct val="100000"/>
              </a:lnSpc>
              <a:spcBef>
                <a:spcPts val="0"/>
              </a:spcBef>
              <a:spcAft>
                <a:spcPts val="0"/>
              </a:spcAft>
              <a:buSzPts val="1800"/>
              <a:buAutoNum type="arabicPeriod"/>
            </a:pPr>
            <a:r>
              <a:rPr lang="en"/>
              <a:t>Cryptography and Technical Foundations</a:t>
            </a:r>
            <a:endParaRPr/>
          </a:p>
          <a:p>
            <a:pPr indent="-342900" lvl="0" marL="457200" rtl="0" algn="l">
              <a:lnSpc>
                <a:spcPct val="100000"/>
              </a:lnSpc>
              <a:spcBef>
                <a:spcPts val="0"/>
              </a:spcBef>
              <a:spcAft>
                <a:spcPts val="0"/>
              </a:spcAft>
              <a:buSzPts val="1800"/>
              <a:buAutoNum type="arabicPeriod"/>
            </a:pPr>
            <a:r>
              <a:rPr lang="en"/>
              <a:t>Bitcoin</a:t>
            </a:r>
            <a:endParaRPr/>
          </a:p>
          <a:p>
            <a:pPr indent="-342900" lvl="0" marL="457200" rtl="0" algn="l">
              <a:lnSpc>
                <a:spcPct val="100000"/>
              </a:lnSpc>
              <a:spcBef>
                <a:spcPts val="0"/>
              </a:spcBef>
              <a:spcAft>
                <a:spcPts val="0"/>
              </a:spcAft>
              <a:buSzPts val="1800"/>
              <a:buAutoNum type="arabicPeriod"/>
            </a:pPr>
            <a:r>
              <a:rPr lang="en"/>
              <a:t>Alternative Coins</a:t>
            </a:r>
            <a:endParaRPr/>
          </a:p>
          <a:p>
            <a:pPr indent="-342900" lvl="0" marL="457200" rtl="0" algn="l">
              <a:lnSpc>
                <a:spcPct val="100000"/>
              </a:lnSpc>
              <a:spcBef>
                <a:spcPts val="0"/>
              </a:spcBef>
              <a:spcAft>
                <a:spcPts val="0"/>
              </a:spcAft>
              <a:buSzPts val="1800"/>
              <a:buAutoNum type="arabicPeriod"/>
            </a:pPr>
            <a:r>
              <a:rPr lang="en"/>
              <a:t>Smart Contracts</a:t>
            </a:r>
            <a:endParaRPr/>
          </a:p>
          <a:p>
            <a:pPr indent="-342900" lvl="0" marL="457200" rtl="0" algn="l">
              <a:lnSpc>
                <a:spcPct val="100000"/>
              </a:lnSpc>
              <a:spcBef>
                <a:spcPts val="0"/>
              </a:spcBef>
              <a:spcAft>
                <a:spcPts val="0"/>
              </a:spcAft>
              <a:buSzPts val="1800"/>
              <a:buAutoNum type="arabicPeriod"/>
            </a:pPr>
            <a:r>
              <a:rPr lang="en"/>
              <a:t>Ethereum 101 </a:t>
            </a:r>
            <a:endParaRPr/>
          </a:p>
          <a:p>
            <a:pPr indent="-342900" lvl="0" marL="457200" rtl="0" algn="l">
              <a:lnSpc>
                <a:spcPct val="100000"/>
              </a:lnSpc>
              <a:spcBef>
                <a:spcPts val="0"/>
              </a:spcBef>
              <a:spcAft>
                <a:spcPts val="0"/>
              </a:spcAft>
              <a:buSzPts val="1800"/>
              <a:buAutoNum type="arabicPeriod"/>
            </a:pPr>
            <a:r>
              <a:rPr lang="en"/>
              <a:t>Hyperledger </a:t>
            </a:r>
            <a:endParaRPr/>
          </a:p>
          <a:p>
            <a:pPr indent="-342900" lvl="0" marL="457200" rtl="0" algn="l">
              <a:lnSpc>
                <a:spcPct val="100000"/>
              </a:lnSpc>
              <a:spcBef>
                <a:spcPts val="0"/>
              </a:spcBef>
              <a:spcAft>
                <a:spcPts val="0"/>
              </a:spcAft>
              <a:buSzPts val="1800"/>
              <a:buAutoNum type="arabicPeriod"/>
            </a:pPr>
            <a:r>
              <a:rPr lang="en"/>
              <a:t>Alternative Blockchains</a:t>
            </a:r>
            <a:endParaRPr/>
          </a:p>
          <a:p>
            <a:pPr indent="-342900" lvl="0" marL="457200" rtl="0" algn="l">
              <a:lnSpc>
                <a:spcPct val="100000"/>
              </a:lnSpc>
              <a:spcBef>
                <a:spcPts val="0"/>
              </a:spcBef>
              <a:spcAft>
                <a:spcPts val="0"/>
              </a:spcAft>
              <a:buSzPts val="1800"/>
              <a:buAutoNum type="arabicPeriod"/>
            </a:pPr>
            <a:r>
              <a:rPr lang="en"/>
              <a:t>Blockchain-Outside of Currencies</a:t>
            </a:r>
            <a:endParaRPr/>
          </a:p>
          <a:p>
            <a:pPr indent="-342900" lvl="0" marL="457200" rtl="0" algn="l">
              <a:lnSpc>
                <a:spcPct val="100000"/>
              </a:lnSpc>
              <a:spcBef>
                <a:spcPts val="0"/>
              </a:spcBef>
              <a:spcAft>
                <a:spcPts val="0"/>
              </a:spcAft>
              <a:buSzPts val="1800"/>
              <a:buAutoNum type="arabicPeriod"/>
            </a:pPr>
            <a:r>
              <a:rPr lang="en"/>
              <a:t>Scalability and Other challenges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Distributed systems</a:t>
            </a:r>
            <a:endParaRPr/>
          </a:p>
          <a:p>
            <a:pPr indent="-342900" lvl="0" marL="457200" rtl="0" algn="l">
              <a:spcBef>
                <a:spcPts val="0"/>
              </a:spcBef>
              <a:spcAft>
                <a:spcPts val="0"/>
              </a:spcAft>
              <a:buSzPts val="1800"/>
              <a:buChar char="●"/>
            </a:pPr>
            <a:r>
              <a:rPr lang="en"/>
              <a:t>Introduction to blockchain</a:t>
            </a:r>
            <a:endParaRPr/>
          </a:p>
          <a:p>
            <a:pPr indent="-342900" lvl="0" marL="457200" rtl="0" algn="l">
              <a:spcBef>
                <a:spcPts val="0"/>
              </a:spcBef>
              <a:spcAft>
                <a:spcPts val="0"/>
              </a:spcAft>
              <a:buSzPts val="1800"/>
              <a:buChar char="●"/>
            </a:pPr>
            <a:r>
              <a:rPr lang="en"/>
              <a:t>Types of blockchain</a:t>
            </a:r>
            <a:endParaRPr/>
          </a:p>
          <a:p>
            <a:pPr indent="-342900" lvl="0" marL="457200" rtl="0" algn="l">
              <a:spcBef>
                <a:spcPts val="0"/>
              </a:spcBef>
              <a:spcAft>
                <a:spcPts val="0"/>
              </a:spcAft>
              <a:buSzPts val="1800"/>
              <a:buChar char="●"/>
            </a:pPr>
            <a:r>
              <a:rPr lang="en"/>
              <a:t>CAP theorem and blockchain </a:t>
            </a:r>
            <a:endParaRPr/>
          </a:p>
          <a:p>
            <a:pPr indent="-342900" lvl="0" marL="457200" rtl="0" algn="l">
              <a:spcBef>
                <a:spcPts val="0"/>
              </a:spcBef>
              <a:spcAft>
                <a:spcPts val="0"/>
              </a:spcAft>
              <a:buSzPts val="1800"/>
              <a:buChar char="●"/>
            </a:pPr>
            <a:r>
              <a:rPr lang="en"/>
              <a:t>Benefits and limitations of blockchain</a:t>
            </a:r>
            <a:endParaRPr/>
          </a:p>
          <a:p>
            <a:pPr indent="-342900" lvl="0" marL="457200" rtl="0" algn="l">
              <a:spcBef>
                <a:spcPts val="0"/>
              </a:spcBef>
              <a:spcAft>
                <a:spcPts val="0"/>
              </a:spcAft>
              <a:buSzPts val="1800"/>
              <a:buChar char="●"/>
            </a:pPr>
            <a:r>
              <a:rPr lang="en"/>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Systems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 theorem</a:t>
            </a:r>
            <a:endParaRPr/>
          </a:p>
          <a:p>
            <a:pPr indent="0" lvl="0" marL="0" rtl="0" algn="l">
              <a:spcBef>
                <a:spcPts val="1600"/>
              </a:spcBef>
              <a:spcAft>
                <a:spcPts val="0"/>
              </a:spcAft>
              <a:buNone/>
            </a:pPr>
            <a:r>
              <a:rPr lang="en"/>
              <a:t>Byzantine Generals problem</a:t>
            </a:r>
            <a:endParaRPr/>
          </a:p>
          <a:p>
            <a:pPr indent="0" lvl="0" marL="0" rtl="0" algn="l">
              <a:spcBef>
                <a:spcPts val="1600"/>
              </a:spcBef>
              <a:spcAft>
                <a:spcPts val="0"/>
              </a:spcAft>
              <a:buNone/>
            </a:pPr>
            <a:r>
              <a:rPr lang="en"/>
              <a:t>Consensus</a:t>
            </a:r>
            <a:endParaRPr/>
          </a:p>
          <a:p>
            <a:pPr indent="-342900" lvl="0" marL="457200" rtl="0" algn="l">
              <a:spcBef>
                <a:spcPts val="1600"/>
              </a:spcBef>
              <a:spcAft>
                <a:spcPts val="0"/>
              </a:spcAft>
              <a:buSzPts val="1800"/>
              <a:buChar char="●"/>
            </a:pPr>
            <a:r>
              <a:rPr lang="en"/>
              <a:t>Consensus mechanisms</a:t>
            </a:r>
            <a:endParaRPr/>
          </a:p>
          <a:p>
            <a:pPr indent="-342900" lvl="0" marL="457200" rtl="0" algn="l">
              <a:spcBef>
                <a:spcPts val="0"/>
              </a:spcBef>
              <a:spcAft>
                <a:spcPts val="0"/>
              </a:spcAft>
              <a:buSzPts val="1800"/>
              <a:buChar char="●"/>
            </a:pPr>
            <a:r>
              <a:rPr lang="en"/>
              <a:t>Types of consensus mechanism</a:t>
            </a:r>
            <a:endParaRPr/>
          </a:p>
        </p:txBody>
      </p:sp>
      <p:pic>
        <p:nvPicPr>
          <p:cNvPr id="74" name="Google Shape;74;p16"/>
          <p:cNvPicPr preferRelativeResize="0"/>
          <p:nvPr/>
        </p:nvPicPr>
        <p:blipFill>
          <a:blip r:embed="rId3">
            <a:alphaModFix/>
          </a:blip>
          <a:stretch>
            <a:fillRect/>
          </a:stretch>
        </p:blipFill>
        <p:spPr>
          <a:xfrm>
            <a:off x="4735600" y="557083"/>
            <a:ext cx="3881725" cy="317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 theorem</a:t>
            </a:r>
            <a:endParaRPr/>
          </a:p>
        </p:txBody>
      </p:sp>
      <p:pic>
        <p:nvPicPr>
          <p:cNvPr id="80" name="Google Shape;80;p17"/>
          <p:cNvPicPr preferRelativeResize="0"/>
          <p:nvPr/>
        </p:nvPicPr>
        <p:blipFill>
          <a:blip r:embed="rId3">
            <a:alphaModFix/>
          </a:blip>
          <a:stretch>
            <a:fillRect/>
          </a:stretch>
        </p:blipFill>
        <p:spPr>
          <a:xfrm>
            <a:off x="2513318" y="1017723"/>
            <a:ext cx="4992381" cy="3768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Byzantine Generals problem</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 group of army generals who are leading different parts of the Byzantine army are planning to attack or retreat from a city</a:t>
            </a:r>
            <a:endParaRPr/>
          </a:p>
          <a:p>
            <a:pPr indent="-342900" lvl="0" marL="457200" rtl="0" algn="l">
              <a:spcBef>
                <a:spcPts val="0"/>
              </a:spcBef>
              <a:spcAft>
                <a:spcPts val="0"/>
              </a:spcAft>
              <a:buSzPts val="1800"/>
              <a:buChar char="+"/>
            </a:pPr>
            <a:r>
              <a:rPr lang="en"/>
              <a:t>The only way of communication between them is a messenger and they need to agree to attack at the same time in order to win</a:t>
            </a:r>
            <a:endParaRPr/>
          </a:p>
          <a:p>
            <a:pPr indent="-342900" lvl="0" marL="457200" rtl="0" algn="l">
              <a:spcBef>
                <a:spcPts val="0"/>
              </a:spcBef>
              <a:spcAft>
                <a:spcPts val="0"/>
              </a:spcAft>
              <a:buSzPts val="1800"/>
              <a:buChar char="+"/>
            </a:pPr>
            <a:r>
              <a:rPr lang="en"/>
              <a:t>need to find a viable mechanism that allows agreement between generals even in the presence of treacherous generals so that the attack can still take place at the same time</a:t>
            </a:r>
            <a:endParaRPr/>
          </a:p>
          <a:p>
            <a:pPr indent="-342900" lvl="0" marL="457200" rtl="0" algn="l">
              <a:spcBef>
                <a:spcPts val="0"/>
              </a:spcBef>
              <a:spcAft>
                <a:spcPts val="0"/>
              </a:spcAft>
              <a:buSzPts val="1800"/>
              <a:buChar char="+"/>
            </a:pPr>
            <a:r>
              <a:rPr lang="en"/>
              <a:t>Practical Byzantine Fault Tolerance (PBFT):  Proof of Work (PoW) algorithm</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Excerpt From: Imran Bashir. “Mastering Blockchain.” Apple Books.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Excerpt From: Imran Bashir. “Mastering Blockchain.” Apple Books.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Consensus is a process of agreement between distrusting nodes on a final state of data</a:t>
            </a:r>
            <a:endParaRPr/>
          </a:p>
          <a:p>
            <a:pPr indent="-342900" lvl="0" marL="457200" rtl="0" algn="l">
              <a:spcBef>
                <a:spcPts val="0"/>
              </a:spcBef>
              <a:spcAft>
                <a:spcPts val="0"/>
              </a:spcAft>
              <a:buSzPts val="1800"/>
              <a:buChar char="●"/>
            </a:pPr>
            <a:r>
              <a:rPr lang="en"/>
              <a:t>A consensus mechanism is a set of steps that are taken by all, or most, nodes in order to agree on a proposed state or value:</a:t>
            </a:r>
            <a:endParaRPr/>
          </a:p>
          <a:p>
            <a:pPr indent="-317500" lvl="1" marL="914400" rtl="0" algn="l">
              <a:spcBef>
                <a:spcPts val="0"/>
              </a:spcBef>
              <a:spcAft>
                <a:spcPts val="0"/>
              </a:spcAft>
              <a:buSzPts val="1400"/>
              <a:buChar char="○"/>
            </a:pPr>
            <a:r>
              <a:rPr lang="en"/>
              <a:t>Agreement</a:t>
            </a:r>
            <a:endParaRPr/>
          </a:p>
          <a:p>
            <a:pPr indent="-317500" lvl="1" marL="914400" rtl="0" algn="l">
              <a:spcBef>
                <a:spcPts val="0"/>
              </a:spcBef>
              <a:spcAft>
                <a:spcPts val="0"/>
              </a:spcAft>
              <a:buSzPts val="1400"/>
              <a:buChar char="○"/>
            </a:pPr>
            <a:r>
              <a:rPr lang="en"/>
              <a:t>Termination</a:t>
            </a:r>
            <a:endParaRPr/>
          </a:p>
          <a:p>
            <a:pPr indent="-317500" lvl="1" marL="914400" rtl="0" algn="l">
              <a:spcBef>
                <a:spcPts val="0"/>
              </a:spcBef>
              <a:spcAft>
                <a:spcPts val="0"/>
              </a:spcAft>
              <a:buSzPts val="1400"/>
              <a:buChar char="○"/>
            </a:pPr>
            <a:r>
              <a:rPr lang="en"/>
              <a:t>Validity </a:t>
            </a:r>
            <a:endParaRPr/>
          </a:p>
          <a:p>
            <a:pPr indent="-317500" lvl="1" marL="914400" rtl="0" algn="l">
              <a:spcBef>
                <a:spcPts val="0"/>
              </a:spcBef>
              <a:spcAft>
                <a:spcPts val="0"/>
              </a:spcAft>
              <a:buSzPts val="1400"/>
              <a:buChar char="○"/>
            </a:pPr>
            <a:r>
              <a:rPr lang="en"/>
              <a:t>Fault tolerant</a:t>
            </a:r>
            <a:endParaRPr/>
          </a:p>
          <a:p>
            <a:pPr indent="-317500" lvl="1" marL="914400" rtl="0" algn="l">
              <a:spcBef>
                <a:spcPts val="0"/>
              </a:spcBef>
              <a:spcAft>
                <a:spcPts val="0"/>
              </a:spcAft>
              <a:buSzPts val="1400"/>
              <a:buChar char="○"/>
            </a:pPr>
            <a:r>
              <a:rPr lang="en"/>
              <a:t>Integrity</a:t>
            </a:r>
            <a:endParaRPr/>
          </a:p>
          <a:p>
            <a:pPr indent="-342900" lvl="0" marL="457200" rtl="0" algn="l">
              <a:spcBef>
                <a:spcPts val="0"/>
              </a:spcBef>
              <a:spcAft>
                <a:spcPts val="0"/>
              </a:spcAft>
              <a:buSzPts val="1800"/>
              <a:buChar char="●"/>
            </a:pPr>
            <a:r>
              <a:rPr lang="en"/>
              <a:t>Types of consensus machanism:</a:t>
            </a:r>
            <a:endParaRPr/>
          </a:p>
          <a:p>
            <a:pPr indent="-317500" lvl="1" marL="914400" rtl="0" algn="l">
              <a:spcBef>
                <a:spcPts val="0"/>
              </a:spcBef>
              <a:spcAft>
                <a:spcPts val="0"/>
              </a:spcAft>
              <a:buSzPts val="1400"/>
              <a:buChar char="○"/>
            </a:pPr>
            <a:r>
              <a:rPr lang="en"/>
              <a:t>Byzantine fault tolerance-based: no intensive operation</a:t>
            </a:r>
            <a:endParaRPr/>
          </a:p>
          <a:p>
            <a:pPr indent="-317500" lvl="1" marL="914400" rtl="0" algn="l">
              <a:spcBef>
                <a:spcPts val="0"/>
              </a:spcBef>
              <a:spcAft>
                <a:spcPts val="0"/>
              </a:spcAft>
              <a:buSzPts val="1400"/>
              <a:buChar char="○"/>
            </a:pPr>
            <a:r>
              <a:rPr lang="en"/>
              <a:t>Leader-based consensus mechanism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blockchain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Various technical definitions of blockchains</a:t>
            </a:r>
            <a:endParaRPr/>
          </a:p>
          <a:p>
            <a:pPr indent="-342900" lvl="0" marL="457200" rtl="0" algn="l">
              <a:spcBef>
                <a:spcPts val="0"/>
              </a:spcBef>
              <a:spcAft>
                <a:spcPts val="0"/>
              </a:spcAft>
              <a:buSzPts val="1800"/>
              <a:buChar char="●"/>
            </a:pPr>
            <a:r>
              <a:rPr lang="en"/>
              <a:t>Generic elements of a blockchain</a:t>
            </a:r>
            <a:endParaRPr/>
          </a:p>
          <a:p>
            <a:pPr indent="-342900" lvl="0" marL="457200" rtl="0" algn="l">
              <a:spcBef>
                <a:spcPts val="0"/>
              </a:spcBef>
              <a:spcAft>
                <a:spcPts val="0"/>
              </a:spcAft>
              <a:buSzPts val="1800"/>
              <a:buChar char="●"/>
            </a:pPr>
            <a:r>
              <a:rPr lang="en"/>
              <a:t>Features of a blockchain</a:t>
            </a:r>
            <a:endParaRPr/>
          </a:p>
          <a:p>
            <a:pPr indent="-342900" lvl="0" marL="457200" rtl="0" algn="l">
              <a:spcBef>
                <a:spcPts val="0"/>
              </a:spcBef>
              <a:spcAft>
                <a:spcPts val="0"/>
              </a:spcAft>
              <a:buSzPts val="1800"/>
              <a:buChar char="●"/>
            </a:pPr>
            <a:r>
              <a:rPr lang="en"/>
              <a:t>Applications of blockchain technology</a:t>
            </a:r>
            <a:endParaRPr/>
          </a:p>
          <a:p>
            <a:pPr indent="-342900" lvl="0" marL="457200" rtl="0" algn="l">
              <a:spcBef>
                <a:spcPts val="0"/>
              </a:spcBef>
              <a:spcAft>
                <a:spcPts val="0"/>
              </a:spcAft>
              <a:buSzPts val="1800"/>
              <a:buChar char="●"/>
            </a:pPr>
            <a:r>
              <a:rPr lang="en"/>
              <a:t>Tiers of blockchain technology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Various technical definitions of blockchains</a:t>
            </a:r>
            <a:endParaRPr/>
          </a:p>
        </p:txBody>
      </p:sp>
      <p:sp>
        <p:nvSpPr>
          <p:cNvPr id="104" name="Google Shape;104;p21"/>
          <p:cNvSpPr txBox="1"/>
          <p:nvPr>
            <p:ph idx="1" type="body"/>
          </p:nvPr>
        </p:nvSpPr>
        <p:spPr>
          <a:xfrm>
            <a:off x="311700" y="1152475"/>
            <a:ext cx="4260300" cy="353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Blockchain at its core is a peer-to-peer distributed ledger that is cryptographically secure, append-only, immutable (extremely hard to change), and updateable only via consensus or agreement among peers.</a:t>
            </a:r>
            <a:endParaRPr/>
          </a:p>
        </p:txBody>
      </p:sp>
      <p:pic>
        <p:nvPicPr>
          <p:cNvPr id="105" name="Google Shape;105;p21"/>
          <p:cNvPicPr preferRelativeResize="0"/>
          <p:nvPr/>
        </p:nvPicPr>
        <p:blipFill>
          <a:blip r:embed="rId3">
            <a:alphaModFix/>
          </a:blip>
          <a:stretch>
            <a:fillRect/>
          </a:stretch>
        </p:blipFill>
        <p:spPr>
          <a:xfrm>
            <a:off x="5212432" y="1017725"/>
            <a:ext cx="3753293" cy="382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