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thdocs.org/en/latest/contracts-and-transactions/web3-base-layer-services.html?highlight=whisper#swarm-decentralised-data-storage-and-distribution" TargetMode="External"/><Relationship Id="rId3" Type="http://schemas.openxmlformats.org/officeDocument/2006/relationships/hyperlink" Target="http://ethdocs.org/en/latest/contracts-and-transactions/web3-base-layer-services.html?highlight=whisper#swarm-decentralised-data-storage-and-distribution" TargetMode="External"/><Relationship Id="rId4" Type="http://schemas.openxmlformats.org/officeDocument/2006/relationships/hyperlink" Target="http://ethdocs.org/en/latest/contracts-and-transactions/web3-base-layer-services.html?highlight=whisper#whisper-decentralised-messaging" TargetMode="External"/><Relationship Id="rId5" Type="http://schemas.openxmlformats.org/officeDocument/2006/relationships/hyperlink" Target="http://ethdocs.org/en/latest/contracts-and-transactions/web3-base-layer-services.html?highlight=whisper#whisper-decentralised-messaging" TargetMode="External"/><Relationship Id="rId6" Type="http://schemas.openxmlformats.org/officeDocument/2006/relationships/hyperlink" Target="https://www.safaribooksonline.com/library/view/ethereum-smart-contract/9781788473040/19a6a98e-0b0d-41b5-a70d-5ddbe5500724.xhtml" TargetMode="External"/><Relationship Id="rId7" Type="http://schemas.openxmlformats.org/officeDocument/2006/relationships/hyperlink" Target="https://www.safaribooksonline.com/library/view/ethereum-smart-contract/9781788473040/19a6a98e-0b0d-41b5-a70d-5ddbe5500724.x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therchain.org/account/0x304a554a310c7e546dfe434669c62820b7d83490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24d0ae2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24d0ae2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a24d0ae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a24d0ae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a24d0ae2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a24d0ae2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24d0ae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24d0ae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24d0ae2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24d0ae2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“EOAs are similar to accounts that are controlled by a private key in bitcoin. Contract accounts are the accounts that have code associated with them along with the private key”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“Contract Account (CA) has ether balance, associated code, and the ability to get triggered and execute code in response to a transaction or a message”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24d0ae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24d0ae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24d0ae2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a24d0ae2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24d0ae2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24d0ae2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24d0ae2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24d0ae2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Suicide set: </a:t>
            </a:r>
            <a:r>
              <a:rPr lang="en"/>
              <a:t>list of accounts that are disposed of after the transaction is executed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Log series: This is an indexed series of checkpoints that allow the monitoring and notification of contract calls to the entities external to the Ethereum environment, such as application frontends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a24d0ae2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a24d0ae2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849457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849457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a24d0ae2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a24d0ae2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24d0ae2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24d0ae2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24d0ae2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24d0ae2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24d0ae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24d0ae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24d0ae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24d0ae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242729"/>
                </a:solidFill>
              </a:rPr>
              <a:t>Swarm</a:t>
            </a:r>
            <a:r>
              <a:rPr lang="en" sz="1150">
                <a:solidFill>
                  <a:srgbClr val="242729"/>
                </a:solidFill>
              </a:rPr>
              <a:t> is a peer to peer data sharing network in which files are addressed by the hash of their content. </a:t>
            </a:r>
            <a:r>
              <a:rPr lang="en" sz="1150" u="sng">
                <a:solidFill>
                  <a:srgbClr val="2C5777"/>
                </a:solidFill>
                <a:hlinkClick r:id="rId2"/>
              </a:rPr>
              <a:t>ethdocs</a:t>
            </a:r>
            <a:endParaRPr sz="1150" u="sng">
              <a:solidFill>
                <a:srgbClr val="2C5777"/>
              </a:solidFill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242729"/>
                </a:solidFill>
              </a:rPr>
              <a:t>Whisper</a:t>
            </a:r>
            <a:r>
              <a:rPr lang="en" sz="1150">
                <a:solidFill>
                  <a:srgbClr val="242729"/>
                </a:solidFill>
              </a:rPr>
              <a:t> - Decentralized messaging A protocol for private, secure communication directly between nodes. </a:t>
            </a:r>
            <a:r>
              <a:rPr lang="en" sz="1150" u="sng">
                <a:solidFill>
                  <a:srgbClr val="2C5777"/>
                </a:solidFill>
                <a:hlinkClick r:id="rId4"/>
              </a:rPr>
              <a:t>ethdocs</a:t>
            </a:r>
            <a:endParaRPr sz="1150" u="sng">
              <a:solidFill>
                <a:srgbClr val="2C5777"/>
              </a:solidFill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242729"/>
                </a:solidFill>
              </a:rPr>
              <a:t>EVM</a:t>
            </a:r>
            <a:r>
              <a:rPr lang="en" sz="1150">
                <a:solidFill>
                  <a:srgbClr val="242729"/>
                </a:solidFill>
              </a:rPr>
              <a:t> is a stack-based interpreter, which has a memory byte array and key-value storage. </a:t>
            </a:r>
            <a:r>
              <a:rPr lang="en" sz="1150" u="sng">
                <a:solidFill>
                  <a:srgbClr val="2C5777"/>
                </a:solidFill>
                <a:hlinkClick r:id="rId6"/>
              </a:rPr>
              <a:t>ethereum smart contract development</a:t>
            </a:r>
            <a:endParaRPr sz="1150" u="sng">
              <a:solidFill>
                <a:srgbClr val="2C5777"/>
              </a:solidFill>
              <a:hlinkClick r:id="rId7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a24d0ae2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a24d0ae2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State Transition Function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24d0ae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24d0ae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Ethereum also rewards its native currency called Ether, abbreviated as ETH.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 After the DAO hack (described later), a hard fork was proposed in order to mitigate the issue; therefore, there are now two Ethereum blockchains: one is called Ethereum classic and its currency is represented by ETC, whereas the hard-forked version is ETH, which continues to grow and on which active development is being carried out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 sz="1300">
                <a:solidFill>
                  <a:srgbClr val="353536"/>
                </a:solidFill>
                <a:highlight>
                  <a:srgbClr val="FFFFFF"/>
                </a:highlight>
              </a:rPr>
              <a:t>A DAO is a Decentralized Autonomous Organization. Its goal is to codify the rules and decisionmaking apparatus of an organization, eliminating the need for documents and people in governing, creating a structure with decentralized control:</a:t>
            </a:r>
            <a:endParaRPr sz="13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536"/>
              </a:buClr>
              <a:buSzPts val="1300"/>
              <a:buChar char="+"/>
            </a:pPr>
            <a:r>
              <a:rPr lang="en" sz="1300">
                <a:solidFill>
                  <a:srgbClr val="353536"/>
                </a:solidFill>
                <a:highlight>
                  <a:srgbClr val="FFFFFF"/>
                </a:highlight>
              </a:rPr>
              <a:t>how it works:</a:t>
            </a:r>
            <a:endParaRPr sz="13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-311150" lvl="2" marL="137160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rgbClr val="353536"/>
              </a:buClr>
              <a:buSzPts val="1300"/>
              <a:buChar char="+"/>
            </a:pPr>
            <a:r>
              <a:rPr lang="en" sz="1300">
                <a:solidFill>
                  <a:srgbClr val="353536"/>
                </a:solidFill>
              </a:rPr>
              <a:t>A group of people writes the smart contracts (programs) that will run the organization</a:t>
            </a:r>
            <a:endParaRPr sz="1300">
              <a:solidFill>
                <a:srgbClr val="353536"/>
              </a:solidFill>
            </a:endParaRPr>
          </a:p>
          <a:p>
            <a:pPr indent="-311150" lvl="2" marL="137160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rgbClr val="353536"/>
              </a:buClr>
              <a:buSzPts val="1300"/>
              <a:buChar char="+"/>
            </a:pPr>
            <a:r>
              <a:rPr lang="en" sz="1300">
                <a:solidFill>
                  <a:srgbClr val="353536"/>
                </a:solidFill>
              </a:rPr>
              <a:t>There is an initial funding period, in which people add funds to the DAO by purchasing tokens that represent ownership – this is called a crowdsale, or an initial coin offering (ICO) – to give it the resources it needs. Token </a:t>
            </a:r>
            <a:r>
              <a:rPr lang="en" sz="1300">
                <a:solidFill>
                  <a:srgbClr val="353536"/>
                </a:solidFill>
                <a:highlight>
                  <a:srgbClr val="FFFFFF"/>
                </a:highlight>
              </a:rPr>
              <a:t>give people voting rights but not ownership</a:t>
            </a:r>
            <a:endParaRPr sz="1300">
              <a:solidFill>
                <a:srgbClr val="353536"/>
              </a:solidFill>
            </a:endParaRPr>
          </a:p>
          <a:p>
            <a:pPr indent="-311150" lvl="2" marL="137160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rgbClr val="353536"/>
              </a:buClr>
              <a:buSzPts val="1300"/>
              <a:buChar char="+"/>
            </a:pPr>
            <a:r>
              <a:rPr lang="en" sz="1300">
                <a:solidFill>
                  <a:srgbClr val="353536"/>
                </a:solidFill>
              </a:rPr>
              <a:t>When the funding period is over, the DAO begins to operate.</a:t>
            </a:r>
            <a:endParaRPr sz="1300">
              <a:solidFill>
                <a:srgbClr val="353536"/>
              </a:solidFill>
            </a:endParaRPr>
          </a:p>
          <a:p>
            <a:pPr indent="-311150" lvl="2" marL="137160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rgbClr val="353536"/>
              </a:buClr>
              <a:buSzPts val="1300"/>
              <a:buChar char="+"/>
            </a:pPr>
            <a:r>
              <a:rPr lang="en" sz="1300">
                <a:solidFill>
                  <a:srgbClr val="353536"/>
                </a:solidFill>
              </a:rPr>
              <a:t>People then can make proposals to the DAO on how to spend the money, and the members who have bought in can vote to approve these proposals.</a:t>
            </a:r>
            <a:endParaRPr sz="1300">
              <a:solidFill>
                <a:srgbClr val="353536"/>
              </a:solidFill>
            </a:endParaRPr>
          </a:p>
          <a:p>
            <a:pPr indent="-311150" lvl="2" marL="137160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rgbClr val="353536"/>
              </a:buClr>
              <a:buSzPts val="1300"/>
              <a:buChar char="+"/>
            </a:pPr>
            <a:r>
              <a:rPr lang="en" sz="1300">
                <a:solidFill>
                  <a:srgbClr val="353536"/>
                </a:solidFill>
                <a:highlight>
                  <a:srgbClr val="FFFFFF"/>
                </a:highlight>
              </a:rPr>
              <a:t>The very first DAO is bitcoin itself, which is governed by consensus among its core team and its mining network. All other DAOs have been launched on the ethereum platform</a:t>
            </a:r>
            <a:endParaRPr sz="13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rgbClr val="353536"/>
              </a:buClr>
              <a:buSzPts val="1300"/>
              <a:buChar char="+"/>
            </a:pPr>
            <a:r>
              <a:rPr lang="en" sz="1300">
                <a:solidFill>
                  <a:srgbClr val="353536"/>
                </a:solidFill>
                <a:highlight>
                  <a:srgbClr val="FFFFFF"/>
                </a:highlight>
              </a:rPr>
              <a:t>By Saturday, 18th June, the attacker managed to drain more than </a:t>
            </a:r>
            <a:r>
              <a:rPr lang="en" sz="1300" u="sng">
                <a:solidFill>
                  <a:srgbClr val="408BFE"/>
                </a:solidFill>
                <a:highlight>
                  <a:srgbClr val="FFFFFF"/>
                </a:highlight>
                <a:hlinkClick r:id="rId2"/>
              </a:rPr>
              <a:t>3.6m ether</a:t>
            </a:r>
            <a:r>
              <a:rPr lang="en" sz="1300">
                <a:solidFill>
                  <a:srgbClr val="353536"/>
                </a:solidFill>
                <a:highlight>
                  <a:srgbClr val="FFFFFF"/>
                </a:highlight>
              </a:rPr>
              <a:t> into a “child DAO” that has the same structure as The DAO. The price of ether dropped from over $20 to under $13.</a:t>
            </a:r>
            <a:endParaRPr sz="13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24d0ae2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24d0ae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24d0ae2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24d0ae2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Nonce is a number that is incremented by one every time a transaction is sent by the sender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The gasPrice field represents the amount of Wei required in order to execute the transaction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The gasLimit field contains the value that represents the maximum amount of gas that can be consumed in order to execute the transaction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The to field is a value that represents the address of the recipient of the transaction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Value represents the total number of Wei to be transferred to the recipient; in the case of a contract account, this represents the balance that the contract will hold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Signature is composed of three fields, namely v, r, and 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The Init field is used only in transactions that are intended to create contracts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If the transaction is a message call, then the data field is used instead of init, which represents the input data of the message call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24d0ae2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24d0ae2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arning.oreilly.com/library/view/mastering-blockchain-/9781787125445/ch07s04.html#ch07lvl2sec11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arning.oreilly.com/library/view/mastering-blockchain-/9781787125445/ch07s06.html#ch07lvl3sec165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earning.oreilly.com/library/view/mastering-blockchain-/9781787125445/ch07s06.html#ch07lvl3sec16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rning.oreilly.com/library/view/mastering-blockchain-/9781787125445/ch07s16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Mastering Blockchain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Decentralization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call transaction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transaction originator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account whose code is to be executed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Gas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Arbitrary length byte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data of the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depth of the message call/contract creation stack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the Ethereum blockchain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Ethereum virtual machine (EVM)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Execution environment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Machine state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The iterator function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Runtime byte code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Opcodes and their meaning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Arithmetic operations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Logical operations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Cryptographic operations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Environmental information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Block Information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Stack, memory, storage and flow operations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Push operations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Duplication operations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Exchange operations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Logging operations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System operations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400" y="1390150"/>
            <a:ext cx="4389900" cy="2969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EVN operation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55850" cy="275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550" y="1152475"/>
            <a:ext cx="4192873" cy="27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Precompiled contracts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F65D22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The elliptic curve public key recovery function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65D22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The SHA-256 bit hash function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65D22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The RIPEMD-160 bit hash function</a:t>
            </a:r>
            <a:endParaRPr sz="1200" u="sng">
              <a:solidFill>
                <a:srgbClr val="F65D22"/>
              </a:solidFill>
              <a:hlinkClick r:id="rId3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65D22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The identity function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Types of accounts: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Externally owned account: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controlled by a private key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Contract accounts: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 code associated with them along with the private key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ability to get triggered and execute code in response to a transaction or a message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Block: </a:t>
            </a:r>
            <a:r>
              <a:rPr lang="en"/>
              <a:t>Block header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Parent hash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Ommers hash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Beneficiary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State root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Transactions root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Receipts root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Logs bloom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Difficulty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Number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Gas limit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Gas used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Timestamp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Extra data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Mixhash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Nonce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652" y="1152475"/>
            <a:ext cx="5546150" cy="385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Block: The genesis block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26" y="1182001"/>
            <a:ext cx="8282350" cy="3294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Block: Transaction receipts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post-transaction state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Gas used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Set of logs</a:t>
            </a:r>
            <a:endParaRPr sz="1200" u="sng">
              <a:solidFill>
                <a:srgbClr val="F65D22"/>
              </a:solidFill>
              <a:hlinkClick r:id="rId3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bloom filter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Block: Transaction validation and execution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The transaction sub state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F65D22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Suicide set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65D22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Log series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65D22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Refund balance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Block: The block validation mechanism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F65D22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Block finalization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65D22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Ommers validation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65D22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Transaction validation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65D22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Reward application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65D22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State and nonce validation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65D22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Block difficulty</a:t>
            </a:r>
            <a:endParaRPr sz="1200" u="sng">
              <a:solidFill>
                <a:srgbClr val="F65D22"/>
              </a:solidFill>
              <a:hlinkClick r:id="rId3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19456" y="1152475"/>
            <a:ext cx="8520600" cy="29628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182875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Blockchain 101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Decentralization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Cryptography and Technical Foundations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Bitcoin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Alternative Coins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Smart Contracts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b="1" lang="en">
                <a:solidFill>
                  <a:srgbClr val="FF0000"/>
                </a:solidFill>
              </a:rPr>
              <a:t>Ethereum 101 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Hyperledger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Alternative Blockchains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Blockchain-Outside of Currencies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Scalability and Other challenges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Ethash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CPU mining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GPU mining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CPU benchmarking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GPU benchmarking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Mining rigs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Motherboard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SSD hard drive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GPU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Mining pools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 and wallets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Geth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Eth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Pyethapp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Parity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Light clients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Ethereum network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MainNet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TestNet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Private net(s)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Supporting protocols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Whisper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Swarm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Ethereum blockchain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Elements of the Ethereum blockchain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Precompiled contracts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Accounts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Block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Ether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Messages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Mining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Clients and wallets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Trading and investment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The yellow paper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The Ethereum network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Applications developed on Ethereum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Scalability and security issues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Summary</a:t>
            </a:r>
            <a:endParaRPr sz="1200" u="sng">
              <a:solidFill>
                <a:srgbClr val="F65D22"/>
              </a:solidFill>
              <a:hlinkClick r:id="rId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F65D22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Ethereum clients and releases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Most popular: geth and parity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65D22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Ethereum stack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775" y="1776675"/>
            <a:ext cx="5436076" cy="32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blockchain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850" y="1188200"/>
            <a:ext cx="6086299" cy="3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blockchain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Currency (ETH and ETC)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Forks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Gas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consensus mechanism:  Greedy Heaviest Observed Subtree (GHOST)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world state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Transactions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Contract creation transaction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Message call transaction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blockchain: The world state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The account state: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Nonce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Balance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Storageroot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Codehash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599" y="1152472"/>
            <a:ext cx="7207403" cy="388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blockchain: Transactions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Types: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Message call transactions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Contract creation transactions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Fields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Nonce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gasPrice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gasLimit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To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Value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Signature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Init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Data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675" y="2224221"/>
            <a:ext cx="6067077" cy="21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creation transaction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transactor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Gas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Endowment, which is the amount of ether allocated initially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byte array of arbitrary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Initialization EVM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depth of the message call/contract-creation 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