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2" r:id="rId2"/>
    <p:sldId id="261" r:id="rId3"/>
    <p:sldId id="284" r:id="rId4"/>
    <p:sldId id="285" r:id="rId5"/>
    <p:sldId id="286" r:id="rId6"/>
    <p:sldId id="265" r:id="rId7"/>
    <p:sldId id="297" r:id="rId8"/>
    <p:sldId id="287" r:id="rId9"/>
    <p:sldId id="295" r:id="rId10"/>
    <p:sldId id="296" r:id="rId11"/>
    <p:sldId id="289" r:id="rId12"/>
    <p:sldId id="290" r:id="rId13"/>
    <p:sldId id="292" r:id="rId14"/>
    <p:sldId id="298" r:id="rId15"/>
    <p:sldId id="293" r:id="rId16"/>
    <p:sldId id="291" r:id="rId17"/>
    <p:sldId id="294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53B6-EBF7-41E9-B421-A55FA066381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9404-B3A0-424C-BD4E-2DF428A1A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5012" y="6253972"/>
            <a:ext cx="1502856" cy="284541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fld id="{E80BF5E3-1254-40B3-8E38-91DCBEF07A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6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5012" y="6253972"/>
            <a:ext cx="1502856" cy="284541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fld id="{E80BF5E3-1254-40B3-8E38-91DCBEF07A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2297" y="6257090"/>
            <a:ext cx="1502856" cy="284541"/>
          </a:xfrm>
          <a:prstGeom prst="rect">
            <a:avLst/>
          </a:prstGeom>
        </p:spPr>
        <p:txBody>
          <a:bodyPr/>
          <a:lstStyle/>
          <a:p>
            <a:fld id="{E80BF5E3-1254-40B3-8E38-91DCBEF07A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844" y="254290"/>
            <a:ext cx="11178309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&lt;&lt; PAGE HEADING &gt;&gt;</a:t>
            </a:r>
          </a:p>
        </p:txBody>
      </p:sp>
      <p:sp>
        <p:nvSpPr>
          <p:cNvPr id="8" name="object 2"/>
          <p:cNvSpPr/>
          <p:nvPr userDrawn="1"/>
        </p:nvSpPr>
        <p:spPr>
          <a:xfrm>
            <a:off x="0" y="6734739"/>
            <a:ext cx="12191999" cy="1417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/>
          <p:nvPr userDrawn="1"/>
        </p:nvSpPr>
        <p:spPr>
          <a:xfrm>
            <a:off x="1" y="0"/>
            <a:ext cx="1219199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t="-8259" r="15527" b="7781"/>
          <a:stretch/>
        </p:blipFill>
        <p:spPr>
          <a:xfrm>
            <a:off x="4743681" y="6159008"/>
            <a:ext cx="481800" cy="465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12704" r="33431" b="42681"/>
          <a:stretch/>
        </p:blipFill>
        <p:spPr>
          <a:xfrm>
            <a:off x="2102456" y="6160168"/>
            <a:ext cx="501948" cy="4594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6" t="4328" r="19266" b="12672"/>
          <a:stretch/>
        </p:blipFill>
        <p:spPr>
          <a:xfrm>
            <a:off x="3417831" y="6138441"/>
            <a:ext cx="512423" cy="465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 t="-2413" r="6796" b="2413"/>
          <a:stretch/>
        </p:blipFill>
        <p:spPr>
          <a:xfrm>
            <a:off x="7109846" y="6146194"/>
            <a:ext cx="509824" cy="46186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80" y="6172675"/>
            <a:ext cx="469359" cy="4533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777" y="6138441"/>
            <a:ext cx="472888" cy="465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0" y="6229696"/>
            <a:ext cx="1115127" cy="376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4" t="628" r="15241" b="42249"/>
          <a:stretch/>
        </p:blipFill>
        <p:spPr>
          <a:xfrm>
            <a:off x="9546772" y="6165150"/>
            <a:ext cx="466241" cy="449510"/>
          </a:xfrm>
          <a:prstGeom prst="ellipse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5012" y="6253972"/>
            <a:ext cx="1502856" cy="284541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fld id="{E80BF5E3-1254-40B3-8E38-91DCBEF07A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500" b="1" kern="1200" smtClean="0">
          <a:solidFill>
            <a:schemeClr val="accent5">
              <a:lumMod val="75000"/>
            </a:schemeClr>
          </a:solidFill>
          <a:latin typeface="Calibri (Body)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16267"/>
            <a:ext cx="12191999" cy="141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923" y="1962911"/>
            <a:ext cx="5156454" cy="2544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212" y="6435344"/>
            <a:ext cx="450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Presentation|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rights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reserved </a:t>
            </a:r>
            <a:r>
              <a:rPr sz="1400" spc="-355" dirty="0">
                <a:solidFill>
                  <a:srgbClr val="FFFFFF"/>
                </a:solidFill>
                <a:latin typeface="Verdana"/>
                <a:cs typeface="Verdana"/>
              </a:rPr>
              <a:t>©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VNPAY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086" y="831919"/>
            <a:ext cx="7702975" cy="340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SỬ DỤNG ETHEREUM</a:t>
            </a:r>
          </a:p>
          <a:p>
            <a:pPr>
              <a:lnSpc>
                <a:spcPct val="200000"/>
              </a:lnSpc>
            </a:pPr>
            <a:r>
              <a:rPr lang="fr-FR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GIẢI QUYẾT CÁC YÊU CẦU </a:t>
            </a:r>
          </a:p>
          <a:p>
            <a:pPr>
              <a:lnSpc>
                <a:spcPct val="200000"/>
              </a:lnSpc>
            </a:pPr>
            <a:r>
              <a:rPr lang="fr-FR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NGHIỆP VỤ CỦA VÍ ĐIỆN TỬ </a:t>
            </a:r>
          </a:p>
          <a:p>
            <a:pPr>
              <a:lnSpc>
                <a:spcPct val="200000"/>
              </a:lnSpc>
            </a:pPr>
            <a:r>
              <a:rPr lang="fr-FR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 NHÂN &amp; DOANH NGHIỆP</a:t>
            </a:r>
            <a:endParaRPr lang="en-US" sz="2800" b="1">
              <a:solidFill>
                <a:schemeClr val="accent1">
                  <a:lumMod val="40000"/>
                  <a:lumOff val="6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212" y="4771633"/>
            <a:ext cx="3694177" cy="111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i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Bảo LV</a:t>
            </a:r>
          </a:p>
          <a:p>
            <a:pPr>
              <a:lnSpc>
                <a:spcPct val="200000"/>
              </a:lnSpc>
            </a:pPr>
            <a:r>
              <a:rPr lang="vi-VN" i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VNPAY – </a:t>
            </a:r>
            <a:r>
              <a:rPr lang="fr-FR" i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vi-VN" i="1">
                <a:solidFill>
                  <a:schemeClr val="accent1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/2018</a:t>
            </a:r>
            <a:endParaRPr lang="en-US" i="1">
              <a:solidFill>
                <a:schemeClr val="accent1">
                  <a:lumMod val="40000"/>
                  <a:lumOff val="6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4" y="225261"/>
            <a:ext cx="11178309" cy="835602"/>
          </a:xfrm>
        </p:spPr>
        <p:txBody>
          <a:bodyPr/>
          <a:lstStyle/>
          <a:p>
            <a:r>
              <a:rPr lang="fr-FR"/>
              <a:t>4. Chuyển tiền giữa các ví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Là giao dịch c</a:t>
            </a:r>
            <a:r>
              <a:rPr lang="vi-VN"/>
              <a:t>ơ</a:t>
            </a:r>
            <a:r>
              <a:rPr lang="fr-FR"/>
              <a:t> bản mà các token ERC20 &amp; ERC223 đều làm đ</a:t>
            </a:r>
            <a:r>
              <a:rPr lang="vi-VN"/>
              <a:t>ư</a:t>
            </a:r>
            <a:r>
              <a:rPr lang="fr-FR"/>
              <a:t>ợc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5. Kiểm soát tổng số tiền trong các ví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80" y="3209356"/>
            <a:ext cx="10265231" cy="2930187"/>
          </a:xfrm>
        </p:spPr>
        <p:txBody>
          <a:bodyPr/>
          <a:lstStyle/>
          <a:p>
            <a:r>
              <a:rPr lang="fr-FR"/>
              <a:t>Yêu cầu: Dễ dàng tính toán tổng số tiền nằm trong các ví, Nhằm so sánh với tổng số tiền trong các TK đảm bảo thanh toán để kiểm soát rủi ro</a:t>
            </a:r>
          </a:p>
          <a:p>
            <a:r>
              <a:rPr lang="fr-FR"/>
              <a:t>Chuẩn ERC20 &amp; ERC223 đều định nghĩa biến « TotalSupply » dùng để kiểm soát tổng số l</a:t>
            </a:r>
            <a:r>
              <a:rPr lang="vi-VN"/>
              <a:t>ư</a:t>
            </a:r>
            <a:r>
              <a:rPr lang="fr-FR"/>
              <a:t>ợng token trong l</a:t>
            </a:r>
            <a:r>
              <a:rPr lang="vi-VN"/>
              <a:t>ư</a:t>
            </a:r>
            <a:r>
              <a:rPr lang="fr-FR"/>
              <a:t>u thông</a:t>
            </a:r>
          </a:p>
          <a:p>
            <a:pPr lvl="1"/>
            <a:r>
              <a:rPr lang="fr-FR"/>
              <a:t>Biến này đ</a:t>
            </a:r>
            <a:r>
              <a:rPr lang="vi-VN"/>
              <a:t>ư</a:t>
            </a:r>
            <a:r>
              <a:rPr lang="fr-FR"/>
              <a:t>ợc cập nhật mỗi khi « đào » hay « đốt » token</a:t>
            </a:r>
          </a:p>
          <a:p>
            <a:pPr lvl="1"/>
            <a:r>
              <a:rPr lang="fr-FR"/>
              <a:t>Độ phức tạp cho truy nhập: constant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RÃ©sultat de recherche d'images pour &quot;ethereum blockchain state&quot;">
            <a:extLst>
              <a:ext uri="{FF2B5EF4-FFF2-40B4-BE49-F238E27FC236}">
                <a16:creationId xmlns:a16="http://schemas.microsoft.com/office/drawing/2014/main" id="{499B5731-3899-4B35-B6A4-AD55C612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62" y="1124743"/>
            <a:ext cx="7011030" cy="17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3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 Reverse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Yêu cầu: Giao dịch không thành công, tiền tự động quay về ví cũ</a:t>
            </a:r>
          </a:p>
          <a:p>
            <a:r>
              <a:rPr lang="fr-FR"/>
              <a:t>Việc này có thể thực hiện dễ dàng thông qua một hợp đồng thông minh khác</a:t>
            </a:r>
          </a:p>
          <a:p>
            <a:pPr lvl="1"/>
            <a:r>
              <a:rPr lang="fr-FR"/>
              <a:t>(Live discussion)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7. Refund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Giải quyết tranh chấp bởi bên thứ ba, như bộ phận xử lí khiếu nại</a:t>
            </a:r>
          </a:p>
          <a:p>
            <a:pPr lvl="1"/>
            <a:r>
              <a:rPr lang="fr-FR"/>
              <a:t>Có khả năng lấy lại tiền từ ví của bất kì ai</a:t>
            </a:r>
          </a:p>
          <a:p>
            <a:pPr lvl="1"/>
            <a:endParaRPr lang="fr-FR"/>
          </a:p>
          <a:p>
            <a:r>
              <a:rPr lang="fr-FR"/>
              <a:t>Thêm « master key » vào các token</a:t>
            </a:r>
          </a:p>
          <a:p>
            <a:pPr lvl="1"/>
            <a:r>
              <a:rPr lang="fr-FR"/>
              <a:t>Token có thể có nhiều master key</a:t>
            </a:r>
          </a:p>
          <a:p>
            <a:pPr lvl="1"/>
            <a:r>
              <a:rPr lang="fr-FR"/>
              <a:t>Mọi giao dịch do master key thực hiện đều phân biệt đ</a:t>
            </a:r>
            <a:r>
              <a:rPr lang="vi-VN"/>
              <a:t>ư</a:t>
            </a:r>
            <a:r>
              <a:rPr lang="fr-FR"/>
              <a:t>ợc so với giao dịch do ng</a:t>
            </a:r>
            <a:r>
              <a:rPr lang="vi-VN"/>
              <a:t>ư</a:t>
            </a:r>
            <a:r>
              <a:rPr lang="fr-FR"/>
              <a:t>ời dùng tự thực hiện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8. Đóng băng ví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Trong một số tr</a:t>
            </a:r>
            <a:r>
              <a:rPr lang="vi-VN"/>
              <a:t>ư</a:t>
            </a:r>
            <a:r>
              <a:rPr lang="fr-FR"/>
              <a:t>ờng hợp, yêu cầu không cho rút/tiêu tiền từ một ví nào đó</a:t>
            </a:r>
          </a:p>
          <a:p>
            <a:pPr lvl="1"/>
            <a:r>
              <a:rPr lang="fr-FR"/>
              <a:t>Nh</a:t>
            </a:r>
            <a:r>
              <a:rPr lang="vi-VN"/>
              <a:t>ư</a:t>
            </a:r>
            <a:r>
              <a:rPr lang="fr-FR"/>
              <a:t>ng vẫn nhận đ</a:t>
            </a:r>
            <a:r>
              <a:rPr lang="vi-VN"/>
              <a:t>ư</a:t>
            </a:r>
            <a:r>
              <a:rPr lang="fr-FR"/>
              <a:t>ợc tiền</a:t>
            </a:r>
          </a:p>
          <a:p>
            <a:r>
              <a:rPr lang="fr-FR"/>
              <a:t>Lập « danh sách đen » chứa các ví cần đóng băng</a:t>
            </a:r>
          </a:p>
          <a:p>
            <a:pPr lvl="1"/>
            <a:r>
              <a:rPr lang="fr-FR"/>
              <a:t>Ng</a:t>
            </a:r>
            <a:r>
              <a:rPr lang="vi-VN"/>
              <a:t>ư</a:t>
            </a:r>
            <a:r>
              <a:rPr lang="fr-FR"/>
              <a:t>ời dùng tự kí yêu cầu đóng băng tài khoản ví của mình</a:t>
            </a:r>
          </a:p>
          <a:p>
            <a:pPr lvl="1"/>
            <a:r>
              <a:rPr lang="fr-FR"/>
              <a:t>Sử dụng « master key » để đóng băng tài khoản ví của bất kì ai</a:t>
            </a:r>
          </a:p>
          <a:p>
            <a:r>
              <a:rPr lang="fr-FR"/>
              <a:t>Giải băng, giao dịch</a:t>
            </a:r>
          </a:p>
          <a:p>
            <a:pPr lvl="1"/>
            <a:r>
              <a:rPr lang="fr-FR"/>
              <a:t>Chỉ « master key » mới làm đ</a:t>
            </a:r>
            <a:r>
              <a:rPr lang="vi-VN"/>
              <a:t>ư</a:t>
            </a:r>
            <a:r>
              <a:rPr lang="fr-FR"/>
              <a:t>ợc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9. Nghiệp vụ đối soát đối với ví Doanh nghiệp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Thông th</a:t>
            </a:r>
            <a:r>
              <a:rPr lang="vi-VN"/>
              <a:t>ư</a:t>
            </a:r>
            <a:r>
              <a:rPr lang="fr-FR"/>
              <a:t>ờng, dòng tiền vào ví doanh nghiệp lớn h</a:t>
            </a:r>
            <a:r>
              <a:rPr lang="vi-VN"/>
              <a:t>ơ</a:t>
            </a:r>
            <a:r>
              <a:rPr lang="fr-FR"/>
              <a:t>n dòng tiền ra</a:t>
            </a:r>
          </a:p>
          <a:p>
            <a:r>
              <a:rPr lang="fr-FR"/>
              <a:t>Doanh nghiệp có nhu cầu rút tiền từ ví về tài khoản ngân hàng</a:t>
            </a:r>
          </a:p>
          <a:p>
            <a:pPr lvl="1"/>
            <a:r>
              <a:rPr lang="fr-FR"/>
              <a:t>Theo định kỳ</a:t>
            </a:r>
          </a:p>
          <a:p>
            <a:pPr lvl="1"/>
            <a:r>
              <a:rPr lang="fr-FR"/>
              <a:t>Theo ng</a:t>
            </a:r>
            <a:r>
              <a:rPr lang="vi-VN"/>
              <a:t>ư</a:t>
            </a:r>
            <a:r>
              <a:rPr lang="fr-FR"/>
              <a:t>ỡng tiền trong ví</a:t>
            </a:r>
          </a:p>
          <a:p>
            <a:endParaRPr lang="fr-FR"/>
          </a:p>
          <a:p>
            <a:r>
              <a:rPr lang="fr-FR"/>
              <a:t>Nghiệp vụ này có thể đ</a:t>
            </a:r>
            <a:r>
              <a:rPr lang="vi-VN"/>
              <a:t>ư</a:t>
            </a:r>
            <a:r>
              <a:rPr lang="fr-FR"/>
              <a:t>ợc tính toán « onchain » hoặc « offchain »</a:t>
            </a:r>
          </a:p>
          <a:p>
            <a:pPr lvl="1"/>
            <a:r>
              <a:rPr lang="fr-FR"/>
              <a:t>TIP: Ethereum Virtual Machine dùng để đảm bảo các transaction, quản lý số d</a:t>
            </a:r>
            <a:r>
              <a:rPr lang="vi-VN"/>
              <a:t>ư</a:t>
            </a:r>
            <a:r>
              <a:rPr lang="fr-FR"/>
              <a:t> và tránh chi tiêu đúp, không đ</a:t>
            </a:r>
            <a:r>
              <a:rPr lang="vi-VN"/>
              <a:t>ư</a:t>
            </a:r>
            <a:r>
              <a:rPr lang="fr-FR"/>
              <a:t>ợc thiết kế để làm các nghiệp vụ phức tạp</a:t>
            </a:r>
          </a:p>
          <a:p>
            <a:pPr lvl="1"/>
            <a:r>
              <a:rPr lang="fr-FR"/>
              <a:t>To study further, but there’s always a solution 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10. Kết nối với các hệ thống khác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07138"/>
            <a:ext cx="10515600" cy="4158615"/>
          </a:xfrm>
        </p:spPr>
        <p:txBody>
          <a:bodyPr/>
          <a:lstStyle/>
          <a:p>
            <a:r>
              <a:rPr lang="fr-FR"/>
              <a:t>Nhiều hệ thống backend cần đ</a:t>
            </a:r>
            <a:r>
              <a:rPr lang="vi-VN"/>
              <a:t>ư</a:t>
            </a:r>
            <a:r>
              <a:rPr lang="fr-FR"/>
              <a:t>ợc thông báo về những thay đổi trên Ethereum để thực hiện một số nghiệp vụ bên ngoài Ethereum:</a:t>
            </a:r>
          </a:p>
          <a:p>
            <a:pPr lvl="1"/>
            <a:r>
              <a:rPr lang="fr-FR"/>
              <a:t>Thực hiện « rút » tiền khi Token bị « đốt »</a:t>
            </a:r>
          </a:p>
          <a:p>
            <a:pPr lvl="1"/>
            <a:r>
              <a:rPr lang="fr-FR"/>
              <a:t>Yêu cầu đối soát khi ví doanh nghiệp v</a:t>
            </a:r>
            <a:r>
              <a:rPr lang="vi-VN"/>
              <a:t>ư</a:t>
            </a:r>
            <a:r>
              <a:rPr lang="fr-FR"/>
              <a:t>ợt ng</a:t>
            </a:r>
            <a:r>
              <a:rPr lang="vi-VN"/>
              <a:t>ư</a:t>
            </a:r>
            <a:r>
              <a:rPr lang="fr-FR"/>
              <a:t>ỡng</a:t>
            </a:r>
          </a:p>
          <a:p>
            <a:pPr lvl="1"/>
            <a:r>
              <a:rPr lang="fr-FR"/>
              <a:t>Thông báo đến ng</a:t>
            </a:r>
            <a:r>
              <a:rPr lang="vi-VN"/>
              <a:t>ư</a:t>
            </a:r>
            <a:r>
              <a:rPr lang="fr-FR"/>
              <a:t>ời dùng</a:t>
            </a:r>
          </a:p>
          <a:p>
            <a:pPr lvl="1"/>
            <a:r>
              <a:rPr lang="fr-FR"/>
              <a:t>Xây dựng các view-only database phục vụ kiểm soát, support</a:t>
            </a:r>
          </a:p>
          <a:p>
            <a:pPr lvl="1"/>
            <a:r>
              <a:rPr lang="fr-FR"/>
              <a:t>...</a:t>
            </a:r>
          </a:p>
          <a:p>
            <a:pPr lvl="1"/>
            <a:endParaRPr lang="fr-FR"/>
          </a:p>
          <a:p>
            <a:r>
              <a:rPr lang="fr-FR"/>
              <a:t>Ethereum cho phép dễ dàng tạo ra các event để có thể xây dựng ứng dụng « Event Driven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11. Hỗ trợ NHNN trong kiểm tra, giám sát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Tạo nút tại NHNN, Kết nối trực tiếp với mạng Ethereum của VNPay</a:t>
            </a:r>
          </a:p>
          <a:p>
            <a:pPr lvl="1"/>
            <a:r>
              <a:rPr lang="fr-FR"/>
              <a:t>Setup cực kỳ dễ dàng</a:t>
            </a:r>
          </a:p>
          <a:p>
            <a:r>
              <a:rPr lang="fr-FR"/>
              <a:t>Sử dụng « Event Driven » để giám sát hoạt động một cách liên tục</a:t>
            </a:r>
          </a:p>
          <a:p>
            <a:pPr lvl="1"/>
            <a:r>
              <a:rPr lang="fr-FR"/>
              <a:t>Xem yêu cầu 9</a:t>
            </a:r>
          </a:p>
          <a:p>
            <a:r>
              <a:rPr lang="fr-FR"/>
              <a:t>Sử dụng « Request-Reply » để truy xuất thông tin</a:t>
            </a:r>
          </a:p>
          <a:p>
            <a:pPr lvl="1"/>
            <a:r>
              <a:rPr lang="fr-FR"/>
              <a:t>Tổng số tiền trong các ví…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A75E6202-9C19-455A-9B23-BA3FC41C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72" y="1031549"/>
            <a:ext cx="4004809" cy="4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44" y="225261"/>
            <a:ext cx="11178309" cy="835602"/>
          </a:xfrm>
        </p:spPr>
        <p:txBody>
          <a:bodyPr/>
          <a:lstStyle/>
          <a:p>
            <a:r>
              <a:rPr lang="fr-FR"/>
              <a:t>Tổng quan</a:t>
            </a:r>
            <a:endParaRPr lang="en-US">
              <a:solidFill>
                <a:srgbClr val="2F55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7625"/>
            <a:ext cx="10515600" cy="41586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Ví điện tử là gì?</a:t>
            </a:r>
          </a:p>
          <a:p>
            <a:pPr>
              <a:lnSpc>
                <a:spcPct val="150000"/>
              </a:lnSpc>
            </a:pPr>
            <a:r>
              <a:rPr lang="fr-FR"/>
              <a:t>Quản lý dịch vụ ví điện tử</a:t>
            </a:r>
          </a:p>
          <a:p>
            <a:pPr>
              <a:lnSpc>
                <a:spcPct val="150000"/>
              </a:lnSpc>
            </a:pPr>
            <a:r>
              <a:rPr lang="fr-FR"/>
              <a:t>Ưu điểm nội tại của ứng dụng Blockchain vào Ví điện tử</a:t>
            </a:r>
          </a:p>
          <a:p>
            <a:pPr>
              <a:lnSpc>
                <a:spcPct val="150000"/>
              </a:lnSpc>
            </a:pPr>
            <a:r>
              <a:rPr lang="fr-FR" sz="2400"/>
              <a:t>11</a:t>
            </a:r>
            <a:r>
              <a:rPr lang="vi-VN" sz="2400"/>
              <a:t> yêu cầu nghiệp vụ cơ bản</a:t>
            </a:r>
            <a:r>
              <a:rPr lang="fr-FR" sz="2400"/>
              <a:t> </a:t>
            </a:r>
            <a:r>
              <a:rPr lang="vi-VN" sz="2400"/>
              <a:t>và tính khả thi trên Ethereum</a:t>
            </a:r>
            <a:endParaRPr lang="fr-FR" sz="2400"/>
          </a:p>
          <a:p>
            <a:pPr marL="0" indent="0">
              <a:lnSpc>
                <a:spcPct val="150000"/>
              </a:lnSpc>
              <a:buNone/>
            </a:pPr>
            <a:endParaRPr lang="fr-FR"/>
          </a:p>
          <a:p>
            <a:pPr>
              <a:lnSpc>
                <a:spcPct val="150000"/>
              </a:lnSpc>
            </a:pPr>
            <a:endParaRPr lang="fr-FR" sz="23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2696A-43C1-4BCC-BDFE-8A4B51BB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4" y="225262"/>
            <a:ext cx="11178309" cy="835602"/>
          </a:xfrm>
        </p:spPr>
        <p:txBody>
          <a:bodyPr/>
          <a:lstStyle/>
          <a:p>
            <a:r>
              <a:rPr lang="fr-FR"/>
              <a:t>Ví điện tử là gì?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93E86-9ACB-4D68-864F-7014B4F5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865"/>
            <a:ext cx="10515600" cy="4923376"/>
          </a:xfrm>
        </p:spPr>
        <p:txBody>
          <a:bodyPr/>
          <a:lstStyle/>
          <a:p>
            <a:r>
              <a:rPr lang="fr-FR"/>
              <a:t>Chứa một l</a:t>
            </a:r>
            <a:r>
              <a:rPr lang="vi-VN"/>
              <a:t>ư</a:t>
            </a:r>
            <a:r>
              <a:rPr lang="fr-FR"/>
              <a:t>ợng tiền nhỏ để giao dịch và thanh toán thay vì dùng tài khoản ngân hàng</a:t>
            </a:r>
          </a:p>
          <a:p>
            <a:r>
              <a:rPr lang="fr-FR"/>
              <a:t>Không nhất thiết do ngân hàng quản lý</a:t>
            </a:r>
          </a:p>
          <a:p>
            <a:r>
              <a:rPr lang="fr-FR"/>
              <a:t>Tích hợp vào các thiết bị thông minh nh</a:t>
            </a:r>
            <a:r>
              <a:rPr lang="vi-VN"/>
              <a:t>ư</a:t>
            </a:r>
            <a:r>
              <a:rPr lang="fr-FR"/>
              <a:t> điện thoại, giúp thực hiện giao dịch nhanh, dễ dàng, an toàn và giảm thiểu chi phí</a:t>
            </a:r>
          </a:p>
          <a:p>
            <a:r>
              <a:rPr lang="fr-FR"/>
              <a:t>Ví dụ:</a:t>
            </a:r>
          </a:p>
          <a:p>
            <a:pPr lvl="1"/>
            <a:r>
              <a:rPr lang="fr-FR"/>
              <a:t>Thanh toán hóa đ</a:t>
            </a:r>
            <a:r>
              <a:rPr lang="vi-VN"/>
              <a:t>ơ</a:t>
            </a:r>
            <a:r>
              <a:rPr lang="fr-FR"/>
              <a:t>n điện, n</a:t>
            </a:r>
            <a:r>
              <a:rPr lang="vi-VN"/>
              <a:t>ư</a:t>
            </a:r>
            <a:r>
              <a:rPr lang="fr-FR"/>
              <a:t>ớc, mua vé máy bay…</a:t>
            </a:r>
          </a:p>
          <a:p>
            <a:pPr lvl="1"/>
            <a:r>
              <a:rPr lang="fr-FR"/>
              <a:t>Mua sắm hàng hóa, online &amp; offline</a:t>
            </a:r>
          </a:p>
          <a:p>
            <a:pPr lvl="1"/>
            <a:r>
              <a:rPr lang="fr-FR"/>
              <a:t>Chuyển tiền</a:t>
            </a:r>
          </a:p>
          <a:p>
            <a:pPr lvl="1"/>
            <a:r>
              <a:rPr lang="fr-FR"/>
              <a:t>Nạp, rút tiền từ TKNH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F498C-4EF2-4DDD-84C7-C0604562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1502-0E85-43B0-9F01-DCAFAD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Quản lý dịch vụ ví điện tử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384E-AF63-4235-885B-5B9E4E4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629573"/>
          </a:xfrm>
        </p:spPr>
        <p:txBody>
          <a:bodyPr/>
          <a:lstStyle/>
          <a:p>
            <a:r>
              <a:rPr lang="fr-FR"/>
              <a:t>Thông t</a:t>
            </a:r>
            <a:r>
              <a:rPr lang="vi-VN"/>
              <a:t>ư</a:t>
            </a:r>
            <a:r>
              <a:rPr lang="fr-FR"/>
              <a:t> 39 của NHNN</a:t>
            </a:r>
          </a:p>
          <a:p>
            <a:r>
              <a:rPr lang="fr-FR"/>
              <a:t>Không phát hành quá 1 ví t</a:t>
            </a:r>
            <a:r>
              <a:rPr lang="vi-VN"/>
              <a:t>ư</a:t>
            </a:r>
            <a:r>
              <a:rPr lang="fr-FR"/>
              <a:t>ơng ứng với 1 TKNH cho mỗi khách hàng</a:t>
            </a:r>
          </a:p>
          <a:p>
            <a:r>
              <a:rPr lang="fr-FR"/>
              <a:t>Nạp/rút tiền trên ví phải thông qua TKNH t</a:t>
            </a:r>
            <a:r>
              <a:rPr lang="vi-VN"/>
              <a:t>ư</a:t>
            </a:r>
            <a:r>
              <a:rPr lang="fr-FR"/>
              <a:t>ơng ứng </a:t>
            </a:r>
          </a:p>
          <a:p>
            <a:r>
              <a:rPr lang="fr-FR"/>
              <a:t>Doanh nghiệp phát hành ví phải có TK đảm bảo thanh toán</a:t>
            </a:r>
          </a:p>
          <a:p>
            <a:r>
              <a:rPr lang="fr-FR"/>
              <a:t>Có công cụ hỗ trợ giám sát cho NHNN:</a:t>
            </a:r>
          </a:p>
          <a:p>
            <a:pPr lvl="1"/>
            <a:r>
              <a:rPr lang="fr-FR"/>
              <a:t>Giám sát tổng số tiền trên các ví phát hành</a:t>
            </a:r>
          </a:p>
          <a:p>
            <a:pPr lvl="1"/>
            <a:r>
              <a:rPr lang="fr-FR"/>
              <a:t>Giám sát tổng số tiền trên các TK đảm bảo thanh toán</a:t>
            </a:r>
          </a:p>
          <a:p>
            <a:pPr lvl="1"/>
            <a:r>
              <a:rPr lang="fr-FR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5FAC5-7054-4AC9-9D48-167452A0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1502-0E85-43B0-9F01-DCAFAD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Ví điện tử: Ưu điểm nội tại của Blockchain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384E-AF63-4235-885B-5B9E4E4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629573"/>
          </a:xfrm>
        </p:spPr>
        <p:txBody>
          <a:bodyPr/>
          <a:lstStyle/>
          <a:p>
            <a:r>
              <a:rPr lang="fr-FR"/>
              <a:t>Khóa cá nhân đ</a:t>
            </a:r>
            <a:r>
              <a:rPr lang="vi-VN"/>
              <a:t>ư</a:t>
            </a:r>
            <a:r>
              <a:rPr lang="fr-FR"/>
              <a:t>ợc thiết kế nh</a:t>
            </a:r>
            <a:r>
              <a:rPr lang="vi-VN"/>
              <a:t>ư</a:t>
            </a:r>
            <a:r>
              <a:rPr lang="fr-FR"/>
              <a:t> ph</a:t>
            </a:r>
            <a:r>
              <a:rPr lang="vi-VN"/>
              <a:t>ư</a:t>
            </a:r>
            <a:r>
              <a:rPr lang="fr-FR"/>
              <a:t>ơng thức nội tại để sử dụng ví</a:t>
            </a:r>
          </a:p>
          <a:p>
            <a:r>
              <a:rPr lang="fr-FR"/>
              <a:t>Đảm bảo thông tin tài khoản và biến động số d</a:t>
            </a:r>
            <a:r>
              <a:rPr lang="vi-VN"/>
              <a:t>ư</a:t>
            </a:r>
            <a:r>
              <a:rPr lang="fr-FR"/>
              <a:t> của khách hàng không thể bị chỉnh sửa</a:t>
            </a:r>
          </a:p>
          <a:p>
            <a:r>
              <a:rPr lang="fr-FR"/>
              <a:t>Mọi biến động đều đ</a:t>
            </a:r>
            <a:r>
              <a:rPr lang="vi-VN"/>
              <a:t>ư</a:t>
            </a:r>
            <a:r>
              <a:rPr lang="fr-FR"/>
              <a:t>ợc ghi lại một cách tự động, chính xác, bất biến</a:t>
            </a:r>
          </a:p>
          <a:p>
            <a:r>
              <a:rPr lang="fr-FR"/>
              <a:t>Mọi can thiệp thông qua các hợp đồng thông minh đều để lại thông tin (reverse, refund…)</a:t>
            </a:r>
          </a:p>
          <a:p>
            <a:pPr algn="just"/>
            <a:r>
              <a:rPr lang="fr-FR">
                <a:latin typeface="Calibri (Body)"/>
              </a:rPr>
              <a:t>Thúc đẩy sự tuân thủ pháp luật của các bên tham gia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5FAC5-7054-4AC9-9D48-167452A0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2378" y="2158305"/>
            <a:ext cx="8967245" cy="162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500" b="1">
                <a:solidFill>
                  <a:schemeClr val="accent5">
                    <a:lumMod val="75000"/>
                  </a:schemeClr>
                </a:solidFill>
                <a:latin typeface="Calibri (Body)"/>
                <a:ea typeface="Verdana" panose="020B0604030504040204" pitchFamily="34" charset="0"/>
                <a:cs typeface="+mj-cs"/>
              </a:rPr>
              <a:t>11 yêu cầu nghiệp vụ c</a:t>
            </a:r>
            <a:r>
              <a:rPr lang="vi-VN" sz="3500" b="1">
                <a:solidFill>
                  <a:schemeClr val="accent5">
                    <a:lumMod val="75000"/>
                  </a:schemeClr>
                </a:solidFill>
                <a:latin typeface="Calibri (Body)"/>
                <a:ea typeface="Verdana" panose="020B0604030504040204" pitchFamily="34" charset="0"/>
                <a:cs typeface="+mj-cs"/>
              </a:rPr>
              <a:t>ơ</a:t>
            </a:r>
            <a:r>
              <a:rPr lang="fr-FR" sz="3500" b="1">
                <a:solidFill>
                  <a:schemeClr val="accent5">
                    <a:lumMod val="75000"/>
                  </a:schemeClr>
                </a:solidFill>
                <a:latin typeface="Calibri (Body)"/>
                <a:ea typeface="Verdana" panose="020B0604030504040204" pitchFamily="34" charset="0"/>
                <a:cs typeface="+mj-cs"/>
              </a:rPr>
              <a:t> bản của Ví điện tử </a:t>
            </a:r>
          </a:p>
          <a:p>
            <a:pPr algn="ctr">
              <a:lnSpc>
                <a:spcPct val="150000"/>
              </a:lnSpc>
            </a:pPr>
            <a:r>
              <a:rPr lang="fr-FR" sz="3500" b="1">
                <a:solidFill>
                  <a:schemeClr val="accent5">
                    <a:lumMod val="75000"/>
                  </a:schemeClr>
                </a:solidFill>
                <a:latin typeface="Calibri (Body)"/>
                <a:ea typeface="Verdana" panose="020B0604030504040204" pitchFamily="34" charset="0"/>
                <a:cs typeface="+mj-cs"/>
              </a:rPr>
              <a:t>và tính khả thi trên Ethereum</a:t>
            </a:r>
            <a:endParaRPr lang="en-US" sz="3500" b="1" dirty="0">
              <a:solidFill>
                <a:schemeClr val="accent5">
                  <a:lumMod val="75000"/>
                </a:schemeClr>
              </a:solidFill>
              <a:latin typeface="Calibri (Body)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617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Quản lý Ví trong Ethereum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Ví trong Etherem đ</a:t>
            </a:r>
            <a:r>
              <a:rPr lang="vi-VN"/>
              <a:t>ư</a:t>
            </a:r>
            <a:r>
              <a:rPr lang="fr-FR"/>
              <a:t>ợc quản lý bởi chính các Token</a:t>
            </a:r>
          </a:p>
          <a:p>
            <a:pPr lvl="1"/>
            <a:r>
              <a:rPr lang="fr-FR"/>
              <a:t>Token chứa balance của các tài khoản ví</a:t>
            </a:r>
          </a:p>
          <a:p>
            <a:pPr lvl="1"/>
            <a:r>
              <a:rPr lang="fr-FR"/>
              <a:t>Chuẩn ERC20 hoặc ERC223</a:t>
            </a:r>
          </a:p>
          <a:p>
            <a:pPr lvl="1"/>
            <a:endParaRPr lang="fr-FR"/>
          </a:p>
          <a:p>
            <a:r>
              <a:rPr lang="fr-FR"/>
              <a:t>VNDToken: biểu diễn đồng VND trên Ethereum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2. Ví cá nhân và Ví doanh nghiệp, Ví tập đoàn-chi nhánh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VNDToken đ</a:t>
            </a:r>
            <a:r>
              <a:rPr lang="vi-VN"/>
              <a:t>ư</a:t>
            </a:r>
            <a:r>
              <a:rPr lang="fr-FR"/>
              <a:t>ợc lập trình bằng Solidity nên có thể cài đặt thêm nghiệp vụ một cách dễ dàng</a:t>
            </a:r>
          </a:p>
          <a:p>
            <a:r>
              <a:rPr lang="fr-FR"/>
              <a:t>Cho phép đánh dấu, phân loại dễ dàng các loại ví</a:t>
            </a:r>
          </a:p>
          <a:p>
            <a:r>
              <a:rPr lang="fr-FR"/>
              <a:t>Cho phép biểu diễn quan hệ Ví của tập đoàn và chi nhánh, từ đó cài đặt các nghiệp vụ t</a:t>
            </a:r>
            <a:r>
              <a:rPr lang="vi-VN"/>
              <a:t>ư</a:t>
            </a:r>
            <a:r>
              <a:rPr lang="fr-FR"/>
              <a:t>ơng ứng </a:t>
            </a:r>
          </a:p>
          <a:p>
            <a:pPr lvl="1"/>
            <a:r>
              <a:rPr lang="fr-FR"/>
              <a:t>Tập đoàn chuyển tiền giữa các ví chi nhánh hoặc về ví tập đoàn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EC3B-CEB7-4BEF-B095-95BAF9D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Nạp/Rút tiền từ tài khoản ngân hàng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1AADF-4CA6-42DC-A118-953F2BC2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2624"/>
            <a:ext cx="10515600" cy="4158615"/>
          </a:xfrm>
        </p:spPr>
        <p:txBody>
          <a:bodyPr/>
          <a:lstStyle/>
          <a:p>
            <a:r>
              <a:rPr lang="fr-FR"/>
              <a:t>Nạp tiền: « Mining », sinh ra thêm một l</a:t>
            </a:r>
            <a:r>
              <a:rPr lang="vi-VN"/>
              <a:t>ư</a:t>
            </a:r>
            <a:r>
              <a:rPr lang="fr-FR"/>
              <a:t>ợng token t</a:t>
            </a:r>
            <a:r>
              <a:rPr lang="vi-VN"/>
              <a:t>ư</a:t>
            </a:r>
            <a:r>
              <a:rPr lang="fr-FR"/>
              <a:t>ơng ứng trên Ethereum</a:t>
            </a:r>
          </a:p>
          <a:p>
            <a:pPr lvl="1"/>
            <a:r>
              <a:rPr lang="fr-FR"/>
              <a:t>Số token này đ</a:t>
            </a:r>
            <a:r>
              <a:rPr lang="vi-VN"/>
              <a:t>ư</a:t>
            </a:r>
            <a:r>
              <a:rPr lang="fr-FR"/>
              <a:t>ợc chuyển vào ví khách hàng</a:t>
            </a:r>
          </a:p>
          <a:p>
            <a:pPr lvl="1"/>
            <a:r>
              <a:rPr lang="fr-FR"/>
              <a:t>Offchain: Tiền từ TKNH của khách hàng đ</a:t>
            </a:r>
            <a:r>
              <a:rPr lang="vi-VN"/>
              <a:t>ư</a:t>
            </a:r>
            <a:r>
              <a:rPr lang="fr-FR"/>
              <a:t>ợc chuyển vào TK đảm bảo thanh toán </a:t>
            </a:r>
          </a:p>
          <a:p>
            <a:r>
              <a:rPr lang="fr-FR"/>
              <a:t>Rút tiền: « Burning », Hủy bỏ một l</a:t>
            </a:r>
            <a:r>
              <a:rPr lang="vi-VN"/>
              <a:t>ư</a:t>
            </a:r>
            <a:r>
              <a:rPr lang="fr-FR"/>
              <a:t>ợng token t</a:t>
            </a:r>
            <a:r>
              <a:rPr lang="vi-VN"/>
              <a:t>ư</a:t>
            </a:r>
            <a:r>
              <a:rPr lang="fr-FR"/>
              <a:t>ơng ứng trên Ethereum</a:t>
            </a:r>
          </a:p>
          <a:p>
            <a:pPr lvl="1"/>
            <a:r>
              <a:rPr lang="fr-FR"/>
              <a:t>Số token này bị « đốt », tức chuyển vào ví 0x0</a:t>
            </a:r>
          </a:p>
          <a:p>
            <a:pPr lvl="1"/>
            <a:r>
              <a:rPr lang="fr-FR"/>
              <a:t>Offchain: Tiền từ TK đảm bảo thanh toán đ</a:t>
            </a:r>
            <a:r>
              <a:rPr lang="vi-VN"/>
              <a:t>ư</a:t>
            </a:r>
            <a:r>
              <a:rPr lang="fr-FR"/>
              <a:t>ợc chuyển vào TKNH của khách hàng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DC36-40F9-4702-AFEE-3DE396E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F5E3-1254-40B3-8E38-91DCBEF07A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Thanh toan_LNH_V1.0.pptx" id="{C6B7888C-49DD-4DC1-955D-81D552E0704C}" vid="{549C1A31-6DC2-4D48-8AFE-E6D39CD252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859</Words>
  <Application>Microsoft Office PowerPoint</Application>
  <PresentationFormat>Grand écran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(Body)</vt:lpstr>
      <vt:lpstr>Microsoft Sans Serif</vt:lpstr>
      <vt:lpstr>Verdana</vt:lpstr>
      <vt:lpstr>Office Theme</vt:lpstr>
      <vt:lpstr>Présentation PowerPoint</vt:lpstr>
      <vt:lpstr>Tổng quan</vt:lpstr>
      <vt:lpstr>Ví điện tử là gì?</vt:lpstr>
      <vt:lpstr>Quản lý dịch vụ ví điện tử</vt:lpstr>
      <vt:lpstr>Ví điện tử: Ưu điểm nội tại của Blockchain</vt:lpstr>
      <vt:lpstr>Présentation PowerPoint</vt:lpstr>
      <vt:lpstr>1. Quản lý Ví trong Ethereum</vt:lpstr>
      <vt:lpstr>2. Ví cá nhân và Ví doanh nghiệp, Ví tập đoàn-chi nhánh</vt:lpstr>
      <vt:lpstr>3. Nạp/Rút tiền từ tài khoản ngân hàng</vt:lpstr>
      <vt:lpstr>4. Chuyển tiền giữa các ví</vt:lpstr>
      <vt:lpstr>5. Kiểm soát tổng số tiền trong các ví</vt:lpstr>
      <vt:lpstr>6. Reverse</vt:lpstr>
      <vt:lpstr>7. Refund</vt:lpstr>
      <vt:lpstr>8. Đóng băng ví</vt:lpstr>
      <vt:lpstr>9. Nghiệp vụ đối soát đối với ví Doanh nghiệp</vt:lpstr>
      <vt:lpstr>10. Kết nối với các hệ thống khác</vt:lpstr>
      <vt:lpstr>11. Hỗ trợ NHNN trong kiểm tra, giám sát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Thoa Vu Thi Minh</dc:creator>
  <cp:lastModifiedBy>Bao LY VAN</cp:lastModifiedBy>
  <cp:revision>216</cp:revision>
  <dcterms:created xsi:type="dcterms:W3CDTF">2018-08-05T15:12:02Z</dcterms:created>
  <dcterms:modified xsi:type="dcterms:W3CDTF">2018-10-11T15:21:08Z</dcterms:modified>
</cp:coreProperties>
</file>