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E5C2B1-5715-4A13-9BDB-D88DCF8930F3}">
  <a:tblStyle styleId="{4CE5C2B1-5715-4A13-9BDB-D88DCF8930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C1E5731-E90B-43C3-9A05-579664CF2A0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fa3090b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fa3090b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6fa3090b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6fa3090b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fa3090b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fa3090b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6fa3090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6fa3090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fa3090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fa3090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fa3090b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fa3090b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6fa3090b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6fa3090b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fa3090b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fa3090b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fa3090b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fa3090b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800"/>
              </a:spcBef>
              <a:spcAft>
                <a:spcPts val="0"/>
              </a:spcAft>
              <a:buClr>
                <a:srgbClr val="33444C"/>
              </a:buClr>
              <a:buSzPts val="1050"/>
              <a:buChar char="●"/>
            </a:pPr>
            <a:r>
              <a:rPr b="1" lang="en" sz="1050">
                <a:solidFill>
                  <a:srgbClr val="33444C"/>
                </a:solidFill>
              </a:rPr>
              <a:t>User-defined bridge networks</a:t>
            </a:r>
            <a:r>
              <a:rPr lang="en" sz="1050">
                <a:solidFill>
                  <a:srgbClr val="33444C"/>
                </a:solidFill>
              </a:rPr>
              <a:t> are best when you need multiple containers to communicate on the same Docker host.</a:t>
            </a:r>
            <a:endParaRPr sz="1050">
              <a:solidFill>
                <a:srgbClr val="33444C"/>
              </a:solidFill>
            </a:endParaRPr>
          </a:p>
          <a:p>
            <a:pPr indent="-295275" lvl="0" marL="457200" rtl="0" algn="l">
              <a:lnSpc>
                <a:spcPct val="115000"/>
              </a:lnSpc>
              <a:spcBef>
                <a:spcPts val="0"/>
              </a:spcBef>
              <a:spcAft>
                <a:spcPts val="0"/>
              </a:spcAft>
              <a:buClr>
                <a:srgbClr val="33444C"/>
              </a:buClr>
              <a:buSzPts val="1050"/>
              <a:buChar char="●"/>
            </a:pPr>
            <a:r>
              <a:rPr b="1" lang="en" sz="1050">
                <a:solidFill>
                  <a:srgbClr val="33444C"/>
                </a:solidFill>
              </a:rPr>
              <a:t>Host networks</a:t>
            </a:r>
            <a:r>
              <a:rPr lang="en" sz="1050">
                <a:solidFill>
                  <a:srgbClr val="33444C"/>
                </a:solidFill>
              </a:rPr>
              <a:t> are best when the network stack should not be isolated from the Docker host, but you want other aspects of the container to be isolated.</a:t>
            </a:r>
            <a:endParaRPr sz="1050">
              <a:solidFill>
                <a:srgbClr val="33444C"/>
              </a:solidFill>
            </a:endParaRPr>
          </a:p>
          <a:p>
            <a:pPr indent="-295275" lvl="0" marL="457200" rtl="0" algn="l">
              <a:lnSpc>
                <a:spcPct val="115000"/>
              </a:lnSpc>
              <a:spcBef>
                <a:spcPts val="0"/>
              </a:spcBef>
              <a:spcAft>
                <a:spcPts val="0"/>
              </a:spcAft>
              <a:buClr>
                <a:srgbClr val="33444C"/>
              </a:buClr>
              <a:buSzPts val="1050"/>
              <a:buChar char="●"/>
            </a:pPr>
            <a:r>
              <a:rPr b="1" lang="en" sz="1050">
                <a:solidFill>
                  <a:srgbClr val="33444C"/>
                </a:solidFill>
              </a:rPr>
              <a:t>Overlay networks</a:t>
            </a:r>
            <a:r>
              <a:rPr lang="en" sz="1050">
                <a:solidFill>
                  <a:srgbClr val="33444C"/>
                </a:solidFill>
              </a:rPr>
              <a:t> are best when you need containers running on different Docker hosts to communicate, or when multiple applications work together using swarm services.</a:t>
            </a:r>
            <a:endParaRPr sz="1050">
              <a:solidFill>
                <a:srgbClr val="33444C"/>
              </a:solidFill>
            </a:endParaRPr>
          </a:p>
          <a:p>
            <a:pPr indent="-295275" lvl="0" marL="457200" rtl="0" algn="l">
              <a:lnSpc>
                <a:spcPct val="115000"/>
              </a:lnSpc>
              <a:spcBef>
                <a:spcPts val="0"/>
              </a:spcBef>
              <a:spcAft>
                <a:spcPts val="0"/>
              </a:spcAft>
              <a:buClr>
                <a:srgbClr val="33444C"/>
              </a:buClr>
              <a:buSzPts val="1050"/>
              <a:buChar char="●"/>
            </a:pPr>
            <a:r>
              <a:rPr b="1" lang="en" sz="1050">
                <a:solidFill>
                  <a:srgbClr val="33444C"/>
                </a:solidFill>
              </a:rPr>
              <a:t>Macvlan networks</a:t>
            </a:r>
            <a:r>
              <a:rPr lang="en" sz="1050">
                <a:solidFill>
                  <a:srgbClr val="33444C"/>
                </a:solidFill>
              </a:rPr>
              <a:t> are best when you are migrating from a VM setup or need your containers to look like physical hosts on your network, each with a unique MAC address.</a:t>
            </a:r>
            <a:endParaRPr sz="1050">
              <a:solidFill>
                <a:srgbClr val="33444C"/>
              </a:solidFill>
            </a:endParaRPr>
          </a:p>
          <a:p>
            <a:pPr indent="-295275" lvl="0" marL="457200" rtl="0" algn="l">
              <a:lnSpc>
                <a:spcPct val="115000"/>
              </a:lnSpc>
              <a:spcBef>
                <a:spcPts val="0"/>
              </a:spcBef>
              <a:spcAft>
                <a:spcPts val="0"/>
              </a:spcAft>
              <a:buClr>
                <a:srgbClr val="33444C"/>
              </a:buClr>
              <a:buSzPts val="1050"/>
              <a:buChar char="●"/>
            </a:pPr>
            <a:r>
              <a:rPr b="1" lang="en" sz="1050">
                <a:solidFill>
                  <a:srgbClr val="33444C"/>
                </a:solidFill>
              </a:rPr>
              <a:t>Third-party network plugins</a:t>
            </a:r>
            <a:r>
              <a:rPr lang="en" sz="1050">
                <a:solidFill>
                  <a:srgbClr val="33444C"/>
                </a:solidFill>
              </a:rPr>
              <a:t> allow you to integrate Docker with specialized network stacks.</a:t>
            </a:r>
            <a:endParaRPr sz="1050">
              <a:solidFill>
                <a:srgbClr val="33444C"/>
              </a:solidFill>
            </a:endParaRPr>
          </a:p>
          <a:p>
            <a:pPr indent="0" lvl="0" marL="0" rtl="0" algn="l">
              <a:spcBef>
                <a:spcPts val="8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6fa3090b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6fa3090b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800"/>
              </a:spcBef>
              <a:spcAft>
                <a:spcPts val="0"/>
              </a:spcAft>
              <a:buClr>
                <a:srgbClr val="33444C"/>
              </a:buClr>
              <a:buSzPts val="1050"/>
              <a:buChar char="●"/>
            </a:pPr>
            <a:r>
              <a:rPr b="1" lang="en" sz="1050">
                <a:solidFill>
                  <a:srgbClr val="33444C"/>
                </a:solidFill>
              </a:rPr>
              <a:t>User-defined bridge networks</a:t>
            </a:r>
            <a:r>
              <a:rPr lang="en" sz="1050">
                <a:solidFill>
                  <a:srgbClr val="33444C"/>
                </a:solidFill>
              </a:rPr>
              <a:t> are best when you need multiple containers to communicate on the same Docker host.</a:t>
            </a:r>
            <a:endParaRPr sz="1050">
              <a:solidFill>
                <a:srgbClr val="33444C"/>
              </a:solidFill>
            </a:endParaRPr>
          </a:p>
          <a:p>
            <a:pPr indent="-295275" lvl="0" marL="457200" rtl="0" algn="l">
              <a:lnSpc>
                <a:spcPct val="115000"/>
              </a:lnSpc>
              <a:spcBef>
                <a:spcPts val="0"/>
              </a:spcBef>
              <a:spcAft>
                <a:spcPts val="0"/>
              </a:spcAft>
              <a:buClr>
                <a:srgbClr val="33444C"/>
              </a:buClr>
              <a:buSzPts val="1050"/>
              <a:buChar char="●"/>
            </a:pPr>
            <a:r>
              <a:rPr b="1" lang="en" sz="1050">
                <a:solidFill>
                  <a:srgbClr val="33444C"/>
                </a:solidFill>
              </a:rPr>
              <a:t>Host networks</a:t>
            </a:r>
            <a:r>
              <a:rPr lang="en" sz="1050">
                <a:solidFill>
                  <a:srgbClr val="33444C"/>
                </a:solidFill>
              </a:rPr>
              <a:t> are best when the network stack should not be isolated from the Docker host, but you want other aspects of the container to be isolated.</a:t>
            </a:r>
            <a:endParaRPr sz="1050">
              <a:solidFill>
                <a:srgbClr val="33444C"/>
              </a:solidFill>
            </a:endParaRPr>
          </a:p>
          <a:p>
            <a:pPr indent="-295275" lvl="0" marL="457200" rtl="0" algn="l">
              <a:lnSpc>
                <a:spcPct val="115000"/>
              </a:lnSpc>
              <a:spcBef>
                <a:spcPts val="0"/>
              </a:spcBef>
              <a:spcAft>
                <a:spcPts val="0"/>
              </a:spcAft>
              <a:buClr>
                <a:srgbClr val="33444C"/>
              </a:buClr>
              <a:buSzPts val="1050"/>
              <a:buChar char="●"/>
            </a:pPr>
            <a:r>
              <a:rPr b="1" lang="en" sz="1050">
                <a:solidFill>
                  <a:srgbClr val="33444C"/>
                </a:solidFill>
              </a:rPr>
              <a:t>Overlay networks</a:t>
            </a:r>
            <a:r>
              <a:rPr lang="en" sz="1050">
                <a:solidFill>
                  <a:srgbClr val="33444C"/>
                </a:solidFill>
              </a:rPr>
              <a:t> are best when you need containers running on different Docker hosts to communicate, or when multiple applications work together using swarm services.</a:t>
            </a:r>
            <a:endParaRPr sz="1050">
              <a:solidFill>
                <a:srgbClr val="33444C"/>
              </a:solidFill>
            </a:endParaRPr>
          </a:p>
          <a:p>
            <a:pPr indent="-295275" lvl="0" marL="457200" rtl="0" algn="l">
              <a:lnSpc>
                <a:spcPct val="115000"/>
              </a:lnSpc>
              <a:spcBef>
                <a:spcPts val="0"/>
              </a:spcBef>
              <a:spcAft>
                <a:spcPts val="0"/>
              </a:spcAft>
              <a:buClr>
                <a:srgbClr val="33444C"/>
              </a:buClr>
              <a:buSzPts val="1050"/>
              <a:buChar char="●"/>
            </a:pPr>
            <a:r>
              <a:rPr b="1" lang="en" sz="1050">
                <a:solidFill>
                  <a:srgbClr val="33444C"/>
                </a:solidFill>
              </a:rPr>
              <a:t>Macvlan networks</a:t>
            </a:r>
            <a:r>
              <a:rPr lang="en" sz="1050">
                <a:solidFill>
                  <a:srgbClr val="33444C"/>
                </a:solidFill>
              </a:rPr>
              <a:t> are best when you are migrating from a VM setup or need your containers to look like physical hosts on your network, each with a unique MAC address.</a:t>
            </a:r>
            <a:endParaRPr sz="1050">
              <a:solidFill>
                <a:srgbClr val="33444C"/>
              </a:solidFill>
            </a:endParaRPr>
          </a:p>
          <a:p>
            <a:pPr indent="-295275" lvl="0" marL="457200" rtl="0" algn="l">
              <a:lnSpc>
                <a:spcPct val="115000"/>
              </a:lnSpc>
              <a:spcBef>
                <a:spcPts val="0"/>
              </a:spcBef>
              <a:spcAft>
                <a:spcPts val="0"/>
              </a:spcAft>
              <a:buClr>
                <a:srgbClr val="33444C"/>
              </a:buClr>
              <a:buSzPts val="1050"/>
              <a:buChar char="●"/>
            </a:pPr>
            <a:r>
              <a:rPr b="1" lang="en" sz="1050">
                <a:solidFill>
                  <a:srgbClr val="33444C"/>
                </a:solidFill>
              </a:rPr>
              <a:t>Third-party network plugins</a:t>
            </a:r>
            <a:r>
              <a:rPr lang="en" sz="1050">
                <a:solidFill>
                  <a:srgbClr val="33444C"/>
                </a:solidFill>
              </a:rPr>
              <a:t> allow you to integrate Docker with specialized network stacks.</a:t>
            </a:r>
            <a:endParaRPr sz="1050">
              <a:solidFill>
                <a:srgbClr val="33444C"/>
              </a:solidFill>
            </a:endParaRPr>
          </a:p>
          <a:p>
            <a:pPr indent="0" lvl="0" marL="0" rtl="0" algn="l">
              <a:spcBef>
                <a:spcPts val="8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6fa3090b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6fa3090b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6fa3090b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6fa3090b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1700">
                <a:solidFill>
                  <a:schemeClr val="dk1"/>
                </a:solidFill>
                <a:latin typeface="Verdana"/>
                <a:ea typeface="Verdana"/>
                <a:cs typeface="Verdana"/>
                <a:sym typeface="Verdana"/>
              </a:rPr>
              <a:t>AUFS</a:t>
            </a:r>
            <a:endParaRPr sz="17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This is a stable driver; can be used for production-ready applications.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It has good memory usage and is good for ensuring a smooth Docker experience for containers.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There is a high-write activity associated with this driver which should be considered.</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It’s good for systems which are of Platform as a service type work.</a:t>
            </a:r>
            <a:endParaRPr sz="1050">
              <a:solidFill>
                <a:schemeClr val="dk1"/>
              </a:solidFill>
              <a:latin typeface="Verdana"/>
              <a:ea typeface="Verdana"/>
              <a:cs typeface="Verdana"/>
              <a:sym typeface="Verdana"/>
            </a:endParaRPr>
          </a:p>
          <a:p>
            <a:pPr indent="0" lvl="0" marL="0" marR="38100" rtl="0" algn="l">
              <a:lnSpc>
                <a:spcPct val="150000"/>
              </a:lnSpc>
              <a:spcBef>
                <a:spcPts val="2100"/>
              </a:spcBef>
              <a:spcAft>
                <a:spcPts val="0"/>
              </a:spcAft>
              <a:buClr>
                <a:schemeClr val="dk1"/>
              </a:buClr>
              <a:buSzPts val="1100"/>
              <a:buFont typeface="Arial"/>
              <a:buNone/>
            </a:pPr>
            <a:r>
              <a:rPr lang="en" sz="1700">
                <a:solidFill>
                  <a:schemeClr val="dk1"/>
                </a:solidFill>
                <a:latin typeface="Verdana"/>
                <a:ea typeface="Verdana"/>
                <a:cs typeface="Verdana"/>
                <a:sym typeface="Verdana"/>
              </a:rPr>
              <a:t>Devicemapper</a:t>
            </a:r>
            <a:endParaRPr sz="17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This is a stable driver; ensures a smooth Docker experience.</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This driver is good for testing applications in the lab.</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This driver is in line with the main Linux kernel functionality.</a:t>
            </a:r>
            <a:endParaRPr sz="1050">
              <a:solidFill>
                <a:schemeClr val="dk1"/>
              </a:solidFill>
              <a:latin typeface="Verdana"/>
              <a:ea typeface="Verdana"/>
              <a:cs typeface="Verdana"/>
              <a:sym typeface="Verdana"/>
            </a:endParaRPr>
          </a:p>
          <a:p>
            <a:pPr indent="0" lvl="0" marL="0" marR="38100" rtl="0" algn="l">
              <a:lnSpc>
                <a:spcPct val="150000"/>
              </a:lnSpc>
              <a:spcBef>
                <a:spcPts val="2100"/>
              </a:spcBef>
              <a:spcAft>
                <a:spcPts val="0"/>
              </a:spcAft>
              <a:buClr>
                <a:schemeClr val="dk1"/>
              </a:buClr>
              <a:buSzPts val="1100"/>
              <a:buFont typeface="Arial"/>
              <a:buNone/>
            </a:pPr>
            <a:r>
              <a:rPr lang="en" sz="1700">
                <a:solidFill>
                  <a:schemeClr val="dk1"/>
                </a:solidFill>
                <a:latin typeface="Verdana"/>
                <a:ea typeface="Verdana"/>
                <a:cs typeface="Verdana"/>
                <a:sym typeface="Verdana"/>
              </a:rPr>
              <a:t>Btrfs</a:t>
            </a:r>
            <a:endParaRPr sz="17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This driver is in line with the main Linux kernel functionality.</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There is a high-write activity associated with this driver which should be considered.</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This driver is good for instances where you maintain multiple build pools.</a:t>
            </a:r>
            <a:endParaRPr sz="1050">
              <a:solidFill>
                <a:schemeClr val="dk1"/>
              </a:solidFill>
              <a:latin typeface="Verdana"/>
              <a:ea typeface="Verdana"/>
              <a:cs typeface="Verdana"/>
              <a:sym typeface="Verdana"/>
            </a:endParaRPr>
          </a:p>
          <a:p>
            <a:pPr indent="0" lvl="0" marL="0" marR="38100" rtl="0" algn="l">
              <a:lnSpc>
                <a:spcPct val="150000"/>
              </a:lnSpc>
              <a:spcBef>
                <a:spcPts val="2100"/>
              </a:spcBef>
              <a:spcAft>
                <a:spcPts val="0"/>
              </a:spcAft>
              <a:buClr>
                <a:schemeClr val="dk1"/>
              </a:buClr>
              <a:buSzPts val="1100"/>
              <a:buFont typeface="Arial"/>
              <a:buNone/>
            </a:pPr>
            <a:r>
              <a:rPr lang="en" sz="1700">
                <a:solidFill>
                  <a:schemeClr val="dk1"/>
                </a:solidFill>
                <a:latin typeface="Verdana"/>
                <a:ea typeface="Verdana"/>
                <a:cs typeface="Verdana"/>
                <a:sym typeface="Verdana"/>
              </a:rPr>
              <a:t>Ovelay</a:t>
            </a:r>
            <a:endParaRPr sz="17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This is a stable driver and it is in line with the main Linux kernel functionality.</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It has a good memory usage.</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This driver is good for testing applications in the lab.</a:t>
            </a:r>
            <a:endParaRPr sz="1050">
              <a:solidFill>
                <a:schemeClr val="dk1"/>
              </a:solidFill>
              <a:latin typeface="Verdana"/>
              <a:ea typeface="Verdana"/>
              <a:cs typeface="Verdana"/>
              <a:sym typeface="Verdana"/>
            </a:endParaRPr>
          </a:p>
          <a:p>
            <a:pPr indent="0" lvl="0" marL="0" marR="38100" rtl="0" algn="l">
              <a:lnSpc>
                <a:spcPct val="150000"/>
              </a:lnSpc>
              <a:spcBef>
                <a:spcPts val="2100"/>
              </a:spcBef>
              <a:spcAft>
                <a:spcPts val="0"/>
              </a:spcAft>
              <a:buClr>
                <a:schemeClr val="dk1"/>
              </a:buClr>
              <a:buSzPts val="1100"/>
              <a:buFont typeface="Arial"/>
              <a:buNone/>
            </a:pPr>
            <a:r>
              <a:rPr lang="en" sz="1700">
                <a:solidFill>
                  <a:schemeClr val="dk1"/>
                </a:solidFill>
                <a:latin typeface="Verdana"/>
                <a:ea typeface="Verdana"/>
                <a:cs typeface="Verdana"/>
                <a:sym typeface="Verdana"/>
              </a:rPr>
              <a:t>ZFS</a:t>
            </a:r>
            <a:endParaRPr sz="17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This is a stable driver and it is good for testing applications in the lab.</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It’s good for systems which are of Platform-as-a-Service type work.</a:t>
            </a:r>
            <a:endParaRPr sz="1050">
              <a:solidFill>
                <a:schemeClr val="dk1"/>
              </a:solidFill>
              <a:latin typeface="Verdana"/>
              <a:ea typeface="Verdana"/>
              <a:cs typeface="Verdana"/>
              <a:sym typeface="Verdana"/>
            </a:endParaRPr>
          </a:p>
          <a:p>
            <a:pPr indent="0" lvl="0" marL="0" rtl="0" algn="l">
              <a:spcBef>
                <a:spcPts val="21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6fa3090b5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6fa3090b5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features of data volume:</a:t>
            </a:r>
            <a:endParaRPr sz="11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fa3090b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fa3090b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fa3090b5_4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fa3090b5_4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6fa3090b5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6fa3090b5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6fa3090b5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6fa3090b5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6fa3090b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6fa3090b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6fa3090b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6fa3090b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6fa3090b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6fa3090b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01600" rtl="0" algn="l">
              <a:lnSpc>
                <a:spcPct val="115000"/>
              </a:lnSpc>
              <a:spcBef>
                <a:spcPts val="0"/>
              </a:spcBef>
              <a:spcAft>
                <a:spcPts val="0"/>
              </a:spcAft>
              <a:buClr>
                <a:schemeClr val="dk1"/>
              </a:buClr>
              <a:buSzPts val="1100"/>
              <a:buFont typeface="Arial"/>
              <a:buNone/>
            </a:pPr>
            <a:r>
              <a:rPr b="1" lang="en" sz="1200">
                <a:solidFill>
                  <a:srgbClr val="333333"/>
                </a:solidFill>
                <a:latin typeface="Roboto"/>
                <a:ea typeface="Roboto"/>
                <a:cs typeface="Roboto"/>
                <a:sym typeface="Roboto"/>
              </a:rPr>
              <a:t>Advantages</a:t>
            </a:r>
            <a:endParaRPr b="1" sz="1200">
              <a:solidFill>
                <a:srgbClr val="333333"/>
              </a:solidFill>
              <a:latin typeface="Roboto"/>
              <a:ea typeface="Roboto"/>
              <a:cs typeface="Roboto"/>
              <a:sym typeface="Roboto"/>
            </a:endParaRPr>
          </a:p>
          <a:p>
            <a:pPr indent="0" lvl="0" marL="101600" marR="10160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The main advantages of Docker are:</a:t>
            </a:r>
            <a:endParaRPr sz="1200">
              <a:solidFill>
                <a:schemeClr val="dk1"/>
              </a:solidFill>
              <a:latin typeface="Roboto"/>
              <a:ea typeface="Roboto"/>
              <a:cs typeface="Roboto"/>
              <a:sym typeface="Roboto"/>
            </a:endParaRPr>
          </a:p>
          <a:p>
            <a:pPr indent="-304800" lvl="0" marL="558800" marR="101600" rtl="0" algn="l">
              <a:lnSpc>
                <a:spcPct val="115000"/>
              </a:lnSpc>
              <a:spcBef>
                <a:spcPts val="160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Resource Efficiency</a:t>
            </a:r>
            <a:r>
              <a:rPr lang="en" sz="1200">
                <a:solidFill>
                  <a:srgbClr val="333333"/>
                </a:solidFill>
                <a:latin typeface="Roboto"/>
                <a:ea typeface="Roboto"/>
                <a:cs typeface="Roboto"/>
                <a:sym typeface="Roboto"/>
              </a:rPr>
              <a:t>: Process level isolation and usage of the container host’s kernel is more efficient when compared to virtualizing an entire hardware server.</a:t>
            </a:r>
            <a:endParaRPr sz="1200">
              <a:solidFill>
                <a:srgbClr val="333333"/>
              </a:solidFill>
              <a:latin typeface="Roboto"/>
              <a:ea typeface="Roboto"/>
              <a:cs typeface="Roboto"/>
              <a:sym typeface="Roboto"/>
            </a:endParaRPr>
          </a:p>
          <a:p>
            <a:pPr indent="-304800" lvl="0" marL="558800" marR="101600" rtl="0" algn="l">
              <a:lnSpc>
                <a:spcPct val="115000"/>
              </a:lnSpc>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Portability</a:t>
            </a:r>
            <a:r>
              <a:rPr lang="en" sz="1200">
                <a:solidFill>
                  <a:srgbClr val="333333"/>
                </a:solidFill>
                <a:latin typeface="Roboto"/>
                <a:ea typeface="Roboto"/>
                <a:cs typeface="Roboto"/>
                <a:sym typeface="Roboto"/>
              </a:rPr>
              <a:t>: All the dependencies for an application are bundled in the container. This means they can be easily moved between development, test, and production environments.</a:t>
            </a:r>
            <a:endParaRPr sz="1200">
              <a:solidFill>
                <a:srgbClr val="333333"/>
              </a:solidFill>
              <a:latin typeface="Roboto"/>
              <a:ea typeface="Roboto"/>
              <a:cs typeface="Roboto"/>
              <a:sym typeface="Roboto"/>
            </a:endParaRPr>
          </a:p>
          <a:p>
            <a:pPr indent="-304800" lvl="0" marL="558800" marR="101600" rtl="0" algn="l">
              <a:lnSpc>
                <a:spcPct val="115000"/>
              </a:lnSpc>
              <a:spcBef>
                <a:spcPts val="0"/>
              </a:spcBef>
              <a:spcAft>
                <a:spcPts val="0"/>
              </a:spcAft>
              <a:buClr>
                <a:srgbClr val="333333"/>
              </a:buClr>
              <a:buSzPts val="1200"/>
              <a:buFont typeface="Roboto"/>
              <a:buChar char="●"/>
            </a:pPr>
            <a:r>
              <a:rPr b="1" lang="en" sz="1200">
                <a:solidFill>
                  <a:srgbClr val="333333"/>
                </a:solidFill>
                <a:latin typeface="Roboto"/>
                <a:ea typeface="Roboto"/>
                <a:cs typeface="Roboto"/>
                <a:sym typeface="Roboto"/>
              </a:rPr>
              <a:t>Continuous Deployment and Testing</a:t>
            </a:r>
            <a:r>
              <a:rPr lang="en" sz="1200">
                <a:solidFill>
                  <a:srgbClr val="333333"/>
                </a:solidFill>
                <a:latin typeface="Roboto"/>
                <a:ea typeface="Roboto"/>
                <a:cs typeface="Roboto"/>
                <a:sym typeface="Roboto"/>
              </a:rPr>
              <a:t>: The ability to have consistent environments and flexibility with patching has made Docker a great choice for teams that want to move from waterfall to the modern DevOps approach to software delivery.</a:t>
            </a:r>
            <a:endParaRPr sz="1200">
              <a:solidFill>
                <a:srgbClr val="333333"/>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fa3090b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fa3090b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6fa3090b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6fa3090b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33444C"/>
              </a:buClr>
              <a:buSzPts val="1050"/>
              <a:buAutoNum type="arabicPeriod"/>
            </a:pPr>
            <a:r>
              <a:rPr lang="en" sz="1050">
                <a:solidFill>
                  <a:srgbClr val="33444C"/>
                </a:solidFill>
                <a:highlight>
                  <a:srgbClr val="FFFFFF"/>
                </a:highlight>
              </a:rPr>
              <a:t>Docker provides the ability to package and run an application in a loosely isolated environment called a container. </a:t>
            </a:r>
            <a:endParaRPr sz="1050">
              <a:solidFill>
                <a:srgbClr val="33444C"/>
              </a:solidFill>
              <a:highlight>
                <a:srgbClr val="FFFFFF"/>
              </a:highlight>
            </a:endParaRPr>
          </a:p>
          <a:p>
            <a:pPr indent="-295275" lvl="0" marL="457200" rtl="0" algn="l">
              <a:spcBef>
                <a:spcPts val="0"/>
              </a:spcBef>
              <a:spcAft>
                <a:spcPts val="0"/>
              </a:spcAft>
              <a:buClr>
                <a:srgbClr val="33444C"/>
              </a:buClr>
              <a:buSzPts val="1050"/>
              <a:buAutoNum type="arabicPeriod"/>
            </a:pPr>
            <a:r>
              <a:rPr lang="en" sz="1050">
                <a:solidFill>
                  <a:srgbClr val="33444C"/>
                </a:solidFill>
                <a:highlight>
                  <a:srgbClr val="FFFFFF"/>
                </a:highlight>
              </a:rPr>
              <a:t>The isolation and security allow you to run many containers simultaneously on a given host. </a:t>
            </a:r>
            <a:endParaRPr sz="1050">
              <a:solidFill>
                <a:srgbClr val="33444C"/>
              </a:solidFill>
              <a:highlight>
                <a:srgbClr val="FFFFFF"/>
              </a:highlight>
            </a:endParaRPr>
          </a:p>
          <a:p>
            <a:pPr indent="-295275" lvl="0" marL="457200" rtl="0" algn="l">
              <a:spcBef>
                <a:spcPts val="0"/>
              </a:spcBef>
              <a:spcAft>
                <a:spcPts val="0"/>
              </a:spcAft>
              <a:buClr>
                <a:srgbClr val="33444C"/>
              </a:buClr>
              <a:buSzPts val="1050"/>
              <a:buAutoNum type="arabicPeriod"/>
            </a:pPr>
            <a:r>
              <a:rPr lang="en" sz="1050">
                <a:solidFill>
                  <a:srgbClr val="33444C"/>
                </a:solidFill>
                <a:highlight>
                  <a:srgbClr val="FFFFFF"/>
                </a:highlight>
              </a:rPr>
              <a:t>Containers are lightweight because they don’t need the extra load of a hypervisor, but run directly within the host machine’s kernel.</a:t>
            </a:r>
            <a:endParaRPr sz="1050">
              <a:solidFill>
                <a:srgbClr val="33444C"/>
              </a:solidFill>
              <a:highlight>
                <a:srgbClr val="FFFFFF"/>
              </a:highlight>
            </a:endParaRPr>
          </a:p>
          <a:p>
            <a:pPr indent="-295275" lvl="0" marL="457200" rtl="0" algn="l">
              <a:spcBef>
                <a:spcPts val="0"/>
              </a:spcBef>
              <a:spcAft>
                <a:spcPts val="0"/>
              </a:spcAft>
              <a:buClr>
                <a:srgbClr val="33444C"/>
              </a:buClr>
              <a:buSzPts val="1050"/>
              <a:buAutoNum type="arabicPeriod"/>
            </a:pPr>
            <a:r>
              <a:rPr lang="en" sz="1050">
                <a:solidFill>
                  <a:srgbClr val="33444C"/>
                </a:solidFill>
                <a:highlight>
                  <a:srgbClr val="FFFFFF"/>
                </a:highlight>
              </a:rPr>
              <a:t> This means you can run more containers on a given hardware combination than if you were using virtual machines. You can even run Docker containers within host machines that are actually virtual machines!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6fa3090b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6fa3090b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1428"/>
              </a:lnSpc>
              <a:spcBef>
                <a:spcPts val="800"/>
              </a:spcBef>
              <a:spcAft>
                <a:spcPts val="0"/>
              </a:spcAft>
              <a:buNone/>
            </a:pPr>
            <a:r>
              <a:rPr i="1" lang="en" sz="1050">
                <a:solidFill>
                  <a:srgbClr val="33444C"/>
                </a:solidFill>
              </a:rPr>
              <a:t>Docker Engine</a:t>
            </a:r>
            <a:r>
              <a:rPr lang="en" sz="1050">
                <a:solidFill>
                  <a:srgbClr val="33444C"/>
                </a:solidFill>
              </a:rPr>
              <a:t> is a client-server application with these major components:</a:t>
            </a:r>
            <a:endParaRPr sz="1050">
              <a:solidFill>
                <a:srgbClr val="33444C"/>
              </a:solidFill>
            </a:endParaRPr>
          </a:p>
          <a:p>
            <a:pPr indent="-295275" lvl="0" marL="457200" rtl="0" algn="l">
              <a:lnSpc>
                <a:spcPct val="171428"/>
              </a:lnSpc>
              <a:spcBef>
                <a:spcPts val="1600"/>
              </a:spcBef>
              <a:spcAft>
                <a:spcPts val="0"/>
              </a:spcAft>
              <a:buClr>
                <a:srgbClr val="33444C"/>
              </a:buClr>
              <a:buSzPts val="1050"/>
              <a:buChar char="●"/>
            </a:pPr>
            <a:r>
              <a:rPr lang="en" sz="1050">
                <a:solidFill>
                  <a:srgbClr val="33444C"/>
                </a:solidFill>
              </a:rPr>
              <a:t>A server which is a type of long-running program called a daemon process (the </a:t>
            </a:r>
            <a:r>
              <a:rPr lang="en" sz="950">
                <a:solidFill>
                  <a:srgbClr val="33444C"/>
                </a:solidFill>
                <a:latin typeface="Courier New"/>
                <a:ea typeface="Courier New"/>
                <a:cs typeface="Courier New"/>
                <a:sym typeface="Courier New"/>
              </a:rPr>
              <a:t>dockerd</a:t>
            </a:r>
            <a:r>
              <a:rPr lang="en" sz="1050">
                <a:solidFill>
                  <a:srgbClr val="33444C"/>
                </a:solidFill>
              </a:rPr>
              <a:t> command).</a:t>
            </a:r>
            <a:endParaRPr sz="1050">
              <a:solidFill>
                <a:srgbClr val="33444C"/>
              </a:solidFill>
            </a:endParaRPr>
          </a:p>
          <a:p>
            <a:pPr indent="-295275" lvl="0" marL="457200" rtl="0" algn="l">
              <a:lnSpc>
                <a:spcPct val="171428"/>
              </a:lnSpc>
              <a:spcBef>
                <a:spcPts val="0"/>
              </a:spcBef>
              <a:spcAft>
                <a:spcPts val="0"/>
              </a:spcAft>
              <a:buClr>
                <a:srgbClr val="33444C"/>
              </a:buClr>
              <a:buSzPts val="1050"/>
              <a:buChar char="●"/>
            </a:pPr>
            <a:r>
              <a:rPr lang="en" sz="1050">
                <a:solidFill>
                  <a:srgbClr val="33444C"/>
                </a:solidFill>
              </a:rPr>
              <a:t>A REST API which specifies interfaces that programs can use to talk to the daemon and instruct it what to do.</a:t>
            </a:r>
            <a:endParaRPr sz="1050">
              <a:solidFill>
                <a:srgbClr val="33444C"/>
              </a:solidFill>
            </a:endParaRPr>
          </a:p>
          <a:p>
            <a:pPr indent="-295275" lvl="0" marL="457200" rtl="0" algn="l">
              <a:lnSpc>
                <a:spcPct val="171428"/>
              </a:lnSpc>
              <a:spcBef>
                <a:spcPts val="0"/>
              </a:spcBef>
              <a:spcAft>
                <a:spcPts val="0"/>
              </a:spcAft>
              <a:buClr>
                <a:srgbClr val="33444C"/>
              </a:buClr>
              <a:buSzPts val="1050"/>
              <a:buChar char="●"/>
            </a:pPr>
            <a:r>
              <a:rPr lang="en" sz="1050">
                <a:solidFill>
                  <a:srgbClr val="33444C"/>
                </a:solidFill>
              </a:rPr>
              <a:t>A command line interface (CLI) client (the </a:t>
            </a:r>
            <a:r>
              <a:rPr lang="en" sz="950">
                <a:solidFill>
                  <a:srgbClr val="33444C"/>
                </a:solidFill>
                <a:latin typeface="Courier New"/>
                <a:ea typeface="Courier New"/>
                <a:cs typeface="Courier New"/>
                <a:sym typeface="Courier New"/>
              </a:rPr>
              <a:t>docker</a:t>
            </a:r>
            <a:r>
              <a:rPr lang="en" sz="1050">
                <a:solidFill>
                  <a:srgbClr val="33444C"/>
                </a:solidFill>
              </a:rPr>
              <a:t> command).</a:t>
            </a:r>
            <a:endParaRPr sz="1050">
              <a:solidFill>
                <a:srgbClr val="33444C"/>
              </a:solidFill>
            </a:endParaRPr>
          </a:p>
          <a:p>
            <a:pPr indent="0" lvl="0" marL="0" rtl="0" algn="l">
              <a:lnSpc>
                <a:spcPct val="171428"/>
              </a:lnSpc>
              <a:spcBef>
                <a:spcPts val="1600"/>
              </a:spcBef>
              <a:spcAft>
                <a:spcPts val="0"/>
              </a:spcAft>
              <a:buNone/>
            </a:pPr>
            <a:r>
              <a:t/>
            </a:r>
            <a:endParaRPr sz="1050">
              <a:solidFill>
                <a:srgbClr val="33444C"/>
              </a:solidFill>
            </a:endParaRPr>
          </a:p>
          <a:p>
            <a:pPr indent="-314325" lvl="0" marL="457200" rtl="0" algn="l">
              <a:spcBef>
                <a:spcPts val="1600"/>
              </a:spcBef>
              <a:spcAft>
                <a:spcPts val="0"/>
              </a:spcAft>
              <a:buClr>
                <a:srgbClr val="4E4242"/>
              </a:buClr>
              <a:buSzPts val="1350"/>
              <a:buChar char="+"/>
            </a:pPr>
            <a:r>
              <a:rPr lang="en" sz="1350">
                <a:solidFill>
                  <a:srgbClr val="4E4242"/>
                </a:solidFill>
                <a:highlight>
                  <a:srgbClr val="FFFFFF"/>
                </a:highlight>
              </a:rPr>
              <a:t>Docker daemon is a thin layer between the containers and the Linux kernel. The Docker daemon is the persistent runtime environment that manages application containers. Any Docker container can run on any server that is Docker-daemon enabled, regardless of the underlying operating system</a:t>
            </a:r>
            <a:endParaRPr sz="1350">
              <a:solidFill>
                <a:srgbClr val="4E4242"/>
              </a:solidFill>
              <a:highlight>
                <a:srgbClr val="FFFFFF"/>
              </a:highlight>
            </a:endParaRPr>
          </a:p>
          <a:p>
            <a:pPr indent="-298450" lvl="0" marL="457200" rtl="0" algn="l">
              <a:lnSpc>
                <a:spcPct val="115000"/>
              </a:lnSpc>
              <a:spcBef>
                <a:spcPts val="0"/>
              </a:spcBef>
              <a:spcAft>
                <a:spcPts val="0"/>
              </a:spcAft>
              <a:buClr>
                <a:srgbClr val="4E4242"/>
              </a:buClr>
              <a:buSzPts val="1100"/>
              <a:buChar char="+"/>
            </a:pPr>
            <a:r>
              <a:rPr b="1" lang="en">
                <a:solidFill>
                  <a:srgbClr val="4E4242"/>
                </a:solidFill>
              </a:rPr>
              <a:t>Dockerfile.</a:t>
            </a:r>
            <a:r>
              <a:rPr lang="en">
                <a:solidFill>
                  <a:srgbClr val="4E4242"/>
                </a:solidFill>
              </a:rPr>
              <a:t> Developers use Dockerfiles to build container images, which then become the basis of running containers. A Dockerfile is a text document that contains all of the configuration information and commands needed to assemble a container image. With a Dockerfile, the Docker daemon can automatically build a container image. This process greatly simplifies the steps for container creation.</a:t>
            </a:r>
            <a:endParaRPr>
              <a:solidFill>
                <a:srgbClr val="4E4242"/>
              </a:solidFill>
            </a:endParaRPr>
          </a:p>
          <a:p>
            <a:pPr indent="0" lvl="0" marL="457200" rtl="0" algn="l">
              <a:lnSpc>
                <a:spcPct val="115000"/>
              </a:lnSpc>
              <a:spcBef>
                <a:spcPts val="2400"/>
              </a:spcBef>
              <a:spcAft>
                <a:spcPts val="2400"/>
              </a:spcAft>
              <a:buNone/>
            </a:pPr>
            <a:r>
              <a:t/>
            </a:r>
            <a:endParaRPr sz="1350">
              <a:solidFill>
                <a:srgbClr val="4E424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6fa3090b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6fa3090b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Docker daemon</a:t>
            </a:r>
            <a:endParaRPr/>
          </a:p>
          <a:p>
            <a:pPr indent="-298450" lvl="0" marL="457200" rtl="0" algn="l">
              <a:spcBef>
                <a:spcPts val="0"/>
              </a:spcBef>
              <a:spcAft>
                <a:spcPts val="0"/>
              </a:spcAft>
              <a:buSzPts val="1100"/>
              <a:buChar char="●"/>
            </a:pPr>
            <a:r>
              <a:rPr lang="en"/>
              <a:t>The Docker client</a:t>
            </a:r>
            <a:endParaRPr/>
          </a:p>
          <a:p>
            <a:pPr indent="-298450" lvl="0" marL="457200" rtl="0" algn="l">
              <a:spcBef>
                <a:spcPts val="0"/>
              </a:spcBef>
              <a:spcAft>
                <a:spcPts val="0"/>
              </a:spcAft>
              <a:buSzPts val="1100"/>
              <a:buChar char="●"/>
            </a:pPr>
            <a:r>
              <a:rPr lang="en"/>
              <a:t>Docker registries</a:t>
            </a:r>
            <a:endParaRPr/>
          </a:p>
          <a:p>
            <a:pPr indent="-298450" lvl="0" marL="457200" rtl="0" algn="l">
              <a:lnSpc>
                <a:spcPct val="150000"/>
              </a:lnSpc>
              <a:spcBef>
                <a:spcPts val="0"/>
              </a:spcBef>
              <a:spcAft>
                <a:spcPts val="0"/>
              </a:spcAft>
              <a:buSzPts val="1100"/>
              <a:buChar char="●"/>
            </a:pPr>
            <a:r>
              <a:rPr lang="en" sz="1650">
                <a:solidFill>
                  <a:srgbClr val="33444C"/>
                </a:solidFill>
              </a:rPr>
              <a:t>Docker objects</a:t>
            </a:r>
            <a:endParaRPr sz="1650">
              <a:solidFill>
                <a:srgbClr val="33444C"/>
              </a:solidFill>
            </a:endParaRPr>
          </a:p>
          <a:p>
            <a:pPr indent="-298450" lvl="1" marL="914400" rtl="0" algn="l">
              <a:spcBef>
                <a:spcPts val="0"/>
              </a:spcBef>
              <a:spcAft>
                <a:spcPts val="0"/>
              </a:spcAft>
              <a:buSzPts val="1100"/>
              <a:buChar char="○"/>
            </a:pPr>
            <a:r>
              <a:rPr lang="en"/>
              <a:t>IMAGES</a:t>
            </a:r>
            <a:endParaRPr/>
          </a:p>
          <a:p>
            <a:pPr indent="-298450" lvl="1" marL="914400" rtl="0" algn="l">
              <a:spcBef>
                <a:spcPts val="0"/>
              </a:spcBef>
              <a:spcAft>
                <a:spcPts val="0"/>
              </a:spcAft>
              <a:buSzPts val="1100"/>
              <a:buChar char="○"/>
            </a:pPr>
            <a:r>
              <a:rPr lang="en"/>
              <a:t>CONTAINERS</a:t>
            </a:r>
            <a:endParaRPr/>
          </a:p>
          <a:p>
            <a:pPr indent="-298450" lvl="1" marL="914400" rtl="0" algn="l">
              <a:spcBef>
                <a:spcPts val="0"/>
              </a:spcBef>
              <a:spcAft>
                <a:spcPts val="0"/>
              </a:spcAft>
              <a:buSzPts val="1100"/>
              <a:buChar char="○"/>
            </a:pPr>
            <a:r>
              <a:rPr lang="en"/>
              <a:t>SERVICES</a:t>
            </a:r>
            <a:endParaRPr sz="1200">
              <a:solidFill>
                <a:srgbClr val="33444C"/>
              </a:solidFill>
            </a:endParaRPr>
          </a:p>
          <a:p>
            <a:pPr indent="0" lvl="0" marL="457200" rtl="0" algn="l">
              <a:lnSpc>
                <a:spcPct val="115000"/>
              </a:lnSpc>
              <a:spcBef>
                <a:spcPts val="0"/>
              </a:spcBef>
              <a:spcAft>
                <a:spcPts val="0"/>
              </a:spcAft>
              <a:buNone/>
            </a:pPr>
            <a:r>
              <a:t/>
            </a:r>
            <a:endParaRPr sz="1650">
              <a:solidFill>
                <a:srgbClr val="33444C"/>
              </a:solidFill>
            </a:endParaRPr>
          </a:p>
          <a:p>
            <a:pPr indent="0" lvl="0" marL="0" rtl="0" algn="l">
              <a:lnSpc>
                <a:spcPct val="115000"/>
              </a:lnSpc>
              <a:spcBef>
                <a:spcPts val="0"/>
              </a:spcBef>
              <a:spcAft>
                <a:spcPts val="0"/>
              </a:spcAft>
              <a:buNone/>
            </a:pPr>
            <a:r>
              <a:t/>
            </a:r>
            <a:endParaRPr sz="1650">
              <a:solidFill>
                <a:srgbClr val="33444C"/>
              </a:solidFill>
            </a:endParaRPr>
          </a:p>
          <a:p>
            <a:pPr indent="0" lvl="0" marL="0" rtl="0" algn="l">
              <a:lnSpc>
                <a:spcPct val="150000"/>
              </a:lnSpc>
              <a:spcBef>
                <a:spcPts val="1500"/>
              </a:spcBef>
              <a:spcAft>
                <a:spcPts val="0"/>
              </a:spcAft>
              <a:buClr>
                <a:schemeClr val="dk1"/>
              </a:buClr>
              <a:buSzPts val="1100"/>
              <a:buFont typeface="Arial"/>
              <a:buNone/>
            </a:pPr>
            <a:r>
              <a:t/>
            </a:r>
            <a:endParaRPr sz="1650">
              <a:solidFill>
                <a:srgbClr val="33444C"/>
              </a:solidFill>
            </a:endParaRPr>
          </a:p>
          <a:p>
            <a:pPr indent="0" lvl="0" marL="0" rtl="0" algn="l">
              <a:lnSpc>
                <a:spcPct val="115000"/>
              </a:lnSpc>
              <a:spcBef>
                <a:spcPts val="800"/>
              </a:spcBef>
              <a:spcAft>
                <a:spcPts val="0"/>
              </a:spcAft>
              <a:buClr>
                <a:schemeClr val="dk1"/>
              </a:buClr>
              <a:buSzPts val="1100"/>
              <a:buFont typeface="Arial"/>
              <a:buNone/>
            </a:pPr>
            <a:r>
              <a:t/>
            </a:r>
            <a:endParaRPr sz="1650">
              <a:solidFill>
                <a:srgbClr val="33444C"/>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6fa3090b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6fa3090b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4E4242"/>
              </a:buClr>
              <a:buSzPts val="1100"/>
              <a:buChar char="●"/>
            </a:pPr>
            <a:r>
              <a:rPr b="1" lang="en">
                <a:solidFill>
                  <a:srgbClr val="4E4242"/>
                </a:solidFill>
              </a:rPr>
              <a:t>Registry.</a:t>
            </a:r>
            <a:r>
              <a:rPr lang="en">
                <a:solidFill>
                  <a:srgbClr val="4E4242"/>
                </a:solidFill>
              </a:rPr>
              <a:t> A Docker registry is a place where container images are published and stored. A registry can be remote or on premises. It can be public, so everyone can use it, or private, restricted to an organization or a set of users. A Docker registry comes with a set of common APIs that allow users to build, publish, search, download, and manage container images.</a:t>
            </a:r>
            <a:endParaRPr>
              <a:solidFill>
                <a:srgbClr val="4E4242"/>
              </a:solidFill>
            </a:endParaRPr>
          </a:p>
          <a:p>
            <a:pPr indent="-298450" lvl="0" marL="457200" rtl="0" algn="l">
              <a:lnSpc>
                <a:spcPct val="115000"/>
              </a:lnSpc>
              <a:spcBef>
                <a:spcPts val="0"/>
              </a:spcBef>
              <a:spcAft>
                <a:spcPts val="0"/>
              </a:spcAft>
              <a:buClr>
                <a:srgbClr val="4E4242"/>
              </a:buClr>
              <a:buSzPts val="1100"/>
              <a:buChar char="●"/>
            </a:pPr>
            <a:r>
              <a:rPr b="1" lang="en">
                <a:solidFill>
                  <a:srgbClr val="4E4242"/>
                </a:solidFill>
              </a:rPr>
              <a:t>Docker Hub.</a:t>
            </a:r>
            <a:r>
              <a:rPr lang="en">
                <a:solidFill>
                  <a:srgbClr val="4E4242"/>
                </a:solidFill>
              </a:rPr>
              <a:t> Docker Hub is a public, cloud-based container registry managed by Docker. Docker Hub provides image discovery, distribution, and collaboration workflow support. In addition, Docker Hub has a set of official images that are certified by Docker. These are images from known software publishers such as Canonical, Red Hat, and MongoDB. You can use these official images as a basis for building your own images or applications.</a:t>
            </a:r>
            <a:endParaRPr>
              <a:solidFill>
                <a:srgbClr val="4E4242"/>
              </a:solidFill>
            </a:endParaRPr>
          </a:p>
          <a:p>
            <a:pPr indent="0" lvl="0" marL="0" rtl="0" algn="l">
              <a:spcBef>
                <a:spcPts val="24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docker.com/engine/extend/plugins_servic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Docker Intro v1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Getting start docker</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Install docker</a:t>
            </a:r>
            <a:endParaRPr/>
          </a:p>
          <a:p>
            <a:pPr indent="-342900" lvl="0" marL="457200" rtl="0" algn="l">
              <a:spcBef>
                <a:spcPts val="0"/>
              </a:spcBef>
              <a:spcAft>
                <a:spcPts val="0"/>
              </a:spcAft>
              <a:buSzPts val="1800"/>
              <a:buAutoNum type="arabicPeriod"/>
            </a:pPr>
            <a:r>
              <a:rPr lang="en"/>
              <a:t>Start docker container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lifecycle</a:t>
            </a:r>
            <a:endParaRPr/>
          </a:p>
        </p:txBody>
      </p:sp>
      <p:pic>
        <p:nvPicPr>
          <p:cNvPr id="116" name="Google Shape;116;p23"/>
          <p:cNvPicPr preferRelativeResize="0"/>
          <p:nvPr/>
        </p:nvPicPr>
        <p:blipFill>
          <a:blip r:embed="rId3">
            <a:alphaModFix/>
          </a:blip>
          <a:stretch>
            <a:fillRect/>
          </a:stretch>
        </p:blipFill>
        <p:spPr>
          <a:xfrm>
            <a:off x="933450" y="939838"/>
            <a:ext cx="7277100" cy="362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Docker command</a:t>
            </a:r>
            <a:endParaRPr/>
          </a:p>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10000"/>
              </a:lnSpc>
              <a:spcBef>
                <a:spcPts val="0"/>
              </a:spcBef>
              <a:spcAft>
                <a:spcPts val="0"/>
              </a:spcAft>
              <a:buClr>
                <a:schemeClr val="dk1"/>
              </a:buClr>
              <a:buSzPts val="1700"/>
              <a:buChar char="●"/>
            </a:pPr>
            <a:r>
              <a:rPr lang="en" sz="1700">
                <a:solidFill>
                  <a:schemeClr val="dk1"/>
                </a:solidFill>
              </a:rPr>
              <a:t>Docker Hub</a:t>
            </a:r>
            <a:endParaRPr sz="1700">
              <a:solidFill>
                <a:schemeClr val="dk1"/>
              </a:solidFill>
            </a:endParaRPr>
          </a:p>
          <a:p>
            <a:pPr indent="-336550" lvl="0" marL="457200" rtl="0" algn="l">
              <a:lnSpc>
                <a:spcPct val="110000"/>
              </a:lnSpc>
              <a:spcBef>
                <a:spcPts val="0"/>
              </a:spcBef>
              <a:spcAft>
                <a:spcPts val="0"/>
              </a:spcAft>
              <a:buClr>
                <a:schemeClr val="dk1"/>
              </a:buClr>
              <a:buSzPts val="1700"/>
              <a:buChar char="●"/>
            </a:pPr>
            <a:r>
              <a:rPr lang="en" sz="1700">
                <a:solidFill>
                  <a:schemeClr val="dk1"/>
                </a:solidFill>
              </a:rPr>
              <a:t>Image and Container Information</a:t>
            </a:r>
            <a:endParaRPr sz="1700">
              <a:solidFill>
                <a:schemeClr val="dk1"/>
              </a:solidFill>
            </a:endParaRPr>
          </a:p>
          <a:p>
            <a:pPr indent="-336550" lvl="0" marL="457200" rtl="0" algn="l">
              <a:lnSpc>
                <a:spcPct val="110000"/>
              </a:lnSpc>
              <a:spcBef>
                <a:spcPts val="0"/>
              </a:spcBef>
              <a:spcAft>
                <a:spcPts val="0"/>
              </a:spcAft>
              <a:buClr>
                <a:schemeClr val="dk1"/>
              </a:buClr>
              <a:buSzPts val="1700"/>
              <a:buChar char="●"/>
            </a:pPr>
            <a:r>
              <a:rPr lang="en" sz="1700">
                <a:solidFill>
                  <a:schemeClr val="dk1"/>
                </a:solidFill>
              </a:rPr>
              <a:t>Work With Images and Containers</a:t>
            </a:r>
            <a:endParaRPr sz="1700">
              <a:solidFill>
                <a:schemeClr val="dk1"/>
              </a:solidFill>
            </a:endParaRPr>
          </a:p>
          <a:p>
            <a:pPr indent="-336550" lvl="0" marL="457200" rtl="0" algn="l">
              <a:lnSpc>
                <a:spcPct val="110000"/>
              </a:lnSpc>
              <a:spcBef>
                <a:spcPts val="0"/>
              </a:spcBef>
              <a:spcAft>
                <a:spcPts val="0"/>
              </a:spcAft>
              <a:buClr>
                <a:schemeClr val="dk1"/>
              </a:buClr>
              <a:buSzPts val="1700"/>
              <a:buChar char="●"/>
            </a:pPr>
            <a:r>
              <a:rPr lang="en" sz="1700">
                <a:solidFill>
                  <a:schemeClr val="dk1"/>
                </a:solidFill>
              </a:rPr>
              <a:t>Image Creation</a:t>
            </a:r>
            <a:endParaRPr sz="1700">
              <a:solidFill>
                <a:schemeClr val="dk1"/>
              </a:solidFill>
            </a:endParaRPr>
          </a:p>
          <a:p>
            <a:pPr indent="0" lvl="0" marL="101600" rtl="0" algn="l">
              <a:lnSpc>
                <a:spcPct val="110000"/>
              </a:lnSpc>
              <a:spcBef>
                <a:spcPts val="800"/>
              </a:spcBef>
              <a:spcAft>
                <a:spcPts val="800"/>
              </a:spcAft>
              <a:buClr>
                <a:schemeClr val="dk1"/>
              </a:buClr>
              <a:buSzPts val="1100"/>
              <a:buFont typeface="Arial"/>
              <a:buNone/>
            </a:pPr>
            <a:r>
              <a:t/>
            </a:r>
            <a:endParaRPr sz="1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01600" rtl="0" algn="l">
              <a:lnSpc>
                <a:spcPct val="110000"/>
              </a:lnSpc>
              <a:spcBef>
                <a:spcPts val="0"/>
              </a:spcBef>
              <a:spcAft>
                <a:spcPts val="0"/>
              </a:spcAft>
              <a:buClr>
                <a:schemeClr val="dk1"/>
              </a:buClr>
              <a:buSzPts val="1100"/>
              <a:buFont typeface="Arial"/>
              <a:buNone/>
            </a:pPr>
            <a:r>
              <a:rPr lang="en" sz="1700"/>
              <a:t>Docker Hub</a:t>
            </a:r>
            <a:endParaRPr sz="1700"/>
          </a:p>
          <a:p>
            <a:pPr indent="0" lvl="0" marL="0" rtl="0" algn="l">
              <a:lnSpc>
                <a:spcPct val="115000"/>
              </a:lnSpc>
              <a:spcBef>
                <a:spcPts val="80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a:p>
        </p:txBody>
      </p:sp>
      <p:graphicFrame>
        <p:nvGraphicFramePr>
          <p:cNvPr id="128" name="Google Shape;128;p25"/>
          <p:cNvGraphicFramePr/>
          <p:nvPr/>
        </p:nvGraphicFramePr>
        <p:xfrm>
          <a:off x="516750" y="1119775"/>
          <a:ext cx="3000000" cy="3000000"/>
        </p:xfrm>
        <a:graphic>
          <a:graphicData uri="http://schemas.openxmlformats.org/drawingml/2006/table">
            <a:tbl>
              <a:tblPr>
                <a:noFill/>
                <a:tableStyleId>{4CE5C2B1-5715-4A13-9BDB-D88DCF8930F3}</a:tableStyleId>
              </a:tblPr>
              <a:tblGrid>
                <a:gridCol w="4018025"/>
                <a:gridCol w="4018025"/>
              </a:tblGrid>
              <a:tr h="1018025">
                <a:tc>
                  <a:txBody>
                    <a:bodyPr>
                      <a:noAutofit/>
                    </a:bodyPr>
                    <a:lstStyle/>
                    <a:p>
                      <a:pPr indent="0" lvl="0" marL="0" rtl="0" algn="ctr">
                        <a:spcBef>
                          <a:spcPts val="0"/>
                        </a:spcBef>
                        <a:spcAft>
                          <a:spcPts val="0"/>
                        </a:spcAft>
                        <a:buNone/>
                      </a:pPr>
                      <a:r>
                        <a:rPr b="1" lang="en"/>
                        <a:t>Docker Syntax</a:t>
                      </a:r>
                      <a:endParaRPr b="1"/>
                    </a:p>
                  </a:txBody>
                  <a:tcPr marT="161925" marB="161925" marR="95250" marL="95250" anchor="ctr">
                    <a:lnL cap="flat" cmpd="sng" w="9525">
                      <a:solidFill>
                        <a:srgbClr val="FF0000">
                          <a:alpha val="0"/>
                        </a:srgbClr>
                      </a:solidFill>
                      <a:prstDash val="solid"/>
                      <a:round/>
                      <a:headEnd len="sm" w="sm" type="none"/>
                      <a:tailEnd len="sm" w="sm" type="none"/>
                    </a:lnL>
                    <a:lnR cap="flat" cmpd="sng" w="9525">
                      <a:solidFill>
                        <a:srgbClr val="FF0000">
                          <a:alpha val="0"/>
                        </a:srgbClr>
                      </a:solidFill>
                      <a:prstDash val="solid"/>
                      <a:round/>
                      <a:headEnd len="sm" w="sm" type="none"/>
                      <a:tailEnd len="sm" w="sm" type="none"/>
                    </a:lnR>
                    <a:lnT cap="flat" cmpd="sng" w="9525">
                      <a:solidFill>
                        <a:srgbClr val="FF0000">
                          <a:alpha val="0"/>
                        </a:srgbClr>
                      </a:solidFill>
                      <a:prstDash val="solid"/>
                      <a:round/>
                      <a:headEnd len="sm" w="sm" type="none"/>
                      <a:tailEnd len="sm" w="sm" type="none"/>
                    </a:lnT>
                    <a:lnB cap="flat" cmpd="sng" w="9525">
                      <a:solidFill>
                        <a:srgbClr val="FF0000">
                          <a:alpha val="0"/>
                        </a:srgbClr>
                      </a:solidFill>
                      <a:prstDash val="solid"/>
                      <a:round/>
                      <a:headEnd len="sm" w="sm" type="none"/>
                      <a:tailEnd len="sm" w="sm" type="none"/>
                    </a:lnB>
                    <a:solidFill>
                      <a:srgbClr val="D9EAD3"/>
                    </a:solidFill>
                  </a:tcPr>
                </a:tc>
                <a:tc>
                  <a:txBody>
                    <a:bodyPr>
                      <a:noAutofit/>
                    </a:bodyPr>
                    <a:lstStyle/>
                    <a:p>
                      <a:pPr indent="0" lvl="0" marL="0" rtl="0" algn="ctr">
                        <a:lnSpc>
                          <a:spcPct val="150000"/>
                        </a:lnSpc>
                        <a:spcBef>
                          <a:spcPts val="0"/>
                        </a:spcBef>
                        <a:spcAft>
                          <a:spcPts val="0"/>
                        </a:spcAft>
                        <a:buNone/>
                      </a:pPr>
                      <a:r>
                        <a:rPr b="1" lang="en"/>
                        <a:t>Description</a:t>
                      </a:r>
                      <a:endParaRPr b="1"/>
                    </a:p>
                  </a:txBody>
                  <a:tcPr marT="91425" marB="91425" marR="91425" marL="91425" anchor="ctr">
                    <a:lnL cap="flat" cmpd="sng" w="9525">
                      <a:solidFill>
                        <a:srgbClr val="FF0000">
                          <a:alpha val="0"/>
                        </a:srgbClr>
                      </a:solidFill>
                      <a:prstDash val="solid"/>
                      <a:round/>
                      <a:headEnd len="sm" w="sm" type="none"/>
                      <a:tailEnd len="sm" w="sm" type="none"/>
                    </a:lnL>
                    <a:lnR cap="flat" cmpd="sng" w="9525">
                      <a:solidFill>
                        <a:srgbClr val="FF0000">
                          <a:alpha val="0"/>
                        </a:srgbClr>
                      </a:solidFill>
                      <a:prstDash val="solid"/>
                      <a:round/>
                      <a:headEnd len="sm" w="sm" type="none"/>
                      <a:tailEnd len="sm" w="sm" type="none"/>
                    </a:lnR>
                    <a:lnT cap="flat" cmpd="sng" w="9525">
                      <a:solidFill>
                        <a:srgbClr val="FF0000">
                          <a:alpha val="0"/>
                        </a:srgbClr>
                      </a:solidFill>
                      <a:prstDash val="solid"/>
                      <a:round/>
                      <a:headEnd len="sm" w="sm" type="none"/>
                      <a:tailEnd len="sm" w="sm" type="none"/>
                    </a:lnT>
                    <a:lnB cap="flat" cmpd="sng" w="9525">
                      <a:solidFill>
                        <a:srgbClr val="FF0000">
                          <a:alpha val="0"/>
                        </a:srgbClr>
                      </a:solidFill>
                      <a:prstDash val="solid"/>
                      <a:round/>
                      <a:headEnd len="sm" w="sm" type="none"/>
                      <a:tailEnd len="sm" w="sm" type="none"/>
                    </a:lnB>
                    <a:solidFill>
                      <a:srgbClr val="D9EAD3"/>
                    </a:solidFill>
                  </a:tcPr>
                </a:tc>
              </a:tr>
              <a:tr h="528850">
                <a:tc>
                  <a:txBody>
                    <a:bodyPr>
                      <a:noAutofit/>
                    </a:bodyPr>
                    <a:lstStyle/>
                    <a:p>
                      <a:pPr indent="0" lvl="0" marL="0" rtl="0" algn="l">
                        <a:lnSpc>
                          <a:spcPct val="115000"/>
                        </a:lnSpc>
                        <a:spcBef>
                          <a:spcPts val="0"/>
                        </a:spcBef>
                        <a:spcAft>
                          <a:spcPts val="0"/>
                        </a:spcAft>
                        <a:buNone/>
                      </a:pPr>
                      <a:r>
                        <a:rPr b="1" lang="en" sz="1200">
                          <a:solidFill>
                            <a:srgbClr val="747474"/>
                          </a:solidFill>
                        </a:rPr>
                        <a:t>docker search searchterm</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alpha val="0"/>
                        </a:srgbClr>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Search Docker Hub for images.</a:t>
                      </a:r>
                      <a:endParaRPr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alpha val="0"/>
                        </a:srgbClr>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528850">
                <a:tc>
                  <a:txBody>
                    <a:bodyPr>
                      <a:noAutofit/>
                    </a:bodyPr>
                    <a:lstStyle/>
                    <a:p>
                      <a:pPr indent="0" lvl="0" marL="0" rtl="0" algn="l">
                        <a:lnSpc>
                          <a:spcPct val="115000"/>
                        </a:lnSpc>
                        <a:spcBef>
                          <a:spcPts val="0"/>
                        </a:spcBef>
                        <a:spcAft>
                          <a:spcPts val="0"/>
                        </a:spcAft>
                        <a:buNone/>
                      </a:pPr>
                      <a:r>
                        <a:rPr b="1" lang="en" sz="1200">
                          <a:solidFill>
                            <a:srgbClr val="747474"/>
                          </a:solidFill>
                        </a:rPr>
                        <a:t>docker pull user/image</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Downloads an image from Docker Hub.</a:t>
                      </a:r>
                      <a:endParaRPr sz="1200">
                        <a:solidFill>
                          <a:srgbClr val="747474"/>
                        </a:solidFill>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34650">
                <a:tc>
                  <a:txBody>
                    <a:bodyPr>
                      <a:noAutofit/>
                    </a:bodyPr>
                    <a:lstStyle/>
                    <a:p>
                      <a:pPr indent="0" lvl="0" marL="0" rtl="0" algn="l">
                        <a:lnSpc>
                          <a:spcPct val="115000"/>
                        </a:lnSpc>
                        <a:spcBef>
                          <a:spcPts val="0"/>
                        </a:spcBef>
                        <a:spcAft>
                          <a:spcPts val="0"/>
                        </a:spcAft>
                        <a:buNone/>
                      </a:pPr>
                      <a:r>
                        <a:rPr b="1" lang="en" sz="1200">
                          <a:solidFill>
                            <a:srgbClr val="747474"/>
                          </a:solidFill>
                        </a:rPr>
                        <a:t>docker login</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Authenticate to Docker Hub</a:t>
                      </a:r>
                      <a:endParaRPr sz="1200">
                        <a:solidFill>
                          <a:srgbClr val="747474"/>
                        </a:solidFill>
                      </a:endParaRPr>
                    </a:p>
                    <a:p>
                      <a:pPr indent="0" lvl="0" marL="0" rtl="0" algn="l">
                        <a:lnSpc>
                          <a:spcPct val="115000"/>
                        </a:lnSpc>
                        <a:spcBef>
                          <a:spcPts val="0"/>
                        </a:spcBef>
                        <a:spcAft>
                          <a:spcPts val="0"/>
                        </a:spcAft>
                        <a:buNone/>
                      </a:pPr>
                      <a:r>
                        <a:rPr lang="en" sz="1200">
                          <a:solidFill>
                            <a:srgbClr val="747474"/>
                          </a:solidFill>
                        </a:rPr>
                        <a:t>(or other Docker registry).</a:t>
                      </a:r>
                      <a:endParaRPr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634650">
                <a:tc>
                  <a:txBody>
                    <a:bodyPr>
                      <a:noAutofit/>
                    </a:bodyPr>
                    <a:lstStyle/>
                    <a:p>
                      <a:pPr indent="0" lvl="0" marL="0" rtl="0" algn="l">
                        <a:lnSpc>
                          <a:spcPct val="115000"/>
                        </a:lnSpc>
                        <a:spcBef>
                          <a:spcPts val="0"/>
                        </a:spcBef>
                        <a:spcAft>
                          <a:spcPts val="0"/>
                        </a:spcAft>
                        <a:buNone/>
                      </a:pPr>
                      <a:r>
                        <a:rPr b="1" lang="en" sz="1200">
                          <a:solidFill>
                            <a:srgbClr val="747474"/>
                          </a:solidFill>
                        </a:rPr>
                        <a:t>docker push user/image</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Uploads an image to Docker Hub.</a:t>
                      </a:r>
                      <a:endParaRPr sz="1200">
                        <a:solidFill>
                          <a:srgbClr val="747474"/>
                        </a:solidFill>
                      </a:endParaRPr>
                    </a:p>
                    <a:p>
                      <a:pPr indent="0" lvl="0" marL="0" rtl="0" algn="l">
                        <a:lnSpc>
                          <a:spcPct val="115000"/>
                        </a:lnSpc>
                        <a:spcBef>
                          <a:spcPts val="0"/>
                        </a:spcBef>
                        <a:spcAft>
                          <a:spcPts val="0"/>
                        </a:spcAft>
                        <a:buNone/>
                      </a:pPr>
                      <a:r>
                        <a:rPr lang="en" sz="1200">
                          <a:solidFill>
                            <a:srgbClr val="747474"/>
                          </a:solidFill>
                        </a:rPr>
                        <a:t>You must be authenticated to run this command.</a:t>
                      </a:r>
                      <a:endParaRPr sz="1200">
                        <a:solidFill>
                          <a:srgbClr val="747474"/>
                        </a:solidFill>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01600" rtl="0" algn="l">
              <a:lnSpc>
                <a:spcPct val="110000"/>
              </a:lnSpc>
              <a:spcBef>
                <a:spcPts val="0"/>
              </a:spcBef>
              <a:spcAft>
                <a:spcPts val="0"/>
              </a:spcAft>
              <a:buClr>
                <a:schemeClr val="dk1"/>
              </a:buClr>
              <a:buSzPts val="1100"/>
              <a:buFont typeface="Arial"/>
              <a:buNone/>
            </a:pPr>
            <a:r>
              <a:rPr lang="en" sz="1700"/>
              <a:t>Image and Container Information</a:t>
            </a:r>
            <a:endParaRPr sz="1700"/>
          </a:p>
          <a:p>
            <a:pPr indent="0" lvl="0" marL="0" rtl="0" algn="l">
              <a:lnSpc>
                <a:spcPct val="115000"/>
              </a:lnSpc>
              <a:spcBef>
                <a:spcPts val="80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a:p>
        </p:txBody>
      </p:sp>
      <p:graphicFrame>
        <p:nvGraphicFramePr>
          <p:cNvPr id="134" name="Google Shape;134;p26"/>
          <p:cNvGraphicFramePr/>
          <p:nvPr/>
        </p:nvGraphicFramePr>
        <p:xfrm>
          <a:off x="952500" y="1047750"/>
          <a:ext cx="3000000" cy="3000000"/>
        </p:xfrm>
        <a:graphic>
          <a:graphicData uri="http://schemas.openxmlformats.org/drawingml/2006/table">
            <a:tbl>
              <a:tblPr>
                <a:noFill/>
                <a:tableStyleId>{4CE5C2B1-5715-4A13-9BDB-D88DCF8930F3}</a:tableStyleId>
              </a:tblPr>
              <a:tblGrid>
                <a:gridCol w="3619500"/>
                <a:gridCol w="3619500"/>
              </a:tblGrid>
              <a:tr h="381000">
                <a:tc>
                  <a:txBody>
                    <a:bodyPr>
                      <a:noAutofit/>
                    </a:bodyPr>
                    <a:lstStyle/>
                    <a:p>
                      <a:pPr indent="0" lvl="0" marL="0" rtl="0" algn="ctr">
                        <a:lnSpc>
                          <a:spcPct val="115000"/>
                        </a:lnSpc>
                        <a:spcBef>
                          <a:spcPts val="0"/>
                        </a:spcBef>
                        <a:spcAft>
                          <a:spcPts val="0"/>
                        </a:spcAft>
                        <a:buNone/>
                      </a:pPr>
                      <a:r>
                        <a:rPr b="1" lang="en">
                          <a:solidFill>
                            <a:srgbClr val="555555"/>
                          </a:solidFill>
                        </a:rPr>
                        <a:t>Docker</a:t>
                      </a:r>
                      <a:r>
                        <a:rPr b="1" lang="en">
                          <a:solidFill>
                            <a:srgbClr val="555555"/>
                          </a:solidFill>
                        </a:rPr>
                        <a:t> Syntax</a:t>
                      </a:r>
                      <a:endParaRPr b="1">
                        <a:solidFill>
                          <a:srgbClr val="555555"/>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noAutofit/>
                    </a:bodyPr>
                    <a:lstStyle/>
                    <a:p>
                      <a:pPr indent="0" lvl="0" marL="0" rtl="0" algn="ctr">
                        <a:lnSpc>
                          <a:spcPct val="115000"/>
                        </a:lnSpc>
                        <a:spcBef>
                          <a:spcPts val="0"/>
                        </a:spcBef>
                        <a:spcAft>
                          <a:spcPts val="0"/>
                        </a:spcAft>
                        <a:buNone/>
                      </a:pPr>
                      <a:r>
                        <a:rPr b="1" lang="en">
                          <a:solidFill>
                            <a:srgbClr val="555555"/>
                          </a:solidFill>
                        </a:rPr>
                        <a:t>Description</a:t>
                      </a:r>
                      <a:endParaRPr b="1">
                        <a:solidFill>
                          <a:srgbClr val="555555"/>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r>
              <a:tr h="381000">
                <a:tc>
                  <a:txBody>
                    <a:bodyPr>
                      <a:noAutofit/>
                    </a:bodyPr>
                    <a:lstStyle/>
                    <a:p>
                      <a:pPr indent="0" lvl="0" marL="0" rtl="0" algn="l">
                        <a:lnSpc>
                          <a:spcPct val="115000"/>
                        </a:lnSpc>
                        <a:spcBef>
                          <a:spcPts val="0"/>
                        </a:spcBef>
                        <a:spcAft>
                          <a:spcPts val="0"/>
                        </a:spcAft>
                        <a:buNone/>
                      </a:pPr>
                      <a:r>
                        <a:rPr b="1" lang="en" sz="1200">
                          <a:solidFill>
                            <a:srgbClr val="747474"/>
                          </a:solidFill>
                        </a:rPr>
                        <a:t>docker ps</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List all running containers.</a:t>
                      </a:r>
                      <a:endParaRPr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381000">
                <a:tc>
                  <a:txBody>
                    <a:bodyPr>
                      <a:noAutofit/>
                    </a:bodyPr>
                    <a:lstStyle/>
                    <a:p>
                      <a:pPr indent="0" lvl="0" marL="0" rtl="0" algn="l">
                        <a:lnSpc>
                          <a:spcPct val="115000"/>
                        </a:lnSpc>
                        <a:spcBef>
                          <a:spcPts val="0"/>
                        </a:spcBef>
                        <a:spcAft>
                          <a:spcPts val="0"/>
                        </a:spcAft>
                        <a:buNone/>
                      </a:pPr>
                      <a:r>
                        <a:rPr b="1" lang="en" sz="1200">
                          <a:solidFill>
                            <a:srgbClr val="747474"/>
                          </a:solidFill>
                        </a:rPr>
                        <a:t>docker ps -a</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List all container instances, with their ID</a:t>
                      </a:r>
                      <a:endParaRPr sz="1200">
                        <a:solidFill>
                          <a:srgbClr val="747474"/>
                        </a:solidFill>
                      </a:endParaRPr>
                    </a:p>
                    <a:p>
                      <a:pPr indent="0" lvl="0" marL="0" rtl="0" algn="l">
                        <a:lnSpc>
                          <a:spcPct val="115000"/>
                        </a:lnSpc>
                        <a:spcBef>
                          <a:spcPts val="0"/>
                        </a:spcBef>
                        <a:spcAft>
                          <a:spcPts val="0"/>
                        </a:spcAft>
                        <a:buNone/>
                      </a:pPr>
                      <a:r>
                        <a:rPr lang="en" sz="1200">
                          <a:solidFill>
                            <a:srgbClr val="747474"/>
                          </a:solidFill>
                        </a:rPr>
                        <a:t>and status.</a:t>
                      </a:r>
                      <a:endParaRPr sz="1200">
                        <a:solidFill>
                          <a:srgbClr val="747474"/>
                        </a:solidFill>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1000">
                <a:tc>
                  <a:txBody>
                    <a:bodyPr>
                      <a:noAutofit/>
                    </a:bodyPr>
                    <a:lstStyle/>
                    <a:p>
                      <a:pPr indent="0" lvl="0" marL="0" rtl="0" algn="l">
                        <a:lnSpc>
                          <a:spcPct val="115000"/>
                        </a:lnSpc>
                        <a:spcBef>
                          <a:spcPts val="0"/>
                        </a:spcBef>
                        <a:spcAft>
                          <a:spcPts val="0"/>
                        </a:spcAft>
                        <a:buNone/>
                      </a:pPr>
                      <a:r>
                        <a:rPr b="1" lang="en" sz="1200">
                          <a:solidFill>
                            <a:srgbClr val="747474"/>
                          </a:solidFill>
                        </a:rPr>
                        <a:t>docker images</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Lists all images on the local machine.</a:t>
                      </a:r>
                      <a:endParaRPr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381000">
                <a:tc>
                  <a:txBody>
                    <a:bodyPr>
                      <a:noAutofit/>
                    </a:bodyPr>
                    <a:lstStyle/>
                    <a:p>
                      <a:pPr indent="0" lvl="0" marL="0" rtl="0" algn="l">
                        <a:lnSpc>
                          <a:spcPct val="115000"/>
                        </a:lnSpc>
                        <a:spcBef>
                          <a:spcPts val="0"/>
                        </a:spcBef>
                        <a:spcAft>
                          <a:spcPts val="0"/>
                        </a:spcAft>
                        <a:buNone/>
                      </a:pPr>
                      <a:r>
                        <a:rPr b="1" lang="en" sz="1200">
                          <a:solidFill>
                            <a:srgbClr val="747474"/>
                          </a:solidFill>
                        </a:rPr>
                        <a:t>docker history user/image</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Lists the history of an image.</a:t>
                      </a:r>
                      <a:endParaRPr sz="1200">
                        <a:solidFill>
                          <a:srgbClr val="747474"/>
                        </a:solidFill>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1000">
                <a:tc>
                  <a:txBody>
                    <a:bodyPr>
                      <a:noAutofit/>
                    </a:bodyPr>
                    <a:lstStyle/>
                    <a:p>
                      <a:pPr indent="0" lvl="0" marL="0" rtl="0" algn="l">
                        <a:lnSpc>
                          <a:spcPct val="115000"/>
                        </a:lnSpc>
                        <a:spcBef>
                          <a:spcPts val="0"/>
                        </a:spcBef>
                        <a:spcAft>
                          <a:spcPts val="0"/>
                        </a:spcAft>
                        <a:buNone/>
                      </a:pPr>
                      <a:r>
                        <a:rPr b="1" lang="en" sz="1200">
                          <a:solidFill>
                            <a:srgbClr val="747474"/>
                          </a:solidFill>
                        </a:rPr>
                        <a:t>docker logs [container name or ID]</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Displays the logs from a running container.</a:t>
                      </a:r>
                      <a:endParaRPr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381000">
                <a:tc>
                  <a:txBody>
                    <a:bodyPr>
                      <a:noAutofit/>
                    </a:bodyPr>
                    <a:lstStyle/>
                    <a:p>
                      <a:pPr indent="0" lvl="0" marL="0" rtl="0" algn="l">
                        <a:lnSpc>
                          <a:spcPct val="115000"/>
                        </a:lnSpc>
                        <a:spcBef>
                          <a:spcPts val="0"/>
                        </a:spcBef>
                        <a:spcAft>
                          <a:spcPts val="0"/>
                        </a:spcAft>
                        <a:buNone/>
                      </a:pPr>
                      <a:r>
                        <a:rPr b="1" lang="en" sz="1200">
                          <a:solidFill>
                            <a:srgbClr val="747474"/>
                          </a:solidFill>
                        </a:rPr>
                        <a:t>docker port [container name or ID]</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Displays the exposed port of a running container.</a:t>
                      </a:r>
                      <a:endParaRPr sz="1200">
                        <a:solidFill>
                          <a:srgbClr val="747474"/>
                        </a:solidFill>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81000">
                <a:tc>
                  <a:txBody>
                    <a:bodyPr>
                      <a:noAutofit/>
                    </a:bodyPr>
                    <a:lstStyle/>
                    <a:p>
                      <a:pPr indent="0" lvl="0" marL="0" rtl="0" algn="l">
                        <a:lnSpc>
                          <a:spcPct val="115000"/>
                        </a:lnSpc>
                        <a:spcBef>
                          <a:spcPts val="0"/>
                        </a:spcBef>
                        <a:spcAft>
                          <a:spcPts val="0"/>
                        </a:spcAft>
                        <a:buNone/>
                      </a:pPr>
                      <a:r>
                        <a:rPr b="1" lang="en" sz="1200">
                          <a:solidFill>
                            <a:srgbClr val="747474"/>
                          </a:solidFill>
                        </a:rPr>
                        <a:t>docker diff [container name or ID]</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Lists the changes made to a container.</a:t>
                      </a:r>
                      <a:endParaRPr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01600" rtl="0" algn="l">
              <a:lnSpc>
                <a:spcPct val="110000"/>
              </a:lnSpc>
              <a:spcBef>
                <a:spcPts val="0"/>
              </a:spcBef>
              <a:spcAft>
                <a:spcPts val="0"/>
              </a:spcAft>
              <a:buClr>
                <a:schemeClr val="dk1"/>
              </a:buClr>
              <a:buSzPts val="1100"/>
              <a:buFont typeface="Arial"/>
              <a:buNone/>
            </a:pPr>
            <a:r>
              <a:rPr lang="en" sz="1700"/>
              <a:t>Work With Images and Containers</a:t>
            </a:r>
            <a:endParaRPr sz="1700"/>
          </a:p>
          <a:p>
            <a:pPr indent="0" lvl="0" marL="0" rtl="0" algn="l">
              <a:lnSpc>
                <a:spcPct val="115000"/>
              </a:lnSpc>
              <a:spcBef>
                <a:spcPts val="80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a:p>
        </p:txBody>
      </p:sp>
      <p:graphicFrame>
        <p:nvGraphicFramePr>
          <p:cNvPr id="140" name="Google Shape;140;p27"/>
          <p:cNvGraphicFramePr/>
          <p:nvPr/>
        </p:nvGraphicFramePr>
        <p:xfrm>
          <a:off x="879775" y="1202375"/>
          <a:ext cx="3000000" cy="3000000"/>
        </p:xfrm>
        <a:graphic>
          <a:graphicData uri="http://schemas.openxmlformats.org/drawingml/2006/table">
            <a:tbl>
              <a:tblPr>
                <a:noFill/>
                <a:tableStyleId>{4CE5C2B1-5715-4A13-9BDB-D88DCF8930F3}</a:tableStyleId>
              </a:tblPr>
              <a:tblGrid>
                <a:gridCol w="3752250"/>
                <a:gridCol w="3752250"/>
              </a:tblGrid>
              <a:tr h="283675">
                <a:tc>
                  <a:txBody>
                    <a:bodyPr>
                      <a:noAutofit/>
                    </a:bodyPr>
                    <a:lstStyle/>
                    <a:p>
                      <a:pPr indent="0" lvl="0" marL="0" rtl="0" algn="ctr">
                        <a:lnSpc>
                          <a:spcPct val="115000"/>
                        </a:lnSpc>
                        <a:spcBef>
                          <a:spcPts val="0"/>
                        </a:spcBef>
                        <a:spcAft>
                          <a:spcPts val="0"/>
                        </a:spcAft>
                        <a:buNone/>
                      </a:pPr>
                      <a:r>
                        <a:rPr b="1" lang="en">
                          <a:solidFill>
                            <a:srgbClr val="555555"/>
                          </a:solidFill>
                        </a:rPr>
                        <a:t>Docker Syntax</a:t>
                      </a:r>
                      <a:endParaRPr b="1">
                        <a:solidFill>
                          <a:srgbClr val="555555"/>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0E0E3"/>
                    </a:solidFill>
                  </a:tcPr>
                </a:tc>
                <a:tc>
                  <a:txBody>
                    <a:bodyPr>
                      <a:noAutofit/>
                    </a:bodyPr>
                    <a:lstStyle/>
                    <a:p>
                      <a:pPr indent="0" lvl="0" marL="0" rtl="0" algn="ctr">
                        <a:lnSpc>
                          <a:spcPct val="115000"/>
                        </a:lnSpc>
                        <a:spcBef>
                          <a:spcPts val="0"/>
                        </a:spcBef>
                        <a:spcAft>
                          <a:spcPts val="0"/>
                        </a:spcAft>
                        <a:buNone/>
                      </a:pPr>
                      <a:r>
                        <a:rPr b="1" lang="en">
                          <a:solidFill>
                            <a:srgbClr val="555555"/>
                          </a:solidFill>
                        </a:rPr>
                        <a:t>Description</a:t>
                      </a:r>
                      <a:endParaRPr b="1">
                        <a:solidFill>
                          <a:srgbClr val="555555"/>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0E0E3"/>
                    </a:solidFill>
                  </a:tcPr>
                </a:tc>
              </a:tr>
              <a:tr h="496450">
                <a:tc>
                  <a:txBody>
                    <a:bodyPr>
                      <a:noAutofit/>
                    </a:bodyPr>
                    <a:lstStyle/>
                    <a:p>
                      <a:pPr indent="0" lvl="0" marL="0" rtl="0" algn="l">
                        <a:lnSpc>
                          <a:spcPct val="115000"/>
                        </a:lnSpc>
                        <a:spcBef>
                          <a:spcPts val="0"/>
                        </a:spcBef>
                        <a:spcAft>
                          <a:spcPts val="0"/>
                        </a:spcAft>
                        <a:buNone/>
                      </a:pPr>
                      <a:r>
                        <a:rPr b="1" lang="en" sz="1100">
                          <a:solidFill>
                            <a:srgbClr val="747474"/>
                          </a:solidFill>
                        </a:rPr>
                        <a:t>docker run -it user/image</a:t>
                      </a:r>
                      <a:endParaRPr b="1" sz="11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900">
                          <a:solidFill>
                            <a:srgbClr val="747474"/>
                          </a:solidFill>
                        </a:rPr>
                        <a:t>Runs an image, creating a container and</a:t>
                      </a:r>
                      <a:endParaRPr sz="900">
                        <a:solidFill>
                          <a:srgbClr val="747474"/>
                        </a:solidFill>
                      </a:endParaRPr>
                    </a:p>
                    <a:p>
                      <a:pPr indent="0" lvl="0" marL="0" rtl="0" algn="l">
                        <a:lnSpc>
                          <a:spcPct val="115000"/>
                        </a:lnSpc>
                        <a:spcBef>
                          <a:spcPts val="0"/>
                        </a:spcBef>
                        <a:spcAft>
                          <a:spcPts val="0"/>
                        </a:spcAft>
                        <a:buNone/>
                      </a:pPr>
                      <a:r>
                        <a:rPr lang="en" sz="900">
                          <a:solidFill>
                            <a:srgbClr val="747474"/>
                          </a:solidFill>
                        </a:rPr>
                        <a:t>changing the terminal</a:t>
                      </a:r>
                      <a:endParaRPr sz="900">
                        <a:solidFill>
                          <a:srgbClr val="747474"/>
                        </a:solidFill>
                      </a:endParaRPr>
                    </a:p>
                    <a:p>
                      <a:pPr indent="0" lvl="0" marL="0" rtl="0" algn="l">
                        <a:lnSpc>
                          <a:spcPct val="115000"/>
                        </a:lnSpc>
                        <a:spcBef>
                          <a:spcPts val="0"/>
                        </a:spcBef>
                        <a:spcAft>
                          <a:spcPts val="0"/>
                        </a:spcAft>
                        <a:buNone/>
                      </a:pPr>
                      <a:r>
                        <a:rPr lang="en" sz="900">
                          <a:solidFill>
                            <a:srgbClr val="747474"/>
                          </a:solidFill>
                        </a:rPr>
                        <a:t>to the terminal within the container.</a:t>
                      </a:r>
                      <a:endParaRPr sz="900">
                        <a:solidFill>
                          <a:srgbClr val="747474"/>
                        </a:solidFill>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340425">
                <a:tc>
                  <a:txBody>
                    <a:bodyPr>
                      <a:noAutofit/>
                    </a:bodyPr>
                    <a:lstStyle/>
                    <a:p>
                      <a:pPr indent="0" lvl="0" marL="0" rtl="0" algn="l">
                        <a:lnSpc>
                          <a:spcPct val="115000"/>
                        </a:lnSpc>
                        <a:spcBef>
                          <a:spcPts val="0"/>
                        </a:spcBef>
                        <a:spcAft>
                          <a:spcPts val="0"/>
                        </a:spcAft>
                        <a:buNone/>
                      </a:pPr>
                      <a:r>
                        <a:rPr b="1" lang="en" sz="1100">
                          <a:solidFill>
                            <a:srgbClr val="747474"/>
                          </a:solidFill>
                        </a:rPr>
                        <a:t>docker run -p $HOSTPORT:$CONTAINERPORT -d user/image</a:t>
                      </a:r>
                      <a:endParaRPr b="1" sz="11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900">
                          <a:solidFill>
                            <a:srgbClr val="747474"/>
                          </a:solidFill>
                        </a:rPr>
                        <a:t>Run an image in detached mode</a:t>
                      </a:r>
                      <a:endParaRPr sz="900">
                        <a:solidFill>
                          <a:srgbClr val="747474"/>
                        </a:solidFill>
                      </a:endParaRPr>
                    </a:p>
                    <a:p>
                      <a:pPr indent="0" lvl="0" marL="0" rtl="0" algn="l">
                        <a:lnSpc>
                          <a:spcPct val="115000"/>
                        </a:lnSpc>
                        <a:spcBef>
                          <a:spcPts val="0"/>
                        </a:spcBef>
                        <a:spcAft>
                          <a:spcPts val="0"/>
                        </a:spcAft>
                        <a:buNone/>
                      </a:pPr>
                      <a:r>
                        <a:rPr lang="en" sz="900">
                          <a:solidFill>
                            <a:srgbClr val="747474"/>
                          </a:solidFill>
                        </a:rPr>
                        <a:t>with port forwarding.</a:t>
                      </a:r>
                      <a:endParaRPr sz="9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40425">
                <a:tc>
                  <a:txBody>
                    <a:bodyPr>
                      <a:noAutofit/>
                    </a:bodyPr>
                    <a:lstStyle/>
                    <a:p>
                      <a:pPr indent="0" lvl="0" marL="0" rtl="0" algn="l">
                        <a:lnSpc>
                          <a:spcPct val="115000"/>
                        </a:lnSpc>
                        <a:spcBef>
                          <a:spcPts val="0"/>
                        </a:spcBef>
                        <a:spcAft>
                          <a:spcPts val="0"/>
                        </a:spcAft>
                        <a:buNone/>
                      </a:pPr>
                      <a:r>
                        <a:rPr b="1" lang="en" sz="1100">
                          <a:solidFill>
                            <a:srgbClr val="555555"/>
                          </a:solidFill>
                        </a:rPr>
                        <a:t>ctrl+p then ctrl+q</a:t>
                      </a:r>
                      <a:endParaRPr b="1" sz="1100">
                        <a:solidFill>
                          <a:srgbClr val="555555"/>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BEFF0"/>
                    </a:solidFill>
                  </a:tcPr>
                </a:tc>
                <a:tc>
                  <a:txBody>
                    <a:bodyPr>
                      <a:noAutofit/>
                    </a:bodyPr>
                    <a:lstStyle/>
                    <a:p>
                      <a:pPr indent="0" lvl="0" marL="0" rtl="0" algn="l">
                        <a:lnSpc>
                          <a:spcPct val="115000"/>
                        </a:lnSpc>
                        <a:spcBef>
                          <a:spcPts val="0"/>
                        </a:spcBef>
                        <a:spcAft>
                          <a:spcPts val="0"/>
                        </a:spcAft>
                        <a:buNone/>
                      </a:pPr>
                      <a:r>
                        <a:rPr lang="en" sz="900">
                          <a:solidFill>
                            <a:srgbClr val="747474"/>
                          </a:solidFill>
                        </a:rPr>
                        <a:t>From within the container’s command prompt,</a:t>
                      </a:r>
                      <a:endParaRPr sz="900">
                        <a:solidFill>
                          <a:srgbClr val="747474"/>
                        </a:solidFill>
                      </a:endParaRPr>
                    </a:p>
                    <a:p>
                      <a:pPr indent="0" lvl="0" marL="0" rtl="0" algn="l">
                        <a:lnSpc>
                          <a:spcPct val="115000"/>
                        </a:lnSpc>
                        <a:spcBef>
                          <a:spcPts val="0"/>
                        </a:spcBef>
                        <a:spcAft>
                          <a:spcPts val="0"/>
                        </a:spcAft>
                        <a:buNone/>
                      </a:pPr>
                      <a:r>
                        <a:rPr lang="en" sz="900">
                          <a:solidFill>
                            <a:srgbClr val="747474"/>
                          </a:solidFill>
                        </a:rPr>
                        <a:t>detach and return to the host’s prompt.</a:t>
                      </a:r>
                      <a:endParaRPr sz="900">
                        <a:solidFill>
                          <a:srgbClr val="747474"/>
                        </a:solidFill>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340425">
                <a:tc>
                  <a:txBody>
                    <a:bodyPr>
                      <a:noAutofit/>
                    </a:bodyPr>
                    <a:lstStyle/>
                    <a:p>
                      <a:pPr indent="0" lvl="0" marL="0" rtl="0" algn="l">
                        <a:lnSpc>
                          <a:spcPct val="115000"/>
                        </a:lnSpc>
                        <a:spcBef>
                          <a:spcPts val="0"/>
                        </a:spcBef>
                        <a:spcAft>
                          <a:spcPts val="0"/>
                        </a:spcAft>
                        <a:buNone/>
                      </a:pPr>
                      <a:r>
                        <a:rPr b="1" lang="en" sz="1100">
                          <a:solidFill>
                            <a:srgbClr val="747474"/>
                          </a:solidFill>
                        </a:rPr>
                        <a:t>docker attach [container name or ID]</a:t>
                      </a:r>
                      <a:endParaRPr b="1" sz="11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900">
                          <a:solidFill>
                            <a:srgbClr val="747474"/>
                          </a:solidFill>
                        </a:rPr>
                        <a:t>Changes the command prompt</a:t>
                      </a:r>
                      <a:endParaRPr sz="900">
                        <a:solidFill>
                          <a:srgbClr val="747474"/>
                        </a:solidFill>
                      </a:endParaRPr>
                    </a:p>
                    <a:p>
                      <a:pPr indent="0" lvl="0" marL="0" rtl="0" algn="l">
                        <a:lnSpc>
                          <a:spcPct val="115000"/>
                        </a:lnSpc>
                        <a:spcBef>
                          <a:spcPts val="0"/>
                        </a:spcBef>
                        <a:spcAft>
                          <a:spcPts val="0"/>
                        </a:spcAft>
                        <a:buNone/>
                      </a:pPr>
                      <a:r>
                        <a:rPr lang="en" sz="900">
                          <a:solidFill>
                            <a:srgbClr val="747474"/>
                          </a:solidFill>
                        </a:rPr>
                        <a:t>from the host to a running container.</a:t>
                      </a:r>
                      <a:endParaRPr sz="9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83675">
                <a:tc>
                  <a:txBody>
                    <a:bodyPr>
                      <a:noAutofit/>
                    </a:bodyPr>
                    <a:lstStyle/>
                    <a:p>
                      <a:pPr indent="0" lvl="0" marL="0" rtl="0" algn="l">
                        <a:lnSpc>
                          <a:spcPct val="115000"/>
                        </a:lnSpc>
                        <a:spcBef>
                          <a:spcPts val="0"/>
                        </a:spcBef>
                        <a:spcAft>
                          <a:spcPts val="0"/>
                        </a:spcAft>
                        <a:buNone/>
                      </a:pPr>
                      <a:r>
                        <a:rPr b="1" lang="en" sz="1100">
                          <a:solidFill>
                            <a:srgbClr val="747474"/>
                          </a:solidFill>
                        </a:rPr>
                        <a:t>docker start [container name or ID]</a:t>
                      </a:r>
                      <a:endParaRPr b="1" sz="11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900">
                          <a:solidFill>
                            <a:srgbClr val="747474"/>
                          </a:solidFill>
                        </a:rPr>
                        <a:t>Start a container.</a:t>
                      </a:r>
                      <a:endParaRPr sz="900">
                        <a:solidFill>
                          <a:srgbClr val="747474"/>
                        </a:solidFill>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283675">
                <a:tc>
                  <a:txBody>
                    <a:bodyPr>
                      <a:noAutofit/>
                    </a:bodyPr>
                    <a:lstStyle/>
                    <a:p>
                      <a:pPr indent="0" lvl="0" marL="0" rtl="0" algn="l">
                        <a:lnSpc>
                          <a:spcPct val="115000"/>
                        </a:lnSpc>
                        <a:spcBef>
                          <a:spcPts val="0"/>
                        </a:spcBef>
                        <a:spcAft>
                          <a:spcPts val="0"/>
                        </a:spcAft>
                        <a:buNone/>
                      </a:pPr>
                      <a:r>
                        <a:rPr b="1" lang="en" sz="1100">
                          <a:solidFill>
                            <a:srgbClr val="747474"/>
                          </a:solidFill>
                        </a:rPr>
                        <a:t>docker stop [container name or ID]</a:t>
                      </a:r>
                      <a:endParaRPr b="1" sz="11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900">
                          <a:solidFill>
                            <a:srgbClr val="747474"/>
                          </a:solidFill>
                        </a:rPr>
                        <a:t>Stop a container.</a:t>
                      </a:r>
                      <a:endParaRPr sz="9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83675">
                <a:tc>
                  <a:txBody>
                    <a:bodyPr>
                      <a:noAutofit/>
                    </a:bodyPr>
                    <a:lstStyle/>
                    <a:p>
                      <a:pPr indent="0" lvl="0" marL="0" rtl="0" algn="l">
                        <a:lnSpc>
                          <a:spcPct val="115000"/>
                        </a:lnSpc>
                        <a:spcBef>
                          <a:spcPts val="0"/>
                        </a:spcBef>
                        <a:spcAft>
                          <a:spcPts val="0"/>
                        </a:spcAft>
                        <a:buNone/>
                      </a:pPr>
                      <a:r>
                        <a:rPr b="1" lang="en" sz="1100">
                          <a:solidFill>
                            <a:srgbClr val="747474"/>
                          </a:solidFill>
                        </a:rPr>
                        <a:t>docker rm -f [container name or ID]</a:t>
                      </a:r>
                      <a:endParaRPr b="1" sz="11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900">
                          <a:solidFill>
                            <a:srgbClr val="747474"/>
                          </a:solidFill>
                        </a:rPr>
                        <a:t>Delete a container.</a:t>
                      </a:r>
                      <a:endParaRPr sz="900">
                        <a:solidFill>
                          <a:srgbClr val="747474"/>
                        </a:solidFill>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283675">
                <a:tc>
                  <a:txBody>
                    <a:bodyPr>
                      <a:noAutofit/>
                    </a:bodyPr>
                    <a:lstStyle/>
                    <a:p>
                      <a:pPr indent="0" lvl="0" marL="0" rtl="0" algn="l">
                        <a:lnSpc>
                          <a:spcPct val="115000"/>
                        </a:lnSpc>
                        <a:spcBef>
                          <a:spcPts val="0"/>
                        </a:spcBef>
                        <a:spcAft>
                          <a:spcPts val="0"/>
                        </a:spcAft>
                        <a:buNone/>
                      </a:pPr>
                      <a:r>
                        <a:rPr b="1" lang="en" sz="1100">
                          <a:solidFill>
                            <a:srgbClr val="747474"/>
                          </a:solidFill>
                        </a:rPr>
                        <a:t>docker rmi</a:t>
                      </a:r>
                      <a:endParaRPr b="1" sz="11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900">
                          <a:solidFill>
                            <a:srgbClr val="747474"/>
                          </a:solidFill>
                        </a:rPr>
                        <a:t>Delete an image.</a:t>
                      </a:r>
                      <a:endParaRPr sz="9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83675">
                <a:tc>
                  <a:txBody>
                    <a:bodyPr>
                      <a:noAutofit/>
                    </a:bodyPr>
                    <a:lstStyle/>
                    <a:p>
                      <a:pPr indent="0" lvl="0" marL="0" rtl="0" algn="l">
                        <a:lnSpc>
                          <a:spcPct val="115000"/>
                        </a:lnSpc>
                        <a:spcBef>
                          <a:spcPts val="0"/>
                        </a:spcBef>
                        <a:spcAft>
                          <a:spcPts val="0"/>
                        </a:spcAft>
                        <a:buNone/>
                      </a:pPr>
                      <a:r>
                        <a:rPr b="1" lang="en" sz="1100">
                          <a:solidFill>
                            <a:srgbClr val="747474"/>
                          </a:solidFill>
                        </a:rPr>
                        <a:t>docker tag user/image:tag user/image:newtag</a:t>
                      </a:r>
                      <a:endParaRPr b="1" sz="11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900">
                          <a:solidFill>
                            <a:srgbClr val="747474"/>
                          </a:solidFill>
                        </a:rPr>
                        <a:t>Add a new tag to an image.</a:t>
                      </a:r>
                      <a:endParaRPr sz="900">
                        <a:solidFill>
                          <a:srgbClr val="747474"/>
                        </a:solidFill>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283675">
                <a:tc>
                  <a:txBody>
                    <a:bodyPr>
                      <a:noAutofit/>
                    </a:bodyPr>
                    <a:lstStyle/>
                    <a:p>
                      <a:pPr indent="0" lvl="0" marL="0" rtl="0" algn="l">
                        <a:lnSpc>
                          <a:spcPct val="115000"/>
                        </a:lnSpc>
                        <a:spcBef>
                          <a:spcPts val="0"/>
                        </a:spcBef>
                        <a:spcAft>
                          <a:spcPts val="0"/>
                        </a:spcAft>
                        <a:buNone/>
                      </a:pPr>
                      <a:r>
                        <a:rPr b="1" lang="en" sz="1100">
                          <a:solidFill>
                            <a:srgbClr val="747474"/>
                          </a:solidFill>
                        </a:rPr>
                        <a:t>docker exec [container name or ID] shell command</a:t>
                      </a:r>
                      <a:endParaRPr b="1" sz="11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900">
                          <a:solidFill>
                            <a:srgbClr val="747474"/>
                          </a:solidFill>
                        </a:rPr>
                        <a:t>Executes a command within a running container.</a:t>
                      </a:r>
                      <a:endParaRPr sz="9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280525" y="437250"/>
            <a:ext cx="8520600" cy="572700"/>
          </a:xfrm>
          <a:prstGeom prst="rect">
            <a:avLst/>
          </a:prstGeom>
        </p:spPr>
        <p:txBody>
          <a:bodyPr anchorCtr="0" anchor="t" bIns="91425" lIns="91425" spcFirstLastPara="1" rIns="91425" wrap="square" tIns="91425">
            <a:noAutofit/>
          </a:bodyPr>
          <a:lstStyle/>
          <a:p>
            <a:pPr indent="0" lvl="0" marL="101600" rtl="0" algn="l">
              <a:lnSpc>
                <a:spcPct val="110000"/>
              </a:lnSpc>
              <a:spcBef>
                <a:spcPts val="0"/>
              </a:spcBef>
              <a:spcAft>
                <a:spcPts val="0"/>
              </a:spcAft>
              <a:buClr>
                <a:schemeClr val="dk1"/>
              </a:buClr>
              <a:buSzPts val="1100"/>
              <a:buFont typeface="Arial"/>
              <a:buNone/>
            </a:pPr>
            <a:r>
              <a:rPr lang="en" sz="1700"/>
              <a:t>Image Creation</a:t>
            </a:r>
            <a:endParaRPr sz="1700"/>
          </a:p>
          <a:p>
            <a:pPr indent="0" lvl="0" marL="0" rtl="0" algn="l">
              <a:lnSpc>
                <a:spcPct val="115000"/>
              </a:lnSpc>
              <a:spcBef>
                <a:spcPts val="80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a:p>
        </p:txBody>
      </p:sp>
      <p:graphicFrame>
        <p:nvGraphicFramePr>
          <p:cNvPr id="146" name="Google Shape;146;p28"/>
          <p:cNvGraphicFramePr/>
          <p:nvPr/>
        </p:nvGraphicFramePr>
        <p:xfrm>
          <a:off x="605125" y="1151350"/>
          <a:ext cx="3000000" cy="3000000"/>
        </p:xfrm>
        <a:graphic>
          <a:graphicData uri="http://schemas.openxmlformats.org/drawingml/2006/table">
            <a:tbl>
              <a:tblPr>
                <a:noFill/>
                <a:tableStyleId>{7C1E5731-E90B-43C3-9A05-579664CF2A05}</a:tableStyleId>
              </a:tblPr>
              <a:tblGrid>
                <a:gridCol w="3552950"/>
                <a:gridCol w="4189825"/>
              </a:tblGrid>
              <a:tr h="587550">
                <a:tc>
                  <a:txBody>
                    <a:bodyPr>
                      <a:noAutofit/>
                    </a:bodyPr>
                    <a:lstStyle/>
                    <a:p>
                      <a:pPr indent="0" lvl="0" marL="0" rtl="0" algn="ctr">
                        <a:lnSpc>
                          <a:spcPct val="115000"/>
                        </a:lnSpc>
                        <a:spcBef>
                          <a:spcPts val="0"/>
                        </a:spcBef>
                        <a:spcAft>
                          <a:spcPts val="0"/>
                        </a:spcAft>
                        <a:buNone/>
                      </a:pPr>
                      <a:r>
                        <a:rPr b="1" lang="en">
                          <a:solidFill>
                            <a:srgbClr val="555555"/>
                          </a:solidFill>
                        </a:rPr>
                        <a:t>Docker Syntax</a:t>
                      </a:r>
                      <a:endParaRPr b="1">
                        <a:solidFill>
                          <a:srgbClr val="555555"/>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0E0E3"/>
                    </a:solidFill>
                  </a:tcPr>
                </a:tc>
                <a:tc>
                  <a:txBody>
                    <a:bodyPr>
                      <a:noAutofit/>
                    </a:bodyPr>
                    <a:lstStyle/>
                    <a:p>
                      <a:pPr indent="0" lvl="0" marL="0" rtl="0" algn="ctr">
                        <a:lnSpc>
                          <a:spcPct val="115000"/>
                        </a:lnSpc>
                        <a:spcBef>
                          <a:spcPts val="0"/>
                        </a:spcBef>
                        <a:spcAft>
                          <a:spcPts val="0"/>
                        </a:spcAft>
                        <a:buNone/>
                      </a:pPr>
                      <a:r>
                        <a:rPr b="1" lang="en">
                          <a:solidFill>
                            <a:srgbClr val="555555"/>
                          </a:solidFill>
                        </a:rPr>
                        <a:t>Description</a:t>
                      </a:r>
                      <a:endParaRPr b="1">
                        <a:solidFill>
                          <a:srgbClr val="555555"/>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0E0E3"/>
                    </a:solidFill>
                  </a:tcPr>
                </a:tc>
              </a:tr>
              <a:tr h="509200">
                <a:tc>
                  <a:txBody>
                    <a:bodyPr>
                      <a:noAutofit/>
                    </a:bodyPr>
                    <a:lstStyle/>
                    <a:p>
                      <a:pPr indent="0" lvl="0" marL="0" rtl="0" algn="l">
                        <a:lnSpc>
                          <a:spcPct val="115000"/>
                        </a:lnSpc>
                        <a:spcBef>
                          <a:spcPts val="0"/>
                        </a:spcBef>
                        <a:spcAft>
                          <a:spcPts val="0"/>
                        </a:spcAft>
                        <a:buNone/>
                      </a:pPr>
                      <a:r>
                        <a:rPr b="1" lang="en" sz="1200">
                          <a:solidFill>
                            <a:srgbClr val="747474"/>
                          </a:solidFill>
                        </a:rPr>
                        <a:t>docker commit user/image</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Save a container as an image.</a:t>
                      </a:r>
                      <a:endParaRPr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509200">
                <a:tc>
                  <a:txBody>
                    <a:bodyPr>
                      <a:noAutofit/>
                    </a:bodyPr>
                    <a:lstStyle/>
                    <a:p>
                      <a:pPr indent="0" lvl="0" marL="0" rtl="0" algn="l">
                        <a:lnSpc>
                          <a:spcPct val="115000"/>
                        </a:lnSpc>
                        <a:spcBef>
                          <a:spcPts val="0"/>
                        </a:spcBef>
                        <a:spcAft>
                          <a:spcPts val="0"/>
                        </a:spcAft>
                        <a:buNone/>
                      </a:pPr>
                      <a:r>
                        <a:rPr b="1" lang="en" sz="1200">
                          <a:solidFill>
                            <a:srgbClr val="747474"/>
                          </a:solidFill>
                        </a:rPr>
                        <a:t>docker save user/image</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Save an image to a tar archive.</a:t>
                      </a:r>
                      <a:endParaRPr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370950">
                <a:tc>
                  <a:txBody>
                    <a:bodyPr>
                      <a:noAutofit/>
                    </a:bodyPr>
                    <a:lstStyle/>
                    <a:p>
                      <a:pPr indent="0" lvl="0" marL="0" rtl="0" algn="l">
                        <a:lnSpc>
                          <a:spcPct val="115000"/>
                        </a:lnSpc>
                        <a:spcBef>
                          <a:spcPts val="0"/>
                        </a:spcBef>
                        <a:spcAft>
                          <a:spcPts val="0"/>
                        </a:spcAft>
                        <a:buNone/>
                      </a:pPr>
                      <a:r>
                        <a:rPr b="1" lang="en" sz="1200">
                          <a:solidFill>
                            <a:srgbClr val="747474"/>
                          </a:solidFill>
                        </a:rPr>
                        <a:t>docker build -t sampleuser/ubuntu .</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Builds a Docker image</a:t>
                      </a:r>
                      <a:endParaRPr sz="1200">
                        <a:solidFill>
                          <a:srgbClr val="747474"/>
                        </a:solidFill>
                      </a:endParaRPr>
                    </a:p>
                    <a:p>
                      <a:pPr indent="0" lvl="0" marL="0" rtl="0" algn="l">
                        <a:lnSpc>
                          <a:spcPct val="115000"/>
                        </a:lnSpc>
                        <a:spcBef>
                          <a:spcPts val="0"/>
                        </a:spcBef>
                        <a:spcAft>
                          <a:spcPts val="0"/>
                        </a:spcAft>
                        <a:buNone/>
                      </a:pPr>
                      <a:r>
                        <a:rPr lang="en" sz="1200">
                          <a:solidFill>
                            <a:srgbClr val="747474"/>
                          </a:solidFill>
                        </a:rPr>
                        <a:t>from a Dockerfile</a:t>
                      </a:r>
                      <a:endParaRPr sz="1200">
                        <a:solidFill>
                          <a:srgbClr val="747474"/>
                        </a:solidFill>
                      </a:endParaRPr>
                    </a:p>
                    <a:p>
                      <a:pPr indent="0" lvl="0" marL="0" rtl="0" algn="l">
                        <a:lnSpc>
                          <a:spcPct val="115000"/>
                        </a:lnSpc>
                        <a:spcBef>
                          <a:spcPts val="0"/>
                        </a:spcBef>
                        <a:spcAft>
                          <a:spcPts val="0"/>
                        </a:spcAft>
                        <a:buNone/>
                      </a:pPr>
                      <a:r>
                        <a:rPr lang="en" sz="1200">
                          <a:solidFill>
                            <a:srgbClr val="747474"/>
                          </a:solidFill>
                        </a:rPr>
                        <a:t>in the current directory.</a:t>
                      </a:r>
                      <a:endParaRPr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F9F9"/>
                    </a:solidFill>
                  </a:tcPr>
                </a:tc>
              </a:tr>
              <a:tr h="509200">
                <a:tc>
                  <a:txBody>
                    <a:bodyPr>
                      <a:noAutofit/>
                    </a:bodyPr>
                    <a:lstStyle/>
                    <a:p>
                      <a:pPr indent="0" lvl="0" marL="0" rtl="0" algn="l">
                        <a:lnSpc>
                          <a:spcPct val="115000"/>
                        </a:lnSpc>
                        <a:spcBef>
                          <a:spcPts val="0"/>
                        </a:spcBef>
                        <a:spcAft>
                          <a:spcPts val="0"/>
                        </a:spcAft>
                        <a:buNone/>
                      </a:pPr>
                      <a:r>
                        <a:rPr b="1" lang="en" sz="1200">
                          <a:solidFill>
                            <a:srgbClr val="747474"/>
                          </a:solidFill>
                        </a:rPr>
                        <a:t>docker load</a:t>
                      </a:r>
                      <a:endParaRPr b="1"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1200">
                          <a:solidFill>
                            <a:srgbClr val="747474"/>
                          </a:solidFill>
                        </a:rPr>
                        <a:t>Loads an image from file.</a:t>
                      </a:r>
                      <a:endParaRPr sz="1200">
                        <a:solidFill>
                          <a:srgbClr val="747474"/>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builds</a:t>
            </a:r>
            <a:endParaRPr/>
          </a:p>
        </p:txBody>
      </p:sp>
      <p:sp>
        <p:nvSpPr>
          <p:cNvPr id="152" name="Google Shape;152;p29"/>
          <p:cNvSpPr txBox="1"/>
          <p:nvPr>
            <p:ph idx="1" type="body"/>
          </p:nvPr>
        </p:nvSpPr>
        <p:spPr>
          <a:xfrm>
            <a:off x="311700" y="1120575"/>
            <a:ext cx="8520600" cy="3416400"/>
          </a:xfrm>
          <a:prstGeom prst="rect">
            <a:avLst/>
          </a:prstGeom>
        </p:spPr>
        <p:txBody>
          <a:bodyPr anchorCtr="0" anchor="t" bIns="91425" lIns="91425" spcFirstLastPara="1" rIns="91425" wrap="square" tIns="91425">
            <a:noAutofit/>
          </a:bodyPr>
          <a:lstStyle/>
          <a:p>
            <a:pPr indent="-304800" lvl="0" marL="457200" rtl="0" algn="l">
              <a:spcBef>
                <a:spcPts val="4000"/>
              </a:spcBef>
              <a:spcAft>
                <a:spcPts val="0"/>
              </a:spcAft>
              <a:buClr>
                <a:schemeClr val="dk1"/>
              </a:buClr>
              <a:buSzPts val="1200"/>
              <a:buAutoNum type="arabicPeriod"/>
            </a:pPr>
            <a:r>
              <a:rPr lang="en" sz="1200">
                <a:solidFill>
                  <a:schemeClr val="dk1"/>
                </a:solidFill>
              </a:rPr>
              <a:t>Dockerfile</a:t>
            </a:r>
            <a:endParaRPr sz="1200">
              <a:solidFill>
                <a:schemeClr val="dk1"/>
              </a:solidFill>
            </a:endParaRPr>
          </a:p>
          <a:p>
            <a:pPr indent="0" lvl="0" marL="0" rtl="0" algn="l">
              <a:spcBef>
                <a:spcPts val="4000"/>
              </a:spcBef>
              <a:spcAft>
                <a:spcPts val="0"/>
              </a:spcAft>
              <a:buNone/>
            </a:pPr>
            <a:r>
              <a:t/>
            </a:r>
            <a:endParaRPr sz="1200">
              <a:solidFill>
                <a:schemeClr val="dk1"/>
              </a:solidFill>
            </a:endParaRPr>
          </a:p>
          <a:p>
            <a:pPr indent="0" lvl="0" marL="0" rtl="0" algn="l">
              <a:spcBef>
                <a:spcPts val="4000"/>
              </a:spcBef>
              <a:spcAft>
                <a:spcPts val="0"/>
              </a:spcAft>
              <a:buNone/>
            </a:pPr>
            <a:r>
              <a:t/>
            </a:r>
            <a:endParaRPr sz="1200">
              <a:solidFill>
                <a:schemeClr val="dk1"/>
              </a:solidFill>
            </a:endParaRPr>
          </a:p>
          <a:p>
            <a:pPr indent="-304800" lvl="0" marL="457200" rtl="0" algn="l">
              <a:spcBef>
                <a:spcPts val="4000"/>
              </a:spcBef>
              <a:spcAft>
                <a:spcPts val="0"/>
              </a:spcAft>
              <a:buSzPts val="1200"/>
              <a:buAutoNum type="arabicPeriod"/>
            </a:pPr>
            <a:r>
              <a:rPr lang="en" sz="1200">
                <a:solidFill>
                  <a:schemeClr val="dk1"/>
                </a:solidFill>
              </a:rPr>
              <a:t>Debugging broken Docker builds</a:t>
            </a:r>
            <a:endParaRPr sz="1200"/>
          </a:p>
        </p:txBody>
      </p:sp>
      <p:pic>
        <p:nvPicPr>
          <p:cNvPr id="153" name="Google Shape;153;p29"/>
          <p:cNvPicPr preferRelativeResize="0"/>
          <p:nvPr/>
        </p:nvPicPr>
        <p:blipFill>
          <a:blip r:embed="rId3">
            <a:alphaModFix/>
          </a:blip>
          <a:stretch>
            <a:fillRect/>
          </a:stretch>
        </p:blipFill>
        <p:spPr>
          <a:xfrm>
            <a:off x="3375888" y="597738"/>
            <a:ext cx="5133975" cy="3076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Networks</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iptables rules on Linux /  routing rules on Windows servers</a:t>
            </a:r>
            <a:endParaRPr sz="1000"/>
          </a:p>
          <a:p>
            <a:pPr indent="-292100" lvl="0" marL="457200" rtl="0" algn="l">
              <a:spcBef>
                <a:spcPts val="1600"/>
              </a:spcBef>
              <a:spcAft>
                <a:spcPts val="0"/>
              </a:spcAft>
              <a:buSzPts val="1000"/>
              <a:buChar char="●"/>
            </a:pPr>
            <a:r>
              <a:rPr lang="en" sz="1000"/>
              <a:t>Network drivers</a:t>
            </a:r>
            <a:endParaRPr sz="1000"/>
          </a:p>
          <a:p>
            <a:pPr indent="-292100" lvl="1" marL="914400" rtl="0" algn="l">
              <a:spcBef>
                <a:spcPts val="1600"/>
              </a:spcBef>
              <a:spcAft>
                <a:spcPts val="0"/>
              </a:spcAft>
              <a:buSzPts val="1000"/>
              <a:buChar char="○"/>
            </a:pPr>
            <a:r>
              <a:rPr lang="en" sz="1000"/>
              <a:t>Bridge:  The default network driver</a:t>
            </a:r>
            <a:endParaRPr sz="1000"/>
          </a:p>
          <a:p>
            <a:pPr indent="-292100" lvl="1" marL="914400" rtl="0" algn="l">
              <a:spcBef>
                <a:spcPts val="1600"/>
              </a:spcBef>
              <a:spcAft>
                <a:spcPts val="0"/>
              </a:spcAft>
              <a:buSzPts val="1000"/>
              <a:buChar char="○"/>
            </a:pPr>
            <a:r>
              <a:rPr lang="en" sz="1000"/>
              <a:t>host: For standalone containers, remove network isolation between the container and the Docker host</a:t>
            </a:r>
            <a:endParaRPr sz="1000"/>
          </a:p>
          <a:p>
            <a:pPr indent="-292100" lvl="1" marL="914400" rtl="0" algn="l">
              <a:spcBef>
                <a:spcPts val="1600"/>
              </a:spcBef>
              <a:spcAft>
                <a:spcPts val="0"/>
              </a:spcAft>
              <a:buSzPts val="1000"/>
              <a:buChar char="○"/>
            </a:pPr>
            <a:r>
              <a:rPr lang="en" sz="1000"/>
              <a:t>overlay: Overlay networks connect multiple Docker daemons together and enable swarm services to communicate with each other</a:t>
            </a:r>
            <a:endParaRPr sz="1000"/>
          </a:p>
          <a:p>
            <a:pPr indent="-292100" lvl="1" marL="914400" rtl="0" algn="l">
              <a:spcBef>
                <a:spcPts val="1600"/>
              </a:spcBef>
              <a:spcAft>
                <a:spcPts val="0"/>
              </a:spcAft>
              <a:buSzPts val="1000"/>
              <a:buChar char="○"/>
            </a:pPr>
            <a:r>
              <a:rPr lang="en" sz="1000"/>
              <a:t>macvlan: Macvlan networks allow you to assign a MAC address to a container, making it appear as a physical device on your network</a:t>
            </a:r>
            <a:endParaRPr sz="1000"/>
          </a:p>
          <a:p>
            <a:pPr indent="-292100" lvl="1" marL="914400" rtl="0" algn="l">
              <a:spcBef>
                <a:spcPts val="1600"/>
              </a:spcBef>
              <a:spcAft>
                <a:spcPts val="0"/>
              </a:spcAft>
              <a:buSzPts val="1000"/>
              <a:buChar char="○"/>
            </a:pPr>
            <a:r>
              <a:rPr lang="en" sz="1000"/>
              <a:t>none: For this container, disable all networking</a:t>
            </a:r>
            <a:endParaRPr sz="1000"/>
          </a:p>
          <a:p>
            <a:pPr indent="-292100" lvl="1" marL="914400" rtl="0" algn="l">
              <a:spcBef>
                <a:spcPts val="1600"/>
              </a:spcBef>
              <a:spcAft>
                <a:spcPts val="1600"/>
              </a:spcAft>
              <a:buSzPts val="1000"/>
              <a:buChar char="○"/>
            </a:pPr>
            <a:r>
              <a:rPr lang="en" sz="1000" u="sng">
                <a:solidFill>
                  <a:schemeClr val="hlink"/>
                </a:solidFill>
                <a:hlinkClick r:id="rId3"/>
              </a:rPr>
              <a:t>Network plugins</a:t>
            </a:r>
            <a:r>
              <a:rPr lang="en" sz="1000"/>
              <a:t>: You can install and use third-party network plugins with Docker</a:t>
            </a:r>
            <a:endParaRPr sz="1000">
              <a:solidFill>
                <a:srgbClr val="33444C"/>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Networks</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marR="0" rtl="0" algn="l">
              <a:lnSpc>
                <a:spcPct val="115000"/>
              </a:lnSpc>
              <a:spcBef>
                <a:spcPts val="0"/>
              </a:spcBef>
              <a:spcAft>
                <a:spcPts val="0"/>
              </a:spcAft>
              <a:buClr>
                <a:schemeClr val="dk2"/>
              </a:buClr>
              <a:buSzPts val="1000"/>
              <a:buFont typeface="Arial"/>
              <a:buChar char="●"/>
            </a:pPr>
            <a:r>
              <a:rPr lang="en" sz="1000">
                <a:solidFill>
                  <a:srgbClr val="33444C"/>
                </a:solidFill>
                <a:highlight>
                  <a:srgbClr val="FFFFFF"/>
                </a:highlight>
              </a:rPr>
              <a:t>Bridge network:</a:t>
            </a:r>
            <a:endParaRPr sz="1000">
              <a:solidFill>
                <a:srgbClr val="33444C"/>
              </a:solidFill>
              <a:highlight>
                <a:srgbClr val="FFFFFF"/>
              </a:highlight>
            </a:endParaRPr>
          </a:p>
          <a:p>
            <a:pPr indent="-292100" lvl="1" marL="914400" marR="88900" rtl="0" algn="l">
              <a:lnSpc>
                <a:spcPct val="142857"/>
              </a:lnSpc>
              <a:spcBef>
                <a:spcPts val="1600"/>
              </a:spcBef>
              <a:spcAft>
                <a:spcPts val="0"/>
              </a:spcAft>
              <a:buClr>
                <a:srgbClr val="33444C"/>
              </a:buClr>
              <a:buSzPts val="1000"/>
              <a:buChar char="○"/>
            </a:pPr>
            <a:r>
              <a:rPr lang="en" sz="1000">
                <a:solidFill>
                  <a:srgbClr val="333333"/>
                </a:solidFill>
                <a:highlight>
                  <a:srgbClr val="F5F5F5"/>
                </a:highlight>
                <a:latin typeface="Courier New"/>
                <a:ea typeface="Courier New"/>
                <a:cs typeface="Courier New"/>
                <a:sym typeface="Courier New"/>
              </a:rPr>
              <a:t>docker network </a:t>
            </a:r>
            <a:r>
              <a:rPr lang="en" sz="1000">
                <a:solidFill>
                  <a:srgbClr val="658B00"/>
                </a:solidFill>
                <a:highlight>
                  <a:srgbClr val="F5F5F5"/>
                </a:highlight>
                <a:latin typeface="Courier New"/>
                <a:ea typeface="Courier New"/>
                <a:cs typeface="Courier New"/>
                <a:sym typeface="Courier New"/>
              </a:rPr>
              <a:t>ls</a:t>
            </a:r>
            <a:endParaRPr sz="1000">
              <a:solidFill>
                <a:srgbClr val="658B00"/>
              </a:solidFill>
              <a:highlight>
                <a:srgbClr val="F5F5F5"/>
              </a:highlight>
              <a:latin typeface="Courier New"/>
              <a:ea typeface="Courier New"/>
              <a:cs typeface="Courier New"/>
              <a:sym typeface="Courier New"/>
            </a:endParaRPr>
          </a:p>
          <a:p>
            <a:pPr indent="-292100" lvl="1" marL="914400" marR="88900" rtl="0" algn="l">
              <a:lnSpc>
                <a:spcPct val="142857"/>
              </a:lnSpc>
              <a:spcBef>
                <a:spcPts val="0"/>
              </a:spcBef>
              <a:spcAft>
                <a:spcPts val="0"/>
              </a:spcAft>
              <a:buClr>
                <a:srgbClr val="33444C"/>
              </a:buClr>
              <a:buSzPts val="1000"/>
              <a:buChar char="○"/>
            </a:pPr>
            <a:r>
              <a:rPr lang="en" sz="1000">
                <a:solidFill>
                  <a:srgbClr val="333333"/>
                </a:solidFill>
                <a:highlight>
                  <a:srgbClr val="F5F5F5"/>
                </a:highlight>
                <a:latin typeface="Courier New"/>
                <a:ea typeface="Courier New"/>
                <a:cs typeface="Courier New"/>
                <a:sym typeface="Courier New"/>
              </a:rPr>
              <a:t>docker network inspect bridge</a:t>
            </a:r>
            <a:endParaRPr sz="1000">
              <a:solidFill>
                <a:srgbClr val="333333"/>
              </a:solidFill>
              <a:highlight>
                <a:srgbClr val="F5F5F5"/>
              </a:highlight>
              <a:latin typeface="Courier New"/>
              <a:ea typeface="Courier New"/>
              <a:cs typeface="Courier New"/>
              <a:sym typeface="Courier New"/>
            </a:endParaRPr>
          </a:p>
          <a:p>
            <a:pPr indent="-292100" lvl="1" marL="914400" marR="88900" rtl="0" algn="l">
              <a:lnSpc>
                <a:spcPct val="142857"/>
              </a:lnSpc>
              <a:spcBef>
                <a:spcPts val="0"/>
              </a:spcBef>
              <a:spcAft>
                <a:spcPts val="0"/>
              </a:spcAft>
              <a:buClr>
                <a:srgbClr val="33444C"/>
              </a:buClr>
              <a:buSzPts val="1000"/>
              <a:buChar char="○"/>
            </a:pPr>
            <a:r>
              <a:rPr lang="en" sz="1000">
                <a:solidFill>
                  <a:srgbClr val="333333"/>
                </a:solidFill>
                <a:highlight>
                  <a:srgbClr val="F5F5F5"/>
                </a:highlight>
                <a:latin typeface="Courier New"/>
                <a:ea typeface="Courier New"/>
                <a:cs typeface="Courier New"/>
                <a:sym typeface="Courier New"/>
              </a:rPr>
              <a:t>docker network create </a:t>
            </a:r>
            <a:r>
              <a:rPr lang="en" sz="1000">
                <a:solidFill>
                  <a:srgbClr val="8B008B"/>
                </a:solidFill>
                <a:highlight>
                  <a:srgbClr val="F5F5F5"/>
                </a:highlight>
                <a:latin typeface="Courier New"/>
                <a:ea typeface="Courier New"/>
                <a:cs typeface="Courier New"/>
                <a:sym typeface="Courier New"/>
              </a:rPr>
              <a:t>--driver</a:t>
            </a:r>
            <a:r>
              <a:rPr lang="en" sz="1000">
                <a:solidFill>
                  <a:srgbClr val="333333"/>
                </a:solidFill>
                <a:highlight>
                  <a:srgbClr val="F5F5F5"/>
                </a:highlight>
                <a:latin typeface="Courier New"/>
                <a:ea typeface="Courier New"/>
                <a:cs typeface="Courier New"/>
                <a:sym typeface="Courier New"/>
              </a:rPr>
              <a:t> bridge alpine-net</a:t>
            </a:r>
            <a:endParaRPr sz="1000">
              <a:solidFill>
                <a:srgbClr val="333333"/>
              </a:solidFill>
              <a:highlight>
                <a:srgbClr val="F5F5F5"/>
              </a:highlight>
              <a:latin typeface="Courier New"/>
              <a:ea typeface="Courier New"/>
              <a:cs typeface="Courier New"/>
              <a:sym typeface="Courier New"/>
            </a:endParaRPr>
          </a:p>
          <a:p>
            <a:pPr indent="-292100" lvl="1" marL="914400" marR="88900" rtl="0" algn="l">
              <a:lnSpc>
                <a:spcPct val="142857"/>
              </a:lnSpc>
              <a:spcBef>
                <a:spcPts val="0"/>
              </a:spcBef>
              <a:spcAft>
                <a:spcPts val="0"/>
              </a:spcAft>
              <a:buClr>
                <a:srgbClr val="33444C"/>
              </a:buClr>
              <a:buSzPts val="1000"/>
              <a:buChar char="○"/>
            </a:pPr>
            <a:r>
              <a:rPr lang="en" sz="1000">
                <a:solidFill>
                  <a:srgbClr val="333333"/>
                </a:solidFill>
                <a:highlight>
                  <a:srgbClr val="F5F5F5"/>
                </a:highlight>
                <a:latin typeface="Courier New"/>
                <a:ea typeface="Courier New"/>
                <a:cs typeface="Courier New"/>
                <a:sym typeface="Courier New"/>
              </a:rPr>
              <a:t>docker run </a:t>
            </a:r>
            <a:r>
              <a:rPr lang="en" sz="1000">
                <a:solidFill>
                  <a:srgbClr val="8B008B"/>
                </a:solidFill>
                <a:highlight>
                  <a:srgbClr val="F5F5F5"/>
                </a:highlight>
                <a:latin typeface="Courier New"/>
                <a:ea typeface="Courier New"/>
                <a:cs typeface="Courier New"/>
                <a:sym typeface="Courier New"/>
              </a:rPr>
              <a:t>-dit</a:t>
            </a:r>
            <a:r>
              <a:rPr lang="en" sz="1000">
                <a:solidFill>
                  <a:srgbClr val="333333"/>
                </a:solidFill>
                <a:highlight>
                  <a:srgbClr val="F5F5F5"/>
                </a:highlight>
                <a:latin typeface="Courier New"/>
                <a:ea typeface="Courier New"/>
                <a:cs typeface="Courier New"/>
                <a:sym typeface="Courier New"/>
              </a:rPr>
              <a:t> </a:t>
            </a:r>
            <a:r>
              <a:rPr lang="en" sz="1000">
                <a:solidFill>
                  <a:srgbClr val="8B008B"/>
                </a:solidFill>
                <a:highlight>
                  <a:srgbClr val="F5F5F5"/>
                </a:highlight>
                <a:latin typeface="Courier New"/>
                <a:ea typeface="Courier New"/>
                <a:cs typeface="Courier New"/>
                <a:sym typeface="Courier New"/>
              </a:rPr>
              <a:t>--name</a:t>
            </a:r>
            <a:r>
              <a:rPr lang="en" sz="1000">
                <a:solidFill>
                  <a:srgbClr val="333333"/>
                </a:solidFill>
                <a:highlight>
                  <a:srgbClr val="F5F5F5"/>
                </a:highlight>
                <a:latin typeface="Courier New"/>
                <a:ea typeface="Courier New"/>
                <a:cs typeface="Courier New"/>
                <a:sym typeface="Courier New"/>
              </a:rPr>
              <a:t> alpine1 </a:t>
            </a:r>
            <a:r>
              <a:rPr lang="en" sz="1000">
                <a:solidFill>
                  <a:srgbClr val="8B008B"/>
                </a:solidFill>
                <a:highlight>
                  <a:srgbClr val="F5F5F5"/>
                </a:highlight>
                <a:latin typeface="Courier New"/>
                <a:ea typeface="Courier New"/>
                <a:cs typeface="Courier New"/>
                <a:sym typeface="Courier New"/>
              </a:rPr>
              <a:t>--network</a:t>
            </a:r>
            <a:r>
              <a:rPr lang="en" sz="1000">
                <a:solidFill>
                  <a:srgbClr val="333333"/>
                </a:solidFill>
                <a:highlight>
                  <a:srgbClr val="F5F5F5"/>
                </a:highlight>
                <a:latin typeface="Courier New"/>
                <a:ea typeface="Courier New"/>
                <a:cs typeface="Courier New"/>
                <a:sym typeface="Courier New"/>
              </a:rPr>
              <a:t> alpine-net alpine ash</a:t>
            </a:r>
            <a:endParaRPr sz="1000">
              <a:solidFill>
                <a:srgbClr val="333333"/>
              </a:solidFill>
              <a:highlight>
                <a:srgbClr val="F5F5F5"/>
              </a:highlight>
              <a:latin typeface="Courier New"/>
              <a:ea typeface="Courier New"/>
              <a:cs typeface="Courier New"/>
              <a:sym typeface="Courier New"/>
            </a:endParaRPr>
          </a:p>
          <a:p>
            <a:pPr indent="-292100" lvl="1" marL="914400" marR="88900" rtl="0" algn="l">
              <a:lnSpc>
                <a:spcPct val="142857"/>
              </a:lnSpc>
              <a:spcBef>
                <a:spcPts val="0"/>
              </a:spcBef>
              <a:spcAft>
                <a:spcPts val="0"/>
              </a:spcAft>
              <a:buClr>
                <a:srgbClr val="33444C"/>
              </a:buClr>
              <a:buSzPts val="1000"/>
              <a:buChar char="○"/>
            </a:pPr>
            <a:r>
              <a:rPr lang="en" sz="1000">
                <a:solidFill>
                  <a:srgbClr val="333333"/>
                </a:solidFill>
                <a:highlight>
                  <a:srgbClr val="F5F5F5"/>
                </a:highlight>
                <a:latin typeface="Courier New"/>
                <a:ea typeface="Courier New"/>
                <a:cs typeface="Courier New"/>
                <a:sym typeface="Courier New"/>
              </a:rPr>
              <a:t>docker network inspect alpine-net</a:t>
            </a:r>
            <a:endParaRPr sz="1000">
              <a:solidFill>
                <a:srgbClr val="33444C"/>
              </a:solidFill>
              <a:highlight>
                <a:srgbClr val="FFFFFF"/>
              </a:highlight>
            </a:endParaRPr>
          </a:p>
          <a:p>
            <a:pPr indent="-292100" lvl="0" marL="457200" marR="0" rtl="0" algn="l">
              <a:lnSpc>
                <a:spcPct val="115000"/>
              </a:lnSpc>
              <a:spcBef>
                <a:spcPts val="0"/>
              </a:spcBef>
              <a:spcAft>
                <a:spcPts val="0"/>
              </a:spcAft>
              <a:buClr>
                <a:schemeClr val="dk2"/>
              </a:buClr>
              <a:buSzPts val="1000"/>
              <a:buFont typeface="Arial"/>
              <a:buChar char="●"/>
            </a:pPr>
            <a:r>
              <a:rPr lang="en" sz="1000">
                <a:solidFill>
                  <a:srgbClr val="33444C"/>
                </a:solidFill>
                <a:highlight>
                  <a:srgbClr val="FFFFFF"/>
                </a:highlight>
              </a:rPr>
              <a:t>Host network: </a:t>
            </a:r>
            <a:endParaRPr sz="1000">
              <a:solidFill>
                <a:srgbClr val="33444C"/>
              </a:solidFill>
              <a:highlight>
                <a:srgbClr val="FFFFFF"/>
              </a:highlight>
            </a:endParaRPr>
          </a:p>
          <a:p>
            <a:pPr indent="-292100" lvl="1" marL="914400" marR="88900" rtl="0" algn="l">
              <a:lnSpc>
                <a:spcPct val="142857"/>
              </a:lnSpc>
              <a:spcBef>
                <a:spcPts val="1600"/>
              </a:spcBef>
              <a:spcAft>
                <a:spcPts val="0"/>
              </a:spcAft>
              <a:buClr>
                <a:srgbClr val="33444C"/>
              </a:buClr>
              <a:buSzPts val="1000"/>
              <a:buChar char="○"/>
            </a:pPr>
            <a:r>
              <a:rPr lang="en" sz="1000">
                <a:solidFill>
                  <a:srgbClr val="333333"/>
                </a:solidFill>
                <a:highlight>
                  <a:srgbClr val="F5F5F5"/>
                </a:highlight>
                <a:latin typeface="Courier New"/>
                <a:ea typeface="Courier New"/>
                <a:cs typeface="Courier New"/>
                <a:sym typeface="Courier New"/>
              </a:rPr>
              <a:t>docker run </a:t>
            </a:r>
            <a:r>
              <a:rPr lang="en" sz="1000">
                <a:solidFill>
                  <a:srgbClr val="8B008B"/>
                </a:solidFill>
                <a:highlight>
                  <a:srgbClr val="F5F5F5"/>
                </a:highlight>
                <a:latin typeface="Courier New"/>
                <a:ea typeface="Courier New"/>
                <a:cs typeface="Courier New"/>
                <a:sym typeface="Courier New"/>
              </a:rPr>
              <a:t>--rm</a:t>
            </a:r>
            <a:r>
              <a:rPr lang="en" sz="1000">
                <a:solidFill>
                  <a:srgbClr val="333333"/>
                </a:solidFill>
                <a:highlight>
                  <a:srgbClr val="F5F5F5"/>
                </a:highlight>
                <a:latin typeface="Courier New"/>
                <a:ea typeface="Courier New"/>
                <a:cs typeface="Courier New"/>
                <a:sym typeface="Courier New"/>
              </a:rPr>
              <a:t> </a:t>
            </a:r>
            <a:r>
              <a:rPr lang="en" sz="1000">
                <a:solidFill>
                  <a:srgbClr val="8B008B"/>
                </a:solidFill>
                <a:highlight>
                  <a:srgbClr val="F5F5F5"/>
                </a:highlight>
                <a:latin typeface="Courier New"/>
                <a:ea typeface="Courier New"/>
                <a:cs typeface="Courier New"/>
                <a:sym typeface="Courier New"/>
              </a:rPr>
              <a:t>-d</a:t>
            </a:r>
            <a:r>
              <a:rPr lang="en" sz="1000">
                <a:solidFill>
                  <a:srgbClr val="333333"/>
                </a:solidFill>
                <a:highlight>
                  <a:srgbClr val="F5F5F5"/>
                </a:highlight>
                <a:latin typeface="Courier New"/>
                <a:ea typeface="Courier New"/>
                <a:cs typeface="Courier New"/>
                <a:sym typeface="Courier New"/>
              </a:rPr>
              <a:t> </a:t>
            </a:r>
            <a:r>
              <a:rPr lang="en" sz="1000">
                <a:solidFill>
                  <a:srgbClr val="8B008B"/>
                </a:solidFill>
                <a:highlight>
                  <a:srgbClr val="F5F5F5"/>
                </a:highlight>
                <a:latin typeface="Courier New"/>
                <a:ea typeface="Courier New"/>
                <a:cs typeface="Courier New"/>
                <a:sym typeface="Courier New"/>
              </a:rPr>
              <a:t>--network</a:t>
            </a:r>
            <a:r>
              <a:rPr lang="en" sz="1000">
                <a:solidFill>
                  <a:srgbClr val="333333"/>
                </a:solidFill>
                <a:highlight>
                  <a:srgbClr val="F5F5F5"/>
                </a:highlight>
                <a:latin typeface="Courier New"/>
                <a:ea typeface="Courier New"/>
                <a:cs typeface="Courier New"/>
                <a:sym typeface="Courier New"/>
              </a:rPr>
              <a:t> host </a:t>
            </a:r>
            <a:r>
              <a:rPr lang="en" sz="1000">
                <a:solidFill>
                  <a:srgbClr val="8B008B"/>
                </a:solidFill>
                <a:highlight>
                  <a:srgbClr val="F5F5F5"/>
                </a:highlight>
                <a:latin typeface="Courier New"/>
                <a:ea typeface="Courier New"/>
                <a:cs typeface="Courier New"/>
                <a:sym typeface="Courier New"/>
              </a:rPr>
              <a:t>--name</a:t>
            </a:r>
            <a:r>
              <a:rPr lang="en" sz="1000">
                <a:solidFill>
                  <a:srgbClr val="333333"/>
                </a:solidFill>
                <a:highlight>
                  <a:srgbClr val="F5F5F5"/>
                </a:highlight>
                <a:latin typeface="Courier New"/>
                <a:ea typeface="Courier New"/>
                <a:cs typeface="Courier New"/>
                <a:sym typeface="Courier New"/>
              </a:rPr>
              <a:t> my_nginx nginx</a:t>
            </a:r>
            <a:endParaRPr sz="1000">
              <a:solidFill>
                <a:srgbClr val="333333"/>
              </a:solidFill>
              <a:highlight>
                <a:srgbClr val="F5F5F5"/>
              </a:highlight>
              <a:latin typeface="Courier New"/>
              <a:ea typeface="Courier New"/>
              <a:cs typeface="Courier New"/>
              <a:sym typeface="Courier New"/>
            </a:endParaRPr>
          </a:p>
          <a:p>
            <a:pPr indent="-292100" lvl="0" marL="457200" marR="0" rtl="0" algn="l">
              <a:lnSpc>
                <a:spcPct val="115000"/>
              </a:lnSpc>
              <a:spcBef>
                <a:spcPts val="0"/>
              </a:spcBef>
              <a:spcAft>
                <a:spcPts val="0"/>
              </a:spcAft>
              <a:buClr>
                <a:schemeClr val="dk2"/>
              </a:buClr>
              <a:buSzPts val="1000"/>
              <a:buFont typeface="Arial"/>
              <a:buChar char="●"/>
            </a:pPr>
            <a:r>
              <a:rPr lang="en" sz="1000">
                <a:solidFill>
                  <a:srgbClr val="33444C"/>
                </a:solidFill>
                <a:highlight>
                  <a:srgbClr val="FFFFFF"/>
                </a:highlight>
              </a:rPr>
              <a:t>Tools</a:t>
            </a:r>
            <a:endParaRPr sz="1000">
              <a:solidFill>
                <a:srgbClr val="33444C"/>
              </a:solidFill>
              <a:highlight>
                <a:srgbClr val="FFFFFF"/>
              </a:highlight>
            </a:endParaRPr>
          </a:p>
          <a:p>
            <a:pPr indent="-292100" lvl="1" marL="914400" marR="0" rtl="0" algn="l">
              <a:lnSpc>
                <a:spcPct val="115000"/>
              </a:lnSpc>
              <a:spcBef>
                <a:spcPts val="1600"/>
              </a:spcBef>
              <a:spcAft>
                <a:spcPts val="0"/>
              </a:spcAft>
              <a:buClr>
                <a:srgbClr val="33444C"/>
              </a:buClr>
              <a:buSzPts val="1000"/>
              <a:buChar char="○"/>
            </a:pPr>
            <a:r>
              <a:rPr lang="en" sz="1000">
                <a:solidFill>
                  <a:srgbClr val="24292E"/>
                </a:solidFill>
                <a:latin typeface="Courier New"/>
                <a:ea typeface="Courier New"/>
                <a:cs typeface="Courier New"/>
                <a:sym typeface="Courier New"/>
              </a:rPr>
              <a:t> docker run -it --net container:&lt;container_name&gt; nicolaka/netshoot</a:t>
            </a:r>
            <a:endParaRPr sz="1000">
              <a:solidFill>
                <a:srgbClr val="24292E"/>
              </a:solidFill>
              <a:latin typeface="Courier New"/>
              <a:ea typeface="Courier New"/>
              <a:cs typeface="Courier New"/>
              <a:sym typeface="Courier New"/>
            </a:endParaRPr>
          </a:p>
          <a:p>
            <a:pPr indent="-292100" lvl="1" marL="914400" marR="0" rtl="0" algn="l">
              <a:lnSpc>
                <a:spcPct val="115000"/>
              </a:lnSpc>
              <a:spcBef>
                <a:spcPts val="1600"/>
              </a:spcBef>
              <a:spcAft>
                <a:spcPts val="0"/>
              </a:spcAft>
              <a:buClr>
                <a:srgbClr val="24292E"/>
              </a:buClr>
              <a:buSzPts val="1000"/>
              <a:buFont typeface="Courier New"/>
              <a:buChar char="○"/>
            </a:pPr>
            <a:r>
              <a:rPr lang="en" sz="1000">
                <a:solidFill>
                  <a:srgbClr val="24292E"/>
                </a:solidFill>
                <a:latin typeface="Courier New"/>
                <a:ea typeface="Courier New"/>
                <a:cs typeface="Courier New"/>
                <a:sym typeface="Courier New"/>
              </a:rPr>
              <a:t> </a:t>
            </a:r>
            <a:r>
              <a:rPr lang="en" sz="900">
                <a:solidFill>
                  <a:srgbClr val="244357"/>
                </a:solidFill>
                <a:highlight>
                  <a:srgbClr val="FBFBFC"/>
                </a:highlight>
                <a:latin typeface="Courier New"/>
                <a:ea typeface="Courier New"/>
                <a:cs typeface="Courier New"/>
                <a:sym typeface="Courier New"/>
              </a:rPr>
              <a:t>docker run --rm --hostname dns.mageddo  -v /var/run/docker.sock:/var/run/docker.sock  -v /etc/resolv.conf:/etc/resolv.conf defreitas/dns-proxy-server</a:t>
            </a:r>
            <a:endParaRPr sz="900">
              <a:solidFill>
                <a:srgbClr val="244357"/>
              </a:solidFill>
              <a:highlight>
                <a:srgbClr val="FBFBFC"/>
              </a:highlight>
              <a:latin typeface="Courier New"/>
              <a:ea typeface="Courier New"/>
              <a:cs typeface="Courier New"/>
              <a:sym typeface="Courier New"/>
            </a:endParaRPr>
          </a:p>
          <a:p>
            <a:pPr indent="0" lvl="0" marL="914400" marR="0" rtl="0" algn="l">
              <a:lnSpc>
                <a:spcPct val="115000"/>
              </a:lnSpc>
              <a:spcBef>
                <a:spcPts val="1600"/>
              </a:spcBef>
              <a:spcAft>
                <a:spcPts val="1600"/>
              </a:spcAft>
              <a:buNone/>
            </a:pPr>
            <a:r>
              <a:t/>
            </a:r>
            <a:endParaRPr sz="900">
              <a:solidFill>
                <a:srgbClr val="244357"/>
              </a:solidFill>
              <a:highlight>
                <a:srgbClr val="FBFBFC"/>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AutoNum type="arabicPeriod"/>
            </a:pPr>
            <a:r>
              <a:rPr lang="en" sz="2400">
                <a:solidFill>
                  <a:schemeClr val="dk1"/>
                </a:solidFill>
              </a:rPr>
              <a:t>What is docker and Key concepts</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eriod"/>
            </a:pPr>
            <a:r>
              <a:rPr lang="en" sz="2400">
                <a:solidFill>
                  <a:schemeClr val="dk1"/>
                </a:solidFill>
              </a:rPr>
              <a:t>The Docker Platform</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eriod"/>
            </a:pPr>
            <a:r>
              <a:rPr lang="en" sz="2400">
                <a:solidFill>
                  <a:schemeClr val="dk1"/>
                </a:solidFill>
              </a:rPr>
              <a:t>Getting start docker</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eriod"/>
            </a:pPr>
            <a:r>
              <a:rPr lang="en" sz="2400">
                <a:solidFill>
                  <a:schemeClr val="dk1"/>
                </a:solidFill>
              </a:rPr>
              <a:t>Docker command</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eriod"/>
            </a:pPr>
            <a:r>
              <a:rPr lang="en" sz="2400">
                <a:solidFill>
                  <a:schemeClr val="dk1"/>
                </a:solidFill>
              </a:rPr>
              <a:t>Docker build</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eriod"/>
            </a:pPr>
            <a:r>
              <a:rPr lang="en" sz="2400">
                <a:solidFill>
                  <a:schemeClr val="dk1"/>
                </a:solidFill>
              </a:rPr>
              <a:t>Docker Network</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eriod"/>
            </a:pPr>
            <a:r>
              <a:rPr lang="en" sz="2400">
                <a:solidFill>
                  <a:schemeClr val="dk1"/>
                </a:solidFill>
              </a:rPr>
              <a:t>Docker storage</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eriod"/>
            </a:pPr>
            <a:r>
              <a:rPr lang="en" sz="2400">
                <a:solidFill>
                  <a:schemeClr val="dk1"/>
                </a:solidFill>
              </a:rPr>
              <a:t>Docker compose</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eriod"/>
            </a:pPr>
            <a:r>
              <a:rPr lang="en" sz="2400">
                <a:solidFill>
                  <a:schemeClr val="dk1"/>
                </a:solidFill>
              </a:rPr>
              <a:t>What can use Docker for</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eriod"/>
            </a:pPr>
            <a:r>
              <a:rPr lang="en" sz="2400">
                <a:solidFill>
                  <a:schemeClr val="dk1"/>
                </a:solidFill>
              </a:rPr>
              <a:t>Q/A</a:t>
            </a:r>
            <a:endParaRPr sz="2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Storage</a:t>
            </a:r>
            <a:endParaRPr/>
          </a:p>
        </p:txBody>
      </p:sp>
      <p:sp>
        <p:nvSpPr>
          <p:cNvPr id="171" name="Google Shape;171;p32"/>
          <p:cNvSpPr txBox="1"/>
          <p:nvPr>
            <p:ph idx="1" type="body"/>
          </p:nvPr>
        </p:nvSpPr>
        <p:spPr>
          <a:xfrm>
            <a:off x="264925" y="1144700"/>
            <a:ext cx="8520600" cy="34164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None/>
            </a:pPr>
            <a:r>
              <a:rPr lang="en" sz="1700">
                <a:solidFill>
                  <a:schemeClr val="dk1"/>
                </a:solidFill>
                <a:latin typeface="Verdana"/>
                <a:ea typeface="Verdana"/>
                <a:cs typeface="Verdana"/>
                <a:sym typeface="Verdana"/>
              </a:rPr>
              <a:t>Storage Drivers</a:t>
            </a:r>
            <a:endParaRPr sz="1700">
              <a:solidFill>
                <a:schemeClr val="dk1"/>
              </a:solidFill>
              <a:latin typeface="Verdana"/>
              <a:ea typeface="Verdana"/>
              <a:cs typeface="Verdana"/>
              <a:sym typeface="Verdana"/>
            </a:endParaRPr>
          </a:p>
          <a:p>
            <a:pPr indent="0" lvl="0" marL="0" marR="38100" rtl="0" algn="l">
              <a:lnSpc>
                <a:spcPct val="150000"/>
              </a:lnSpc>
              <a:spcBef>
                <a:spcPts val="300"/>
              </a:spcBef>
              <a:spcAft>
                <a:spcPts val="0"/>
              </a:spcAft>
              <a:buNone/>
            </a:pPr>
            <a:r>
              <a:t/>
            </a:r>
            <a:endParaRPr sz="1700">
              <a:solidFill>
                <a:schemeClr val="dk1"/>
              </a:solidFill>
              <a:latin typeface="Verdana"/>
              <a:ea typeface="Verdana"/>
              <a:cs typeface="Verdana"/>
              <a:sym typeface="Verdana"/>
            </a:endParaRPr>
          </a:p>
          <a:p>
            <a:pPr indent="0" lvl="0" marL="0" marR="38100" rtl="0" algn="l">
              <a:lnSpc>
                <a:spcPct val="150000"/>
              </a:lnSpc>
              <a:spcBef>
                <a:spcPts val="300"/>
              </a:spcBef>
              <a:spcAft>
                <a:spcPts val="0"/>
              </a:spcAft>
              <a:buNone/>
            </a:pPr>
            <a:r>
              <a:t/>
            </a:r>
            <a:endParaRPr sz="1700">
              <a:solidFill>
                <a:schemeClr val="dk1"/>
              </a:solidFill>
              <a:latin typeface="Verdana"/>
              <a:ea typeface="Verdana"/>
              <a:cs typeface="Verdana"/>
              <a:sym typeface="Verdana"/>
            </a:endParaRPr>
          </a:p>
          <a:p>
            <a:pPr indent="0" lvl="0" marL="0" marR="38100" rtl="0" algn="l">
              <a:lnSpc>
                <a:spcPct val="150000"/>
              </a:lnSpc>
              <a:spcBef>
                <a:spcPts val="300"/>
              </a:spcBef>
              <a:spcAft>
                <a:spcPts val="0"/>
              </a:spcAft>
              <a:buNone/>
            </a:pPr>
            <a:r>
              <a:t/>
            </a:r>
            <a:endParaRPr sz="1700">
              <a:solidFill>
                <a:schemeClr val="dk1"/>
              </a:solidFill>
              <a:latin typeface="Verdana"/>
              <a:ea typeface="Verdana"/>
              <a:cs typeface="Verdana"/>
              <a:sym typeface="Verdana"/>
            </a:endParaRPr>
          </a:p>
          <a:p>
            <a:pPr indent="0" lvl="0" marL="0" marR="38100" rtl="0" algn="l">
              <a:lnSpc>
                <a:spcPct val="150000"/>
              </a:lnSpc>
              <a:spcBef>
                <a:spcPts val="300"/>
              </a:spcBef>
              <a:spcAft>
                <a:spcPts val="0"/>
              </a:spcAft>
              <a:buNone/>
            </a:pPr>
            <a:r>
              <a:t/>
            </a:r>
            <a:endParaRPr sz="1700">
              <a:solidFill>
                <a:schemeClr val="dk1"/>
              </a:solidFill>
              <a:latin typeface="Verdana"/>
              <a:ea typeface="Verdana"/>
              <a:cs typeface="Verdana"/>
              <a:sym typeface="Verdana"/>
            </a:endParaRPr>
          </a:p>
          <a:p>
            <a:pPr indent="0" lvl="0" marL="0" marR="38100" rtl="0" algn="l">
              <a:lnSpc>
                <a:spcPct val="150000"/>
              </a:lnSpc>
              <a:spcBef>
                <a:spcPts val="300"/>
              </a:spcBef>
              <a:spcAft>
                <a:spcPts val="0"/>
              </a:spcAft>
              <a:buNone/>
            </a:pPr>
            <a:r>
              <a:t/>
            </a:r>
            <a:endParaRPr sz="1700">
              <a:solidFill>
                <a:schemeClr val="dk1"/>
              </a:solidFill>
              <a:latin typeface="Verdana"/>
              <a:ea typeface="Verdana"/>
              <a:cs typeface="Verdana"/>
              <a:sym typeface="Verdana"/>
            </a:endParaRPr>
          </a:p>
          <a:p>
            <a:pPr indent="-342900" lvl="0" marL="457200" rtl="0" algn="l">
              <a:spcBef>
                <a:spcPts val="300"/>
              </a:spcBef>
              <a:spcAft>
                <a:spcPts val="0"/>
              </a:spcAft>
              <a:buSzPts val="1800"/>
              <a:buChar char="●"/>
            </a:pPr>
            <a:r>
              <a:rPr lang="en" sz="900">
                <a:solidFill>
                  <a:srgbClr val="313131"/>
                </a:solidFill>
                <a:highlight>
                  <a:srgbClr val="F1F1F1"/>
                </a:highlight>
                <a:latin typeface="Courier New"/>
                <a:ea typeface="Courier New"/>
                <a:cs typeface="Courier New"/>
                <a:sym typeface="Courier New"/>
              </a:rPr>
              <a:t>docker info </a:t>
            </a:r>
            <a:endParaRPr sz="900">
              <a:solidFill>
                <a:srgbClr val="313131"/>
              </a:solidFill>
              <a:highlight>
                <a:srgbClr val="F1F1F1"/>
              </a:highlight>
              <a:latin typeface="Courier New"/>
              <a:ea typeface="Courier New"/>
              <a:cs typeface="Courier New"/>
              <a:sym typeface="Courier New"/>
            </a:endParaRPr>
          </a:p>
          <a:p>
            <a:pPr indent="-285750" lvl="0" marL="457200" rtl="0" algn="l">
              <a:spcBef>
                <a:spcPts val="0"/>
              </a:spcBef>
              <a:spcAft>
                <a:spcPts val="0"/>
              </a:spcAft>
              <a:buClr>
                <a:srgbClr val="313131"/>
              </a:buClr>
              <a:buSzPts val="900"/>
              <a:buFont typeface="Courier New"/>
              <a:buChar char="●"/>
            </a:pPr>
            <a:r>
              <a:rPr lang="en" sz="1000">
                <a:solidFill>
                  <a:srgbClr val="313131"/>
                </a:solidFill>
                <a:highlight>
                  <a:srgbClr val="EEEEEE"/>
                </a:highlight>
                <a:latin typeface="Courier New"/>
                <a:ea typeface="Courier New"/>
                <a:cs typeface="Courier New"/>
                <a:sym typeface="Courier New"/>
              </a:rPr>
              <a:t>sudo docker run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d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volume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driver</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flocker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v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home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demo</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/var/</a:t>
            </a:r>
            <a:r>
              <a:rPr lang="en" sz="1000">
                <a:solidFill>
                  <a:srgbClr val="313131"/>
                </a:solidFill>
                <a:highlight>
                  <a:srgbClr val="EEEEEE"/>
                </a:highlight>
                <a:latin typeface="Courier New"/>
                <a:ea typeface="Courier New"/>
                <a:cs typeface="Courier New"/>
                <a:sym typeface="Courier New"/>
              </a:rPr>
              <a:t>jenkins_home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p </a:t>
            </a:r>
            <a:r>
              <a:rPr lang="en" sz="1000">
                <a:solidFill>
                  <a:srgbClr val="006666"/>
                </a:solidFill>
                <a:highlight>
                  <a:srgbClr val="EEEEEE"/>
                </a:highlight>
                <a:latin typeface="Courier New"/>
                <a:ea typeface="Courier New"/>
                <a:cs typeface="Courier New"/>
                <a:sym typeface="Courier New"/>
              </a:rPr>
              <a:t>8080</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8080</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p </a:t>
            </a:r>
            <a:r>
              <a:rPr lang="en" sz="1000">
                <a:solidFill>
                  <a:srgbClr val="006666"/>
                </a:solidFill>
                <a:highlight>
                  <a:srgbClr val="EEEEEE"/>
                </a:highlight>
                <a:latin typeface="Courier New"/>
                <a:ea typeface="Courier New"/>
                <a:cs typeface="Courier New"/>
                <a:sym typeface="Courier New"/>
              </a:rPr>
              <a:t>50000</a:t>
            </a:r>
            <a:r>
              <a:rPr lang="en" sz="1000">
                <a:solidFill>
                  <a:srgbClr val="666600"/>
                </a:solidFill>
                <a:highlight>
                  <a:srgbClr val="EEEEEE"/>
                </a:highlight>
                <a:latin typeface="Courier New"/>
                <a:ea typeface="Courier New"/>
                <a:cs typeface="Courier New"/>
                <a:sym typeface="Courier New"/>
              </a:rPr>
              <a:t>:</a:t>
            </a:r>
            <a:r>
              <a:rPr lang="en" sz="1000">
                <a:solidFill>
                  <a:srgbClr val="006666"/>
                </a:solidFill>
                <a:highlight>
                  <a:srgbClr val="EEEEEE"/>
                </a:highlight>
                <a:latin typeface="Courier New"/>
                <a:ea typeface="Courier New"/>
                <a:cs typeface="Courier New"/>
                <a:sym typeface="Courier New"/>
              </a:rPr>
              <a:t>50000</a:t>
            </a:r>
            <a:r>
              <a:rPr lang="en" sz="1000">
                <a:solidFill>
                  <a:srgbClr val="313131"/>
                </a:solidFill>
                <a:highlight>
                  <a:srgbClr val="EEEEEE"/>
                </a:highlight>
                <a:latin typeface="Courier New"/>
                <a:ea typeface="Courier New"/>
                <a:cs typeface="Courier New"/>
                <a:sym typeface="Courier New"/>
              </a:rPr>
              <a:t> jenkins</a:t>
            </a:r>
            <a:endParaRPr sz="900">
              <a:solidFill>
                <a:srgbClr val="313131"/>
              </a:solidFill>
              <a:highlight>
                <a:srgbClr val="F1F1F1"/>
              </a:highlight>
              <a:latin typeface="Courier New"/>
              <a:ea typeface="Courier New"/>
              <a:cs typeface="Courier New"/>
              <a:sym typeface="Courier New"/>
            </a:endParaRPr>
          </a:p>
          <a:p>
            <a:pPr indent="0" lvl="0" marL="0" rtl="0" algn="l">
              <a:spcBef>
                <a:spcPts val="1600"/>
              </a:spcBef>
              <a:spcAft>
                <a:spcPts val="1600"/>
              </a:spcAft>
              <a:buNone/>
            </a:pPr>
            <a:r>
              <a:t/>
            </a:r>
            <a:endParaRPr/>
          </a:p>
        </p:txBody>
      </p:sp>
      <p:graphicFrame>
        <p:nvGraphicFramePr>
          <p:cNvPr id="172" name="Google Shape;172;p32"/>
          <p:cNvGraphicFramePr/>
          <p:nvPr/>
        </p:nvGraphicFramePr>
        <p:xfrm>
          <a:off x="1305775" y="1771650"/>
          <a:ext cx="3000000" cy="3000000"/>
        </p:xfrm>
        <a:graphic>
          <a:graphicData uri="http://schemas.openxmlformats.org/drawingml/2006/table">
            <a:tbl>
              <a:tblPr>
                <a:noFill/>
                <a:tableStyleId>{7C1E5731-E90B-43C3-9A05-579664CF2A05}</a:tableStyleId>
              </a:tblPr>
              <a:tblGrid>
                <a:gridCol w="3146825"/>
                <a:gridCol w="2797200"/>
              </a:tblGrid>
              <a:tr h="278775">
                <a:tc>
                  <a:txBody>
                    <a:bodyPr>
                      <a:noAutofit/>
                    </a:bodyPr>
                    <a:lstStyle/>
                    <a:p>
                      <a:pPr indent="0" lvl="0" marL="0" rtl="0" algn="ctr">
                        <a:lnSpc>
                          <a:spcPct val="115000"/>
                        </a:lnSpc>
                        <a:spcBef>
                          <a:spcPts val="0"/>
                        </a:spcBef>
                        <a:spcAft>
                          <a:spcPts val="0"/>
                        </a:spcAft>
                        <a:buNone/>
                      </a:pPr>
                      <a:r>
                        <a:rPr b="1" lang="en" sz="1100">
                          <a:solidFill>
                            <a:srgbClr val="313131"/>
                          </a:solidFill>
                          <a:latin typeface="Verdana"/>
                          <a:ea typeface="Verdana"/>
                          <a:cs typeface="Verdana"/>
                          <a:sym typeface="Verdana"/>
                        </a:rPr>
                        <a:t>Technology</a:t>
                      </a:r>
                      <a:endParaRPr b="1"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noAutofit/>
                    </a:bodyPr>
                    <a:lstStyle/>
                    <a:p>
                      <a:pPr indent="0" lvl="0" marL="0" rtl="0" algn="ctr">
                        <a:lnSpc>
                          <a:spcPct val="115000"/>
                        </a:lnSpc>
                        <a:spcBef>
                          <a:spcPts val="0"/>
                        </a:spcBef>
                        <a:spcAft>
                          <a:spcPts val="0"/>
                        </a:spcAft>
                        <a:buNone/>
                      </a:pPr>
                      <a:r>
                        <a:rPr b="1" lang="en" sz="1100">
                          <a:solidFill>
                            <a:srgbClr val="313131"/>
                          </a:solidFill>
                          <a:latin typeface="Verdana"/>
                          <a:ea typeface="Verdana"/>
                          <a:cs typeface="Verdana"/>
                          <a:sym typeface="Verdana"/>
                        </a:rPr>
                        <a:t>Storage Driver</a:t>
                      </a:r>
                      <a:endParaRPr b="1"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r>
              <a:tr h="278775">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OverlayFS</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 sz="1100">
                          <a:solidFill>
                            <a:srgbClr val="313131"/>
                          </a:solidFill>
                          <a:latin typeface="Verdana"/>
                          <a:ea typeface="Verdana"/>
                          <a:cs typeface="Verdana"/>
                          <a:sym typeface="Verdana"/>
                        </a:rPr>
                        <a:t>overlay or overlay2</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8775">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AUFS</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aufs</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8775">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Btrfs</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brtfs</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8775">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Device Manager</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devicemanager</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8775">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VFS</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vfs</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8775">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ZFS</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solidFill>
                            <a:srgbClr val="313131"/>
                          </a:solidFill>
                          <a:latin typeface="Verdana"/>
                          <a:ea typeface="Verdana"/>
                          <a:cs typeface="Verdana"/>
                          <a:sym typeface="Verdana"/>
                        </a:rPr>
                        <a:t>zfs</a:t>
                      </a:r>
                      <a:endParaRPr sz="1100">
                        <a:solidFill>
                          <a:srgbClr val="313131"/>
                        </a:solidFill>
                        <a:latin typeface="Verdana"/>
                        <a:ea typeface="Verdana"/>
                        <a:cs typeface="Verdana"/>
                        <a:sym typeface="Verdana"/>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Docker Storage</a:t>
            </a:r>
            <a:endParaRPr/>
          </a:p>
          <a:p>
            <a:pPr indent="0" lvl="0" marL="0" rtl="0" algn="l">
              <a:spcBef>
                <a:spcPts val="0"/>
              </a:spcBef>
              <a:spcAft>
                <a:spcPts val="0"/>
              </a:spcAft>
              <a:buNone/>
            </a:pPr>
            <a:r>
              <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38100" rtl="0" algn="l">
              <a:lnSpc>
                <a:spcPct val="150000"/>
              </a:lnSpc>
              <a:spcBef>
                <a:spcPts val="300"/>
              </a:spcBef>
              <a:spcAft>
                <a:spcPts val="0"/>
              </a:spcAft>
              <a:buSzPts val="1800"/>
              <a:buChar char="●"/>
            </a:pPr>
            <a:r>
              <a:rPr lang="en" sz="2900">
                <a:solidFill>
                  <a:srgbClr val="121214"/>
                </a:solidFill>
                <a:latin typeface="Verdana"/>
                <a:ea typeface="Verdana"/>
                <a:cs typeface="Verdana"/>
                <a:sym typeface="Verdana"/>
              </a:rPr>
              <a:t>Data Volumes</a:t>
            </a:r>
            <a:endParaRPr sz="2900">
              <a:solidFill>
                <a:srgbClr val="121214"/>
              </a:solidFill>
              <a:latin typeface="Verdana"/>
              <a:ea typeface="Verdana"/>
              <a:cs typeface="Verdana"/>
              <a:sym typeface="Verdana"/>
            </a:endParaRPr>
          </a:p>
          <a:p>
            <a:pPr indent="-295275" lvl="1" marL="914400" rtl="0" algn="l">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They are initialized when the container is created.</a:t>
            </a:r>
            <a:endParaRPr sz="1050">
              <a:solidFill>
                <a:schemeClr val="dk1"/>
              </a:solidFill>
              <a:latin typeface="Verdana"/>
              <a:ea typeface="Verdana"/>
              <a:cs typeface="Verdana"/>
              <a:sym typeface="Verdana"/>
            </a:endParaRPr>
          </a:p>
          <a:p>
            <a:pPr indent="-295275" lvl="1" marL="914400" rtl="0" algn="l">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They can be shared and also reused amongst many containers.</a:t>
            </a:r>
            <a:endParaRPr sz="1050">
              <a:solidFill>
                <a:schemeClr val="dk1"/>
              </a:solidFill>
              <a:latin typeface="Verdana"/>
              <a:ea typeface="Verdana"/>
              <a:cs typeface="Verdana"/>
              <a:sym typeface="Verdana"/>
            </a:endParaRPr>
          </a:p>
          <a:p>
            <a:pPr indent="-295275" lvl="1" marL="914400" rtl="0" algn="l">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Any changes to the volume itself can be made directly.</a:t>
            </a:r>
            <a:endParaRPr sz="1050">
              <a:solidFill>
                <a:schemeClr val="dk1"/>
              </a:solidFill>
              <a:latin typeface="Verdana"/>
              <a:ea typeface="Verdana"/>
              <a:cs typeface="Verdana"/>
              <a:sym typeface="Verdana"/>
            </a:endParaRPr>
          </a:p>
          <a:p>
            <a:pPr indent="-295275" lvl="1" marL="914400" rtl="0" algn="l">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They exist even after the container is deleted.</a:t>
            </a:r>
            <a:endParaRPr sz="1050">
              <a:solidFill>
                <a:schemeClr val="dk1"/>
              </a:solidFill>
              <a:latin typeface="Verdana"/>
              <a:ea typeface="Verdana"/>
              <a:cs typeface="Verdana"/>
              <a:sym typeface="Verdana"/>
            </a:endParaRPr>
          </a:p>
          <a:p>
            <a:pPr indent="-295275" lvl="0" marL="457200" rtl="0" algn="l">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CMD</a:t>
            </a:r>
            <a:endParaRPr sz="1050">
              <a:solidFill>
                <a:schemeClr val="dk1"/>
              </a:solidFill>
              <a:latin typeface="Verdana"/>
              <a:ea typeface="Verdana"/>
              <a:cs typeface="Verdana"/>
              <a:sym typeface="Verdana"/>
            </a:endParaRPr>
          </a:p>
          <a:p>
            <a:pPr indent="-295275" lvl="1" marL="914400" rtl="0" algn="l">
              <a:lnSpc>
                <a:spcPct val="171428"/>
              </a:lnSpc>
              <a:spcBef>
                <a:spcPts val="0"/>
              </a:spcBef>
              <a:spcAft>
                <a:spcPts val="0"/>
              </a:spcAft>
              <a:buClr>
                <a:schemeClr val="dk1"/>
              </a:buClr>
              <a:buSzPts val="1050"/>
              <a:buFont typeface="Verdana"/>
              <a:buChar char="○"/>
            </a:pPr>
            <a:r>
              <a:rPr lang="en" sz="900">
                <a:solidFill>
                  <a:srgbClr val="313131"/>
                </a:solidFill>
                <a:highlight>
                  <a:srgbClr val="F1F1F1"/>
                </a:highlight>
                <a:latin typeface="Courier New"/>
                <a:ea typeface="Courier New"/>
                <a:cs typeface="Courier New"/>
                <a:sym typeface="Courier New"/>
              </a:rPr>
              <a:t>docker volume ls</a:t>
            </a:r>
            <a:endParaRPr sz="900">
              <a:solidFill>
                <a:srgbClr val="313131"/>
              </a:solidFill>
              <a:highlight>
                <a:srgbClr val="F1F1F1"/>
              </a:highlight>
              <a:latin typeface="Courier New"/>
              <a:ea typeface="Courier New"/>
              <a:cs typeface="Courier New"/>
              <a:sym typeface="Courier New"/>
            </a:endParaRPr>
          </a:p>
          <a:p>
            <a:pPr indent="-295275" lvl="1" marL="914400" rtl="0" algn="l">
              <a:lnSpc>
                <a:spcPct val="171428"/>
              </a:lnSpc>
              <a:spcBef>
                <a:spcPts val="0"/>
              </a:spcBef>
              <a:spcAft>
                <a:spcPts val="0"/>
              </a:spcAft>
              <a:buClr>
                <a:schemeClr val="dk1"/>
              </a:buClr>
              <a:buSzPts val="1050"/>
              <a:buFont typeface="Verdana"/>
              <a:buChar char="○"/>
            </a:pPr>
            <a:r>
              <a:rPr lang="en" sz="900">
                <a:solidFill>
                  <a:srgbClr val="313131"/>
                </a:solidFill>
                <a:highlight>
                  <a:srgbClr val="F1F1F1"/>
                </a:highlight>
                <a:latin typeface="Courier New"/>
                <a:ea typeface="Courier New"/>
                <a:cs typeface="Courier New"/>
                <a:sym typeface="Courier New"/>
              </a:rPr>
              <a:t>docker volume create –-name=volumename –-opt options</a:t>
            </a:r>
            <a:endParaRPr sz="900">
              <a:solidFill>
                <a:srgbClr val="313131"/>
              </a:solidFill>
              <a:highlight>
                <a:srgbClr val="F1F1F1"/>
              </a:highlight>
              <a:latin typeface="Courier New"/>
              <a:ea typeface="Courier New"/>
              <a:cs typeface="Courier New"/>
              <a:sym typeface="Courier New"/>
            </a:endParaRPr>
          </a:p>
          <a:p>
            <a:pPr indent="0" lvl="0" marL="914400" marR="50800" rtl="0" algn="l">
              <a:spcBef>
                <a:spcPts val="1500"/>
              </a:spcBef>
              <a:spcAft>
                <a:spcPts val="0"/>
              </a:spcAft>
              <a:buNone/>
            </a:pPr>
            <a:r>
              <a:t/>
            </a:r>
            <a:endParaRPr sz="1050">
              <a:solidFill>
                <a:schemeClr val="dk1"/>
              </a:solidFill>
              <a:latin typeface="Verdana"/>
              <a:ea typeface="Verdana"/>
              <a:cs typeface="Verdana"/>
              <a:sym typeface="Verdana"/>
            </a:endParaRPr>
          </a:p>
          <a:p>
            <a:pPr indent="0" lvl="0" marL="0" rtl="0" algn="l">
              <a:spcBef>
                <a:spcPts val="0"/>
              </a:spcBef>
              <a:spcAft>
                <a:spcPts val="0"/>
              </a:spcAft>
              <a:buNone/>
            </a:pPr>
            <a:r>
              <a:t/>
            </a:r>
            <a:endParaRPr sz="2900">
              <a:solidFill>
                <a:srgbClr val="121214"/>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compose</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Run multiple containers as a single service</a:t>
            </a:r>
            <a:endParaRPr sz="1150">
              <a:solidFill>
                <a:schemeClr val="dk1"/>
              </a:solidFill>
              <a:highlight>
                <a:srgbClr val="FFFFFF"/>
              </a:highlight>
              <a:latin typeface="Verdana"/>
              <a:ea typeface="Verdana"/>
              <a:cs typeface="Verdana"/>
              <a:sym typeface="Verdana"/>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Features:</a:t>
            </a:r>
            <a:endParaRPr sz="1200">
              <a:solidFill>
                <a:schemeClr val="dk1"/>
              </a:solidFill>
              <a:highlight>
                <a:srgbClr val="FFFFFF"/>
              </a:highlight>
            </a:endParaRPr>
          </a:p>
          <a:p>
            <a:pPr indent="-304800" lvl="1" marL="914400" rtl="0" algn="l">
              <a:spcBef>
                <a:spcPts val="0"/>
              </a:spcBef>
              <a:spcAft>
                <a:spcPts val="0"/>
              </a:spcAft>
              <a:buClr>
                <a:srgbClr val="33444C"/>
              </a:buClr>
              <a:buSzPts val="1200"/>
              <a:buChar char="○"/>
            </a:pPr>
            <a:r>
              <a:rPr lang="en" sz="1200">
                <a:solidFill>
                  <a:schemeClr val="dk1"/>
                </a:solidFill>
              </a:rPr>
              <a:t>Multiple isolated environments on a single host</a:t>
            </a:r>
            <a:endParaRPr sz="1200">
              <a:solidFill>
                <a:schemeClr val="dk1"/>
              </a:solidFill>
            </a:endParaRPr>
          </a:p>
          <a:p>
            <a:pPr indent="-304800" lvl="1" marL="914400" rtl="0" algn="l">
              <a:spcBef>
                <a:spcPts val="0"/>
              </a:spcBef>
              <a:spcAft>
                <a:spcPts val="0"/>
              </a:spcAft>
              <a:buClr>
                <a:srgbClr val="33444C"/>
              </a:buClr>
              <a:buSzPts val="1200"/>
              <a:buChar char="○"/>
            </a:pPr>
            <a:r>
              <a:rPr lang="en" sz="1200">
                <a:solidFill>
                  <a:schemeClr val="dk1"/>
                </a:solidFill>
              </a:rPr>
              <a:t>Preserve volume data when containers are created</a:t>
            </a:r>
            <a:endParaRPr sz="1200">
              <a:solidFill>
                <a:schemeClr val="dk1"/>
              </a:solidFill>
            </a:endParaRPr>
          </a:p>
          <a:p>
            <a:pPr indent="-304800" lvl="1" marL="914400" rtl="0" algn="l">
              <a:spcBef>
                <a:spcPts val="0"/>
              </a:spcBef>
              <a:spcAft>
                <a:spcPts val="0"/>
              </a:spcAft>
              <a:buClr>
                <a:srgbClr val="33444C"/>
              </a:buClr>
              <a:buSzPts val="1200"/>
              <a:buChar char="○"/>
            </a:pPr>
            <a:r>
              <a:rPr lang="en" sz="1200">
                <a:solidFill>
                  <a:schemeClr val="dk1"/>
                </a:solidFill>
              </a:rPr>
              <a:t>Only recreate containers that have changed</a:t>
            </a:r>
            <a:endParaRPr sz="1200">
              <a:solidFill>
                <a:schemeClr val="dk1"/>
              </a:solidFill>
            </a:endParaRPr>
          </a:p>
          <a:p>
            <a:pPr indent="-304800" lvl="1" marL="914400" rtl="0" algn="l">
              <a:spcBef>
                <a:spcPts val="0"/>
              </a:spcBef>
              <a:spcAft>
                <a:spcPts val="0"/>
              </a:spcAft>
              <a:buClr>
                <a:srgbClr val="33444C"/>
              </a:buClr>
              <a:buSzPts val="1200"/>
              <a:buChar char="○"/>
            </a:pPr>
            <a:r>
              <a:rPr lang="en" sz="1200">
                <a:solidFill>
                  <a:schemeClr val="dk1"/>
                </a:solidFill>
              </a:rPr>
              <a:t>Variables and moving a composition between environments</a:t>
            </a:r>
            <a:endParaRPr sz="1200">
              <a:solidFill>
                <a:schemeClr val="dk1"/>
              </a:solidFill>
            </a:endParaRPr>
          </a:p>
          <a:p>
            <a:pPr indent="0" lvl="0" marL="914400" rtl="0" algn="l">
              <a:spcBef>
                <a:spcPts val="800"/>
              </a:spcBef>
              <a:spcAft>
                <a:spcPts val="0"/>
              </a:spcAft>
              <a:buNone/>
            </a:pPr>
            <a:r>
              <a:t/>
            </a:r>
            <a:endParaRPr/>
          </a:p>
          <a:p>
            <a:pPr indent="0" lvl="0" marL="457200" rtl="0" algn="l">
              <a:spcBef>
                <a:spcPts val="1600"/>
              </a:spcBef>
              <a:spcAft>
                <a:spcPts val="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compose</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 started with Docker Compose:</a:t>
            </a:r>
            <a:endParaRPr/>
          </a:p>
          <a:p>
            <a:pPr indent="-317500" lvl="1" marL="914400" rtl="0" algn="l">
              <a:spcBef>
                <a:spcPts val="1600"/>
              </a:spcBef>
              <a:spcAft>
                <a:spcPts val="0"/>
              </a:spcAft>
              <a:buSzPts val="1400"/>
              <a:buChar char="○"/>
            </a:pPr>
            <a:r>
              <a:rPr lang="en"/>
              <a:t>Install docker engine / docker compose </a:t>
            </a:r>
            <a:endParaRPr/>
          </a:p>
          <a:p>
            <a:pPr indent="-317500" lvl="1" marL="914400" rtl="0" algn="l">
              <a:spcBef>
                <a:spcPts val="1600"/>
              </a:spcBef>
              <a:spcAft>
                <a:spcPts val="0"/>
              </a:spcAft>
              <a:buSzPts val="1400"/>
              <a:buChar char="○"/>
            </a:pPr>
            <a:r>
              <a:rPr lang="en"/>
              <a:t>Setup </a:t>
            </a:r>
            <a:endParaRPr/>
          </a:p>
          <a:p>
            <a:pPr indent="-317500" lvl="1" marL="914400" rtl="0" algn="l">
              <a:spcBef>
                <a:spcPts val="1600"/>
              </a:spcBef>
              <a:spcAft>
                <a:spcPts val="0"/>
              </a:spcAft>
              <a:buSzPts val="1400"/>
              <a:buChar char="○"/>
            </a:pPr>
            <a:r>
              <a:rPr lang="en"/>
              <a:t>Create a dockerfile </a:t>
            </a:r>
            <a:endParaRPr/>
          </a:p>
          <a:p>
            <a:pPr indent="-317500" lvl="1" marL="914400" rtl="0" algn="l">
              <a:spcBef>
                <a:spcPts val="1600"/>
              </a:spcBef>
              <a:spcAft>
                <a:spcPts val="0"/>
              </a:spcAft>
              <a:buSzPts val="1400"/>
              <a:buChar char="○"/>
            </a:pPr>
            <a:r>
              <a:rPr lang="en"/>
              <a:t>Create compose file </a:t>
            </a:r>
            <a:endParaRPr/>
          </a:p>
          <a:p>
            <a:pPr indent="-317500" lvl="1" marL="914400" rtl="0" algn="l">
              <a:spcBef>
                <a:spcPts val="1600"/>
              </a:spcBef>
              <a:spcAft>
                <a:spcPts val="0"/>
              </a:spcAft>
              <a:buSzPts val="1400"/>
              <a:buChar char="○"/>
            </a:pPr>
            <a:r>
              <a:rPr lang="en"/>
              <a:t>Build and run app with compose</a:t>
            </a:r>
            <a:endParaRPr/>
          </a:p>
          <a:p>
            <a:pPr indent="-317500" lvl="1" marL="914400" rtl="0" algn="l">
              <a:spcBef>
                <a:spcPts val="1600"/>
              </a:spcBef>
              <a:spcAft>
                <a:spcPts val="0"/>
              </a:spcAft>
              <a:buSzPts val="1400"/>
              <a:buChar char="○"/>
            </a:pPr>
            <a:r>
              <a:rPr lang="en"/>
              <a:t> Edit the Compose file to add a bind mount</a:t>
            </a:r>
            <a:endParaRPr/>
          </a:p>
          <a:p>
            <a:pPr indent="-317500" lvl="1" marL="914400" rtl="0" algn="l">
              <a:spcBef>
                <a:spcPts val="1600"/>
              </a:spcBef>
              <a:spcAft>
                <a:spcPts val="0"/>
              </a:spcAft>
              <a:buSzPts val="1400"/>
              <a:buChar char="○"/>
            </a:pPr>
            <a:r>
              <a:rPr lang="en"/>
              <a:t>Re-build and run the app with Compose</a:t>
            </a:r>
            <a:endParaRPr/>
          </a:p>
          <a:p>
            <a:pPr indent="-317500" lvl="1" marL="914400" rtl="0" algn="l">
              <a:spcBef>
                <a:spcPts val="1600"/>
              </a:spcBef>
              <a:spcAft>
                <a:spcPts val="1600"/>
              </a:spcAft>
              <a:buSzPts val="1400"/>
              <a:buChar char="○"/>
            </a:pPr>
            <a:r>
              <a:rPr lang="en"/>
              <a:t>Update the application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Docker compose example</a:t>
            </a:r>
            <a:endParaRPr/>
          </a:p>
          <a:p>
            <a:pPr indent="0" lvl="0" marL="0" rtl="0" algn="l">
              <a:spcBef>
                <a:spcPts val="0"/>
              </a:spcBef>
              <a:spcAft>
                <a:spcPts val="0"/>
              </a:spcAft>
              <a:buNone/>
            </a:pPr>
            <a:r>
              <a:t/>
            </a:r>
            <a:endParaRPr/>
          </a:p>
        </p:txBody>
      </p:sp>
      <p:graphicFrame>
        <p:nvGraphicFramePr>
          <p:cNvPr id="196" name="Google Shape;196;p36"/>
          <p:cNvGraphicFramePr/>
          <p:nvPr/>
        </p:nvGraphicFramePr>
        <p:xfrm>
          <a:off x="2037425" y="8464700"/>
          <a:ext cx="3000000" cy="3000000"/>
        </p:xfrm>
        <a:graphic>
          <a:graphicData uri="http://schemas.openxmlformats.org/drawingml/2006/table">
            <a:tbl>
              <a:tblPr>
                <a:solidFill>
                  <a:srgbClr val="FFFFFF"/>
                </a:solidFill>
                <a:tableStyleId>{7C1E5731-E90B-43C3-9A05-579664CF2A05}</a:tableStyleId>
              </a:tblPr>
              <a:tblGrid>
                <a:gridCol w="551200"/>
                <a:gridCol w="1669050"/>
              </a:tblGrid>
              <a:tr h="156275">
                <a:tc>
                  <a:txBody>
                    <a:bodyPr>
                      <a:noAutofit/>
                    </a:bodyPr>
                    <a:lstStyle/>
                    <a:p>
                      <a:pPr indent="0" lvl="0" marL="0" rtl="0" algn="l">
                        <a:lnSpc>
                          <a:spcPct val="166666"/>
                        </a:lnSpc>
                        <a:spcBef>
                          <a:spcPts val="0"/>
                        </a:spcBef>
                        <a:spcAft>
                          <a:spcPts val="0"/>
                        </a:spcAft>
                        <a:buNone/>
                      </a:pPr>
                      <a:r>
                        <a:rPr lang="en" sz="900">
                          <a:solidFill>
                            <a:srgbClr val="22863A"/>
                          </a:solidFill>
                          <a:highlight>
                            <a:srgbClr val="FFFFFF"/>
                          </a:highlight>
                          <a:latin typeface="Courier New"/>
                          <a:ea typeface="Courier New"/>
                          <a:cs typeface="Courier New"/>
                          <a:sym typeface="Courier New"/>
                        </a:rPr>
                        <a:t>version</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"3"</a:t>
                      </a:r>
                      <a:endParaRPr sz="900">
                        <a:solidFill>
                          <a:srgbClr val="032F62"/>
                        </a:solidFill>
                        <a:highlight>
                          <a:srgbClr val="FFFFFF"/>
                        </a:highlight>
                        <a:latin typeface="Courier New"/>
                        <a:ea typeface="Courier New"/>
                        <a:cs typeface="Courier New"/>
                        <a:sym typeface="Courier New"/>
                      </a:endParaRPr>
                    </a:p>
                  </a:txBody>
                  <a:tcPr marT="38100" marB="9525" marR="95250" marL="95250"/>
                </a:tc>
                <a:tc>
                  <a:txBody>
                    <a:bodyPr>
                      <a:noAutofit/>
                    </a:bodyPr>
                    <a:lstStyle/>
                    <a:p>
                      <a:pPr indent="0" lvl="0" marL="0" rtl="0" algn="l">
                        <a:spcBef>
                          <a:spcPts val="0"/>
                        </a:spcBef>
                        <a:spcAft>
                          <a:spcPts val="0"/>
                        </a:spcAft>
                        <a:buNone/>
                      </a:pPr>
                      <a:r>
                        <a:t/>
                      </a:r>
                      <a:endParaRPr/>
                    </a:p>
                  </a:txBody>
                  <a:tcPr marT="91425" marB="91425" marR="91425" marL="91425"/>
                </a:tc>
              </a:tr>
              <a:tr h="165075">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2863A"/>
                          </a:solidFill>
                          <a:highlight>
                            <a:srgbClr val="FFFFFF"/>
                          </a:highlight>
                          <a:latin typeface="Courier New"/>
                          <a:ea typeface="Courier New"/>
                          <a:cs typeface="Courier New"/>
                          <a:sym typeface="Courier New"/>
                        </a:rPr>
                        <a:t>services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vote</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build</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./vote</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command</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python app.py</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volumes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./vote:/app</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ports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"5000:80"</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networks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front-tier</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back-tier</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65075">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result</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build</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./result</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command</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nodemon server.js</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volumes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./result:/app</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ports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"5001:80"</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"5858:5858"</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networks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front-tier</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back-tier</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65075">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worker</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build</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context</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./worker</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depends_on</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"redis"</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networks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back-tier</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65075">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redis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image</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redis:alpine</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container_name</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redis</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ports</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["6379"]</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networks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back-tier</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65075">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db</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image</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postgres:9.4</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container_name</a:t>
                      </a: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db</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volumes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"db-data:/var/lib/postgresql/data"</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networks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 </a:t>
                      </a:r>
                      <a:r>
                        <a:rPr lang="en" sz="900">
                          <a:solidFill>
                            <a:srgbClr val="032F62"/>
                          </a:solidFill>
                          <a:highlight>
                            <a:srgbClr val="FFFFFF"/>
                          </a:highlight>
                          <a:latin typeface="Courier New"/>
                          <a:ea typeface="Courier New"/>
                          <a:cs typeface="Courier New"/>
                          <a:sym typeface="Courier New"/>
                        </a:rPr>
                        <a:t>back-tier</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r h="165075">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2863A"/>
                          </a:solidFill>
                          <a:highlight>
                            <a:srgbClr val="FFFFFF"/>
                          </a:highlight>
                          <a:latin typeface="Courier New"/>
                          <a:ea typeface="Courier New"/>
                          <a:cs typeface="Courier New"/>
                          <a:sym typeface="Courier New"/>
                        </a:rPr>
                        <a:t>volumes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db-data</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65075">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2863A"/>
                          </a:solidFill>
                          <a:highlight>
                            <a:srgbClr val="FFFFFF"/>
                          </a:highlight>
                          <a:latin typeface="Courier New"/>
                          <a:ea typeface="Courier New"/>
                          <a:cs typeface="Courier New"/>
                          <a:sym typeface="Courier New"/>
                        </a:rPr>
                        <a:t>networks</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22863A"/>
                          </a:solidFill>
                          <a:highlight>
                            <a:srgbClr val="FFFFFF"/>
                          </a:highlight>
                          <a:latin typeface="Courier New"/>
                          <a:ea typeface="Courier New"/>
                          <a:cs typeface="Courier New"/>
                          <a:sym typeface="Courier New"/>
                        </a:rPr>
                        <a:t>front-tier</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txBody>
                  <a:tcPr marT="9525" marB="9525" marR="95250" marL="95250"/>
                </a:tc>
              </a:tr>
              <a:tr h="107300">
                <a:tc>
                  <a:txBody>
                    <a:bodyPr>
                      <a:noAutofit/>
                    </a:bodyPr>
                    <a:lstStyle/>
                    <a:p>
                      <a:pPr indent="0" lvl="0" marL="0" rtl="0" algn="l">
                        <a:spcBef>
                          <a:spcPts val="0"/>
                        </a:spcBef>
                        <a:spcAft>
                          <a:spcPts val="0"/>
                        </a:spcAft>
                        <a:buNone/>
                      </a:pPr>
                      <a:r>
                        <a:t/>
                      </a:r>
                      <a:endParaRPr/>
                    </a:p>
                  </a:txBody>
                  <a:tcPr marT="9525" marB="9525" marR="95250" marL="95250"/>
                </a:tc>
                <a:tc>
                  <a:txBody>
                    <a:bodyPr>
                      <a:noAutofit/>
                    </a:bodyPr>
                    <a:lstStyle/>
                    <a:p>
                      <a:pPr indent="0" lvl="0" marL="0" rtl="0" algn="l">
                        <a:lnSpc>
                          <a:spcPct val="166666"/>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032F62"/>
                          </a:solidFill>
                          <a:highlight>
                            <a:srgbClr val="FFFFFF"/>
                          </a:highlight>
                          <a:latin typeface="Courier New"/>
                          <a:ea typeface="Courier New"/>
                          <a:cs typeface="Courier New"/>
                          <a:sym typeface="Courier New"/>
                        </a:rPr>
                        <a:t>back-tier:</a:t>
                      </a:r>
                      <a:endParaRPr sz="900">
                        <a:solidFill>
                          <a:srgbClr val="032F62"/>
                        </a:solidFill>
                        <a:highlight>
                          <a:srgbClr val="FFFFFF"/>
                        </a:highlight>
                        <a:latin typeface="Courier New"/>
                        <a:ea typeface="Courier New"/>
                        <a:cs typeface="Courier New"/>
                        <a:sym typeface="Courier New"/>
                      </a:endParaRPr>
                    </a:p>
                  </a:txBody>
                  <a:tcPr marT="9525" marB="9525" marR="95250" marL="95250"/>
                </a:tc>
              </a:tr>
            </a:tbl>
          </a:graphicData>
        </a:graphic>
      </p:graphicFrame>
      <p:pic>
        <p:nvPicPr>
          <p:cNvPr id="197" name="Google Shape;197;p36"/>
          <p:cNvPicPr preferRelativeResize="0"/>
          <p:nvPr/>
        </p:nvPicPr>
        <p:blipFill>
          <a:blip r:embed="rId3">
            <a:alphaModFix/>
          </a:blip>
          <a:stretch>
            <a:fillRect/>
          </a:stretch>
        </p:blipFill>
        <p:spPr>
          <a:xfrm>
            <a:off x="1896800" y="1017725"/>
            <a:ext cx="5350400" cy="4012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compose Cheat sheet</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docker-compose up -d</a:t>
            </a:r>
            <a:endParaRPr/>
          </a:p>
          <a:p>
            <a:pPr indent="-342900" lvl="0" marL="457200" rtl="0" algn="l">
              <a:spcBef>
                <a:spcPts val="0"/>
              </a:spcBef>
              <a:spcAft>
                <a:spcPts val="0"/>
              </a:spcAft>
              <a:buSzPts val="1800"/>
              <a:buChar char="●"/>
            </a:pPr>
            <a:r>
              <a:rPr lang="en"/>
              <a:t>docker-compose down</a:t>
            </a:r>
            <a:endParaRPr/>
          </a:p>
          <a:p>
            <a:pPr indent="-342900" lvl="0" marL="457200" rtl="0" algn="l">
              <a:spcBef>
                <a:spcPts val="0"/>
              </a:spcBef>
              <a:spcAft>
                <a:spcPts val="0"/>
              </a:spcAft>
              <a:buSzPts val="1800"/>
              <a:buChar char="●"/>
            </a:pPr>
            <a:r>
              <a:rPr lang="en"/>
              <a:t>docker-compose start</a:t>
            </a:r>
            <a:endParaRPr/>
          </a:p>
          <a:p>
            <a:pPr indent="-342900" lvl="0" marL="457200" rtl="0" algn="l">
              <a:spcBef>
                <a:spcPts val="0"/>
              </a:spcBef>
              <a:spcAft>
                <a:spcPts val="0"/>
              </a:spcAft>
              <a:buSzPts val="1800"/>
              <a:buChar char="●"/>
            </a:pPr>
            <a:r>
              <a:rPr lang="en"/>
              <a:t>docker-compose stop</a:t>
            </a:r>
            <a:endParaRPr/>
          </a:p>
          <a:p>
            <a:pPr indent="-342900" lvl="0" marL="457200" rtl="0" algn="l">
              <a:spcBef>
                <a:spcPts val="0"/>
              </a:spcBef>
              <a:spcAft>
                <a:spcPts val="0"/>
              </a:spcAft>
              <a:buSzPts val="1800"/>
              <a:buChar char="●"/>
            </a:pPr>
            <a:r>
              <a:rPr lang="en"/>
              <a:t>docker-compose build</a:t>
            </a:r>
            <a:endParaRPr/>
          </a:p>
          <a:p>
            <a:pPr indent="-342900" lvl="0" marL="457200" rtl="0" algn="l">
              <a:spcBef>
                <a:spcPts val="0"/>
              </a:spcBef>
              <a:spcAft>
                <a:spcPts val="0"/>
              </a:spcAft>
              <a:buSzPts val="1800"/>
              <a:buChar char="●"/>
            </a:pPr>
            <a:r>
              <a:rPr lang="en"/>
              <a:t>docker-compose logs -f db</a:t>
            </a:r>
            <a:endParaRPr/>
          </a:p>
          <a:p>
            <a:pPr indent="-342900" lvl="0" marL="457200" rtl="0" algn="l">
              <a:spcBef>
                <a:spcPts val="0"/>
              </a:spcBef>
              <a:spcAft>
                <a:spcPts val="0"/>
              </a:spcAft>
              <a:buSzPts val="1800"/>
              <a:buChar char="●"/>
            </a:pPr>
            <a:r>
              <a:rPr lang="en"/>
              <a:t>docker-compose scale db=4</a:t>
            </a:r>
            <a:endParaRPr/>
          </a:p>
          <a:p>
            <a:pPr indent="-342900" lvl="0" marL="457200" rtl="0" algn="l">
              <a:spcBef>
                <a:spcPts val="0"/>
              </a:spcBef>
              <a:spcAft>
                <a:spcPts val="0"/>
              </a:spcAft>
              <a:buSzPts val="1800"/>
              <a:buChar char="●"/>
            </a:pPr>
            <a:r>
              <a:rPr lang="en"/>
              <a:t>docker-compose events</a:t>
            </a:r>
            <a:endParaRPr/>
          </a:p>
          <a:p>
            <a:pPr indent="-342900" lvl="0" marL="457200" rtl="0" algn="l">
              <a:spcBef>
                <a:spcPts val="0"/>
              </a:spcBef>
              <a:spcAft>
                <a:spcPts val="0"/>
              </a:spcAft>
              <a:buSzPts val="1800"/>
              <a:buChar char="●"/>
            </a:pPr>
            <a:r>
              <a:rPr lang="en"/>
              <a:t>docker-compose exec db bash</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use Docker for</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71428"/>
              </a:lnSpc>
              <a:spcBef>
                <a:spcPts val="800"/>
              </a:spcBef>
              <a:spcAft>
                <a:spcPts val="0"/>
              </a:spcAft>
              <a:buClr>
                <a:srgbClr val="33444C"/>
              </a:buClr>
              <a:buSzPts val="1200"/>
              <a:buChar char="●"/>
            </a:pPr>
            <a:r>
              <a:rPr b="1" lang="en" sz="1200">
                <a:solidFill>
                  <a:srgbClr val="33444C"/>
                </a:solidFill>
              </a:rPr>
              <a:t>Fast, consistent delivery of applications</a:t>
            </a:r>
            <a:endParaRPr b="1" sz="1200">
              <a:solidFill>
                <a:srgbClr val="33444C"/>
              </a:solidFill>
            </a:endParaRPr>
          </a:p>
          <a:p>
            <a:pPr indent="-317500" lvl="1" marL="914400" rtl="0" algn="l">
              <a:spcBef>
                <a:spcPts val="0"/>
              </a:spcBef>
              <a:spcAft>
                <a:spcPts val="0"/>
              </a:spcAft>
              <a:buSzPts val="1400"/>
              <a:buChar char="○"/>
            </a:pPr>
            <a:r>
              <a:rPr lang="en"/>
              <a:t>CI/CD pipeline: Build - Test - Deploy</a:t>
            </a:r>
            <a:endParaRPr b="1" sz="1050">
              <a:solidFill>
                <a:srgbClr val="33444C"/>
              </a:solidFill>
            </a:endParaRPr>
          </a:p>
          <a:p>
            <a:pPr indent="-304800" lvl="0" marL="457200" rtl="0" algn="l">
              <a:lnSpc>
                <a:spcPct val="171428"/>
              </a:lnSpc>
              <a:spcBef>
                <a:spcPts val="0"/>
              </a:spcBef>
              <a:spcAft>
                <a:spcPts val="0"/>
              </a:spcAft>
              <a:buClr>
                <a:srgbClr val="33444C"/>
              </a:buClr>
              <a:buSzPts val="1200"/>
              <a:buChar char="●"/>
            </a:pPr>
            <a:r>
              <a:rPr b="1" lang="en" sz="1200">
                <a:solidFill>
                  <a:srgbClr val="33444C"/>
                </a:solidFill>
              </a:rPr>
              <a:t>Responsive deployment and scaling</a:t>
            </a:r>
            <a:endParaRPr b="1" sz="1050">
              <a:solidFill>
                <a:srgbClr val="33444C"/>
              </a:solidFill>
            </a:endParaRPr>
          </a:p>
          <a:p>
            <a:pPr indent="-304800" lvl="0" marL="457200" rtl="0" algn="l">
              <a:lnSpc>
                <a:spcPct val="171428"/>
              </a:lnSpc>
              <a:spcBef>
                <a:spcPts val="0"/>
              </a:spcBef>
              <a:spcAft>
                <a:spcPts val="0"/>
              </a:spcAft>
              <a:buClr>
                <a:srgbClr val="33444C"/>
              </a:buClr>
              <a:buSzPts val="1200"/>
              <a:buChar char="●"/>
            </a:pPr>
            <a:r>
              <a:rPr b="1" lang="en" sz="1200">
                <a:solidFill>
                  <a:srgbClr val="33444C"/>
                </a:solidFill>
              </a:rPr>
              <a:t>Running more workloads on the same hardware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What is docker and Key concepts</a:t>
            </a:r>
            <a:endParaRPr/>
          </a:p>
        </p:txBody>
      </p:sp>
      <p:pic>
        <p:nvPicPr>
          <p:cNvPr id="66" name="Google Shape;66;p15"/>
          <p:cNvPicPr preferRelativeResize="0"/>
          <p:nvPr/>
        </p:nvPicPr>
        <p:blipFill>
          <a:blip r:embed="rId3">
            <a:alphaModFix/>
          </a:blip>
          <a:stretch>
            <a:fillRect/>
          </a:stretch>
        </p:blipFill>
        <p:spPr>
          <a:xfrm>
            <a:off x="1309251" y="1169650"/>
            <a:ext cx="6880075" cy="3854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vs Virtual Machines</a:t>
            </a:r>
            <a:endParaRPr/>
          </a:p>
        </p:txBody>
      </p:sp>
      <p:pic>
        <p:nvPicPr>
          <p:cNvPr id="72" name="Google Shape;72;p16"/>
          <p:cNvPicPr preferRelativeResize="0"/>
          <p:nvPr/>
        </p:nvPicPr>
        <p:blipFill>
          <a:blip r:embed="rId3">
            <a:alphaModFix/>
          </a:blip>
          <a:stretch>
            <a:fillRect/>
          </a:stretch>
        </p:blipFill>
        <p:spPr>
          <a:xfrm>
            <a:off x="1385125" y="1159475"/>
            <a:ext cx="60579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layered file system</a:t>
            </a:r>
            <a:endParaRPr/>
          </a:p>
        </p:txBody>
      </p:sp>
      <p:pic>
        <p:nvPicPr>
          <p:cNvPr id="78" name="Google Shape;78;p17"/>
          <p:cNvPicPr preferRelativeResize="0"/>
          <p:nvPr/>
        </p:nvPicPr>
        <p:blipFill>
          <a:blip r:embed="rId3">
            <a:alphaModFix/>
          </a:blip>
          <a:stretch>
            <a:fillRect/>
          </a:stretch>
        </p:blipFill>
        <p:spPr>
          <a:xfrm>
            <a:off x="847725" y="1074475"/>
            <a:ext cx="7448550" cy="253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The Docker Platform</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444C"/>
                </a:solidFill>
                <a:highlight>
                  <a:srgbClr val="FFFFFF"/>
                </a:highlight>
              </a:rPr>
              <a:t> Tooling and a platform to manage the lifecycle of your containers: </a:t>
            </a:r>
            <a:endParaRPr sz="1400">
              <a:solidFill>
                <a:srgbClr val="33444C"/>
              </a:solidFill>
              <a:highlight>
                <a:srgbClr val="FFFFFF"/>
              </a:highlight>
            </a:endParaRPr>
          </a:p>
          <a:p>
            <a:pPr indent="-317500" lvl="0" marL="457200" rtl="0" algn="l">
              <a:spcBef>
                <a:spcPts val="1600"/>
              </a:spcBef>
              <a:spcAft>
                <a:spcPts val="0"/>
              </a:spcAft>
              <a:buClr>
                <a:srgbClr val="33444C"/>
              </a:buClr>
              <a:buSzPts val="1400"/>
              <a:buChar char="●"/>
            </a:pPr>
            <a:r>
              <a:rPr lang="en" sz="1400">
                <a:solidFill>
                  <a:srgbClr val="33444C"/>
                </a:solidFill>
              </a:rPr>
              <a:t>Develop your application and its supporting components using containers.</a:t>
            </a:r>
            <a:endParaRPr sz="1400">
              <a:solidFill>
                <a:srgbClr val="33444C"/>
              </a:solidFill>
            </a:endParaRPr>
          </a:p>
          <a:p>
            <a:pPr indent="-317500" lvl="0" marL="457200" rtl="0" algn="l">
              <a:spcBef>
                <a:spcPts val="0"/>
              </a:spcBef>
              <a:spcAft>
                <a:spcPts val="0"/>
              </a:spcAft>
              <a:buClr>
                <a:srgbClr val="33444C"/>
              </a:buClr>
              <a:buSzPts val="1400"/>
              <a:buChar char="●"/>
            </a:pPr>
            <a:r>
              <a:rPr lang="en" sz="1400">
                <a:solidFill>
                  <a:srgbClr val="33444C"/>
                </a:solidFill>
              </a:rPr>
              <a:t>The container becomes the unit for distributing and testing your application.</a:t>
            </a:r>
            <a:endParaRPr sz="1400">
              <a:solidFill>
                <a:srgbClr val="33444C"/>
              </a:solidFill>
            </a:endParaRPr>
          </a:p>
          <a:p>
            <a:pPr indent="-317500" lvl="0" marL="457200" rtl="0" algn="l">
              <a:spcBef>
                <a:spcPts val="0"/>
              </a:spcBef>
              <a:spcAft>
                <a:spcPts val="0"/>
              </a:spcAft>
              <a:buClr>
                <a:srgbClr val="33444C"/>
              </a:buClr>
              <a:buSzPts val="1400"/>
              <a:buChar char="●"/>
            </a:pPr>
            <a:r>
              <a:rPr lang="en" sz="1400">
                <a:solidFill>
                  <a:srgbClr val="33444C"/>
                </a:solidFill>
              </a:rPr>
              <a:t>deploy your application into production environment, as a container or an orchestrated service. This works the same whether your production environment is a local data center, a cloud provider, or a hybrid of the two.</a:t>
            </a:r>
            <a:endParaRPr sz="1400">
              <a:solidFill>
                <a:srgbClr val="33444C"/>
              </a:solidFill>
            </a:endParaRPr>
          </a:p>
          <a:p>
            <a:pPr indent="0" lvl="0" marL="0" rtl="0" algn="l">
              <a:spcBef>
                <a:spcPts val="800"/>
              </a:spcBef>
              <a:spcAft>
                <a:spcPts val="0"/>
              </a:spcAft>
              <a:buNone/>
            </a:pPr>
            <a:r>
              <a:t/>
            </a:r>
            <a:endParaRPr sz="1050">
              <a:solidFill>
                <a:srgbClr val="33444C"/>
              </a:solidFill>
              <a:highlight>
                <a:srgbClr val="FFFFFF"/>
              </a:highlight>
            </a:endParaRPr>
          </a:p>
          <a:p>
            <a:pPr indent="0" lvl="0" marL="0" rtl="0" algn="l">
              <a:spcBef>
                <a:spcPts val="1600"/>
              </a:spcBef>
              <a:spcAft>
                <a:spcPts val="1600"/>
              </a:spcAft>
              <a:buNone/>
            </a:pPr>
            <a:r>
              <a:t/>
            </a:r>
            <a:endParaRPr sz="1050">
              <a:solidFill>
                <a:srgbClr val="33444C"/>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76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Components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4325" lvl="0" marL="457200" rtl="0" algn="l">
              <a:spcBef>
                <a:spcPts val="1600"/>
              </a:spcBef>
              <a:spcAft>
                <a:spcPts val="0"/>
              </a:spcAft>
              <a:buClr>
                <a:srgbClr val="4E4242"/>
              </a:buClr>
              <a:buSzPts val="1350"/>
              <a:buAutoNum type="arabicPeriod"/>
            </a:pPr>
            <a:r>
              <a:rPr b="1" lang="en" sz="1350">
                <a:solidFill>
                  <a:srgbClr val="4E4242"/>
                </a:solidFill>
                <a:highlight>
                  <a:srgbClr val="FFFFFF"/>
                </a:highlight>
              </a:rPr>
              <a:t>Docker daemon/ Docker engine</a:t>
            </a:r>
            <a:endParaRPr b="1" sz="1100">
              <a:solidFill>
                <a:srgbClr val="4E4242"/>
              </a:solidFill>
            </a:endParaRPr>
          </a:p>
          <a:p>
            <a:pPr indent="-342900" lvl="0" marL="457200" rtl="0" algn="l">
              <a:spcBef>
                <a:spcPts val="0"/>
              </a:spcBef>
              <a:spcAft>
                <a:spcPts val="0"/>
              </a:spcAft>
              <a:buSzPts val="1800"/>
              <a:buAutoNum type="arabicPeriod"/>
            </a:pPr>
            <a:r>
              <a:rPr lang="en"/>
              <a:t>Images / </a:t>
            </a:r>
            <a:r>
              <a:rPr b="1" lang="en" sz="1100">
                <a:solidFill>
                  <a:srgbClr val="4E4242"/>
                </a:solidFill>
              </a:rPr>
              <a:t>Dockerfile</a:t>
            </a:r>
            <a:endParaRPr/>
          </a:p>
          <a:p>
            <a:pPr indent="-342900" lvl="0" marL="457200" rtl="0" algn="l">
              <a:spcBef>
                <a:spcPts val="0"/>
              </a:spcBef>
              <a:spcAft>
                <a:spcPts val="0"/>
              </a:spcAft>
              <a:buSzPts val="1800"/>
              <a:buAutoNum type="arabicPeriod"/>
            </a:pPr>
            <a:r>
              <a:rPr lang="en"/>
              <a:t>Containers</a:t>
            </a:r>
            <a:endParaRPr b="1" sz="1100">
              <a:solidFill>
                <a:srgbClr val="4E4242"/>
              </a:solidFill>
            </a:endParaRPr>
          </a:p>
          <a:p>
            <a:pPr indent="-314325" lvl="0" marL="457200" rtl="0" algn="l">
              <a:spcBef>
                <a:spcPts val="0"/>
              </a:spcBef>
              <a:spcAft>
                <a:spcPts val="0"/>
              </a:spcAft>
              <a:buClr>
                <a:srgbClr val="4E4242"/>
              </a:buClr>
              <a:buSzPts val="1350"/>
              <a:buAutoNum type="arabicPeriod"/>
            </a:pPr>
            <a:r>
              <a:rPr b="1" lang="en" sz="1350">
                <a:solidFill>
                  <a:srgbClr val="4E4242"/>
                </a:solidFill>
                <a:highlight>
                  <a:srgbClr val="FFFFFF"/>
                </a:highlight>
              </a:rPr>
              <a:t>Docker command-line interface tools</a:t>
            </a:r>
            <a:endParaRPr b="1" sz="1100">
              <a:solidFill>
                <a:srgbClr val="4E4242"/>
              </a:solidFill>
            </a:endParaRPr>
          </a:p>
        </p:txBody>
      </p:sp>
      <p:pic>
        <p:nvPicPr>
          <p:cNvPr id="91" name="Google Shape;91;p19"/>
          <p:cNvPicPr preferRelativeResize="0"/>
          <p:nvPr/>
        </p:nvPicPr>
        <p:blipFill>
          <a:blip r:embed="rId3">
            <a:alphaModFix/>
          </a:blip>
          <a:stretch>
            <a:fillRect/>
          </a:stretch>
        </p:blipFill>
        <p:spPr>
          <a:xfrm>
            <a:off x="4336850" y="1253999"/>
            <a:ext cx="4236125" cy="3314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architecture</a:t>
            </a:r>
            <a:endParaRPr/>
          </a:p>
        </p:txBody>
      </p:sp>
      <p:pic>
        <p:nvPicPr>
          <p:cNvPr id="97" name="Google Shape;97;p20"/>
          <p:cNvPicPr preferRelativeResize="0"/>
          <p:nvPr/>
        </p:nvPicPr>
        <p:blipFill>
          <a:blip r:embed="rId3">
            <a:alphaModFix/>
          </a:blip>
          <a:stretch>
            <a:fillRect/>
          </a:stretch>
        </p:blipFill>
        <p:spPr>
          <a:xfrm>
            <a:off x="969644" y="1017725"/>
            <a:ext cx="7547355" cy="3941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4038275" y="1842425"/>
            <a:ext cx="4395651" cy="3053500"/>
          </a:xfrm>
          <a:prstGeom prst="rect">
            <a:avLst/>
          </a:prstGeom>
          <a:noFill/>
          <a:ln>
            <a:noFill/>
          </a:ln>
        </p:spPr>
      </p:pic>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distribution with docker</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Registry</a:t>
            </a:r>
            <a:endParaRPr/>
          </a:p>
          <a:p>
            <a:pPr indent="-317500" lvl="1" marL="914400" rtl="0" algn="l">
              <a:spcBef>
                <a:spcPts val="0"/>
              </a:spcBef>
              <a:spcAft>
                <a:spcPts val="0"/>
              </a:spcAft>
              <a:buSzPts val="1400"/>
              <a:buChar char="○"/>
            </a:pPr>
            <a:r>
              <a:rPr lang="en" sz="1100">
                <a:solidFill>
                  <a:srgbClr val="4E4242"/>
                </a:solidFill>
              </a:rPr>
              <a:t>a place where container images are published and stored</a:t>
            </a:r>
            <a:endParaRPr/>
          </a:p>
          <a:p>
            <a:pPr indent="-298450" lvl="0" marL="457200" rtl="0" algn="l">
              <a:spcBef>
                <a:spcPts val="0"/>
              </a:spcBef>
              <a:spcAft>
                <a:spcPts val="0"/>
              </a:spcAft>
              <a:buClr>
                <a:srgbClr val="4E4242"/>
              </a:buClr>
              <a:buSzPts val="1100"/>
              <a:buChar char="●"/>
            </a:pPr>
            <a:r>
              <a:rPr b="1" lang="en" sz="1100">
                <a:solidFill>
                  <a:srgbClr val="4E4242"/>
                </a:solidFill>
              </a:rPr>
              <a:t>Docker Hub</a:t>
            </a:r>
            <a:endParaRPr b="1" sz="1100">
              <a:solidFill>
                <a:srgbClr val="4E4242"/>
              </a:solidFill>
            </a:endParaRPr>
          </a:p>
          <a:p>
            <a:pPr indent="-298450" lvl="1" marL="914400" rtl="0" algn="l">
              <a:spcBef>
                <a:spcPts val="0"/>
              </a:spcBef>
              <a:spcAft>
                <a:spcPts val="0"/>
              </a:spcAft>
              <a:buClr>
                <a:srgbClr val="4E4242"/>
              </a:buClr>
              <a:buSzPts val="1100"/>
              <a:buChar char="○"/>
            </a:pPr>
            <a:r>
              <a:rPr lang="en" sz="1100">
                <a:solidFill>
                  <a:srgbClr val="4E4242"/>
                </a:solidFill>
              </a:rPr>
              <a:t> public, cloud-based container registry managed by Docker</a:t>
            </a:r>
            <a:endParaRPr sz="1100">
              <a:solidFill>
                <a:srgbClr val="4E4242"/>
              </a:solidFill>
            </a:endParaRPr>
          </a:p>
          <a:p>
            <a:pPr indent="-298450" lvl="1" marL="914400" rtl="0" algn="l">
              <a:spcBef>
                <a:spcPts val="0"/>
              </a:spcBef>
              <a:spcAft>
                <a:spcPts val="0"/>
              </a:spcAft>
              <a:buClr>
                <a:srgbClr val="4E4242"/>
              </a:buClr>
              <a:buSzPts val="1100"/>
              <a:buChar char="○"/>
            </a:pPr>
            <a:r>
              <a:rPr lang="en" sz="1100">
                <a:solidFill>
                  <a:srgbClr val="4E4242"/>
                </a:solidFill>
              </a:rPr>
              <a:t>provides image discovery, distribution, and collaboration workflow support</a:t>
            </a:r>
            <a:endParaRPr sz="1100">
              <a:solidFill>
                <a:srgbClr val="4E4242"/>
              </a:solidFill>
            </a:endParaRPr>
          </a:p>
          <a:p>
            <a:pPr indent="0" lvl="0" marL="0" rtl="0" algn="l">
              <a:spcBef>
                <a:spcPts val="24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