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p:scale>
          <a:sx n="98" d="100"/>
          <a:sy n="98" d="100"/>
        </p:scale>
        <p:origin x="448"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A18C-FCC4-B34F-955C-BE509E359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5D2565-B637-D948-BEF8-B7AE91C970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C6EDDA-98E0-2548-8137-14C2720035A9}"/>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5" name="Footer Placeholder 4">
            <a:extLst>
              <a:ext uri="{FF2B5EF4-FFF2-40B4-BE49-F238E27FC236}">
                <a16:creationId xmlns:a16="http://schemas.microsoft.com/office/drawing/2014/main" id="{A59D1536-10D1-EE48-832C-BEF80895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0C5EC5-D06B-DB46-9AE6-6482C2990693}"/>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35258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E1C6E-3BE1-134C-8F4B-4FC3B5346D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B967C2-9202-8143-9C0E-3BF1047A64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42D5B-528A-7E43-A96D-7E866C9207F4}"/>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5" name="Footer Placeholder 4">
            <a:extLst>
              <a:ext uri="{FF2B5EF4-FFF2-40B4-BE49-F238E27FC236}">
                <a16:creationId xmlns:a16="http://schemas.microsoft.com/office/drawing/2014/main" id="{46F354DB-B199-F442-A777-F51C60AE9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2CAD6-D2B7-574F-AF10-288CD621BEA4}"/>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258825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B838F9-2DC4-B243-B731-01F94635CA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517AC1-48CB-FE4D-8BEC-DDA5A4DD0C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2CD02-384A-6241-BA6B-AC34B0663C25}"/>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5" name="Footer Placeholder 4">
            <a:extLst>
              <a:ext uri="{FF2B5EF4-FFF2-40B4-BE49-F238E27FC236}">
                <a16:creationId xmlns:a16="http://schemas.microsoft.com/office/drawing/2014/main" id="{48D08A0E-A806-4F44-95C2-83462B536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5DEA2A-95A5-CB4B-8E08-A2284033CB8A}"/>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179863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1273-8FA8-9840-AF23-7F7EBEA8F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6673F4-F076-CE4B-B1E0-877E07C7C7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ACB35-7787-5C4B-96F1-416AD1D97171}"/>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5" name="Footer Placeholder 4">
            <a:extLst>
              <a:ext uri="{FF2B5EF4-FFF2-40B4-BE49-F238E27FC236}">
                <a16:creationId xmlns:a16="http://schemas.microsoft.com/office/drawing/2014/main" id="{8E8F0F8F-CDBE-E54F-B9A9-872F04D3D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728C2-45E6-D842-8269-70C7153BA03C}"/>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24066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C588-CC5E-1A45-AB7A-A701390A99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61414D-CD85-0B4D-A534-24FE81309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64C43F-3FA4-334F-92D9-38593D54E7EA}"/>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5" name="Footer Placeholder 4">
            <a:extLst>
              <a:ext uri="{FF2B5EF4-FFF2-40B4-BE49-F238E27FC236}">
                <a16:creationId xmlns:a16="http://schemas.microsoft.com/office/drawing/2014/main" id="{93490D0B-AFF7-5747-B99D-BD2C6E253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AE660-E546-BB49-A664-B84E654B2EBC}"/>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311137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32EE-DF4D-C448-9353-8C43F7DACD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AF12F-8D9C-5A4D-A96C-1C72AD8BC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E6788F-1705-B14D-9BAE-B59FAFDA12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634F90-99A4-474C-8954-CF4B21CEA1D5}"/>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6" name="Footer Placeholder 5">
            <a:extLst>
              <a:ext uri="{FF2B5EF4-FFF2-40B4-BE49-F238E27FC236}">
                <a16:creationId xmlns:a16="http://schemas.microsoft.com/office/drawing/2014/main" id="{35895F4D-75CC-824D-AE9B-944EC870AA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C96E2E-4945-4C48-9FAA-369E602C45D5}"/>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76846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0E024-138F-AC48-9B4F-142D6C4341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BA801-5447-2342-9A7A-2AAD9AAD62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ED916E-2A4F-1A4E-8EA1-E6F532FD76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E5713A-EAA2-5C44-BF7A-997A310B4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C34E9B-0353-F04A-A3D3-A8428A29E8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31BF59-4317-1240-B7F6-AEEB9CB791D5}"/>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8" name="Footer Placeholder 7">
            <a:extLst>
              <a:ext uri="{FF2B5EF4-FFF2-40B4-BE49-F238E27FC236}">
                <a16:creationId xmlns:a16="http://schemas.microsoft.com/office/drawing/2014/main" id="{D828B766-0B7D-9542-87E9-BFD7D700D7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2088D1-9758-8940-9C67-BFB29F3CBF5B}"/>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344385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4C1A-9156-C54E-8F63-456C37937B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89A6C-993F-5B44-B76E-35536319E109}"/>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4" name="Footer Placeholder 3">
            <a:extLst>
              <a:ext uri="{FF2B5EF4-FFF2-40B4-BE49-F238E27FC236}">
                <a16:creationId xmlns:a16="http://schemas.microsoft.com/office/drawing/2014/main" id="{1D7ACCB0-D470-4E41-9A1B-B5C8CF9B41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1D4593-275A-B540-A040-93ED681E7072}"/>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52720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5600DF-361B-C543-BF9F-3AE393C70B93}"/>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3" name="Footer Placeholder 2">
            <a:extLst>
              <a:ext uri="{FF2B5EF4-FFF2-40B4-BE49-F238E27FC236}">
                <a16:creationId xmlns:a16="http://schemas.microsoft.com/office/drawing/2014/main" id="{2F79915C-7F6D-B548-98F9-80A247FDAF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3E6D6E-D2F5-9747-B8D2-871678949285}"/>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407744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BBA3-060F-1449-A29A-66D63F965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364FD7-8C0F-B04C-A614-B2DC94AB7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8C7CDE-817B-D44D-8F8E-0A05FF880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BD3110-C9A8-2F4E-B18B-6890FBEA73B0}"/>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6" name="Footer Placeholder 5">
            <a:extLst>
              <a:ext uri="{FF2B5EF4-FFF2-40B4-BE49-F238E27FC236}">
                <a16:creationId xmlns:a16="http://schemas.microsoft.com/office/drawing/2014/main" id="{EC8AFD7F-D87F-044F-89F9-59CB29F9F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69E06-C3E8-1A43-9D26-867F01603736}"/>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2531285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F221-D776-EC46-887E-112577BF99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9A5B67-1247-CB44-865D-B340905BE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74ED00-35C0-A84A-924E-CE0277A04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16F9D7-742D-8E4E-852E-B655DAE9BA69}"/>
              </a:ext>
            </a:extLst>
          </p:cNvPr>
          <p:cNvSpPr>
            <a:spLocks noGrp="1"/>
          </p:cNvSpPr>
          <p:nvPr>
            <p:ph type="dt" sz="half" idx="10"/>
          </p:nvPr>
        </p:nvSpPr>
        <p:spPr/>
        <p:txBody>
          <a:bodyPr/>
          <a:lstStyle/>
          <a:p>
            <a:fld id="{833A4EF0-42C0-B84F-9975-FED9D1FB086B}" type="datetimeFigureOut">
              <a:rPr lang="en-US" smtClean="0"/>
              <a:t>6/7/22</a:t>
            </a:fld>
            <a:endParaRPr lang="en-US"/>
          </a:p>
        </p:txBody>
      </p:sp>
      <p:sp>
        <p:nvSpPr>
          <p:cNvPr id="6" name="Footer Placeholder 5">
            <a:extLst>
              <a:ext uri="{FF2B5EF4-FFF2-40B4-BE49-F238E27FC236}">
                <a16:creationId xmlns:a16="http://schemas.microsoft.com/office/drawing/2014/main" id="{6043081A-61ED-C841-809A-513898CEF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97B84-E05F-4C41-9309-1574E4B949DE}"/>
              </a:ext>
            </a:extLst>
          </p:cNvPr>
          <p:cNvSpPr>
            <a:spLocks noGrp="1"/>
          </p:cNvSpPr>
          <p:nvPr>
            <p:ph type="sldNum" sz="quarter" idx="12"/>
          </p:nvPr>
        </p:nvSpPr>
        <p:spPr/>
        <p:txBody>
          <a:bodyPr/>
          <a:lstStyle/>
          <a:p>
            <a:fld id="{BFDA448A-9CB8-A045-B7DF-8BBD00C51452}" type="slidenum">
              <a:rPr lang="en-US" smtClean="0"/>
              <a:t>‹#›</a:t>
            </a:fld>
            <a:endParaRPr lang="en-US"/>
          </a:p>
        </p:txBody>
      </p:sp>
    </p:spTree>
    <p:extLst>
      <p:ext uri="{BB962C8B-B14F-4D97-AF65-F5344CB8AC3E}">
        <p14:creationId xmlns:p14="http://schemas.microsoft.com/office/powerpoint/2010/main" val="280049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6AACA4-CD7E-D94B-8D08-BBCF125E43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E27563-C8A2-534C-B1EF-FFECF519B0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D8FBC-0F56-D340-83B4-EA20DBDAC7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A4EF0-42C0-B84F-9975-FED9D1FB086B}" type="datetimeFigureOut">
              <a:rPr lang="en-US" smtClean="0"/>
              <a:t>6/7/22</a:t>
            </a:fld>
            <a:endParaRPr lang="en-US"/>
          </a:p>
        </p:txBody>
      </p:sp>
      <p:sp>
        <p:nvSpPr>
          <p:cNvPr id="5" name="Footer Placeholder 4">
            <a:extLst>
              <a:ext uri="{FF2B5EF4-FFF2-40B4-BE49-F238E27FC236}">
                <a16:creationId xmlns:a16="http://schemas.microsoft.com/office/drawing/2014/main" id="{0EFB9722-4BBE-FC46-BD27-EFC21DF3F3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D43AAE-54DD-C543-BE2A-254DEAAE17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A448A-9CB8-A045-B7DF-8BBD00C51452}" type="slidenum">
              <a:rPr lang="en-US" smtClean="0"/>
              <a:t>‹#›</a:t>
            </a:fld>
            <a:endParaRPr lang="en-US"/>
          </a:p>
        </p:txBody>
      </p:sp>
    </p:spTree>
    <p:extLst>
      <p:ext uri="{BB962C8B-B14F-4D97-AF65-F5344CB8AC3E}">
        <p14:creationId xmlns:p14="http://schemas.microsoft.com/office/powerpoint/2010/main" val="319108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D1AD38-475B-3748-9C5A-23BE52DC84A8}"/>
              </a:ext>
            </a:extLst>
          </p:cNvPr>
          <p:cNvSpPr txBox="1"/>
          <p:nvPr/>
        </p:nvSpPr>
        <p:spPr>
          <a:xfrm>
            <a:off x="684461" y="642552"/>
            <a:ext cx="3342288"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1:</a:t>
            </a:r>
          </a:p>
          <a:p>
            <a:r>
              <a:rPr lang="en-US" dirty="0">
                <a:latin typeface="Arial" panose="020B0604020202020204" pitchFamily="34" charset="0"/>
                <a:cs typeface="Arial" panose="020B0604020202020204" pitchFamily="34" charset="0"/>
              </a:rPr>
              <a:t>Identify DNA sequences that contains putative binding sites</a:t>
            </a:r>
          </a:p>
        </p:txBody>
      </p:sp>
      <p:sp>
        <p:nvSpPr>
          <p:cNvPr id="5" name="TextBox 4">
            <a:extLst>
              <a:ext uri="{FF2B5EF4-FFF2-40B4-BE49-F238E27FC236}">
                <a16:creationId xmlns:a16="http://schemas.microsoft.com/office/drawing/2014/main" id="{DB31BF06-359B-A346-ABF2-CD651F45D11B}"/>
              </a:ext>
            </a:extLst>
          </p:cNvPr>
          <p:cNvSpPr txBox="1"/>
          <p:nvPr/>
        </p:nvSpPr>
        <p:spPr>
          <a:xfrm>
            <a:off x="684461" y="1931775"/>
            <a:ext cx="28648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e.g.: from ChIP-seq peaks</a:t>
            </a:r>
          </a:p>
        </p:txBody>
      </p:sp>
      <p:grpSp>
        <p:nvGrpSpPr>
          <p:cNvPr id="6" name="Group 5">
            <a:extLst>
              <a:ext uri="{FF2B5EF4-FFF2-40B4-BE49-F238E27FC236}">
                <a16:creationId xmlns:a16="http://schemas.microsoft.com/office/drawing/2014/main" id="{9105908B-B741-C248-BD71-A364FB09E439}"/>
              </a:ext>
            </a:extLst>
          </p:cNvPr>
          <p:cNvGrpSpPr>
            <a:grpSpLocks noChangeAspect="1"/>
          </p:cNvGrpSpPr>
          <p:nvPr/>
        </p:nvGrpSpPr>
        <p:grpSpPr>
          <a:xfrm>
            <a:off x="903356" y="2635496"/>
            <a:ext cx="3124619" cy="1554480"/>
            <a:chOff x="-28770" y="988856"/>
            <a:chExt cx="4930942" cy="2453114"/>
          </a:xfrm>
        </p:grpSpPr>
        <p:grpSp>
          <p:nvGrpSpPr>
            <p:cNvPr id="7" name="Group 6">
              <a:extLst>
                <a:ext uri="{FF2B5EF4-FFF2-40B4-BE49-F238E27FC236}">
                  <a16:creationId xmlns:a16="http://schemas.microsoft.com/office/drawing/2014/main" id="{A59DC72C-A241-0C42-A1A0-B1904F84A797}"/>
                </a:ext>
              </a:extLst>
            </p:cNvPr>
            <p:cNvGrpSpPr/>
            <p:nvPr/>
          </p:nvGrpSpPr>
          <p:grpSpPr>
            <a:xfrm>
              <a:off x="328238" y="1489322"/>
              <a:ext cx="4573934" cy="1952648"/>
              <a:chOff x="3053981" y="4459190"/>
              <a:chExt cx="4573934" cy="1952648"/>
            </a:xfrm>
          </p:grpSpPr>
          <p:grpSp>
            <p:nvGrpSpPr>
              <p:cNvPr id="12" name="Group 11">
                <a:extLst>
                  <a:ext uri="{FF2B5EF4-FFF2-40B4-BE49-F238E27FC236}">
                    <a16:creationId xmlns:a16="http://schemas.microsoft.com/office/drawing/2014/main" id="{CAB600F6-0821-894F-807A-A10F8CFD9574}"/>
                  </a:ext>
                </a:extLst>
              </p:cNvPr>
              <p:cNvGrpSpPr/>
              <p:nvPr/>
            </p:nvGrpSpPr>
            <p:grpSpPr>
              <a:xfrm>
                <a:off x="3055915" y="4459190"/>
                <a:ext cx="4572000" cy="868681"/>
                <a:chOff x="4850418" y="4530097"/>
                <a:chExt cx="4572000" cy="868681"/>
              </a:xfrm>
            </p:grpSpPr>
            <p:cxnSp>
              <p:nvCxnSpPr>
                <p:cNvPr id="18" name="Straight Connector 17">
                  <a:extLst>
                    <a:ext uri="{FF2B5EF4-FFF2-40B4-BE49-F238E27FC236}">
                      <a16:creationId xmlns:a16="http://schemas.microsoft.com/office/drawing/2014/main" id="{5F4A1067-0A82-0B4D-BE1C-0538DC7B1FC3}"/>
                    </a:ext>
                  </a:extLst>
                </p:cNvPr>
                <p:cNvCxnSpPr/>
                <p:nvPr/>
              </p:nvCxnSpPr>
              <p:spPr>
                <a:xfrm>
                  <a:off x="4850418" y="5371535"/>
                  <a:ext cx="4572000" cy="0"/>
                </a:xfrm>
                <a:prstGeom prst="line">
                  <a:avLst/>
                </a:prstGeom>
                <a:ln w="31750">
                  <a:solidFill>
                    <a:srgbClr val="FF7E79">
                      <a:alpha val="80000"/>
                    </a:srgbClr>
                  </a:solidFill>
                  <a:prstDash val="dash"/>
                </a:ln>
              </p:spPr>
              <p:style>
                <a:lnRef idx="1">
                  <a:schemeClr val="accent1"/>
                </a:lnRef>
                <a:fillRef idx="0">
                  <a:schemeClr val="accent1"/>
                </a:fillRef>
                <a:effectRef idx="0">
                  <a:schemeClr val="accent1"/>
                </a:effectRef>
                <a:fontRef idx="minor">
                  <a:schemeClr val="tx1"/>
                </a:fontRef>
              </p:style>
            </p:cxnSp>
            <p:sp>
              <p:nvSpPr>
                <p:cNvPr id="19" name="Freeform 18">
                  <a:extLst>
                    <a:ext uri="{FF2B5EF4-FFF2-40B4-BE49-F238E27FC236}">
                      <a16:creationId xmlns:a16="http://schemas.microsoft.com/office/drawing/2014/main" id="{0CEDB4C0-CF4C-3849-AF05-BC5C09C0A3CA}"/>
                    </a:ext>
                  </a:extLst>
                </p:cNvPr>
                <p:cNvSpPr/>
                <p:nvPr/>
              </p:nvSpPr>
              <p:spPr>
                <a:xfrm>
                  <a:off x="6586994" y="4888746"/>
                  <a:ext cx="1131217" cy="510032"/>
                </a:xfrm>
                <a:custGeom>
                  <a:avLst/>
                  <a:gdLst>
                    <a:gd name="connsiteX0" fmla="*/ 0 w 1574277"/>
                    <a:gd name="connsiteY0" fmla="*/ 726431 h 726431"/>
                    <a:gd name="connsiteX1" fmla="*/ 141402 w 1574277"/>
                    <a:gd name="connsiteY1" fmla="*/ 651016 h 726431"/>
                    <a:gd name="connsiteX2" fmla="*/ 282804 w 1574277"/>
                    <a:gd name="connsiteY2" fmla="*/ 405919 h 726431"/>
                    <a:gd name="connsiteX3" fmla="*/ 405353 w 1574277"/>
                    <a:gd name="connsiteY3" fmla="*/ 217383 h 726431"/>
                    <a:gd name="connsiteX4" fmla="*/ 565608 w 1574277"/>
                    <a:gd name="connsiteY4" fmla="*/ 57128 h 726431"/>
                    <a:gd name="connsiteX5" fmla="*/ 725864 w 1574277"/>
                    <a:gd name="connsiteY5" fmla="*/ 567 h 726431"/>
                    <a:gd name="connsiteX6" fmla="*/ 876693 w 1574277"/>
                    <a:gd name="connsiteY6" fmla="*/ 85408 h 726431"/>
                    <a:gd name="connsiteX7" fmla="*/ 999241 w 1574277"/>
                    <a:gd name="connsiteY7" fmla="*/ 226810 h 726431"/>
                    <a:gd name="connsiteX8" fmla="*/ 1121790 w 1574277"/>
                    <a:gd name="connsiteY8" fmla="*/ 434200 h 726431"/>
                    <a:gd name="connsiteX9" fmla="*/ 1206631 w 1574277"/>
                    <a:gd name="connsiteY9" fmla="*/ 566175 h 726431"/>
                    <a:gd name="connsiteX10" fmla="*/ 1329180 w 1574277"/>
                    <a:gd name="connsiteY10" fmla="*/ 669870 h 726431"/>
                    <a:gd name="connsiteX11" fmla="*/ 1574277 w 1574277"/>
                    <a:gd name="connsiteY11" fmla="*/ 717004 h 72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4277" h="726431">
                      <a:moveTo>
                        <a:pt x="0" y="726431"/>
                      </a:moveTo>
                      <a:cubicBezTo>
                        <a:pt x="47134" y="715433"/>
                        <a:pt x="94268" y="704435"/>
                        <a:pt x="141402" y="651016"/>
                      </a:cubicBezTo>
                      <a:cubicBezTo>
                        <a:pt x="188536" y="597597"/>
                        <a:pt x="238812" y="478191"/>
                        <a:pt x="282804" y="405919"/>
                      </a:cubicBezTo>
                      <a:cubicBezTo>
                        <a:pt x="326796" y="333647"/>
                        <a:pt x="358219" y="275515"/>
                        <a:pt x="405353" y="217383"/>
                      </a:cubicBezTo>
                      <a:cubicBezTo>
                        <a:pt x="452487" y="159251"/>
                        <a:pt x="512189" y="93264"/>
                        <a:pt x="565608" y="57128"/>
                      </a:cubicBezTo>
                      <a:cubicBezTo>
                        <a:pt x="619027" y="20992"/>
                        <a:pt x="674017" y="-4146"/>
                        <a:pt x="725864" y="567"/>
                      </a:cubicBezTo>
                      <a:cubicBezTo>
                        <a:pt x="777711" y="5280"/>
                        <a:pt x="831130" y="47701"/>
                        <a:pt x="876693" y="85408"/>
                      </a:cubicBezTo>
                      <a:cubicBezTo>
                        <a:pt x="922256" y="123115"/>
                        <a:pt x="958392" y="168678"/>
                        <a:pt x="999241" y="226810"/>
                      </a:cubicBezTo>
                      <a:cubicBezTo>
                        <a:pt x="1040090" y="284942"/>
                        <a:pt x="1087225" y="377639"/>
                        <a:pt x="1121790" y="434200"/>
                      </a:cubicBezTo>
                      <a:cubicBezTo>
                        <a:pt x="1156355" y="490761"/>
                        <a:pt x="1172066" y="526897"/>
                        <a:pt x="1206631" y="566175"/>
                      </a:cubicBezTo>
                      <a:cubicBezTo>
                        <a:pt x="1241196" y="605453"/>
                        <a:pt x="1267906" y="644732"/>
                        <a:pt x="1329180" y="669870"/>
                      </a:cubicBezTo>
                      <a:cubicBezTo>
                        <a:pt x="1390454" y="695008"/>
                        <a:pt x="1482365" y="706006"/>
                        <a:pt x="1574277" y="717004"/>
                      </a:cubicBezTo>
                    </a:path>
                  </a:pathLst>
                </a:cu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anose="020B0604020202020204" pitchFamily="34" charset="0"/>
                    <a:cs typeface="Arial" panose="020B0604020202020204" pitchFamily="34" charset="0"/>
                  </a:endParaRPr>
                </a:p>
              </p:txBody>
            </p:sp>
            <p:sp>
              <p:nvSpPr>
                <p:cNvPr id="20" name="Freeform 19">
                  <a:extLst>
                    <a:ext uri="{FF2B5EF4-FFF2-40B4-BE49-F238E27FC236}">
                      <a16:creationId xmlns:a16="http://schemas.microsoft.com/office/drawing/2014/main" id="{FB02D651-B634-6040-A6FF-B3202B5336B2}"/>
                    </a:ext>
                  </a:extLst>
                </p:cNvPr>
                <p:cNvSpPr/>
                <p:nvPr/>
              </p:nvSpPr>
              <p:spPr>
                <a:xfrm>
                  <a:off x="7977119" y="5164860"/>
                  <a:ext cx="1131217" cy="233918"/>
                </a:xfrm>
                <a:custGeom>
                  <a:avLst/>
                  <a:gdLst>
                    <a:gd name="connsiteX0" fmla="*/ 0 w 1423448"/>
                    <a:gd name="connsiteY0" fmla="*/ 224508 h 233935"/>
                    <a:gd name="connsiteX1" fmla="*/ 216817 w 1423448"/>
                    <a:gd name="connsiteY1" fmla="*/ 205655 h 233935"/>
                    <a:gd name="connsiteX2" fmla="*/ 377072 w 1423448"/>
                    <a:gd name="connsiteY2" fmla="*/ 92533 h 233935"/>
                    <a:gd name="connsiteX3" fmla="*/ 556182 w 1423448"/>
                    <a:gd name="connsiteY3" fmla="*/ 26545 h 233935"/>
                    <a:gd name="connsiteX4" fmla="*/ 820132 w 1423448"/>
                    <a:gd name="connsiteY4" fmla="*/ 7692 h 233935"/>
                    <a:gd name="connsiteX5" fmla="*/ 1093509 w 1423448"/>
                    <a:gd name="connsiteY5" fmla="*/ 149094 h 233935"/>
                    <a:gd name="connsiteX6" fmla="*/ 1300899 w 1423448"/>
                    <a:gd name="connsiteY6" fmla="*/ 215081 h 233935"/>
                    <a:gd name="connsiteX7" fmla="*/ 1423448 w 1423448"/>
                    <a:gd name="connsiteY7" fmla="*/ 233935 h 23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448" h="233935">
                      <a:moveTo>
                        <a:pt x="0" y="224508"/>
                      </a:moveTo>
                      <a:cubicBezTo>
                        <a:pt x="76986" y="226079"/>
                        <a:pt x="153972" y="227651"/>
                        <a:pt x="216817" y="205655"/>
                      </a:cubicBezTo>
                      <a:cubicBezTo>
                        <a:pt x="279662" y="183659"/>
                        <a:pt x="320511" y="122385"/>
                        <a:pt x="377072" y="92533"/>
                      </a:cubicBezTo>
                      <a:cubicBezTo>
                        <a:pt x="433633" y="62681"/>
                        <a:pt x="482339" y="40685"/>
                        <a:pt x="556182" y="26545"/>
                      </a:cubicBezTo>
                      <a:cubicBezTo>
                        <a:pt x="630025" y="12405"/>
                        <a:pt x="730578" y="-12733"/>
                        <a:pt x="820132" y="7692"/>
                      </a:cubicBezTo>
                      <a:cubicBezTo>
                        <a:pt x="909686" y="28117"/>
                        <a:pt x="1013381" y="114529"/>
                        <a:pt x="1093509" y="149094"/>
                      </a:cubicBezTo>
                      <a:cubicBezTo>
                        <a:pt x="1173637" y="183659"/>
                        <a:pt x="1245909" y="200941"/>
                        <a:pt x="1300899" y="215081"/>
                      </a:cubicBezTo>
                      <a:cubicBezTo>
                        <a:pt x="1355889" y="229221"/>
                        <a:pt x="1389668" y="231578"/>
                        <a:pt x="1423448" y="233935"/>
                      </a:cubicBezTo>
                    </a:path>
                  </a:pathLst>
                </a:cu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21" name="Freeform 20">
                  <a:extLst>
                    <a:ext uri="{FF2B5EF4-FFF2-40B4-BE49-F238E27FC236}">
                      <a16:creationId xmlns:a16="http://schemas.microsoft.com/office/drawing/2014/main" id="{17DDB86E-4026-B64B-9B2A-FA224FB41BEA}"/>
                    </a:ext>
                  </a:extLst>
                </p:cNvPr>
                <p:cNvSpPr/>
                <p:nvPr/>
              </p:nvSpPr>
              <p:spPr>
                <a:xfrm>
                  <a:off x="5116613" y="4530097"/>
                  <a:ext cx="1278227" cy="868681"/>
                </a:xfrm>
                <a:custGeom>
                  <a:avLst/>
                  <a:gdLst>
                    <a:gd name="connsiteX0" fmla="*/ 0 w 1278228"/>
                    <a:gd name="connsiteY0" fmla="*/ 1141666 h 1141666"/>
                    <a:gd name="connsiteX1" fmla="*/ 70834 w 1278228"/>
                    <a:gd name="connsiteY1" fmla="*/ 1135227 h 1141666"/>
                    <a:gd name="connsiteX2" fmla="*/ 115910 w 1278228"/>
                    <a:gd name="connsiteY2" fmla="*/ 1122348 h 1141666"/>
                    <a:gd name="connsiteX3" fmla="*/ 170645 w 1278228"/>
                    <a:gd name="connsiteY3" fmla="*/ 1086931 h 1141666"/>
                    <a:gd name="connsiteX4" fmla="*/ 196403 w 1278228"/>
                    <a:gd name="connsiteY4" fmla="*/ 1045075 h 1141666"/>
                    <a:gd name="connsiteX5" fmla="*/ 231820 w 1278228"/>
                    <a:gd name="connsiteY5" fmla="*/ 964582 h 1141666"/>
                    <a:gd name="connsiteX6" fmla="*/ 270456 w 1278228"/>
                    <a:gd name="connsiteY6" fmla="*/ 855111 h 1141666"/>
                    <a:gd name="connsiteX7" fmla="*/ 328411 w 1278228"/>
                    <a:gd name="connsiteY7" fmla="*/ 642610 h 1141666"/>
                    <a:gd name="connsiteX8" fmla="*/ 392806 w 1278228"/>
                    <a:gd name="connsiteY8" fmla="*/ 404351 h 1141666"/>
                    <a:gd name="connsiteX9" fmla="*/ 453980 w 1278228"/>
                    <a:gd name="connsiteY9" fmla="*/ 182190 h 1141666"/>
                    <a:gd name="connsiteX10" fmla="*/ 495837 w 1278228"/>
                    <a:gd name="connsiteY10" fmla="*/ 66280 h 1141666"/>
                    <a:gd name="connsiteX11" fmla="*/ 540913 w 1278228"/>
                    <a:gd name="connsiteY11" fmla="*/ 8325 h 1141666"/>
                    <a:gd name="connsiteX12" fmla="*/ 589209 w 1278228"/>
                    <a:gd name="connsiteY12" fmla="*/ 5106 h 1141666"/>
                    <a:gd name="connsiteX13" fmla="*/ 647164 w 1278228"/>
                    <a:gd name="connsiteY13" fmla="*/ 53401 h 1141666"/>
                    <a:gd name="connsiteX14" fmla="*/ 695459 w 1278228"/>
                    <a:gd name="connsiteY14" fmla="*/ 146773 h 1141666"/>
                    <a:gd name="connsiteX15" fmla="*/ 717997 w 1278228"/>
                    <a:gd name="connsiteY15" fmla="*/ 278782 h 1141666"/>
                    <a:gd name="connsiteX16" fmla="*/ 746975 w 1278228"/>
                    <a:gd name="connsiteY16" fmla="*/ 526700 h 1141666"/>
                    <a:gd name="connsiteX17" fmla="*/ 804930 w 1278228"/>
                    <a:gd name="connsiteY17" fmla="*/ 687686 h 1141666"/>
                    <a:gd name="connsiteX18" fmla="*/ 904741 w 1278228"/>
                    <a:gd name="connsiteY18" fmla="*/ 784277 h 1141666"/>
                    <a:gd name="connsiteX19" fmla="*/ 985234 w 1278228"/>
                    <a:gd name="connsiteY19" fmla="*/ 835793 h 1141666"/>
                    <a:gd name="connsiteX20" fmla="*/ 1036749 w 1278228"/>
                    <a:gd name="connsiteY20" fmla="*/ 919506 h 1141666"/>
                    <a:gd name="connsiteX21" fmla="*/ 1091485 w 1278228"/>
                    <a:gd name="connsiteY21" fmla="*/ 1006438 h 1141666"/>
                    <a:gd name="connsiteX22" fmla="*/ 1152659 w 1278228"/>
                    <a:gd name="connsiteY22" fmla="*/ 1064393 h 1141666"/>
                    <a:gd name="connsiteX23" fmla="*/ 1204175 w 1278228"/>
                    <a:gd name="connsiteY23" fmla="*/ 1106249 h 1141666"/>
                    <a:gd name="connsiteX24" fmla="*/ 1278228 w 1278228"/>
                    <a:gd name="connsiteY24" fmla="*/ 1138446 h 114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78228" h="1141666">
                      <a:moveTo>
                        <a:pt x="0" y="1141666"/>
                      </a:moveTo>
                      <a:cubicBezTo>
                        <a:pt x="25758" y="1140056"/>
                        <a:pt x="51516" y="1138447"/>
                        <a:pt x="70834" y="1135227"/>
                      </a:cubicBezTo>
                      <a:cubicBezTo>
                        <a:pt x="90152" y="1132007"/>
                        <a:pt x="99275" y="1130397"/>
                        <a:pt x="115910" y="1122348"/>
                      </a:cubicBezTo>
                      <a:cubicBezTo>
                        <a:pt x="132545" y="1114299"/>
                        <a:pt x="157230" y="1099810"/>
                        <a:pt x="170645" y="1086931"/>
                      </a:cubicBezTo>
                      <a:cubicBezTo>
                        <a:pt x="184060" y="1074052"/>
                        <a:pt x="186207" y="1065466"/>
                        <a:pt x="196403" y="1045075"/>
                      </a:cubicBezTo>
                      <a:cubicBezTo>
                        <a:pt x="206599" y="1024684"/>
                        <a:pt x="219478" y="996243"/>
                        <a:pt x="231820" y="964582"/>
                      </a:cubicBezTo>
                      <a:cubicBezTo>
                        <a:pt x="244162" y="932921"/>
                        <a:pt x="254358" y="908773"/>
                        <a:pt x="270456" y="855111"/>
                      </a:cubicBezTo>
                      <a:cubicBezTo>
                        <a:pt x="286555" y="801449"/>
                        <a:pt x="308019" y="717737"/>
                        <a:pt x="328411" y="642610"/>
                      </a:cubicBezTo>
                      <a:cubicBezTo>
                        <a:pt x="348803" y="567483"/>
                        <a:pt x="371878" y="481088"/>
                        <a:pt x="392806" y="404351"/>
                      </a:cubicBezTo>
                      <a:cubicBezTo>
                        <a:pt x="413734" y="327614"/>
                        <a:pt x="436808" y="238535"/>
                        <a:pt x="453980" y="182190"/>
                      </a:cubicBezTo>
                      <a:cubicBezTo>
                        <a:pt x="471152" y="125845"/>
                        <a:pt x="481348" y="95257"/>
                        <a:pt x="495837" y="66280"/>
                      </a:cubicBezTo>
                      <a:cubicBezTo>
                        <a:pt x="510326" y="37303"/>
                        <a:pt x="525351" y="18521"/>
                        <a:pt x="540913" y="8325"/>
                      </a:cubicBezTo>
                      <a:cubicBezTo>
                        <a:pt x="556475" y="-1871"/>
                        <a:pt x="571501" y="-2407"/>
                        <a:pt x="589209" y="5106"/>
                      </a:cubicBezTo>
                      <a:cubicBezTo>
                        <a:pt x="606917" y="12619"/>
                        <a:pt x="629456" y="29790"/>
                        <a:pt x="647164" y="53401"/>
                      </a:cubicBezTo>
                      <a:cubicBezTo>
                        <a:pt x="664872" y="77012"/>
                        <a:pt x="683653" y="109209"/>
                        <a:pt x="695459" y="146773"/>
                      </a:cubicBezTo>
                      <a:cubicBezTo>
                        <a:pt x="707265" y="184337"/>
                        <a:pt x="709411" y="215461"/>
                        <a:pt x="717997" y="278782"/>
                      </a:cubicBezTo>
                      <a:cubicBezTo>
                        <a:pt x="726583" y="342103"/>
                        <a:pt x="732486" y="458549"/>
                        <a:pt x="746975" y="526700"/>
                      </a:cubicBezTo>
                      <a:cubicBezTo>
                        <a:pt x="761464" y="594851"/>
                        <a:pt x="778636" y="644757"/>
                        <a:pt x="804930" y="687686"/>
                      </a:cubicBezTo>
                      <a:cubicBezTo>
                        <a:pt x="831224" y="730615"/>
                        <a:pt x="874690" y="759593"/>
                        <a:pt x="904741" y="784277"/>
                      </a:cubicBezTo>
                      <a:cubicBezTo>
                        <a:pt x="934792" y="808961"/>
                        <a:pt x="963233" y="813255"/>
                        <a:pt x="985234" y="835793"/>
                      </a:cubicBezTo>
                      <a:cubicBezTo>
                        <a:pt x="1007235" y="858331"/>
                        <a:pt x="1019041" y="891065"/>
                        <a:pt x="1036749" y="919506"/>
                      </a:cubicBezTo>
                      <a:cubicBezTo>
                        <a:pt x="1054457" y="947947"/>
                        <a:pt x="1072167" y="982290"/>
                        <a:pt x="1091485" y="1006438"/>
                      </a:cubicBezTo>
                      <a:cubicBezTo>
                        <a:pt x="1110803" y="1030586"/>
                        <a:pt x="1133877" y="1047758"/>
                        <a:pt x="1152659" y="1064393"/>
                      </a:cubicBezTo>
                      <a:cubicBezTo>
                        <a:pt x="1171441" y="1081028"/>
                        <a:pt x="1183247" y="1093907"/>
                        <a:pt x="1204175" y="1106249"/>
                      </a:cubicBezTo>
                      <a:cubicBezTo>
                        <a:pt x="1225103" y="1118591"/>
                        <a:pt x="1251665" y="1128518"/>
                        <a:pt x="1278228" y="1138446"/>
                      </a:cubicBezTo>
                    </a:path>
                  </a:pathLst>
                </a:custGeom>
                <a:solidFill>
                  <a:srgbClr val="FF7E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62466F25-DFCB-D04B-B09F-744CEBE1F623}"/>
                  </a:ext>
                </a:extLst>
              </p:cNvPr>
              <p:cNvGrpSpPr/>
              <p:nvPr/>
            </p:nvGrpSpPr>
            <p:grpSpPr>
              <a:xfrm>
                <a:off x="3053981" y="5532649"/>
                <a:ext cx="4572000" cy="879189"/>
                <a:chOff x="3426180" y="4619493"/>
                <a:chExt cx="4572000" cy="879189"/>
              </a:xfrm>
            </p:grpSpPr>
            <p:cxnSp>
              <p:nvCxnSpPr>
                <p:cNvPr id="14" name="Straight Connector 13">
                  <a:extLst>
                    <a:ext uri="{FF2B5EF4-FFF2-40B4-BE49-F238E27FC236}">
                      <a16:creationId xmlns:a16="http://schemas.microsoft.com/office/drawing/2014/main" id="{DC5BE015-8A7E-8F46-A3BF-7D611C042572}"/>
                    </a:ext>
                  </a:extLst>
                </p:cNvPr>
                <p:cNvCxnSpPr/>
                <p:nvPr/>
              </p:nvCxnSpPr>
              <p:spPr>
                <a:xfrm>
                  <a:off x="3426180" y="5470254"/>
                  <a:ext cx="4572000" cy="0"/>
                </a:xfrm>
                <a:prstGeom prst="line">
                  <a:avLst/>
                </a:prstGeom>
                <a:ln w="31750">
                  <a:solidFill>
                    <a:srgbClr val="0096FF">
                      <a:alpha val="80000"/>
                    </a:srgbClr>
                  </a:solidFill>
                  <a:prstDash val="dash"/>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2D21440E-9BFD-6141-9C28-EDD9D338FCA8}"/>
                    </a:ext>
                  </a:extLst>
                </p:cNvPr>
                <p:cNvSpPr/>
                <p:nvPr/>
              </p:nvSpPr>
              <p:spPr>
                <a:xfrm>
                  <a:off x="5164690" y="4982569"/>
                  <a:ext cx="1131217" cy="510032"/>
                </a:xfrm>
                <a:custGeom>
                  <a:avLst/>
                  <a:gdLst>
                    <a:gd name="connsiteX0" fmla="*/ 0 w 1574277"/>
                    <a:gd name="connsiteY0" fmla="*/ 726431 h 726431"/>
                    <a:gd name="connsiteX1" fmla="*/ 141402 w 1574277"/>
                    <a:gd name="connsiteY1" fmla="*/ 651016 h 726431"/>
                    <a:gd name="connsiteX2" fmla="*/ 282804 w 1574277"/>
                    <a:gd name="connsiteY2" fmla="*/ 405919 h 726431"/>
                    <a:gd name="connsiteX3" fmla="*/ 405353 w 1574277"/>
                    <a:gd name="connsiteY3" fmla="*/ 217383 h 726431"/>
                    <a:gd name="connsiteX4" fmla="*/ 565608 w 1574277"/>
                    <a:gd name="connsiteY4" fmla="*/ 57128 h 726431"/>
                    <a:gd name="connsiteX5" fmla="*/ 725864 w 1574277"/>
                    <a:gd name="connsiteY5" fmla="*/ 567 h 726431"/>
                    <a:gd name="connsiteX6" fmla="*/ 876693 w 1574277"/>
                    <a:gd name="connsiteY6" fmla="*/ 85408 h 726431"/>
                    <a:gd name="connsiteX7" fmla="*/ 999241 w 1574277"/>
                    <a:gd name="connsiteY7" fmla="*/ 226810 h 726431"/>
                    <a:gd name="connsiteX8" fmla="*/ 1121790 w 1574277"/>
                    <a:gd name="connsiteY8" fmla="*/ 434200 h 726431"/>
                    <a:gd name="connsiteX9" fmla="*/ 1206631 w 1574277"/>
                    <a:gd name="connsiteY9" fmla="*/ 566175 h 726431"/>
                    <a:gd name="connsiteX10" fmla="*/ 1329180 w 1574277"/>
                    <a:gd name="connsiteY10" fmla="*/ 669870 h 726431"/>
                    <a:gd name="connsiteX11" fmla="*/ 1574277 w 1574277"/>
                    <a:gd name="connsiteY11" fmla="*/ 717004 h 72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4277" h="726431">
                      <a:moveTo>
                        <a:pt x="0" y="726431"/>
                      </a:moveTo>
                      <a:cubicBezTo>
                        <a:pt x="47134" y="715433"/>
                        <a:pt x="94268" y="704435"/>
                        <a:pt x="141402" y="651016"/>
                      </a:cubicBezTo>
                      <a:cubicBezTo>
                        <a:pt x="188536" y="597597"/>
                        <a:pt x="238812" y="478191"/>
                        <a:pt x="282804" y="405919"/>
                      </a:cubicBezTo>
                      <a:cubicBezTo>
                        <a:pt x="326796" y="333647"/>
                        <a:pt x="358219" y="275515"/>
                        <a:pt x="405353" y="217383"/>
                      </a:cubicBezTo>
                      <a:cubicBezTo>
                        <a:pt x="452487" y="159251"/>
                        <a:pt x="512189" y="93264"/>
                        <a:pt x="565608" y="57128"/>
                      </a:cubicBezTo>
                      <a:cubicBezTo>
                        <a:pt x="619027" y="20992"/>
                        <a:pt x="674017" y="-4146"/>
                        <a:pt x="725864" y="567"/>
                      </a:cubicBezTo>
                      <a:cubicBezTo>
                        <a:pt x="777711" y="5280"/>
                        <a:pt x="831130" y="47701"/>
                        <a:pt x="876693" y="85408"/>
                      </a:cubicBezTo>
                      <a:cubicBezTo>
                        <a:pt x="922256" y="123115"/>
                        <a:pt x="958392" y="168678"/>
                        <a:pt x="999241" y="226810"/>
                      </a:cubicBezTo>
                      <a:cubicBezTo>
                        <a:pt x="1040090" y="284942"/>
                        <a:pt x="1087225" y="377639"/>
                        <a:pt x="1121790" y="434200"/>
                      </a:cubicBezTo>
                      <a:cubicBezTo>
                        <a:pt x="1156355" y="490761"/>
                        <a:pt x="1172066" y="526897"/>
                        <a:pt x="1206631" y="566175"/>
                      </a:cubicBezTo>
                      <a:cubicBezTo>
                        <a:pt x="1241196" y="605453"/>
                        <a:pt x="1267906" y="644732"/>
                        <a:pt x="1329180" y="669870"/>
                      </a:cubicBezTo>
                      <a:cubicBezTo>
                        <a:pt x="1390454" y="695008"/>
                        <a:pt x="1482365" y="706006"/>
                        <a:pt x="1574277" y="717004"/>
                      </a:cubicBezTo>
                    </a:path>
                  </a:pathLst>
                </a:custGeom>
                <a:solidFill>
                  <a:srgbClr val="009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rial" panose="020B0604020202020204" pitchFamily="34" charset="0"/>
                    <a:cs typeface="Arial" panose="020B0604020202020204" pitchFamily="34" charset="0"/>
                  </a:endParaRPr>
                </a:p>
              </p:txBody>
            </p:sp>
            <p:sp>
              <p:nvSpPr>
                <p:cNvPr id="16" name="Freeform 15">
                  <a:extLst>
                    <a:ext uri="{FF2B5EF4-FFF2-40B4-BE49-F238E27FC236}">
                      <a16:creationId xmlns:a16="http://schemas.microsoft.com/office/drawing/2014/main" id="{3AA311DD-5E32-564A-9DAE-ACC82039FEFD}"/>
                    </a:ext>
                  </a:extLst>
                </p:cNvPr>
                <p:cNvSpPr/>
                <p:nvPr/>
              </p:nvSpPr>
              <p:spPr>
                <a:xfrm>
                  <a:off x="3764496" y="5264765"/>
                  <a:ext cx="1131217" cy="233917"/>
                </a:xfrm>
                <a:custGeom>
                  <a:avLst/>
                  <a:gdLst>
                    <a:gd name="connsiteX0" fmla="*/ 0 w 1423448"/>
                    <a:gd name="connsiteY0" fmla="*/ 224508 h 233935"/>
                    <a:gd name="connsiteX1" fmla="*/ 216817 w 1423448"/>
                    <a:gd name="connsiteY1" fmla="*/ 205655 h 233935"/>
                    <a:gd name="connsiteX2" fmla="*/ 377072 w 1423448"/>
                    <a:gd name="connsiteY2" fmla="*/ 92533 h 233935"/>
                    <a:gd name="connsiteX3" fmla="*/ 556182 w 1423448"/>
                    <a:gd name="connsiteY3" fmla="*/ 26545 h 233935"/>
                    <a:gd name="connsiteX4" fmla="*/ 820132 w 1423448"/>
                    <a:gd name="connsiteY4" fmla="*/ 7692 h 233935"/>
                    <a:gd name="connsiteX5" fmla="*/ 1093509 w 1423448"/>
                    <a:gd name="connsiteY5" fmla="*/ 149094 h 233935"/>
                    <a:gd name="connsiteX6" fmla="*/ 1300899 w 1423448"/>
                    <a:gd name="connsiteY6" fmla="*/ 215081 h 233935"/>
                    <a:gd name="connsiteX7" fmla="*/ 1423448 w 1423448"/>
                    <a:gd name="connsiteY7" fmla="*/ 233935 h 23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448" h="233935">
                      <a:moveTo>
                        <a:pt x="0" y="224508"/>
                      </a:moveTo>
                      <a:cubicBezTo>
                        <a:pt x="76986" y="226079"/>
                        <a:pt x="153972" y="227651"/>
                        <a:pt x="216817" y="205655"/>
                      </a:cubicBezTo>
                      <a:cubicBezTo>
                        <a:pt x="279662" y="183659"/>
                        <a:pt x="320511" y="122385"/>
                        <a:pt x="377072" y="92533"/>
                      </a:cubicBezTo>
                      <a:cubicBezTo>
                        <a:pt x="433633" y="62681"/>
                        <a:pt x="482339" y="40685"/>
                        <a:pt x="556182" y="26545"/>
                      </a:cubicBezTo>
                      <a:cubicBezTo>
                        <a:pt x="630025" y="12405"/>
                        <a:pt x="730578" y="-12733"/>
                        <a:pt x="820132" y="7692"/>
                      </a:cubicBezTo>
                      <a:cubicBezTo>
                        <a:pt x="909686" y="28117"/>
                        <a:pt x="1013381" y="114529"/>
                        <a:pt x="1093509" y="149094"/>
                      </a:cubicBezTo>
                      <a:cubicBezTo>
                        <a:pt x="1173637" y="183659"/>
                        <a:pt x="1245909" y="200941"/>
                        <a:pt x="1300899" y="215081"/>
                      </a:cubicBezTo>
                      <a:cubicBezTo>
                        <a:pt x="1355889" y="229221"/>
                        <a:pt x="1389668" y="231578"/>
                        <a:pt x="1423448" y="233935"/>
                      </a:cubicBezTo>
                    </a:path>
                  </a:pathLst>
                </a:custGeom>
                <a:solidFill>
                  <a:srgbClr val="009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sp>
              <p:nvSpPr>
                <p:cNvPr id="17" name="Freeform 16">
                  <a:extLst>
                    <a:ext uri="{FF2B5EF4-FFF2-40B4-BE49-F238E27FC236}">
                      <a16:creationId xmlns:a16="http://schemas.microsoft.com/office/drawing/2014/main" id="{50DA5293-18E4-4A42-9ECA-9103B3BAB9E1}"/>
                    </a:ext>
                  </a:extLst>
                </p:cNvPr>
                <p:cNvSpPr/>
                <p:nvPr/>
              </p:nvSpPr>
              <p:spPr>
                <a:xfrm>
                  <a:off x="6452197" y="4619493"/>
                  <a:ext cx="1278228" cy="868680"/>
                </a:xfrm>
                <a:custGeom>
                  <a:avLst/>
                  <a:gdLst>
                    <a:gd name="connsiteX0" fmla="*/ 0 w 1278228"/>
                    <a:gd name="connsiteY0" fmla="*/ 1141666 h 1141666"/>
                    <a:gd name="connsiteX1" fmla="*/ 70834 w 1278228"/>
                    <a:gd name="connsiteY1" fmla="*/ 1135227 h 1141666"/>
                    <a:gd name="connsiteX2" fmla="*/ 115910 w 1278228"/>
                    <a:gd name="connsiteY2" fmla="*/ 1122348 h 1141666"/>
                    <a:gd name="connsiteX3" fmla="*/ 170645 w 1278228"/>
                    <a:gd name="connsiteY3" fmla="*/ 1086931 h 1141666"/>
                    <a:gd name="connsiteX4" fmla="*/ 196403 w 1278228"/>
                    <a:gd name="connsiteY4" fmla="*/ 1045075 h 1141666"/>
                    <a:gd name="connsiteX5" fmla="*/ 231820 w 1278228"/>
                    <a:gd name="connsiteY5" fmla="*/ 964582 h 1141666"/>
                    <a:gd name="connsiteX6" fmla="*/ 270456 w 1278228"/>
                    <a:gd name="connsiteY6" fmla="*/ 855111 h 1141666"/>
                    <a:gd name="connsiteX7" fmla="*/ 328411 w 1278228"/>
                    <a:gd name="connsiteY7" fmla="*/ 642610 h 1141666"/>
                    <a:gd name="connsiteX8" fmla="*/ 392806 w 1278228"/>
                    <a:gd name="connsiteY8" fmla="*/ 404351 h 1141666"/>
                    <a:gd name="connsiteX9" fmla="*/ 453980 w 1278228"/>
                    <a:gd name="connsiteY9" fmla="*/ 182190 h 1141666"/>
                    <a:gd name="connsiteX10" fmla="*/ 495837 w 1278228"/>
                    <a:gd name="connsiteY10" fmla="*/ 66280 h 1141666"/>
                    <a:gd name="connsiteX11" fmla="*/ 540913 w 1278228"/>
                    <a:gd name="connsiteY11" fmla="*/ 8325 h 1141666"/>
                    <a:gd name="connsiteX12" fmla="*/ 589209 w 1278228"/>
                    <a:gd name="connsiteY12" fmla="*/ 5106 h 1141666"/>
                    <a:gd name="connsiteX13" fmla="*/ 647164 w 1278228"/>
                    <a:gd name="connsiteY13" fmla="*/ 53401 h 1141666"/>
                    <a:gd name="connsiteX14" fmla="*/ 695459 w 1278228"/>
                    <a:gd name="connsiteY14" fmla="*/ 146773 h 1141666"/>
                    <a:gd name="connsiteX15" fmla="*/ 717997 w 1278228"/>
                    <a:gd name="connsiteY15" fmla="*/ 278782 h 1141666"/>
                    <a:gd name="connsiteX16" fmla="*/ 746975 w 1278228"/>
                    <a:gd name="connsiteY16" fmla="*/ 526700 h 1141666"/>
                    <a:gd name="connsiteX17" fmla="*/ 804930 w 1278228"/>
                    <a:gd name="connsiteY17" fmla="*/ 687686 h 1141666"/>
                    <a:gd name="connsiteX18" fmla="*/ 904741 w 1278228"/>
                    <a:gd name="connsiteY18" fmla="*/ 784277 h 1141666"/>
                    <a:gd name="connsiteX19" fmla="*/ 985234 w 1278228"/>
                    <a:gd name="connsiteY19" fmla="*/ 835793 h 1141666"/>
                    <a:gd name="connsiteX20" fmla="*/ 1036749 w 1278228"/>
                    <a:gd name="connsiteY20" fmla="*/ 919506 h 1141666"/>
                    <a:gd name="connsiteX21" fmla="*/ 1091485 w 1278228"/>
                    <a:gd name="connsiteY21" fmla="*/ 1006438 h 1141666"/>
                    <a:gd name="connsiteX22" fmla="*/ 1152659 w 1278228"/>
                    <a:gd name="connsiteY22" fmla="*/ 1064393 h 1141666"/>
                    <a:gd name="connsiteX23" fmla="*/ 1204175 w 1278228"/>
                    <a:gd name="connsiteY23" fmla="*/ 1106249 h 1141666"/>
                    <a:gd name="connsiteX24" fmla="*/ 1278228 w 1278228"/>
                    <a:gd name="connsiteY24" fmla="*/ 1138446 h 114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78228" h="1141666">
                      <a:moveTo>
                        <a:pt x="0" y="1141666"/>
                      </a:moveTo>
                      <a:cubicBezTo>
                        <a:pt x="25758" y="1140056"/>
                        <a:pt x="51516" y="1138447"/>
                        <a:pt x="70834" y="1135227"/>
                      </a:cubicBezTo>
                      <a:cubicBezTo>
                        <a:pt x="90152" y="1132007"/>
                        <a:pt x="99275" y="1130397"/>
                        <a:pt x="115910" y="1122348"/>
                      </a:cubicBezTo>
                      <a:cubicBezTo>
                        <a:pt x="132545" y="1114299"/>
                        <a:pt x="157230" y="1099810"/>
                        <a:pt x="170645" y="1086931"/>
                      </a:cubicBezTo>
                      <a:cubicBezTo>
                        <a:pt x="184060" y="1074052"/>
                        <a:pt x="186207" y="1065466"/>
                        <a:pt x="196403" y="1045075"/>
                      </a:cubicBezTo>
                      <a:cubicBezTo>
                        <a:pt x="206599" y="1024684"/>
                        <a:pt x="219478" y="996243"/>
                        <a:pt x="231820" y="964582"/>
                      </a:cubicBezTo>
                      <a:cubicBezTo>
                        <a:pt x="244162" y="932921"/>
                        <a:pt x="254358" y="908773"/>
                        <a:pt x="270456" y="855111"/>
                      </a:cubicBezTo>
                      <a:cubicBezTo>
                        <a:pt x="286555" y="801449"/>
                        <a:pt x="308019" y="717737"/>
                        <a:pt x="328411" y="642610"/>
                      </a:cubicBezTo>
                      <a:cubicBezTo>
                        <a:pt x="348803" y="567483"/>
                        <a:pt x="371878" y="481088"/>
                        <a:pt x="392806" y="404351"/>
                      </a:cubicBezTo>
                      <a:cubicBezTo>
                        <a:pt x="413734" y="327614"/>
                        <a:pt x="436808" y="238535"/>
                        <a:pt x="453980" y="182190"/>
                      </a:cubicBezTo>
                      <a:cubicBezTo>
                        <a:pt x="471152" y="125845"/>
                        <a:pt x="481348" y="95257"/>
                        <a:pt x="495837" y="66280"/>
                      </a:cubicBezTo>
                      <a:cubicBezTo>
                        <a:pt x="510326" y="37303"/>
                        <a:pt x="525351" y="18521"/>
                        <a:pt x="540913" y="8325"/>
                      </a:cubicBezTo>
                      <a:cubicBezTo>
                        <a:pt x="556475" y="-1871"/>
                        <a:pt x="571501" y="-2407"/>
                        <a:pt x="589209" y="5106"/>
                      </a:cubicBezTo>
                      <a:cubicBezTo>
                        <a:pt x="606917" y="12619"/>
                        <a:pt x="629456" y="29790"/>
                        <a:pt x="647164" y="53401"/>
                      </a:cubicBezTo>
                      <a:cubicBezTo>
                        <a:pt x="664872" y="77012"/>
                        <a:pt x="683653" y="109209"/>
                        <a:pt x="695459" y="146773"/>
                      </a:cubicBezTo>
                      <a:cubicBezTo>
                        <a:pt x="707265" y="184337"/>
                        <a:pt x="709411" y="215461"/>
                        <a:pt x="717997" y="278782"/>
                      </a:cubicBezTo>
                      <a:cubicBezTo>
                        <a:pt x="726583" y="342103"/>
                        <a:pt x="732486" y="458549"/>
                        <a:pt x="746975" y="526700"/>
                      </a:cubicBezTo>
                      <a:cubicBezTo>
                        <a:pt x="761464" y="594851"/>
                        <a:pt x="778636" y="644757"/>
                        <a:pt x="804930" y="687686"/>
                      </a:cubicBezTo>
                      <a:cubicBezTo>
                        <a:pt x="831224" y="730615"/>
                        <a:pt x="874690" y="759593"/>
                        <a:pt x="904741" y="784277"/>
                      </a:cubicBezTo>
                      <a:cubicBezTo>
                        <a:pt x="934792" y="808961"/>
                        <a:pt x="963233" y="813255"/>
                        <a:pt x="985234" y="835793"/>
                      </a:cubicBezTo>
                      <a:cubicBezTo>
                        <a:pt x="1007235" y="858331"/>
                        <a:pt x="1019041" y="891065"/>
                        <a:pt x="1036749" y="919506"/>
                      </a:cubicBezTo>
                      <a:cubicBezTo>
                        <a:pt x="1054457" y="947947"/>
                        <a:pt x="1072167" y="982290"/>
                        <a:pt x="1091485" y="1006438"/>
                      </a:cubicBezTo>
                      <a:cubicBezTo>
                        <a:pt x="1110803" y="1030586"/>
                        <a:pt x="1133877" y="1047758"/>
                        <a:pt x="1152659" y="1064393"/>
                      </a:cubicBezTo>
                      <a:cubicBezTo>
                        <a:pt x="1171441" y="1081028"/>
                        <a:pt x="1183247" y="1093907"/>
                        <a:pt x="1204175" y="1106249"/>
                      </a:cubicBezTo>
                      <a:cubicBezTo>
                        <a:pt x="1225103" y="1118591"/>
                        <a:pt x="1251665" y="1128518"/>
                        <a:pt x="1278228" y="1138446"/>
                      </a:cubicBezTo>
                    </a:path>
                  </a:pathLst>
                </a:custGeom>
                <a:solidFill>
                  <a:srgbClr val="009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rial" panose="020B0604020202020204" pitchFamily="34" charset="0"/>
                    <a:cs typeface="Arial" panose="020B0604020202020204" pitchFamily="34" charset="0"/>
                  </a:endParaRPr>
                </a:p>
              </p:txBody>
            </p:sp>
          </p:grpSp>
        </p:grpSp>
        <p:sp>
          <p:nvSpPr>
            <p:cNvPr id="8" name="TextBox 7">
              <a:extLst>
                <a:ext uri="{FF2B5EF4-FFF2-40B4-BE49-F238E27FC236}">
                  <a16:creationId xmlns:a16="http://schemas.microsoft.com/office/drawing/2014/main" id="{FEA66A75-C4AD-7447-BF2D-95B790A282B9}"/>
                </a:ext>
              </a:extLst>
            </p:cNvPr>
            <p:cNvSpPr txBox="1"/>
            <p:nvPr/>
          </p:nvSpPr>
          <p:spPr>
            <a:xfrm>
              <a:off x="-28769" y="988856"/>
              <a:ext cx="773398" cy="477327"/>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TF</a:t>
              </a:r>
              <a:r>
                <a:rPr lang="en-US" altLang="zh-CN" sz="1600" dirty="0">
                  <a:latin typeface="Arial" panose="020B0604020202020204" pitchFamily="34" charset="0"/>
                  <a:cs typeface="Arial" panose="020B0604020202020204" pitchFamily="34" charset="0"/>
                </a:rPr>
                <a:t>1</a:t>
              </a:r>
              <a:endParaRPr lang="en-US" sz="1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6D888B8-2677-8F4D-89E4-8F432E2906F0}"/>
                </a:ext>
              </a:extLst>
            </p:cNvPr>
            <p:cNvSpPr txBox="1"/>
            <p:nvPr/>
          </p:nvSpPr>
          <p:spPr>
            <a:xfrm>
              <a:off x="-28770" y="2400490"/>
              <a:ext cx="773398" cy="477327"/>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TF2</a:t>
              </a:r>
              <a:endParaRPr lang="en-US" sz="1600" dirty="0">
                <a:latin typeface="Arial" panose="020B0604020202020204" pitchFamily="34" charset="0"/>
                <a:cs typeface="Arial" panose="020B0604020202020204" pitchFamily="34" charset="0"/>
              </a:endParaRPr>
            </a:p>
          </p:txBody>
        </p:sp>
        <p:sp>
          <p:nvSpPr>
            <p:cNvPr id="10" name="Oval 9">
              <a:extLst>
                <a:ext uri="{FF2B5EF4-FFF2-40B4-BE49-F238E27FC236}">
                  <a16:creationId xmlns:a16="http://schemas.microsoft.com/office/drawing/2014/main" id="{8755ECEF-C975-0A48-8CAE-5228C35D0E22}"/>
                </a:ext>
              </a:extLst>
            </p:cNvPr>
            <p:cNvSpPr>
              <a:spLocks noChangeAspect="1"/>
            </p:cNvSpPr>
            <p:nvPr/>
          </p:nvSpPr>
          <p:spPr>
            <a:xfrm>
              <a:off x="736053" y="1077112"/>
              <a:ext cx="365760" cy="365757"/>
            </a:xfrm>
            <a:prstGeom prst="ellipse">
              <a:avLst/>
            </a:prstGeom>
            <a:solidFill>
              <a:srgbClr val="D81E00"/>
            </a:solidFill>
            <a:ln w="19050">
              <a:solidFill>
                <a:srgbClr val="941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1" name="Hexagon 10">
              <a:extLst>
                <a:ext uri="{FF2B5EF4-FFF2-40B4-BE49-F238E27FC236}">
                  <a16:creationId xmlns:a16="http://schemas.microsoft.com/office/drawing/2014/main" id="{8837C9A6-BB56-4848-A380-8073DC9E7DB7}"/>
                </a:ext>
              </a:extLst>
            </p:cNvPr>
            <p:cNvSpPr>
              <a:spLocks noChangeAspect="1"/>
            </p:cNvSpPr>
            <p:nvPr/>
          </p:nvSpPr>
          <p:spPr>
            <a:xfrm>
              <a:off x="736053" y="2510484"/>
              <a:ext cx="365760" cy="316383"/>
            </a:xfrm>
            <a:prstGeom prst="hexagon">
              <a:avLst/>
            </a:prstGeom>
            <a:solidFill>
              <a:srgbClr val="0080FF"/>
            </a:solidFill>
            <a:ln w="19050">
              <a:solidFill>
                <a:srgbClr val="005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22" name="TextBox 21">
            <a:extLst>
              <a:ext uri="{FF2B5EF4-FFF2-40B4-BE49-F238E27FC236}">
                <a16:creationId xmlns:a16="http://schemas.microsoft.com/office/drawing/2014/main" id="{6433B230-325E-8E4E-BA38-8F4882D1D29C}"/>
              </a:ext>
            </a:extLst>
          </p:cNvPr>
          <p:cNvSpPr txBox="1"/>
          <p:nvPr/>
        </p:nvSpPr>
        <p:spPr>
          <a:xfrm>
            <a:off x="320114" y="4272996"/>
            <a:ext cx="453201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5…AAA</a:t>
            </a:r>
            <a:r>
              <a:rPr lang="en-US" altLang="zh-CN" dirty="0">
                <a:highlight>
                  <a:srgbClr val="00FFFF"/>
                </a:highlight>
                <a:latin typeface="Arial" panose="020B0604020202020204" pitchFamily="34" charset="0"/>
                <a:cs typeface="Arial" panose="020B0604020202020204" pitchFamily="34" charset="0"/>
              </a:rPr>
              <a:t>CACGTG</a:t>
            </a:r>
            <a:r>
              <a:rPr lang="en-US" dirty="0">
                <a:latin typeface="Arial" panose="020B0604020202020204" pitchFamily="34" charset="0"/>
                <a:cs typeface="Arial" panose="020B0604020202020204" pitchFamily="34" charset="0"/>
              </a:rPr>
              <a:t>CC..GG</a:t>
            </a:r>
            <a:r>
              <a:rPr lang="en-US" altLang="zh-CN" dirty="0">
                <a:highlight>
                  <a:srgbClr val="00FFFF"/>
                </a:highlight>
                <a:latin typeface="Arial" panose="020B0604020202020204" pitchFamily="34" charset="0"/>
                <a:cs typeface="Arial" panose="020B0604020202020204" pitchFamily="34" charset="0"/>
              </a:rPr>
              <a:t>CACGTG</a:t>
            </a:r>
            <a:r>
              <a:rPr lang="en-US" dirty="0">
                <a:latin typeface="Arial" panose="020B0604020202020204" pitchFamily="34" charset="0"/>
                <a:cs typeface="Arial" panose="020B0604020202020204" pitchFamily="34" charset="0"/>
              </a:rPr>
              <a:t>AA….3</a:t>
            </a:r>
          </a:p>
        </p:txBody>
      </p:sp>
      <p:sp>
        <p:nvSpPr>
          <p:cNvPr id="23" name="TextBox 22">
            <a:extLst>
              <a:ext uri="{FF2B5EF4-FFF2-40B4-BE49-F238E27FC236}">
                <a16:creationId xmlns:a16="http://schemas.microsoft.com/office/drawing/2014/main" id="{B120852C-56F2-6B44-909B-226D276681EC}"/>
              </a:ext>
            </a:extLst>
          </p:cNvPr>
          <p:cNvSpPr txBox="1"/>
          <p:nvPr/>
        </p:nvSpPr>
        <p:spPr>
          <a:xfrm>
            <a:off x="5408862" y="642551"/>
            <a:ext cx="5474486"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2:</a:t>
            </a:r>
          </a:p>
          <a:p>
            <a:r>
              <a:rPr lang="en-US" dirty="0">
                <a:latin typeface="Arial" panose="020B0604020202020204" pitchFamily="34" charset="0"/>
                <a:cs typeface="Arial" panose="020B0604020202020204" pitchFamily="34" charset="0"/>
              </a:rPr>
              <a:t>Identify the core of the binding site to be the center of the probe.</a:t>
            </a:r>
          </a:p>
          <a:p>
            <a:r>
              <a:rPr lang="en-US" dirty="0">
                <a:latin typeface="Arial" panose="020B0604020202020204" pitchFamily="34" charset="0"/>
                <a:cs typeface="Arial" panose="020B0604020202020204" pitchFamily="34" charset="0"/>
              </a:rPr>
              <a:t>You can scan the peak with PWM and put the k-</a:t>
            </a:r>
            <a:r>
              <a:rPr lang="en-US" dirty="0" err="1">
                <a:latin typeface="Arial" panose="020B0604020202020204" pitchFamily="34" charset="0"/>
                <a:cs typeface="Arial" panose="020B0604020202020204" pitchFamily="34" charset="0"/>
              </a:rPr>
              <a:t>mer</a:t>
            </a:r>
            <a:r>
              <a:rPr lang="en-US" dirty="0">
                <a:latin typeface="Arial" panose="020B0604020202020204" pitchFamily="34" charset="0"/>
                <a:cs typeface="Arial" panose="020B0604020202020204" pitchFamily="34" charset="0"/>
              </a:rPr>
              <a:t> with highest PWM score in the center. Or you can use strategies that </a:t>
            </a:r>
            <a:r>
              <a:rPr lang="en-US" altLang="zh-CN" dirty="0">
                <a:latin typeface="Arial" panose="020B0604020202020204" pitchFamily="34" charset="0"/>
                <a:cs typeface="Arial" panose="020B0604020202020204" pitchFamily="34" charset="0"/>
              </a:rPr>
              <a:t>make</a:t>
            </a:r>
            <a:r>
              <a:rPr lang="zh-CN" alt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 most sense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to</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you</a:t>
            </a:r>
            <a:r>
              <a:rPr lang="en-US" dirty="0">
                <a:latin typeface="Arial" panose="020B0604020202020204" pitchFamily="34" charset="0"/>
                <a:cs typeface="Arial" panose="020B0604020202020204" pitchFamily="34" charset="0"/>
              </a:rPr>
              <a:t>.</a:t>
            </a:r>
          </a:p>
        </p:txBody>
      </p:sp>
      <p:sp>
        <p:nvSpPr>
          <p:cNvPr id="24" name="TextBox 23">
            <a:extLst>
              <a:ext uri="{FF2B5EF4-FFF2-40B4-BE49-F238E27FC236}">
                <a16:creationId xmlns:a16="http://schemas.microsoft.com/office/drawing/2014/main" id="{0E96492E-CEE9-D541-AA00-BB69080D5E11}"/>
              </a:ext>
            </a:extLst>
          </p:cNvPr>
          <p:cNvSpPr txBox="1"/>
          <p:nvPr/>
        </p:nvSpPr>
        <p:spPr>
          <a:xfrm>
            <a:off x="435520" y="4844888"/>
            <a:ext cx="502508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(assuming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your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protein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binds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to</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CACGTG)</a:t>
            </a:r>
            <a:endParaRPr lang="en-US"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C191F029-674F-2146-8C40-B0169A9D28E8}"/>
              </a:ext>
            </a:extLst>
          </p:cNvPr>
          <p:cNvSpPr txBox="1"/>
          <p:nvPr/>
        </p:nvSpPr>
        <p:spPr>
          <a:xfrm>
            <a:off x="6213675" y="4327834"/>
            <a:ext cx="453201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5…AAA</a:t>
            </a:r>
            <a:r>
              <a:rPr lang="en-US" altLang="zh-CN" dirty="0">
                <a:highlight>
                  <a:srgbClr val="00FFFF"/>
                </a:highlight>
                <a:latin typeface="Arial" panose="020B0604020202020204" pitchFamily="34" charset="0"/>
                <a:cs typeface="Arial" panose="020B0604020202020204" pitchFamily="34" charset="0"/>
              </a:rPr>
              <a:t>CACGTG</a:t>
            </a:r>
            <a:r>
              <a:rPr lang="en-US" dirty="0">
                <a:latin typeface="Arial" panose="020B0604020202020204" pitchFamily="34" charset="0"/>
                <a:cs typeface="Arial" panose="020B0604020202020204" pitchFamily="34" charset="0"/>
              </a:rPr>
              <a:t>CC..GG</a:t>
            </a:r>
            <a:r>
              <a:rPr lang="en-US" altLang="zh-CN" dirty="0">
                <a:highlight>
                  <a:srgbClr val="00FFFF"/>
                </a:highlight>
                <a:latin typeface="Arial" panose="020B0604020202020204" pitchFamily="34" charset="0"/>
                <a:cs typeface="Arial" panose="020B0604020202020204" pitchFamily="34" charset="0"/>
              </a:rPr>
              <a:t>CACGTG</a:t>
            </a:r>
            <a:r>
              <a:rPr lang="en-US" dirty="0">
                <a:latin typeface="Arial" panose="020B0604020202020204" pitchFamily="34" charset="0"/>
                <a:cs typeface="Arial" panose="020B0604020202020204" pitchFamily="34" charset="0"/>
              </a:rPr>
              <a:t>AA….3</a:t>
            </a:r>
          </a:p>
        </p:txBody>
      </p:sp>
      <p:sp>
        <p:nvSpPr>
          <p:cNvPr id="3" name="TextBox 2">
            <a:extLst>
              <a:ext uri="{FF2B5EF4-FFF2-40B4-BE49-F238E27FC236}">
                <a16:creationId xmlns:a16="http://schemas.microsoft.com/office/drawing/2014/main" id="{E9A1E32D-D2FB-CE44-97C5-120E3AE50367}"/>
              </a:ext>
            </a:extLst>
          </p:cNvPr>
          <p:cNvSpPr txBox="1"/>
          <p:nvPr/>
        </p:nvSpPr>
        <p:spPr>
          <a:xfrm>
            <a:off x="7198062" y="4695348"/>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center</a:t>
            </a:r>
          </a:p>
        </p:txBody>
      </p:sp>
      <p:pic>
        <p:nvPicPr>
          <p:cNvPr id="46" name="Graphic 45">
            <a:extLst>
              <a:ext uri="{FF2B5EF4-FFF2-40B4-BE49-F238E27FC236}">
                <a16:creationId xmlns:a16="http://schemas.microsoft.com/office/drawing/2014/main" id="{D18D2DC2-5E11-6640-9EDE-76EC212EB3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5866" y="3074549"/>
            <a:ext cx="2136125" cy="466563"/>
          </a:xfrm>
          <a:prstGeom prst="rect">
            <a:avLst/>
          </a:prstGeom>
        </p:spPr>
      </p:pic>
      <p:sp>
        <p:nvSpPr>
          <p:cNvPr id="47" name="TextBox 46">
            <a:extLst>
              <a:ext uri="{FF2B5EF4-FFF2-40B4-BE49-F238E27FC236}">
                <a16:creationId xmlns:a16="http://schemas.microsoft.com/office/drawing/2014/main" id="{9D9A36F0-963E-614D-9B15-48F36A072CB1}"/>
              </a:ext>
            </a:extLst>
          </p:cNvPr>
          <p:cNvSpPr txBox="1"/>
          <p:nvPr/>
        </p:nvSpPr>
        <p:spPr>
          <a:xfrm>
            <a:off x="9091991" y="3095982"/>
            <a:ext cx="74892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PWM</a:t>
            </a:r>
          </a:p>
        </p:txBody>
      </p:sp>
      <p:sp>
        <p:nvSpPr>
          <p:cNvPr id="49" name="TextBox 48">
            <a:extLst>
              <a:ext uri="{FF2B5EF4-FFF2-40B4-BE49-F238E27FC236}">
                <a16:creationId xmlns:a16="http://schemas.microsoft.com/office/drawing/2014/main" id="{69AF90EA-1DE5-3B4B-BBCA-5F9FC9878F6F}"/>
              </a:ext>
            </a:extLst>
          </p:cNvPr>
          <p:cNvSpPr txBox="1"/>
          <p:nvPr/>
        </p:nvSpPr>
        <p:spPr>
          <a:xfrm>
            <a:off x="8882159" y="4695348"/>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center</a:t>
            </a:r>
          </a:p>
        </p:txBody>
      </p:sp>
      <p:sp>
        <p:nvSpPr>
          <p:cNvPr id="50" name="Right Arrow 49">
            <a:extLst>
              <a:ext uri="{FF2B5EF4-FFF2-40B4-BE49-F238E27FC236}">
                <a16:creationId xmlns:a16="http://schemas.microsoft.com/office/drawing/2014/main" id="{604B60FC-941A-E04E-99F4-A5A818AFFF8B}"/>
              </a:ext>
            </a:extLst>
          </p:cNvPr>
          <p:cNvSpPr/>
          <p:nvPr/>
        </p:nvSpPr>
        <p:spPr>
          <a:xfrm rot="5400000">
            <a:off x="8270334" y="3259390"/>
            <a:ext cx="369333" cy="1379802"/>
          </a:xfrm>
          <a:prstGeom prst="rightArrow">
            <a:avLst>
              <a:gd name="adj1" fmla="val 50000"/>
              <a:gd name="adj2" fmla="val 7232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0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2E4BC2-ABAA-7A43-85E3-CF7D973005FC}"/>
              </a:ext>
            </a:extLst>
          </p:cNvPr>
          <p:cNvSpPr txBox="1"/>
          <p:nvPr/>
        </p:nvSpPr>
        <p:spPr>
          <a:xfrm>
            <a:off x="389601" y="274803"/>
            <a:ext cx="547448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3:</a:t>
            </a:r>
          </a:p>
          <a:p>
            <a:r>
              <a:rPr lang="en-US" dirty="0">
                <a:latin typeface="Arial" panose="020B0604020202020204" pitchFamily="34" charset="0"/>
                <a:cs typeface="Arial" panose="020B0604020202020204" pitchFamily="34" charset="0"/>
              </a:rPr>
              <a:t>Trim the centered DNA sequences to be 36-bp long.</a:t>
            </a:r>
          </a:p>
        </p:txBody>
      </p:sp>
      <p:sp>
        <p:nvSpPr>
          <p:cNvPr id="5" name="Right Brace 4">
            <a:extLst>
              <a:ext uri="{FF2B5EF4-FFF2-40B4-BE49-F238E27FC236}">
                <a16:creationId xmlns:a16="http://schemas.microsoft.com/office/drawing/2014/main" id="{7C7CD38D-EE9D-7C43-8720-EF772C649620}"/>
              </a:ext>
            </a:extLst>
          </p:cNvPr>
          <p:cNvSpPr/>
          <p:nvPr/>
        </p:nvSpPr>
        <p:spPr>
          <a:xfrm rot="5400000">
            <a:off x="2000749" y="694024"/>
            <a:ext cx="146304" cy="15544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3D5196E-92CF-6343-9E35-C4F3F335BA3C}"/>
              </a:ext>
            </a:extLst>
          </p:cNvPr>
          <p:cNvSpPr txBox="1"/>
          <p:nvPr/>
        </p:nvSpPr>
        <p:spPr>
          <a:xfrm>
            <a:off x="1675509" y="1629910"/>
            <a:ext cx="77457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36-bp</a:t>
            </a:r>
          </a:p>
        </p:txBody>
      </p:sp>
      <p:sp>
        <p:nvSpPr>
          <p:cNvPr id="7" name="TextBox 6">
            <a:extLst>
              <a:ext uri="{FF2B5EF4-FFF2-40B4-BE49-F238E27FC236}">
                <a16:creationId xmlns:a16="http://schemas.microsoft.com/office/drawing/2014/main" id="{093B3085-7A67-EE40-9C4A-A350B731F928}"/>
              </a:ext>
            </a:extLst>
          </p:cNvPr>
          <p:cNvSpPr txBox="1"/>
          <p:nvPr/>
        </p:nvSpPr>
        <p:spPr>
          <a:xfrm>
            <a:off x="389601" y="2306968"/>
            <a:ext cx="9241416"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Example format:</a:t>
            </a:r>
          </a:p>
          <a:p>
            <a:r>
              <a:rPr lang="en-US" sz="1200" dirty="0" err="1">
                <a:latin typeface="Courier" pitchFamily="2" charset="0"/>
              </a:rPr>
              <a:t>chrI</a:t>
            </a:r>
            <a:r>
              <a:rPr lang="en-US" sz="1200" dirty="0">
                <a:latin typeface="Courier" pitchFamily="2" charset="0"/>
              </a:rPr>
              <a:t>    16195   16201   GTAAGTAATGTACTTCACGTGTGTTCCACTGGTAAT</a:t>
            </a:r>
          </a:p>
          <a:p>
            <a:r>
              <a:rPr lang="en-US" sz="1200" dirty="0" err="1">
                <a:latin typeface="Courier" pitchFamily="2" charset="0"/>
              </a:rPr>
              <a:t>chrI</a:t>
            </a:r>
            <a:r>
              <a:rPr lang="en-US" sz="1200" dirty="0">
                <a:latin typeface="Courier" pitchFamily="2" charset="0"/>
              </a:rPr>
              <a:t>    34266   34272   TGAATAGCAGCATTCAATGTGACGAACAACCCGGAG</a:t>
            </a:r>
          </a:p>
          <a:p>
            <a:r>
              <a:rPr lang="en-US" sz="1200" dirty="0" err="1">
                <a:latin typeface="Courier" pitchFamily="2" charset="0"/>
              </a:rPr>
              <a:t>chrI</a:t>
            </a:r>
            <a:r>
              <a:rPr lang="en-US" sz="1200" dirty="0">
                <a:latin typeface="Courier" pitchFamily="2" charset="0"/>
              </a:rPr>
              <a:t>    68821   68827   GGCAGGACGGACTTCCACGTGGAACTTAGGCATTCC</a:t>
            </a:r>
          </a:p>
          <a:p>
            <a:r>
              <a:rPr lang="en-US" sz="1200" dirty="0">
                <a:latin typeface="Courier" pitchFamily="2" charset="0"/>
              </a:rPr>
              <a:t>.</a:t>
            </a:r>
          </a:p>
          <a:p>
            <a:r>
              <a:rPr lang="en-US" sz="1200" dirty="0">
                <a:latin typeface="Courier" pitchFamily="2" charset="0"/>
              </a:rPr>
              <a:t>.</a:t>
            </a:r>
          </a:p>
          <a:p>
            <a:r>
              <a:rPr lang="en-US" sz="1200" dirty="0">
                <a:latin typeface="Courier" pitchFamily="2"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including the correct genome coordinate for 36mers can be helpful in terms of data interpretation, especially when you want to compare to in vivo data. Nevertheless, there might be probes that do not have coordinate information, such as some custom designed sequence that does not exist in the genome. In that case it’s fine to skip the coordinate</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or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just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keep</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the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coordinate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chr0:0-0</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F101820E-E514-5D40-9FFB-D3A18E3E7602}"/>
              </a:ext>
            </a:extLst>
          </p:cNvPr>
          <p:cNvSpPr txBox="1"/>
          <p:nvPr/>
        </p:nvSpPr>
        <p:spPr>
          <a:xfrm>
            <a:off x="727275" y="1099844"/>
            <a:ext cx="453201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5…AAA</a:t>
            </a:r>
            <a:r>
              <a:rPr lang="en-US" altLang="zh-CN" dirty="0">
                <a:highlight>
                  <a:srgbClr val="00FFFF"/>
                </a:highlight>
                <a:latin typeface="Arial" panose="020B0604020202020204" pitchFamily="34" charset="0"/>
                <a:cs typeface="Arial" panose="020B0604020202020204" pitchFamily="34" charset="0"/>
              </a:rPr>
              <a:t>CACGTG</a:t>
            </a:r>
            <a:r>
              <a:rPr lang="en-US" dirty="0">
                <a:latin typeface="Arial" panose="020B0604020202020204" pitchFamily="34" charset="0"/>
                <a:cs typeface="Arial" panose="020B0604020202020204" pitchFamily="34" charset="0"/>
              </a:rPr>
              <a:t>CC..GG</a:t>
            </a:r>
            <a:r>
              <a:rPr lang="en-US" altLang="zh-CN" dirty="0">
                <a:highlight>
                  <a:srgbClr val="00FFFF"/>
                </a:highlight>
                <a:latin typeface="Arial" panose="020B0604020202020204" pitchFamily="34" charset="0"/>
                <a:cs typeface="Arial" panose="020B0604020202020204" pitchFamily="34" charset="0"/>
              </a:rPr>
              <a:t>CACGTG</a:t>
            </a:r>
            <a:r>
              <a:rPr lang="en-US" dirty="0">
                <a:latin typeface="Arial" panose="020B0604020202020204" pitchFamily="34" charset="0"/>
                <a:cs typeface="Arial" panose="020B0604020202020204" pitchFamily="34" charset="0"/>
              </a:rPr>
              <a:t>AA….3</a:t>
            </a:r>
          </a:p>
        </p:txBody>
      </p:sp>
      <p:sp>
        <p:nvSpPr>
          <p:cNvPr id="9" name="TextBox 8">
            <a:extLst>
              <a:ext uri="{FF2B5EF4-FFF2-40B4-BE49-F238E27FC236}">
                <a16:creationId xmlns:a16="http://schemas.microsoft.com/office/drawing/2014/main" id="{47A841F7-92DF-7743-B607-8DF346503E38}"/>
              </a:ext>
            </a:extLst>
          </p:cNvPr>
          <p:cNvSpPr txBox="1"/>
          <p:nvPr/>
        </p:nvSpPr>
        <p:spPr>
          <a:xfrm>
            <a:off x="1681845" y="84088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center</a:t>
            </a:r>
          </a:p>
        </p:txBody>
      </p:sp>
      <p:sp>
        <p:nvSpPr>
          <p:cNvPr id="10" name="TextBox 9">
            <a:extLst>
              <a:ext uri="{FF2B5EF4-FFF2-40B4-BE49-F238E27FC236}">
                <a16:creationId xmlns:a16="http://schemas.microsoft.com/office/drawing/2014/main" id="{9B16C4FD-E532-5243-B318-EA6279B733A6}"/>
              </a:ext>
            </a:extLst>
          </p:cNvPr>
          <p:cNvSpPr txBox="1"/>
          <p:nvPr/>
        </p:nvSpPr>
        <p:spPr>
          <a:xfrm>
            <a:off x="3495150" y="84088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center</a:t>
            </a:r>
          </a:p>
        </p:txBody>
      </p:sp>
      <p:sp>
        <p:nvSpPr>
          <p:cNvPr id="11" name="Right Brace 10">
            <a:extLst>
              <a:ext uri="{FF2B5EF4-FFF2-40B4-BE49-F238E27FC236}">
                <a16:creationId xmlns:a16="http://schemas.microsoft.com/office/drawing/2014/main" id="{D4D06125-0E4D-2C40-B6A5-A0C571A8C670}"/>
              </a:ext>
            </a:extLst>
          </p:cNvPr>
          <p:cNvSpPr/>
          <p:nvPr/>
        </p:nvSpPr>
        <p:spPr>
          <a:xfrm rot="5400000">
            <a:off x="3753888" y="691936"/>
            <a:ext cx="141365" cy="15544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69CFEAD-3FAB-8C43-99B8-E639FFCBB0CD}"/>
              </a:ext>
            </a:extLst>
          </p:cNvPr>
          <p:cNvSpPr txBox="1"/>
          <p:nvPr/>
        </p:nvSpPr>
        <p:spPr>
          <a:xfrm>
            <a:off x="3527609" y="1620343"/>
            <a:ext cx="77457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36-bp</a:t>
            </a:r>
          </a:p>
        </p:txBody>
      </p:sp>
      <p:sp>
        <p:nvSpPr>
          <p:cNvPr id="16" name="Rectangle 15">
            <a:extLst>
              <a:ext uri="{FF2B5EF4-FFF2-40B4-BE49-F238E27FC236}">
                <a16:creationId xmlns:a16="http://schemas.microsoft.com/office/drawing/2014/main" id="{6FAE2598-74E3-C84D-A99F-9711491E268E}"/>
              </a:ext>
            </a:extLst>
          </p:cNvPr>
          <p:cNvSpPr/>
          <p:nvPr/>
        </p:nvSpPr>
        <p:spPr>
          <a:xfrm>
            <a:off x="2450080" y="2197542"/>
            <a:ext cx="36420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5’</a:t>
            </a:r>
            <a:endParaRPr lang="en-US" dirty="0"/>
          </a:p>
        </p:txBody>
      </p:sp>
      <p:sp>
        <p:nvSpPr>
          <p:cNvPr id="17" name="Rectangle 16">
            <a:extLst>
              <a:ext uri="{FF2B5EF4-FFF2-40B4-BE49-F238E27FC236}">
                <a16:creationId xmlns:a16="http://schemas.microsoft.com/office/drawing/2014/main" id="{A7E17026-17FD-2E49-9FE5-330798E3C964}"/>
              </a:ext>
            </a:extLst>
          </p:cNvPr>
          <p:cNvSpPr/>
          <p:nvPr/>
        </p:nvSpPr>
        <p:spPr>
          <a:xfrm>
            <a:off x="5813002" y="2197542"/>
            <a:ext cx="36420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3’</a:t>
            </a:r>
            <a:endParaRPr lang="en-US" dirty="0"/>
          </a:p>
        </p:txBody>
      </p:sp>
    </p:spTree>
    <p:extLst>
      <p:ext uri="{BB962C8B-B14F-4D97-AF65-F5344CB8AC3E}">
        <p14:creationId xmlns:p14="http://schemas.microsoft.com/office/powerpoint/2010/main" val="157414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2E4BC2-ABAA-7A43-85E3-CF7D973005FC}"/>
              </a:ext>
            </a:extLst>
          </p:cNvPr>
          <p:cNvSpPr txBox="1"/>
          <p:nvPr/>
        </p:nvSpPr>
        <p:spPr>
          <a:xfrm>
            <a:off x="389601" y="274803"/>
            <a:ext cx="1022539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4:</a:t>
            </a:r>
          </a:p>
          <a:p>
            <a:r>
              <a:rPr lang="en-US" dirty="0">
                <a:latin typeface="Arial" panose="020B0604020202020204" pitchFamily="34" charset="0"/>
                <a:cs typeface="Arial" panose="020B0604020202020204" pitchFamily="34" charset="0"/>
              </a:rPr>
              <a:t>Format the file a bit and give each probe a meaningful name.</a:t>
            </a:r>
          </a:p>
          <a:p>
            <a:r>
              <a:rPr lang="en-US" dirty="0">
                <a:latin typeface="Arial" panose="020B0604020202020204" pitchFamily="34" charset="0"/>
                <a:cs typeface="Arial" panose="020B0604020202020204" pitchFamily="34" charset="0"/>
              </a:rPr>
              <a:t>Sometimes a good name can help a lot with data process.</a:t>
            </a:r>
          </a:p>
        </p:txBody>
      </p:sp>
      <p:sp>
        <p:nvSpPr>
          <p:cNvPr id="15" name="TextBox 14">
            <a:extLst>
              <a:ext uri="{FF2B5EF4-FFF2-40B4-BE49-F238E27FC236}">
                <a16:creationId xmlns:a16="http://schemas.microsoft.com/office/drawing/2014/main" id="{2AB62DDD-FE76-A14C-8873-A5D76EF269DD}"/>
              </a:ext>
            </a:extLst>
          </p:cNvPr>
          <p:cNvSpPr txBox="1"/>
          <p:nvPr/>
        </p:nvSpPr>
        <p:spPr>
          <a:xfrm>
            <a:off x="389601" y="1221408"/>
            <a:ext cx="10811799" cy="193899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Example format:</a:t>
            </a:r>
          </a:p>
          <a:p>
            <a:r>
              <a:rPr lang="en-US" sz="1200" dirty="0">
                <a:latin typeface="Courier" pitchFamily="2" charset="0"/>
              </a:rPr>
              <a:t>Coordinate	 Sequence				 </a:t>
            </a:r>
            <a:r>
              <a:rPr lang="en-US" sz="1200" dirty="0" err="1">
                <a:latin typeface="Courier" pitchFamily="2" charset="0"/>
              </a:rPr>
              <a:t>Probe_name</a:t>
            </a:r>
            <a:endParaRPr lang="en-US" sz="1200" dirty="0">
              <a:latin typeface="Courier" pitchFamily="2" charset="0"/>
            </a:endParaRPr>
          </a:p>
          <a:p>
            <a:r>
              <a:rPr lang="en-US" sz="1200" dirty="0">
                <a:latin typeface="Courier" pitchFamily="2" charset="0"/>
              </a:rPr>
              <a:t>chrI:16195-16201	GTAAGTAATGTACTTCACGTGTGTTCCACTGGTAAT	 Pho4_Peak132_someOtherInfo_1</a:t>
            </a:r>
          </a:p>
          <a:p>
            <a:r>
              <a:rPr lang="en-US" sz="1200" dirty="0">
                <a:latin typeface="Courier" pitchFamily="2" charset="0"/>
              </a:rPr>
              <a:t>chrI:34266-34272	TGAATAGCAGCATTCAATGTGACGAACAACCCGGAG	 Pho4_Peak132_someOtherInfo_2</a:t>
            </a:r>
          </a:p>
          <a:p>
            <a:r>
              <a:rPr lang="en-US" sz="1200" dirty="0">
                <a:latin typeface="Courier" pitchFamily="2" charset="0"/>
              </a:rPr>
              <a:t>chrI:68821-68827	GGCAGGACGGACTTCCACGTGGAACTTAGGCATTCC	 Pho4_Peak132_someOtherInfo_3</a:t>
            </a:r>
          </a:p>
          <a:p>
            <a:r>
              <a:rPr lang="en-US" sz="1200" dirty="0">
                <a:latin typeface="Courier" pitchFamily="2" charset="0"/>
              </a:rPr>
              <a:t>.</a:t>
            </a:r>
          </a:p>
          <a:p>
            <a:r>
              <a:rPr lang="en-US" sz="1200" dirty="0">
                <a:latin typeface="Courier" pitchFamily="2" charset="0"/>
              </a:rPr>
              <a:t>.</a:t>
            </a:r>
          </a:p>
          <a:p>
            <a:r>
              <a:rPr lang="en-US" sz="1200" dirty="0">
                <a:latin typeface="Courier" pitchFamily="2" charset="0"/>
              </a:rPr>
              <a:t>.</a:t>
            </a:r>
          </a:p>
          <a:p>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20D461B-6573-6E48-945A-DAF9F85ECC87}"/>
              </a:ext>
            </a:extLst>
          </p:cNvPr>
          <p:cNvSpPr txBox="1"/>
          <p:nvPr/>
        </p:nvSpPr>
        <p:spPr>
          <a:xfrm>
            <a:off x="389601" y="3067944"/>
            <a:ext cx="1022539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5:</a:t>
            </a:r>
          </a:p>
          <a:p>
            <a:r>
              <a:rPr lang="en-US" dirty="0">
                <a:latin typeface="Arial" panose="020B0604020202020204" pitchFamily="34" charset="0"/>
                <a:cs typeface="Arial" panose="020B0604020202020204" pitchFamily="34" charset="0"/>
              </a:rPr>
              <a:t>Add desired number of replicates in both orientations. Orientation 2 is the reverse complement of orientation 1. In the Cbf1-Pho4 competition design we have 3 replicates in each orientation. Add corresponding suffix to probe name to distinguish them.</a:t>
            </a:r>
          </a:p>
        </p:txBody>
      </p:sp>
      <p:sp>
        <p:nvSpPr>
          <p:cNvPr id="12" name="TextBox 11">
            <a:extLst>
              <a:ext uri="{FF2B5EF4-FFF2-40B4-BE49-F238E27FC236}">
                <a16:creationId xmlns:a16="http://schemas.microsoft.com/office/drawing/2014/main" id="{C166F806-78C7-D847-ABC1-371B96984CD7}"/>
              </a:ext>
            </a:extLst>
          </p:cNvPr>
          <p:cNvSpPr txBox="1"/>
          <p:nvPr/>
        </p:nvSpPr>
        <p:spPr>
          <a:xfrm>
            <a:off x="389601" y="4322662"/>
            <a:ext cx="10811799" cy="267765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Example format:</a:t>
            </a:r>
          </a:p>
          <a:p>
            <a:r>
              <a:rPr lang="en-US" sz="1200" dirty="0">
                <a:latin typeface="Courier" pitchFamily="2" charset="0"/>
              </a:rPr>
              <a:t>Coordinate	 Sequence				 </a:t>
            </a:r>
            <a:r>
              <a:rPr lang="en-US" sz="1200" dirty="0" err="1">
                <a:latin typeface="Courier" pitchFamily="2" charset="0"/>
              </a:rPr>
              <a:t>Probe_name</a:t>
            </a:r>
            <a:endParaRPr lang="en-US" sz="1200" dirty="0">
              <a:latin typeface="Courier" pitchFamily="2" charset="0"/>
            </a:endParaRPr>
          </a:p>
          <a:p>
            <a:r>
              <a:rPr lang="en-US" sz="1200" dirty="0">
                <a:latin typeface="Courier" pitchFamily="2" charset="0"/>
              </a:rPr>
              <a:t>chrI:16195-16201	GTAAGTAATGTACTTCACGTGTGTTCCACTGGTAAT	 Pho4_Peak132_someOtherInfo_1_o1_r1</a:t>
            </a:r>
          </a:p>
          <a:p>
            <a:r>
              <a:rPr lang="en-US" sz="1200" dirty="0">
                <a:latin typeface="Courier" pitchFamily="2" charset="0"/>
              </a:rPr>
              <a:t>chrI:16195-16201	GTAAGTAATGTACTTCACGTGTGTTCCACTGGTAAT	 Pho4_Peak132_someOtherInfo_1_o1_r2</a:t>
            </a:r>
          </a:p>
          <a:p>
            <a:r>
              <a:rPr lang="en-US" sz="1200" dirty="0">
                <a:latin typeface="Courier" pitchFamily="2" charset="0"/>
              </a:rPr>
              <a:t>chrI:16195-16201	GTAAGTAATGTACTTCACGTGTGTTCCACTGGTAAT	 Pho4_Peak132_someOtherInfo_1_o1_r3</a:t>
            </a:r>
          </a:p>
          <a:p>
            <a:r>
              <a:rPr lang="en-US" sz="1200" dirty="0">
                <a:latin typeface="Courier" pitchFamily="2" charset="0"/>
              </a:rPr>
              <a:t>chrI:16195-16201	ATTACCAGTGGAACACACGTGAAGTACATTACTTAC 	 Pho4_Peak132_someOtherInfo_1_o2_r1</a:t>
            </a:r>
          </a:p>
          <a:p>
            <a:r>
              <a:rPr lang="en-US" sz="1200" dirty="0">
                <a:latin typeface="Courier" pitchFamily="2" charset="0"/>
              </a:rPr>
              <a:t>chrI:16195-16201	GTAAGTAATGTACTTCACGTGTGTTCCACTGGTAAT	 Pho4_Peak132_someOtherInfo_1_o2_r2</a:t>
            </a:r>
          </a:p>
          <a:p>
            <a:r>
              <a:rPr lang="en-US" sz="1200" dirty="0">
                <a:latin typeface="Courier" pitchFamily="2" charset="0"/>
              </a:rPr>
              <a:t>chrI:16195-16201	GTAAGTAATGTACTTCACGTGTGTTCCACTGGTAAT	 Pho4_Peak132_someOtherInfo_1_o2_r3</a:t>
            </a:r>
          </a:p>
          <a:p>
            <a:r>
              <a:rPr lang="en-US" sz="1200" dirty="0">
                <a:latin typeface="Courier" pitchFamily="2" charset="0"/>
              </a:rPr>
              <a:t>chrI:34266-34272	TGAATAGCAGCATTCAATGTGACGAACAACCCGGAG	 Pho4_Peak132_someOtherInfo_2_o1_r1</a:t>
            </a:r>
          </a:p>
          <a:p>
            <a:r>
              <a:rPr lang="en-US" sz="1200" dirty="0">
                <a:latin typeface="Courier" pitchFamily="2" charset="0"/>
              </a:rPr>
              <a:t>.</a:t>
            </a:r>
          </a:p>
          <a:p>
            <a:r>
              <a:rPr lang="en-US" sz="1200" dirty="0">
                <a:latin typeface="Courier" pitchFamily="2" charset="0"/>
              </a:rPr>
              <a:t>.</a:t>
            </a:r>
          </a:p>
          <a:p>
            <a:r>
              <a:rPr lang="en-US" sz="1200" dirty="0">
                <a:latin typeface="Courier" pitchFamily="2" charset="0"/>
              </a:rPr>
              <a:t>.</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13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82104D43-C885-E148-95B8-0A3E50BA6E0C}"/>
              </a:ext>
            </a:extLst>
          </p:cNvPr>
          <p:cNvSpPr txBox="1"/>
          <p:nvPr/>
        </p:nvSpPr>
        <p:spPr>
          <a:xfrm>
            <a:off x="389600" y="1724125"/>
            <a:ext cx="11802400" cy="267765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Example format:</a:t>
            </a:r>
          </a:p>
          <a:p>
            <a:r>
              <a:rPr lang="en-US" sz="1200" dirty="0">
                <a:latin typeface="Courier" pitchFamily="2" charset="0"/>
              </a:rPr>
              <a:t>Coordinate	 Sequence				 			</a:t>
            </a:r>
            <a:r>
              <a:rPr lang="en-US" sz="1200" dirty="0" err="1">
                <a:latin typeface="Courier" pitchFamily="2" charset="0"/>
              </a:rPr>
              <a:t>Probe_name</a:t>
            </a:r>
            <a:endParaRPr lang="en-US" sz="1200" dirty="0">
              <a:latin typeface="Courier" pitchFamily="2" charset="0"/>
            </a:endParaRPr>
          </a:p>
          <a:p>
            <a:r>
              <a:rPr lang="en-US" sz="1200" dirty="0">
                <a:latin typeface="Courier" pitchFamily="2" charset="0"/>
              </a:rPr>
              <a:t>chrI:16195-16201	GTAAGTAATGTACTTCACGTGTGTTCCACTGGTAAT</a:t>
            </a:r>
            <a:r>
              <a:rPr lang="en-US" sz="1200" dirty="0">
                <a:highlight>
                  <a:srgbClr val="D9D9D9"/>
                </a:highlight>
                <a:latin typeface="Courier" pitchFamily="2" charset="0"/>
              </a:rPr>
              <a:t>GTCTTGATTCGCTTGACGCTGCTG</a:t>
            </a:r>
            <a:r>
              <a:rPr lang="en-US" sz="1200" dirty="0">
                <a:latin typeface="Courier" pitchFamily="2" charset="0"/>
              </a:rPr>
              <a:t>	Pho4_Peak132_someOtherInfo_1_o1_r1</a:t>
            </a:r>
          </a:p>
          <a:p>
            <a:r>
              <a:rPr lang="en-US" sz="1200" dirty="0">
                <a:latin typeface="Courier" pitchFamily="2" charset="0"/>
              </a:rPr>
              <a:t>chrI:16195-16201	GTAAGTAATGTACTTCACGTGTGTTCCACTGGTAAT</a:t>
            </a:r>
            <a:r>
              <a:rPr lang="en-US" sz="1200" dirty="0">
                <a:highlight>
                  <a:srgbClr val="D9D9D9"/>
                </a:highlight>
                <a:latin typeface="Courier" pitchFamily="2" charset="0"/>
              </a:rPr>
              <a:t>GTCTTGATTCGCTTGACGCTGCTG</a:t>
            </a:r>
            <a:r>
              <a:rPr lang="en-US" sz="1200" dirty="0">
                <a:latin typeface="Courier" pitchFamily="2" charset="0"/>
              </a:rPr>
              <a:t>	Pho4_Peak132_someOtherInfo_1_o1_r2</a:t>
            </a:r>
          </a:p>
          <a:p>
            <a:r>
              <a:rPr lang="en-US" sz="1200" dirty="0">
                <a:latin typeface="Courier" pitchFamily="2" charset="0"/>
              </a:rPr>
              <a:t>chrI:16195-16201	GTAAGTAATGTACTTCACGTGTGTTCCACTGGTAAT</a:t>
            </a:r>
            <a:r>
              <a:rPr lang="en-US" sz="1200" dirty="0">
                <a:highlight>
                  <a:srgbClr val="D9D9D9"/>
                </a:highlight>
                <a:latin typeface="Courier" pitchFamily="2" charset="0"/>
              </a:rPr>
              <a:t>GTCTTGATTCGCTTGACGCTGCTG</a:t>
            </a:r>
            <a:r>
              <a:rPr lang="en-US" sz="1200" dirty="0">
                <a:latin typeface="Courier" pitchFamily="2" charset="0"/>
              </a:rPr>
              <a:t>	Pho4_Peak132_someOtherInfo_1_o1_r3</a:t>
            </a:r>
          </a:p>
          <a:p>
            <a:r>
              <a:rPr lang="en-US" sz="1200" dirty="0">
                <a:latin typeface="Courier" pitchFamily="2" charset="0"/>
              </a:rPr>
              <a:t>chrI:16195-16201	ATTACCAGTGGAACACACGTGAAGTACATTACTTAC</a:t>
            </a:r>
            <a:r>
              <a:rPr lang="en-US" sz="1200" dirty="0">
                <a:highlight>
                  <a:srgbClr val="D9D9D9"/>
                </a:highlight>
                <a:latin typeface="Courier" pitchFamily="2" charset="0"/>
              </a:rPr>
              <a:t>GTCTTGATTCGCTTGACGCTGCTG</a:t>
            </a:r>
            <a:r>
              <a:rPr lang="en-US" sz="1200" dirty="0">
                <a:latin typeface="Courier" pitchFamily="2" charset="0"/>
              </a:rPr>
              <a:t> 	Pho4_Peak132_someOtherInfo_1_o2_r1</a:t>
            </a:r>
          </a:p>
          <a:p>
            <a:r>
              <a:rPr lang="en-US" sz="1200" dirty="0">
                <a:latin typeface="Courier" pitchFamily="2" charset="0"/>
              </a:rPr>
              <a:t>chrI:16195-16201	GTAAGTAATGTACTTCACGTGTGTTCCACTGGTAAT</a:t>
            </a:r>
            <a:r>
              <a:rPr lang="en-US" sz="1200" dirty="0">
                <a:highlight>
                  <a:srgbClr val="D9D9D9"/>
                </a:highlight>
                <a:latin typeface="Courier" pitchFamily="2" charset="0"/>
              </a:rPr>
              <a:t>GTCTTGATTCGCTTGACGCTGCTG</a:t>
            </a:r>
            <a:r>
              <a:rPr lang="en-US" sz="1200" dirty="0">
                <a:latin typeface="Courier" pitchFamily="2" charset="0"/>
              </a:rPr>
              <a:t>	Pho4_Peak132_someOtherInfo_1_o2_r2</a:t>
            </a:r>
          </a:p>
          <a:p>
            <a:r>
              <a:rPr lang="en-US" sz="1200" dirty="0">
                <a:latin typeface="Courier" pitchFamily="2" charset="0"/>
              </a:rPr>
              <a:t>chrI:16195-16201	GTAAGTAATGTACTTCACGTGTGTTCCACTGGTAAT</a:t>
            </a:r>
            <a:r>
              <a:rPr lang="en-US" sz="1200" dirty="0">
                <a:highlight>
                  <a:srgbClr val="D9D9D9"/>
                </a:highlight>
                <a:latin typeface="Courier" pitchFamily="2" charset="0"/>
              </a:rPr>
              <a:t>GTCTTGATTCGCTTGACGCTGCTG</a:t>
            </a:r>
            <a:r>
              <a:rPr lang="en-US" sz="1200" dirty="0">
                <a:latin typeface="Courier" pitchFamily="2" charset="0"/>
              </a:rPr>
              <a:t>	Pho4_Peak132_someOtherInfo_1_o2_r3</a:t>
            </a:r>
          </a:p>
          <a:p>
            <a:r>
              <a:rPr lang="en-US" sz="1200" dirty="0">
                <a:latin typeface="Courier" pitchFamily="2" charset="0"/>
              </a:rPr>
              <a:t>chrI:34266-34272	TGAATAGCAGCATTCAATGTGACGAACAACCCGGAG</a:t>
            </a:r>
            <a:r>
              <a:rPr lang="en-US" sz="1200" dirty="0">
                <a:highlight>
                  <a:srgbClr val="D9D9D9"/>
                </a:highlight>
                <a:latin typeface="Courier" pitchFamily="2" charset="0"/>
              </a:rPr>
              <a:t>GTCTTGATTCGCTTGACGCTGCTG</a:t>
            </a:r>
            <a:r>
              <a:rPr lang="en-US" sz="1200" dirty="0">
                <a:latin typeface="Courier" pitchFamily="2" charset="0"/>
              </a:rPr>
              <a:t>	Pho4_Peak132_someOtherInfo_2_o1_r1</a:t>
            </a:r>
          </a:p>
          <a:p>
            <a:r>
              <a:rPr lang="en-US" sz="1200" dirty="0">
                <a:latin typeface="Courier" pitchFamily="2" charset="0"/>
              </a:rPr>
              <a:t>.</a:t>
            </a:r>
          </a:p>
          <a:p>
            <a:r>
              <a:rPr lang="en-US" sz="1200" dirty="0">
                <a:latin typeface="Courier" pitchFamily="2" charset="0"/>
              </a:rPr>
              <a:t>.</a:t>
            </a:r>
          </a:p>
          <a:p>
            <a:r>
              <a:rPr lang="en-US" sz="1200" dirty="0">
                <a:latin typeface="Courier" pitchFamily="2" charset="0"/>
              </a:rPr>
              <a:t>.</a:t>
            </a:r>
          </a:p>
          <a:p>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A2E4BC2-ABAA-7A43-85E3-CF7D973005FC}"/>
              </a:ext>
            </a:extLst>
          </p:cNvPr>
          <p:cNvSpPr txBox="1"/>
          <p:nvPr/>
        </p:nvSpPr>
        <p:spPr>
          <a:xfrm>
            <a:off x="389601" y="274803"/>
            <a:ext cx="1022539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6:</a:t>
            </a:r>
          </a:p>
          <a:p>
            <a:r>
              <a:rPr lang="en-US" dirty="0">
                <a:latin typeface="Arial" panose="020B0604020202020204" pitchFamily="34" charset="0"/>
                <a:cs typeface="Arial" panose="020B0604020202020204" pitchFamily="34" charset="0"/>
              </a:rPr>
              <a:t>Attach primer to the 3’ end of the sequence.</a:t>
            </a:r>
          </a:p>
          <a:p>
            <a:r>
              <a:rPr lang="en-US" dirty="0">
                <a:latin typeface="Arial" panose="020B0604020202020204" pitchFamily="34" charset="0"/>
                <a:cs typeface="Arial" panose="020B0604020202020204" pitchFamily="34" charset="0"/>
              </a:rPr>
              <a:t>The primer we typically use for gcPBM is </a:t>
            </a:r>
            <a:r>
              <a:rPr lang="en-US" b="1" dirty="0">
                <a:latin typeface="Arial" panose="020B0604020202020204" pitchFamily="34" charset="0"/>
                <a:cs typeface="Arial" panose="020B0604020202020204" pitchFamily="34" charset="0"/>
              </a:rPr>
              <a:t>GTCTTGATTCGCTTGACGCTGCTG</a:t>
            </a:r>
          </a:p>
        </p:txBody>
      </p:sp>
      <p:sp>
        <p:nvSpPr>
          <p:cNvPr id="3" name="Rectangle 2">
            <a:extLst>
              <a:ext uri="{FF2B5EF4-FFF2-40B4-BE49-F238E27FC236}">
                <a16:creationId xmlns:a16="http://schemas.microsoft.com/office/drawing/2014/main" id="{9F7A7835-8DA9-AC4A-83D2-75123708FD88}"/>
              </a:ext>
            </a:extLst>
          </p:cNvPr>
          <p:cNvSpPr/>
          <p:nvPr/>
        </p:nvSpPr>
        <p:spPr>
          <a:xfrm>
            <a:off x="5990549" y="3429000"/>
            <a:ext cx="147989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24 bp primer</a:t>
            </a:r>
            <a:endParaRPr lang="en-US" dirty="0"/>
          </a:p>
        </p:txBody>
      </p:sp>
      <p:sp>
        <p:nvSpPr>
          <p:cNvPr id="14" name="Rectangle 13">
            <a:extLst>
              <a:ext uri="{FF2B5EF4-FFF2-40B4-BE49-F238E27FC236}">
                <a16:creationId xmlns:a16="http://schemas.microsoft.com/office/drawing/2014/main" id="{9BF319FD-852A-1E49-BB70-B5944E9FBC02}"/>
              </a:ext>
            </a:extLst>
          </p:cNvPr>
          <p:cNvSpPr/>
          <p:nvPr/>
        </p:nvSpPr>
        <p:spPr>
          <a:xfrm>
            <a:off x="2102211" y="3429000"/>
            <a:ext cx="36420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5’</a:t>
            </a:r>
            <a:endParaRPr lang="en-US" dirty="0"/>
          </a:p>
        </p:txBody>
      </p:sp>
      <p:sp>
        <p:nvSpPr>
          <p:cNvPr id="16" name="Rectangle 15">
            <a:extLst>
              <a:ext uri="{FF2B5EF4-FFF2-40B4-BE49-F238E27FC236}">
                <a16:creationId xmlns:a16="http://schemas.microsoft.com/office/drawing/2014/main" id="{AAB3C33F-70F5-B045-B3EF-7FAE349577FC}"/>
              </a:ext>
            </a:extLst>
          </p:cNvPr>
          <p:cNvSpPr/>
          <p:nvPr/>
        </p:nvSpPr>
        <p:spPr>
          <a:xfrm>
            <a:off x="7711376" y="3429000"/>
            <a:ext cx="364202"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3’</a:t>
            </a:r>
            <a:endParaRPr lang="en-US" dirty="0"/>
          </a:p>
        </p:txBody>
      </p:sp>
      <p:sp>
        <p:nvSpPr>
          <p:cNvPr id="17" name="Rectangle 16">
            <a:extLst>
              <a:ext uri="{FF2B5EF4-FFF2-40B4-BE49-F238E27FC236}">
                <a16:creationId xmlns:a16="http://schemas.microsoft.com/office/drawing/2014/main" id="{BED4BC01-6326-F646-8B43-75C47409E390}"/>
              </a:ext>
            </a:extLst>
          </p:cNvPr>
          <p:cNvSpPr/>
          <p:nvPr/>
        </p:nvSpPr>
        <p:spPr>
          <a:xfrm>
            <a:off x="3096041" y="3429000"/>
            <a:ext cx="1992853"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36 bp binding site</a:t>
            </a:r>
            <a:endParaRPr lang="en-US" dirty="0"/>
          </a:p>
        </p:txBody>
      </p:sp>
    </p:spTree>
    <p:extLst>
      <p:ext uri="{BB962C8B-B14F-4D97-AF65-F5344CB8AC3E}">
        <p14:creationId xmlns:p14="http://schemas.microsoft.com/office/powerpoint/2010/main" val="53035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2E4BC2-ABAA-7A43-85E3-CF7D973005FC}"/>
              </a:ext>
            </a:extLst>
          </p:cNvPr>
          <p:cNvSpPr txBox="1"/>
          <p:nvPr/>
        </p:nvSpPr>
        <p:spPr>
          <a:xfrm>
            <a:off x="389601" y="274803"/>
            <a:ext cx="10225390" cy="2585323"/>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Step 7</a:t>
            </a:r>
            <a:r>
              <a:rPr lang="en-US" altLang="zh-CN" dirty="0">
                <a:latin typeface="Arial" panose="020B0604020202020204" pitchFamily="34" charset="0"/>
                <a:cs typeface="Arial" panose="020B0604020202020204" pitchFamily="34" charset="0"/>
              </a:rPr>
              <a:t>:</a:t>
            </a:r>
          </a:p>
          <a:p>
            <a:r>
              <a:rPr lang="en-US" altLang="zh-CN" dirty="0">
                <a:latin typeface="Arial" panose="020B0604020202020204" pitchFamily="34" charset="0"/>
                <a:cs typeface="Arial" panose="020B0604020202020204" pitchFamily="34" charset="0"/>
              </a:rPr>
              <a:t>Add</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probe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ID.</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Here you need to assign each probe a probe ID, starting with a prefix (short string) that contain a very brief information. For example, your prefix can be “CbfPho_v2”, so that you know it’s about Cbf1 and Pho4 and it’s a version 2. The prefix needs to be short (I cannot remember the character limit, but it’s short). Then the prefix is followed by a 5-digit number</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e.g.</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00001,</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00002,…</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is assigned </a:t>
            </a:r>
            <a:r>
              <a:rPr lang="en-US" altLang="zh-CN" dirty="0">
                <a:latin typeface="Arial" panose="020B0604020202020204" pitchFamily="34" charset="0"/>
                <a:cs typeface="Arial" panose="020B0604020202020204" pitchFamily="34" charset="0"/>
              </a:rPr>
              <a:t>to</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each</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probe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sequentially.</a:t>
            </a:r>
            <a:r>
              <a:rPr lang="zh-CN" alt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Note that probe ID is different from probe name. The probe name can be longer can is supposed to contain more information.</a:t>
            </a:r>
          </a:p>
        </p:txBody>
      </p:sp>
      <p:sp>
        <p:nvSpPr>
          <p:cNvPr id="4" name="Rectangle 3">
            <a:extLst>
              <a:ext uri="{FF2B5EF4-FFF2-40B4-BE49-F238E27FC236}">
                <a16:creationId xmlns:a16="http://schemas.microsoft.com/office/drawing/2014/main" id="{B6305700-B5B5-1C4F-8C04-C258695ADD59}"/>
              </a:ext>
            </a:extLst>
          </p:cNvPr>
          <p:cNvSpPr/>
          <p:nvPr/>
        </p:nvSpPr>
        <p:spPr>
          <a:xfrm>
            <a:off x="389601" y="5383322"/>
            <a:ext cx="11174207"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Step </a:t>
            </a:r>
            <a:r>
              <a:rPr lang="en-US" altLang="zh-CN" dirty="0">
                <a:latin typeface="Arial" panose="020B0604020202020204" pitchFamily="34" charset="0"/>
                <a:cs typeface="Arial" panose="020B0604020202020204" pitchFamily="34" charset="0"/>
              </a:rPr>
              <a:t>8</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Final step, format according to Agilent requirements.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example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file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the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attachment.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Note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that</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some</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columns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serves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placeholder.</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You</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can</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keep</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them</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as</a:t>
            </a:r>
            <a:r>
              <a:rPr lang="zh-CN" altLang="en-US"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Na.</a:t>
            </a:r>
            <a:r>
              <a:rPr lang="zh-CN" altLang="en-US" dirty="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FE906C8-89CC-8247-8694-CA07E0B11664}"/>
              </a:ext>
            </a:extLst>
          </p:cNvPr>
          <p:cNvSpPr txBox="1"/>
          <p:nvPr/>
        </p:nvSpPr>
        <p:spPr>
          <a:xfrm>
            <a:off x="7596" y="2936498"/>
            <a:ext cx="13734174" cy="244682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Example format:</a:t>
            </a:r>
          </a:p>
          <a:p>
            <a:r>
              <a:rPr lang="en-US" altLang="zh-CN" sz="1100" dirty="0" err="1">
                <a:latin typeface="Courier" pitchFamily="2" charset="0"/>
              </a:rPr>
              <a:t>Probe_ID</a:t>
            </a:r>
            <a:r>
              <a:rPr lang="en-US" altLang="zh-CN" sz="1100" dirty="0">
                <a:latin typeface="Courier" pitchFamily="2" charset="0"/>
              </a:rPr>
              <a:t>		</a:t>
            </a:r>
            <a:r>
              <a:rPr lang="en-US" sz="1100" dirty="0">
                <a:latin typeface="Courier" pitchFamily="2" charset="0"/>
              </a:rPr>
              <a:t>Coordinate	 	Sequence				 		</a:t>
            </a:r>
            <a:r>
              <a:rPr lang="en-US" sz="1100" dirty="0" err="1">
                <a:latin typeface="Courier" pitchFamily="2" charset="0"/>
              </a:rPr>
              <a:t>Probe_name</a:t>
            </a:r>
            <a:endParaRPr lang="en-US" sz="1100" dirty="0">
              <a:latin typeface="Courier" pitchFamily="2" charset="0"/>
            </a:endParaRPr>
          </a:p>
          <a:p>
            <a:r>
              <a:rPr lang="en-US" altLang="zh-CN" sz="1100" dirty="0">
                <a:latin typeface="Courier" pitchFamily="2" charset="0"/>
              </a:rPr>
              <a:t>CbfPho_v2_00001	</a:t>
            </a:r>
            <a:r>
              <a:rPr lang="en-US" sz="1100" dirty="0">
                <a:latin typeface="Courier" pitchFamily="2" charset="0"/>
              </a:rPr>
              <a:t>chrI:16195-16201	GTAAGTAATGTACTTCACGTGTGTTCCACTGGTAAT</a:t>
            </a:r>
            <a:r>
              <a:rPr lang="en-US" sz="1100" dirty="0">
                <a:highlight>
                  <a:srgbClr val="D9D9D9"/>
                </a:highlight>
                <a:latin typeface="Courier" pitchFamily="2" charset="0"/>
              </a:rPr>
              <a:t>GTCTTGATTCGCTTGACGCTGCTG</a:t>
            </a:r>
            <a:r>
              <a:rPr lang="en-US" sz="1100" dirty="0">
                <a:latin typeface="Courier" pitchFamily="2" charset="0"/>
              </a:rPr>
              <a:t>	Pho4_Peak132_someOtherInfo_1_o1_r1</a:t>
            </a:r>
          </a:p>
          <a:p>
            <a:r>
              <a:rPr lang="en-US" altLang="zh-CN" sz="1100" dirty="0">
                <a:latin typeface="Courier" pitchFamily="2" charset="0"/>
              </a:rPr>
              <a:t>CbfPho_v2_00002 	</a:t>
            </a:r>
            <a:r>
              <a:rPr lang="en-US" sz="1100" dirty="0">
                <a:latin typeface="Courier" pitchFamily="2" charset="0"/>
              </a:rPr>
              <a:t>chrI:16195-16201	GTAAGTAATGTACTTCACGTGTGTTCCACTGGTAAT</a:t>
            </a:r>
            <a:r>
              <a:rPr lang="en-US" sz="1100" dirty="0">
                <a:highlight>
                  <a:srgbClr val="D9D9D9"/>
                </a:highlight>
                <a:latin typeface="Courier" pitchFamily="2" charset="0"/>
              </a:rPr>
              <a:t>GTCTTGATTCGCTTGACGCTGCTG</a:t>
            </a:r>
            <a:r>
              <a:rPr lang="en-US" sz="1100" dirty="0">
                <a:latin typeface="Courier" pitchFamily="2" charset="0"/>
              </a:rPr>
              <a:t>	Pho4_Peak132_someOtherInfo_1_o1_r2</a:t>
            </a:r>
          </a:p>
          <a:p>
            <a:r>
              <a:rPr lang="en-US" altLang="zh-CN" sz="1100" dirty="0">
                <a:latin typeface="Courier" pitchFamily="2" charset="0"/>
              </a:rPr>
              <a:t>CbfPho_v2_00003 	</a:t>
            </a:r>
            <a:r>
              <a:rPr lang="en-US" sz="1100" dirty="0">
                <a:latin typeface="Courier" pitchFamily="2" charset="0"/>
              </a:rPr>
              <a:t>chrI:16195-16201	GTAAGTAATGTACTTCACGTGTGTTCCACTGGTAAT</a:t>
            </a:r>
            <a:r>
              <a:rPr lang="en-US" sz="1100" dirty="0">
                <a:highlight>
                  <a:srgbClr val="D9D9D9"/>
                </a:highlight>
                <a:latin typeface="Courier" pitchFamily="2" charset="0"/>
              </a:rPr>
              <a:t>GTCTTGATTCGCTTGACGCTGCTG</a:t>
            </a:r>
            <a:r>
              <a:rPr lang="en-US" sz="1100" dirty="0">
                <a:latin typeface="Courier" pitchFamily="2" charset="0"/>
              </a:rPr>
              <a:t>	Pho4_Peak132_someOtherInfo_1_o1_r3</a:t>
            </a:r>
          </a:p>
          <a:p>
            <a:r>
              <a:rPr lang="en-US" altLang="zh-CN" sz="1100" dirty="0">
                <a:latin typeface="Courier" pitchFamily="2" charset="0"/>
              </a:rPr>
              <a:t>CbfPho_v2_00004 	</a:t>
            </a:r>
            <a:r>
              <a:rPr lang="en-US" sz="1100" dirty="0">
                <a:latin typeface="Courier" pitchFamily="2" charset="0"/>
              </a:rPr>
              <a:t>chrI:16195-16201	ATTACCAGTGGAACACACGTGAAGTACATTACTTAC</a:t>
            </a:r>
            <a:r>
              <a:rPr lang="en-US" sz="1100" dirty="0">
                <a:highlight>
                  <a:srgbClr val="D9D9D9"/>
                </a:highlight>
                <a:latin typeface="Courier" pitchFamily="2" charset="0"/>
              </a:rPr>
              <a:t>GTCTTGATTCGCTTGACGCTGCTG</a:t>
            </a:r>
            <a:r>
              <a:rPr lang="en-US" sz="1100" dirty="0">
                <a:latin typeface="Courier" pitchFamily="2" charset="0"/>
              </a:rPr>
              <a:t> 	Pho4_Peak132_someOtherInfo_1_o2_r1</a:t>
            </a:r>
          </a:p>
          <a:p>
            <a:r>
              <a:rPr lang="en-US" altLang="zh-CN" sz="1100" dirty="0">
                <a:latin typeface="Courier" pitchFamily="2" charset="0"/>
              </a:rPr>
              <a:t>CbfPho_v2_00005 	</a:t>
            </a:r>
            <a:r>
              <a:rPr lang="en-US" sz="1100" dirty="0">
                <a:latin typeface="Courier" pitchFamily="2" charset="0"/>
              </a:rPr>
              <a:t>chrI:16195-16201	GTAAGTAATGTACTTCACGTGTGTTCCACTGGTAAT</a:t>
            </a:r>
            <a:r>
              <a:rPr lang="en-US" sz="1100" dirty="0">
                <a:highlight>
                  <a:srgbClr val="D9D9D9"/>
                </a:highlight>
                <a:latin typeface="Courier" pitchFamily="2" charset="0"/>
              </a:rPr>
              <a:t>GTCTTGATTCGCTTGACGCTGCTG</a:t>
            </a:r>
            <a:r>
              <a:rPr lang="en-US" sz="1100" dirty="0">
                <a:latin typeface="Courier" pitchFamily="2" charset="0"/>
              </a:rPr>
              <a:t>	Pho4_Peak132_someOtherInfo_1_o2_r2</a:t>
            </a:r>
          </a:p>
          <a:p>
            <a:r>
              <a:rPr lang="en-US" altLang="zh-CN" sz="1100" dirty="0">
                <a:latin typeface="Courier" pitchFamily="2" charset="0"/>
              </a:rPr>
              <a:t>CbfPho_v2_00006 	</a:t>
            </a:r>
            <a:r>
              <a:rPr lang="en-US" sz="1100" dirty="0">
                <a:latin typeface="Courier" pitchFamily="2" charset="0"/>
              </a:rPr>
              <a:t>chrI:16195-16201	GTAAGTAATGTACTTCACGTGTGTTCCACTGGTAAT</a:t>
            </a:r>
            <a:r>
              <a:rPr lang="en-US" sz="1100" dirty="0">
                <a:highlight>
                  <a:srgbClr val="D9D9D9"/>
                </a:highlight>
                <a:latin typeface="Courier" pitchFamily="2" charset="0"/>
              </a:rPr>
              <a:t>GTCTTGATTCGCTTGACGCTGCTG</a:t>
            </a:r>
            <a:r>
              <a:rPr lang="en-US" sz="1100" dirty="0">
                <a:latin typeface="Courier" pitchFamily="2" charset="0"/>
              </a:rPr>
              <a:t>	Pho4_Peak132_someOtherInfo_1_o2_r3</a:t>
            </a:r>
          </a:p>
          <a:p>
            <a:r>
              <a:rPr lang="en-US" altLang="zh-CN" sz="1100" dirty="0">
                <a:latin typeface="Courier" pitchFamily="2" charset="0"/>
              </a:rPr>
              <a:t>CbfPho_v2_00007 	</a:t>
            </a:r>
            <a:r>
              <a:rPr lang="en-US" sz="1100" dirty="0">
                <a:latin typeface="Courier" pitchFamily="2" charset="0"/>
              </a:rPr>
              <a:t>chrI:34266-34272	TGAATAGCAGCATTCAATGTGACGAACAACCCGGAG</a:t>
            </a:r>
            <a:r>
              <a:rPr lang="en-US" sz="1100" dirty="0">
                <a:highlight>
                  <a:srgbClr val="D9D9D9"/>
                </a:highlight>
                <a:latin typeface="Courier" pitchFamily="2" charset="0"/>
              </a:rPr>
              <a:t>GTCTTGATTCGCTTGACGCTGCTG</a:t>
            </a:r>
            <a:r>
              <a:rPr lang="en-US" sz="1100" dirty="0">
                <a:latin typeface="Courier" pitchFamily="2" charset="0"/>
              </a:rPr>
              <a:t>	Pho4_Peak132_someOtherInfo_2_o1_r1</a:t>
            </a:r>
          </a:p>
          <a:p>
            <a:r>
              <a:rPr lang="en-US" sz="1100" dirty="0">
                <a:latin typeface="Courier" pitchFamily="2" charset="0"/>
              </a:rPr>
              <a:t>.</a:t>
            </a:r>
          </a:p>
          <a:p>
            <a:r>
              <a:rPr lang="en-US" sz="1100" dirty="0">
                <a:latin typeface="Courier" pitchFamily="2" charset="0"/>
              </a:rPr>
              <a:t>.</a:t>
            </a:r>
          </a:p>
          <a:p>
            <a:r>
              <a:rPr lang="en-US" sz="1100" dirty="0">
                <a:latin typeface="Courier" pitchFamily="2" charset="0"/>
              </a:rPr>
              <a:t>.</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242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1007</Words>
  <Application>Microsoft Macintosh PowerPoint</Application>
  <PresentationFormat>Widescreen</PresentationFormat>
  <Paragraphs>94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Yuning Zhang</dc:creator>
  <cp:lastModifiedBy>Yuning Zhang</cp:lastModifiedBy>
  <cp:revision>61</cp:revision>
  <dcterms:created xsi:type="dcterms:W3CDTF">2022-06-02T17:56:18Z</dcterms:created>
  <dcterms:modified xsi:type="dcterms:W3CDTF">2022-06-07T20:29:08Z</dcterms:modified>
</cp:coreProperties>
</file>