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9" r:id="rId21"/>
    <p:sldId id="277" r:id="rId22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Malgun Gothic" panose="020B0503020000020004" pitchFamily="34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lITbetAZz/emqcwYo4ONdGZmZ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 Nguyen Tr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EEB"/>
    <a:srgbClr val="B6D7A8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E132DD-3A9A-4FAC-90C5-528231C94F20}">
  <a:tblStyle styleId="{99E132DD-3A9A-4FAC-90C5-528231C94F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54346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72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7459c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b27459c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03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53c7a5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b053c7a5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b053c7a5a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282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7cc182f18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a7cc182f18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a7cc182f18_3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27459c9d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b27459c9d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b27459c9d7_0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4295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053c7a5a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053c7a5a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b053c7a5ad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38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7c8a078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a7c8a078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a7c8a078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909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053c7a5a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b053c7a5a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b053c7a5a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9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27459c9d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b27459c9d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8" name="Google Shape;348;gb27459c9d7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23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7459c9d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b27459c9d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b27459c9d7_0_3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81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7c8a078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a7c8a078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90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80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60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7459ca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b27459ca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044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7459c9d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b27459c9d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b27459c9d7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8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7459c9d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b27459c9d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b27459c9d7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9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30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27459ca5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b27459ca5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751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7459ca5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b27459ca5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256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2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>
            <a:spLocks noGrp="1"/>
          </p:cNvSpPr>
          <p:nvPr>
            <p:ph type="pic" idx="2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3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>
            <a:spLocks noGrp="1"/>
          </p:cNvSpPr>
          <p:nvPr>
            <p:ph type="pic" idx="4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5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6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" name="Google Shape;89;p2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90" name="Google Shape;90;p2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156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>
            <a:spLocks noGrp="1"/>
          </p:cNvSpPr>
          <p:nvPr>
            <p:ph type="pic" idx="2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1"/>
          <p:cNvSpPr>
            <a:spLocks noGrp="1"/>
          </p:cNvSpPr>
          <p:nvPr>
            <p:ph type="pic" idx="3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>
            <a:spLocks noGrp="1"/>
          </p:cNvSpPr>
          <p:nvPr>
            <p:ph type="pic" idx="2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2"/>
          <p:cNvSpPr>
            <a:spLocks noGrp="1"/>
          </p:cNvSpPr>
          <p:nvPr>
            <p:ph type="pic" idx="3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>
            <a:spLocks noGrp="1"/>
          </p:cNvSpPr>
          <p:nvPr>
            <p:ph type="pic" idx="2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>
            <a:spLocks noGrp="1"/>
          </p:cNvSpPr>
          <p:nvPr>
            <p:ph type="pic" idx="3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>
            <a:spLocks noGrp="1"/>
          </p:cNvSpPr>
          <p:nvPr>
            <p:ph type="pic" idx="4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5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4"/>
          <p:cNvSpPr>
            <a:spLocks noGrp="1"/>
          </p:cNvSpPr>
          <p:nvPr>
            <p:ph type="pic" idx="2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4"/>
          <p:cNvSpPr>
            <a:spLocks noGrp="1"/>
          </p:cNvSpPr>
          <p:nvPr>
            <p:ph type="pic" idx="3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4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5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>
            <a:spLocks noGrp="1"/>
          </p:cNvSpPr>
          <p:nvPr>
            <p:ph type="pic" idx="2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body" idx="3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4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25" name="Google Shape;25;p24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24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p24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4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" name="Google Shape;51;p23" descr="E:\002-KIMS BUSINESS\007-02-Googleslidesppt\02-GSppt-Contents-Kim\20170215\03-abs\item01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1839" y="3651870"/>
            <a:ext cx="1013895" cy="101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3" descr="E:\002-KIMS BUSINESS\007-02-Googleslidesppt\02-GSppt-Contents-Kim\20170215\03-abs\item01-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936" y="950740"/>
            <a:ext cx="648072" cy="64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3" descr="E:\002-KIMS BUSINESS\007-02-Googleslidesppt\02-GSppt-Contents-Kim\20170215\03-abs\item01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419818"/>
            <a:ext cx="442142" cy="4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3" descr="E:\002-KIMS BUSINESS\007-02-Googleslidesppt\02-GSppt-Contents-Kim\20170215\03-abs\item01-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0392" y="1779200"/>
            <a:ext cx="360040" cy="36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23"/>
          <p:cNvGrpSpPr/>
          <p:nvPr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56" name="Google Shape;56;p23" descr="E:\002-KIMS BUSINESS\007-02-Googleslidesppt\02-GSppt-Contents-Kim\20170215\03-abs\item01-pn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3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" name="Google Shape;58;p23" descr="E:\002-KIMS BUSINESS\007-02-Googleslidesppt\02-GSppt-Contents-Kim\20170215\03-abs\item02-pn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344" y="3578808"/>
            <a:ext cx="1475656" cy="159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3" descr="E:\002-KIMS BUSINESS\007-02-Googleslidesppt\02-GSppt-Contents-Kim\20170215\03-abs\item02-png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8226854" y="-51527"/>
            <a:ext cx="879830" cy="94940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>
            <a:spLocks noGrp="1"/>
          </p:cNvSpPr>
          <p:nvPr>
            <p:ph type="pic" idx="2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3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5"/>
          <p:cNvGrpSpPr/>
          <p:nvPr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70" name="Google Shape;70;p25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5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2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>
            <a:spLocks noGrp="1"/>
          </p:cNvSpPr>
          <p:nvPr>
            <p:ph type="body" idx="1"/>
          </p:nvPr>
        </p:nvSpPr>
        <p:spPr>
          <a:xfrm>
            <a:off x="3905500" y="2431423"/>
            <a:ext cx="5220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 dirty="0"/>
              <a:t>ĐỒ ÁN MÔN HỌC</a:t>
            </a:r>
            <a:endParaRPr sz="2800" dirty="0"/>
          </a:p>
        </p:txBody>
      </p:sp>
      <p:sp>
        <p:nvSpPr>
          <p:cNvPr id="130" name="Google Shape;130;p1"/>
          <p:cNvSpPr txBox="1">
            <a:spLocks noGrp="1"/>
          </p:cNvSpPr>
          <p:nvPr>
            <p:ph type="body" idx="2"/>
          </p:nvPr>
        </p:nvSpPr>
        <p:spPr>
          <a:xfrm>
            <a:off x="3923942" y="3360483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son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131" name="Google Shape;131;p1"/>
          <p:cNvGrpSpPr/>
          <p:nvPr/>
        </p:nvGrpSpPr>
        <p:grpSpPr>
          <a:xfrm>
            <a:off x="3780078" y="2503990"/>
            <a:ext cx="143882" cy="1792337"/>
            <a:chOff x="3424672" y="2643758"/>
            <a:chExt cx="283232" cy="1584176"/>
          </a:xfrm>
        </p:grpSpPr>
        <p:sp>
          <p:nvSpPr>
            <p:cNvPr id="132" name="Google Shape;132;p1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27459ca58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0" name="Google Shape;220;gb27459ca58_0_41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Bộ dữ liệu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b27459ca58_0_41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3F3F3F"/>
                </a:solidFill>
              </a:rPr>
              <a:t>Thăm dò dữ liệu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b27459ca58_0_41"/>
          <p:cNvSpPr txBox="1"/>
          <p:nvPr/>
        </p:nvSpPr>
        <p:spPr>
          <a:xfrm>
            <a:off x="-76775" y="984325"/>
            <a:ext cx="913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Wordcloud:</a:t>
            </a:r>
            <a:endParaRPr/>
          </a:p>
        </p:txBody>
      </p:sp>
      <p:pic>
        <p:nvPicPr>
          <p:cNvPr id="223" name="Google Shape;223;gb27459ca5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13" y="1369225"/>
            <a:ext cx="3055635" cy="150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27459ca58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36" y="3306482"/>
            <a:ext cx="3123740" cy="153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27459ca58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058" y="1377916"/>
            <a:ext cx="3123729" cy="1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b27459ca58_0_41"/>
          <p:cNvSpPr txBox="1"/>
          <p:nvPr/>
        </p:nvSpPr>
        <p:spPr>
          <a:xfrm>
            <a:off x="2323075" y="2900575"/>
            <a:ext cx="1177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Tích cực</a:t>
            </a:r>
            <a:endParaRPr sz="1600" b="1"/>
          </a:p>
        </p:txBody>
      </p:sp>
      <p:sp>
        <p:nvSpPr>
          <p:cNvPr id="227" name="Google Shape;227;gb27459ca58_0_41"/>
          <p:cNvSpPr txBox="1"/>
          <p:nvPr/>
        </p:nvSpPr>
        <p:spPr>
          <a:xfrm>
            <a:off x="5985950" y="2900575"/>
            <a:ext cx="11775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Tiêu cực</a:t>
            </a:r>
            <a:endParaRPr sz="1600" b="1"/>
          </a:p>
        </p:txBody>
      </p:sp>
      <p:sp>
        <p:nvSpPr>
          <p:cNvPr id="228" name="Google Shape;228;gb27459ca58_0_41"/>
          <p:cNvSpPr txBox="1"/>
          <p:nvPr/>
        </p:nvSpPr>
        <p:spPr>
          <a:xfrm>
            <a:off x="4053774" y="4749850"/>
            <a:ext cx="1432625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tính</a:t>
            </a:r>
            <a:endParaRPr sz="16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7459ca5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4" name="Google Shape;234;gb27459ca58_0_0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Bộ dữ liệu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b27459ca58_0_0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thách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thức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b27459ca58_0_0"/>
          <p:cNvSpPr/>
          <p:nvPr/>
        </p:nvSpPr>
        <p:spPr>
          <a:xfrm>
            <a:off x="5256868" y="3207939"/>
            <a:ext cx="779100" cy="178800"/>
          </a:xfrm>
          <a:prstGeom prst="rightArrow">
            <a:avLst>
              <a:gd name="adj1" fmla="val 29948"/>
              <a:gd name="adj2" fmla="val 50000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gb27459ca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50" y="2189927"/>
            <a:ext cx="3519077" cy="2721548"/>
          </a:xfrm>
          <a:prstGeom prst="rect">
            <a:avLst/>
          </a:prstGeom>
          <a:noFill/>
          <a:ln>
            <a:noFill/>
          </a:ln>
          <a:effectLst>
            <a:outerShdw blurRad="57150" dist="19050" dir="7380000" algn="bl" rotWithShape="0">
              <a:srgbClr val="000000">
                <a:alpha val="30000"/>
              </a:srgbClr>
            </a:outerShdw>
          </a:effectLst>
        </p:spPr>
      </p:pic>
      <p:sp>
        <p:nvSpPr>
          <p:cNvPr id="238" name="Google Shape;238;gb27459ca58_0_0"/>
          <p:cNvSpPr txBox="1"/>
          <p:nvPr/>
        </p:nvSpPr>
        <p:spPr>
          <a:xfrm>
            <a:off x="0" y="1328075"/>
            <a:ext cx="3918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</a:t>
            </a:r>
            <a:r>
              <a:rPr lang="en-US" sz="1600" dirty="0" err="1"/>
              <a:t>phức</a:t>
            </a:r>
            <a:r>
              <a:rPr lang="en-US" sz="1600" dirty="0"/>
              <a:t> </a:t>
            </a:r>
            <a:r>
              <a:rPr lang="en-US" sz="1600" dirty="0" err="1"/>
              <a:t>tạp</a:t>
            </a:r>
            <a:r>
              <a:rPr lang="en-US" sz="1600" dirty="0"/>
              <a:t>.  </a:t>
            </a:r>
            <a:endParaRPr sz="1600" dirty="0"/>
          </a:p>
        </p:txBody>
      </p:sp>
      <p:sp>
        <p:nvSpPr>
          <p:cNvPr id="239" name="Google Shape;239;gb27459ca58_0_0"/>
          <p:cNvSpPr txBox="1"/>
          <p:nvPr/>
        </p:nvSpPr>
        <p:spPr>
          <a:xfrm>
            <a:off x="6176722" y="3080350"/>
            <a:ext cx="1961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Mất cân bằng</a:t>
            </a:r>
            <a:endParaRPr sz="1600"/>
          </a:p>
        </p:txBody>
      </p:sp>
      <p:sp>
        <p:nvSpPr>
          <p:cNvPr id="240" name="Google Shape;240;gb27459ca58_0_0"/>
          <p:cNvSpPr txBox="1"/>
          <p:nvPr/>
        </p:nvSpPr>
        <p:spPr>
          <a:xfrm>
            <a:off x="0" y="1818375"/>
            <a:ext cx="9144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Tỷ</a:t>
            </a:r>
            <a:r>
              <a:rPr lang="en-US" sz="1600" dirty="0"/>
              <a:t> </a:t>
            </a:r>
            <a:r>
              <a:rPr lang="en-US" sz="1600" dirty="0" err="1"/>
              <a:t>lệ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nhãn</a:t>
            </a:r>
            <a:r>
              <a:rPr lang="en-US" sz="1600" dirty="0"/>
              <a:t>: </a:t>
            </a:r>
            <a:endParaRPr sz="1600" dirty="0"/>
          </a:p>
        </p:txBody>
      </p:sp>
      <p:sp>
        <p:nvSpPr>
          <p:cNvPr id="241" name="Google Shape;241;gb27459ca58_0_0"/>
          <p:cNvSpPr txBox="1"/>
          <p:nvPr/>
        </p:nvSpPr>
        <p:spPr>
          <a:xfrm>
            <a:off x="5475025" y="1462525"/>
            <a:ext cx="2120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b27459ca58_0_0"/>
          <p:cNvSpPr/>
          <p:nvPr/>
        </p:nvSpPr>
        <p:spPr>
          <a:xfrm>
            <a:off x="5230893" y="1507739"/>
            <a:ext cx="779100" cy="178800"/>
          </a:xfrm>
          <a:prstGeom prst="rightArrow">
            <a:avLst>
              <a:gd name="adj1" fmla="val 29948"/>
              <a:gd name="adj2" fmla="val 50000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b27459ca58_0_0"/>
          <p:cNvSpPr txBox="1"/>
          <p:nvPr/>
        </p:nvSpPr>
        <p:spPr>
          <a:xfrm>
            <a:off x="6176725" y="1303900"/>
            <a:ext cx="1558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Khó khăn cho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việc gán nhãn.</a:t>
            </a:r>
            <a:endParaRPr sz="1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8" grpId="0"/>
      <p:bldP spid="239" grpId="0"/>
      <p:bldP spid="240" grpId="0"/>
      <p:bldP spid="242" grpId="0" animBg="1"/>
      <p:bldP spid="2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53c7a5ad_0_7"/>
          <p:cNvSpPr/>
          <p:nvPr/>
        </p:nvSpPr>
        <p:spPr>
          <a:xfrm>
            <a:off x="537709" y="1352850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b053c7a5ad_0_7"/>
          <p:cNvSpPr/>
          <p:nvPr/>
        </p:nvSpPr>
        <p:spPr>
          <a:xfrm>
            <a:off x="609464" y="1427011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Chuyển ký tự hoa thành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053c7a5ad_0_7"/>
          <p:cNvSpPr/>
          <p:nvPr/>
        </p:nvSpPr>
        <p:spPr>
          <a:xfrm>
            <a:off x="876188" y="2197370"/>
            <a:ext cx="2263607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ChẤt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chất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b053c7a5ad_0_7"/>
          <p:cNvSpPr/>
          <p:nvPr/>
        </p:nvSpPr>
        <p:spPr>
          <a:xfrm>
            <a:off x="3299993" y="1352850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b053c7a5ad_0_7"/>
          <p:cNvSpPr/>
          <p:nvPr/>
        </p:nvSpPr>
        <p:spPr>
          <a:xfrm>
            <a:off x="3376481" y="1427011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Chuẩn hóa về đúng cấu trúc Tiếng Việt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b053c7a5ad_0_7"/>
          <p:cNvSpPr/>
          <p:nvPr/>
        </p:nvSpPr>
        <p:spPr>
          <a:xfrm>
            <a:off x="3645999" y="2197370"/>
            <a:ext cx="2253300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/>
              <a:t>k </a:t>
            </a:r>
            <a:r>
              <a:rPr lang="en-US" sz="1300">
                <a:solidFill>
                  <a:schemeClr val="dk1"/>
                </a:solidFill>
              </a:rPr>
              <a:t>→ Không ;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tốtttt → rất tốt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b053c7a5ad_0_7"/>
          <p:cNvSpPr/>
          <p:nvPr/>
        </p:nvSpPr>
        <p:spPr>
          <a:xfrm>
            <a:off x="3266488" y="2929692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b053c7a5ad_0_7"/>
          <p:cNvSpPr/>
          <p:nvPr/>
        </p:nvSpPr>
        <p:spPr>
          <a:xfrm>
            <a:off x="3338243" y="3003853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Chuyển emoji thành ký tự trong ASCII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b053c7a5ad_0_7"/>
          <p:cNvSpPr/>
          <p:nvPr/>
        </p:nvSpPr>
        <p:spPr>
          <a:xfrm>
            <a:off x="3604969" y="3774212"/>
            <a:ext cx="2253300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❤️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red_heart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b053c7a5ad_0_7"/>
          <p:cNvSpPr/>
          <p:nvPr/>
        </p:nvSpPr>
        <p:spPr>
          <a:xfrm>
            <a:off x="5991683" y="2929692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b053c7a5ad_0_7"/>
          <p:cNvSpPr/>
          <p:nvPr/>
        </p:nvSpPr>
        <p:spPr>
          <a:xfrm>
            <a:off x="6063438" y="3003853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Tách từ tiếng Việt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( vncorenlp )</a:t>
            </a:r>
            <a:endParaRPr sz="1600"/>
          </a:p>
        </p:txBody>
      </p:sp>
      <p:sp>
        <p:nvSpPr>
          <p:cNvPr id="260" name="Google Shape;260;gb053c7a5ad_0_7"/>
          <p:cNvSpPr/>
          <p:nvPr/>
        </p:nvSpPr>
        <p:spPr>
          <a:xfrm>
            <a:off x="6330164" y="3774212"/>
            <a:ext cx="2253300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/>
              <a:t>son ưng ý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300"/>
              <a:t>[ ‘son’ , ‘ưng_ý’ ]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b053c7a5ad_0_7"/>
          <p:cNvSpPr/>
          <p:nvPr/>
        </p:nvSpPr>
        <p:spPr>
          <a:xfrm>
            <a:off x="6067022" y="1354421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b053c7a5ad_0_7"/>
          <p:cNvSpPr/>
          <p:nvPr/>
        </p:nvSpPr>
        <p:spPr>
          <a:xfrm>
            <a:off x="6138777" y="1428582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Loại bỏ dấu câu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 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053c7a5ad_0_7"/>
          <p:cNvSpPr/>
          <p:nvPr/>
        </p:nvSpPr>
        <p:spPr>
          <a:xfrm>
            <a:off x="6405502" y="2198940"/>
            <a:ext cx="2253300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 :))) → không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053c7a5ad_0_7"/>
          <p:cNvSpPr/>
          <p:nvPr/>
        </p:nvSpPr>
        <p:spPr>
          <a:xfrm>
            <a:off x="534125" y="2929692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về ký tự thường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b053c7a5ad_0_7"/>
          <p:cNvSpPr/>
          <p:nvPr/>
        </p:nvSpPr>
        <p:spPr>
          <a:xfrm>
            <a:off x="605880" y="3003853"/>
            <a:ext cx="2086500" cy="897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Xử lý emoji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b053c7a5ad_0_7"/>
          <p:cNvSpPr/>
          <p:nvPr/>
        </p:nvSpPr>
        <p:spPr>
          <a:xfrm>
            <a:off x="872605" y="3774212"/>
            <a:ext cx="2253300" cy="393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50" dirty="0">
                <a:solidFill>
                  <a:schemeClr val="dk1"/>
                </a:solidFill>
                <a:highlight>
                  <a:srgbClr val="F0F2F5"/>
                </a:highlight>
              </a:rPr>
              <a:t>😘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❤️❤️ </a:t>
            </a:r>
            <a:r>
              <a:rPr lang="en-US" sz="1300" dirty="0">
                <a:solidFill>
                  <a:schemeClr val="dk1"/>
                </a:solidFill>
              </a:rPr>
              <a:t>hi❤️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US" sz="1300" dirty="0">
                <a:solidFill>
                  <a:schemeClr val="dk1"/>
                </a:solidFill>
              </a:rPr>
              <a:t>hi</a:t>
            </a:r>
            <a:r>
              <a:rPr lang="en-US" sz="1150" dirty="0">
                <a:solidFill>
                  <a:schemeClr val="dk1"/>
                </a:solidFill>
                <a:highlight>
                  <a:srgbClr val="F0F2F5"/>
                </a:highlight>
              </a:rPr>
              <a:t>😘</a:t>
            </a:r>
            <a:r>
              <a:rPr lang="en-US" sz="1300" dirty="0">
                <a:solidFill>
                  <a:schemeClr val="dk1"/>
                </a:solidFill>
              </a:rPr>
              <a:t>❤️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b053c7a5ad_0_7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8" name="Google Shape;268;gb053c7a5ad_0_7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 dirty="0" err="1">
                <a:solidFill>
                  <a:srgbClr val="3F3F3F"/>
                </a:solidFill>
              </a:rPr>
              <a:t>Phương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pháp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tiếp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cận</a:t>
            </a:r>
            <a:endParaRPr sz="3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b053c7a5ad_0_7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Tiền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xử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lý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dữ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liệu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b053c7a5ad_0_7"/>
          <p:cNvSpPr txBox="1"/>
          <p:nvPr/>
        </p:nvSpPr>
        <p:spPr>
          <a:xfrm>
            <a:off x="2207550" y="4320425"/>
            <a:ext cx="47289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Chia Train, Test, Validation </a:t>
            </a:r>
            <a:r>
              <a:rPr lang="en-US" sz="1600" dirty="0" err="1">
                <a:solidFill>
                  <a:schemeClr val="dk1"/>
                </a:solidFill>
              </a:rPr>
              <a:t>theo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tỷ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lệ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900" b="1" dirty="0">
                <a:solidFill>
                  <a:srgbClr val="CC0000"/>
                </a:solidFill>
              </a:rPr>
              <a:t>8:1:1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9" grpId="0"/>
      <p:bldP spid="2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7cc182f18_3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7" name="Google Shape;277;ga7cc182f18_3_3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Phương pháp tiếp cận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a7cc182f18_3_3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Xây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dựng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mô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hình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a7cc182f18_3_3"/>
          <p:cNvSpPr/>
          <p:nvPr/>
        </p:nvSpPr>
        <p:spPr>
          <a:xfrm>
            <a:off x="1192000" y="1583425"/>
            <a:ext cx="3266100" cy="253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Naive Bayes Classifier.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Random Forest Classifier.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Logistic Regression.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Support Vector Machine.</a:t>
            </a:r>
            <a:endParaRPr sz="1600"/>
          </a:p>
        </p:txBody>
      </p:sp>
      <p:sp>
        <p:nvSpPr>
          <p:cNvPr id="280" name="Google Shape;280;ga7cc182f18_3_3"/>
          <p:cNvSpPr/>
          <p:nvPr/>
        </p:nvSpPr>
        <p:spPr>
          <a:xfrm>
            <a:off x="1906725" y="1263125"/>
            <a:ext cx="1836648" cy="501444"/>
          </a:xfrm>
          <a:prstGeom prst="flowChartTerminator">
            <a:avLst/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</a:rPr>
              <a:t>Truyền thống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81" name="Google Shape;281;ga7cc182f18_3_3"/>
          <p:cNvSpPr/>
          <p:nvPr/>
        </p:nvSpPr>
        <p:spPr>
          <a:xfrm>
            <a:off x="5331800" y="1583425"/>
            <a:ext cx="2620200" cy="253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Fully Connected Neural Network.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Ensemble models.</a:t>
            </a:r>
            <a:endParaRPr sz="1600"/>
          </a:p>
        </p:txBody>
      </p:sp>
      <p:sp>
        <p:nvSpPr>
          <p:cNvPr id="282" name="Google Shape;282;ga7cc182f18_3_3"/>
          <p:cNvSpPr/>
          <p:nvPr/>
        </p:nvSpPr>
        <p:spPr>
          <a:xfrm>
            <a:off x="5723575" y="1263125"/>
            <a:ext cx="1836648" cy="501444"/>
          </a:xfrm>
          <a:prstGeom prst="flowChartTerminator">
            <a:avLst/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</a:rPr>
              <a:t>Hiện đại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83" name="Google Shape;283;ga7cc182f18_3_3"/>
          <p:cNvSpPr/>
          <p:nvPr/>
        </p:nvSpPr>
        <p:spPr>
          <a:xfrm>
            <a:off x="4719900" y="2683125"/>
            <a:ext cx="350100" cy="393600"/>
          </a:xfrm>
          <a:prstGeom prst="mathPlus">
            <a:avLst>
              <a:gd name="adj1" fmla="val 23520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a7cc182f18_3_3"/>
          <p:cNvSpPr txBox="1"/>
          <p:nvPr/>
        </p:nvSpPr>
        <p:spPr>
          <a:xfrm>
            <a:off x="2238000" y="4300750"/>
            <a:ext cx="4668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</a:rPr>
              <a:t>classweights</a:t>
            </a:r>
            <a:r>
              <a:rPr lang="en-US" sz="1600" b="1" i="0" u="none" strike="noStrike" cap="none" dirty="0">
                <a:solidFill>
                  <a:srgbClr val="000000"/>
                </a:solidFill>
              </a:rPr>
              <a:t> = ‘balanced’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nhãn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280" grpId="0" animBg="1"/>
      <p:bldP spid="281" grpId="0" animBg="1"/>
      <p:bldP spid="282" grpId="0" animBg="1"/>
      <p:bldP spid="283" grpId="0" animBg="1"/>
      <p:bldP spid="2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27459c9d7_0_3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1" name="Google Shape;291;gb27459c9d7_0_305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Phương pháp tiếp cận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b27459c9d7_0_305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Xây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dựng</a:t>
            </a:r>
            <a:r>
              <a:rPr lang="en-US" sz="2000" dirty="0">
                <a:solidFill>
                  <a:srgbClr val="3F3F3F"/>
                </a:solidFill>
              </a:rPr>
              <a:t> models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b27459c9d7_0_305"/>
          <p:cNvSpPr txBox="1"/>
          <p:nvPr/>
        </p:nvSpPr>
        <p:spPr>
          <a:xfrm>
            <a:off x="-28250" y="1091075"/>
            <a:ext cx="91722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600" b="1" dirty="0">
                <a:solidFill>
                  <a:schemeClr val="dk1"/>
                </a:solidFill>
              </a:rPr>
              <a:t>Ensemble models</a:t>
            </a:r>
            <a:endParaRPr sz="1600" b="1" dirty="0">
              <a:solidFill>
                <a:schemeClr val="dk1"/>
              </a:solidFill>
            </a:endParaRPr>
          </a:p>
          <a:p>
            <a:pPr marL="13716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</a:rPr>
              <a:t>Dùng</a:t>
            </a:r>
            <a:r>
              <a:rPr lang="en-US" sz="1600" dirty="0">
                <a:solidFill>
                  <a:schemeClr val="dk1"/>
                </a:solidFill>
              </a:rPr>
              <a:t> Majority Voting(Hard Voting).</a:t>
            </a:r>
            <a:endParaRPr sz="1600" dirty="0">
              <a:solidFill>
                <a:schemeClr val="dk1"/>
              </a:solidFill>
            </a:endParaRPr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</a:rPr>
              <a:t>Sử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dụng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dự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đoán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models </a:t>
            </a:r>
            <a:r>
              <a:rPr lang="en-US" sz="1600" dirty="0" err="1">
                <a:solidFill>
                  <a:schemeClr val="dk1"/>
                </a:solidFill>
              </a:rPr>
              <a:t>đã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huấn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luyện</a:t>
            </a:r>
            <a:r>
              <a:rPr lang="en-US" sz="1600" dirty="0">
                <a:solidFill>
                  <a:schemeClr val="dk1"/>
                </a:solidFill>
              </a:rPr>
              <a:t> song </a:t>
            </a:r>
            <a:r>
              <a:rPr lang="en-US" sz="1600" dirty="0" err="1">
                <a:solidFill>
                  <a:schemeClr val="dk1"/>
                </a:solidFill>
              </a:rPr>
              <a:t>song</a:t>
            </a:r>
            <a:r>
              <a:rPr lang="en-US" sz="1600" dirty="0">
                <a:solidFill>
                  <a:schemeClr val="dk1"/>
                </a:solidFill>
              </a:rPr>
              <a:t> ở </a:t>
            </a:r>
            <a:r>
              <a:rPr lang="en-US" sz="1600" dirty="0" err="1">
                <a:solidFill>
                  <a:schemeClr val="dk1"/>
                </a:solidFill>
              </a:rPr>
              <a:t>trên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94" name="Google Shape;294;gb27459c9d7_0_305"/>
          <p:cNvSpPr/>
          <p:nvPr/>
        </p:nvSpPr>
        <p:spPr>
          <a:xfrm>
            <a:off x="722750" y="4092075"/>
            <a:ext cx="12855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Naive Bayes Classifier.</a:t>
            </a:r>
            <a:endParaRPr sz="1500"/>
          </a:p>
        </p:txBody>
      </p:sp>
      <p:sp>
        <p:nvSpPr>
          <p:cNvPr id="295" name="Google Shape;295;gb27459c9d7_0_305"/>
          <p:cNvSpPr/>
          <p:nvPr/>
        </p:nvSpPr>
        <p:spPr>
          <a:xfrm>
            <a:off x="2549500" y="3124050"/>
            <a:ext cx="773400" cy="773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800"/>
          </a:p>
        </p:txBody>
      </p:sp>
      <p:sp>
        <p:nvSpPr>
          <p:cNvPr id="296" name="Google Shape;296;gb27459c9d7_0_305"/>
          <p:cNvSpPr/>
          <p:nvPr/>
        </p:nvSpPr>
        <p:spPr>
          <a:xfrm>
            <a:off x="1055000" y="3124050"/>
            <a:ext cx="773400" cy="773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700"/>
          </a:p>
        </p:txBody>
      </p:sp>
      <p:sp>
        <p:nvSpPr>
          <p:cNvPr id="297" name="Google Shape;297;gb27459c9d7_0_305"/>
          <p:cNvSpPr/>
          <p:nvPr/>
        </p:nvSpPr>
        <p:spPr>
          <a:xfrm>
            <a:off x="4091100" y="3124050"/>
            <a:ext cx="773400" cy="773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800"/>
          </a:p>
        </p:txBody>
      </p:sp>
      <p:sp>
        <p:nvSpPr>
          <p:cNvPr id="298" name="Google Shape;298;gb27459c9d7_0_305"/>
          <p:cNvSpPr/>
          <p:nvPr/>
        </p:nvSpPr>
        <p:spPr>
          <a:xfrm>
            <a:off x="5632700" y="3124050"/>
            <a:ext cx="773400" cy="773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2800"/>
          </a:p>
        </p:txBody>
      </p:sp>
      <p:sp>
        <p:nvSpPr>
          <p:cNvPr id="299" name="Google Shape;299;gb27459c9d7_0_305"/>
          <p:cNvSpPr/>
          <p:nvPr/>
        </p:nvSpPr>
        <p:spPr>
          <a:xfrm>
            <a:off x="7174300" y="3124050"/>
            <a:ext cx="773400" cy="773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2800"/>
          </a:p>
        </p:txBody>
      </p:sp>
      <p:sp>
        <p:nvSpPr>
          <p:cNvPr id="300" name="Google Shape;300;gb27459c9d7_0_305"/>
          <p:cNvSpPr/>
          <p:nvPr/>
        </p:nvSpPr>
        <p:spPr>
          <a:xfrm>
            <a:off x="4091100" y="2183975"/>
            <a:ext cx="773400" cy="7734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FFFF"/>
                </a:solidFill>
              </a:rPr>
              <a:t>EM</a:t>
            </a:r>
            <a:endParaRPr sz="1900" b="1">
              <a:solidFill>
                <a:srgbClr val="FFFFFF"/>
              </a:solidFill>
            </a:endParaRPr>
          </a:p>
        </p:txBody>
      </p:sp>
      <p:cxnSp>
        <p:nvCxnSpPr>
          <p:cNvPr id="301" name="Google Shape;301;gb27459c9d7_0_305"/>
          <p:cNvCxnSpPr>
            <a:stCxn id="300" idx="4"/>
            <a:endCxn id="297" idx="0"/>
          </p:cNvCxnSpPr>
          <p:nvPr/>
        </p:nvCxnSpPr>
        <p:spPr>
          <a:xfrm rot="-5400000" flipH="1">
            <a:off x="4394700" y="3040475"/>
            <a:ext cx="166800" cy="600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gb27459c9d7_0_305"/>
          <p:cNvCxnSpPr>
            <a:stCxn id="300" idx="4"/>
            <a:endCxn id="298" idx="0"/>
          </p:cNvCxnSpPr>
          <p:nvPr/>
        </p:nvCxnSpPr>
        <p:spPr>
          <a:xfrm rot="-5400000" flipH="1">
            <a:off x="5165250" y="2269925"/>
            <a:ext cx="166800" cy="1541700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gb27459c9d7_0_305"/>
          <p:cNvCxnSpPr>
            <a:stCxn id="300" idx="4"/>
            <a:endCxn id="299" idx="0"/>
          </p:cNvCxnSpPr>
          <p:nvPr/>
        </p:nvCxnSpPr>
        <p:spPr>
          <a:xfrm rot="-5400000" flipH="1">
            <a:off x="5935950" y="1499225"/>
            <a:ext cx="166800" cy="3083100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gb27459c9d7_0_305"/>
          <p:cNvCxnSpPr>
            <a:stCxn id="300" idx="4"/>
            <a:endCxn id="295" idx="0"/>
          </p:cNvCxnSpPr>
          <p:nvPr/>
        </p:nvCxnSpPr>
        <p:spPr>
          <a:xfrm rot="5400000">
            <a:off x="3623550" y="2269925"/>
            <a:ext cx="166800" cy="1541700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gb27459c9d7_0_305"/>
          <p:cNvCxnSpPr>
            <a:stCxn id="300" idx="4"/>
            <a:endCxn id="296" idx="0"/>
          </p:cNvCxnSpPr>
          <p:nvPr/>
        </p:nvCxnSpPr>
        <p:spPr>
          <a:xfrm rot="5400000">
            <a:off x="2876400" y="1522775"/>
            <a:ext cx="166800" cy="3036000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gb27459c9d7_0_305"/>
          <p:cNvSpPr/>
          <p:nvPr/>
        </p:nvSpPr>
        <p:spPr>
          <a:xfrm>
            <a:off x="2165350" y="4092075"/>
            <a:ext cx="1541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Random Forest Classifier</a:t>
            </a:r>
            <a:endParaRPr sz="1500"/>
          </a:p>
        </p:txBody>
      </p:sp>
      <p:sp>
        <p:nvSpPr>
          <p:cNvPr id="307" name="Google Shape;307;gb27459c9d7_0_305"/>
          <p:cNvSpPr/>
          <p:nvPr/>
        </p:nvSpPr>
        <p:spPr>
          <a:xfrm>
            <a:off x="3835050" y="4092075"/>
            <a:ext cx="12855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Logistic Regression</a:t>
            </a:r>
            <a:endParaRPr sz="1500"/>
          </a:p>
        </p:txBody>
      </p:sp>
      <p:sp>
        <p:nvSpPr>
          <p:cNvPr id="308" name="Google Shape;308;gb27459c9d7_0_305"/>
          <p:cNvSpPr/>
          <p:nvPr/>
        </p:nvSpPr>
        <p:spPr>
          <a:xfrm>
            <a:off x="5376650" y="4092075"/>
            <a:ext cx="12855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SVM</a:t>
            </a:r>
            <a:endParaRPr sz="1500"/>
          </a:p>
        </p:txBody>
      </p:sp>
      <p:sp>
        <p:nvSpPr>
          <p:cNvPr id="309" name="Google Shape;309;gb27459c9d7_0_305"/>
          <p:cNvSpPr/>
          <p:nvPr/>
        </p:nvSpPr>
        <p:spPr>
          <a:xfrm>
            <a:off x="6691450" y="4092075"/>
            <a:ext cx="17391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Fully Connected Neural Network</a:t>
            </a:r>
            <a:endParaRPr sz="1500"/>
          </a:p>
        </p:txBody>
      </p:sp>
      <p:sp>
        <p:nvSpPr>
          <p:cNvPr id="310" name="Google Shape;310;gb27459c9d7_0_305"/>
          <p:cNvSpPr txBox="1"/>
          <p:nvPr/>
        </p:nvSpPr>
        <p:spPr>
          <a:xfrm>
            <a:off x="4940700" y="2255100"/>
            <a:ext cx="11493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Final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predictor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gb053c7a5ad_0_30"/>
          <p:cNvGraphicFramePr/>
          <p:nvPr/>
        </p:nvGraphicFramePr>
        <p:xfrm>
          <a:off x="1284075" y="1240888"/>
          <a:ext cx="6575825" cy="3455271"/>
        </p:xfrm>
        <a:graphic>
          <a:graphicData uri="http://schemas.openxmlformats.org/drawingml/2006/table">
            <a:tbl>
              <a:tblPr>
                <a:noFill/>
                <a:tableStyleId>{99E132DD-3A9A-4FAC-90C5-528231C94F20}</a:tableStyleId>
              </a:tblPr>
              <a:tblGrid>
                <a:gridCol w="2521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1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Mô hình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F1 - Score Macro Val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F1 – Score Macro Test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Multinomial Naïve Bayes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0.6865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0.6363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Random Forest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0.6702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0.6595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Logistic Regression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0.7195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0.6951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SVM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0.7197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0.6978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Fully Connected Net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0.7425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0.7028</a:t>
                      </a:r>
                      <a:endParaRPr sz="15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Ensemble</a:t>
                      </a:r>
                      <a:endParaRPr sz="15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0.7615</a:t>
                      </a:r>
                      <a:endParaRPr sz="16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0.7314</a:t>
                      </a:r>
                      <a:endParaRPr sz="16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" name="Google Shape;317;gb053c7a5ad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15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318" name="Google Shape;318;gb053c7a5ad_0_30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Phân tích kết quả và thảo luận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b053c7a5ad_0_30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Hiệu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suất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mô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hình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7c8a0782d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26" name="Google Shape;326;ga7c8a078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62" y="1081475"/>
            <a:ext cx="2553250" cy="20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a7c8a0782d_0_12"/>
          <p:cNvPicPr preferRelativeResize="0"/>
          <p:nvPr/>
        </p:nvPicPr>
        <p:blipFill rotWithShape="1">
          <a:blip r:embed="rId4">
            <a:alphaModFix/>
          </a:blip>
          <a:srcRect l="-2280" t="5730" r="2279" b="-5729"/>
          <a:stretch/>
        </p:blipFill>
        <p:spPr>
          <a:xfrm>
            <a:off x="4610423" y="3112565"/>
            <a:ext cx="2616038" cy="212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a7c8a0782d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430" y="1088866"/>
            <a:ext cx="2553264" cy="201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a7c8a0782d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9162" y="3023275"/>
            <a:ext cx="2553250" cy="2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a7c8a0782d_0_12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Phân tích kết quả và thảo luận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a7c8a0782d_0_12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Phân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tích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lỗi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a7c8a0782d_0_12"/>
          <p:cNvSpPr txBox="1"/>
          <p:nvPr/>
        </p:nvSpPr>
        <p:spPr>
          <a:xfrm>
            <a:off x="368063" y="1567550"/>
            <a:ext cx="129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 b="1"/>
          </a:p>
        </p:txBody>
      </p:sp>
      <p:sp>
        <p:nvSpPr>
          <p:cNvPr id="333" name="Google Shape;333;ga7c8a0782d_0_12"/>
          <p:cNvSpPr txBox="1"/>
          <p:nvPr/>
        </p:nvSpPr>
        <p:spPr>
          <a:xfrm>
            <a:off x="7413888" y="1567550"/>
            <a:ext cx="119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FCN</a:t>
            </a:r>
            <a:endParaRPr sz="1600" b="1"/>
          </a:p>
        </p:txBody>
      </p:sp>
      <p:sp>
        <p:nvSpPr>
          <p:cNvPr id="334" name="Google Shape;334;ga7c8a0782d_0_12"/>
          <p:cNvSpPr txBox="1"/>
          <p:nvPr/>
        </p:nvSpPr>
        <p:spPr>
          <a:xfrm>
            <a:off x="7486288" y="3706800"/>
            <a:ext cx="119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Ensemble</a:t>
            </a:r>
            <a:endParaRPr sz="1600" b="1"/>
          </a:p>
        </p:txBody>
      </p:sp>
      <p:sp>
        <p:nvSpPr>
          <p:cNvPr id="335" name="Google Shape;335;ga7c8a0782d_0_12"/>
          <p:cNvSpPr txBox="1"/>
          <p:nvPr/>
        </p:nvSpPr>
        <p:spPr>
          <a:xfrm>
            <a:off x="509863" y="3706800"/>
            <a:ext cx="119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32" grpId="0"/>
      <p:bldP spid="333" grpId="0"/>
      <p:bldP spid="334" grpId="0"/>
      <p:bldP spid="3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053c7a5a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2" name="Google Shape;342;gb053c7a5ad_0_15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lang="en-US" sz="3500">
                <a:solidFill>
                  <a:schemeClr val="hlink"/>
                </a:solidFill>
              </a:rPr>
              <a:t>Phân tích kết quả và thảo luận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b053c7a5ad_0_15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3F3F3F"/>
                </a:solidFill>
              </a:rPr>
              <a:t>Phân tích lỗi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gb053c7a5ad_0_15"/>
          <p:cNvGraphicFramePr/>
          <p:nvPr/>
        </p:nvGraphicFramePr>
        <p:xfrm>
          <a:off x="366475" y="1119138"/>
          <a:ext cx="8411025" cy="3878970"/>
        </p:xfrm>
        <a:graphic>
          <a:graphicData uri="http://schemas.openxmlformats.org/drawingml/2006/table">
            <a:tbl>
              <a:tblPr>
                <a:noFill/>
                <a:tableStyleId>{99E132DD-3A9A-4FAC-90C5-528231C94F20}</a:tableStyleId>
              </a:tblPr>
              <a:tblGrid>
                <a:gridCol w="6584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2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/>
                        <a:t>Bình luận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/>
                        <a:t>Thực tế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/>
                        <a:t>Dự đoán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Giao đến thế này đây buồn hết biết nhưng chất son cũng khá là oke son không bị bể vở ở đâu cả nên đây là lỗi của chính son chứ kh phải bên vận chuyển. Mùi thơm nhưng son khá đậm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Trung tính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Tiêu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Giao hàng nhanh , đóng gói chắc chắn :))) màu cũng khá bền, mùi tạm được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Trung tính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Tích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Son màu 23, 25 dùng k cần make up vẫn rất xinh, nhưng son 23 mình thấy bị hơi dừ khi sử dụng với mình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Trung tính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Tích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Hơi lâu 1 xíu nhưng nhìn vỏ thôi là ưng lắm ạ!!!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Tích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Trung tính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 lan son k dc mịn nhu lan trc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Tiêu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Tích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Sản phẩm đóng gói đẹp cẩn thận nhưng son mình không ưng lắm vì không hề lì và rất nhanh trôi son không bám môi lâu lên tầm 2 tiếng là bay hết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Tiêu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Trung tính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Màu ưng ! Son lâu trôi ! Giá hợp lý ! Không thất vọng ! </a:t>
                      </a:r>
                      <a:endParaRPr sz="1200" b="1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Tích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Tiêu cực</a:t>
                      </a:r>
                      <a:endParaRPr sz="1200" u="none" strike="noStrike" cap="none"/>
                    </a:p>
                  </a:txBody>
                  <a:tcPr marL="68575" marR="6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27459c9d7_0_4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51" name="Google Shape;351;gb27459c9d7_0_406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 dirty="0" err="1">
                <a:solidFill>
                  <a:srgbClr val="3F3F3F"/>
                </a:solidFill>
              </a:rPr>
              <a:t>Kết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luận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và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hướng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phát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triển</a:t>
            </a:r>
            <a:endParaRPr sz="3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b27459c9d7_0_406"/>
          <p:cNvSpPr txBox="1"/>
          <p:nvPr/>
        </p:nvSpPr>
        <p:spPr>
          <a:xfrm>
            <a:off x="799325" y="736117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khá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.</a:t>
            </a:r>
            <a:endParaRPr sz="16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53" name="Google Shape;353;gb27459c9d7_0_406"/>
          <p:cNvSpPr txBox="1"/>
          <p:nvPr/>
        </p:nvSpPr>
        <p:spPr>
          <a:xfrm>
            <a:off x="799325" y="1152993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 err="1">
                <a:solidFill>
                  <a:schemeClr val="dk1"/>
                </a:solidFill>
              </a:rPr>
              <a:t>Việc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hợp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dự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đoán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hình</a:t>
            </a:r>
            <a:r>
              <a:rPr lang="en-US" sz="1600" dirty="0">
                <a:solidFill>
                  <a:schemeClr val="dk1"/>
                </a:solidFill>
              </a:rPr>
              <a:t> (ensemble model) </a:t>
            </a:r>
            <a:r>
              <a:rPr lang="en-US" sz="1600" dirty="0" err="1">
                <a:solidFill>
                  <a:schemeClr val="dk1"/>
                </a:solidFill>
              </a:rPr>
              <a:t>mang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lại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độ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chính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xác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tốt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nhất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sau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khi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thực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nghiệm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54" name="Google Shape;354;gb27459c9d7_0_406"/>
          <p:cNvSpPr txBox="1"/>
          <p:nvPr/>
        </p:nvSpPr>
        <p:spPr>
          <a:xfrm>
            <a:off x="799325" y="2659264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>
                <a:solidFill>
                  <a:schemeClr val="dk1"/>
                </a:solidFill>
              </a:rPr>
              <a:t>Fully connected network </a:t>
            </a:r>
            <a:r>
              <a:rPr lang="en-US" sz="1600" dirty="0" err="1">
                <a:solidFill>
                  <a:schemeClr val="dk1"/>
                </a:solidFill>
              </a:rPr>
              <a:t>mang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lại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khá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tiềm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năng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55" name="Google Shape;355;gb27459c9d7_0_406"/>
          <p:cNvSpPr txBox="1"/>
          <p:nvPr/>
        </p:nvSpPr>
        <p:spPr>
          <a:xfrm>
            <a:off x="799325" y="3757641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 dirty="0" err="1">
                <a:solidFill>
                  <a:schemeClr val="dk1"/>
                </a:solidFill>
              </a:rPr>
              <a:t>Thực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hiện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cải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thiện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chất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lượng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bộ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dữ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liệu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56" name="Google Shape;356;gb27459c9d7_0_406"/>
          <p:cNvSpPr txBox="1"/>
          <p:nvPr/>
        </p:nvSpPr>
        <p:spPr>
          <a:xfrm>
            <a:off x="799325" y="4127446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 dirty="0" err="1">
                <a:solidFill>
                  <a:schemeClr val="dk1"/>
                </a:solidFill>
              </a:rPr>
              <a:t>Xem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xét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việc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giữ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lại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dấu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câu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trong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quá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trình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xây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dựng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hình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57" name="Google Shape;357;gb27459c9d7_0_406"/>
          <p:cNvSpPr txBox="1"/>
          <p:nvPr/>
        </p:nvSpPr>
        <p:spPr>
          <a:xfrm>
            <a:off x="799325" y="1828395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⟹	</a:t>
            </a:r>
            <a:r>
              <a:rPr lang="en-US" sz="1600" dirty="0" err="1">
                <a:solidFill>
                  <a:schemeClr val="dk1"/>
                </a:solidFill>
              </a:rPr>
              <a:t>Dùng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thêm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hình</a:t>
            </a:r>
            <a:r>
              <a:rPr lang="en-US" sz="1600" dirty="0">
                <a:solidFill>
                  <a:schemeClr val="dk1"/>
                </a:solidFill>
              </a:rPr>
              <a:t> ensemble </a:t>
            </a:r>
            <a:r>
              <a:rPr lang="en-US" sz="1600" dirty="0" err="1">
                <a:solidFill>
                  <a:schemeClr val="dk1"/>
                </a:solidFill>
              </a:rPr>
              <a:t>khác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sklearn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thay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vì</a:t>
            </a:r>
            <a:r>
              <a:rPr lang="en-US" sz="1600" dirty="0">
                <a:solidFill>
                  <a:schemeClr val="dk1"/>
                </a:solidFill>
              </a:rPr>
              <a:t> ensemble </a:t>
            </a:r>
            <a:r>
              <a:rPr lang="en-US" sz="1600" dirty="0" err="1">
                <a:solidFill>
                  <a:schemeClr val="dk1"/>
                </a:solidFill>
              </a:rPr>
              <a:t>thủ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công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như</a:t>
            </a:r>
            <a:r>
              <a:rPr lang="en-US" sz="1600" dirty="0">
                <a:solidFill>
                  <a:schemeClr val="dk1"/>
                </a:solidFill>
              </a:rPr>
              <a:t>: </a:t>
            </a:r>
            <a:r>
              <a:rPr lang="en-US" sz="1600" dirty="0" err="1">
                <a:solidFill>
                  <a:schemeClr val="dk1"/>
                </a:solidFill>
              </a:rPr>
              <a:t>VotingClassifier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LightGBM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XGBoost</a:t>
            </a:r>
            <a:r>
              <a:rPr lang="en-US" sz="1600" dirty="0">
                <a:solidFill>
                  <a:schemeClr val="dk1"/>
                </a:solidFill>
              </a:rPr>
              <a:t>, AdaBoost,...</a:t>
            </a:r>
            <a:endParaRPr sz="1600" dirty="0"/>
          </a:p>
        </p:txBody>
      </p:sp>
      <p:sp>
        <p:nvSpPr>
          <p:cNvPr id="358" name="Google Shape;358;gb27459c9d7_0_406"/>
          <p:cNvSpPr txBox="1"/>
          <p:nvPr/>
        </p:nvSpPr>
        <p:spPr>
          <a:xfrm>
            <a:off x="799325" y="2974465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⟹	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hình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Học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sâu</a:t>
            </a:r>
            <a:r>
              <a:rPr lang="en-US" sz="1600" dirty="0">
                <a:solidFill>
                  <a:schemeClr val="dk1"/>
                </a:solidFill>
              </a:rPr>
              <a:t> (</a:t>
            </a:r>
            <a:r>
              <a:rPr lang="en-US" sz="1600" dirty="0" err="1">
                <a:solidFill>
                  <a:schemeClr val="dk1"/>
                </a:solidFill>
              </a:rPr>
              <a:t>PhoBERT</a:t>
            </a:r>
            <a:r>
              <a:rPr lang="en-US" sz="1600" dirty="0">
                <a:solidFill>
                  <a:schemeClr val="dk1"/>
                </a:solidFill>
              </a:rPr>
              <a:t>, LSTM, ...) </a:t>
            </a:r>
            <a:r>
              <a:rPr lang="en-US" sz="1600" dirty="0" err="1">
                <a:solidFill>
                  <a:schemeClr val="dk1"/>
                </a:solidFill>
              </a:rPr>
              <a:t>có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thể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sẽ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đạt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tốt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trên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bộ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dữ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liệu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/>
          </a:p>
        </p:txBody>
      </p:sp>
      <p:sp>
        <p:nvSpPr>
          <p:cNvPr id="359" name="Google Shape;359;gb27459c9d7_0_406"/>
          <p:cNvSpPr txBox="1"/>
          <p:nvPr/>
        </p:nvSpPr>
        <p:spPr>
          <a:xfrm>
            <a:off x="799325" y="4469746"/>
            <a:ext cx="7863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⟹</a:t>
            </a:r>
            <a:r>
              <a:rPr lang="en-US" sz="1600" dirty="0">
                <a:solidFill>
                  <a:schemeClr val="dk1"/>
                </a:solidFill>
              </a:rPr>
              <a:t> 	</a:t>
            </a:r>
            <a:r>
              <a:rPr lang="en-US" sz="1600" dirty="0" err="1">
                <a:solidFill>
                  <a:schemeClr val="dk1"/>
                </a:solidFill>
              </a:rPr>
              <a:t>Phân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tích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cảm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xúc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dựa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vào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dấu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câu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7459c9d7_0_3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6" name="Google Shape;366;gb27459c9d7_0_380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Kết luận và hướng phát triển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b27459c9d7_0_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475" y="1013038"/>
            <a:ext cx="3548550" cy="33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b27459c9d7_0_380"/>
          <p:cNvSpPr txBox="1"/>
          <p:nvPr/>
        </p:nvSpPr>
        <p:spPr>
          <a:xfrm>
            <a:off x="2715750" y="4245425"/>
            <a:ext cx="37668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Biểu đồ thống kê số lượng xuất hiện của dấu câu theo từng loại nhãn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7884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/>
        </p:nvSpPr>
        <p:spPr>
          <a:xfrm>
            <a:off x="1619675" y="694472"/>
            <a:ext cx="6048600" cy="3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Giáo viên hướng dẫn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Th.S : Nguyễn Văn Kiệt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Danh sách thành viên: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18520434 : Nguyễn Trọng Ân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18520505 : Dương Văn Bình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18520527 : Hà Như Chiến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18520711 : Dương Thị Hồng Hạnh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18520999 : Trần Thị Mỹ Linh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7c8a0782d_0_59"/>
          <p:cNvSpPr txBox="1">
            <a:spLocks noGrp="1"/>
          </p:cNvSpPr>
          <p:nvPr>
            <p:ph type="body" idx="1"/>
          </p:nvPr>
        </p:nvSpPr>
        <p:spPr>
          <a:xfrm>
            <a:off x="3203848" y="1806128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95" name="Google Shape;395;ga7c8a0782d_0_59"/>
          <p:cNvSpPr/>
          <p:nvPr/>
        </p:nvSpPr>
        <p:spPr>
          <a:xfrm rot="2466658">
            <a:off x="3759269" y="2645930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BE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a7c8a0782d_0_59"/>
          <p:cNvSpPr/>
          <p:nvPr/>
        </p:nvSpPr>
        <p:spPr>
          <a:xfrm rot="2466658">
            <a:off x="4888086" y="2505570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D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a7c8a0782d_0_59"/>
          <p:cNvSpPr/>
          <p:nvPr/>
        </p:nvSpPr>
        <p:spPr>
          <a:xfrm rot="2466658">
            <a:off x="3969407" y="3231700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a7c8a0782d_0_59"/>
          <p:cNvSpPr/>
          <p:nvPr/>
        </p:nvSpPr>
        <p:spPr>
          <a:xfrm rot="2466658">
            <a:off x="4980737" y="3092329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a7c8a0782d_0_59"/>
          <p:cNvSpPr/>
          <p:nvPr/>
        </p:nvSpPr>
        <p:spPr>
          <a:xfrm rot="2466658">
            <a:off x="4337818" y="277921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1E4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a7c8a0782d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0" y="34535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500" b="1">
                <a:solidFill>
                  <a:srgbClr val="434343"/>
                </a:solidFill>
              </a:rPr>
              <a:t>NỘI DUNG</a:t>
            </a:r>
            <a:endParaRPr sz="3500" b="1">
              <a:solidFill>
                <a:srgbClr val="434343"/>
              </a:solidFill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body" idx="2"/>
          </p:nvPr>
        </p:nvSpPr>
        <p:spPr>
          <a:xfrm>
            <a:off x="1501625" y="1212950"/>
            <a:ext cx="62826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5763" lvl="0" indent="-3857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000" b="1">
                <a:solidFill>
                  <a:srgbClr val="000000"/>
                </a:solidFill>
              </a:rPr>
              <a:t>Tổng quan.</a:t>
            </a:r>
            <a:endParaRPr b="1">
              <a:solidFill>
                <a:srgbClr val="000000"/>
              </a:solidFill>
            </a:endParaRPr>
          </a:p>
          <a:p>
            <a:pPr marL="385763" lvl="0" indent="-385763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Công trình liên quan.</a:t>
            </a:r>
            <a:endParaRPr sz="2000" b="1"/>
          </a:p>
          <a:p>
            <a:pPr marL="385763" lvl="0" indent="-385763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000" b="1">
                <a:solidFill>
                  <a:srgbClr val="000000"/>
                </a:solidFill>
              </a:rPr>
              <a:t>Bộ dữ liệu.</a:t>
            </a:r>
            <a:endParaRPr b="1">
              <a:solidFill>
                <a:srgbClr val="000000"/>
              </a:solidFill>
            </a:endParaRPr>
          </a:p>
          <a:p>
            <a:pPr marL="385763" lvl="0" indent="-385763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Phương pháp tiếp cận.</a:t>
            </a:r>
            <a:endParaRPr sz="2000" b="1"/>
          </a:p>
          <a:p>
            <a:pPr marL="385763" lvl="0" indent="-385763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000" b="1">
                <a:solidFill>
                  <a:srgbClr val="000000"/>
                </a:solidFill>
              </a:rPr>
              <a:t>Phân tích kết quả và thảo luận.</a:t>
            </a:r>
            <a:endParaRPr b="1">
              <a:solidFill>
                <a:srgbClr val="000000"/>
              </a:solidFill>
            </a:endParaRPr>
          </a:p>
          <a:p>
            <a:pPr marL="385762" lvl="0" indent="-385762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Kết luận và hướng phát triển.</a:t>
            </a:r>
            <a:endParaRPr sz="2000" b="1"/>
          </a:p>
        </p:txBody>
      </p:sp>
      <p:sp>
        <p:nvSpPr>
          <p:cNvPr id="150" name="Google Shape;15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7459ca58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6" name="Google Shape;156;gb27459ca58_0_50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endParaRPr sz="3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27459ca58_0_50"/>
          <p:cNvSpPr txBox="1"/>
          <p:nvPr/>
        </p:nvSpPr>
        <p:spPr>
          <a:xfrm>
            <a:off x="0" y="8069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Mục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tiêu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và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bài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toán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b27459ca58_0_50" descr="Make-up lipstick chanel tom ford fashion illustration YSL Dior miyukiohashi  •"/>
          <p:cNvPicPr preferRelativeResize="0"/>
          <p:nvPr/>
        </p:nvPicPr>
        <p:blipFill rotWithShape="1">
          <a:blip r:embed="rId3">
            <a:alphaModFix/>
          </a:blip>
          <a:srcRect t="16492"/>
          <a:stretch/>
        </p:blipFill>
        <p:spPr>
          <a:xfrm flipH="1">
            <a:off x="509474" y="1069044"/>
            <a:ext cx="3109140" cy="162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b27459ca58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63" y="2447896"/>
            <a:ext cx="3324754" cy="261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27459ca58_0_50" descr="Comment bubble - Transparent PNG &amp; SVG vector fil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739" y="2507257"/>
            <a:ext cx="1232036" cy="115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27459ca58_0_50" descr="Emotion control flat Royalty Free Vector Image"/>
          <p:cNvPicPr preferRelativeResize="0"/>
          <p:nvPr/>
        </p:nvPicPr>
        <p:blipFill rotWithShape="1">
          <a:blip r:embed="rId6">
            <a:alphaModFix/>
          </a:blip>
          <a:srcRect b="8122"/>
          <a:stretch/>
        </p:blipFill>
        <p:spPr>
          <a:xfrm>
            <a:off x="6894100" y="2289423"/>
            <a:ext cx="1740426" cy="161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b27459ca58_0_50"/>
          <p:cNvSpPr/>
          <p:nvPr/>
        </p:nvSpPr>
        <p:spPr>
          <a:xfrm>
            <a:off x="3755832" y="2759170"/>
            <a:ext cx="822900" cy="193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63;gb27459ca58_0_50"/>
          <p:cNvCxnSpPr>
            <a:cxnSpLocks/>
          </p:cNvCxnSpPr>
          <p:nvPr/>
        </p:nvCxnSpPr>
        <p:spPr>
          <a:xfrm>
            <a:off x="6529225" y="3049475"/>
            <a:ext cx="584828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b27459ca58_0_50"/>
          <p:cNvSpPr/>
          <p:nvPr/>
        </p:nvSpPr>
        <p:spPr>
          <a:xfrm>
            <a:off x="4872575" y="2110797"/>
            <a:ext cx="3691088" cy="1960077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 cap="flat" cmpd="sng">
            <a:solidFill>
              <a:srgbClr val="CCCCCC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b27459ca58_0_50"/>
          <p:cNvSpPr txBox="1"/>
          <p:nvPr/>
        </p:nvSpPr>
        <p:spPr>
          <a:xfrm>
            <a:off x="4872575" y="1514931"/>
            <a:ext cx="3498219" cy="40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 err="1"/>
              <a:t>Bài</a:t>
            </a:r>
            <a:r>
              <a:rPr lang="en-US" sz="1900" b="1" dirty="0"/>
              <a:t> </a:t>
            </a:r>
            <a:r>
              <a:rPr lang="en-US" sz="1900" b="1" dirty="0" err="1"/>
              <a:t>toán</a:t>
            </a:r>
            <a:endParaRPr sz="19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4" grpId="0" animBg="1"/>
      <p:bldP spid="1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7459c9d7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2" name="Google Shape;172;gb27459c9d7_0_49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Công trình liên quan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b27459c9d7_0_49"/>
          <p:cNvSpPr/>
          <p:nvPr/>
        </p:nvSpPr>
        <p:spPr>
          <a:xfrm>
            <a:off x="1335450" y="2002775"/>
            <a:ext cx="2583900" cy="2971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9999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F3F3F"/>
                </a:solidFill>
              </a:rPr>
              <a:t>Tên</a:t>
            </a:r>
            <a:r>
              <a:rPr 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 err="1">
                <a:solidFill>
                  <a:srgbClr val="3F3F3F"/>
                </a:solidFill>
              </a:rPr>
              <a:t>bài</a:t>
            </a:r>
            <a:r>
              <a:rPr 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 err="1">
                <a:solidFill>
                  <a:srgbClr val="3F3F3F"/>
                </a:solidFill>
              </a:rPr>
              <a:t>báo</a:t>
            </a:r>
            <a:r>
              <a:rPr lang="en-US" sz="1600" b="1" dirty="0">
                <a:solidFill>
                  <a:srgbClr val="3F3F3F"/>
                </a:solidFill>
              </a:rPr>
              <a:t>:</a:t>
            </a:r>
            <a:endParaRPr sz="1600" b="1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   Sentiment Analysis for Vietnamese.</a:t>
            </a:r>
            <a:endParaRPr sz="16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F3F3F"/>
                </a:solidFill>
              </a:rPr>
              <a:t>Tác</a:t>
            </a:r>
            <a:r>
              <a:rPr 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 err="1">
                <a:solidFill>
                  <a:srgbClr val="3F3F3F"/>
                </a:solidFill>
              </a:rPr>
              <a:t>giả</a:t>
            </a:r>
            <a:r>
              <a:rPr lang="en-US" sz="1600" b="1" dirty="0">
                <a:solidFill>
                  <a:srgbClr val="3F3F3F"/>
                </a:solidFill>
              </a:rPr>
              <a:t>:</a:t>
            </a:r>
            <a:endParaRPr sz="16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3F3F3F"/>
                </a:solidFill>
              </a:rPr>
              <a:t>Binh</a:t>
            </a:r>
            <a:r>
              <a:rPr lang="en-US" sz="1600" dirty="0">
                <a:solidFill>
                  <a:srgbClr val="3F3F3F"/>
                </a:solidFill>
              </a:rPr>
              <a:t> Thanh </a:t>
            </a:r>
            <a:r>
              <a:rPr lang="en-US" sz="1600" dirty="0" err="1">
                <a:solidFill>
                  <a:srgbClr val="3F3F3F"/>
                </a:solidFill>
              </a:rPr>
              <a:t>Kieu</a:t>
            </a:r>
            <a:r>
              <a:rPr lang="en-US" sz="1600" dirty="0">
                <a:solidFill>
                  <a:srgbClr val="3F3F3F"/>
                </a:solidFill>
              </a:rPr>
              <a:t>,</a:t>
            </a:r>
            <a:endParaRPr sz="16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Son Bao Pham.</a:t>
            </a:r>
            <a:endParaRPr sz="16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4" name="Google Shape;174;gb27459c9d7_0_49"/>
          <p:cNvSpPr/>
          <p:nvPr/>
        </p:nvSpPr>
        <p:spPr>
          <a:xfrm>
            <a:off x="5224636" y="2002775"/>
            <a:ext cx="2583900" cy="2971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9999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F3F3F"/>
                </a:solidFill>
              </a:rPr>
              <a:t>Tên bài báo:</a:t>
            </a:r>
            <a:endParaRPr sz="1500" b="1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</a:rPr>
              <a:t> Lexicon-Based Sentiment Analysis of Facebook Comments in Vietnamese Language.</a:t>
            </a:r>
            <a:endParaRPr sz="150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F3F3F"/>
                </a:solidFill>
              </a:rPr>
              <a:t>Tác giả:</a:t>
            </a:r>
            <a:endParaRPr sz="150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</a:rPr>
              <a:t>Son Trinh, Luu Nguyen, Minh Vo và Phuc Do</a:t>
            </a:r>
            <a:endParaRPr sz="1500"/>
          </a:p>
        </p:txBody>
      </p:sp>
      <p:pic>
        <p:nvPicPr>
          <p:cNvPr id="175" name="Google Shape;175;gb27459c9d7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14" y="700300"/>
            <a:ext cx="1777850" cy="9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b27459c9d7_0_49"/>
          <p:cNvCxnSpPr>
            <a:stCxn id="175" idx="3"/>
            <a:endCxn id="177" idx="0"/>
          </p:cNvCxnSpPr>
          <p:nvPr/>
        </p:nvCxnSpPr>
        <p:spPr>
          <a:xfrm>
            <a:off x="5429564" y="1159875"/>
            <a:ext cx="1086900" cy="4341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gb27459c9d7_0_49"/>
          <p:cNvCxnSpPr>
            <a:stCxn id="175" idx="1"/>
            <a:endCxn id="179" idx="0"/>
          </p:cNvCxnSpPr>
          <p:nvPr/>
        </p:nvCxnSpPr>
        <p:spPr>
          <a:xfrm flipH="1">
            <a:off x="2627514" y="1159875"/>
            <a:ext cx="1024200" cy="458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gb27459c9d7_0_49"/>
          <p:cNvSpPr/>
          <p:nvPr/>
        </p:nvSpPr>
        <p:spPr>
          <a:xfrm>
            <a:off x="2275350" y="1618493"/>
            <a:ext cx="704100" cy="7041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35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gb27459c9d7_0_49"/>
          <p:cNvSpPr/>
          <p:nvPr/>
        </p:nvSpPr>
        <p:spPr>
          <a:xfrm>
            <a:off x="6164531" y="1593968"/>
            <a:ext cx="704100" cy="7041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35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3" grpId="0" animBg="1"/>
      <p:bldP spid="174" grpId="0" animBg="1"/>
      <p:bldP spid="179" grpId="0" animBg="1"/>
      <p:bldP spid="1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7459c9d7_0_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6" name="Google Shape;186;gb27459c9d7_0_66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 dirty="0" err="1">
                <a:solidFill>
                  <a:srgbClr val="3F3F3F"/>
                </a:solidFill>
              </a:rPr>
              <a:t>Bộ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dữ</a:t>
            </a:r>
            <a:r>
              <a:rPr lang="en-US" sz="3500" dirty="0">
                <a:solidFill>
                  <a:srgbClr val="3F3F3F"/>
                </a:solidFill>
              </a:rPr>
              <a:t> </a:t>
            </a:r>
            <a:r>
              <a:rPr lang="en-US" sz="3500" dirty="0" err="1">
                <a:solidFill>
                  <a:srgbClr val="3F3F3F"/>
                </a:solidFill>
              </a:rPr>
              <a:t>liệu</a:t>
            </a:r>
            <a:endParaRPr sz="3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27459c9d7_0_66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</a:rPr>
              <a:t>Thu </a:t>
            </a:r>
            <a:r>
              <a:rPr lang="en-US" sz="2000" dirty="0" err="1">
                <a:solidFill>
                  <a:srgbClr val="3F3F3F"/>
                </a:solidFill>
              </a:rPr>
              <a:t>thập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và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gán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nhãn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b27459c9d7_0_66"/>
          <p:cNvPicPr preferRelativeResize="0"/>
          <p:nvPr/>
        </p:nvPicPr>
        <p:blipFill rotWithShape="1">
          <a:blip r:embed="rId3">
            <a:alphaModFix/>
          </a:blip>
          <a:srcRect t="3892"/>
          <a:stretch/>
        </p:blipFill>
        <p:spPr>
          <a:xfrm>
            <a:off x="331175" y="1095050"/>
            <a:ext cx="8249875" cy="272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gb27459c9d7_0_66"/>
          <p:cNvGrpSpPr/>
          <p:nvPr/>
        </p:nvGrpSpPr>
        <p:grpSpPr>
          <a:xfrm>
            <a:off x="1374902" y="3822710"/>
            <a:ext cx="2871840" cy="841693"/>
            <a:chOff x="1649058" y="1845152"/>
            <a:chExt cx="4869177" cy="1453200"/>
          </a:xfrm>
        </p:grpSpPr>
        <p:pic>
          <p:nvPicPr>
            <p:cNvPr id="190" name="Google Shape;190;gb27459c9d7_0_66" descr="A picture containing applicati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49058" y="1845152"/>
              <a:ext cx="1453200" cy="1453200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fadeDir="5400012" sy="-100000" algn="bl" rotWithShape="0"/>
            </a:effectLst>
          </p:spPr>
        </p:pic>
        <p:pic>
          <p:nvPicPr>
            <p:cNvPr id="191" name="Google Shape;191;gb27459c9d7_0_66" descr="A picture containing draw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1898" t="5685" r="21428" b="1558"/>
            <a:stretch/>
          </p:blipFill>
          <p:spPr>
            <a:xfrm>
              <a:off x="3327647" y="1845152"/>
              <a:ext cx="1512000" cy="1453200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fadeDir="5400012" sy="-100000" algn="bl" rotWithShape="0"/>
            </a:effectLst>
          </p:spPr>
        </p:pic>
        <p:pic>
          <p:nvPicPr>
            <p:cNvPr id="192" name="Google Shape;192;gb27459c9d7_0_66" descr="Ico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65035" y="1845152"/>
              <a:ext cx="1453200" cy="1453200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fadeDir="5400012" sy="-100000" algn="bl" rotWithShape="0"/>
            </a:effectLst>
          </p:spPr>
        </p:pic>
      </p:grpSp>
      <p:cxnSp>
        <p:nvCxnSpPr>
          <p:cNvPr id="193" name="Google Shape;193;gb27459c9d7_0_66"/>
          <p:cNvCxnSpPr>
            <a:stCxn id="190" idx="1"/>
          </p:cNvCxnSpPr>
          <p:nvPr/>
        </p:nvCxnSpPr>
        <p:spPr>
          <a:xfrm rot="10800000">
            <a:off x="910802" y="3159357"/>
            <a:ext cx="464100" cy="108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4" name="Google Shape;194;gb27459c9d7_0_66"/>
          <p:cNvSpPr/>
          <p:nvPr/>
        </p:nvSpPr>
        <p:spPr>
          <a:xfrm>
            <a:off x="5402225" y="3556325"/>
            <a:ext cx="2385300" cy="126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FEFE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12228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comments.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label.</a:t>
            </a:r>
            <a:endParaRPr dirty="0"/>
          </a:p>
        </p:txBody>
      </p:sp>
      <p:cxnSp>
        <p:nvCxnSpPr>
          <p:cNvPr id="195" name="Google Shape;195;gb27459c9d7_0_66"/>
          <p:cNvCxnSpPr>
            <a:stCxn id="188" idx="3"/>
            <a:endCxn id="194" idx="3"/>
          </p:cNvCxnSpPr>
          <p:nvPr/>
        </p:nvCxnSpPr>
        <p:spPr>
          <a:xfrm flipH="1">
            <a:off x="7787550" y="2457163"/>
            <a:ext cx="793500" cy="1730400"/>
          </a:xfrm>
          <a:prstGeom prst="bentConnector3">
            <a:avLst>
              <a:gd name="adj1" fmla="val -30009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2231999" y="2422962"/>
            <a:ext cx="1226221" cy="492443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hướng</a:t>
            </a:r>
            <a:r>
              <a:rPr lang="en-US" sz="1300" dirty="0" smtClean="0"/>
              <a:t> </a:t>
            </a:r>
            <a:r>
              <a:rPr lang="en-US" sz="1300" dirty="0" err="1" smtClean="0"/>
              <a:t>dẫn</a:t>
            </a:r>
            <a:r>
              <a:rPr lang="en-US" sz="1300" dirty="0" smtClean="0"/>
              <a:t> </a:t>
            </a:r>
            <a:r>
              <a:rPr lang="en-US" sz="1300" dirty="0" err="1" smtClean="0"/>
              <a:t>gán</a:t>
            </a:r>
            <a:r>
              <a:rPr lang="en-US" sz="1300" dirty="0" smtClean="0"/>
              <a:t> </a:t>
            </a:r>
            <a:r>
              <a:rPr lang="en-US" sz="1300" dirty="0" err="1" smtClean="0"/>
              <a:t>nhãn</a:t>
            </a:r>
            <a:endParaRPr 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3731021" y="1683667"/>
            <a:ext cx="1681957" cy="292388"/>
          </a:xfrm>
          <a:prstGeom prst="rect">
            <a:avLst/>
          </a:prstGeom>
          <a:solidFill>
            <a:srgbClr val="B6D7A8"/>
          </a:solidFill>
        </p:spPr>
        <p:txBody>
          <a:bodyPr wrap="square" rtlCol="0">
            <a:spAutoFit/>
          </a:bodyPr>
          <a:lstStyle/>
          <a:p>
            <a:r>
              <a:rPr lang="en-US" sz="1300" dirty="0" err="1"/>
              <a:t>t</a:t>
            </a:r>
            <a:r>
              <a:rPr lang="en-US" sz="1300" dirty="0" err="1" smtClean="0"/>
              <a:t>ập</a:t>
            </a:r>
            <a:r>
              <a:rPr lang="en-US" sz="1300" dirty="0" smtClean="0"/>
              <a:t> </a:t>
            </a:r>
            <a:r>
              <a:rPr lang="en-US" sz="1300" dirty="0" err="1" smtClean="0"/>
              <a:t>hướng</a:t>
            </a:r>
            <a:r>
              <a:rPr lang="en-US" sz="1300" dirty="0" smtClean="0"/>
              <a:t> </a:t>
            </a:r>
            <a:r>
              <a:rPr lang="en-US" sz="1300" dirty="0" err="1" smtClean="0"/>
              <a:t>dẫn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086" y="2452391"/>
            <a:ext cx="1320958" cy="523220"/>
          </a:xfrm>
          <a:prstGeom prst="rect">
            <a:avLst/>
          </a:prstGeom>
          <a:solidFill>
            <a:srgbClr val="6D9EEB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38" y="912514"/>
            <a:ext cx="4626102" cy="2779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343" y="4442074"/>
            <a:ext cx="52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Đ</a:t>
            </a:r>
            <a:r>
              <a:rPr lang="vi-VN" sz="1800" dirty="0" smtClean="0"/>
              <a:t>ược </a:t>
            </a:r>
            <a:r>
              <a:rPr lang="vi-VN" sz="1800" dirty="0"/>
              <a:t>tính theo Fleiss’Kappa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098434" y="3805319"/>
            <a:ext cx="397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6550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Bộ dữ liệu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</a:rPr>
              <a:t>Thăm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dò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dữ</a:t>
            </a:r>
            <a:r>
              <a:rPr lang="en-US" sz="2000" dirty="0">
                <a:solidFill>
                  <a:srgbClr val="3F3F3F"/>
                </a:solidFill>
              </a:rPr>
              <a:t> </a:t>
            </a:r>
            <a:r>
              <a:rPr lang="en-US" sz="2000" dirty="0" err="1">
                <a:solidFill>
                  <a:srgbClr val="3F3F3F"/>
                </a:solidFill>
              </a:rPr>
              <a:t>liệu</a:t>
            </a:r>
            <a:endParaRPr sz="2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0" y="1176175"/>
            <a:ext cx="91440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Bình luận có độ dài dài nhất: 108 tiếng.</a:t>
            </a:r>
            <a:endParaRPr sz="160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Bình luận có độ dài ngắn nhất: 1 tiếng.</a:t>
            </a:r>
            <a:endParaRPr sz="1600"/>
          </a:p>
        </p:txBody>
      </p:sp>
      <p:sp>
        <p:nvSpPr>
          <p:cNvPr id="204" name="Google Shape;204;p38"/>
          <p:cNvSpPr txBox="1"/>
          <p:nvPr/>
        </p:nvSpPr>
        <p:spPr>
          <a:xfrm>
            <a:off x="0" y="1892800"/>
            <a:ext cx="913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Độ dài theo từng loại nhãn:</a:t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37" y="2428113"/>
            <a:ext cx="7949986" cy="23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7459ca58_0_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1" name="Google Shape;211;gb27459ca58_0_32"/>
          <p:cNvSpPr txBox="1"/>
          <p:nvPr/>
        </p:nvSpPr>
        <p:spPr>
          <a:xfrm>
            <a:off x="0" y="15469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500">
                <a:solidFill>
                  <a:srgbClr val="3F3F3F"/>
                </a:solidFill>
              </a:rPr>
              <a:t>Bộ dữ liệu</a:t>
            </a:r>
            <a:endParaRPr sz="3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27459ca58_0_32"/>
          <p:cNvSpPr txBox="1"/>
          <p:nvPr/>
        </p:nvSpPr>
        <p:spPr>
          <a:xfrm>
            <a:off x="0" y="73076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3F3F3F"/>
                </a:solidFill>
              </a:rPr>
              <a:t>Thăm dò dữ liệu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b27459ca58_0_32"/>
          <p:cNvSpPr txBox="1"/>
          <p:nvPr/>
        </p:nvSpPr>
        <p:spPr>
          <a:xfrm>
            <a:off x="0" y="1170925"/>
            <a:ext cx="913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Các tiếng xuất hiện nhiều nhất trong bình luận:</a:t>
            </a:r>
            <a:endParaRPr/>
          </a:p>
        </p:txBody>
      </p:sp>
      <p:pic>
        <p:nvPicPr>
          <p:cNvPr id="214" name="Google Shape;214;gb27459ca5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62" y="1640725"/>
            <a:ext cx="6523074" cy="33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A6D3BC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927</Words>
  <Application>Microsoft Office PowerPoint</Application>
  <PresentationFormat>On-screen Show (16:9)</PresentationFormat>
  <Paragraphs>228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Impact</vt:lpstr>
      <vt:lpstr>Roboto</vt:lpstr>
      <vt:lpstr>Arial</vt:lpstr>
      <vt:lpstr>Malgun Gothic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hanh duong</dc:creator>
  <cp:lastModifiedBy>ASUS</cp:lastModifiedBy>
  <cp:revision>4</cp:revision>
  <dcterms:created xsi:type="dcterms:W3CDTF">2020-12-02T06:14:30Z</dcterms:created>
  <dcterms:modified xsi:type="dcterms:W3CDTF">2020-12-27T16:22:12Z</dcterms:modified>
</cp:coreProperties>
</file>