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y="7562850" cx="10693400"/>
  <p:notesSz cx="7559675" cy="106918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u/bPZ++wKOF8Tfcma0y826HX4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E0140C-A977-426A-9E5B-E5109E19D7D6}">
  <a:tblStyle styleId="{BEE0140C-A977-426A-9E5B-E5109E19D7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Roboto-regular.fntdata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32" Type="http://customschemas.google.com/relationships/presentationmetadata" Target="meta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4cbdcb25e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e4cbdcb25e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4cbdcb25e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e4cbdcb25e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4cbdcb25e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e4cbdcb25e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4cbdcb25e_0_9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e4cbdcb25e_0_9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4cbdcb25e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e4cbdcb25e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4cbdcb25e_0_10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e4cbdcb25e_0_10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4cbdcb25e_0_1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e4cbdcb25e_0_1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4cbdcb25e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e4cbdcb25e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cbdcb25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e4cbdcb25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4cbdcb25e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e4cbdcb25e_0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4cbdcb25e_0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e4cbdcb25e_0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4cbdcb25e_0_8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e4cbdcb25e_0_8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4cbdcb25e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e4cbdcb25e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4cbdcb25e_0_1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e4cbdcb25e_0_1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2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3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6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6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7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7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8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8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8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8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9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9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9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9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9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9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1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2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2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3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3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3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5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6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6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6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7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7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7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8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8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8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89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89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0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90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0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90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90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91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91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91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91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91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91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6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37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8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8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0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1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41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41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2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42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42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42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3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43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43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43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44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44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45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45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45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45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46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46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46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46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46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46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58"/>
          <p:cNvSpPr txBox="1"/>
          <p:nvPr>
            <p:ph idx="1" type="subTitle"/>
          </p:nvPr>
        </p:nvSpPr>
        <p:spPr>
          <a:xfrm>
            <a:off x="740520" y="6636960"/>
            <a:ext cx="2935080" cy="91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9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59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0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60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60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1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2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3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63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63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63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64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64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64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65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65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65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6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66"/>
          <p:cNvSpPr txBox="1"/>
          <p:nvPr>
            <p:ph idx="1" type="body"/>
          </p:nvPr>
        </p:nvSpPr>
        <p:spPr>
          <a:xfrm>
            <a:off x="740520" y="689976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66"/>
          <p:cNvSpPr txBox="1"/>
          <p:nvPr>
            <p:ph idx="2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7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67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67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67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67"/>
          <p:cNvSpPr txBox="1"/>
          <p:nvPr>
            <p:ph idx="4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idx="1" type="subTitle"/>
          </p:nvPr>
        </p:nvSpPr>
        <p:spPr>
          <a:xfrm>
            <a:off x="786960" y="2805120"/>
            <a:ext cx="9222840" cy="6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8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8"/>
          <p:cNvSpPr txBox="1"/>
          <p:nvPr>
            <p:ph idx="1" type="body"/>
          </p:nvPr>
        </p:nvSpPr>
        <p:spPr>
          <a:xfrm>
            <a:off x="7405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68"/>
          <p:cNvSpPr txBox="1"/>
          <p:nvPr>
            <p:ph idx="2" type="body"/>
          </p:nvPr>
        </p:nvSpPr>
        <p:spPr>
          <a:xfrm>
            <a:off x="173304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68"/>
          <p:cNvSpPr txBox="1"/>
          <p:nvPr>
            <p:ph idx="3" type="body"/>
          </p:nvPr>
        </p:nvSpPr>
        <p:spPr>
          <a:xfrm>
            <a:off x="2725920" y="689976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68"/>
          <p:cNvSpPr txBox="1"/>
          <p:nvPr>
            <p:ph idx="4" type="body"/>
          </p:nvPr>
        </p:nvSpPr>
        <p:spPr>
          <a:xfrm>
            <a:off x="7405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8"/>
          <p:cNvSpPr txBox="1"/>
          <p:nvPr>
            <p:ph idx="5" type="body"/>
          </p:nvPr>
        </p:nvSpPr>
        <p:spPr>
          <a:xfrm>
            <a:off x="173304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68"/>
          <p:cNvSpPr txBox="1"/>
          <p:nvPr>
            <p:ph idx="6" type="body"/>
          </p:nvPr>
        </p:nvSpPr>
        <p:spPr>
          <a:xfrm>
            <a:off x="2725920" y="7101720"/>
            <a:ext cx="94500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2" type="body"/>
          </p:nvPr>
        </p:nvSpPr>
        <p:spPr>
          <a:xfrm>
            <a:off x="224460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3" type="body"/>
          </p:nvPr>
        </p:nvSpPr>
        <p:spPr>
          <a:xfrm>
            <a:off x="74052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740520" y="6899760"/>
            <a:ext cx="1432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3" type="body"/>
          </p:nvPr>
        </p:nvSpPr>
        <p:spPr>
          <a:xfrm>
            <a:off x="2244600" y="710172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74052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2244600" y="6899760"/>
            <a:ext cx="1432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3" type="body"/>
          </p:nvPr>
        </p:nvSpPr>
        <p:spPr>
          <a:xfrm>
            <a:off x="740520" y="7101720"/>
            <a:ext cx="2935080" cy="1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4200" y="-12600"/>
            <a:ext cx="10756440" cy="76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>
            <p:ph type="title"/>
          </p:nvPr>
        </p:nvSpPr>
        <p:spPr>
          <a:xfrm>
            <a:off x="740520" y="236304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3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9" name="Google Shape;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4880" y="241920"/>
            <a:ext cx="3238200" cy="110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" y="32400"/>
            <a:ext cx="3669840" cy="1521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740520" y="3845520"/>
            <a:ext cx="9222840" cy="199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3"/>
          <p:cNvSpPr txBox="1"/>
          <p:nvPr>
            <p:ph idx="2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3"/>
          <p:cNvSpPr txBox="1"/>
          <p:nvPr>
            <p:ph idx="3" type="body"/>
          </p:nvPr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3"/>
          <p:cNvSpPr txBox="1"/>
          <p:nvPr>
            <p:ph idx="4" type="body"/>
          </p:nvPr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4200" y="-12600"/>
            <a:ext cx="10756440" cy="76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740520" y="793800"/>
            <a:ext cx="543240" cy="91440"/>
          </a:xfrm>
          <a:custGeom>
            <a:rect b="b" l="l" r="r" t="t"/>
            <a:pathLst>
              <a:path extrusionOk="0" h="149225" w="543560">
                <a:moveTo>
                  <a:pt x="543331" y="148958"/>
                </a:moveTo>
                <a:lnTo>
                  <a:pt x="0" y="148958"/>
                </a:lnTo>
                <a:lnTo>
                  <a:pt x="0" y="0"/>
                </a:lnTo>
                <a:lnTo>
                  <a:pt x="543331" y="0"/>
                </a:lnTo>
                <a:lnTo>
                  <a:pt x="543331" y="148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17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740520" y="236304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740520" y="3845520"/>
            <a:ext cx="9222840" cy="199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8050320" y="125640"/>
            <a:ext cx="2020680" cy="13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7"/>
          <p:cNvSpPr txBox="1"/>
          <p:nvPr>
            <p:ph idx="4" type="body"/>
          </p:nvPr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7"/>
          <p:cNvSpPr txBox="1"/>
          <p:nvPr>
            <p:ph idx="5" type="body"/>
          </p:nvPr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3" name="Google Shape;123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6240" y="276120"/>
            <a:ext cx="1982880" cy="8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740520" y="1525680"/>
            <a:ext cx="4455000" cy="9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740520" y="2355120"/>
            <a:ext cx="4454280" cy="51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21"/>
          <p:cNvSpPr txBox="1"/>
          <p:nvPr>
            <p:ph idx="3" type="body"/>
          </p:nvPr>
        </p:nvSpPr>
        <p:spPr>
          <a:xfrm>
            <a:off x="740520" y="6899760"/>
            <a:ext cx="29350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21"/>
          <p:cNvSpPr txBox="1"/>
          <p:nvPr>
            <p:ph idx="4" type="body"/>
          </p:nvPr>
        </p:nvSpPr>
        <p:spPr>
          <a:xfrm>
            <a:off x="4487400" y="6896880"/>
            <a:ext cx="20206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21"/>
          <p:cNvSpPr txBox="1"/>
          <p:nvPr>
            <p:ph idx="5" type="body"/>
          </p:nvPr>
        </p:nvSpPr>
        <p:spPr>
          <a:xfrm>
            <a:off x="7454880" y="6896880"/>
            <a:ext cx="25088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21"/>
          <p:cNvSpPr txBox="1"/>
          <p:nvPr>
            <p:ph idx="6" type="body"/>
          </p:nvPr>
        </p:nvSpPr>
        <p:spPr>
          <a:xfrm>
            <a:off x="741240" y="3324240"/>
            <a:ext cx="4454280" cy="22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21"/>
          <p:cNvSpPr txBox="1"/>
          <p:nvPr>
            <p:ph idx="7" type="body"/>
          </p:nvPr>
        </p:nvSpPr>
        <p:spPr>
          <a:xfrm>
            <a:off x="5497560" y="3324240"/>
            <a:ext cx="4466160" cy="22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Google Shape;131;p21"/>
          <p:cNvSpPr txBox="1"/>
          <p:nvPr>
            <p:ph idx="8" type="body"/>
          </p:nvPr>
        </p:nvSpPr>
        <p:spPr>
          <a:xfrm>
            <a:off x="740520" y="6037200"/>
            <a:ext cx="9234360" cy="4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740520" y="6899760"/>
            <a:ext cx="29350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4487400" y="6896880"/>
            <a:ext cx="20206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7454880" y="6896880"/>
            <a:ext cx="25088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6" name="Google Shape;186;p31"/>
          <p:cNvSpPr txBox="1"/>
          <p:nvPr>
            <p:ph idx="4" type="body"/>
          </p:nvPr>
        </p:nvSpPr>
        <p:spPr>
          <a:xfrm>
            <a:off x="740520" y="3552840"/>
            <a:ext cx="3746160" cy="9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31"/>
          <p:cNvSpPr txBox="1"/>
          <p:nvPr>
            <p:ph idx="5" type="body"/>
          </p:nvPr>
        </p:nvSpPr>
        <p:spPr>
          <a:xfrm>
            <a:off x="740520" y="4382280"/>
            <a:ext cx="3746160" cy="51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Google Shape;188;p31"/>
          <p:cNvSpPr txBox="1"/>
          <p:nvPr>
            <p:ph idx="6" type="body"/>
          </p:nvPr>
        </p:nvSpPr>
        <p:spPr>
          <a:xfrm>
            <a:off x="5041800" y="3552840"/>
            <a:ext cx="4923000" cy="263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Google Shape;189;p31"/>
          <p:cNvSpPr txBox="1"/>
          <p:nvPr>
            <p:ph idx="7" type="body"/>
          </p:nvPr>
        </p:nvSpPr>
        <p:spPr>
          <a:xfrm>
            <a:off x="1440" y="13680"/>
            <a:ext cx="10691640" cy="324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4200" y="-12600"/>
            <a:ext cx="10756440" cy="76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786960" y="6768720"/>
            <a:ext cx="9118080" cy="360"/>
          </a:xfrm>
          <a:custGeom>
            <a:rect b="b" l="l" r="r" t="t"/>
            <a:pathLst>
              <a:path extrusionOk="0" h="120000"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42" name="Google Shape;24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60" y="32400"/>
            <a:ext cx="3669840" cy="152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4880" y="241920"/>
            <a:ext cx="3238200" cy="11044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>
            <p:ph type="title"/>
          </p:nvPr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6" name="Google Shape;246;p35"/>
          <p:cNvSpPr txBox="1"/>
          <p:nvPr>
            <p:ph idx="2" type="body"/>
          </p:nvPr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7" name="Google Shape;247;p35"/>
          <p:cNvSpPr txBox="1"/>
          <p:nvPr>
            <p:ph idx="3" type="body"/>
          </p:nvPr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iblo.asia/p/tim-hieu-ve-functional-programming-trong-javascript-phan-1-RQqKLYdzZ7z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"/>
          <p:cNvSpPr txBox="1"/>
          <p:nvPr/>
        </p:nvSpPr>
        <p:spPr>
          <a:xfrm>
            <a:off x="740520" y="236304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FUNCTIONAL PROGRAMING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"/>
          <p:cNvSpPr txBox="1"/>
          <p:nvPr/>
        </p:nvSpPr>
        <p:spPr>
          <a:xfrm>
            <a:off x="735275" y="4021151"/>
            <a:ext cx="92229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VN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01 </a:t>
            </a:r>
            <a:r>
              <a:rPr lang="en-V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What is FP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VN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02 </a:t>
            </a:r>
            <a:r>
              <a:rPr lang="en-V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Purity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V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03 Immutability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V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04 Higher Order Functions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V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05 Currying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V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06 Practices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V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07 References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1"/>
          <p:cNvSpPr txBox="1"/>
          <p:nvPr/>
        </p:nvSpPr>
        <p:spPr>
          <a:xfrm>
            <a:off x="740520" y="6899760"/>
            <a:ext cx="231984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VN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Created by BinhPT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1"/>
          <p:cNvSpPr txBox="1"/>
          <p:nvPr/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1"/>
          <p:cNvSpPr txBox="1"/>
          <p:nvPr/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07</a:t>
            </a: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/202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4cbdcb25e_0_16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High Orders Function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e4cbdcb25e_0_16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6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0" sz="66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ge4cbdcb25e_0_16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BinhPT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8" name="Google Shape;398;ge4cbdcb25e_0_16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/202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9" name="Google Shape;399;ge4cbdcb25e_0_16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4cbdcb25e_0_138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ge4cbdcb25e_0_138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ge4cbdcb25e_0_138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ge4cbdcb25e_0_138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ge4cbdcb25e_0_138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ge4cbdcb25e_0_138"/>
          <p:cNvSpPr txBox="1"/>
          <p:nvPr/>
        </p:nvSpPr>
        <p:spPr>
          <a:xfrm>
            <a:off x="1433075" y="3871575"/>
            <a:ext cx="706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VN" sz="1600"/>
              <a:t>Can take function as</a:t>
            </a:r>
            <a:r>
              <a:rPr lang="en-VN" sz="1600"/>
              <a:t> 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VN" sz="1600"/>
              <a:t>Can return functions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0" name="Google Shape;410;ge4cbdcb25e_0_138"/>
          <p:cNvSpPr txBox="1"/>
          <p:nvPr/>
        </p:nvSpPr>
        <p:spPr>
          <a:xfrm>
            <a:off x="1728275" y="1078650"/>
            <a:ext cx="7060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const twice = (f, v) =&gt; f(f(v));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const add3 = v =&gt; v + 3;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twice(add3, 7); // ?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4cbdcb25e_0_24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Currying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e4cbdcb25e_0_24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6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b="0" sz="66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7" name="Google Shape;417;ge4cbdcb25e_0_24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BinhPT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8" name="Google Shape;418;ge4cbdcb25e_0_24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/202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9" name="Google Shape;419;ge4cbdcb25e_0_24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4cbdcb25e_0_94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5" name="Google Shape;425;ge4cbdcb25e_0_94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6" name="Google Shape;426;ge4cbdcb25e_0_94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ge4cbdcb25e_0_94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8" name="Google Shape;428;ge4cbdcb25e_0_94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9" name="Google Shape;429;ge4cbdcb25e_0_94"/>
          <p:cNvSpPr txBox="1"/>
          <p:nvPr/>
        </p:nvSpPr>
        <p:spPr>
          <a:xfrm>
            <a:off x="1433075" y="3871575"/>
            <a:ext cx="706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VN" sz="1600"/>
              <a:t>Only take a SINGLE PARAMETER at a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VN" sz="1600"/>
              <a:t>Functions: Map, Reduce, Filter,... in Javascript is curried functions</a:t>
            </a:r>
            <a:endParaRPr sz="1600"/>
          </a:p>
        </p:txBody>
      </p:sp>
      <p:sp>
        <p:nvSpPr>
          <p:cNvPr id="430" name="Google Shape;430;ge4cbdcb25e_0_94"/>
          <p:cNvSpPr txBox="1"/>
          <p:nvPr/>
        </p:nvSpPr>
        <p:spPr>
          <a:xfrm>
            <a:off x="1728275" y="1078650"/>
            <a:ext cx="7060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const sum = (a) =&gt; {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return 1 + a; // 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4cbdcb25e_0_32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Practices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e4cbdcb25e_0_32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6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b="0" sz="66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7" name="Google Shape;437;ge4cbdcb25e_0_32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BinhPT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8" name="Google Shape;438;ge4cbdcb25e_0_32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/202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9" name="Google Shape;439;ge4cbdcb25e_0_32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4cbdcb25e_0_104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ge4cbdcb25e_0_104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6" name="Google Shape;446;ge4cbdcb25e_0_104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7" name="Google Shape;447;ge4cbdcb25e_0_104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8" name="Google Shape;448;ge4cbdcb25e_0_104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9" name="Google Shape;449;ge4cbdcb25e_0_104"/>
          <p:cNvSpPr txBox="1"/>
          <p:nvPr/>
        </p:nvSpPr>
        <p:spPr>
          <a:xfrm>
            <a:off x="1728275" y="1078650"/>
            <a:ext cx="70602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languages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{name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'VueJS'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isActive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total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{name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'ReactJS'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isActive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total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{name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'NodeJS'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isActive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total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];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150">
                <a:solidFill>
                  <a:srgbClr val="6A737D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// Imperative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activeLanguages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1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languages.length; i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languages[i];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(item.isActive) {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activeLanguages.</a:t>
            </a:r>
            <a:r>
              <a:rPr lang="en-VN" sz="1150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(item);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console.</a:t>
            </a:r>
            <a:r>
              <a:rPr lang="en-VN" sz="1150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(activeLanguages)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150">
                <a:solidFill>
                  <a:srgbClr val="6A737D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// Declarative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150">
                <a:solidFill>
                  <a:srgbClr val="6A737D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// Use filter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activeLanguages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activeLanguages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languages.</a:t>
            </a:r>
            <a:r>
              <a:rPr lang="en-VN" sz="1150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((item)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item.isActive;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</a:t>
            </a:r>
            <a:r>
              <a:rPr lang="en-VN" sz="1150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(activeLanguages)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150">
                <a:solidFill>
                  <a:srgbClr val="6A737D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//Use map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activeLanguages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activeLanguages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languages.</a:t>
            </a:r>
            <a:r>
              <a:rPr lang="en-VN" sz="1150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((item)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VN" sz="11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item.isActive;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1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</a:t>
            </a:r>
            <a:r>
              <a:rPr lang="en-VN" sz="1150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VN" sz="11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(activeLanguages)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ge4cbdcb25e_0_104"/>
          <p:cNvSpPr txBox="1"/>
          <p:nvPr/>
        </p:nvSpPr>
        <p:spPr>
          <a:xfrm>
            <a:off x="1816600" y="678450"/>
            <a:ext cx="7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Example: Array Functions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4cbdcb25e_0_116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6" name="Google Shape;456;ge4cbdcb25e_0_116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7" name="Google Shape;457;ge4cbdcb25e_0_116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8" name="Google Shape;458;ge4cbdcb25e_0_116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9" name="Google Shape;459;ge4cbdcb25e_0_116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ge4cbdcb25e_0_116"/>
          <p:cNvSpPr txBox="1"/>
          <p:nvPr/>
        </p:nvSpPr>
        <p:spPr>
          <a:xfrm>
            <a:off x="1765050" y="2138350"/>
            <a:ext cx="7060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languages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{name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4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'VueJS'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isActive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4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total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4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{name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4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'ReactJS'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isActive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4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total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4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{name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450">
                <a:solidFill>
                  <a:srgbClr val="032F62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'NodeJS'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isActive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4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, total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VN" sz="14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];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sum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languages.</a:t>
            </a:r>
            <a:r>
              <a:rPr lang="en-VN" sz="1450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((item)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item.isActive;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-VN" sz="1450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((item)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item.total;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-VN" sz="1450">
                <a:solidFill>
                  <a:srgbClr val="6F42C1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((i, item)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VN" sz="1450">
                <a:solidFill>
                  <a:srgbClr val="D73A49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item;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lang="en-VN" sz="1450">
                <a:solidFill>
                  <a:srgbClr val="005CC5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);	</a:t>
            </a:r>
            <a:endParaRPr sz="14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VN" sz="1450">
                <a:solidFill>
                  <a:srgbClr val="6A737D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// Output will 230</a:t>
            </a:r>
            <a:endParaRPr sz="1450">
              <a:solidFill>
                <a:srgbClr val="D73A49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ge4cbdcb25e_0_116"/>
          <p:cNvSpPr txBox="1"/>
          <p:nvPr/>
        </p:nvSpPr>
        <p:spPr>
          <a:xfrm>
            <a:off x="1816600" y="678450"/>
            <a:ext cx="7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Example: Function Chaining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4cbdcb25e_0_40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e4cbdcb25e_0_40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6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b="0" sz="66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8" name="Google Shape;468;ge4cbdcb25e_0_40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BinhPT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ge4cbdcb25e_0_40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/202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Google Shape;470;ge4cbdcb25e_0_40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ge4cbdcb25e_0_40"/>
          <p:cNvSpPr txBox="1"/>
          <p:nvPr/>
        </p:nvSpPr>
        <p:spPr>
          <a:xfrm>
            <a:off x="990125" y="3885600"/>
            <a:ext cx="7060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22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https://viblo.asia/p/tim-hieu-ve-functional-programming-trong-javascript-phan-1-RQqKLYdzZ7z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VN" sz="2200">
                <a:solidFill>
                  <a:schemeClr val="lt1"/>
                </a:solidFill>
              </a:rPr>
            </a:br>
            <a:r>
              <a:rPr lang="en-VN" sz="2200">
                <a:solidFill>
                  <a:schemeClr val="lt1"/>
                </a:solidFill>
              </a:rPr>
              <a:t>https://www.educba.com/functional-programming-vs-oop/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/>
        </p:nvSpPr>
        <p:spPr>
          <a:xfrm>
            <a:off x="786960" y="280512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36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Thanks for watching!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2"/>
          <p:cNvSpPr txBox="1"/>
          <p:nvPr/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_______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12"/>
          <p:cNvSpPr txBox="1"/>
          <p:nvPr/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06/2020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9" name="Google Shape;479;p12"/>
          <p:cNvSpPr txBox="1"/>
          <p:nvPr/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4cbdcb25e_0_0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What is FP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e4cbdcb25e_0_0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6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01</a:t>
            </a:r>
            <a:endParaRPr b="0" sz="66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1" name="Google Shape;311;ge4cbdcb25e_0_0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BinhPT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ge4cbdcb25e_0_0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/202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ge4cbdcb25e_0_0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/>
        </p:nvSpPr>
        <p:spPr>
          <a:xfrm>
            <a:off x="740520" y="6899760"/>
            <a:ext cx="29350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4487400" y="6896880"/>
            <a:ext cx="202068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7454880" y="6896880"/>
            <a:ext cx="25088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>
            <a:off x="740520" y="3552840"/>
            <a:ext cx="3746160" cy="92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p10"/>
          <p:cNvSpPr txBox="1"/>
          <p:nvPr/>
        </p:nvSpPr>
        <p:spPr>
          <a:xfrm>
            <a:off x="5041800" y="3552840"/>
            <a:ext cx="4923000" cy="263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3" name="Google Shape;32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125" y="580150"/>
            <a:ext cx="7355500" cy="32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0"/>
          <p:cNvSpPr txBox="1"/>
          <p:nvPr/>
        </p:nvSpPr>
        <p:spPr>
          <a:xfrm>
            <a:off x="1482125" y="3552850"/>
            <a:ext cx="7060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Use Cases: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Distributed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Mathematical Programming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High concurrency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...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Benefits: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Declarative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Scalability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Testability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Composability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Simplicility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VN"/>
              <a:t>…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cbdcb25e_0_68"/>
          <p:cNvSpPr txBox="1"/>
          <p:nvPr/>
        </p:nvSpPr>
        <p:spPr>
          <a:xfrm>
            <a:off x="740520" y="1525680"/>
            <a:ext cx="4455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OO</a:t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0" name="Google Shape;330;ge4cbdcb25e_0_68"/>
          <p:cNvSpPr txBox="1"/>
          <p:nvPr/>
        </p:nvSpPr>
        <p:spPr>
          <a:xfrm>
            <a:off x="740520" y="2355120"/>
            <a:ext cx="4454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1" name="Google Shape;331;ge4cbdcb25e_0_68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Google Shape;332;ge4cbdcb25e_0_68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3" name="Google Shape;333;ge4cbdcb25e_0_68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Google Shape;334;ge4cbdcb25e_0_68"/>
          <p:cNvSpPr txBox="1"/>
          <p:nvPr/>
        </p:nvSpPr>
        <p:spPr>
          <a:xfrm>
            <a:off x="741240" y="3324240"/>
            <a:ext cx="44544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5" name="Google Shape;335;ge4cbdcb25e_0_68"/>
          <p:cNvSpPr txBox="1"/>
          <p:nvPr/>
        </p:nvSpPr>
        <p:spPr>
          <a:xfrm>
            <a:off x="740520" y="6037200"/>
            <a:ext cx="92343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ge4cbdcb25e_0_68"/>
          <p:cNvSpPr txBox="1"/>
          <p:nvPr/>
        </p:nvSpPr>
        <p:spPr>
          <a:xfrm>
            <a:off x="741250" y="1073700"/>
            <a:ext cx="7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OOP vs FP</a:t>
            </a:r>
            <a:endParaRPr/>
          </a:p>
        </p:txBody>
      </p:sp>
      <p:graphicFrame>
        <p:nvGraphicFramePr>
          <p:cNvPr id="337" name="Google Shape;337;ge4cbdcb25e_0_68"/>
          <p:cNvGraphicFramePr/>
          <p:nvPr/>
        </p:nvGraphicFramePr>
        <p:xfrm>
          <a:off x="803525" y="16294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{BEE0140C-A977-426A-9E5B-E5109E19D7D6}</a:tableStyleId>
              </a:tblPr>
              <a:tblGrid>
                <a:gridCol w="1932525"/>
                <a:gridCol w="3915650"/>
                <a:gridCol w="3460275"/>
              </a:tblGrid>
              <a:tr h="64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BASIS FOR COMPARISON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Programming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OOP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Definition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programming emphasizes an evaluation of functions.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Object-oriented programming based on a concept of objects.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programming uses immutable data.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Object-oriented uses mutable data.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programming does follow a declarative programming model.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3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Object-oriented programming does follow an imperative programming model.</a:t>
                      </a:r>
                      <a:endParaRPr sz="13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4cbdcb25e_0_50"/>
          <p:cNvSpPr txBox="1"/>
          <p:nvPr/>
        </p:nvSpPr>
        <p:spPr>
          <a:xfrm>
            <a:off x="740520" y="1525680"/>
            <a:ext cx="4455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OO</a:t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ge4cbdcb25e_0_50"/>
          <p:cNvSpPr txBox="1"/>
          <p:nvPr/>
        </p:nvSpPr>
        <p:spPr>
          <a:xfrm>
            <a:off x="740520" y="2355120"/>
            <a:ext cx="44544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ge4cbdcb25e_0_50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5" name="Google Shape;345;ge4cbdcb25e_0_50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6" name="Google Shape;346;ge4cbdcb25e_0_50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ge4cbdcb25e_0_50"/>
          <p:cNvSpPr txBox="1"/>
          <p:nvPr/>
        </p:nvSpPr>
        <p:spPr>
          <a:xfrm>
            <a:off x="741240" y="3324240"/>
            <a:ext cx="44544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Google Shape;348;ge4cbdcb25e_0_50"/>
          <p:cNvSpPr txBox="1"/>
          <p:nvPr/>
        </p:nvSpPr>
        <p:spPr>
          <a:xfrm>
            <a:off x="5497560" y="3324240"/>
            <a:ext cx="44661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ge4cbdcb25e_0_50"/>
          <p:cNvSpPr txBox="1"/>
          <p:nvPr/>
        </p:nvSpPr>
        <p:spPr>
          <a:xfrm>
            <a:off x="740520" y="6037200"/>
            <a:ext cx="92343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50" name="Google Shape;350;ge4cbdcb25e_0_50"/>
          <p:cNvGraphicFramePr/>
          <p:nvPr/>
        </p:nvGraphicFramePr>
        <p:xfrm>
          <a:off x="1109925" y="13842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{BEE0140C-A977-426A-9E5B-E5109E19D7D6}</a:tableStyleId>
              </a:tblPr>
              <a:tblGrid>
                <a:gridCol w="1805300"/>
                <a:gridCol w="3657825"/>
                <a:gridCol w="3232500"/>
              </a:tblGrid>
              <a:tr h="64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Parallel programming supported by Functional Programming.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Object-oriented programming does not support parallel programming.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Execution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 Functional programming, the statements can be executed in any order.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 OOPs, the statements should be executed in a particular order.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Iteration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 Functional programming, recursion is used for iterative data.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 OOPs, loops are used for iterative data.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Element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basic elements of functional programming are Variables and Functions.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basic elements of object-oriented programming are objects and methods.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programming is used only when there are few things with more operations.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50">
                          <a:solidFill>
                            <a:srgbClr val="4D596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Object-oriented programming is used when there are many things with few operations.</a:t>
                      </a:r>
                      <a:endParaRPr sz="1250">
                        <a:solidFill>
                          <a:srgbClr val="4D596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5950" marB="105950" marR="105950" marL="105950">
                    <a:lnL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2D2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/>
          <p:nvPr/>
        </p:nvSpPr>
        <p:spPr>
          <a:xfrm>
            <a:off x="740520" y="2363040"/>
            <a:ext cx="9222840" cy="146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Purity/Mathematical Function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"/>
          <p:cNvSpPr txBox="1"/>
          <p:nvPr/>
        </p:nvSpPr>
        <p:spPr>
          <a:xfrm>
            <a:off x="8050320" y="125640"/>
            <a:ext cx="2020680" cy="13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6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0" sz="66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3"/>
          <p:cNvSpPr txBox="1"/>
          <p:nvPr/>
        </p:nvSpPr>
        <p:spPr>
          <a:xfrm>
            <a:off x="740520" y="6899760"/>
            <a:ext cx="29350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BinhPT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3"/>
          <p:cNvSpPr txBox="1"/>
          <p:nvPr/>
        </p:nvSpPr>
        <p:spPr>
          <a:xfrm>
            <a:off x="7454880" y="6896880"/>
            <a:ext cx="250884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/202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9" name="Google Shape;359;p3"/>
          <p:cNvSpPr txBox="1"/>
          <p:nvPr/>
        </p:nvSpPr>
        <p:spPr>
          <a:xfrm>
            <a:off x="4487400" y="6896880"/>
            <a:ext cx="2020680" cy="3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4cbdcb25e_0_81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ge4cbdcb25e_0_81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ge4cbdcb25e_0_81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7" name="Google Shape;367;ge4cbdcb25e_0_81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8" name="Google Shape;368;ge4cbdcb25e_0_81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ge4cbdcb25e_0_81"/>
          <p:cNvSpPr txBox="1"/>
          <p:nvPr/>
        </p:nvSpPr>
        <p:spPr>
          <a:xfrm>
            <a:off x="1433075" y="3871575"/>
            <a:ext cx="706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VN" sz="1600"/>
              <a:t>Act on their 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VN" sz="1600"/>
              <a:t>Have NO side effects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VN" sz="1600"/>
              <a:t>Will always </a:t>
            </a:r>
            <a:r>
              <a:rPr lang="en-VN" sz="1600"/>
              <a:t>produce same output for given parameters</a:t>
            </a:r>
            <a:endParaRPr sz="1600"/>
          </a:p>
        </p:txBody>
      </p:sp>
      <p:sp>
        <p:nvSpPr>
          <p:cNvPr id="370" name="Google Shape;370;ge4cbdcb25e_0_81"/>
          <p:cNvSpPr txBox="1"/>
          <p:nvPr/>
        </p:nvSpPr>
        <p:spPr>
          <a:xfrm>
            <a:off x="1728275" y="1078650"/>
            <a:ext cx="70602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const sum = (a) =&gt; {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return Math.random() + a; // not pure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const sum = (a, b) =&gt; {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  return a + b;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4cbdcb25e_0_8"/>
          <p:cNvSpPr txBox="1"/>
          <p:nvPr/>
        </p:nvSpPr>
        <p:spPr>
          <a:xfrm>
            <a:off x="740520" y="2363040"/>
            <a:ext cx="92229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Immutability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e4cbdcb25e_0_8"/>
          <p:cNvSpPr txBox="1"/>
          <p:nvPr/>
        </p:nvSpPr>
        <p:spPr>
          <a:xfrm>
            <a:off x="8050320" y="125640"/>
            <a:ext cx="202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VN" sz="66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VN" sz="6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0" sz="66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7" name="Google Shape;377;ge4cbdcb25e_0_8"/>
          <p:cNvSpPr txBox="1"/>
          <p:nvPr/>
        </p:nvSpPr>
        <p:spPr>
          <a:xfrm>
            <a:off x="740520" y="6899760"/>
            <a:ext cx="2935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Reported by 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BinhPT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8" name="Google Shape;378;ge4cbdcb25e_0_8"/>
          <p:cNvSpPr txBox="1"/>
          <p:nvPr/>
        </p:nvSpPr>
        <p:spPr>
          <a:xfrm>
            <a:off x="7454880" y="6896880"/>
            <a:ext cx="25089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Updated 0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lang="en-VN" sz="12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/202</a:t>
            </a:r>
            <a:r>
              <a:rPr lang="en-V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sz="12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Google Shape;379;ge4cbdcb25e_0_8"/>
          <p:cNvSpPr txBox="1"/>
          <p:nvPr/>
        </p:nvSpPr>
        <p:spPr>
          <a:xfrm>
            <a:off x="4487400" y="6896880"/>
            <a:ext cx="202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4cbdcb25e_0_128"/>
          <p:cNvSpPr txBox="1"/>
          <p:nvPr/>
        </p:nvSpPr>
        <p:spPr>
          <a:xfrm>
            <a:off x="740520" y="6899760"/>
            <a:ext cx="293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5" name="Google Shape;385;ge4cbdcb25e_0_128"/>
          <p:cNvSpPr txBox="1"/>
          <p:nvPr/>
        </p:nvSpPr>
        <p:spPr>
          <a:xfrm>
            <a:off x="4487400" y="6896880"/>
            <a:ext cx="2020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6" name="Google Shape;386;ge4cbdcb25e_0_128"/>
          <p:cNvSpPr txBox="1"/>
          <p:nvPr/>
        </p:nvSpPr>
        <p:spPr>
          <a:xfrm>
            <a:off x="7454880" y="6896880"/>
            <a:ext cx="2508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7" name="Google Shape;387;ge4cbdcb25e_0_128"/>
          <p:cNvSpPr txBox="1"/>
          <p:nvPr/>
        </p:nvSpPr>
        <p:spPr>
          <a:xfrm>
            <a:off x="740520" y="3552840"/>
            <a:ext cx="37461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8" name="Google Shape;388;ge4cbdcb25e_0_128"/>
          <p:cNvSpPr txBox="1"/>
          <p:nvPr/>
        </p:nvSpPr>
        <p:spPr>
          <a:xfrm>
            <a:off x="5041800" y="3552840"/>
            <a:ext cx="49230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9" name="Google Shape;389;ge4cbdcb25e_0_128"/>
          <p:cNvSpPr txBox="1"/>
          <p:nvPr/>
        </p:nvSpPr>
        <p:spPr>
          <a:xfrm>
            <a:off x="1433075" y="3871575"/>
            <a:ext cx="706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VN" sz="1600"/>
              <a:t>NO “variables”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VN" sz="1600"/>
              <a:t>all “variables” should be c</a:t>
            </a:r>
            <a:r>
              <a:rPr lang="en-VN" sz="1600"/>
              <a:t>onsidered as constants</a:t>
            </a:r>
            <a:endParaRPr sz="1600"/>
          </a:p>
        </p:txBody>
      </p:sp>
      <p:sp>
        <p:nvSpPr>
          <p:cNvPr id="390" name="Google Shape;390;ge4cbdcb25e_0_128"/>
          <p:cNvSpPr txBox="1"/>
          <p:nvPr/>
        </p:nvSpPr>
        <p:spPr>
          <a:xfrm>
            <a:off x="1728275" y="1078650"/>
            <a:ext cx="7060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var x = 0;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if (cond === 3) x = cond;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// convert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const x = </a:t>
            </a:r>
            <a:r>
              <a:rPr lang="en-VN" sz="1650">
                <a:solidFill>
                  <a:srgbClr val="24292E"/>
                </a:solidFill>
                <a:highlight>
                  <a:srgbClr val="F1F2F3"/>
                </a:highlight>
                <a:latin typeface="Courier New"/>
                <a:ea typeface="Courier New"/>
                <a:cs typeface="Courier New"/>
                <a:sym typeface="Courier New"/>
              </a:rPr>
              <a:t>cond === 3 ? cond : 0;</a:t>
            </a:r>
            <a:endParaRPr sz="1650">
              <a:solidFill>
                <a:srgbClr val="24292E"/>
              </a:solidFill>
              <a:highlight>
                <a:srgbClr val="F1F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2020-06-02T07:00:35Z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2020-06-02T00:00:00Z</vt:filetime>
  </property>
  <property fmtid="{D5CDD505-2E9C-101B-9397-08002B2CF9AE}" pid="4" name="Creator">
    <vt:lpwstr>Adobe Illustrator 24.0 (Macintosh)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2020-06-02T00:00:00Z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Custom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12</vt:i4>
  </property>
</Properties>
</file>