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3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832B-DBB7-4272-8934-262DACA2CD91}" type="datetimeFigureOut">
              <a:rPr kumimoji="1" lang="ja-JP" altLang="en-US" smtClean="0"/>
              <a:pPr/>
              <a:t>2013/8/13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14A94-1314-4E19-9CD8-95623B8C0F2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832B-DBB7-4272-8934-262DACA2CD91}" type="datetimeFigureOut">
              <a:rPr kumimoji="1" lang="ja-JP" altLang="en-US" smtClean="0"/>
              <a:pPr/>
              <a:t>2013/8/13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14A94-1314-4E19-9CD8-95623B8C0F2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832B-DBB7-4272-8934-262DACA2CD91}" type="datetimeFigureOut">
              <a:rPr kumimoji="1" lang="ja-JP" altLang="en-US" smtClean="0"/>
              <a:pPr/>
              <a:t>2013/8/13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14A94-1314-4E19-9CD8-95623B8C0F2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832B-DBB7-4272-8934-262DACA2CD91}" type="datetimeFigureOut">
              <a:rPr kumimoji="1" lang="ja-JP" altLang="en-US" smtClean="0"/>
              <a:pPr/>
              <a:t>2013/8/13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14A94-1314-4E19-9CD8-95623B8C0F2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832B-DBB7-4272-8934-262DACA2CD91}" type="datetimeFigureOut">
              <a:rPr kumimoji="1" lang="ja-JP" altLang="en-US" smtClean="0"/>
              <a:pPr/>
              <a:t>2013/8/13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14A94-1314-4E19-9CD8-95623B8C0F2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832B-DBB7-4272-8934-262DACA2CD91}" type="datetimeFigureOut">
              <a:rPr kumimoji="1" lang="ja-JP" altLang="en-US" smtClean="0"/>
              <a:pPr/>
              <a:t>2013/8/13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14A94-1314-4E19-9CD8-95623B8C0F2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832B-DBB7-4272-8934-262DACA2CD91}" type="datetimeFigureOut">
              <a:rPr kumimoji="1" lang="ja-JP" altLang="en-US" smtClean="0"/>
              <a:pPr/>
              <a:t>2013/8/13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14A94-1314-4E19-9CD8-95623B8C0F2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832B-DBB7-4272-8934-262DACA2CD91}" type="datetimeFigureOut">
              <a:rPr kumimoji="1" lang="ja-JP" altLang="en-US" smtClean="0"/>
              <a:pPr/>
              <a:t>2013/8/13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14A94-1314-4E19-9CD8-95623B8C0F2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832B-DBB7-4272-8934-262DACA2CD91}" type="datetimeFigureOut">
              <a:rPr kumimoji="1" lang="ja-JP" altLang="en-US" smtClean="0"/>
              <a:pPr/>
              <a:t>2013/8/13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14A94-1314-4E19-9CD8-95623B8C0F2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832B-DBB7-4272-8934-262DACA2CD91}" type="datetimeFigureOut">
              <a:rPr kumimoji="1" lang="ja-JP" altLang="en-US" smtClean="0"/>
              <a:pPr/>
              <a:t>2013/8/13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14A94-1314-4E19-9CD8-95623B8C0F2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832B-DBB7-4272-8934-262DACA2CD91}" type="datetimeFigureOut">
              <a:rPr kumimoji="1" lang="ja-JP" altLang="en-US" smtClean="0"/>
              <a:pPr/>
              <a:t>2013/8/13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14A94-1314-4E19-9CD8-95623B8C0F2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9832B-DBB7-4272-8934-262DACA2CD91}" type="datetimeFigureOut">
              <a:rPr kumimoji="1" lang="ja-JP" altLang="en-US" smtClean="0"/>
              <a:pPr/>
              <a:t>2013/8/13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14A94-1314-4E19-9CD8-95623B8C0F2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1835696" y="1052736"/>
            <a:ext cx="4824536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FACEBOOK APP DESIGN </a:t>
            </a:r>
          </a:p>
          <a:p>
            <a:pPr algn="ctr"/>
            <a:r>
              <a:rPr lang="en-US" altLang="ja-JP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DATABASE</a:t>
            </a:r>
            <a:endParaRPr lang="en-US" altLang="ja-JP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67944" cy="404664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sz="2700" b="1" dirty="0" smtClean="0"/>
              <a:t>Database </a:t>
            </a:r>
            <a:r>
              <a:rPr lang="en-US" altLang="ja-JP" sz="2700" b="1" dirty="0"/>
              <a:t>Design/Structure</a:t>
            </a:r>
            <a:r>
              <a:rPr lang="ja-JP" altLang="ja-JP"/>
              <a:t/>
            </a:r>
            <a:br>
              <a:rPr lang="ja-JP" altLang="ja-JP"/>
            </a:br>
            <a:endParaRPr kumimoji="1" lang="ja-JP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9512" y="404664"/>
          <a:ext cx="8676456" cy="4176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30"/>
                <a:gridCol w="1777838"/>
                <a:gridCol w="1124731"/>
                <a:gridCol w="554772"/>
                <a:gridCol w="570003"/>
                <a:gridCol w="530556"/>
                <a:gridCol w="3646726"/>
              </a:tblGrid>
              <a:tr h="420061">
                <a:tc gridSpan="7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Table</a:t>
                      </a:r>
                      <a:r>
                        <a:rPr kumimoji="1" lang="en-US" altLang="ja-JP" baseline="0" dirty="0" smtClean="0"/>
                        <a:t> </a:t>
                      </a:r>
                      <a:r>
                        <a:rPr kumimoji="1" lang="en-US" altLang="ja-JP" baseline="0" dirty="0" err="1" smtClean="0"/>
                        <a:t>spads_question</a:t>
                      </a:r>
                      <a:endParaRPr kumimoji="1" lang="en-US" altLang="ja-JP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66662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No</a:t>
                      </a:r>
                      <a:endParaRPr kumimoji="1" lang="ja-JP" altLang="en-US" b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Field</a:t>
                      </a:r>
                      <a:r>
                        <a:rPr kumimoji="1" lang="en-US" altLang="ja-JP" b="1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 name</a:t>
                      </a:r>
                      <a:endParaRPr kumimoji="1" lang="ja-JP" altLang="en-US" b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Data</a:t>
                      </a:r>
                      <a:r>
                        <a:rPr kumimoji="1" lang="en-US" altLang="ja-JP" b="1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 type</a:t>
                      </a:r>
                      <a:endParaRPr kumimoji="1" lang="ja-JP" altLang="en-US" b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Size</a:t>
                      </a:r>
                      <a:endParaRPr kumimoji="1" lang="ja-JP" altLang="en-US" b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Null</a:t>
                      </a:r>
                      <a:endParaRPr kumimoji="1" lang="ja-JP" altLang="en-US" b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Key</a:t>
                      </a:r>
                      <a:endParaRPr kumimoji="1" lang="ja-JP" altLang="en-US" b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Description</a:t>
                      </a:r>
                      <a:endParaRPr kumimoji="1" lang="ja-JP" altLang="en-US" b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1509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question_id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PK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ID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của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câu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hỏi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61509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question_content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Tựa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đề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của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Câu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hỏi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62941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question_mandatory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boolean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Câu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hỏi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có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bắt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buộc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trả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lời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hay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61509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question_ordinal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Thứ</a:t>
                      </a:r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tự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hiện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thị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câu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hỏi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61509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Survey_id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FK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Câu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hỏi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thuộc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khảo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sát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nào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67944" cy="404664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sz="2700" b="1" dirty="0" smtClean="0"/>
              <a:t>Database </a:t>
            </a:r>
            <a:r>
              <a:rPr lang="en-US" altLang="ja-JP" sz="2700" b="1" dirty="0"/>
              <a:t>Design/Structure</a:t>
            </a:r>
            <a:r>
              <a:rPr lang="ja-JP" altLang="ja-JP"/>
              <a:t/>
            </a:r>
            <a:br>
              <a:rPr lang="ja-JP" altLang="ja-JP"/>
            </a:br>
            <a:endParaRPr kumimoji="1" lang="ja-JP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9513" y="476672"/>
          <a:ext cx="8807404" cy="269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555"/>
                <a:gridCol w="1511617"/>
                <a:gridCol w="1133666"/>
                <a:gridCol w="592074"/>
                <a:gridCol w="608330"/>
                <a:gridCol w="566230"/>
                <a:gridCol w="3891932"/>
              </a:tblGrid>
              <a:tr h="386494">
                <a:tc gridSpan="7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Table</a:t>
                      </a:r>
                      <a:r>
                        <a:rPr kumimoji="1" lang="en-US" altLang="ja-JP" baseline="0" dirty="0" smtClean="0"/>
                        <a:t> </a:t>
                      </a:r>
                      <a:r>
                        <a:rPr kumimoji="1" lang="en-US" altLang="ja-JP" baseline="0" dirty="0" err="1" smtClean="0"/>
                        <a:t>spads_answer</a:t>
                      </a:r>
                      <a:endParaRPr kumimoji="1" lang="en-US" altLang="ja-JP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61335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No</a:t>
                      </a:r>
                      <a:endParaRPr kumimoji="1" lang="ja-JP" altLang="en-US" b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Field</a:t>
                      </a:r>
                      <a:r>
                        <a:rPr kumimoji="1" lang="en-US" altLang="ja-JP" b="1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 name</a:t>
                      </a:r>
                      <a:endParaRPr kumimoji="1" lang="ja-JP" altLang="en-US" b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Data</a:t>
                      </a:r>
                      <a:r>
                        <a:rPr kumimoji="1" lang="en-US" altLang="ja-JP" b="1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 type</a:t>
                      </a:r>
                      <a:endParaRPr kumimoji="1" lang="ja-JP" altLang="en-US" b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Size</a:t>
                      </a:r>
                      <a:endParaRPr kumimoji="1" lang="ja-JP" altLang="en-US" b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Null</a:t>
                      </a:r>
                      <a:endParaRPr kumimoji="1" lang="ja-JP" altLang="en-US" b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Key</a:t>
                      </a:r>
                      <a:endParaRPr kumimoji="1" lang="ja-JP" altLang="en-US" b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Description</a:t>
                      </a:r>
                      <a:endParaRPr kumimoji="1" lang="ja-JP" altLang="en-US" b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6593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answer_id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PK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ID </a:t>
                      </a:r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câu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trả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lời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56593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answer_content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Nội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Dung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câu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trả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lời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56593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Question_id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FK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Câu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trả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lơi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thuộc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câu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hỏi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nào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67944" cy="404664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sz="2700" b="1" dirty="0" smtClean="0"/>
              <a:t>Database </a:t>
            </a:r>
            <a:r>
              <a:rPr lang="en-US" altLang="ja-JP" sz="2700" b="1" dirty="0"/>
              <a:t>Design/Structure</a:t>
            </a:r>
            <a:r>
              <a:rPr lang="ja-JP" altLang="ja-JP"/>
              <a:t/>
            </a:r>
            <a:br>
              <a:rPr lang="ja-JP" altLang="ja-JP"/>
            </a:br>
            <a:endParaRPr kumimoji="1" lang="ja-JP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9513" y="476672"/>
          <a:ext cx="8685167" cy="382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555"/>
                <a:gridCol w="1389380"/>
                <a:gridCol w="1133666"/>
                <a:gridCol w="592074"/>
                <a:gridCol w="608330"/>
                <a:gridCol w="566230"/>
                <a:gridCol w="3891932"/>
              </a:tblGrid>
              <a:tr h="386494">
                <a:tc gridSpan="7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Table</a:t>
                      </a:r>
                      <a:r>
                        <a:rPr kumimoji="1" lang="en-US" altLang="ja-JP" baseline="0" dirty="0" smtClean="0"/>
                        <a:t> </a:t>
                      </a:r>
                      <a:r>
                        <a:rPr kumimoji="1" lang="en-US" altLang="ja-JP" baseline="0" dirty="0" err="1" smtClean="0"/>
                        <a:t>spads_result</a:t>
                      </a:r>
                      <a:endParaRPr kumimoji="1" lang="en-US" altLang="ja-JP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61335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No</a:t>
                      </a:r>
                      <a:endParaRPr kumimoji="1" lang="ja-JP" altLang="en-US" b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Field</a:t>
                      </a:r>
                      <a:r>
                        <a:rPr kumimoji="1" lang="en-US" altLang="ja-JP" b="1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 name</a:t>
                      </a:r>
                      <a:endParaRPr kumimoji="1" lang="ja-JP" altLang="en-US" b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Data</a:t>
                      </a:r>
                      <a:r>
                        <a:rPr kumimoji="1" lang="en-US" altLang="ja-JP" b="1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 type</a:t>
                      </a:r>
                      <a:endParaRPr kumimoji="1" lang="ja-JP" altLang="en-US" b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Size</a:t>
                      </a:r>
                      <a:endParaRPr kumimoji="1" lang="ja-JP" altLang="en-US" b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Null</a:t>
                      </a:r>
                      <a:endParaRPr kumimoji="1" lang="ja-JP" altLang="en-US" b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Key</a:t>
                      </a:r>
                      <a:endParaRPr kumimoji="1" lang="ja-JP" altLang="en-US" b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Description</a:t>
                      </a:r>
                      <a:endParaRPr kumimoji="1" lang="ja-JP" altLang="en-US" b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6593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result_id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PK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ID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của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kết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quả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56593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result_content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Nội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dung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câu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trả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lời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56593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answer_id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FK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Kết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quả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thuộc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câu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trả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lời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nào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56593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user_answer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ID </a:t>
                      </a:r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người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trả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lời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56593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result_date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date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ngày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trả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lời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9592" y="332656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Entities And Attribute </a:t>
            </a:r>
            <a:r>
              <a:rPr lang="en-US" altLang="ja-JP" sz="2400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latin typeface="Times New Roman" pitchFamily="18" charset="0"/>
                <a:cs typeface="Times New Roman" pitchFamily="18" charset="0"/>
              </a:rPr>
              <a:t>spads_survey</a:t>
            </a:r>
            <a:endParaRPr kumimoji="1" lang="ja-JP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42256" y="3221448"/>
            <a:ext cx="1671378" cy="652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/>
              <a:t>s</a:t>
            </a:r>
            <a:r>
              <a:rPr lang="en-US" altLang="ja-JP" b="1" dirty="0" err="1" smtClean="0"/>
              <a:t>pads_s</a:t>
            </a:r>
            <a:r>
              <a:rPr kumimoji="1" lang="en-US" altLang="ja-JP" b="1" dirty="0" err="1" smtClean="0"/>
              <a:t>urvey</a:t>
            </a:r>
            <a:endParaRPr kumimoji="1" lang="ja-JP" altLang="en-US" b="1"/>
          </a:p>
        </p:txBody>
      </p:sp>
      <p:sp>
        <p:nvSpPr>
          <p:cNvPr id="7" name="Rounded Rectangle 6"/>
          <p:cNvSpPr/>
          <p:nvPr/>
        </p:nvSpPr>
        <p:spPr>
          <a:xfrm>
            <a:off x="3742256" y="1916832"/>
            <a:ext cx="1671378" cy="65230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u="sng" dirty="0" err="1"/>
              <a:t>s</a:t>
            </a:r>
            <a:r>
              <a:rPr lang="en-US" altLang="ja-JP" b="1" u="sng" dirty="0" err="1" smtClean="0"/>
              <a:t>urvey_id</a:t>
            </a:r>
            <a:endParaRPr kumimoji="1" lang="ja-JP" altLang="en-US" b="1" u="sng"/>
          </a:p>
        </p:txBody>
      </p:sp>
      <p:sp>
        <p:nvSpPr>
          <p:cNvPr id="8" name="Rounded Rectangle 7"/>
          <p:cNvSpPr/>
          <p:nvPr/>
        </p:nvSpPr>
        <p:spPr>
          <a:xfrm>
            <a:off x="323528" y="2755513"/>
            <a:ext cx="2127209" cy="65230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 smtClean="0"/>
              <a:t>survey_title</a:t>
            </a:r>
            <a:endParaRPr kumimoji="1" lang="ja-JP" altLang="en-US" b="1"/>
          </a:p>
        </p:txBody>
      </p:sp>
      <p:sp>
        <p:nvSpPr>
          <p:cNvPr id="9" name="Rounded Rectangle 8"/>
          <p:cNvSpPr/>
          <p:nvPr/>
        </p:nvSpPr>
        <p:spPr>
          <a:xfrm>
            <a:off x="323528" y="3594195"/>
            <a:ext cx="2127209" cy="65230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description</a:t>
            </a:r>
            <a:endParaRPr kumimoji="1" lang="ja-JP" altLang="en-US" b="1"/>
          </a:p>
        </p:txBody>
      </p:sp>
      <p:sp>
        <p:nvSpPr>
          <p:cNvPr id="10" name="Rounded Rectangle 9"/>
          <p:cNvSpPr/>
          <p:nvPr/>
        </p:nvSpPr>
        <p:spPr>
          <a:xfrm>
            <a:off x="6629182" y="1916832"/>
            <a:ext cx="2047273" cy="65230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 smtClean="0"/>
              <a:t>survey_status</a:t>
            </a:r>
            <a:endParaRPr kumimoji="1" lang="ja-JP" altLang="en-US" b="1"/>
          </a:p>
        </p:txBody>
      </p:sp>
      <p:sp>
        <p:nvSpPr>
          <p:cNvPr id="11" name="Rounded Rectangle 10"/>
          <p:cNvSpPr/>
          <p:nvPr/>
        </p:nvSpPr>
        <p:spPr>
          <a:xfrm>
            <a:off x="6629183" y="2755513"/>
            <a:ext cx="2047273" cy="65230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 smtClean="0"/>
              <a:t>Survey_ordinal</a:t>
            </a:r>
            <a:endParaRPr kumimoji="1" lang="ja-JP" altLang="en-US" b="1"/>
          </a:p>
        </p:txBody>
      </p:sp>
      <p:sp>
        <p:nvSpPr>
          <p:cNvPr id="12" name="Rounded Rectangle 11"/>
          <p:cNvSpPr/>
          <p:nvPr/>
        </p:nvSpPr>
        <p:spPr>
          <a:xfrm>
            <a:off x="6660232" y="3573016"/>
            <a:ext cx="2047273" cy="65230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 smtClean="0"/>
              <a:t>survey_image</a:t>
            </a:r>
            <a:endParaRPr kumimoji="1" lang="ja-JP" altLang="en-US" b="1"/>
          </a:p>
        </p:txBody>
      </p:sp>
      <p:sp>
        <p:nvSpPr>
          <p:cNvPr id="13" name="Rounded Rectangle 12"/>
          <p:cNvSpPr/>
          <p:nvPr/>
        </p:nvSpPr>
        <p:spPr>
          <a:xfrm>
            <a:off x="323528" y="1916832"/>
            <a:ext cx="2127209" cy="65230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 smtClean="0"/>
              <a:t>survey_statistics</a:t>
            </a:r>
            <a:endParaRPr kumimoji="1" lang="ja-JP" altLang="en-US" b="1"/>
          </a:p>
        </p:txBody>
      </p:sp>
      <p:sp>
        <p:nvSpPr>
          <p:cNvPr id="14" name="Rounded Rectangle 13"/>
          <p:cNvSpPr/>
          <p:nvPr/>
        </p:nvSpPr>
        <p:spPr>
          <a:xfrm>
            <a:off x="6660232" y="4437112"/>
            <a:ext cx="2047273" cy="65230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 smtClean="0"/>
              <a:t>survey_date</a:t>
            </a:r>
            <a:endParaRPr kumimoji="1" lang="ja-JP" altLang="en-US" b="1"/>
          </a:p>
        </p:txBody>
      </p:sp>
      <p:sp>
        <p:nvSpPr>
          <p:cNvPr id="15" name="Rounded Rectangle 14"/>
          <p:cNvSpPr/>
          <p:nvPr/>
        </p:nvSpPr>
        <p:spPr>
          <a:xfrm>
            <a:off x="323528" y="4432876"/>
            <a:ext cx="2127209" cy="65230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 smtClean="0"/>
              <a:t>usercreate</a:t>
            </a:r>
            <a:endParaRPr kumimoji="1" lang="ja-JP" altLang="en-US" b="1"/>
          </a:p>
        </p:txBody>
      </p:sp>
      <p:cxnSp>
        <p:nvCxnSpPr>
          <p:cNvPr id="18" name="Straight Connector 17"/>
          <p:cNvCxnSpPr>
            <a:stCxn id="5" idx="0"/>
            <a:endCxn id="7" idx="2"/>
          </p:cNvCxnSpPr>
          <p:nvPr/>
        </p:nvCxnSpPr>
        <p:spPr>
          <a:xfrm flipV="1">
            <a:off x="4577945" y="2569140"/>
            <a:ext cx="0" cy="652308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1"/>
            <a:endCxn id="13" idx="3"/>
          </p:cNvCxnSpPr>
          <p:nvPr/>
        </p:nvCxnSpPr>
        <p:spPr>
          <a:xfrm flipH="1" flipV="1">
            <a:off x="2450737" y="2242986"/>
            <a:ext cx="1291519" cy="1304616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3"/>
            <a:endCxn id="5" idx="1"/>
          </p:cNvCxnSpPr>
          <p:nvPr/>
        </p:nvCxnSpPr>
        <p:spPr>
          <a:xfrm>
            <a:off x="2450737" y="3081667"/>
            <a:ext cx="1291519" cy="465935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1"/>
            <a:endCxn id="9" idx="3"/>
          </p:cNvCxnSpPr>
          <p:nvPr/>
        </p:nvCxnSpPr>
        <p:spPr>
          <a:xfrm flipH="1">
            <a:off x="2450737" y="3547602"/>
            <a:ext cx="1291519" cy="372747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3"/>
            <a:endCxn id="5" idx="1"/>
          </p:cNvCxnSpPr>
          <p:nvPr/>
        </p:nvCxnSpPr>
        <p:spPr>
          <a:xfrm flipV="1">
            <a:off x="2450737" y="3547602"/>
            <a:ext cx="1291519" cy="1211428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3"/>
            <a:endCxn id="10" idx="1"/>
          </p:cNvCxnSpPr>
          <p:nvPr/>
        </p:nvCxnSpPr>
        <p:spPr>
          <a:xfrm flipV="1">
            <a:off x="5413634" y="2242986"/>
            <a:ext cx="1215548" cy="1304616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3"/>
            <a:endCxn id="11" idx="1"/>
          </p:cNvCxnSpPr>
          <p:nvPr/>
        </p:nvCxnSpPr>
        <p:spPr>
          <a:xfrm flipV="1">
            <a:off x="5413634" y="3081667"/>
            <a:ext cx="1215549" cy="465935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3"/>
            <a:endCxn id="12" idx="1"/>
          </p:cNvCxnSpPr>
          <p:nvPr/>
        </p:nvCxnSpPr>
        <p:spPr>
          <a:xfrm>
            <a:off x="5413634" y="3547602"/>
            <a:ext cx="1246598" cy="351568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5" idx="3"/>
            <a:endCxn id="14" idx="1"/>
          </p:cNvCxnSpPr>
          <p:nvPr/>
        </p:nvCxnSpPr>
        <p:spPr>
          <a:xfrm>
            <a:off x="5413634" y="3547602"/>
            <a:ext cx="1246598" cy="1215664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572000" y="3861048"/>
            <a:ext cx="0" cy="652308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3491880" y="4509120"/>
            <a:ext cx="2127209" cy="65230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 smtClean="0"/>
              <a:t>fanpage</a:t>
            </a:r>
            <a:endParaRPr kumimoji="1" lang="ja-JP" altLang="en-US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altLang="ja-JP" sz="2700" dirty="0" smtClean="0">
                <a:latin typeface="Times New Roman" pitchFamily="18" charset="0"/>
                <a:cs typeface="Times New Roman" pitchFamily="18" charset="0"/>
              </a:rPr>
              <a:t>Entities And Attribute </a:t>
            </a:r>
            <a:r>
              <a:rPr lang="en-US" altLang="ja-JP" sz="2700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altLang="ja-JP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700" dirty="0" err="1" smtClean="0">
                <a:latin typeface="Times New Roman" pitchFamily="18" charset="0"/>
                <a:cs typeface="Times New Roman" pitchFamily="18" charset="0"/>
              </a:rPr>
              <a:t>spads_question</a:t>
            </a:r>
            <a:endParaRPr kumimoji="1"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70248" y="3005424"/>
            <a:ext cx="1671378" cy="652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 smtClean="0">
                <a:latin typeface="Times New Roman" pitchFamily="18" charset="0"/>
                <a:cs typeface="Times New Roman" pitchFamily="18" charset="0"/>
              </a:rPr>
              <a:t>spads_question</a:t>
            </a:r>
            <a:endParaRPr kumimoji="1" lang="ja-JP" alt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670248" y="1700808"/>
            <a:ext cx="1671378" cy="65230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u="sng" dirty="0" err="1" smtClean="0">
                <a:latin typeface="Times New Roman" pitchFamily="18" charset="0"/>
                <a:cs typeface="Times New Roman" pitchFamily="18" charset="0"/>
              </a:rPr>
              <a:t>question_id</a:t>
            </a:r>
            <a:endParaRPr kumimoji="1" lang="ja-JP" altLang="en-US" b="1" u="sn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9512" y="3645024"/>
            <a:ext cx="2448272" cy="65230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b="1" dirty="0" err="1" smtClean="0">
                <a:latin typeface="Times New Roman" pitchFamily="18" charset="0"/>
                <a:cs typeface="Times New Roman" pitchFamily="18" charset="0"/>
              </a:rPr>
              <a:t>uestion_category</a:t>
            </a:r>
            <a:endParaRPr kumimoji="1" lang="ja-JP" alt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51520" y="2204864"/>
            <a:ext cx="2376264" cy="65230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b="1" dirty="0" err="1" smtClean="0">
                <a:latin typeface="Times New Roman" pitchFamily="18" charset="0"/>
                <a:cs typeface="Times New Roman" pitchFamily="18" charset="0"/>
              </a:rPr>
              <a:t>uestion_content</a:t>
            </a:r>
            <a:endParaRPr kumimoji="1" lang="ja-JP" altLang="en-US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Connector 13"/>
          <p:cNvCxnSpPr>
            <a:stCxn id="4" idx="0"/>
            <a:endCxn id="5" idx="2"/>
          </p:cNvCxnSpPr>
          <p:nvPr/>
        </p:nvCxnSpPr>
        <p:spPr>
          <a:xfrm flipV="1">
            <a:off x="4505937" y="2353116"/>
            <a:ext cx="0" cy="652308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1"/>
            <a:endCxn id="11" idx="3"/>
          </p:cNvCxnSpPr>
          <p:nvPr/>
        </p:nvCxnSpPr>
        <p:spPr>
          <a:xfrm flipH="1" flipV="1">
            <a:off x="2627784" y="2531018"/>
            <a:ext cx="1042464" cy="800560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3"/>
            <a:endCxn id="4" idx="1"/>
          </p:cNvCxnSpPr>
          <p:nvPr/>
        </p:nvCxnSpPr>
        <p:spPr>
          <a:xfrm flipV="1">
            <a:off x="2627784" y="3331578"/>
            <a:ext cx="1042464" cy="639600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6300192" y="2204864"/>
            <a:ext cx="2448272" cy="65230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 smtClean="0">
                <a:latin typeface="Times New Roman" pitchFamily="18" charset="0"/>
                <a:cs typeface="Times New Roman" pitchFamily="18" charset="0"/>
              </a:rPr>
              <a:t>question_mandatory</a:t>
            </a:r>
            <a:endParaRPr kumimoji="1" lang="ja-JP" altLang="en-US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Straight Connector 35"/>
          <p:cNvCxnSpPr>
            <a:stCxn id="4" idx="3"/>
            <a:endCxn id="35" idx="1"/>
          </p:cNvCxnSpPr>
          <p:nvPr/>
        </p:nvCxnSpPr>
        <p:spPr>
          <a:xfrm flipV="1">
            <a:off x="5341626" y="2531018"/>
            <a:ext cx="958566" cy="800560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6300192" y="3645024"/>
            <a:ext cx="2448272" cy="65230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 smtClean="0">
                <a:latin typeface="Times New Roman" pitchFamily="18" charset="0"/>
                <a:cs typeface="Times New Roman" pitchFamily="18" charset="0"/>
              </a:rPr>
              <a:t>question_ordinal</a:t>
            </a:r>
            <a:endParaRPr kumimoji="1" lang="ja-JP" altLang="en-US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Straight Connector 44"/>
          <p:cNvCxnSpPr>
            <a:stCxn id="4" idx="3"/>
            <a:endCxn id="44" idx="1"/>
          </p:cNvCxnSpPr>
          <p:nvPr/>
        </p:nvCxnSpPr>
        <p:spPr>
          <a:xfrm>
            <a:off x="5341626" y="3331578"/>
            <a:ext cx="958566" cy="639600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altLang="ja-JP" sz="2700" dirty="0" smtClean="0">
                <a:latin typeface="Times New Roman" pitchFamily="18" charset="0"/>
                <a:cs typeface="Times New Roman" pitchFamily="18" charset="0"/>
              </a:rPr>
              <a:t>Entities And Attribute </a:t>
            </a:r>
            <a:r>
              <a:rPr lang="en-US" altLang="ja-JP" sz="2700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altLang="ja-JP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700" dirty="0" err="1" smtClean="0">
                <a:latin typeface="Times New Roman" pitchFamily="18" charset="0"/>
                <a:cs typeface="Times New Roman" pitchFamily="18" charset="0"/>
              </a:rPr>
              <a:t>spads_answer</a:t>
            </a:r>
            <a:endParaRPr kumimoji="1"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70248" y="2924944"/>
            <a:ext cx="167137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 smtClean="0">
                <a:latin typeface="Times New Roman" pitchFamily="18" charset="0"/>
                <a:cs typeface="Times New Roman" pitchFamily="18" charset="0"/>
              </a:rPr>
              <a:t>spads_answer</a:t>
            </a:r>
            <a:endParaRPr kumimoji="1" lang="ja-JP" alt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99592" y="2924944"/>
            <a:ext cx="2160240" cy="79208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u="sng" dirty="0" err="1" smtClean="0">
                <a:latin typeface="Times New Roman" pitchFamily="18" charset="0"/>
                <a:cs typeface="Times New Roman" pitchFamily="18" charset="0"/>
              </a:rPr>
              <a:t>answer_id</a:t>
            </a:r>
            <a:endParaRPr kumimoji="1" lang="ja-JP" altLang="en-US" b="1" u="sng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Connector 13"/>
          <p:cNvCxnSpPr>
            <a:stCxn id="4" idx="1"/>
            <a:endCxn id="5" idx="3"/>
          </p:cNvCxnSpPr>
          <p:nvPr/>
        </p:nvCxnSpPr>
        <p:spPr>
          <a:xfrm flipH="1">
            <a:off x="3059832" y="3320988"/>
            <a:ext cx="610416" cy="0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940152" y="2924944"/>
            <a:ext cx="2175434" cy="79208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 smtClean="0">
                <a:latin typeface="Times New Roman" pitchFamily="18" charset="0"/>
                <a:cs typeface="Times New Roman" pitchFamily="18" charset="0"/>
              </a:rPr>
              <a:t>Answer_content</a:t>
            </a:r>
            <a:endParaRPr kumimoji="1" lang="ja-JP" altLang="en-US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3" name="Straight Connector 32"/>
          <p:cNvCxnSpPr>
            <a:stCxn id="4" idx="3"/>
            <a:endCxn id="32" idx="1"/>
          </p:cNvCxnSpPr>
          <p:nvPr/>
        </p:nvCxnSpPr>
        <p:spPr>
          <a:xfrm>
            <a:off x="5341626" y="3320988"/>
            <a:ext cx="598526" cy="0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altLang="ja-JP" sz="2700" dirty="0" smtClean="0">
                <a:latin typeface="Times New Roman" pitchFamily="18" charset="0"/>
                <a:cs typeface="Times New Roman" pitchFamily="18" charset="0"/>
              </a:rPr>
              <a:t>Entities And Attribute </a:t>
            </a:r>
            <a:r>
              <a:rPr lang="en-US" altLang="ja-JP" sz="2700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altLang="ja-JP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700" dirty="0" err="1" smtClean="0">
                <a:latin typeface="Times New Roman" pitchFamily="18" charset="0"/>
                <a:cs typeface="Times New Roman" pitchFamily="18" charset="0"/>
              </a:rPr>
              <a:t>spads_result</a:t>
            </a:r>
            <a:endParaRPr kumimoji="1"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70248" y="3005424"/>
            <a:ext cx="1671378" cy="652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 smtClean="0">
                <a:latin typeface="Times New Roman" pitchFamily="18" charset="0"/>
                <a:cs typeface="Times New Roman" pitchFamily="18" charset="0"/>
              </a:rPr>
              <a:t>spads_result</a:t>
            </a:r>
            <a:endParaRPr kumimoji="1" lang="ja-JP" alt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79512" y="3645024"/>
            <a:ext cx="2448272" cy="65230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ja-JP" b="1" dirty="0" err="1" smtClean="0">
                <a:latin typeface="Times New Roman" pitchFamily="18" charset="0"/>
                <a:cs typeface="Times New Roman" pitchFamily="18" charset="0"/>
              </a:rPr>
              <a:t>esult_content</a:t>
            </a:r>
            <a:endParaRPr kumimoji="1" lang="ja-JP" alt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51520" y="2204864"/>
            <a:ext cx="2376264" cy="65230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u="sng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ja-JP" b="1" u="sng" dirty="0" err="1" smtClean="0">
                <a:latin typeface="Times New Roman" pitchFamily="18" charset="0"/>
                <a:cs typeface="Times New Roman" pitchFamily="18" charset="0"/>
              </a:rPr>
              <a:t>esult_id</a:t>
            </a:r>
            <a:endParaRPr kumimoji="1" lang="ja-JP" altLang="en-US" b="1" u="sng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>
            <a:stCxn id="16" idx="1"/>
            <a:endCxn id="19" idx="3"/>
          </p:cNvCxnSpPr>
          <p:nvPr/>
        </p:nvCxnSpPr>
        <p:spPr>
          <a:xfrm flipH="1" flipV="1">
            <a:off x="2627784" y="2531018"/>
            <a:ext cx="1042464" cy="800560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16" idx="1"/>
          </p:cNvCxnSpPr>
          <p:nvPr/>
        </p:nvCxnSpPr>
        <p:spPr>
          <a:xfrm flipV="1">
            <a:off x="2627784" y="3331578"/>
            <a:ext cx="1042464" cy="639600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300192" y="2204864"/>
            <a:ext cx="2448272" cy="65230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 smtClean="0">
                <a:latin typeface="Times New Roman" pitchFamily="18" charset="0"/>
                <a:cs typeface="Times New Roman" pitchFamily="18" charset="0"/>
              </a:rPr>
              <a:t>useranswer</a:t>
            </a:r>
            <a:endParaRPr kumimoji="1" lang="ja-JP" altLang="en-US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/>
          <p:cNvCxnSpPr>
            <a:stCxn id="16" idx="3"/>
            <a:endCxn id="23" idx="1"/>
          </p:cNvCxnSpPr>
          <p:nvPr/>
        </p:nvCxnSpPr>
        <p:spPr>
          <a:xfrm flipV="1">
            <a:off x="5341626" y="2531018"/>
            <a:ext cx="958566" cy="800560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300192" y="3645024"/>
            <a:ext cx="2448272" cy="65230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ja-JP" b="1" dirty="0" err="1" smtClean="0">
                <a:latin typeface="Times New Roman" pitchFamily="18" charset="0"/>
                <a:cs typeface="Times New Roman" pitchFamily="18" charset="0"/>
              </a:rPr>
              <a:t>esult_date</a:t>
            </a:r>
            <a:endParaRPr kumimoji="1" lang="ja-JP" altLang="en-US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Connector 25"/>
          <p:cNvCxnSpPr>
            <a:stCxn id="16" idx="3"/>
            <a:endCxn id="25" idx="1"/>
          </p:cNvCxnSpPr>
          <p:nvPr/>
        </p:nvCxnSpPr>
        <p:spPr>
          <a:xfrm>
            <a:off x="5341626" y="3331578"/>
            <a:ext cx="958566" cy="639600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ERD</a:t>
            </a:r>
            <a:endParaRPr kumimoji="1" lang="ja-JP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1772816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spads_survey</a:t>
            </a:r>
            <a:endParaRPr kumimoji="1"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79912" y="1772816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spads_question</a:t>
            </a:r>
            <a:endParaRPr kumimoji="1" lang="ja-JP" alt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>
            <a:stCxn id="4" idx="3"/>
            <a:endCxn id="8" idx="1"/>
          </p:cNvCxnSpPr>
          <p:nvPr/>
        </p:nvCxnSpPr>
        <p:spPr>
          <a:xfrm>
            <a:off x="2411760" y="2060848"/>
            <a:ext cx="136815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79912" y="3573016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spads_answer</a:t>
            </a:r>
            <a:endParaRPr kumimoji="1" lang="ja-JP" alt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Connector 12"/>
          <p:cNvCxnSpPr>
            <a:stCxn id="8" idx="2"/>
            <a:endCxn id="12" idx="0"/>
          </p:cNvCxnSpPr>
          <p:nvPr/>
        </p:nvCxnSpPr>
        <p:spPr>
          <a:xfrm>
            <a:off x="4644008" y="2348880"/>
            <a:ext cx="0" cy="12241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660232" y="3573016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spads_answer</a:t>
            </a:r>
            <a:endParaRPr kumimoji="1" lang="ja-JP" alt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Connector 16"/>
          <p:cNvCxnSpPr>
            <a:stCxn id="16" idx="1"/>
            <a:endCxn id="12" idx="3"/>
          </p:cNvCxnSpPr>
          <p:nvPr/>
        </p:nvCxnSpPr>
        <p:spPr>
          <a:xfrm flipH="1">
            <a:off x="5508104" y="3861048"/>
            <a:ext cx="115212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83768" y="1556792"/>
            <a:ext cx="28803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2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ja-JP" sz="28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19872" y="1556792"/>
            <a:ext cx="28803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2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ja-JP" sz="28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44008" y="2276872"/>
            <a:ext cx="28803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2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ja-JP" sz="28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4008" y="3068960"/>
            <a:ext cx="28803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2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ja-JP" sz="28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08104" y="3356992"/>
            <a:ext cx="28803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2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ja-JP" sz="28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72200" y="3356992"/>
            <a:ext cx="28803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2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ja-JP" sz="28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sz="2700" b="1" dirty="0" smtClean="0"/>
              <a:t>Entity </a:t>
            </a:r>
            <a:r>
              <a:rPr lang="en-US" altLang="ja-JP" sz="2700" b="1" dirty="0"/>
              <a:t>Relationships(ER) Diagram </a:t>
            </a:r>
            <a:r>
              <a:rPr lang="ja-JP" altLang="ja-JP"/>
              <a:t/>
            </a:r>
            <a:br>
              <a:rPr lang="ja-JP" altLang="ja-JP"/>
            </a:br>
            <a:endParaRPr kumimoji="1" lang="ja-JP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764704"/>
            <a:ext cx="8352928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67944" cy="404664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sz="2700" b="1" dirty="0" smtClean="0"/>
              <a:t>Database </a:t>
            </a:r>
            <a:r>
              <a:rPr lang="en-US" altLang="ja-JP" sz="2700" b="1" dirty="0"/>
              <a:t>Design/Structure</a:t>
            </a:r>
            <a:r>
              <a:rPr lang="ja-JP" altLang="ja-JP"/>
              <a:t/>
            </a:r>
            <a:br>
              <a:rPr lang="ja-JP" altLang="ja-JP"/>
            </a:br>
            <a:endParaRPr kumimoji="1" lang="ja-JP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5405" y="404664"/>
          <a:ext cx="8729083" cy="6336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6"/>
                <a:gridCol w="1543564"/>
                <a:gridCol w="1133159"/>
                <a:gridCol w="565397"/>
                <a:gridCol w="580921"/>
                <a:gridCol w="540718"/>
                <a:gridCol w="3884458"/>
              </a:tblGrid>
              <a:tr h="390618">
                <a:tc gridSpan="7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Table</a:t>
                      </a:r>
                      <a:r>
                        <a:rPr kumimoji="1" lang="en-US" altLang="ja-JP" baseline="0" dirty="0" smtClean="0"/>
                        <a:t> </a:t>
                      </a:r>
                      <a:r>
                        <a:rPr kumimoji="1" lang="en-US" altLang="ja-JP" baseline="0" dirty="0" err="1" smtClean="0"/>
                        <a:t>spads_survey</a:t>
                      </a:r>
                      <a:endParaRPr kumimoji="1" lang="en-US" altLang="ja-JP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57259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No</a:t>
                      </a:r>
                      <a:endParaRPr kumimoji="1" lang="ja-JP" altLang="en-US" b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Field</a:t>
                      </a:r>
                      <a:r>
                        <a:rPr kumimoji="1" lang="en-US" altLang="ja-JP" b="1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 name</a:t>
                      </a:r>
                      <a:endParaRPr kumimoji="1" lang="ja-JP" altLang="en-US" b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Data</a:t>
                      </a:r>
                      <a:r>
                        <a:rPr kumimoji="1" lang="en-US" altLang="ja-JP" b="1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 type</a:t>
                      </a:r>
                      <a:endParaRPr kumimoji="1" lang="ja-JP" altLang="en-US" b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Size</a:t>
                      </a:r>
                      <a:endParaRPr kumimoji="1" lang="ja-JP" altLang="en-US" b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Null</a:t>
                      </a:r>
                      <a:endParaRPr kumimoji="1" lang="ja-JP" altLang="en-US" b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Key</a:t>
                      </a:r>
                      <a:endParaRPr kumimoji="1" lang="ja-JP" altLang="en-US" b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Description</a:t>
                      </a:r>
                      <a:endParaRPr kumimoji="1" lang="ja-JP" altLang="en-US" b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283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survey_id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PK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id </a:t>
                      </a:r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của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Khảo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sát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5283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survey_title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Varchar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255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Tựa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đề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của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khảo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sát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5283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mô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tả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khảo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sát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5283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Survey_image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Varchar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255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Thông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Tin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hình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ảnh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khảo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sát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5283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Survey_ordinal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Thứ</a:t>
                      </a:r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tự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hiện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thị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khảo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sát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5283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Survey_status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boolean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Thông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báo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tình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trạng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của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khảo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sát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hay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61847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Survey_statistics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boolean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Hiện</a:t>
                      </a:r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thống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kê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hay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5283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Survey_date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date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Ngày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tạo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khảo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sát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5283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fanpage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Id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fanpage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5283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usercreate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Id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người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tạo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khảo</a:t>
                      </a:r>
                      <a:r>
                        <a:rPr kumimoji="1" lang="en-US" altLang="ja-JP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sát</a:t>
                      </a:r>
                      <a:endParaRPr kumimoji="1" lang="ja-JP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328</Words>
  <Application>Microsoft Office PowerPoint</Application>
  <PresentationFormat>On-screen Show (4:3)</PresentationFormat>
  <Paragraphs>203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Entities And Attribute Bảng spads_question</vt:lpstr>
      <vt:lpstr>Entities And Attribute Bảng spads_answer</vt:lpstr>
      <vt:lpstr>Entities And Attribute Bảng spads_result</vt:lpstr>
      <vt:lpstr>ERD</vt:lpstr>
      <vt:lpstr> Entity Relationships(ER) Diagram  </vt:lpstr>
      <vt:lpstr> Database Design/Structure </vt:lpstr>
      <vt:lpstr> Database Design/Structure </vt:lpstr>
      <vt:lpstr> Database Design/Structure </vt:lpstr>
      <vt:lpstr> Database Design/Structure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max_mara0001</dc:creator>
  <cp:lastModifiedBy>max_mara0001</cp:lastModifiedBy>
  <cp:revision>24</cp:revision>
  <dcterms:created xsi:type="dcterms:W3CDTF">2013-08-13T01:57:30Z</dcterms:created>
  <dcterms:modified xsi:type="dcterms:W3CDTF">2013-08-13T08:50:10Z</dcterms:modified>
</cp:coreProperties>
</file>