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72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1041-3C3D-47A0-976D-94EEAC63847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CCE-6953-4DE6-BB4D-C3BE4E6F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0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1041-3C3D-47A0-976D-94EEAC63847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CCE-6953-4DE6-BB4D-C3BE4E6F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3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1041-3C3D-47A0-976D-94EEAC63847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CCE-6953-4DE6-BB4D-C3BE4E6F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29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1041-3C3D-47A0-976D-94EEAC63847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CCE-6953-4DE6-BB4D-C3BE4E6FF1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198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1041-3C3D-47A0-976D-94EEAC63847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CCE-6953-4DE6-BB4D-C3BE4E6F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97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1041-3C3D-47A0-976D-94EEAC63847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CCE-6953-4DE6-BB4D-C3BE4E6F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92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1041-3C3D-47A0-976D-94EEAC63847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CCE-6953-4DE6-BB4D-C3BE4E6F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02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1041-3C3D-47A0-976D-94EEAC63847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CCE-6953-4DE6-BB4D-C3BE4E6F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13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1041-3C3D-47A0-976D-94EEAC63847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CCE-6953-4DE6-BB4D-C3BE4E6F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8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1041-3C3D-47A0-976D-94EEAC63847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CCE-6953-4DE6-BB4D-C3BE4E6F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4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1041-3C3D-47A0-976D-94EEAC63847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CCE-6953-4DE6-BB4D-C3BE4E6F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8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1041-3C3D-47A0-976D-94EEAC63847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CCE-6953-4DE6-BB4D-C3BE4E6F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1041-3C3D-47A0-976D-94EEAC63847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CCE-6953-4DE6-BB4D-C3BE4E6F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2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1041-3C3D-47A0-976D-94EEAC63847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CCE-6953-4DE6-BB4D-C3BE4E6F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1041-3C3D-47A0-976D-94EEAC63847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CCE-6953-4DE6-BB4D-C3BE4E6F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6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1041-3C3D-47A0-976D-94EEAC63847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CCE-6953-4DE6-BB4D-C3BE4E6F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1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1041-3C3D-47A0-976D-94EEAC63847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CCE-6953-4DE6-BB4D-C3BE4E6F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8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F11041-3C3D-47A0-976D-94EEAC63847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CDCCE-6953-4DE6-BB4D-C3BE4E6F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69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jpg"/><Relationship Id="rId9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iiframework.com/doc/guide/1.1/en/basics.view#widget" TargetMode="External"/><Relationship Id="rId3" Type="http://schemas.openxmlformats.org/officeDocument/2006/relationships/hyperlink" Target="https://www.yiiframework.com/doc/guide/1.1/en/basics.application#application-component" TargetMode="External"/><Relationship Id="rId7" Type="http://schemas.openxmlformats.org/officeDocument/2006/relationships/hyperlink" Target="https://www.yiiframework.com/doc/guide/1.1/en/basics.view" TargetMode="External"/><Relationship Id="rId2" Type="http://schemas.openxmlformats.org/officeDocument/2006/relationships/hyperlink" Target="https://www.yiiframework.com/doc/guide/1.1/en/basics.application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iiframework.com/doc/guide/1.1/en/basics.model" TargetMode="External"/><Relationship Id="rId5" Type="http://schemas.openxmlformats.org/officeDocument/2006/relationships/hyperlink" Target="https://www.yiiframework.com/doc/guide/1.1/en/basics.controller#action" TargetMode="External"/><Relationship Id="rId4" Type="http://schemas.openxmlformats.org/officeDocument/2006/relationships/hyperlink" Target="https://www.yiiframework.com/doc/guide/1.1/en/basics.controller" TargetMode="External"/><Relationship Id="rId9" Type="http://schemas.openxmlformats.org/officeDocument/2006/relationships/hyperlink" Target="https://www.yiiframework.com/doc/guide/1.1/en/basics.view#layou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V: MVC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Quyennv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9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66279"/>
            <a:ext cx="9404723" cy="626935"/>
          </a:xfrm>
        </p:spPr>
        <p:txBody>
          <a:bodyPr/>
          <a:lstStyle/>
          <a:p>
            <a:pPr algn="ctr"/>
            <a:r>
              <a:rPr lang="en-US" sz="4800" b="1" dirty="0" smtClean="0"/>
              <a:t>THE VIEW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54493" y="1200840"/>
            <a:ext cx="4657295" cy="505549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200840"/>
            <a:ext cx="9208475" cy="5055497"/>
          </a:xfrm>
        </p:spPr>
      </p:pic>
      <p:sp>
        <p:nvSpPr>
          <p:cNvPr id="6" name="Multiply 5"/>
          <p:cNvSpPr/>
          <p:nvPr/>
        </p:nvSpPr>
        <p:spPr>
          <a:xfrm>
            <a:off x="3047583" y="2307412"/>
            <a:ext cx="4935557" cy="284235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07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66279"/>
            <a:ext cx="9404723" cy="626935"/>
          </a:xfrm>
        </p:spPr>
        <p:txBody>
          <a:bodyPr/>
          <a:lstStyle/>
          <a:p>
            <a:pPr algn="ctr"/>
            <a:r>
              <a:rPr lang="en-US" sz="4800" b="1" dirty="0" smtClean="0"/>
              <a:t>THE VIEW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54493" y="1200840"/>
            <a:ext cx="4657295" cy="5055497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view</a:t>
            </a:r>
            <a:r>
              <a:rPr lang="en-US" dirty="0"/>
              <a:t> displays the model data, and sends user actions (e.g. button clicks) to the </a:t>
            </a:r>
            <a:r>
              <a:rPr lang="en-US" dirty="0" smtClean="0"/>
              <a:t>controller</a:t>
            </a:r>
          </a:p>
          <a:p>
            <a:r>
              <a:rPr lang="en-US" dirty="0"/>
              <a:t>In short, a controller can render one or more views. So, for easy maintenance, the MVC framework requires a separate sub-folder for each controller with the same name as a controller, under the </a:t>
            </a:r>
            <a:r>
              <a:rPr lang="en-US" b="1" dirty="0"/>
              <a:t>Views</a:t>
            </a:r>
            <a:r>
              <a:rPr lang="en-US" dirty="0"/>
              <a:t> folder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1013552"/>
            <a:ext cx="4399614" cy="5234527"/>
          </a:xfrm>
        </p:spPr>
      </p:pic>
      <p:sp>
        <p:nvSpPr>
          <p:cNvPr id="8" name="Donut 7"/>
          <p:cNvSpPr/>
          <p:nvPr/>
        </p:nvSpPr>
        <p:spPr>
          <a:xfrm>
            <a:off x="1178806" y="4180280"/>
            <a:ext cx="3161841" cy="2170323"/>
          </a:xfrm>
          <a:prstGeom prst="donut">
            <a:avLst>
              <a:gd name="adj" fmla="val 6216"/>
            </a:avLst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745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66279"/>
            <a:ext cx="9404723" cy="626935"/>
          </a:xfrm>
        </p:spPr>
        <p:txBody>
          <a:bodyPr/>
          <a:lstStyle/>
          <a:p>
            <a:pPr algn="ctr"/>
            <a:r>
              <a:rPr lang="en-US" sz="4800" b="1" dirty="0" smtClean="0"/>
              <a:t>EXAMPLES</a:t>
            </a:r>
            <a:endParaRPr lang="en-US" sz="4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953762"/>
            <a:ext cx="5666554" cy="549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88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66279"/>
            <a:ext cx="9404723" cy="626935"/>
          </a:xfrm>
        </p:spPr>
        <p:txBody>
          <a:bodyPr/>
          <a:lstStyle/>
          <a:p>
            <a:pPr algn="ctr"/>
            <a:r>
              <a:rPr lang="en-US" sz="4800" b="1" dirty="0" smtClean="0"/>
              <a:t>FRAMEWORKS</a:t>
            </a:r>
            <a:endParaRPr lang="en-US" sz="48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952439"/>
            <a:ext cx="2457450" cy="18573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922480"/>
            <a:ext cx="2457450" cy="19064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745" y="930916"/>
            <a:ext cx="2457450" cy="18573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295" y="801472"/>
            <a:ext cx="2433539" cy="18573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745" y="2946500"/>
            <a:ext cx="2457450" cy="1906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584" y="2922475"/>
            <a:ext cx="2381250" cy="19064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941581"/>
            <a:ext cx="2457450" cy="18573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877" y="4949145"/>
            <a:ext cx="2450318" cy="18573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439" y="4882268"/>
            <a:ext cx="2381250" cy="190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47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43397"/>
            <a:ext cx="9533475" cy="748121"/>
          </a:xfrm>
        </p:spPr>
        <p:txBody>
          <a:bodyPr/>
          <a:lstStyle/>
          <a:p>
            <a:pPr algn="ctr"/>
            <a:r>
              <a:rPr lang="en-US" sz="4000" b="1" dirty="0" smtClean="0"/>
              <a:t>STATIC STRUCTURE OF YII APPLICATION</a:t>
            </a:r>
            <a:endParaRPr lang="en-US" sz="4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40" y="1362028"/>
            <a:ext cx="6314351" cy="4735764"/>
          </a:xfrm>
        </p:spPr>
      </p:pic>
    </p:spTree>
    <p:extLst>
      <p:ext uri="{BB962C8B-B14F-4D97-AF65-F5344CB8AC3E}">
        <p14:creationId xmlns:p14="http://schemas.microsoft.com/office/powerpoint/2010/main" val="3458097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43397"/>
            <a:ext cx="9404723" cy="748121"/>
          </a:xfrm>
        </p:spPr>
        <p:txBody>
          <a:bodyPr/>
          <a:lstStyle/>
          <a:p>
            <a:pPr algn="ctr"/>
            <a:r>
              <a:rPr lang="en-US" sz="4400" b="1" dirty="0" smtClean="0"/>
              <a:t>YII APPLICATION WORKFLOW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535" y="991518"/>
            <a:ext cx="5247913" cy="5662670"/>
          </a:xfrm>
        </p:spPr>
      </p:pic>
    </p:spTree>
    <p:extLst>
      <p:ext uri="{BB962C8B-B14F-4D97-AF65-F5344CB8AC3E}">
        <p14:creationId xmlns:p14="http://schemas.microsoft.com/office/powerpoint/2010/main" val="705916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43397"/>
            <a:ext cx="9404723" cy="748121"/>
          </a:xfrm>
        </p:spPr>
        <p:txBody>
          <a:bodyPr/>
          <a:lstStyle/>
          <a:p>
            <a:pPr algn="ctr"/>
            <a:r>
              <a:rPr lang="en-US" sz="4400" b="1" dirty="0" smtClean="0"/>
              <a:t>YII APPLICATION WORKFLOW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1123720"/>
            <a:ext cx="9830930" cy="5355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pt_sansregular"/>
              </a:rPr>
              <a:t>1. User </a:t>
            </a: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makes a request with the URL </a:t>
            </a:r>
            <a:r>
              <a:rPr lang="en-US" altLang="en-US" sz="1200" dirty="0">
                <a:solidFill>
                  <a:srgbClr val="333333"/>
                </a:solidFill>
                <a:latin typeface="Fira Mono"/>
              </a:rPr>
              <a:t>http://www.example.com/index.php?r=post/show&amp;id=1</a:t>
            </a: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 and the Web server handles the request by executing the bootstrap script </a:t>
            </a:r>
            <a:r>
              <a:rPr lang="en-US" altLang="en-US" sz="1200" dirty="0" err="1">
                <a:solidFill>
                  <a:srgbClr val="333333"/>
                </a:solidFill>
                <a:latin typeface="Fira Mono"/>
              </a:rPr>
              <a:t>index.php</a:t>
            </a: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The bootstrap script creates an </a:t>
            </a:r>
            <a:r>
              <a:rPr lang="en-US" altLang="en-US" u="sng" dirty="0">
                <a:solidFill>
                  <a:srgbClr val="1E6887"/>
                </a:solidFill>
                <a:latin typeface="pt_sansregular"/>
                <a:hlinkClick r:id="rId2"/>
              </a:rPr>
              <a:t>Application</a:t>
            </a: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 instance and runs it.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The Application obtains detailed user request information from an </a:t>
            </a:r>
            <a:r>
              <a:rPr lang="en-US" altLang="en-US" u="sng" dirty="0">
                <a:solidFill>
                  <a:srgbClr val="1E6887"/>
                </a:solidFill>
                <a:latin typeface="pt_sansregular"/>
                <a:hlinkClick r:id="rId3"/>
              </a:rPr>
              <a:t>application component</a:t>
            </a: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 named </a:t>
            </a:r>
            <a:r>
              <a:rPr lang="en-US" altLang="en-US" sz="1200" dirty="0">
                <a:solidFill>
                  <a:srgbClr val="333333"/>
                </a:solidFill>
                <a:latin typeface="Fira Mono"/>
              </a:rPr>
              <a:t>request</a:t>
            </a: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The application determines the requested </a:t>
            </a:r>
            <a:r>
              <a:rPr lang="en-US" altLang="en-US" u="sng" dirty="0">
                <a:solidFill>
                  <a:srgbClr val="1E6887"/>
                </a:solidFill>
                <a:latin typeface="pt_sansregular"/>
                <a:hlinkClick r:id="rId4"/>
              </a:rPr>
              <a:t>controller</a:t>
            </a: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 and </a:t>
            </a:r>
            <a:r>
              <a:rPr lang="en-US" altLang="en-US" u="sng" dirty="0">
                <a:solidFill>
                  <a:srgbClr val="1E6887"/>
                </a:solidFill>
                <a:latin typeface="pt_sansregular"/>
                <a:hlinkClick r:id="rId5"/>
              </a:rPr>
              <a:t>action</a:t>
            </a: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 with the help of an application component named </a:t>
            </a:r>
            <a:r>
              <a:rPr lang="en-US" altLang="en-US" sz="1200" dirty="0" err="1">
                <a:solidFill>
                  <a:srgbClr val="333333"/>
                </a:solidFill>
                <a:latin typeface="Fira Mono"/>
              </a:rPr>
              <a:t>urlManager</a:t>
            </a: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. For this example, the controller is </a:t>
            </a:r>
            <a:r>
              <a:rPr lang="en-US" altLang="en-US" sz="1200" dirty="0">
                <a:solidFill>
                  <a:srgbClr val="333333"/>
                </a:solidFill>
                <a:latin typeface="Fira Mono"/>
              </a:rPr>
              <a:t>post</a:t>
            </a: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, which refers to the </a:t>
            </a:r>
            <a:r>
              <a:rPr lang="en-US" altLang="en-US" sz="1200" dirty="0" err="1">
                <a:solidFill>
                  <a:srgbClr val="333333"/>
                </a:solidFill>
                <a:latin typeface="Fira Mono"/>
              </a:rPr>
              <a:t>PostController</a:t>
            </a: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 class; and the action is </a:t>
            </a:r>
            <a:r>
              <a:rPr lang="en-US" altLang="en-US" sz="1200" dirty="0">
                <a:solidFill>
                  <a:srgbClr val="333333"/>
                </a:solidFill>
                <a:latin typeface="Fira Mono"/>
              </a:rPr>
              <a:t>show</a:t>
            </a: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, whose actual meaning is determined by the controller.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The application creates an instance of the requested controller to further handle the user request. The controller determines that the action </a:t>
            </a:r>
            <a:r>
              <a:rPr lang="en-US" altLang="en-US" sz="1200" dirty="0">
                <a:solidFill>
                  <a:srgbClr val="333333"/>
                </a:solidFill>
                <a:latin typeface="Fira Mono"/>
              </a:rPr>
              <a:t>show</a:t>
            </a: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 refers to a method named </a:t>
            </a:r>
            <a:r>
              <a:rPr lang="en-US" altLang="en-US" sz="1200" dirty="0" err="1">
                <a:solidFill>
                  <a:srgbClr val="333333"/>
                </a:solidFill>
                <a:latin typeface="Fira Mono"/>
              </a:rPr>
              <a:t>actionShow</a:t>
            </a: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 in the controller class. It then creates and executes filters (e.g. access control, benchmarking) associated with this action. The action is executed if it is allowed by the filters.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The action reads a </a:t>
            </a:r>
            <a:r>
              <a:rPr lang="en-US" altLang="en-US" sz="1200" dirty="0">
                <a:solidFill>
                  <a:srgbClr val="333333"/>
                </a:solidFill>
                <a:latin typeface="Fira Mono"/>
              </a:rPr>
              <a:t>Post</a:t>
            </a: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 </a:t>
            </a:r>
            <a:r>
              <a:rPr lang="en-US" altLang="en-US" u="sng" dirty="0">
                <a:solidFill>
                  <a:srgbClr val="1E6887"/>
                </a:solidFill>
                <a:latin typeface="pt_sansregular"/>
                <a:hlinkClick r:id="rId6"/>
              </a:rPr>
              <a:t>model</a:t>
            </a: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 whose ID is </a:t>
            </a:r>
            <a:r>
              <a:rPr lang="en-US" altLang="en-US" sz="1200" dirty="0">
                <a:solidFill>
                  <a:srgbClr val="333333"/>
                </a:solidFill>
                <a:latin typeface="Fira Mono"/>
              </a:rPr>
              <a:t>1</a:t>
            </a: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 from the database.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The action renders a </a:t>
            </a:r>
            <a:r>
              <a:rPr lang="en-US" altLang="en-US" u="sng" dirty="0">
                <a:solidFill>
                  <a:srgbClr val="1E6887"/>
                </a:solidFill>
                <a:latin typeface="pt_sansregular"/>
                <a:hlinkClick r:id="rId7"/>
              </a:rPr>
              <a:t>view</a:t>
            </a: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 named </a:t>
            </a:r>
            <a:r>
              <a:rPr lang="en-US" altLang="en-US" sz="1200" dirty="0">
                <a:solidFill>
                  <a:srgbClr val="333333"/>
                </a:solidFill>
                <a:latin typeface="Fira Mono"/>
              </a:rPr>
              <a:t>show</a:t>
            </a: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 with the </a:t>
            </a:r>
            <a:r>
              <a:rPr lang="en-US" altLang="en-US" sz="1200" dirty="0">
                <a:solidFill>
                  <a:srgbClr val="333333"/>
                </a:solidFill>
                <a:latin typeface="Fira Mono"/>
              </a:rPr>
              <a:t>Post</a:t>
            </a: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 model.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8"/>
            </a:pP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The view reads and displays the attributes of the </a:t>
            </a:r>
            <a:r>
              <a:rPr lang="en-US" altLang="en-US" sz="1200" dirty="0">
                <a:solidFill>
                  <a:srgbClr val="333333"/>
                </a:solidFill>
                <a:latin typeface="Fira Mono"/>
              </a:rPr>
              <a:t>Post</a:t>
            </a: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 model.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9"/>
            </a:pP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The view executes some </a:t>
            </a:r>
            <a:r>
              <a:rPr lang="en-US" altLang="en-US" u="sng" dirty="0">
                <a:solidFill>
                  <a:srgbClr val="1E6887"/>
                </a:solidFill>
                <a:latin typeface="pt_sansregular"/>
                <a:hlinkClick r:id="rId8"/>
              </a:rPr>
              <a:t>widgets</a:t>
            </a: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10"/>
            </a:pP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The view rendering result is embedded in a </a:t>
            </a:r>
            <a:r>
              <a:rPr lang="en-US" altLang="en-US" u="sng" dirty="0">
                <a:solidFill>
                  <a:srgbClr val="1E6887"/>
                </a:solidFill>
                <a:latin typeface="pt_sansregular"/>
                <a:hlinkClick r:id="rId9"/>
              </a:rPr>
              <a:t>layout</a:t>
            </a: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11"/>
            </a:pPr>
            <a:r>
              <a:rPr lang="en-US" altLang="en-US" dirty="0">
                <a:solidFill>
                  <a:srgbClr val="333333"/>
                </a:solidFill>
                <a:latin typeface="pt_sansregular"/>
              </a:rPr>
              <a:t>The action completes the view rendering and displays the result to the user</a:t>
            </a:r>
            <a:r>
              <a:rPr lang="en-US" altLang="en-US" dirty="0" smtClean="0">
                <a:solidFill>
                  <a:srgbClr val="333333"/>
                </a:solidFill>
                <a:latin typeface="pt_sansregular"/>
              </a:rPr>
              <a:t>.</a:t>
            </a:r>
            <a:endParaRPr lang="en-US" altLang="en-US" dirty="0">
              <a:solidFill>
                <a:srgbClr val="333333"/>
              </a:solidFill>
              <a:latin typeface="pt_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45539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289" y="111195"/>
            <a:ext cx="9404723" cy="648969"/>
          </a:xfrm>
        </p:spPr>
        <p:txBody>
          <a:bodyPr/>
          <a:lstStyle/>
          <a:p>
            <a:pPr algn="ctr"/>
            <a:r>
              <a:rPr lang="en-US" sz="4400" b="1" dirty="0" smtClean="0"/>
              <a:t>JAVA SERVER PAGES</a:t>
            </a:r>
            <a:endParaRPr lang="en-US" sz="44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89" y="3804953"/>
            <a:ext cx="5239954" cy="2570775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89" y="892367"/>
            <a:ext cx="5239954" cy="2780384"/>
          </a:xfrm>
        </p:spPr>
      </p:pic>
      <p:sp>
        <p:nvSpPr>
          <p:cNvPr id="8" name="TextBox 7"/>
          <p:cNvSpPr txBox="1"/>
          <p:nvPr/>
        </p:nvSpPr>
        <p:spPr>
          <a:xfrm>
            <a:off x="6141004" y="1179761"/>
            <a:ext cx="426993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5950" indent="-342900"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u-ES" altLang="en-US" sz="2400" b="1" dirty="0"/>
              <a:t>Model:</a:t>
            </a:r>
            <a:r>
              <a:rPr lang="eu-ES" altLang="en-US" sz="2400" dirty="0"/>
              <a:t> Enterprise Beans with data in the </a:t>
            </a:r>
            <a:r>
              <a:rPr lang="eu-ES" altLang="en-US" sz="2400" dirty="0" smtClean="0"/>
              <a:t>DBMS (</a:t>
            </a:r>
            <a:r>
              <a:rPr lang="en-US" altLang="en-US" sz="2400" b="1" dirty="0"/>
              <a:t>D</a:t>
            </a:r>
            <a:r>
              <a:rPr lang="en-US" sz="2400" b="1" dirty="0" smtClean="0"/>
              <a:t>atabase </a:t>
            </a:r>
            <a:r>
              <a:rPr lang="en-US" sz="2400" b="1" dirty="0"/>
              <a:t>M</a:t>
            </a:r>
            <a:r>
              <a:rPr lang="en-US" sz="2400" b="1" dirty="0" smtClean="0"/>
              <a:t>anagement </a:t>
            </a:r>
            <a:r>
              <a:rPr lang="en-US" sz="2400" b="1" dirty="0"/>
              <a:t>S</a:t>
            </a:r>
            <a:r>
              <a:rPr lang="en-US" sz="2400" b="1" dirty="0" smtClean="0"/>
              <a:t>ystem</a:t>
            </a:r>
            <a:r>
              <a:rPr lang="eu-ES" altLang="en-US" sz="2400" dirty="0" smtClean="0"/>
              <a:t>)</a:t>
            </a:r>
            <a:endParaRPr lang="eu-ES" altLang="en-US" sz="2400" dirty="0"/>
          </a:p>
          <a:p>
            <a:pPr marL="1108075" lvl="2" indent="-285750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u-ES" altLang="en-US" dirty="0"/>
              <a:t>JavaBean: a class that encapsulates objects and can be displayed graphically </a:t>
            </a:r>
          </a:p>
          <a:p>
            <a:pPr marL="615950" indent="-342900"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u-ES" altLang="en-US" sz="2400" b="1" dirty="0"/>
              <a:t>Controller: </a:t>
            </a:r>
            <a:r>
              <a:rPr lang="eu-ES" altLang="en-US" sz="2400" dirty="0"/>
              <a:t>Servlets create beans, decide which JSP to return, do the bulk of the processing</a:t>
            </a:r>
          </a:p>
          <a:p>
            <a:pPr marL="615950" indent="-342900"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u-ES" altLang="en-US" sz="2400" b="1" dirty="0"/>
              <a:t>View:</a:t>
            </a:r>
            <a:r>
              <a:rPr lang="eu-ES" altLang="en-US" sz="2400" dirty="0"/>
              <a:t> The JSPs generated in the presentation layer (the browser</a:t>
            </a:r>
            <a:r>
              <a:rPr lang="eu-ES" altLang="en-US" sz="2400" dirty="0" smtClean="0"/>
              <a:t>)</a:t>
            </a:r>
            <a:endParaRPr lang="eu-E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115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289" y="133228"/>
            <a:ext cx="9404723" cy="814223"/>
          </a:xfrm>
        </p:spPr>
        <p:txBody>
          <a:bodyPr/>
          <a:lstStyle/>
          <a:p>
            <a:pPr algn="ctr"/>
            <a:r>
              <a:rPr lang="en-US" sz="5400" b="1" dirty="0" smtClean="0"/>
              <a:t>QUESTIONS</a:t>
            </a:r>
            <a:endParaRPr 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8294" y="1509311"/>
            <a:ext cx="3178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/>
              <a:t> What is MVC?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8294" y="2094086"/>
            <a:ext cx="731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What is the primary advantages of MVC</a:t>
            </a:r>
            <a:r>
              <a:rPr lang="en-US" dirty="0" smtClean="0"/>
              <a:t>? (At least 2 main advantages)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84733" y="27321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85581" y="2732183"/>
            <a:ext cx="326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a view allow users input?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9464" y="3470313"/>
            <a:ext cx="4489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a model allow users input or output?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7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52540"/>
            <a:ext cx="9404723" cy="627961"/>
          </a:xfrm>
        </p:spPr>
        <p:txBody>
          <a:bodyPr/>
          <a:lstStyle/>
          <a:p>
            <a:pPr algn="ctr"/>
            <a:r>
              <a:rPr lang="en-US" sz="4800" b="1" dirty="0" smtClean="0"/>
              <a:t>WHAT IS MVC?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78805"/>
            <a:ext cx="9599575" cy="5069594"/>
          </a:xfrm>
        </p:spPr>
        <p:txBody>
          <a:bodyPr/>
          <a:lstStyle/>
          <a:p>
            <a:r>
              <a:rPr lang="en-US" dirty="0"/>
              <a:t>MVC stands for Model, View, and Controller. MVC separates an application into three components - Model, </a:t>
            </a:r>
            <a:r>
              <a:rPr lang="en-US" dirty="0" smtClean="0"/>
              <a:t>View</a:t>
            </a:r>
            <a:r>
              <a:rPr lang="en-US" dirty="0"/>
              <a:t>, and Controller</a:t>
            </a:r>
            <a:r>
              <a:rPr lang="en-US" dirty="0" smtClean="0"/>
              <a:t>.</a:t>
            </a:r>
          </a:p>
          <a:p>
            <a:r>
              <a:rPr lang="en-US" dirty="0"/>
              <a:t>Model represents the data</a:t>
            </a:r>
          </a:p>
          <a:p>
            <a:r>
              <a:rPr lang="en-US" dirty="0"/>
              <a:t>View is the User Interface.</a:t>
            </a:r>
          </a:p>
          <a:p>
            <a:r>
              <a:rPr lang="en-US" dirty="0"/>
              <a:t>Controller is the request handler.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46111" y="3235994"/>
            <a:ext cx="3892838" cy="3210709"/>
            <a:chOff x="646111" y="3235994"/>
            <a:chExt cx="3892838" cy="321070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11" y="3235994"/>
              <a:ext cx="3892838" cy="321070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124587" y="3235994"/>
              <a:ext cx="1414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Architecture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49716" y="3235994"/>
            <a:ext cx="6585792" cy="2740924"/>
            <a:chOff x="4849716" y="3235994"/>
            <a:chExt cx="6585792" cy="27409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716" y="3235994"/>
              <a:ext cx="6585792" cy="237159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377018" y="5607586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Request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7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99331"/>
            <a:ext cx="9404723" cy="704052"/>
          </a:xfrm>
        </p:spPr>
        <p:txBody>
          <a:bodyPr/>
          <a:lstStyle/>
          <a:p>
            <a:pPr algn="ctr"/>
            <a:r>
              <a:rPr lang="en-US" sz="4800" b="1" dirty="0" smtClean="0"/>
              <a:t>WHY MVC?</a:t>
            </a:r>
            <a:endParaRPr lang="en-US" sz="4800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1103312" y="1465243"/>
            <a:ext cx="4396339" cy="4791095"/>
          </a:xfrm>
        </p:spPr>
        <p:txBody>
          <a:bodyPr/>
          <a:lstStyle/>
          <a:p>
            <a:r>
              <a:rPr lang="en-US" dirty="0"/>
              <a:t>Separates representation of information from user </a:t>
            </a:r>
            <a:r>
              <a:rPr lang="en-US" dirty="0" smtClean="0"/>
              <a:t>interaction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Promotes: </a:t>
            </a:r>
            <a:endParaRPr lang="en-US" dirty="0"/>
          </a:p>
          <a:p>
            <a:r>
              <a:rPr lang="en-US" dirty="0" smtClean="0"/>
              <a:t>Code Reusability =&gt; Faster and cheaper to develop an application</a:t>
            </a:r>
          </a:p>
          <a:p>
            <a:r>
              <a:rPr lang="en-US" dirty="0"/>
              <a:t>Easy for multiple developers to collaborate and work </a:t>
            </a:r>
            <a:r>
              <a:rPr lang="en-US" dirty="0" smtClean="0"/>
              <a:t>together</a:t>
            </a:r>
          </a:p>
          <a:p>
            <a:r>
              <a:rPr lang="en-US" dirty="0" smtClean="0"/>
              <a:t>Easy to update the application</a:t>
            </a:r>
          </a:p>
          <a:p>
            <a:r>
              <a:rPr lang="en-US" dirty="0" smtClean="0"/>
              <a:t>Easy to debug</a:t>
            </a:r>
          </a:p>
          <a:p>
            <a:r>
              <a:rPr lang="en-US" dirty="0"/>
              <a:t>Separation of </a:t>
            </a:r>
            <a:r>
              <a:rPr lang="en-US" dirty="0" smtClean="0"/>
              <a:t>Concerns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679" y="1465243"/>
            <a:ext cx="4209155" cy="4791095"/>
          </a:xfrm>
        </p:spPr>
      </p:pic>
    </p:spTree>
    <p:extLst>
      <p:ext uri="{BB962C8B-B14F-4D97-AF65-F5344CB8AC3E}">
        <p14:creationId xmlns:p14="http://schemas.microsoft.com/office/powerpoint/2010/main" val="331890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52540"/>
            <a:ext cx="9404723" cy="627961"/>
          </a:xfrm>
        </p:spPr>
        <p:txBody>
          <a:bodyPr/>
          <a:lstStyle/>
          <a:p>
            <a:pPr algn="ctr"/>
            <a:r>
              <a:rPr lang="en-US" sz="4400" b="1" dirty="0" smtClean="0"/>
              <a:t>SOFTWARE ARCHITECTURE PATTERN</a:t>
            </a:r>
            <a:endParaRPr lang="en-US" sz="4400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66" y="1344058"/>
            <a:ext cx="7788924" cy="4990641"/>
          </a:xfrm>
        </p:spPr>
      </p:pic>
    </p:spTree>
    <p:extLst>
      <p:ext uri="{BB962C8B-B14F-4D97-AF65-F5344CB8AC3E}">
        <p14:creationId xmlns:p14="http://schemas.microsoft.com/office/powerpoint/2010/main" val="84732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52540"/>
            <a:ext cx="9404723" cy="627961"/>
          </a:xfrm>
        </p:spPr>
        <p:txBody>
          <a:bodyPr/>
          <a:lstStyle/>
          <a:p>
            <a:pPr algn="ctr"/>
            <a:r>
              <a:rPr lang="en-US" sz="4800" b="1" dirty="0" smtClean="0"/>
              <a:t>EXECUTION PROCESS</a:t>
            </a:r>
            <a:endParaRPr lang="en-US" sz="4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0" y="1211855"/>
            <a:ext cx="3525817" cy="5122844"/>
          </a:xfrm>
        </p:spPr>
      </p:pic>
      <p:sp>
        <p:nvSpPr>
          <p:cNvPr id="5" name="TextBox 4"/>
          <p:cNvSpPr txBox="1"/>
          <p:nvPr/>
        </p:nvSpPr>
        <p:spPr>
          <a:xfrm>
            <a:off x="4671153" y="1641513"/>
            <a:ext cx="5717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/>
              <a:t>Controller</a:t>
            </a:r>
            <a:r>
              <a:rPr lang="en-US" altLang="en-US" sz="3200" dirty="0"/>
              <a:t> – Mediates input and commands for the model or </a:t>
            </a:r>
            <a:r>
              <a:rPr lang="en-US" altLang="en-US" sz="3200" dirty="0" smtClean="0"/>
              <a:t>view</a:t>
            </a:r>
            <a:endParaRPr lang="en-US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71153" y="3153445"/>
            <a:ext cx="5717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/>
              <a:t>Model</a:t>
            </a:r>
            <a:r>
              <a:rPr lang="en-US" altLang="en-US" sz="3200" dirty="0"/>
              <a:t> – Application data, business rules, logic, and functions</a:t>
            </a:r>
            <a:r>
              <a:rPr lang="en-US" altLang="en-US" sz="3200" dirty="0" smtClean="0"/>
              <a:t>.</a:t>
            </a:r>
            <a:endParaRPr lang="en-US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671153" y="4665377"/>
            <a:ext cx="5572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b="1" dirty="0"/>
              <a:t>View</a:t>
            </a:r>
            <a:r>
              <a:rPr lang="en-US" altLang="en-US" sz="3200" dirty="0"/>
              <a:t> – Output and representation of </a:t>
            </a:r>
            <a:r>
              <a:rPr lang="en-US" altLang="en-US" sz="3200" dirty="0" smtClean="0"/>
              <a:t>data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262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66279"/>
            <a:ext cx="9404723" cy="626935"/>
          </a:xfrm>
        </p:spPr>
        <p:txBody>
          <a:bodyPr/>
          <a:lstStyle/>
          <a:p>
            <a:pPr algn="ctr"/>
            <a:r>
              <a:rPr lang="en-US" sz="4800" b="1" dirty="0" smtClean="0"/>
              <a:t>THE MODEL</a:t>
            </a:r>
            <a:endParaRPr lang="en-US" sz="4800" b="1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89" y="1058040"/>
            <a:ext cx="5736948" cy="1952898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058040"/>
            <a:ext cx="3465531" cy="5198297"/>
          </a:xfrm>
        </p:spPr>
      </p:pic>
      <p:sp>
        <p:nvSpPr>
          <p:cNvPr id="13" name="Multiply 12"/>
          <p:cNvSpPr/>
          <p:nvPr/>
        </p:nvSpPr>
        <p:spPr>
          <a:xfrm>
            <a:off x="374573" y="2056092"/>
            <a:ext cx="4167216" cy="261099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41789" y="3275764"/>
            <a:ext cx="5736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model classes represents domain-specific data and business logic in the MVC application. It represents the shape of the data as public properties and business logic as methods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41789" y="4476093"/>
            <a:ext cx="5629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The model </a:t>
            </a:r>
            <a:r>
              <a:rPr lang="en-US" dirty="0" smtClean="0"/>
              <a:t>should be independent of </a:t>
            </a:r>
            <a:r>
              <a:rPr lang="en-US" b="1" dirty="0" smtClean="0"/>
              <a:t>the controller </a:t>
            </a:r>
            <a:r>
              <a:rPr lang="en-US" dirty="0" smtClean="0"/>
              <a:t>and </a:t>
            </a:r>
            <a:r>
              <a:rPr lang="en-US" b="1" dirty="0" smtClean="0"/>
              <a:t>the view</a:t>
            </a:r>
            <a:r>
              <a:rPr lang="en-US" dirty="0" smtClean="0"/>
              <a:t>, however, provide services (methods) for them to use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1789" y="5399423"/>
            <a:ext cx="467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dirty="0"/>
              <a:t>Independence gives flexibility, </a:t>
            </a:r>
            <a:r>
              <a:rPr lang="en-US" altLang="en-US" dirty="0" smtClean="0"/>
              <a:t>robustness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285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66279"/>
            <a:ext cx="9404723" cy="626935"/>
          </a:xfrm>
        </p:spPr>
        <p:txBody>
          <a:bodyPr/>
          <a:lstStyle/>
          <a:p>
            <a:pPr algn="ctr"/>
            <a:r>
              <a:rPr lang="en-US" sz="4800" b="1" dirty="0" smtClean="0"/>
              <a:t>THE CONTROLLER</a:t>
            </a:r>
            <a:endParaRPr lang="en-US" sz="4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17" y="1389398"/>
            <a:ext cx="2247900" cy="4010025"/>
          </a:xfrm>
        </p:spPr>
      </p:pic>
      <p:sp>
        <p:nvSpPr>
          <p:cNvPr id="11" name="Multiply 10"/>
          <p:cNvSpPr/>
          <p:nvPr/>
        </p:nvSpPr>
        <p:spPr>
          <a:xfrm>
            <a:off x="16759" y="1865095"/>
            <a:ext cx="4167216" cy="261099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975" y="1721050"/>
            <a:ext cx="6083745" cy="2899087"/>
          </a:xfrm>
        </p:spPr>
      </p:pic>
      <p:sp>
        <p:nvSpPr>
          <p:cNvPr id="18" name="Multiply 17"/>
          <p:cNvSpPr/>
          <p:nvPr/>
        </p:nvSpPr>
        <p:spPr>
          <a:xfrm>
            <a:off x="5142239" y="1865095"/>
            <a:ext cx="4167216" cy="261099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96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66279"/>
            <a:ext cx="9404723" cy="626935"/>
          </a:xfrm>
        </p:spPr>
        <p:txBody>
          <a:bodyPr/>
          <a:lstStyle/>
          <a:p>
            <a:pPr algn="ctr"/>
            <a:r>
              <a:rPr lang="en-US" sz="4800" b="1" dirty="0" smtClean="0"/>
              <a:t>THE CONTROLLER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54493" y="1200840"/>
            <a:ext cx="4657295" cy="5055497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controller</a:t>
            </a:r>
            <a:r>
              <a:rPr lang="en-US" dirty="0"/>
              <a:t> provides model data to the view, and interprets user actions such as button clicks. </a:t>
            </a:r>
            <a:endParaRPr lang="en-US" i="1" dirty="0" smtClean="0"/>
          </a:p>
          <a:p>
            <a:r>
              <a:rPr lang="en-US" dirty="0" smtClean="0"/>
              <a:t>The design of the </a:t>
            </a:r>
            <a:r>
              <a:rPr lang="en-US" dirty="0"/>
              <a:t>controller depends on </a:t>
            </a:r>
            <a:r>
              <a:rPr lang="en-US" dirty="0" smtClean="0"/>
              <a:t>the model, the model should not depend on the controller</a:t>
            </a:r>
          </a:p>
          <a:p>
            <a:r>
              <a:rPr lang="en-US" altLang="en-US" dirty="0"/>
              <a:t>Often, the user is put in control by means of a GUI</a:t>
            </a:r>
          </a:p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00840"/>
            <a:ext cx="4395787" cy="5055497"/>
          </a:xfrm>
        </p:spPr>
      </p:pic>
      <p:sp>
        <p:nvSpPr>
          <p:cNvPr id="10" name="Donut 9"/>
          <p:cNvSpPr/>
          <p:nvPr/>
        </p:nvSpPr>
        <p:spPr>
          <a:xfrm>
            <a:off x="2357610" y="1558265"/>
            <a:ext cx="3161841" cy="2170323"/>
          </a:xfrm>
          <a:prstGeom prst="donut">
            <a:avLst>
              <a:gd name="adj" fmla="val 6216"/>
            </a:avLst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68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800</TotalTime>
  <Words>324</Words>
  <Application>Microsoft Office PowerPoint</Application>
  <PresentationFormat>Widescreen</PresentationFormat>
  <Paragraphs>62</Paragraphs>
  <Slides>17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Century Gothic</vt:lpstr>
      <vt:lpstr>Fira Mono</vt:lpstr>
      <vt:lpstr>pt_sansregular</vt:lpstr>
      <vt:lpstr>Wingdings</vt:lpstr>
      <vt:lpstr>Wingdings 3</vt:lpstr>
      <vt:lpstr>Ion</vt:lpstr>
      <vt:lpstr>Chapter V: MVC Model</vt:lpstr>
      <vt:lpstr>QUESTIONS</vt:lpstr>
      <vt:lpstr>WHAT IS MVC?</vt:lpstr>
      <vt:lpstr>WHY MVC?</vt:lpstr>
      <vt:lpstr>SOFTWARE ARCHITECTURE PATTERN</vt:lpstr>
      <vt:lpstr>EXECUTION PROCESS</vt:lpstr>
      <vt:lpstr>THE MODEL</vt:lpstr>
      <vt:lpstr>THE CONTROLLER</vt:lpstr>
      <vt:lpstr>THE CONTROLLER</vt:lpstr>
      <vt:lpstr>THE VIEW</vt:lpstr>
      <vt:lpstr>THE VIEW</vt:lpstr>
      <vt:lpstr>EXAMPLES</vt:lpstr>
      <vt:lpstr>FRAMEWORKS</vt:lpstr>
      <vt:lpstr>STATIC STRUCTURE OF YII APPLICATION</vt:lpstr>
      <vt:lpstr>YII APPLICATION WORKFLOW</vt:lpstr>
      <vt:lpstr>YII APPLICATION WORKFLOW</vt:lpstr>
      <vt:lpstr>JAVA SERVER PAGES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V: MVC Model</dc:title>
  <dc:creator>Admin 88</dc:creator>
  <cp:lastModifiedBy>Admin 88</cp:lastModifiedBy>
  <cp:revision>28</cp:revision>
  <dcterms:created xsi:type="dcterms:W3CDTF">2020-10-20T10:11:54Z</dcterms:created>
  <dcterms:modified xsi:type="dcterms:W3CDTF">2020-10-21T09:45:29Z</dcterms:modified>
</cp:coreProperties>
</file>