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2C9E86-7340-4935-8DC5-866DCD8C4DAE}"/>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859C606D-BC6F-4594-B5C6-DF5EB5E99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D3E8CC19-0EFD-484E-9DF6-A864D8FAEBB0}"/>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5" name="Chỗ dành sẵn cho Chân trang 4">
            <a:extLst>
              <a:ext uri="{FF2B5EF4-FFF2-40B4-BE49-F238E27FC236}">
                <a16:creationId xmlns:a16="http://schemas.microsoft.com/office/drawing/2014/main" id="{18512919-954C-4240-B095-98ECAC80CAF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55768F5-19F9-422B-B3AC-CF91D8DABB6D}"/>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162594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F0182C9-B7F0-4990-8507-AE7F6CA6FBB3}"/>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A0E6A59E-1150-42B3-A8E4-45384E265F4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0A7B3BD-FEAF-40C2-A4F1-26FE62DFF7CA}"/>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5" name="Chỗ dành sẵn cho Chân trang 4">
            <a:extLst>
              <a:ext uri="{FF2B5EF4-FFF2-40B4-BE49-F238E27FC236}">
                <a16:creationId xmlns:a16="http://schemas.microsoft.com/office/drawing/2014/main" id="{233C558C-182C-434C-AE5E-88BE2F0C439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C39A4AF-E12F-40DF-ABF0-F1D4FF9EA54E}"/>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419808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CB45D7E-DE8B-4D8F-BD03-5DB8222313F4}"/>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5124A5F-FA71-46CE-86C8-BB2CDDD933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EA16235-07D7-404A-8776-F3DF6BAC7147}"/>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5" name="Chỗ dành sẵn cho Chân trang 4">
            <a:extLst>
              <a:ext uri="{FF2B5EF4-FFF2-40B4-BE49-F238E27FC236}">
                <a16:creationId xmlns:a16="http://schemas.microsoft.com/office/drawing/2014/main" id="{69A0D096-8A07-42A1-9E2E-1ECF165D510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C7F73284-CCFE-467F-B4C2-233A5BE437DA}"/>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216102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2377B9-8050-483C-A28E-76837AB72B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7FE64358-BE38-444B-A63F-BDAAB918E3A6}"/>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22293A8-9186-4F75-8D66-B703740F17B8}"/>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5" name="Chỗ dành sẵn cho Chân trang 4">
            <a:extLst>
              <a:ext uri="{FF2B5EF4-FFF2-40B4-BE49-F238E27FC236}">
                <a16:creationId xmlns:a16="http://schemas.microsoft.com/office/drawing/2014/main" id="{E68F7D4D-9900-4DD1-8C99-4B9E535F622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90FB7B6-FB4D-4B69-B5F9-632E05176957}"/>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35057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5FA557-6FAE-4492-8434-B9FCADB17DF9}"/>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8A7DE2C-06BF-4782-BABC-368078D0A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35FB55A6-0389-4B68-88DB-B4BE5AF8D728}"/>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5" name="Chỗ dành sẵn cho Chân trang 4">
            <a:extLst>
              <a:ext uri="{FF2B5EF4-FFF2-40B4-BE49-F238E27FC236}">
                <a16:creationId xmlns:a16="http://schemas.microsoft.com/office/drawing/2014/main" id="{E50E736D-5293-4435-96CF-051ECBA2BEE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D497FFC-4DA5-4F43-B5D6-17858E70AA1D}"/>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416537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F39D19-5883-416A-BD4F-617EC60B426D}"/>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F6FDE71-60C4-4C8A-AA62-3189CDBB8862}"/>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92A36B24-DFE0-449E-97A6-651775CE8B1A}"/>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43762CE6-3789-493D-8142-F286B6949227}"/>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6" name="Chỗ dành sẵn cho Chân trang 5">
            <a:extLst>
              <a:ext uri="{FF2B5EF4-FFF2-40B4-BE49-F238E27FC236}">
                <a16:creationId xmlns:a16="http://schemas.microsoft.com/office/drawing/2014/main" id="{B68E2E39-593F-4ED3-8273-45694745A71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155F690-7942-4E24-A613-FD6B264DFA75}"/>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94677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EE04CC-7C82-4D9F-9492-6480F4709ED0}"/>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7F215CE-6EAF-417A-B585-782C4815D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D944CC7-FABE-4541-9045-2B9ECC53742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3D406E61-F1D6-4518-AAE9-F198DCEDE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6E6CD52-DA6E-493E-B90C-47674F2DA5E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8602D65-7131-4601-9768-9F8CB3D447B6}"/>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8" name="Chỗ dành sẵn cho Chân trang 7">
            <a:extLst>
              <a:ext uri="{FF2B5EF4-FFF2-40B4-BE49-F238E27FC236}">
                <a16:creationId xmlns:a16="http://schemas.microsoft.com/office/drawing/2014/main" id="{AE8CC78D-9F77-4BAC-A0C3-BFF97BAF5DD8}"/>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40F7B236-5A6B-479B-8FB2-C65CCB05BFC0}"/>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324091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56B736-DEE9-4489-B718-EAC34AD48444}"/>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F03B154B-F6F4-411A-ADB5-12AD2F22C79A}"/>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4" name="Chỗ dành sẵn cho Chân trang 3">
            <a:extLst>
              <a:ext uri="{FF2B5EF4-FFF2-40B4-BE49-F238E27FC236}">
                <a16:creationId xmlns:a16="http://schemas.microsoft.com/office/drawing/2014/main" id="{2BCA1636-C075-42DA-B953-7A4D98EF7F7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AACF23B-FF65-4CD3-828A-560473E3F646}"/>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279726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0B2A6BB-1B0F-46FD-AB4F-B591A70AD608}"/>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3" name="Chỗ dành sẵn cho Chân trang 2">
            <a:extLst>
              <a:ext uri="{FF2B5EF4-FFF2-40B4-BE49-F238E27FC236}">
                <a16:creationId xmlns:a16="http://schemas.microsoft.com/office/drawing/2014/main" id="{613E8C1A-448C-47AA-90BB-F2340932CF64}"/>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D26FCAE3-70BE-4D09-A4B8-9FDAC1F3E5E1}"/>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250743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941B0A-DC4C-4AC3-B534-8088B2FB1FC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4ED6AB8-BF10-4FFF-8FF5-A7FAC2D08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4EB0B964-FED8-4B8E-97BA-669A567FE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EEF0721-2743-4786-915C-EE9B530FD967}"/>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6" name="Chỗ dành sẵn cho Chân trang 5">
            <a:extLst>
              <a:ext uri="{FF2B5EF4-FFF2-40B4-BE49-F238E27FC236}">
                <a16:creationId xmlns:a16="http://schemas.microsoft.com/office/drawing/2014/main" id="{7DFA90AA-C77E-46A7-9EA2-A5DF04883863}"/>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3834FC5-86DE-4485-8AC6-8BD574BBD3F7}"/>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341261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B242F2-4B57-4F95-B7A1-C6B6D157C49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087B8D5-E700-4611-A027-E16FFCA2C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E0C9FCF6-1B4C-4FED-BAFA-294A3AD6B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129FB95-33EC-403E-91B8-7A6A6578C45C}"/>
              </a:ext>
            </a:extLst>
          </p:cNvPr>
          <p:cNvSpPr>
            <a:spLocks noGrp="1"/>
          </p:cNvSpPr>
          <p:nvPr>
            <p:ph type="dt" sz="half" idx="10"/>
          </p:nvPr>
        </p:nvSpPr>
        <p:spPr/>
        <p:txBody>
          <a:bodyPr/>
          <a:lstStyle/>
          <a:p>
            <a:fld id="{216DF3F5-D911-49B3-BD81-37882FCB587F}" type="datetimeFigureOut">
              <a:rPr lang="en-US" smtClean="0"/>
              <a:t>6/17/2020</a:t>
            </a:fld>
            <a:endParaRPr lang="en-US"/>
          </a:p>
        </p:txBody>
      </p:sp>
      <p:sp>
        <p:nvSpPr>
          <p:cNvPr id="6" name="Chỗ dành sẵn cho Chân trang 5">
            <a:extLst>
              <a:ext uri="{FF2B5EF4-FFF2-40B4-BE49-F238E27FC236}">
                <a16:creationId xmlns:a16="http://schemas.microsoft.com/office/drawing/2014/main" id="{125DE58E-46C4-4058-B4D3-5AEC178D09C2}"/>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8C23E67-F84D-423E-922A-169FC89BA705}"/>
              </a:ext>
            </a:extLst>
          </p:cNvPr>
          <p:cNvSpPr>
            <a:spLocks noGrp="1"/>
          </p:cNvSpPr>
          <p:nvPr>
            <p:ph type="sldNum" sz="quarter" idx="12"/>
          </p:nvPr>
        </p:nvSpPr>
        <p:spPr/>
        <p:txBody>
          <a:bodyPr/>
          <a:lstStyle/>
          <a:p>
            <a:fld id="{40CF0945-7F50-4711-B1BF-BBA90ADD5B44}" type="slidenum">
              <a:rPr lang="en-US" smtClean="0"/>
              <a:t>‹#›</a:t>
            </a:fld>
            <a:endParaRPr lang="en-US"/>
          </a:p>
        </p:txBody>
      </p:sp>
    </p:spTree>
    <p:extLst>
      <p:ext uri="{BB962C8B-B14F-4D97-AF65-F5344CB8AC3E}">
        <p14:creationId xmlns:p14="http://schemas.microsoft.com/office/powerpoint/2010/main" val="88154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87D50EEB-6721-4BC7-A7EB-7CFB37E7C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C758597B-F3A9-4FBB-8C9B-66F7A74D3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E0711E3-DF62-4C95-9FFE-4CA84B1AA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DF3F5-D911-49B3-BD81-37882FCB587F}" type="datetimeFigureOut">
              <a:rPr lang="en-US" smtClean="0"/>
              <a:t>6/17/2020</a:t>
            </a:fld>
            <a:endParaRPr lang="en-US"/>
          </a:p>
        </p:txBody>
      </p:sp>
      <p:sp>
        <p:nvSpPr>
          <p:cNvPr id="5" name="Chỗ dành sẵn cho Chân trang 4">
            <a:extLst>
              <a:ext uri="{FF2B5EF4-FFF2-40B4-BE49-F238E27FC236}">
                <a16:creationId xmlns:a16="http://schemas.microsoft.com/office/drawing/2014/main" id="{869B3654-83E3-4067-8E5F-CE8E350F6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C19381B1-9B6D-45A0-BA28-99A9697F7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F0945-7F50-4711-B1BF-BBA90ADD5B44}" type="slidenum">
              <a:rPr lang="en-US" smtClean="0"/>
              <a:t>‹#›</a:t>
            </a:fld>
            <a:endParaRPr lang="en-US"/>
          </a:p>
        </p:txBody>
      </p:sp>
    </p:spTree>
    <p:extLst>
      <p:ext uri="{BB962C8B-B14F-4D97-AF65-F5344CB8AC3E}">
        <p14:creationId xmlns:p14="http://schemas.microsoft.com/office/powerpoint/2010/main" val="162627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odejs.org/api/htt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webnove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ADADE7-A5A4-4B6F-9492-CD79DEB3FD13}"/>
              </a:ext>
            </a:extLst>
          </p:cNvPr>
          <p:cNvSpPr>
            <a:spLocks noGrp="1"/>
          </p:cNvSpPr>
          <p:nvPr>
            <p:ph type="ctrTitle"/>
          </p:nvPr>
        </p:nvSpPr>
        <p:spPr/>
        <p:txBody>
          <a:bodyPr>
            <a:normAutofit fontScale="90000"/>
          </a:bodyPr>
          <a:lstStyle/>
          <a:p>
            <a:r>
              <a:rPr lang="en-US" dirty="0"/>
              <a:t>Read My Novel - An Online Reading and Writing Platform</a:t>
            </a:r>
          </a:p>
        </p:txBody>
      </p:sp>
      <p:sp>
        <p:nvSpPr>
          <p:cNvPr id="3" name="Tiêu đề phụ 2">
            <a:extLst>
              <a:ext uri="{FF2B5EF4-FFF2-40B4-BE49-F238E27FC236}">
                <a16:creationId xmlns:a16="http://schemas.microsoft.com/office/drawing/2014/main" id="{A131327E-6023-4E09-A5A9-AC029AAF198F}"/>
              </a:ext>
            </a:extLst>
          </p:cNvPr>
          <p:cNvSpPr>
            <a:spLocks noGrp="1"/>
          </p:cNvSpPr>
          <p:nvPr>
            <p:ph type="subTitle" idx="1"/>
          </p:nvPr>
        </p:nvSpPr>
        <p:spPr/>
        <p:txBody>
          <a:bodyPr>
            <a:normAutofit lnSpcReduction="10000"/>
          </a:bodyPr>
          <a:lstStyle/>
          <a:p>
            <a:r>
              <a:rPr lang="en-US" dirty="0"/>
              <a:t>Group 4:</a:t>
            </a:r>
            <a:endParaRPr lang="en-US" b="0" dirty="0">
              <a:effectLst/>
            </a:endParaRPr>
          </a:p>
          <a:p>
            <a:pPr fontAlgn="base"/>
            <a:r>
              <a:rPr lang="en-US" dirty="0"/>
              <a:t>Lê Minh </a:t>
            </a:r>
            <a:r>
              <a:rPr lang="en-US" dirty="0" err="1"/>
              <a:t>Hải</a:t>
            </a:r>
            <a:r>
              <a:rPr lang="en-US" dirty="0"/>
              <a:t> </a:t>
            </a:r>
            <a:r>
              <a:rPr lang="en-US" dirty="0" err="1"/>
              <a:t>Phong</a:t>
            </a:r>
            <a:r>
              <a:rPr lang="en-US" dirty="0"/>
              <a:t> - </a:t>
            </a:r>
          </a:p>
          <a:p>
            <a:pPr fontAlgn="base"/>
            <a:r>
              <a:rPr lang="en-US" dirty="0"/>
              <a:t>Lê </a:t>
            </a:r>
            <a:r>
              <a:rPr lang="en-US" dirty="0" err="1"/>
              <a:t>Hồng</a:t>
            </a:r>
            <a:r>
              <a:rPr lang="en-US" dirty="0"/>
              <a:t> Minh - 20176820</a:t>
            </a:r>
          </a:p>
          <a:p>
            <a:pPr fontAlgn="base"/>
            <a:r>
              <a:rPr lang="en-US" dirty="0" err="1"/>
              <a:t>Nguyễn</a:t>
            </a:r>
            <a:r>
              <a:rPr lang="en-US" dirty="0"/>
              <a:t> </a:t>
            </a:r>
            <a:r>
              <a:rPr lang="en-US" dirty="0" err="1"/>
              <a:t>Bình</a:t>
            </a:r>
            <a:r>
              <a:rPr lang="en-US" dirty="0"/>
              <a:t> Long -</a:t>
            </a:r>
          </a:p>
          <a:p>
            <a:endParaRPr lang="en-US" dirty="0"/>
          </a:p>
        </p:txBody>
      </p:sp>
    </p:spTree>
    <p:extLst>
      <p:ext uri="{BB962C8B-B14F-4D97-AF65-F5344CB8AC3E}">
        <p14:creationId xmlns:p14="http://schemas.microsoft.com/office/powerpoint/2010/main" val="70857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5DE6B2-3ED6-455E-B7BD-BDA3E683B7E2}"/>
              </a:ext>
            </a:extLst>
          </p:cNvPr>
          <p:cNvSpPr>
            <a:spLocks noGrp="1"/>
          </p:cNvSpPr>
          <p:nvPr>
            <p:ph type="title"/>
          </p:nvPr>
        </p:nvSpPr>
        <p:spPr/>
        <p:txBody>
          <a:bodyPr/>
          <a:lstStyle/>
          <a:p>
            <a:r>
              <a:rPr lang="en-US" dirty="0"/>
              <a:t>Technology stacks</a:t>
            </a:r>
          </a:p>
        </p:txBody>
      </p:sp>
      <p:sp>
        <p:nvSpPr>
          <p:cNvPr id="3" name="Chỗ dành sẵn cho Nội dung 2">
            <a:extLst>
              <a:ext uri="{FF2B5EF4-FFF2-40B4-BE49-F238E27FC236}">
                <a16:creationId xmlns:a16="http://schemas.microsoft.com/office/drawing/2014/main" id="{FBB70D75-E4C8-4661-9A9E-578C64EB2E1C}"/>
              </a:ext>
            </a:extLst>
          </p:cNvPr>
          <p:cNvSpPr>
            <a:spLocks noGrp="1"/>
          </p:cNvSpPr>
          <p:nvPr>
            <p:ph idx="1"/>
          </p:nvPr>
        </p:nvSpPr>
        <p:spPr/>
        <p:txBody>
          <a:bodyPr/>
          <a:lstStyle/>
          <a:p>
            <a:r>
              <a:rPr lang="en-US" dirty="0"/>
              <a:t>React</a:t>
            </a:r>
          </a:p>
          <a:p>
            <a:r>
              <a:rPr lang="en-US" dirty="0"/>
              <a:t>Redux</a:t>
            </a:r>
          </a:p>
          <a:p>
            <a:r>
              <a:rPr lang="en-US" dirty="0" err="1"/>
              <a:t>ExpressJS</a:t>
            </a:r>
            <a:endParaRPr lang="en-US" dirty="0"/>
          </a:p>
        </p:txBody>
      </p:sp>
    </p:spTree>
    <p:extLst>
      <p:ext uri="{BB962C8B-B14F-4D97-AF65-F5344CB8AC3E}">
        <p14:creationId xmlns:p14="http://schemas.microsoft.com/office/powerpoint/2010/main" val="422997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BC159E-A19F-4245-8546-4931B72C3ACA}"/>
              </a:ext>
            </a:extLst>
          </p:cNvPr>
          <p:cNvSpPr>
            <a:spLocks noGrp="1"/>
          </p:cNvSpPr>
          <p:nvPr>
            <p:ph type="title"/>
          </p:nvPr>
        </p:nvSpPr>
        <p:spPr/>
        <p:txBody>
          <a:bodyPr/>
          <a:lstStyle/>
          <a:p>
            <a:r>
              <a:rPr lang="en-US" dirty="0"/>
              <a:t>Technology stacks</a:t>
            </a:r>
          </a:p>
        </p:txBody>
      </p:sp>
      <p:sp>
        <p:nvSpPr>
          <p:cNvPr id="3" name="Chỗ dành sẵn cho Nội dung 2">
            <a:extLst>
              <a:ext uri="{FF2B5EF4-FFF2-40B4-BE49-F238E27FC236}">
                <a16:creationId xmlns:a16="http://schemas.microsoft.com/office/drawing/2014/main" id="{5C524FE4-DCEB-4391-ABBB-4A51E0EC1DAD}"/>
              </a:ext>
            </a:extLst>
          </p:cNvPr>
          <p:cNvSpPr>
            <a:spLocks noGrp="1"/>
          </p:cNvSpPr>
          <p:nvPr>
            <p:ph idx="1"/>
          </p:nvPr>
        </p:nvSpPr>
        <p:spPr/>
        <p:txBody>
          <a:bodyPr/>
          <a:lstStyle/>
          <a:p>
            <a:r>
              <a:rPr lang="en-US" dirty="0"/>
              <a:t>React</a:t>
            </a:r>
          </a:p>
          <a:p>
            <a:pPr>
              <a:buFontTx/>
              <a:buChar char="-"/>
            </a:pPr>
            <a:r>
              <a:rPr lang="en-US" dirty="0"/>
              <a:t>React is a</a:t>
            </a:r>
            <a:r>
              <a:rPr lang="vi-VN" dirty="0"/>
              <a:t> </a:t>
            </a:r>
            <a:r>
              <a:rPr lang="en-US" dirty="0" err="1"/>
              <a:t>Javascript</a:t>
            </a:r>
            <a:r>
              <a:rPr lang="en-US" dirty="0"/>
              <a:t> library that aims to simplify development of visual interfaces. Developed by Facebook and released to the world in 2013, it drives some of the most widely used code in the world</a:t>
            </a:r>
          </a:p>
          <a:p>
            <a:pPr>
              <a:buFontTx/>
              <a:buChar char="-"/>
            </a:pPr>
            <a:r>
              <a:rPr lang="en-US" dirty="0"/>
              <a:t>Its primary goal is to make it easy to reason about an interface and its state in any point in time, by dividing the UI into a collection of components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1989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771D58-4B7D-4AA9-9A1D-87675F735CBD}"/>
              </a:ext>
            </a:extLst>
          </p:cNvPr>
          <p:cNvSpPr>
            <a:spLocks noGrp="1"/>
          </p:cNvSpPr>
          <p:nvPr>
            <p:ph type="title"/>
          </p:nvPr>
        </p:nvSpPr>
        <p:spPr/>
        <p:txBody>
          <a:bodyPr/>
          <a:lstStyle/>
          <a:p>
            <a:r>
              <a:rPr lang="en-US" dirty="0"/>
              <a:t>Technology stacks</a:t>
            </a:r>
          </a:p>
        </p:txBody>
      </p:sp>
      <p:sp>
        <p:nvSpPr>
          <p:cNvPr id="3" name="Chỗ dành sẵn cho Nội dung 2">
            <a:extLst>
              <a:ext uri="{FF2B5EF4-FFF2-40B4-BE49-F238E27FC236}">
                <a16:creationId xmlns:a16="http://schemas.microsoft.com/office/drawing/2014/main" id="{E86325E5-1A92-4FFF-B30A-0904E549BFFB}"/>
              </a:ext>
            </a:extLst>
          </p:cNvPr>
          <p:cNvSpPr>
            <a:spLocks noGrp="1"/>
          </p:cNvSpPr>
          <p:nvPr>
            <p:ph idx="1"/>
          </p:nvPr>
        </p:nvSpPr>
        <p:spPr/>
        <p:txBody>
          <a:bodyPr>
            <a:normAutofit lnSpcReduction="10000"/>
          </a:bodyPr>
          <a:lstStyle/>
          <a:p>
            <a:r>
              <a:rPr lang="en-US" dirty="0"/>
              <a:t>Redux</a:t>
            </a:r>
          </a:p>
          <a:p>
            <a:pPr>
              <a:buFontTx/>
              <a:buChar char="-"/>
            </a:pPr>
            <a:r>
              <a:rPr lang="en-US" dirty="0"/>
              <a:t>Redux is a predictable state container for JavaScript apps. As the application grows, it becomes difficult to keep it organized and maintain data flow. Redux solves this problem by managing application’s state with a single global object called Store</a:t>
            </a:r>
          </a:p>
          <a:p>
            <a:pPr>
              <a:buFontTx/>
              <a:buChar char="-"/>
            </a:pPr>
            <a:r>
              <a:rPr lang="en-US" dirty="0"/>
              <a:t>Principles of Redux</a:t>
            </a:r>
            <a:r>
              <a:rPr lang="vi-VN" dirty="0"/>
              <a:t>: </a:t>
            </a:r>
            <a:r>
              <a:rPr lang="en-US" dirty="0"/>
              <a:t>Predictability of Redux is determined by three most important principles as given below </a:t>
            </a:r>
          </a:p>
          <a:p>
            <a:pPr marL="0" lvl="0" indent="0" fontAlgn="base">
              <a:buNone/>
            </a:pPr>
            <a:r>
              <a:rPr lang="en-US" dirty="0"/>
              <a:t>	+ Single Source of Truth</a:t>
            </a:r>
          </a:p>
          <a:p>
            <a:pPr marL="0" lvl="0" indent="0" fontAlgn="base">
              <a:buNone/>
            </a:pPr>
            <a:r>
              <a:rPr lang="en-US" dirty="0"/>
              <a:t>	+ State is Read-only</a:t>
            </a:r>
          </a:p>
          <a:p>
            <a:pPr marL="0" lvl="0" indent="0" fontAlgn="base">
              <a:buNone/>
            </a:pPr>
            <a:r>
              <a:rPr lang="en-US" dirty="0"/>
              <a:t>	+ Changes are made with pure functions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717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4B9E80-5910-44BF-AEF7-36B9AFBDA3C6}"/>
              </a:ext>
            </a:extLst>
          </p:cNvPr>
          <p:cNvSpPr>
            <a:spLocks noGrp="1"/>
          </p:cNvSpPr>
          <p:nvPr>
            <p:ph type="title"/>
          </p:nvPr>
        </p:nvSpPr>
        <p:spPr/>
        <p:txBody>
          <a:bodyPr/>
          <a:lstStyle/>
          <a:p>
            <a:r>
              <a:rPr lang="en-US" dirty="0"/>
              <a:t>Technology stacks</a:t>
            </a:r>
          </a:p>
        </p:txBody>
      </p:sp>
      <p:sp>
        <p:nvSpPr>
          <p:cNvPr id="3" name="Chỗ dành sẵn cho Nội dung 2">
            <a:extLst>
              <a:ext uri="{FF2B5EF4-FFF2-40B4-BE49-F238E27FC236}">
                <a16:creationId xmlns:a16="http://schemas.microsoft.com/office/drawing/2014/main" id="{F52808B3-055D-4CAE-8313-5355EAFA6B00}"/>
              </a:ext>
            </a:extLst>
          </p:cNvPr>
          <p:cNvSpPr>
            <a:spLocks noGrp="1"/>
          </p:cNvSpPr>
          <p:nvPr>
            <p:ph idx="1"/>
          </p:nvPr>
        </p:nvSpPr>
        <p:spPr/>
        <p:txBody>
          <a:bodyPr/>
          <a:lstStyle/>
          <a:p>
            <a:r>
              <a:rPr lang="en-US" dirty="0" err="1"/>
              <a:t>ExpressJS</a:t>
            </a:r>
            <a:endParaRPr lang="en-US" dirty="0"/>
          </a:p>
          <a:p>
            <a:pPr>
              <a:buFontTx/>
              <a:buChar char="-"/>
            </a:pPr>
            <a:r>
              <a:rPr lang="en-US" dirty="0" err="1"/>
              <a:t>ExpressJS</a:t>
            </a:r>
            <a:r>
              <a:rPr lang="en-US" dirty="0"/>
              <a:t> is a web application framework that provides you with a simple API to build websites, web apps and back ends</a:t>
            </a:r>
          </a:p>
          <a:p>
            <a:pPr>
              <a:buFontTx/>
              <a:buChar char="-"/>
            </a:pPr>
            <a:r>
              <a:rPr lang="en-US" dirty="0"/>
              <a:t>It enables you to create a web server that is more readable, flexible, and maintainable than you would be able to create using only the </a:t>
            </a:r>
            <a:r>
              <a:rPr lang="en-US" dirty="0">
                <a:hlinkClick r:id="rId2"/>
              </a:rPr>
              <a:t>Node HTTP library</a:t>
            </a:r>
            <a:r>
              <a:rPr lang="en-US" dirty="0"/>
              <a:t>, which can get verbose and complicated for even the most basic web servers</a:t>
            </a:r>
          </a:p>
        </p:txBody>
      </p:sp>
    </p:spTree>
    <p:extLst>
      <p:ext uri="{BB962C8B-B14F-4D97-AF65-F5344CB8AC3E}">
        <p14:creationId xmlns:p14="http://schemas.microsoft.com/office/powerpoint/2010/main" val="231898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90D64B-884C-4B3E-BF28-CF18EEDCF585}"/>
              </a:ext>
            </a:extLst>
          </p:cNvPr>
          <p:cNvSpPr>
            <a:spLocks noGrp="1"/>
          </p:cNvSpPr>
          <p:nvPr>
            <p:ph type="title"/>
          </p:nvPr>
        </p:nvSpPr>
        <p:spPr/>
        <p:txBody>
          <a:bodyPr/>
          <a:lstStyle/>
          <a:p>
            <a:r>
              <a:rPr lang="en-US" dirty="0"/>
              <a:t>Project structure</a:t>
            </a:r>
          </a:p>
        </p:txBody>
      </p:sp>
      <p:sp>
        <p:nvSpPr>
          <p:cNvPr id="3" name="Chỗ dành sẵn cho Nội dung 2">
            <a:extLst>
              <a:ext uri="{FF2B5EF4-FFF2-40B4-BE49-F238E27FC236}">
                <a16:creationId xmlns:a16="http://schemas.microsoft.com/office/drawing/2014/main" id="{CD9F9979-27BC-4C20-A134-FF17A586987F}"/>
              </a:ext>
            </a:extLst>
          </p:cNvPr>
          <p:cNvSpPr>
            <a:spLocks noGrp="1"/>
          </p:cNvSpPr>
          <p:nvPr>
            <p:ph idx="1"/>
          </p:nvPr>
        </p:nvSpPr>
        <p:spPr/>
        <p:txBody>
          <a:bodyPr/>
          <a:lstStyle/>
          <a:p>
            <a:r>
              <a:rPr lang="en-US" dirty="0"/>
              <a:t>Models: store model of DB</a:t>
            </a:r>
          </a:p>
          <a:p>
            <a:r>
              <a:rPr lang="en-US" dirty="0"/>
              <a:t>Config: store all configurations of project</a:t>
            </a:r>
          </a:p>
          <a:p>
            <a:r>
              <a:rPr lang="en-US" dirty="0" err="1"/>
              <a:t>Middlewares</a:t>
            </a:r>
            <a:r>
              <a:rPr lang="en-US" dirty="0"/>
              <a:t>: functions that run after a request is received but before the route handler function</a:t>
            </a:r>
          </a:p>
          <a:p>
            <a:r>
              <a:rPr lang="en-US" dirty="0"/>
              <a:t>Node modules</a:t>
            </a:r>
          </a:p>
          <a:p>
            <a:r>
              <a:rPr lang="en-US" dirty="0"/>
              <a:t>Route: contains all API of the project</a:t>
            </a:r>
          </a:p>
          <a:p>
            <a:r>
              <a:rPr lang="en-US" dirty="0"/>
              <a:t>Client: Actions, Components, Reducer</a:t>
            </a:r>
          </a:p>
        </p:txBody>
      </p:sp>
    </p:spTree>
    <p:extLst>
      <p:ext uri="{BB962C8B-B14F-4D97-AF65-F5344CB8AC3E}">
        <p14:creationId xmlns:p14="http://schemas.microsoft.com/office/powerpoint/2010/main" val="404167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F54928A-A8A6-4379-85A6-004EF33828BB}"/>
              </a:ext>
            </a:extLst>
          </p:cNvPr>
          <p:cNvSpPr>
            <a:spLocks noGrp="1"/>
          </p:cNvSpPr>
          <p:nvPr>
            <p:ph type="title"/>
          </p:nvPr>
        </p:nvSpPr>
        <p:spPr/>
        <p:txBody>
          <a:bodyPr/>
          <a:lstStyle/>
          <a:p>
            <a:r>
              <a:rPr lang="en-US" dirty="0"/>
              <a:t>Content</a:t>
            </a:r>
          </a:p>
        </p:txBody>
      </p:sp>
      <p:sp>
        <p:nvSpPr>
          <p:cNvPr id="3" name="Chỗ dành sẵn cho Nội dung 2">
            <a:extLst>
              <a:ext uri="{FF2B5EF4-FFF2-40B4-BE49-F238E27FC236}">
                <a16:creationId xmlns:a16="http://schemas.microsoft.com/office/drawing/2014/main" id="{40FBF047-8C97-43AF-B832-21A3CFD8B1CF}"/>
              </a:ext>
            </a:extLst>
          </p:cNvPr>
          <p:cNvSpPr>
            <a:spLocks noGrp="1"/>
          </p:cNvSpPr>
          <p:nvPr>
            <p:ph idx="1"/>
          </p:nvPr>
        </p:nvSpPr>
        <p:spPr/>
        <p:txBody>
          <a:bodyPr/>
          <a:lstStyle/>
          <a:p>
            <a:r>
              <a:rPr lang="en-US" dirty="0"/>
              <a:t>1. Description</a:t>
            </a:r>
            <a:endParaRPr lang="en-US" b="0" dirty="0">
              <a:effectLst/>
            </a:endParaRPr>
          </a:p>
          <a:p>
            <a:r>
              <a:rPr lang="en-US" dirty="0"/>
              <a:t>2. Use case diagram</a:t>
            </a:r>
            <a:endParaRPr lang="en-US" b="0" dirty="0">
              <a:effectLst/>
            </a:endParaRPr>
          </a:p>
          <a:p>
            <a:r>
              <a:rPr lang="en-US" dirty="0"/>
              <a:t>3. Design</a:t>
            </a:r>
            <a:endParaRPr lang="en-US" b="0" dirty="0">
              <a:effectLst/>
            </a:endParaRPr>
          </a:p>
          <a:p>
            <a:r>
              <a:rPr lang="en-US" dirty="0"/>
              <a:t>4. Technology stacks</a:t>
            </a:r>
            <a:endParaRPr lang="en-US" b="0" dirty="0">
              <a:effectLst/>
            </a:endParaRPr>
          </a:p>
          <a:p>
            <a:r>
              <a:rPr lang="en-US" dirty="0"/>
              <a:t>5. Project structure</a:t>
            </a:r>
            <a:endParaRPr lang="en-US" b="0" dirty="0">
              <a:effectLst/>
            </a:endParaRPr>
          </a:p>
          <a:p>
            <a:r>
              <a:rPr lang="en-US" dirty="0"/>
              <a:t>6. Demo</a:t>
            </a:r>
            <a:endParaRPr lang="en-US" b="0" dirty="0">
              <a:effectLst/>
            </a:endParaRPr>
          </a:p>
        </p:txBody>
      </p:sp>
    </p:spTree>
    <p:extLst>
      <p:ext uri="{BB962C8B-B14F-4D97-AF65-F5344CB8AC3E}">
        <p14:creationId xmlns:p14="http://schemas.microsoft.com/office/powerpoint/2010/main" val="125869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2BA242-4A22-4671-A63F-BD321715B25A}"/>
              </a:ext>
            </a:extLst>
          </p:cNvPr>
          <p:cNvSpPr>
            <a:spLocks noGrp="1"/>
          </p:cNvSpPr>
          <p:nvPr>
            <p:ph type="title"/>
          </p:nvPr>
        </p:nvSpPr>
        <p:spPr/>
        <p:txBody>
          <a:bodyPr/>
          <a:lstStyle/>
          <a:p>
            <a:r>
              <a:rPr lang="en-US" dirty="0"/>
              <a:t>Description</a:t>
            </a:r>
          </a:p>
        </p:txBody>
      </p:sp>
      <p:sp>
        <p:nvSpPr>
          <p:cNvPr id="3" name="Chỗ dành sẵn cho Nội dung 2">
            <a:extLst>
              <a:ext uri="{FF2B5EF4-FFF2-40B4-BE49-F238E27FC236}">
                <a16:creationId xmlns:a16="http://schemas.microsoft.com/office/drawing/2014/main" id="{D17B7C8B-7C96-4AC7-AF33-2EDD7487CEED}"/>
              </a:ext>
            </a:extLst>
          </p:cNvPr>
          <p:cNvSpPr>
            <a:spLocks noGrp="1"/>
          </p:cNvSpPr>
          <p:nvPr>
            <p:ph idx="1"/>
          </p:nvPr>
        </p:nvSpPr>
        <p:spPr/>
        <p:txBody>
          <a:bodyPr/>
          <a:lstStyle/>
          <a:p>
            <a:pPr fontAlgn="base"/>
            <a:r>
              <a:rPr lang="en-US" dirty="0"/>
              <a:t>This project aims at developing an online reading and writing platform, called Read My Novel</a:t>
            </a:r>
          </a:p>
          <a:p>
            <a:pPr fontAlgn="base"/>
            <a:r>
              <a:rPr lang="en-US" dirty="0"/>
              <a:t>Through this website, authors can write books by posting chapters and choose to publish their writing to public community</a:t>
            </a:r>
          </a:p>
          <a:p>
            <a:pPr fontAlgn="base"/>
            <a:r>
              <a:rPr lang="en-US" dirty="0"/>
              <a:t>Each user can read some book for free or buy each chapter of a book to read if he/she is interested. Moreover, users can write book reviews, comment on chapters or vote for their favorite books</a:t>
            </a:r>
          </a:p>
        </p:txBody>
      </p:sp>
    </p:spTree>
    <p:extLst>
      <p:ext uri="{BB962C8B-B14F-4D97-AF65-F5344CB8AC3E}">
        <p14:creationId xmlns:p14="http://schemas.microsoft.com/office/powerpoint/2010/main" val="37208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BA8564-BF08-4685-BBFD-3B22300749C5}"/>
              </a:ext>
            </a:extLst>
          </p:cNvPr>
          <p:cNvSpPr>
            <a:spLocks noGrp="1"/>
          </p:cNvSpPr>
          <p:nvPr>
            <p:ph type="title"/>
          </p:nvPr>
        </p:nvSpPr>
        <p:spPr/>
        <p:txBody>
          <a:bodyPr/>
          <a:lstStyle/>
          <a:p>
            <a:r>
              <a:rPr lang="en-US" dirty="0" err="1"/>
              <a:t>Usecase</a:t>
            </a:r>
            <a:r>
              <a:rPr lang="en-US" dirty="0"/>
              <a:t> diagram</a:t>
            </a:r>
          </a:p>
        </p:txBody>
      </p:sp>
      <p:sp>
        <p:nvSpPr>
          <p:cNvPr id="3" name="Chỗ dành sẵn cho Nội dung 2">
            <a:extLst>
              <a:ext uri="{FF2B5EF4-FFF2-40B4-BE49-F238E27FC236}">
                <a16:creationId xmlns:a16="http://schemas.microsoft.com/office/drawing/2014/main" id="{0B7969D3-91AF-4592-B071-12F86669DA95}"/>
              </a:ext>
            </a:extLst>
          </p:cNvPr>
          <p:cNvSpPr>
            <a:spLocks noGrp="1"/>
          </p:cNvSpPr>
          <p:nvPr>
            <p:ph idx="1"/>
          </p:nvPr>
        </p:nvSpPr>
        <p:spPr>
          <a:xfrm>
            <a:off x="838200" y="1825624"/>
            <a:ext cx="10515600" cy="4667249"/>
          </a:xfrm>
        </p:spPr>
        <p:txBody>
          <a:bodyPr/>
          <a:lstStyle/>
          <a:p>
            <a:pPr marL="0" indent="0">
              <a:buNone/>
            </a:pPr>
            <a:r>
              <a:rPr lang="en-US" dirty="0"/>
              <a:t>General </a:t>
            </a:r>
            <a:r>
              <a:rPr lang="en-US" dirty="0" err="1"/>
              <a:t>usecase</a:t>
            </a:r>
            <a:r>
              <a:rPr lang="en-US" dirty="0"/>
              <a:t> </a:t>
            </a:r>
          </a:p>
          <a:p>
            <a:pPr marL="0" indent="0">
              <a:buNone/>
            </a:pPr>
            <a:r>
              <a:rPr lang="en-US" dirty="0"/>
              <a:t>diagram:</a:t>
            </a:r>
          </a:p>
          <a:p>
            <a:endParaRPr lang="en-US" dirty="0"/>
          </a:p>
          <a:p>
            <a:endParaRPr lang="en-US" dirty="0"/>
          </a:p>
        </p:txBody>
      </p:sp>
      <p:pic>
        <p:nvPicPr>
          <p:cNvPr id="4" name="Hình ảnh 3">
            <a:extLst>
              <a:ext uri="{FF2B5EF4-FFF2-40B4-BE49-F238E27FC236}">
                <a16:creationId xmlns:a16="http://schemas.microsoft.com/office/drawing/2014/main" id="{334123A2-A1FA-409B-BE0A-D69CA0EB5682}"/>
              </a:ext>
            </a:extLst>
          </p:cNvPr>
          <p:cNvPicPr>
            <a:picLocks noChangeAspect="1"/>
          </p:cNvPicPr>
          <p:nvPr/>
        </p:nvPicPr>
        <p:blipFill>
          <a:blip r:embed="rId2"/>
          <a:stretch>
            <a:fillRect/>
          </a:stretch>
        </p:blipFill>
        <p:spPr>
          <a:xfrm>
            <a:off x="3445565" y="1690688"/>
            <a:ext cx="6281531" cy="4802185"/>
          </a:xfrm>
          <a:prstGeom prst="rect">
            <a:avLst/>
          </a:prstGeom>
        </p:spPr>
      </p:pic>
    </p:spTree>
    <p:extLst>
      <p:ext uri="{BB962C8B-B14F-4D97-AF65-F5344CB8AC3E}">
        <p14:creationId xmlns:p14="http://schemas.microsoft.com/office/powerpoint/2010/main" val="132694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E995C5-7112-4054-98AB-0C515CDDBC0B}"/>
              </a:ext>
            </a:extLst>
          </p:cNvPr>
          <p:cNvSpPr>
            <a:spLocks noGrp="1"/>
          </p:cNvSpPr>
          <p:nvPr>
            <p:ph type="title"/>
          </p:nvPr>
        </p:nvSpPr>
        <p:spPr/>
        <p:txBody>
          <a:bodyPr/>
          <a:lstStyle/>
          <a:p>
            <a:r>
              <a:rPr lang="en-US" dirty="0"/>
              <a:t>Other </a:t>
            </a:r>
            <a:r>
              <a:rPr lang="en-US" dirty="0" err="1"/>
              <a:t>usecase</a:t>
            </a:r>
            <a:r>
              <a:rPr lang="en-US" dirty="0"/>
              <a:t> diagram</a:t>
            </a:r>
          </a:p>
        </p:txBody>
      </p:sp>
      <p:sp>
        <p:nvSpPr>
          <p:cNvPr id="3" name="Chỗ dành sẵn cho Nội dung 2">
            <a:extLst>
              <a:ext uri="{FF2B5EF4-FFF2-40B4-BE49-F238E27FC236}">
                <a16:creationId xmlns:a16="http://schemas.microsoft.com/office/drawing/2014/main" id="{EB505DD3-EE05-438D-B9EA-289138531B0B}"/>
              </a:ext>
            </a:extLst>
          </p:cNvPr>
          <p:cNvSpPr>
            <a:spLocks noGrp="1"/>
          </p:cNvSpPr>
          <p:nvPr>
            <p:ph sz="half" idx="1"/>
          </p:nvPr>
        </p:nvSpPr>
        <p:spPr/>
        <p:txBody>
          <a:bodyPr/>
          <a:lstStyle/>
          <a:p>
            <a:r>
              <a:rPr lang="en-US" dirty="0"/>
              <a:t>Manage own account</a:t>
            </a:r>
          </a:p>
          <a:p>
            <a:endParaRPr lang="en-US" dirty="0"/>
          </a:p>
        </p:txBody>
      </p:sp>
      <p:sp>
        <p:nvSpPr>
          <p:cNvPr id="4" name="Chỗ dành sẵn cho Nội dung 3">
            <a:extLst>
              <a:ext uri="{FF2B5EF4-FFF2-40B4-BE49-F238E27FC236}">
                <a16:creationId xmlns:a16="http://schemas.microsoft.com/office/drawing/2014/main" id="{9C3C5226-8979-497C-9FB9-2253122EBA4B}"/>
              </a:ext>
            </a:extLst>
          </p:cNvPr>
          <p:cNvSpPr>
            <a:spLocks noGrp="1"/>
          </p:cNvSpPr>
          <p:nvPr>
            <p:ph sz="half" idx="2"/>
          </p:nvPr>
        </p:nvSpPr>
        <p:spPr/>
        <p:txBody>
          <a:bodyPr/>
          <a:lstStyle/>
          <a:p>
            <a:r>
              <a:rPr lang="en-US" dirty="0"/>
              <a:t>Manage user’s book</a:t>
            </a:r>
          </a:p>
          <a:p>
            <a:endParaRPr lang="en-US" dirty="0"/>
          </a:p>
        </p:txBody>
      </p:sp>
      <p:pic>
        <p:nvPicPr>
          <p:cNvPr id="5" name="Hình ảnh 4">
            <a:extLst>
              <a:ext uri="{FF2B5EF4-FFF2-40B4-BE49-F238E27FC236}">
                <a16:creationId xmlns:a16="http://schemas.microsoft.com/office/drawing/2014/main" id="{1B4E137D-DB4B-46EE-AA18-609586735009}"/>
              </a:ext>
            </a:extLst>
          </p:cNvPr>
          <p:cNvPicPr>
            <a:picLocks noChangeAspect="1"/>
          </p:cNvPicPr>
          <p:nvPr/>
        </p:nvPicPr>
        <p:blipFill>
          <a:blip r:embed="rId2"/>
          <a:stretch>
            <a:fillRect/>
          </a:stretch>
        </p:blipFill>
        <p:spPr>
          <a:xfrm>
            <a:off x="1004293" y="2262371"/>
            <a:ext cx="4773655" cy="4049529"/>
          </a:xfrm>
          <a:prstGeom prst="rect">
            <a:avLst/>
          </a:prstGeom>
        </p:spPr>
      </p:pic>
      <p:pic>
        <p:nvPicPr>
          <p:cNvPr id="6" name="Hình ảnh 5">
            <a:extLst>
              <a:ext uri="{FF2B5EF4-FFF2-40B4-BE49-F238E27FC236}">
                <a16:creationId xmlns:a16="http://schemas.microsoft.com/office/drawing/2014/main" id="{1BDB6470-6DE2-4F25-A5F3-48F0DC6DF1CD}"/>
              </a:ext>
            </a:extLst>
          </p:cNvPr>
          <p:cNvPicPr>
            <a:picLocks noChangeAspect="1"/>
          </p:cNvPicPr>
          <p:nvPr/>
        </p:nvPicPr>
        <p:blipFill>
          <a:blip r:embed="rId3"/>
          <a:stretch>
            <a:fillRect/>
          </a:stretch>
        </p:blipFill>
        <p:spPr>
          <a:xfrm>
            <a:off x="6096000" y="2262371"/>
            <a:ext cx="5181600" cy="4049529"/>
          </a:xfrm>
          <a:prstGeom prst="rect">
            <a:avLst/>
          </a:prstGeom>
        </p:spPr>
      </p:pic>
    </p:spTree>
    <p:extLst>
      <p:ext uri="{BB962C8B-B14F-4D97-AF65-F5344CB8AC3E}">
        <p14:creationId xmlns:p14="http://schemas.microsoft.com/office/powerpoint/2010/main" val="50087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EAD742-7131-47EE-8B60-6C7CF664BD04}"/>
              </a:ext>
            </a:extLst>
          </p:cNvPr>
          <p:cNvSpPr>
            <a:spLocks noGrp="1"/>
          </p:cNvSpPr>
          <p:nvPr>
            <p:ph type="title"/>
          </p:nvPr>
        </p:nvSpPr>
        <p:spPr/>
        <p:txBody>
          <a:bodyPr/>
          <a:lstStyle/>
          <a:p>
            <a:r>
              <a:rPr lang="en-US" dirty="0"/>
              <a:t>Other </a:t>
            </a:r>
            <a:r>
              <a:rPr lang="en-US" dirty="0" err="1"/>
              <a:t>usecase</a:t>
            </a:r>
            <a:r>
              <a:rPr lang="en-US" dirty="0"/>
              <a:t> diagram</a:t>
            </a:r>
          </a:p>
        </p:txBody>
      </p:sp>
      <p:sp>
        <p:nvSpPr>
          <p:cNvPr id="3" name="Chỗ dành sẵn cho Nội dung 2">
            <a:extLst>
              <a:ext uri="{FF2B5EF4-FFF2-40B4-BE49-F238E27FC236}">
                <a16:creationId xmlns:a16="http://schemas.microsoft.com/office/drawing/2014/main" id="{AEE14C58-86A2-482C-85CB-E987E0ECB160}"/>
              </a:ext>
            </a:extLst>
          </p:cNvPr>
          <p:cNvSpPr>
            <a:spLocks noGrp="1"/>
          </p:cNvSpPr>
          <p:nvPr>
            <p:ph sz="half" idx="1"/>
          </p:nvPr>
        </p:nvSpPr>
        <p:spPr/>
        <p:txBody>
          <a:bodyPr/>
          <a:lstStyle/>
          <a:p>
            <a:r>
              <a:rPr lang="en-US" dirty="0"/>
              <a:t>Manage user’s library</a:t>
            </a:r>
          </a:p>
        </p:txBody>
      </p:sp>
      <p:sp>
        <p:nvSpPr>
          <p:cNvPr id="4" name="Chỗ dành sẵn cho Nội dung 3">
            <a:extLst>
              <a:ext uri="{FF2B5EF4-FFF2-40B4-BE49-F238E27FC236}">
                <a16:creationId xmlns:a16="http://schemas.microsoft.com/office/drawing/2014/main" id="{6E383AAB-2BD3-4E41-8CB8-3353AA6EE12F}"/>
              </a:ext>
            </a:extLst>
          </p:cNvPr>
          <p:cNvSpPr>
            <a:spLocks noGrp="1"/>
          </p:cNvSpPr>
          <p:nvPr>
            <p:ph sz="half" idx="2"/>
          </p:nvPr>
        </p:nvSpPr>
        <p:spPr/>
        <p:txBody>
          <a:bodyPr/>
          <a:lstStyle/>
          <a:p>
            <a:r>
              <a:rPr lang="en-US" dirty="0"/>
              <a:t>Read book</a:t>
            </a:r>
          </a:p>
          <a:p>
            <a:pPr marL="0" indent="0">
              <a:buNone/>
            </a:pPr>
            <a:endParaRPr lang="en-US" dirty="0"/>
          </a:p>
        </p:txBody>
      </p:sp>
      <p:pic>
        <p:nvPicPr>
          <p:cNvPr id="5" name="Hình ảnh 4">
            <a:extLst>
              <a:ext uri="{FF2B5EF4-FFF2-40B4-BE49-F238E27FC236}">
                <a16:creationId xmlns:a16="http://schemas.microsoft.com/office/drawing/2014/main" id="{AD1C1004-416E-42F2-A465-7A3F7BB5A177}"/>
              </a:ext>
            </a:extLst>
          </p:cNvPr>
          <p:cNvPicPr>
            <a:picLocks noChangeAspect="1"/>
          </p:cNvPicPr>
          <p:nvPr/>
        </p:nvPicPr>
        <p:blipFill>
          <a:blip r:embed="rId2"/>
          <a:stretch>
            <a:fillRect/>
          </a:stretch>
        </p:blipFill>
        <p:spPr>
          <a:xfrm>
            <a:off x="838200" y="2258437"/>
            <a:ext cx="5019261" cy="3918526"/>
          </a:xfrm>
          <a:prstGeom prst="rect">
            <a:avLst/>
          </a:prstGeom>
        </p:spPr>
      </p:pic>
      <p:pic>
        <p:nvPicPr>
          <p:cNvPr id="6" name="Hình ảnh 5">
            <a:extLst>
              <a:ext uri="{FF2B5EF4-FFF2-40B4-BE49-F238E27FC236}">
                <a16:creationId xmlns:a16="http://schemas.microsoft.com/office/drawing/2014/main" id="{FFC91C54-2D7E-49AE-9C4E-36D8DC293D6C}"/>
              </a:ext>
            </a:extLst>
          </p:cNvPr>
          <p:cNvPicPr>
            <a:picLocks noChangeAspect="1"/>
          </p:cNvPicPr>
          <p:nvPr/>
        </p:nvPicPr>
        <p:blipFill>
          <a:blip r:embed="rId3"/>
          <a:stretch>
            <a:fillRect/>
          </a:stretch>
        </p:blipFill>
        <p:spPr>
          <a:xfrm>
            <a:off x="6172200" y="2258437"/>
            <a:ext cx="5052391" cy="3918526"/>
          </a:xfrm>
          <a:prstGeom prst="rect">
            <a:avLst/>
          </a:prstGeom>
        </p:spPr>
      </p:pic>
    </p:spTree>
    <p:extLst>
      <p:ext uri="{BB962C8B-B14F-4D97-AF65-F5344CB8AC3E}">
        <p14:creationId xmlns:p14="http://schemas.microsoft.com/office/powerpoint/2010/main" val="415379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FAB7CF8-337B-4DA7-ADB0-B454C66AF2D9}"/>
              </a:ext>
            </a:extLst>
          </p:cNvPr>
          <p:cNvSpPr>
            <a:spLocks noGrp="1"/>
          </p:cNvSpPr>
          <p:nvPr>
            <p:ph type="title"/>
          </p:nvPr>
        </p:nvSpPr>
        <p:spPr>
          <a:xfrm>
            <a:off x="838200" y="325368"/>
            <a:ext cx="10515600" cy="1325563"/>
          </a:xfrm>
        </p:spPr>
        <p:txBody>
          <a:bodyPr/>
          <a:lstStyle/>
          <a:p>
            <a:r>
              <a:rPr lang="en-US" dirty="0"/>
              <a:t>Other </a:t>
            </a:r>
            <a:r>
              <a:rPr lang="en-US" dirty="0" err="1"/>
              <a:t>usecase</a:t>
            </a:r>
            <a:r>
              <a:rPr lang="en-US" dirty="0"/>
              <a:t> diagram</a:t>
            </a:r>
          </a:p>
        </p:txBody>
      </p:sp>
      <p:sp>
        <p:nvSpPr>
          <p:cNvPr id="3" name="Chỗ dành sẵn cho Nội dung 2">
            <a:extLst>
              <a:ext uri="{FF2B5EF4-FFF2-40B4-BE49-F238E27FC236}">
                <a16:creationId xmlns:a16="http://schemas.microsoft.com/office/drawing/2014/main" id="{547C00D2-2B35-4916-A8DA-F797CED3D1B1}"/>
              </a:ext>
            </a:extLst>
          </p:cNvPr>
          <p:cNvSpPr>
            <a:spLocks noGrp="1"/>
          </p:cNvSpPr>
          <p:nvPr>
            <p:ph sz="half" idx="1"/>
          </p:nvPr>
        </p:nvSpPr>
        <p:spPr/>
        <p:txBody>
          <a:bodyPr/>
          <a:lstStyle/>
          <a:p>
            <a:r>
              <a:rPr lang="en-US" dirty="0"/>
              <a:t>Browse book</a:t>
            </a:r>
          </a:p>
          <a:p>
            <a:pPr marL="0" indent="0">
              <a:buNone/>
            </a:pPr>
            <a:endParaRPr lang="en-US" dirty="0"/>
          </a:p>
        </p:txBody>
      </p:sp>
      <p:sp>
        <p:nvSpPr>
          <p:cNvPr id="4" name="Chỗ dành sẵn cho Nội dung 3">
            <a:extLst>
              <a:ext uri="{FF2B5EF4-FFF2-40B4-BE49-F238E27FC236}">
                <a16:creationId xmlns:a16="http://schemas.microsoft.com/office/drawing/2014/main" id="{BEB36F21-4BF0-4998-831E-343311C42BC8}"/>
              </a:ext>
            </a:extLst>
          </p:cNvPr>
          <p:cNvSpPr>
            <a:spLocks noGrp="1"/>
          </p:cNvSpPr>
          <p:nvPr>
            <p:ph sz="half" idx="2"/>
          </p:nvPr>
        </p:nvSpPr>
        <p:spPr/>
        <p:txBody>
          <a:bodyPr/>
          <a:lstStyle/>
          <a:p>
            <a:r>
              <a:rPr lang="en-US" dirty="0"/>
              <a:t>Evaluate book</a:t>
            </a:r>
          </a:p>
          <a:p>
            <a:pPr marL="0" indent="0">
              <a:buNone/>
            </a:pPr>
            <a:endParaRPr lang="en-US" dirty="0"/>
          </a:p>
        </p:txBody>
      </p:sp>
      <p:pic>
        <p:nvPicPr>
          <p:cNvPr id="5" name="Hình ảnh 4">
            <a:extLst>
              <a:ext uri="{FF2B5EF4-FFF2-40B4-BE49-F238E27FC236}">
                <a16:creationId xmlns:a16="http://schemas.microsoft.com/office/drawing/2014/main" id="{70B8FE7F-E590-4F48-901F-3D0DBFBE0B59}"/>
              </a:ext>
            </a:extLst>
          </p:cNvPr>
          <p:cNvPicPr>
            <a:picLocks noChangeAspect="1"/>
          </p:cNvPicPr>
          <p:nvPr/>
        </p:nvPicPr>
        <p:blipFill>
          <a:blip r:embed="rId2"/>
          <a:stretch>
            <a:fillRect/>
          </a:stretch>
        </p:blipFill>
        <p:spPr>
          <a:xfrm>
            <a:off x="967453" y="2306056"/>
            <a:ext cx="4717730" cy="4005844"/>
          </a:xfrm>
          <a:prstGeom prst="rect">
            <a:avLst/>
          </a:prstGeom>
        </p:spPr>
      </p:pic>
      <p:pic>
        <p:nvPicPr>
          <p:cNvPr id="7" name="Hình ảnh 6">
            <a:extLst>
              <a:ext uri="{FF2B5EF4-FFF2-40B4-BE49-F238E27FC236}">
                <a16:creationId xmlns:a16="http://schemas.microsoft.com/office/drawing/2014/main" id="{ED2B1592-91B1-45E3-A8E0-C8229DF5E7F9}"/>
              </a:ext>
            </a:extLst>
          </p:cNvPr>
          <p:cNvPicPr>
            <a:picLocks noChangeAspect="1"/>
          </p:cNvPicPr>
          <p:nvPr/>
        </p:nvPicPr>
        <p:blipFill>
          <a:blip r:embed="rId3"/>
          <a:stretch>
            <a:fillRect/>
          </a:stretch>
        </p:blipFill>
        <p:spPr>
          <a:xfrm>
            <a:off x="5837583" y="2306055"/>
            <a:ext cx="5181601" cy="4005843"/>
          </a:xfrm>
          <a:prstGeom prst="rect">
            <a:avLst/>
          </a:prstGeom>
        </p:spPr>
      </p:pic>
    </p:spTree>
    <p:extLst>
      <p:ext uri="{BB962C8B-B14F-4D97-AF65-F5344CB8AC3E}">
        <p14:creationId xmlns:p14="http://schemas.microsoft.com/office/powerpoint/2010/main" val="54547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4CAB94-BADA-4DDA-8A07-D3671593F6F2}"/>
              </a:ext>
            </a:extLst>
          </p:cNvPr>
          <p:cNvSpPr>
            <a:spLocks noGrp="1"/>
          </p:cNvSpPr>
          <p:nvPr>
            <p:ph type="title"/>
          </p:nvPr>
        </p:nvSpPr>
        <p:spPr/>
        <p:txBody>
          <a:bodyPr/>
          <a:lstStyle/>
          <a:p>
            <a:r>
              <a:rPr lang="en-US" dirty="0"/>
              <a:t>Design</a:t>
            </a:r>
          </a:p>
        </p:txBody>
      </p:sp>
      <p:sp>
        <p:nvSpPr>
          <p:cNvPr id="3" name="Chỗ dành sẵn cho Nội dung 2">
            <a:extLst>
              <a:ext uri="{FF2B5EF4-FFF2-40B4-BE49-F238E27FC236}">
                <a16:creationId xmlns:a16="http://schemas.microsoft.com/office/drawing/2014/main" id="{F70D584F-28E5-4379-B221-C185AF91A5F3}"/>
              </a:ext>
            </a:extLst>
          </p:cNvPr>
          <p:cNvSpPr>
            <a:spLocks noGrp="1"/>
          </p:cNvSpPr>
          <p:nvPr>
            <p:ph idx="1"/>
          </p:nvPr>
        </p:nvSpPr>
        <p:spPr/>
        <p:txBody>
          <a:bodyPr/>
          <a:lstStyle/>
          <a:p>
            <a:r>
              <a:rPr lang="en-US" dirty="0"/>
              <a:t>UI design</a:t>
            </a:r>
          </a:p>
          <a:p>
            <a:pPr marL="0" lvl="0" indent="0">
              <a:buNone/>
            </a:pPr>
            <a:r>
              <a:rPr lang="en-US" dirty="0"/>
              <a:t>- The website is responsive, which can run on desktop screen (screens equal to or greater than 1200px wide) and display well on mobile screens (screens less than 768px wide)</a:t>
            </a:r>
          </a:p>
          <a:p>
            <a:pPr lvl="0" fontAlgn="base">
              <a:buFontTx/>
              <a:buChar char="-"/>
            </a:pPr>
            <a:r>
              <a:rPr lang="en-US" dirty="0"/>
              <a:t>The design of UI is based on </a:t>
            </a:r>
            <a:r>
              <a:rPr lang="en-US" dirty="0">
                <a:hlinkClick r:id="rId2"/>
              </a:rPr>
              <a:t>https://www.webnovel.com/</a:t>
            </a:r>
            <a:endParaRPr lang="en-US" dirty="0"/>
          </a:p>
          <a:p>
            <a:pPr marL="0" indent="0">
              <a:buNone/>
            </a:pPr>
            <a:endParaRPr lang="en-US" dirty="0"/>
          </a:p>
          <a:p>
            <a:pPr>
              <a:buFontTx/>
              <a:buChar char="-"/>
            </a:pPr>
            <a:endParaRPr lang="en-US" dirty="0"/>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54529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B75006-1D18-4765-BC3B-3D26E60427FA}"/>
              </a:ext>
            </a:extLst>
          </p:cNvPr>
          <p:cNvSpPr>
            <a:spLocks noGrp="1"/>
          </p:cNvSpPr>
          <p:nvPr>
            <p:ph type="title"/>
          </p:nvPr>
        </p:nvSpPr>
        <p:spPr/>
        <p:txBody>
          <a:bodyPr/>
          <a:lstStyle/>
          <a:p>
            <a:r>
              <a:rPr lang="en-US" dirty="0"/>
              <a:t>Design</a:t>
            </a:r>
          </a:p>
        </p:txBody>
      </p:sp>
      <p:sp>
        <p:nvSpPr>
          <p:cNvPr id="3" name="Chỗ dành sẵn cho Nội dung 2">
            <a:extLst>
              <a:ext uri="{FF2B5EF4-FFF2-40B4-BE49-F238E27FC236}">
                <a16:creationId xmlns:a16="http://schemas.microsoft.com/office/drawing/2014/main" id="{1604112D-E6F1-4551-A7D8-FF99CA05BE3E}"/>
              </a:ext>
            </a:extLst>
          </p:cNvPr>
          <p:cNvSpPr>
            <a:spLocks noGrp="1"/>
          </p:cNvSpPr>
          <p:nvPr>
            <p:ph idx="1"/>
          </p:nvPr>
        </p:nvSpPr>
        <p:spPr/>
        <p:txBody>
          <a:bodyPr/>
          <a:lstStyle/>
          <a:p>
            <a:r>
              <a:rPr lang="en-US" dirty="0"/>
              <a:t>Database design</a:t>
            </a:r>
          </a:p>
          <a:p>
            <a:pPr>
              <a:buFontTx/>
              <a:buChar char="-"/>
            </a:pPr>
            <a:r>
              <a:rPr lang="en-US" dirty="0"/>
              <a:t>DBMS: MongoDB</a:t>
            </a:r>
          </a:p>
          <a:p>
            <a:pPr>
              <a:buFontTx/>
              <a:buChar char="-"/>
            </a:pPr>
            <a:r>
              <a:rPr lang="en-US" dirty="0"/>
              <a:t>Relational schema:</a:t>
            </a:r>
          </a:p>
          <a:p>
            <a:pPr marL="0" indent="0">
              <a:buNone/>
            </a:pPr>
            <a:endParaRPr lang="en-US" dirty="0"/>
          </a:p>
        </p:txBody>
      </p:sp>
      <p:pic>
        <p:nvPicPr>
          <p:cNvPr id="4" name="Hình ảnh 3">
            <a:extLst>
              <a:ext uri="{FF2B5EF4-FFF2-40B4-BE49-F238E27FC236}">
                <a16:creationId xmlns:a16="http://schemas.microsoft.com/office/drawing/2014/main" id="{3B687585-3209-43CE-82DE-72BAB974C2AF}"/>
              </a:ext>
            </a:extLst>
          </p:cNvPr>
          <p:cNvPicPr>
            <a:picLocks noChangeAspect="1"/>
          </p:cNvPicPr>
          <p:nvPr/>
        </p:nvPicPr>
        <p:blipFill>
          <a:blip r:embed="rId2"/>
          <a:stretch>
            <a:fillRect/>
          </a:stretch>
        </p:blipFill>
        <p:spPr>
          <a:xfrm>
            <a:off x="4094922" y="1140955"/>
            <a:ext cx="7421217" cy="5036008"/>
          </a:xfrm>
          <a:prstGeom prst="rect">
            <a:avLst/>
          </a:prstGeom>
        </p:spPr>
      </p:pic>
    </p:spTree>
    <p:extLst>
      <p:ext uri="{BB962C8B-B14F-4D97-AF65-F5344CB8AC3E}">
        <p14:creationId xmlns:p14="http://schemas.microsoft.com/office/powerpoint/2010/main" val="3883098372"/>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494</Words>
  <Application>Microsoft Office PowerPoint</Application>
  <PresentationFormat>Màn hình rộng</PresentationFormat>
  <Paragraphs>65</Paragraphs>
  <Slides>14</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14</vt:i4>
      </vt:variant>
    </vt:vector>
  </HeadingPairs>
  <TitlesOfParts>
    <vt:vector size="19" baseType="lpstr">
      <vt:lpstr>Arial</vt:lpstr>
      <vt:lpstr>Calibri</vt:lpstr>
      <vt:lpstr>Calibri Light</vt:lpstr>
      <vt:lpstr>Times New Roman</vt:lpstr>
      <vt:lpstr>Chủ đề Office</vt:lpstr>
      <vt:lpstr>Read My Novel - An Online Reading and Writing Platform</vt:lpstr>
      <vt:lpstr>Content</vt:lpstr>
      <vt:lpstr>Description</vt:lpstr>
      <vt:lpstr>Usecase diagram</vt:lpstr>
      <vt:lpstr>Other usecase diagram</vt:lpstr>
      <vt:lpstr>Other usecase diagram</vt:lpstr>
      <vt:lpstr>Other usecase diagram</vt:lpstr>
      <vt:lpstr>Design</vt:lpstr>
      <vt:lpstr>Design</vt:lpstr>
      <vt:lpstr>Technology stacks</vt:lpstr>
      <vt:lpstr>Technology stacks</vt:lpstr>
      <vt:lpstr>Technology stacks</vt:lpstr>
      <vt:lpstr>Technology stacks</vt:lpstr>
      <vt:lpstr>Project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My Novel - An Online Reading and Writing Platform</dc:title>
  <dc:creator>Le Hong Minh</dc:creator>
  <cp:lastModifiedBy>Le Hong Minh</cp:lastModifiedBy>
  <cp:revision>4</cp:revision>
  <dcterms:created xsi:type="dcterms:W3CDTF">2020-06-16T18:07:26Z</dcterms:created>
  <dcterms:modified xsi:type="dcterms:W3CDTF">2020-06-16T18:39:55Z</dcterms:modified>
</cp:coreProperties>
</file>