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6" r:id="rId12"/>
    <p:sldId id="269" r:id="rId13"/>
    <p:sldId id="267" r:id="rId14"/>
    <p:sldId id="271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2000503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gUf2ZjNqfgUSnyABy/njEXY4P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f828e0b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0f828e0b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035544f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035544f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035544f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035544f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214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86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f828e0b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0f828e0b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95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 smtClean="0"/>
              <a:t>CYCLISTIC PROJECT</a:t>
            </a:r>
            <a:endParaRPr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dirty="0" smtClean="0"/>
              <a:t>Binh Nguyen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f828e0bcc_0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/>
              <a:t>Ride by </a:t>
            </a:r>
            <a:r>
              <a:rPr lang="en-US" dirty="0" smtClean="0"/>
              <a:t>day of week </a:t>
            </a:r>
            <a:r>
              <a:rPr lang="en-US" sz="2000" dirty="0" smtClean="0"/>
              <a:t>(use </a:t>
            </a:r>
            <a:r>
              <a:rPr lang="en-US" sz="2000" dirty="0" smtClean="0"/>
              <a:t>within </a:t>
            </a:r>
            <a:r>
              <a:rPr lang="en-US" sz="2000" dirty="0"/>
              <a:t>1 hour)</a:t>
            </a:r>
            <a:endParaRPr sz="2000" dirty="0"/>
          </a:p>
        </p:txBody>
      </p:sp>
      <p:sp>
        <p:nvSpPr>
          <p:cNvPr id="114" name="Google Shape;114;g10f828e0bcc_0_1"/>
          <p:cNvSpPr txBox="1">
            <a:spLocks noGrp="1"/>
          </p:cNvSpPr>
          <p:nvPr>
            <p:ph type="body" idx="1"/>
          </p:nvPr>
        </p:nvSpPr>
        <p:spPr>
          <a:xfrm>
            <a:off x="311700" y="3932607"/>
            <a:ext cx="8520600" cy="79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-US" dirty="0" smtClean="0"/>
              <a:t>With trip below 1 hour at 5am – 9am and 4pm – 6pm, annual member use more from Monday to Friday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31" y="1120657"/>
            <a:ext cx="3772609" cy="2447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82" y="1120657"/>
            <a:ext cx="3766821" cy="2447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035544f46_0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More about trip ride </a:t>
            </a:r>
            <a:r>
              <a:rPr lang="en-US" sz="2000" dirty="0" smtClean="0"/>
              <a:t>within 1 hour</a:t>
            </a:r>
            <a:endParaRPr sz="2000" dirty="0"/>
          </a:p>
        </p:txBody>
      </p:sp>
      <p:sp>
        <p:nvSpPr>
          <p:cNvPr id="129" name="Google Shape;129;g11035544f46_0_6"/>
          <p:cNvSpPr txBox="1">
            <a:spLocks noGrp="1"/>
          </p:cNvSpPr>
          <p:nvPr>
            <p:ph type="body" idx="1"/>
          </p:nvPr>
        </p:nvSpPr>
        <p:spPr>
          <a:xfrm>
            <a:off x="397715" y="3623869"/>
            <a:ext cx="3211759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Member trip: </a:t>
            </a:r>
            <a:br>
              <a:rPr lang="vi-VN" dirty="0" smtClean="0"/>
            </a:br>
            <a:r>
              <a:rPr lang="vi-VN" dirty="0" smtClean="0"/>
              <a:t>0 - 15 minute: 73,85 %</a:t>
            </a:r>
            <a:br>
              <a:rPr lang="vi-VN" dirty="0" smtClean="0"/>
            </a:br>
            <a:r>
              <a:rPr lang="vi-VN" dirty="0" smtClean="0"/>
              <a:t>16 – 30 minute: 20,09 %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5" y="1017725"/>
            <a:ext cx="4107777" cy="2501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23" y="1017724"/>
            <a:ext cx="4107777" cy="2501418"/>
          </a:xfrm>
          <a:prstGeom prst="rect">
            <a:avLst/>
          </a:prstGeom>
        </p:spPr>
      </p:pic>
      <p:sp>
        <p:nvSpPr>
          <p:cNvPr id="8" name="Google Shape;129;g11035544f46_0_6"/>
          <p:cNvSpPr txBox="1">
            <a:spLocks/>
          </p:cNvSpPr>
          <p:nvPr/>
        </p:nvSpPr>
        <p:spPr>
          <a:xfrm>
            <a:off x="4724523" y="3623869"/>
            <a:ext cx="3211759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vi-VN" dirty="0" smtClean="0"/>
              <a:t>Casual rider trip: </a:t>
            </a:r>
            <a:br>
              <a:rPr lang="vi-VN" dirty="0" smtClean="0"/>
            </a:br>
            <a:r>
              <a:rPr lang="vi-VN" dirty="0" smtClean="0"/>
              <a:t>0 - 15 minute: 50,81 %</a:t>
            </a:r>
            <a:br>
              <a:rPr lang="vi-VN" dirty="0" smtClean="0"/>
            </a:br>
            <a:r>
              <a:rPr lang="vi-VN" dirty="0" smtClean="0"/>
              <a:t>16 – 30 minute: 30,21 %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035544f46_0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More about trip ride </a:t>
            </a:r>
            <a:r>
              <a:rPr lang="en-US" sz="2000" dirty="0" smtClean="0"/>
              <a:t>within 1 hour</a:t>
            </a: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12" y="1093352"/>
            <a:ext cx="3941985" cy="228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23" y="1093352"/>
            <a:ext cx="3929222" cy="2289240"/>
          </a:xfrm>
          <a:prstGeom prst="rect">
            <a:avLst/>
          </a:prstGeom>
        </p:spPr>
      </p:pic>
      <p:sp>
        <p:nvSpPr>
          <p:cNvPr id="6" name="Google Shape;122;g11035544f46_0_0"/>
          <p:cNvSpPr txBox="1">
            <a:spLocks noGrp="1"/>
          </p:cNvSpPr>
          <p:nvPr>
            <p:ph type="body" idx="1"/>
          </p:nvPr>
        </p:nvSpPr>
        <p:spPr>
          <a:xfrm>
            <a:off x="254382" y="3836355"/>
            <a:ext cx="8577818" cy="1113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>
              <a:buNone/>
            </a:pPr>
            <a:r>
              <a:rPr lang="en-US" dirty="0" smtClean="0"/>
              <a:t>With </a:t>
            </a:r>
            <a:r>
              <a:rPr lang="en-US" dirty="0"/>
              <a:t>trip within 30 </a:t>
            </a:r>
            <a:r>
              <a:rPr lang="en-US" dirty="0" smtClean="0"/>
              <a:t>minutes: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Members use more than casual rider at </a:t>
            </a:r>
            <a:r>
              <a:rPr lang="en-US" dirty="0" smtClean="0"/>
              <a:t>5 am </a:t>
            </a:r>
            <a:r>
              <a:rPr lang="en-US" dirty="0" smtClean="0"/>
              <a:t>– </a:t>
            </a:r>
            <a:r>
              <a:rPr lang="en-US" dirty="0" smtClean="0"/>
              <a:t>9 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Members and casual riders both use much at </a:t>
            </a:r>
            <a:r>
              <a:rPr lang="en-US" dirty="0" smtClean="0"/>
              <a:t>4 pm </a:t>
            </a:r>
            <a:r>
              <a:rPr lang="en-US" dirty="0" smtClean="0"/>
              <a:t>– </a:t>
            </a:r>
            <a:r>
              <a:rPr lang="en-US" dirty="0" smtClean="0"/>
              <a:t>6 pm </a:t>
            </a:r>
            <a:r>
              <a:rPr lang="en-US" dirty="0" smtClean="0"/>
              <a:t>(especially 16 – 30 minutes trip)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6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nnual members use </a:t>
            </a:r>
            <a:r>
              <a:rPr lang="en-US" dirty="0" err="1" smtClean="0"/>
              <a:t>Cyclistic</a:t>
            </a:r>
            <a:r>
              <a:rPr lang="en-US" dirty="0" smtClean="0"/>
              <a:t> bike for short trip (within 30 minutes) – 93,22 % member ride vs 72,98 % casual ride</a:t>
            </a:r>
            <a:endParaRPr lang="en-US" dirty="0"/>
          </a:p>
          <a:p>
            <a:pPr marL="342900" lvl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 smtClean="0"/>
              <a:t>With short trip, annual members use significantly different from casual rider at </a:t>
            </a:r>
            <a:r>
              <a:rPr lang="en-US" dirty="0" smtClean="0"/>
              <a:t>5 am </a:t>
            </a:r>
            <a:r>
              <a:rPr lang="en-US" dirty="0" smtClean="0"/>
              <a:t>to </a:t>
            </a:r>
            <a:r>
              <a:rPr lang="en-US" dirty="0" smtClean="0"/>
              <a:t>9 am </a:t>
            </a:r>
            <a:r>
              <a:rPr lang="en-US" dirty="0" smtClean="0"/>
              <a:t>from Monday to Friday</a:t>
            </a:r>
          </a:p>
          <a:p>
            <a:pPr marL="342900" lvl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 smtClean="0"/>
              <a:t>Annual m</a:t>
            </a:r>
            <a:r>
              <a:rPr lang="en-US" dirty="0" smtClean="0"/>
              <a:t>embers and </a:t>
            </a:r>
            <a:r>
              <a:rPr lang="en-US" dirty="0" smtClean="0"/>
              <a:t>casual </a:t>
            </a:r>
            <a:r>
              <a:rPr lang="en-US" dirty="0" smtClean="0"/>
              <a:t>riders </a:t>
            </a:r>
            <a:r>
              <a:rPr lang="en-US" dirty="0" smtClean="0"/>
              <a:t>both use much at </a:t>
            </a:r>
            <a:r>
              <a:rPr lang="en-US" dirty="0" smtClean="0"/>
              <a:t>4 pm </a:t>
            </a:r>
            <a:r>
              <a:rPr lang="en-US" dirty="0" smtClean="0"/>
              <a:t>to </a:t>
            </a:r>
            <a:r>
              <a:rPr lang="en-US" dirty="0" smtClean="0"/>
              <a:t>6 pm </a:t>
            </a:r>
            <a:r>
              <a:rPr lang="en-US" dirty="0" smtClean="0"/>
              <a:t>from Monday to Friday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0769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Recommendation</a:t>
            </a:r>
            <a:endParaRPr dirty="0"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SzPct val="307692"/>
              <a:buNone/>
            </a:pPr>
            <a:r>
              <a:rPr lang="en-US" dirty="0" smtClean="0"/>
              <a:t>For </a:t>
            </a:r>
            <a:r>
              <a:rPr lang="en-US" dirty="0"/>
              <a:t>converting into annual </a:t>
            </a:r>
            <a:r>
              <a:rPr lang="en-US" dirty="0" smtClean="0"/>
              <a:t>members, focus </a:t>
            </a:r>
            <a:r>
              <a:rPr lang="en-US" dirty="0" smtClean="0"/>
              <a:t>to casual </a:t>
            </a:r>
            <a:r>
              <a:rPr lang="en-US" dirty="0" smtClean="0"/>
              <a:t>riders </a:t>
            </a:r>
            <a:r>
              <a:rPr lang="en-US" dirty="0" smtClean="0"/>
              <a:t>use </a:t>
            </a:r>
            <a:r>
              <a:rPr lang="en-US" dirty="0" err="1" smtClean="0"/>
              <a:t>Cyclistic</a:t>
            </a:r>
            <a:r>
              <a:rPr lang="en-US" dirty="0" smtClean="0"/>
              <a:t> bikes: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Within 30 minute at </a:t>
            </a:r>
            <a:r>
              <a:rPr lang="en-US" dirty="0" smtClean="0"/>
              <a:t>4 pm </a:t>
            </a:r>
            <a:r>
              <a:rPr lang="en-US" dirty="0"/>
              <a:t>– </a:t>
            </a:r>
            <a:r>
              <a:rPr lang="en-US" dirty="0" smtClean="0"/>
              <a:t>6 pm</a:t>
            </a:r>
            <a:endParaRPr lang="en-US" dirty="0" smtClean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Within 30 minutes at </a:t>
            </a:r>
            <a:r>
              <a:rPr lang="en-US" dirty="0" smtClean="0"/>
              <a:t>5 am </a:t>
            </a:r>
            <a:r>
              <a:rPr lang="en-US" dirty="0" smtClean="0"/>
              <a:t>– </a:t>
            </a:r>
            <a:r>
              <a:rPr lang="en-US" dirty="0" smtClean="0"/>
              <a:t>9 am </a:t>
            </a:r>
            <a:r>
              <a:rPr lang="en-US" dirty="0" smtClean="0"/>
              <a:t>from Monday to Friday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07692"/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4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 smtClean="0"/>
              <a:t>Business task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 smtClean="0"/>
              <a:t>Approach </a:t>
            </a:r>
            <a:r>
              <a:rPr lang="en" dirty="0"/>
              <a:t>and analysis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Technical challenges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 smtClean="0"/>
              <a:t>Analysis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 smtClean="0"/>
              <a:t>Results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 smtClean="0"/>
              <a:t>Recommendation</a:t>
            </a:r>
            <a:endParaRPr lang="en" dirty="0" smtClean="0"/>
          </a:p>
        </p:txBody>
      </p:sp>
      <p:sp>
        <p:nvSpPr>
          <p:cNvPr id="67" name="Google Shape;67;p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Business </a:t>
            </a:r>
            <a:r>
              <a:rPr lang="en" dirty="0" smtClean="0"/>
              <a:t>Task</a:t>
            </a:r>
            <a:endParaRPr dirty="0"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144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 smtClean="0"/>
              <a:t>General </a:t>
            </a:r>
            <a:r>
              <a:rPr lang="en-US" dirty="0" smtClean="0"/>
              <a:t>purpose:</a:t>
            </a:r>
            <a:endParaRPr lang="en-US" dirty="0" smtClean="0"/>
          </a:p>
          <a:p>
            <a:pPr marL="13144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 smtClean="0"/>
              <a:t>Maximizing the annual members for the company’s future success by converting the casual rides into the annual members</a:t>
            </a:r>
          </a:p>
          <a:p>
            <a:pPr marL="13144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dirty="0"/>
          </a:p>
          <a:p>
            <a:pPr marL="13144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 smtClean="0"/>
              <a:t>Business </a:t>
            </a:r>
            <a:r>
              <a:rPr lang="en-US" dirty="0" smtClean="0"/>
              <a:t>task:</a:t>
            </a:r>
            <a:endParaRPr lang="en-US" dirty="0"/>
          </a:p>
          <a:p>
            <a:pPr marL="13144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 smtClean="0"/>
              <a:t>Identify the differences between the way annual member and casual riders use </a:t>
            </a:r>
            <a:r>
              <a:rPr lang="en-US" dirty="0" err="1" smtClean="0"/>
              <a:t>Cyclistic</a:t>
            </a:r>
            <a:r>
              <a:rPr lang="en-US" dirty="0" smtClean="0"/>
              <a:t> bikes</a:t>
            </a:r>
          </a:p>
          <a:p>
            <a:pPr marL="13144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and Analysis</a:t>
            </a: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Data source: previous 12 months of </a:t>
            </a:r>
            <a:r>
              <a:rPr lang="en-US" dirty="0" err="1" smtClean="0"/>
              <a:t>Cyclistic</a:t>
            </a:r>
            <a:r>
              <a:rPr lang="en-US" dirty="0" smtClean="0"/>
              <a:t> trip data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Formatted, </a:t>
            </a:r>
            <a:r>
              <a:rPr lang="en" dirty="0" smtClean="0"/>
              <a:t>cleaned </a:t>
            </a:r>
            <a:r>
              <a:rPr lang="en" dirty="0"/>
              <a:t>and </a:t>
            </a:r>
            <a:r>
              <a:rPr lang="en" dirty="0" smtClean="0"/>
              <a:t>import to SQL server for analysis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 columns </a:t>
            </a:r>
            <a:r>
              <a:rPr lang="en" dirty="0" smtClean="0"/>
              <a:t>ride_id, started_at, ended_at, member_casual, rideable_type will </a:t>
            </a:r>
            <a:r>
              <a:rPr lang="en" dirty="0"/>
              <a:t>be </a:t>
            </a:r>
            <a:r>
              <a:rPr lang="en" dirty="0" smtClean="0"/>
              <a:t>considered to answer questions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Statistical inference and graphical visualization will be employed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Technical challenges</a:t>
            </a:r>
            <a:endParaRPr dirty="0"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 smtClean="0"/>
              <a:t>Trip data tables have missing values in the columns about location (start station, end station, latitude and longtitude) so the metrics of location can’t be considered</a:t>
            </a:r>
            <a:br>
              <a:rPr lang="en" dirty="0" smtClean="0"/>
            </a:br>
            <a:endParaRPr lang="en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 smtClean="0"/>
              <a:t>Trip data also will not be analyzed exactly about the use purpose of </a:t>
            </a:r>
            <a:r>
              <a:rPr lang="en-US" dirty="0" smtClean="0"/>
              <a:t>customers</a:t>
            </a:r>
            <a:endParaRPr lang="en-US" dirty="0" smtClean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" dirty="0"/>
              <a:t>The analysis will only focus </a:t>
            </a:r>
            <a:r>
              <a:rPr lang="en" dirty="0" smtClean="0"/>
              <a:t>on the differences about time metrics of </a:t>
            </a:r>
            <a:r>
              <a:rPr lang="en" dirty="0"/>
              <a:t>trip </a:t>
            </a:r>
            <a:r>
              <a:rPr lang="vi-VN" dirty="0"/>
              <a:t>of</a:t>
            </a:r>
            <a:r>
              <a:rPr lang="en" dirty="0"/>
              <a:t> 2 customer types (</a:t>
            </a:r>
            <a:r>
              <a:rPr lang="vi-VN" dirty="0"/>
              <a:t>annual </a:t>
            </a:r>
            <a:r>
              <a:rPr lang="en" dirty="0"/>
              <a:t>members and casual riders) use Cyclistic </a:t>
            </a:r>
            <a:r>
              <a:rPr lang="en" dirty="0" smtClean="0"/>
              <a:t>bikes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3504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/>
              <a:t>Total ride by year month </a:t>
            </a:r>
            <a:endParaRPr dirty="0"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3834250"/>
            <a:ext cx="85206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7"/>
              <a:buNone/>
            </a:pPr>
            <a:r>
              <a:rPr lang="en-US" dirty="0" smtClean="0"/>
              <a:t>The trend of total ride amount do not show much the different between members and casual riders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86" y="1062303"/>
            <a:ext cx="6100028" cy="2632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311700" y="39689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/>
              <a:t>Total ride by use time (hour)</a:t>
            </a:r>
            <a:endParaRPr dirty="0"/>
          </a:p>
        </p:txBody>
      </p:sp>
      <p:sp>
        <p:nvSpPr>
          <p:cNvPr id="99" name="Google Shape;99;p7"/>
          <p:cNvSpPr txBox="1">
            <a:spLocks noGrp="1"/>
          </p:cNvSpPr>
          <p:nvPr>
            <p:ph type="body" idx="1"/>
          </p:nvPr>
        </p:nvSpPr>
        <p:spPr>
          <a:xfrm>
            <a:off x="311700" y="3740854"/>
            <a:ext cx="8520600" cy="1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600" dirty="0"/>
              <a:t>B</a:t>
            </a:r>
            <a:r>
              <a:rPr lang="en-US" sz="1600" dirty="0" smtClean="0"/>
              <a:t>elow 1 </a:t>
            </a:r>
            <a:r>
              <a:rPr lang="en-US" sz="1600" dirty="0"/>
              <a:t>hour:</a:t>
            </a:r>
            <a:br>
              <a:rPr lang="en-US" sz="1600" dirty="0"/>
            </a:br>
            <a:r>
              <a:rPr lang="en-US" sz="1600" dirty="0"/>
              <a:t>- 99.22 % of </a:t>
            </a:r>
            <a:r>
              <a:rPr lang="en-US" sz="1600" dirty="0" smtClean="0"/>
              <a:t>member ride and </a:t>
            </a:r>
            <a:r>
              <a:rPr lang="en-US" sz="1600" dirty="0"/>
              <a:t>91.23 % casual </a:t>
            </a:r>
            <a:r>
              <a:rPr lang="en-US" sz="1600" dirty="0" smtClean="0"/>
              <a:t>rider ride</a:t>
            </a:r>
            <a:br>
              <a:rPr lang="en-US" sz="1600" dirty="0" smtClean="0"/>
            </a:br>
            <a:r>
              <a:rPr lang="en-US" sz="1600" dirty="0" smtClean="0"/>
              <a:t>- Member ride is 35.68% more than casual ride</a:t>
            </a:r>
            <a:br>
              <a:rPr lang="en-US" sz="1600" dirty="0" smtClean="0"/>
            </a:b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b="1" dirty="0" smtClean="0">
                <a:sym typeface="Wingdings" panose="05000000000000000000" pitchFamily="2" charset="2"/>
              </a:rPr>
              <a:t>Focus on analyzing the member ride and casual ride below 1 hour</a:t>
            </a:r>
            <a:r>
              <a:rPr lang="en-US" sz="1600" b="1" dirty="0"/>
              <a:t> </a:t>
            </a:r>
            <a:endParaRPr lang="en-US" sz="16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66" y="1029576"/>
            <a:ext cx="5703267" cy="2711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318575" y="32814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smtClean="0"/>
              <a:t>Ride by started time of day </a:t>
            </a:r>
            <a:r>
              <a:rPr lang="en-US" sz="2000" dirty="0"/>
              <a:t>(use within 1 hour)</a:t>
            </a:r>
            <a:endParaRPr sz="2000" dirty="0"/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1"/>
          </p:nvPr>
        </p:nvSpPr>
        <p:spPr>
          <a:xfrm>
            <a:off x="4936386" y="900847"/>
            <a:ext cx="3588847" cy="187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vi-VN" dirty="0" smtClean="0"/>
              <a:t>Members ride and casual riders ride by time of day have the same trend in each quarter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vi-VN" dirty="0" smtClean="0">
                <a:sym typeface="Wingdings" panose="05000000000000000000" pitchFamily="2" charset="2"/>
              </a:rPr>
              <a:t> Compare average ride per month is acceptable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1" y="900847"/>
            <a:ext cx="4014187" cy="1957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0" y="2990904"/>
            <a:ext cx="4014187" cy="1957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f828e0bcc_0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/>
              <a:t>Ride by started time of day </a:t>
            </a:r>
            <a:r>
              <a:rPr lang="en-US" sz="2000" dirty="0"/>
              <a:t>(use within 1 hour)</a:t>
            </a:r>
            <a:endParaRPr sz="2000" dirty="0"/>
          </a:p>
        </p:txBody>
      </p:sp>
      <p:sp>
        <p:nvSpPr>
          <p:cNvPr id="114" name="Google Shape;114;g10f828e0bcc_0_1"/>
          <p:cNvSpPr txBox="1">
            <a:spLocks noGrp="1"/>
          </p:cNvSpPr>
          <p:nvPr>
            <p:ph type="body" idx="1"/>
          </p:nvPr>
        </p:nvSpPr>
        <p:spPr>
          <a:xfrm>
            <a:off x="311700" y="3932607"/>
            <a:ext cx="8520600" cy="79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-US" dirty="0" smtClean="0"/>
              <a:t>Members use bike more than casual riders at</a:t>
            </a:r>
            <a:br>
              <a:rPr lang="en-US" dirty="0" smtClean="0"/>
            </a:br>
            <a:r>
              <a:rPr lang="en-US" dirty="0" smtClean="0"/>
              <a:t>5am – 9am (at least 2 times) and </a:t>
            </a:r>
            <a:br>
              <a:rPr lang="en-US" dirty="0" smtClean="0"/>
            </a:br>
            <a:r>
              <a:rPr lang="en-US" dirty="0" smtClean="0"/>
              <a:t>4pm – 6pm (at least 40% more)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8" y="1096652"/>
            <a:ext cx="7262584" cy="25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389</Words>
  <Application>Microsoft Office PowerPoint</Application>
  <PresentationFormat>On-screen Show (16:9)</PresentationFormat>
  <Paragraphs>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Wingdings</vt:lpstr>
      <vt:lpstr>Average</vt:lpstr>
      <vt:lpstr>Oswald</vt:lpstr>
      <vt:lpstr>Slate</vt:lpstr>
      <vt:lpstr>CYCLISTIC PROJECT</vt:lpstr>
      <vt:lpstr>Contents</vt:lpstr>
      <vt:lpstr>Business Task</vt:lpstr>
      <vt:lpstr>Approach and Analysis</vt:lpstr>
      <vt:lpstr>Technical challenges</vt:lpstr>
      <vt:lpstr>Total ride by year month </vt:lpstr>
      <vt:lpstr>Total ride by use time (hour)</vt:lpstr>
      <vt:lpstr>Ride by started time of day (use within 1 hour)</vt:lpstr>
      <vt:lpstr>Ride by started time of day (use within 1 hour)</vt:lpstr>
      <vt:lpstr>Ride by day of week (use within 1 hour)</vt:lpstr>
      <vt:lpstr>More about trip ride within 1 hour</vt:lpstr>
      <vt:lpstr>More about trip ride within 1 hour</vt:lpstr>
      <vt:lpstr>Final results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PROJECT</dc:title>
  <dc:creator>Nguyen Binh</dc:creator>
  <cp:lastModifiedBy>Admin</cp:lastModifiedBy>
  <cp:revision>39</cp:revision>
  <dcterms:modified xsi:type="dcterms:W3CDTF">2022-05-04T05:10:49Z</dcterms:modified>
</cp:coreProperties>
</file>