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8ead6f49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8ead6f49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Stress is an underlying psychological disorder that requires intensive repetition to cause severe stress. Due to the limited time in the VR experiment, causing severe stress would not be ethical or achievable. Therefore, there may be an imbalance in the dataset. 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68743ff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68743ff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c162264ff51ccd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c162264ff51ccd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f1414183496151c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1414183496151c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distribution of the PSS-10 scores prior to clustering and the red lines represent the cut off scores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c162264ff51ccd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c162264ff51cc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histogram of pss scores after clustering where cluster 1 2 3 represent low moderate and severe severiteis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f1414183496151c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f1414183496151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68743ff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68743ff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b684494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b684494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68743ff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68743ff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68743ff1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68743ff1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bf29ffe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bf29ffe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Arrows describe the different places where active data is collected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68743ff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68743ff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bf29ffe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bf29ffe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https://www.youtube.com/watch?v=-mLzqPyHxXI&amp;feature=youtu.be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68743ff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68743ff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8bf29ff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8bf29ff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were chosen for computational </a:t>
            </a:r>
            <a:r>
              <a:rPr lang="en"/>
              <a:t>simplicity</a:t>
            </a:r>
            <a:r>
              <a:rPr lang="en"/>
              <a:t> and </a:t>
            </a:r>
            <a:r>
              <a:rPr lang="en"/>
              <a:t>empirical</a:t>
            </a:r>
            <a:r>
              <a:rPr lang="en"/>
              <a:t> results showed that this achieved the best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8bf29ffe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8bf29ffe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that were extracted per window of the user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jp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25150" y="4749902"/>
            <a:ext cx="393600" cy="393600"/>
          </a:xfrm>
          <a:prstGeom prst="rect">
            <a:avLst/>
          </a:prstGeom>
          <a:noFill/>
          <a:ln>
            <a:noFill/>
          </a:ln>
        </p:spPr>
      </p:pic>
      <p:pic>
        <p:nvPicPr>
          <p:cNvPr id="10" name="Google Shape;10;p1"/>
          <p:cNvPicPr preferRelativeResize="0"/>
          <p:nvPr/>
        </p:nvPicPr>
        <p:blipFill>
          <a:blip r:embed="rId2">
            <a:alphaModFix/>
          </a:blip>
          <a:stretch>
            <a:fillRect/>
          </a:stretch>
        </p:blipFill>
        <p:spPr>
          <a:xfrm>
            <a:off x="0" y="4749897"/>
            <a:ext cx="725138"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binh.nguyen@torontomu.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mLzqPyHxXI"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180"/>
              <a:t>Digital Interventions to Reduce Distress Among Frontline Health Care</a:t>
            </a:r>
            <a:endParaRPr sz="3180"/>
          </a:p>
          <a:p>
            <a:pPr indent="0" lvl="0" marL="0" rtl="0" algn="ctr">
              <a:spcBef>
                <a:spcPts val="0"/>
              </a:spcBef>
              <a:spcAft>
                <a:spcPts val="0"/>
              </a:spcAft>
              <a:buSzPts val="990"/>
              <a:buNone/>
            </a:pPr>
            <a:r>
              <a:rPr lang="en" sz="3180"/>
              <a:t>Providers: Analysis of Self-Perceived Stress</a:t>
            </a:r>
            <a:endParaRPr sz="3180"/>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t>Binh Nguyen*, Andrei Torres, Alice Rueda, Walter Sim, Douglas M Campbell, Wendy Lou, Bill Kapralos, Lindsay Beavers, Adam Dubrowski, Venkat Bhat, and Sridhar Krishnan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Classification evaluated the separability between the PSS-10 severities among the users</a:t>
            </a:r>
            <a:endParaRPr/>
          </a:p>
          <a:p>
            <a:pPr indent="-342900" lvl="0" marL="457200" rtl="0" algn="l">
              <a:spcBef>
                <a:spcPts val="0"/>
              </a:spcBef>
              <a:spcAft>
                <a:spcPts val="0"/>
              </a:spcAft>
              <a:buSzPts val="1800"/>
              <a:buChar char="●"/>
            </a:pPr>
            <a:r>
              <a:rPr lang="en"/>
              <a:t>SVM and DT </a:t>
            </a:r>
            <a:endParaRPr/>
          </a:p>
          <a:p>
            <a:pPr indent="-317500" lvl="1" marL="914400" rtl="0" algn="l">
              <a:spcBef>
                <a:spcPts val="0"/>
              </a:spcBef>
              <a:spcAft>
                <a:spcPts val="0"/>
              </a:spcAft>
              <a:buSzPts val="1400"/>
              <a:buChar char="○"/>
            </a:pPr>
            <a:r>
              <a:rPr lang="en"/>
              <a:t>Synthetic Minority Oversampling Technique (SMOTE)</a:t>
            </a:r>
            <a:endParaRPr/>
          </a:p>
          <a:p>
            <a:pPr indent="-317500" lvl="1" marL="914400" rtl="0" algn="l">
              <a:spcBef>
                <a:spcPts val="0"/>
              </a:spcBef>
              <a:spcAft>
                <a:spcPts val="0"/>
              </a:spcAft>
              <a:buSzPts val="1400"/>
              <a:buChar char="○"/>
            </a:pPr>
            <a:r>
              <a:rPr lang="en"/>
              <a:t>Weighted classification</a:t>
            </a:r>
            <a:endParaRPr/>
          </a:p>
          <a:p>
            <a:pPr indent="-317500" lvl="1" marL="914400" rtl="0" algn="l">
              <a:spcBef>
                <a:spcPts val="0"/>
              </a:spcBef>
              <a:spcAft>
                <a:spcPts val="0"/>
              </a:spcAft>
              <a:buSzPts val="1400"/>
              <a:buChar char="○"/>
            </a:pPr>
            <a:r>
              <a:rPr lang="en"/>
              <a:t>Downsampling</a:t>
            </a:r>
            <a:endParaRPr/>
          </a:p>
        </p:txBody>
      </p:sp>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and validation</a:t>
            </a:r>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1510598" y="984075"/>
            <a:ext cx="6307277" cy="358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Collected </a:t>
            </a:r>
            <a:r>
              <a:rPr lang="en"/>
              <a:t>n=15 </a:t>
            </a:r>
            <a:endParaRPr/>
          </a:p>
          <a:p>
            <a:pPr indent="-342900" lvl="0" marL="457200" rtl="0" algn="l">
              <a:spcBef>
                <a:spcPts val="0"/>
              </a:spcBef>
              <a:spcAft>
                <a:spcPts val="0"/>
              </a:spcAft>
              <a:buSzPts val="1800"/>
              <a:buChar char="●"/>
            </a:pPr>
            <a:r>
              <a:rPr lang="en"/>
              <a:t>Experimental length were an </a:t>
            </a:r>
            <a:r>
              <a:rPr b="1" lang="en"/>
              <a:t>average</a:t>
            </a:r>
            <a:r>
              <a:rPr lang="en"/>
              <a:t> of 47.12 with a </a:t>
            </a:r>
            <a:r>
              <a:rPr b="1" lang="en"/>
              <a:t>variation</a:t>
            </a:r>
            <a:r>
              <a:rPr lang="en"/>
              <a:t> of  6.41 minutes</a:t>
            </a:r>
            <a:endParaRPr/>
          </a:p>
          <a:p>
            <a:pPr indent="-342900" lvl="0" marL="457200" rtl="0" algn="l">
              <a:spcBef>
                <a:spcPts val="0"/>
              </a:spcBef>
              <a:spcAft>
                <a:spcPts val="0"/>
              </a:spcAft>
              <a:buSzPts val="1800"/>
              <a:buChar char="●"/>
            </a:pPr>
            <a:r>
              <a:rPr lang="en"/>
              <a:t>The average length of </a:t>
            </a:r>
            <a:r>
              <a:rPr b="1" lang="en"/>
              <a:t>Segment 1 and 2</a:t>
            </a:r>
            <a:r>
              <a:rPr lang="en"/>
              <a:t> were 22.16 and 24.96 minutes, respectively</a:t>
            </a:r>
            <a:endParaRPr/>
          </a:p>
          <a:p>
            <a:pPr indent="-342900" lvl="0" marL="457200" rtl="0" algn="l">
              <a:spcBef>
                <a:spcPts val="0"/>
              </a:spcBef>
              <a:spcAft>
                <a:spcPts val="0"/>
              </a:spcAft>
              <a:buSzPts val="1800"/>
              <a:buChar char="●"/>
            </a:pPr>
            <a:r>
              <a:rPr lang="en"/>
              <a:t>A total of </a:t>
            </a:r>
            <a:r>
              <a:rPr b="1" lang="en"/>
              <a:t>2144 windows</a:t>
            </a:r>
            <a:r>
              <a:rPr lang="en"/>
              <a:t> were created from 20-second windows</a:t>
            </a:r>
            <a:endParaRPr>
              <a:solidFill>
                <a:srgbClr val="FF0000"/>
              </a:solidFill>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5"/>
          <p:cNvPicPr preferRelativeResize="0"/>
          <p:nvPr/>
        </p:nvPicPr>
        <p:blipFill>
          <a:blip r:embed="rId3">
            <a:alphaModFix/>
          </a:blip>
          <a:stretch>
            <a:fillRect/>
          </a:stretch>
        </p:blipFill>
        <p:spPr>
          <a:xfrm>
            <a:off x="311704" y="1017733"/>
            <a:ext cx="8520600" cy="35889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6"/>
          <p:cNvPicPr preferRelativeResize="0"/>
          <p:nvPr/>
        </p:nvPicPr>
        <p:blipFill>
          <a:blip r:embed="rId3">
            <a:alphaModFix/>
          </a:blip>
          <a:stretch>
            <a:fillRect/>
          </a:stretch>
        </p:blipFill>
        <p:spPr>
          <a:xfrm>
            <a:off x="311700" y="1077804"/>
            <a:ext cx="8520600" cy="35253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7"/>
          <p:cNvPicPr preferRelativeResize="0"/>
          <p:nvPr/>
        </p:nvPicPr>
        <p:blipFill>
          <a:blip r:embed="rId3">
            <a:alphaModFix/>
          </a:blip>
          <a:stretch>
            <a:fillRect/>
          </a:stretch>
        </p:blipFill>
        <p:spPr>
          <a:xfrm>
            <a:off x="1181975" y="957325"/>
            <a:ext cx="6896100" cy="3429000"/>
          </a:xfrm>
          <a:prstGeom prst="rect">
            <a:avLst/>
          </a:prstGeom>
          <a:noFill/>
          <a:ln>
            <a:noFill/>
          </a:ln>
        </p:spPr>
      </p:pic>
      <p:sp>
        <p:nvSpPr>
          <p:cNvPr id="172" name="Google Shape;172;p27"/>
          <p:cNvSpPr txBox="1"/>
          <p:nvPr/>
        </p:nvSpPr>
        <p:spPr>
          <a:xfrm>
            <a:off x="428625" y="4745500"/>
            <a:ext cx="92664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The weighted classification weights for class 1, 2, and 3 were 1.56, 0.55, and </a:t>
            </a:r>
            <a:r>
              <a:rPr lang="en" sz="700"/>
              <a:t> </a:t>
            </a:r>
            <a:r>
              <a:rPr lang="en" sz="700"/>
              <a:t>1.79, respectively</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findings support literature to evaluate mental health through the use of physiological data</a:t>
            </a:r>
            <a:endParaRPr/>
          </a:p>
          <a:p>
            <a:pPr indent="-342900" lvl="0" marL="457200" rtl="0" algn="l">
              <a:spcBef>
                <a:spcPts val="0"/>
              </a:spcBef>
              <a:spcAft>
                <a:spcPts val="0"/>
              </a:spcAft>
              <a:buSzPts val="1800"/>
              <a:buChar char="●"/>
            </a:pPr>
            <a:r>
              <a:rPr lang="en"/>
              <a:t>Advantages of using a low-complexity algorithm are that it allows for potential deployment on edge computing devices</a:t>
            </a:r>
            <a:endParaRPr/>
          </a:p>
          <a:p>
            <a:pPr indent="-342900" lvl="0" marL="457200" rtl="0" algn="l">
              <a:spcBef>
                <a:spcPts val="0"/>
              </a:spcBef>
              <a:spcAft>
                <a:spcPts val="0"/>
              </a:spcAft>
              <a:buSzPts val="1800"/>
              <a:buChar char="●"/>
            </a:pPr>
            <a:r>
              <a:rPr lang="en"/>
              <a:t>Important to consider the potential limitations and ethical concerns such as data storage and analysis</a:t>
            </a:r>
            <a:endParaRPr/>
          </a:p>
          <a:p>
            <a:pPr indent="-342900" lvl="0" marL="457200" rtl="0" algn="l">
              <a:spcBef>
                <a:spcPts val="0"/>
              </a:spcBef>
              <a:spcAft>
                <a:spcPts val="0"/>
              </a:spcAft>
              <a:buSzPts val="1800"/>
              <a:buChar char="●"/>
            </a:pPr>
            <a:r>
              <a:rPr lang="en"/>
              <a:t>Further research is needed to evaluate the performance of the algorithm in real-world settings</a:t>
            </a:r>
            <a:endParaRPr/>
          </a:p>
        </p:txBody>
      </p:sp>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Conclusion</a:t>
            </a:r>
            <a:endParaRPr/>
          </a:p>
          <a:p>
            <a:pPr indent="0" lvl="0" marL="0" rtl="0" algn="l">
              <a:spcBef>
                <a:spcPts val="0"/>
              </a:spcBef>
              <a:spcAft>
                <a:spcPts val="0"/>
              </a:spcAft>
              <a:buNone/>
            </a:pPr>
            <a:r>
              <a:t/>
            </a:r>
            <a:endParaRPr/>
          </a:p>
        </p:txBody>
      </p:sp>
      <p:sp>
        <p:nvSpPr>
          <p:cNvPr id="179" name="Google Shape;17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us!</a:t>
            </a:r>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Binh Nguyen</a:t>
            </a:r>
            <a:endParaRPr/>
          </a:p>
          <a:p>
            <a:pPr indent="0" lvl="0" marL="0" rtl="0" algn="l">
              <a:spcBef>
                <a:spcPts val="1200"/>
              </a:spcBef>
              <a:spcAft>
                <a:spcPts val="0"/>
              </a:spcAft>
              <a:buNone/>
            </a:pPr>
            <a:r>
              <a:rPr lang="en"/>
              <a:t>Email: </a:t>
            </a:r>
            <a:r>
              <a:rPr lang="en" u="sng">
                <a:solidFill>
                  <a:schemeClr val="hlink"/>
                </a:solidFill>
                <a:hlinkClick r:id="rId3"/>
              </a:rPr>
              <a:t>binh.nguyen@torontomu.ca</a:t>
            </a:r>
            <a:endParaRPr/>
          </a:p>
          <a:p>
            <a:pPr indent="0" lvl="0" marL="0" rtl="0" algn="l">
              <a:spcBef>
                <a:spcPts val="1200"/>
              </a:spcBef>
              <a:spcAft>
                <a:spcPts val="0"/>
              </a:spcAft>
              <a:buNone/>
            </a:pPr>
            <a:r>
              <a:rPr lang="en"/>
              <a:t>Twitter: @binhkimnguyen / @sar_research</a:t>
            </a:r>
            <a:endParaRPr/>
          </a:p>
          <a:p>
            <a:pPr indent="0" lvl="0" marL="0" rtl="0" algn="l">
              <a:spcBef>
                <a:spcPts val="1200"/>
              </a:spcBef>
              <a:spcAft>
                <a:spcPts val="1200"/>
              </a:spcAft>
              <a:buNone/>
            </a:pPr>
            <a:r>
              <a:rPr lang="en"/>
              <a:t>LinkedIn: linkedin.com/in/binhnguyens</a:t>
            </a:r>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Healthcare workers have reported experiencing moral distress due to the constraints of COVID-19 Pandemic</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Understand moral distress through the use VR simulation to simulate the ICU during COVID-19 </a:t>
            </a:r>
            <a:endParaRPr/>
          </a:p>
          <a:p>
            <a:pPr indent="-342900" lvl="0" marL="457200" rtl="0" algn="l">
              <a:spcBef>
                <a:spcPts val="0"/>
              </a:spcBef>
              <a:spcAft>
                <a:spcPts val="0"/>
              </a:spcAft>
              <a:buSzPts val="1800"/>
              <a:buChar char="●"/>
            </a:pPr>
            <a:r>
              <a:rPr lang="en"/>
              <a:t>Use and evaluate potential digital interventions</a:t>
            </a:r>
            <a:endParaRPr/>
          </a:p>
        </p:txBody>
      </p:sp>
      <p:pic>
        <p:nvPicPr>
          <p:cNvPr id="71" name="Google Shape;71;p15"/>
          <p:cNvPicPr preferRelativeResize="0"/>
          <p:nvPr/>
        </p:nvPicPr>
        <p:blipFill>
          <a:blip r:embed="rId3">
            <a:alphaModFix/>
          </a:blip>
          <a:stretch>
            <a:fillRect/>
          </a:stretch>
        </p:blipFill>
        <p:spPr>
          <a:xfrm>
            <a:off x="886495" y="2302630"/>
            <a:ext cx="3057000" cy="2644775"/>
          </a:xfrm>
          <a:prstGeom prst="rect">
            <a:avLst/>
          </a:prstGeom>
          <a:noFill/>
          <a:ln>
            <a:noFill/>
          </a:ln>
        </p:spPr>
      </p:pic>
      <p:pic>
        <p:nvPicPr>
          <p:cNvPr id="72" name="Google Shape;72;p15"/>
          <p:cNvPicPr preferRelativeResize="0"/>
          <p:nvPr/>
        </p:nvPicPr>
        <p:blipFill>
          <a:blip r:embed="rId4">
            <a:alphaModFix/>
          </a:blip>
          <a:stretch>
            <a:fillRect/>
          </a:stretch>
        </p:blipFill>
        <p:spPr>
          <a:xfrm>
            <a:off x="5033975" y="2316588"/>
            <a:ext cx="3057002" cy="2616862"/>
          </a:xfrm>
          <a:prstGeom prst="rect">
            <a:avLst/>
          </a:prstGeom>
          <a:noFill/>
          <a:ln>
            <a:noFill/>
          </a:ln>
        </p:spPr>
      </p:pic>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n=15 healthcare workers </a:t>
            </a:r>
            <a:endParaRPr/>
          </a:p>
          <a:p>
            <a:pPr indent="-342900" lvl="0" marL="457200" rtl="0" algn="l">
              <a:spcBef>
                <a:spcPts val="0"/>
              </a:spcBef>
              <a:spcAft>
                <a:spcPts val="0"/>
              </a:spcAft>
              <a:buSzPts val="1800"/>
              <a:buChar char="●"/>
            </a:pPr>
            <a:r>
              <a:rPr lang="en"/>
              <a:t>Data collection involved</a:t>
            </a:r>
            <a:endParaRPr/>
          </a:p>
          <a:p>
            <a:pPr indent="-317500" lvl="1" marL="914400" rtl="0" algn="l">
              <a:spcBef>
                <a:spcPts val="0"/>
              </a:spcBef>
              <a:spcAft>
                <a:spcPts val="0"/>
              </a:spcAft>
              <a:buSzPts val="1400"/>
              <a:buChar char="○"/>
            </a:pPr>
            <a:r>
              <a:rPr lang="en"/>
              <a:t>Passive physiological signals</a:t>
            </a:r>
            <a:endParaRPr/>
          </a:p>
          <a:p>
            <a:pPr indent="-317500" lvl="1" marL="914400" rtl="0" algn="l">
              <a:spcBef>
                <a:spcPts val="0"/>
              </a:spcBef>
              <a:spcAft>
                <a:spcPts val="0"/>
              </a:spcAft>
              <a:buSzPts val="1400"/>
              <a:buChar char="○"/>
            </a:pPr>
            <a:r>
              <a:rPr lang="en"/>
              <a:t>Active mental health questionnaires</a:t>
            </a:r>
            <a:endParaRPr/>
          </a:p>
        </p:txBody>
      </p:sp>
      <p:pic>
        <p:nvPicPr>
          <p:cNvPr id="80" name="Google Shape;80;p16"/>
          <p:cNvPicPr preferRelativeResize="0"/>
          <p:nvPr/>
        </p:nvPicPr>
        <p:blipFill>
          <a:blip r:embed="rId3">
            <a:alphaModFix/>
          </a:blip>
          <a:stretch>
            <a:fillRect/>
          </a:stretch>
        </p:blipFill>
        <p:spPr>
          <a:xfrm>
            <a:off x="1328738" y="2947125"/>
            <a:ext cx="6486525" cy="581025"/>
          </a:xfrm>
          <a:prstGeom prst="rect">
            <a:avLst/>
          </a:prstGeom>
          <a:noFill/>
          <a:ln>
            <a:noFill/>
          </a:ln>
        </p:spPr>
      </p:pic>
      <p:cxnSp>
        <p:nvCxnSpPr>
          <p:cNvPr id="81" name="Google Shape;81;p16"/>
          <p:cNvCxnSpPr/>
          <p:nvPr/>
        </p:nvCxnSpPr>
        <p:spPr>
          <a:xfrm rot="10800000">
            <a:off x="1874125" y="3652575"/>
            <a:ext cx="12900" cy="8115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p:nvPr/>
        </p:nvCxnSpPr>
        <p:spPr>
          <a:xfrm rot="10800000">
            <a:off x="7310600" y="3721900"/>
            <a:ext cx="12900" cy="8115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VR </a:t>
            </a:r>
            <a:endParaRPr/>
          </a:p>
          <a:p>
            <a:pPr indent="-317500" lvl="1" marL="914400" rtl="0" algn="l">
              <a:spcBef>
                <a:spcPts val="0"/>
              </a:spcBef>
              <a:spcAft>
                <a:spcPts val="0"/>
              </a:spcAft>
              <a:buSzPts val="1400"/>
              <a:buChar char="○"/>
            </a:pPr>
            <a:r>
              <a:rPr lang="en"/>
              <a:t>Simulation</a:t>
            </a:r>
            <a:endParaRPr/>
          </a:p>
          <a:p>
            <a:pPr indent="-342900" lvl="0" marL="457200" rtl="0" algn="l">
              <a:spcBef>
                <a:spcPts val="0"/>
              </a:spcBef>
              <a:spcAft>
                <a:spcPts val="0"/>
              </a:spcAft>
              <a:buSzPts val="1800"/>
              <a:buChar char="●"/>
            </a:pPr>
            <a:r>
              <a:rPr lang="en"/>
              <a:t>Biopac</a:t>
            </a:r>
            <a:endParaRPr/>
          </a:p>
          <a:p>
            <a:pPr indent="-317500" lvl="1" marL="914400" rtl="0" algn="l">
              <a:spcBef>
                <a:spcPts val="0"/>
              </a:spcBef>
              <a:spcAft>
                <a:spcPts val="0"/>
              </a:spcAft>
              <a:buSzPts val="1400"/>
              <a:buChar char="○"/>
            </a:pPr>
            <a:r>
              <a:rPr lang="en"/>
              <a:t>Respiration</a:t>
            </a:r>
            <a:endParaRPr/>
          </a:p>
          <a:p>
            <a:pPr indent="-317500" lvl="1" marL="914400" rtl="0" algn="l">
              <a:spcBef>
                <a:spcPts val="0"/>
              </a:spcBef>
              <a:spcAft>
                <a:spcPts val="0"/>
              </a:spcAft>
              <a:buSzPts val="1400"/>
              <a:buChar char="○"/>
            </a:pPr>
            <a:r>
              <a:rPr lang="en"/>
              <a:t>Oxygen Saturation</a:t>
            </a:r>
            <a:endParaRPr/>
          </a:p>
          <a:p>
            <a:pPr indent="-317500" lvl="1" marL="914400" rtl="0" algn="l">
              <a:spcBef>
                <a:spcPts val="0"/>
              </a:spcBef>
              <a:spcAft>
                <a:spcPts val="0"/>
              </a:spcAft>
              <a:buSzPts val="1400"/>
              <a:buChar char="○"/>
            </a:pPr>
            <a:r>
              <a:rPr lang="en"/>
              <a:t>Heart Rate</a:t>
            </a:r>
            <a:endParaRPr/>
          </a:p>
          <a:p>
            <a:pPr indent="-317500" lvl="1" marL="914400" rtl="0" algn="l">
              <a:spcBef>
                <a:spcPts val="0"/>
              </a:spcBef>
              <a:spcAft>
                <a:spcPts val="0"/>
              </a:spcAft>
              <a:buSzPts val="1400"/>
              <a:buChar char="○"/>
            </a:pPr>
            <a:r>
              <a:rPr lang="en"/>
              <a:t>Skin conductance </a:t>
            </a:r>
            <a:endParaRPr/>
          </a:p>
          <a:p>
            <a:pPr indent="-342900" lvl="0" marL="457200" rtl="0" algn="l">
              <a:spcBef>
                <a:spcPts val="0"/>
              </a:spcBef>
              <a:spcAft>
                <a:spcPts val="0"/>
              </a:spcAft>
              <a:buSzPts val="1800"/>
              <a:buChar char="●"/>
            </a:pPr>
            <a:r>
              <a:rPr lang="en"/>
              <a:t>Mental health questionnaire</a:t>
            </a:r>
            <a:endParaRPr/>
          </a:p>
          <a:p>
            <a:pPr indent="-317500" lvl="1" marL="914400" rtl="0" algn="l">
              <a:spcBef>
                <a:spcPts val="0"/>
              </a:spcBef>
              <a:spcAft>
                <a:spcPts val="0"/>
              </a:spcAft>
              <a:buSzPts val="1400"/>
              <a:buChar char="○"/>
            </a:pPr>
            <a:r>
              <a:rPr lang="en"/>
              <a:t>Perceived Stress Scale (PSS)-10</a:t>
            </a:r>
            <a:endParaRPr/>
          </a:p>
        </p:txBody>
      </p:sp>
      <p:pic>
        <p:nvPicPr>
          <p:cNvPr id="90" name="Google Shape;90;p17"/>
          <p:cNvPicPr preferRelativeResize="0"/>
          <p:nvPr/>
        </p:nvPicPr>
        <p:blipFill>
          <a:blip r:embed="rId3">
            <a:alphaModFix/>
          </a:blip>
          <a:stretch>
            <a:fillRect/>
          </a:stretch>
        </p:blipFill>
        <p:spPr>
          <a:xfrm>
            <a:off x="4277072" y="1152475"/>
            <a:ext cx="4555233" cy="3416402"/>
          </a:xfrm>
          <a:prstGeom prst="rect">
            <a:avLst/>
          </a:prstGeom>
          <a:noFill/>
          <a:ln>
            <a:noFill/>
          </a:ln>
        </p:spPr>
      </p:pic>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title="Moral Distress VR Simulation Demo">
            <a:hlinkClick r:id="rId3"/>
          </p:cNvPr>
          <p:cNvPicPr preferRelativeResize="0"/>
          <p:nvPr/>
        </p:nvPicPr>
        <p:blipFill>
          <a:blip r:embed="rId4">
            <a:alphaModFix/>
          </a:blip>
          <a:stretch>
            <a:fillRect/>
          </a:stretch>
        </p:blipFill>
        <p:spPr>
          <a:xfrm>
            <a:off x="589975" y="417600"/>
            <a:ext cx="7964050" cy="4479775"/>
          </a:xfrm>
          <a:prstGeom prst="rect">
            <a:avLst/>
          </a:prstGeom>
          <a:noFill/>
          <a:ln>
            <a:noFill/>
          </a:ln>
        </p:spPr>
      </p:pic>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Feature extraction</a:t>
            </a:r>
            <a:endParaRPr/>
          </a:p>
          <a:p>
            <a:pPr indent="-342900" lvl="0" marL="457200" rtl="0" algn="l">
              <a:spcBef>
                <a:spcPts val="0"/>
              </a:spcBef>
              <a:spcAft>
                <a:spcPts val="0"/>
              </a:spcAft>
              <a:buSzPts val="1800"/>
              <a:buChar char="●"/>
            </a:pPr>
            <a:r>
              <a:rPr lang="en"/>
              <a:t>Classification</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Physiological</a:t>
            </a:r>
            <a:r>
              <a:rPr lang="en"/>
              <a:t> data</a:t>
            </a:r>
            <a:endParaRPr/>
          </a:p>
          <a:p>
            <a:pPr indent="-317500" lvl="1" marL="914400" rtl="0" algn="l">
              <a:spcBef>
                <a:spcPts val="0"/>
              </a:spcBef>
              <a:spcAft>
                <a:spcPts val="0"/>
              </a:spcAft>
              <a:buSzPts val="1400"/>
              <a:buChar char="○"/>
            </a:pPr>
            <a:r>
              <a:rPr lang="en"/>
              <a:t>Normalization of data</a:t>
            </a:r>
            <a:endParaRPr/>
          </a:p>
          <a:p>
            <a:pPr indent="-317500" lvl="1" marL="914400" rtl="0" algn="l">
              <a:spcBef>
                <a:spcPts val="0"/>
              </a:spcBef>
              <a:spcAft>
                <a:spcPts val="0"/>
              </a:spcAft>
              <a:buSzPts val="1400"/>
              <a:buChar char="○"/>
            </a:pPr>
            <a:r>
              <a:rPr lang="en"/>
              <a:t>Segmented the data </a:t>
            </a:r>
            <a:endParaRPr/>
          </a:p>
          <a:p>
            <a:pPr indent="-317500" lvl="1" marL="914400" rtl="0" algn="l">
              <a:spcBef>
                <a:spcPts val="0"/>
              </a:spcBef>
              <a:spcAft>
                <a:spcPts val="0"/>
              </a:spcAft>
              <a:buSzPts val="1400"/>
              <a:buChar char="○"/>
            </a:pPr>
            <a:r>
              <a:rPr lang="en"/>
              <a:t>Windowing of 20 seconds</a:t>
            </a:r>
            <a:endParaRPr/>
          </a:p>
          <a:p>
            <a:pPr indent="-342900" lvl="0" marL="457200" rtl="0" algn="l">
              <a:spcBef>
                <a:spcPts val="0"/>
              </a:spcBef>
              <a:spcAft>
                <a:spcPts val="0"/>
              </a:spcAft>
              <a:buSzPts val="1800"/>
              <a:buChar char="●"/>
            </a:pPr>
            <a:r>
              <a:rPr lang="en"/>
              <a:t>PSS-10	</a:t>
            </a:r>
            <a:endParaRPr/>
          </a:p>
          <a:p>
            <a:pPr indent="-317500" lvl="1" marL="914400" rtl="0" algn="l">
              <a:spcBef>
                <a:spcPts val="0"/>
              </a:spcBef>
              <a:spcAft>
                <a:spcPts val="0"/>
              </a:spcAft>
              <a:buSzPts val="1400"/>
              <a:buChar char="○"/>
            </a:pPr>
            <a:r>
              <a:rPr lang="en"/>
              <a:t>Clustered to low, moderate and high severity **</a:t>
            </a:r>
            <a:endParaRPr/>
          </a:p>
        </p:txBody>
      </p:sp>
      <p:pic>
        <p:nvPicPr>
          <p:cNvPr id="113" name="Google Shape;113;p20"/>
          <p:cNvPicPr preferRelativeResize="0"/>
          <p:nvPr/>
        </p:nvPicPr>
        <p:blipFill rotWithShape="1">
          <a:blip r:embed="rId3">
            <a:alphaModFix/>
          </a:blip>
          <a:srcRect b="0" l="0" r="61511" t="0"/>
          <a:stretch/>
        </p:blipFill>
        <p:spPr>
          <a:xfrm>
            <a:off x="6486449" y="640525"/>
            <a:ext cx="2038250" cy="474350"/>
          </a:xfrm>
          <a:prstGeom prst="rect">
            <a:avLst/>
          </a:prstGeom>
          <a:noFill/>
          <a:ln>
            <a:noFill/>
          </a:ln>
        </p:spPr>
      </p:pic>
      <p:pic>
        <p:nvPicPr>
          <p:cNvPr id="114" name="Google Shape;114;p20"/>
          <p:cNvPicPr preferRelativeResize="0"/>
          <p:nvPr/>
        </p:nvPicPr>
        <p:blipFill rotWithShape="1">
          <a:blip r:embed="rId3">
            <a:alphaModFix/>
          </a:blip>
          <a:srcRect b="0" l="61511" r="0" t="0"/>
          <a:stretch/>
        </p:blipFill>
        <p:spPr>
          <a:xfrm>
            <a:off x="6486449" y="1236475"/>
            <a:ext cx="2038250" cy="474350"/>
          </a:xfrm>
          <a:prstGeom prst="rect">
            <a:avLst/>
          </a:prstGeom>
          <a:noFill/>
          <a:ln>
            <a:noFill/>
          </a:ln>
        </p:spPr>
      </p:pic>
      <p:sp>
        <p:nvSpPr>
          <p:cNvPr id="115" name="Google Shape;115;p20"/>
          <p:cNvSpPr txBox="1"/>
          <p:nvPr/>
        </p:nvSpPr>
        <p:spPr>
          <a:xfrm>
            <a:off x="5073125" y="700550"/>
            <a:ext cx="1225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Segment 1 -</a:t>
            </a:r>
            <a:endParaRPr/>
          </a:p>
        </p:txBody>
      </p:sp>
      <p:sp>
        <p:nvSpPr>
          <p:cNvPr id="116" name="Google Shape;116;p20"/>
          <p:cNvSpPr txBox="1"/>
          <p:nvPr/>
        </p:nvSpPr>
        <p:spPr>
          <a:xfrm>
            <a:off x="5073125" y="1236475"/>
            <a:ext cx="1225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Segment 2 -</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nvSpPr>
        <p:spPr>
          <a:xfrm>
            <a:off x="459250" y="4666500"/>
            <a:ext cx="71847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t>**The PSS-10 scale has a 0-40 range with diagnosis of low, moderate and high perceived stress for score ranges of 0-13, 14-26, and 27-40, respectively</a:t>
            </a:r>
            <a:endParaRPr sz="600"/>
          </a:p>
          <a:p>
            <a:pPr indent="0" lvl="0" marL="0" rtl="0" algn="l">
              <a:spcBef>
                <a:spcPts val="0"/>
              </a:spcBef>
              <a:spcAft>
                <a:spcPts val="0"/>
              </a:spcAft>
              <a:buNone/>
            </a:pPr>
            <a:r>
              <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Analysis</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516600" y="1375325"/>
            <a:ext cx="8110800" cy="2893325"/>
          </a:xfrm>
          <a:prstGeom prst="rect">
            <a:avLst/>
          </a:prstGeom>
          <a:noFill/>
          <a:ln>
            <a:noFill/>
          </a:ln>
        </p:spPr>
      </p:pic>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