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15117763"/>
  <p:notesSz cx="7099300" cy="10234613"/>
  <p:embeddedFontLst>
    <p:embeddedFont>
      <p:font typeface="Tahoma" panose="020B0604030504040204" pitchFamily="34" charset="0"/>
      <p:regular r:id="rId4"/>
      <p:bold r:id="rId5"/>
    </p:embeddedFont>
    <p:embeddedFont>
      <p:font typeface="Times" panose="02020603050405020304" pitchFamily="18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1" y="-3130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2337" y="773112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73113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marR="0" lvl="0" indent="-55880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sz="5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sz="4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sz="3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620712" y="7734029"/>
            <a:ext cx="9448800" cy="521990"/>
            <a:chOff x="620713" y="8243888"/>
            <a:chExt cx="9448800" cy="521990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20713" y="8304213"/>
              <a:ext cx="94488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 </a:t>
              </a:r>
              <a:r>
                <a:rPr lang="en-US" sz="1600" b="1" dirty="0" err="1">
                  <a:solidFill>
                    <a:schemeClr val="lt1"/>
                  </a:solidFill>
                </a:rPr>
                <a:t>t</a:t>
              </a:r>
              <a:r>
                <a:rPr lang="en-US" sz="1600" b="1" i="0" u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iết</a:t>
              </a:r>
              <a:endParaRPr lang="en-US" sz="16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dirty="0"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350520" y="509432"/>
            <a:ext cx="10023792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vi-VN" sz="2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PHÁT HIỆN BẤT THƯỜNG TRONG CÁC VIDEO THU LẠI ĐƯỢC TỪ CAMERA GIÁM SÁT</a:t>
            </a:r>
            <a:endParaRPr sz="6600" dirty="0"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525780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620712" y="5318125"/>
            <a:ext cx="9448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chemeClr val="lt1"/>
                </a:solidFill>
              </a:rPr>
              <a:t>Sơ</a:t>
            </a:r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err="1">
                <a:solidFill>
                  <a:schemeClr val="lt1"/>
                </a:solidFill>
              </a:rPr>
              <a:t>đồ</a:t>
            </a:r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err="1">
                <a:solidFill>
                  <a:schemeClr val="lt1"/>
                </a:solidFill>
              </a:rPr>
              <a:t>m</a:t>
            </a:r>
            <a:r>
              <a:rPr lang="en-US" sz="16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ô</a:t>
            </a:r>
            <a:r>
              <a:rPr lang="en-US" sz="16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dirty="0"/>
          </a:p>
        </p:txBody>
      </p:sp>
      <p:sp>
        <p:nvSpPr>
          <p:cNvPr id="108" name="Google Shape;108;p13"/>
          <p:cNvSpPr txBox="1"/>
          <p:nvPr/>
        </p:nvSpPr>
        <p:spPr>
          <a:xfrm>
            <a:off x="2089150" y="2720975"/>
            <a:ext cx="1524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dirty="0" err="1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Giới</a:t>
            </a:r>
            <a:r>
              <a:rPr lang="en-US" sz="1200" b="1" dirty="0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1" dirty="0" err="1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Thiệu</a:t>
            </a:r>
            <a:endParaRPr dirty="0"/>
          </a:p>
        </p:txBody>
      </p:sp>
      <p:sp>
        <p:nvSpPr>
          <p:cNvPr id="109" name="Google Shape;109;p13"/>
          <p:cNvSpPr txBox="1"/>
          <p:nvPr/>
        </p:nvSpPr>
        <p:spPr>
          <a:xfrm>
            <a:off x="7051675" y="2720975"/>
            <a:ext cx="1524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dirty="0" err="1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Mục</a:t>
            </a:r>
            <a:r>
              <a:rPr lang="en-US" sz="1200" b="1" dirty="0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1" dirty="0" err="1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tiêu</a:t>
            </a:r>
            <a:endParaRPr lang="en-US" dirty="0"/>
          </a:p>
        </p:txBody>
      </p:sp>
      <p:sp>
        <p:nvSpPr>
          <p:cNvPr id="110" name="Google Shape;110;p13"/>
          <p:cNvSpPr txBox="1"/>
          <p:nvPr/>
        </p:nvSpPr>
        <p:spPr>
          <a:xfrm>
            <a:off x="3484560" y="1465210"/>
            <a:ext cx="371951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chemeClr val="lt1"/>
                </a:solidFill>
              </a:rPr>
              <a:t>Phạm</a:t>
            </a:r>
            <a:r>
              <a:rPr lang="en-US" sz="1600" b="1" dirty="0">
                <a:solidFill>
                  <a:schemeClr val="lt1"/>
                </a:solidFill>
              </a:rPr>
              <a:t> Thanh Bình - 230201003</a:t>
            </a:r>
            <a:endParaRPr dirty="0"/>
          </a:p>
        </p:txBody>
      </p:sp>
      <p:sp>
        <p:nvSpPr>
          <p:cNvPr id="113" name="Google Shape;113;p13"/>
          <p:cNvSpPr txBox="1"/>
          <p:nvPr/>
        </p:nvSpPr>
        <p:spPr>
          <a:xfrm>
            <a:off x="3314898" y="1973678"/>
            <a:ext cx="4058839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Đh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Thông tin –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Đh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Quốc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TPHCM</a:t>
            </a:r>
            <a:endParaRPr dirty="0"/>
          </a:p>
        </p:txBody>
      </p:sp>
      <p:sp>
        <p:nvSpPr>
          <p:cNvPr id="115" name="Google Shape;115;p13"/>
          <p:cNvSpPr txBox="1"/>
          <p:nvPr/>
        </p:nvSpPr>
        <p:spPr>
          <a:xfrm>
            <a:off x="1319212" y="14324012"/>
            <a:ext cx="89042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Thanh Bình </a:t>
            </a:r>
            <a:r>
              <a:rPr lang="en-US" sz="1300" b="1" i="0" u="none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tin</a:t>
            </a:r>
            <a:endParaRPr dirty="0"/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TEL : *********	Email : </a:t>
            </a:r>
            <a:r>
              <a:rPr lang="en-US" sz="1200" b="1" dirty="0">
                <a:solidFill>
                  <a:schemeClr val="lt1"/>
                </a:solidFill>
              </a:rPr>
              <a:t>binhpt.18@grad.uit.edu.vn</a:t>
            </a:r>
            <a:endParaRPr dirty="0"/>
          </a:p>
        </p:txBody>
      </p:sp>
      <p:sp>
        <p:nvSpPr>
          <p:cNvPr id="390" name="Google Shape;390;p13"/>
          <p:cNvSpPr txBox="1"/>
          <p:nvPr/>
        </p:nvSpPr>
        <p:spPr>
          <a:xfrm>
            <a:off x="561338" y="8159479"/>
            <a:ext cx="2209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 </a:t>
            </a:r>
            <a:r>
              <a:rPr lang="en-US" b="1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Dataset</a:t>
            </a:r>
            <a:endParaRPr dirty="0"/>
          </a:p>
        </p:txBody>
      </p:sp>
      <p:sp>
        <p:nvSpPr>
          <p:cNvPr id="431" name="Google Shape;431;p13"/>
          <p:cNvSpPr txBox="1"/>
          <p:nvPr/>
        </p:nvSpPr>
        <p:spPr>
          <a:xfrm>
            <a:off x="5680075" y="3150207"/>
            <a:ext cx="4267200" cy="1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Phát triển thành công mô hình phát hiện bất thường trong video với độ chính xác từ 80% trở lên.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Cải thiện quá trình training của mô hình sao cho không bị tốn quá nhiều tài nguyên và thời gian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hoàn thành 2 mục tiêu trên, chúng tôi sẽ nghiên cứu mô hình có thể phát hiện bất thường với input là video trong thời gian thực thay vì video có sẵn.</a:t>
            </a:r>
          </a:p>
        </p:txBody>
      </p:sp>
      <p:sp>
        <p:nvSpPr>
          <p:cNvPr id="433" name="Google Shape;433;p13"/>
          <p:cNvSpPr txBox="1"/>
          <p:nvPr/>
        </p:nvSpPr>
        <p:spPr>
          <a:xfrm>
            <a:off x="446181" y="3156635"/>
            <a:ext cx="4616261" cy="160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just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Phát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hiện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bất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thường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video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là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một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chủ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đề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thiết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thực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cuộc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sống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ta.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Tuy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nhiên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hình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phổ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biến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nay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đã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trở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nên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lỗi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thời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còn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hiệu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quả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342900" marR="0" lvl="0" indent="-171450" algn="just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vậy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nên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Convolutional LSTM Autoencoder.</a:t>
            </a:r>
          </a:p>
          <a:p>
            <a:pPr marL="342900" marR="0" lvl="0" indent="-171450" algn="just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</a:t>
            </a:r>
            <a:r>
              <a:rPr lang="vi-V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ết hợp khả năng trích xuất đặc trưng không gian của mạng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khả năng trích xuất đặc trưng thời gian của mạng </a:t>
            </a:r>
            <a:r>
              <a:rPr lang="vi-V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</a:t>
            </a:r>
            <a:r>
              <a:rPr lang="vi-V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kiến trúc của mạng </a:t>
            </a:r>
            <a:r>
              <a:rPr lang="vi-V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Autoencoder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Google Shape;431;p13">
            <a:extLst>
              <a:ext uri="{FF2B5EF4-FFF2-40B4-BE49-F238E27FC236}">
                <a16:creationId xmlns:a16="http://schemas.microsoft.com/office/drawing/2014/main" id="{AEBA6C2A-DA6F-5418-C810-F74EC07C45F2}"/>
              </a:ext>
            </a:extLst>
          </p:cNvPr>
          <p:cNvSpPr txBox="1"/>
          <p:nvPr/>
        </p:nvSpPr>
        <p:spPr>
          <a:xfrm>
            <a:off x="561338" y="8515577"/>
            <a:ext cx="306736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dụng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bộ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dataset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sau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vi-VN" sz="1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941024-23DB-31FD-F4F0-C37CED9D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2626"/>
              </p:ext>
            </p:extLst>
          </p:nvPr>
        </p:nvGraphicFramePr>
        <p:xfrm>
          <a:off x="637539" y="8873489"/>
          <a:ext cx="327056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18">
                  <a:extLst>
                    <a:ext uri="{9D8B030D-6E8A-4147-A177-3AD203B41FA5}">
                      <a16:colId xmlns:a16="http://schemas.microsoft.com/office/drawing/2014/main" val="1451909565"/>
                    </a:ext>
                  </a:extLst>
                </a:gridCol>
                <a:gridCol w="877838">
                  <a:extLst>
                    <a:ext uri="{9D8B030D-6E8A-4147-A177-3AD203B41FA5}">
                      <a16:colId xmlns:a16="http://schemas.microsoft.com/office/drawing/2014/main" val="919403628"/>
                    </a:ext>
                  </a:extLst>
                </a:gridCol>
                <a:gridCol w="1403111">
                  <a:extLst>
                    <a:ext uri="{9D8B030D-6E8A-4147-A177-3AD203B41FA5}">
                      <a16:colId xmlns:a16="http://schemas.microsoft.com/office/drawing/2014/main" val="2440344725"/>
                    </a:ext>
                  </a:extLst>
                </a:gridCol>
              </a:tblGrid>
              <a:tr h="2499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dataset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Số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lượng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video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Nội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dung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13649"/>
                  </a:ext>
                </a:extLst>
              </a:tr>
              <a:tr h="59568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Avenue Dataset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video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huấn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luyện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21 video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thử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nghiệm</a:t>
                      </a:r>
                      <a:endParaRPr lang="en-US" sz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video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giám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sát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được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chọn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lọc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kĩ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càng</a:t>
                      </a:r>
                      <a:endParaRPr lang="en-US" sz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51523"/>
                  </a:ext>
                </a:extLst>
              </a:tr>
              <a:tr h="57343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UCF-Crime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1900 video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loại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bất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thường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nhau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chủ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yếu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là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hoạt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động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phi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pháp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tai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nạn</a:t>
                      </a:r>
                      <a:endParaRPr lang="en-US" sz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89837"/>
                  </a:ext>
                </a:extLst>
              </a:tr>
            </a:tbl>
          </a:graphicData>
        </a:graphic>
      </p:graphicFrame>
      <p:sp>
        <p:nvSpPr>
          <p:cNvPr id="5" name="Google Shape;390;p13">
            <a:extLst>
              <a:ext uri="{FF2B5EF4-FFF2-40B4-BE49-F238E27FC236}">
                <a16:creationId xmlns:a16="http://schemas.microsoft.com/office/drawing/2014/main" id="{4A33B1E0-79E5-FBF9-EDDA-B4253E03E21C}"/>
              </a:ext>
            </a:extLst>
          </p:cNvPr>
          <p:cNvSpPr txBox="1"/>
          <p:nvPr/>
        </p:nvSpPr>
        <p:spPr>
          <a:xfrm>
            <a:off x="561338" y="11579974"/>
            <a:ext cx="29098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2.   </a:t>
            </a:r>
            <a:r>
              <a:rPr lang="en-US" sz="1400" b="1" i="0" u="none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en-US" b="1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ổng</a:t>
            </a:r>
            <a:r>
              <a:rPr lang="en-US" b="1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b="1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quan</a:t>
            </a:r>
            <a:r>
              <a:rPr lang="en-US" b="1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b="1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mô</a:t>
            </a:r>
            <a:r>
              <a:rPr lang="en-US" b="1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b="1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hình</a:t>
            </a:r>
            <a:endParaRPr dirty="0"/>
          </a:p>
        </p:txBody>
      </p:sp>
      <p:sp>
        <p:nvSpPr>
          <p:cNvPr id="6" name="Google Shape;431;p13">
            <a:extLst>
              <a:ext uri="{FF2B5EF4-FFF2-40B4-BE49-F238E27FC236}">
                <a16:creationId xmlns:a16="http://schemas.microsoft.com/office/drawing/2014/main" id="{A8CC8BC6-5BDF-E6B9-6F9F-ABF237A944D1}"/>
              </a:ext>
            </a:extLst>
          </p:cNvPr>
          <p:cNvSpPr txBox="1"/>
          <p:nvPr/>
        </p:nvSpPr>
        <p:spPr>
          <a:xfrm>
            <a:off x="565706" y="11892245"/>
            <a:ext cx="328326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chọn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lọc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video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đầu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vào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để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đầu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hình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đạt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hiệu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quả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tốt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nhất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thể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video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đầu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vào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sẽ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được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resize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hoặc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padding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sao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phù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hợp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với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chuẩn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hình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1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hình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cấu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trúc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chính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như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</p:txBody>
      </p:sp>
      <p:sp>
        <p:nvSpPr>
          <p:cNvPr id="7" name="Google Shape;431;p13">
            <a:extLst>
              <a:ext uri="{FF2B5EF4-FFF2-40B4-BE49-F238E27FC236}">
                <a16:creationId xmlns:a16="http://schemas.microsoft.com/office/drawing/2014/main" id="{86F6D7DE-8FBA-1B13-1DEE-2BCA26F245EE}"/>
              </a:ext>
            </a:extLst>
          </p:cNvPr>
          <p:cNvSpPr txBox="1"/>
          <p:nvPr/>
        </p:nvSpPr>
        <p:spPr>
          <a:xfrm>
            <a:off x="3984306" y="8159479"/>
            <a:ext cx="3067369" cy="614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Conv3D: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video.</a:t>
            </a: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ConvLSTM2D: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(RNN),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dependencies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tạm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Conv3DTranspose: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nghịch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đảo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“tanh”,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rằng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khử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nhiễu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mát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MSE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Adam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1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 algn="just">
              <a:spcBef>
                <a:spcPts val="115"/>
              </a:spcBef>
              <a:buFont typeface="+mj-lt"/>
              <a:buAutoNum type="arabicPeriod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Google Shape;390;p13">
            <a:extLst>
              <a:ext uri="{FF2B5EF4-FFF2-40B4-BE49-F238E27FC236}">
                <a16:creationId xmlns:a16="http://schemas.microsoft.com/office/drawing/2014/main" id="{F362B055-FA3F-B2C6-A2A9-813B9BFE1822}"/>
              </a:ext>
            </a:extLst>
          </p:cNvPr>
          <p:cNvSpPr txBox="1"/>
          <p:nvPr/>
        </p:nvSpPr>
        <p:spPr>
          <a:xfrm>
            <a:off x="7070686" y="8246680"/>
            <a:ext cx="29098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lang="en-US" sz="1400" b="1" i="0" u="none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Kết</a:t>
            </a: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quả</a:t>
            </a: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dự</a:t>
            </a: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dirty="0" err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kiến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48F18-EC17-ED5A-231B-CBD320129220}"/>
              </a:ext>
            </a:extLst>
          </p:cNvPr>
          <p:cNvSpPr txBox="1"/>
          <p:nvPr/>
        </p:nvSpPr>
        <p:spPr>
          <a:xfrm>
            <a:off x="7183434" y="13101187"/>
            <a:ext cx="267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6" name="Picture 15" descr="A diagram of a process&#10;&#10;Description automatically generated">
            <a:extLst>
              <a:ext uri="{FF2B5EF4-FFF2-40B4-BE49-F238E27FC236}">
                <a16:creationId xmlns:a16="http://schemas.microsoft.com/office/drawing/2014/main" id="{EFF4C4FD-CA95-D1A5-CE16-8A067EEE3A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1" t="34660" r="1551" b="31704"/>
          <a:stretch/>
        </p:blipFill>
        <p:spPr>
          <a:xfrm>
            <a:off x="658812" y="5730070"/>
            <a:ext cx="9371012" cy="1848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CDE3C-36F8-4D08-8C3A-11DED125BA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5" t="6587"/>
          <a:stretch/>
        </p:blipFill>
        <p:spPr>
          <a:xfrm>
            <a:off x="7250588" y="8654056"/>
            <a:ext cx="262001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EFC19-DC53-C0F9-176B-31F914DA3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588" y="11079293"/>
            <a:ext cx="2620010" cy="1787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584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Times</vt:lpstr>
      <vt:lpstr>新しいプレゼンテーション</vt:lpstr>
      <vt:lpstr>PHÁT HIỆN BẤT THƯỜNG TRONG CÁC VIDEO THU LẠI ĐƯỢC TỪ CAMERA GIÁM SÁT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BẤT THƯỜNG TRONG CÁC VIDEO THU LẠI ĐƯỢC TỪ CAMERA GIÁM SÁT</dc:title>
  <cp:lastModifiedBy>KakaShinichi zz</cp:lastModifiedBy>
  <cp:revision>13</cp:revision>
  <dcterms:modified xsi:type="dcterms:W3CDTF">2024-05-30T18:44:51Z</dcterms:modified>
</cp:coreProperties>
</file>