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MOSA: A Mobile Offloading Architecture using Software-defined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Binh Nguyen and </a:t>
            </a:r>
            <a:r>
              <a:rPr lang="en-US" dirty="0" err="1" smtClean="0"/>
              <a:t>Junguk</a:t>
            </a:r>
            <a:r>
              <a:rPr lang="en-US" dirty="0" smtClean="0"/>
              <a:t> Cho</a:t>
            </a:r>
          </a:p>
          <a:p>
            <a:r>
              <a:rPr lang="en-US" dirty="0" smtClean="0"/>
              <a:t>Mentors: </a:t>
            </a:r>
            <a:r>
              <a:rPr lang="en-US" dirty="0" err="1" smtClean="0"/>
              <a:t>Kobus</a:t>
            </a:r>
            <a:r>
              <a:rPr lang="en-US" dirty="0" smtClean="0"/>
              <a:t> Van der </a:t>
            </a:r>
            <a:r>
              <a:rPr lang="en-US" dirty="0" err="1" smtClean="0"/>
              <a:t>Merwe</a:t>
            </a:r>
            <a:r>
              <a:rPr lang="en-US" dirty="0"/>
              <a:t> </a:t>
            </a:r>
            <a:r>
              <a:rPr lang="en-US" dirty="0" smtClean="0"/>
              <a:t>and Robert Ricci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related works.</a:t>
            </a:r>
          </a:p>
          <a:p>
            <a:r>
              <a:rPr lang="en-US" dirty="0" smtClean="0"/>
              <a:t>Architecture.</a:t>
            </a:r>
          </a:p>
          <a:p>
            <a:r>
              <a:rPr lang="en-US" dirty="0" smtClean="0"/>
              <a:t>Implementation.</a:t>
            </a:r>
          </a:p>
          <a:p>
            <a:r>
              <a:rPr lang="en-US" dirty="0" smtClean="0"/>
              <a:t>Evaluation.</a:t>
            </a:r>
          </a:p>
          <a:p>
            <a:r>
              <a:rPr lang="en-US" dirty="0" smtClean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40735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321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4452" y="5039231"/>
            <a:ext cx="89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lat core design leads to a dominance of the Internet delay (the speed of light constraint).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5619" y="466670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 requirement.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95879" y="5450594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Inside the core: hierarchical </a:t>
            </a:r>
            <a:r>
              <a:rPr lang="en-US" smtClean="0"/>
              <a:t>routing issue.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97514" y="58217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Business model.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4142" y="6230741"/>
            <a:ext cx="731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=&gt; An approach that is able to “deeply” reduce the end-to-end delay.</a:t>
            </a:r>
            <a:endParaRPr lang="en-US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959117" y="702475"/>
            <a:ext cx="7983834" cy="3692564"/>
            <a:chOff x="959117" y="702475"/>
            <a:chExt cx="7983834" cy="3692564"/>
          </a:xfrm>
        </p:grpSpPr>
        <p:grpSp>
          <p:nvGrpSpPr>
            <p:cNvPr id="46" name="Group 45"/>
            <p:cNvGrpSpPr/>
            <p:nvPr/>
          </p:nvGrpSpPr>
          <p:grpSpPr>
            <a:xfrm>
              <a:off x="959117" y="702475"/>
              <a:ext cx="7395083" cy="3692564"/>
              <a:chOff x="261330" y="722347"/>
              <a:chExt cx="8425470" cy="548236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68638" y="974257"/>
                <a:ext cx="8318162" cy="5230453"/>
                <a:chOff x="368638" y="1071383"/>
                <a:chExt cx="8594232" cy="5133328"/>
              </a:xfrm>
            </p:grpSpPr>
            <p:pic>
              <p:nvPicPr>
                <p:cNvPr id="8" name="Picture 7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1332994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9" name="Picture 8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180" y="2100317"/>
                  <a:ext cx="475360" cy="706856"/>
                </a:xfrm>
                <a:prstGeom prst="rect">
                  <a:avLst/>
                </a:prstGeom>
              </p:spPr>
            </p:pic>
            <p:pic>
              <p:nvPicPr>
                <p:cNvPr id="10" name="Picture 9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1634783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1" name="Picture 10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3780482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3844517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540" y="4832526"/>
                  <a:ext cx="435177" cy="647103"/>
                </a:xfrm>
                <a:prstGeom prst="rect">
                  <a:avLst/>
                </a:prstGeom>
              </p:spPr>
            </p:pic>
            <p:pic>
              <p:nvPicPr>
                <p:cNvPr id="14" name="Picture 13" descr="SPGW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411" y="2747982"/>
                  <a:ext cx="886458" cy="88645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gw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8481" y="2510889"/>
                  <a:ext cx="1123551" cy="1123551"/>
                </a:xfrm>
                <a:prstGeom prst="rect">
                  <a:avLst/>
                </a:prstGeom>
              </p:spPr>
            </p:pic>
            <p:pic>
              <p:nvPicPr>
                <p:cNvPr id="16" name="Picture 15" descr="server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6452" y="1942589"/>
                  <a:ext cx="570110" cy="805393"/>
                </a:xfrm>
                <a:prstGeom prst="rect">
                  <a:avLst/>
                </a:prstGeom>
              </p:spPr>
            </p:pic>
            <p:pic>
              <p:nvPicPr>
                <p:cNvPr id="17" name="Picture 16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2044143"/>
                  <a:ext cx="435177" cy="387845"/>
                </a:xfrm>
                <a:prstGeom prst="rect">
                  <a:avLst/>
                </a:prstGeom>
              </p:spPr>
            </p:pic>
            <p:pic>
              <p:nvPicPr>
                <p:cNvPr id="18" name="Picture 17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4167821"/>
                  <a:ext cx="435177" cy="387845"/>
                </a:xfrm>
                <a:prstGeom prst="rect">
                  <a:avLst/>
                </a:prstGeom>
              </p:spPr>
            </p:pic>
            <p:sp>
              <p:nvSpPr>
                <p:cNvPr id="19" name="Can 18"/>
                <p:cNvSpPr/>
                <p:nvPr/>
              </p:nvSpPr>
              <p:spPr>
                <a:xfrm rot="17520000" flipH="1">
                  <a:off x="3181509" y="1851784"/>
                  <a:ext cx="91527" cy="176241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 rot="13980000" flipH="1">
                  <a:off x="3191519" y="2853914"/>
                  <a:ext cx="98399" cy="198120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1" name="Can 20"/>
                <p:cNvSpPr/>
                <p:nvPr/>
              </p:nvSpPr>
              <p:spPr>
                <a:xfrm rot="16200000" flipH="1">
                  <a:off x="5345104" y="2475344"/>
                  <a:ext cx="98398" cy="1292799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23" name="Straight Connector 22"/>
                <p:cNvCxnSpPr>
                  <a:endCxn id="16" idx="1"/>
                </p:cNvCxnSpPr>
                <p:nvPr/>
              </p:nvCxnSpPr>
              <p:spPr>
                <a:xfrm flipV="1">
                  <a:off x="7062031" y="2345285"/>
                  <a:ext cx="1234420" cy="7562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761038" y="1071383"/>
                  <a:ext cx="1073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Base station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err="1" smtClean="0"/>
                    <a:t>eNodeB</a:t>
                  </a:r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704458" y="2180087"/>
                  <a:ext cx="13644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Service gateway</a:t>
                  </a:r>
                </a:p>
                <a:p>
                  <a:pPr algn="ctr"/>
                  <a:r>
                    <a:rPr lang="en-US" sz="1400" dirty="0" smtClean="0"/>
                    <a:t>(SGW)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9469" y="1796418"/>
                  <a:ext cx="132658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Packet gateway</a:t>
                  </a:r>
                </a:p>
                <a:p>
                  <a:pPr algn="ctr"/>
                  <a:r>
                    <a:rPr lang="en-US" sz="1400" dirty="0" smtClean="0"/>
                    <a:t>(PGW)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43287" y="1373171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GameA</a:t>
                  </a:r>
                  <a:r>
                    <a:rPr lang="en-US" sz="1400" dirty="0" smtClean="0"/>
                    <a:t> </a:t>
                  </a:r>
                </a:p>
                <a:p>
                  <a:pPr algn="ctr"/>
                  <a:r>
                    <a:rPr lang="en-US" sz="1400" dirty="0" smtClean="0"/>
                    <a:t>server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504110">
                  <a:off x="2958117" y="2452787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 rot="19288246">
                  <a:off x="3057662" y="3549650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60460" y="2841711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27395" y="1235727"/>
                  <a:ext cx="0" cy="428569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856621" y="1277515"/>
                  <a:ext cx="0" cy="42439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68638" y="5558380"/>
                  <a:ext cx="22621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Radio Access Network</a:t>
                  </a:r>
                </a:p>
                <a:p>
                  <a:pPr algn="ctr"/>
                  <a:r>
                    <a:rPr lang="en-US" dirty="0" smtClean="0"/>
                    <a:t>(RAN)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996255" y="5650713"/>
                  <a:ext cx="2198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Cellular core network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23703" y="5650713"/>
                  <a:ext cx="163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Internet</a:t>
                  </a: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261330" y="722347"/>
                <a:ext cx="1033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User device </a:t>
                </a:r>
              </a:p>
              <a:p>
                <a:pPr algn="ctr"/>
                <a:r>
                  <a:rPr lang="en-US" sz="1400" dirty="0" smtClean="0"/>
                  <a:t>(UE)</a:t>
                </a:r>
                <a:endParaRPr lang="en-US" sz="1400" dirty="0"/>
              </a:p>
            </p:txBody>
          </p:sp>
        </p:grpSp>
        <p:pic>
          <p:nvPicPr>
            <p:cNvPr id="52" name="Picture 51" descr="serv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885" y="2698724"/>
              <a:ext cx="484315" cy="552724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6739416" y="2362550"/>
              <a:ext cx="1130469" cy="4127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601819" y="2455646"/>
              <a:ext cx="1341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m.youtube.com</a:t>
              </a:r>
              <a:endParaRPr lang="en-US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61008" y="2631116"/>
            <a:ext cx="1558435" cy="1191554"/>
            <a:chOff x="4861008" y="2631116"/>
            <a:chExt cx="1558435" cy="1191554"/>
          </a:xfrm>
        </p:grpSpPr>
        <p:cxnSp>
          <p:nvCxnSpPr>
            <p:cNvPr id="64" name="Straight Arrow Connector 63"/>
            <p:cNvCxnSpPr/>
            <p:nvPr/>
          </p:nvCxnSpPr>
          <p:spPr>
            <a:xfrm flipH="1" flipV="1">
              <a:off x="4861008" y="2631116"/>
              <a:ext cx="185249" cy="822222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888255" y="3453338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Delay reduces</a:t>
              </a:r>
              <a:endParaRPr lang="en-US" b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1335" y="870216"/>
            <a:ext cx="1235021" cy="1121884"/>
            <a:chOff x="6891335" y="870216"/>
            <a:chExt cx="1235021" cy="1121884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7379268" y="1231220"/>
              <a:ext cx="11441" cy="76088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891335" y="870216"/>
              <a:ext cx="123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dominated</a:t>
              </a:r>
              <a:endParaRPr lang="en-US" b="1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H="1" flipV="1">
            <a:off x="6419443" y="2631116"/>
            <a:ext cx="136093" cy="36604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40655" y="4553884"/>
            <a:ext cx="6885701" cy="11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40548" y="455388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End-to-end delay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712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4" y="-217397"/>
            <a:ext cx="8229600" cy="1143000"/>
          </a:xfrm>
        </p:spPr>
        <p:txBody>
          <a:bodyPr/>
          <a:lstStyle/>
          <a:p>
            <a:r>
              <a:rPr lang="en-US" dirty="0" smtClean="0"/>
              <a:t>MOCA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9469" y="2963619"/>
            <a:ext cx="7983834" cy="3692564"/>
            <a:chOff x="959117" y="702475"/>
            <a:chExt cx="7983834" cy="3692564"/>
          </a:xfrm>
        </p:grpSpPr>
        <p:grpSp>
          <p:nvGrpSpPr>
            <p:cNvPr id="5" name="Group 4"/>
            <p:cNvGrpSpPr/>
            <p:nvPr/>
          </p:nvGrpSpPr>
          <p:grpSpPr>
            <a:xfrm>
              <a:off x="959117" y="702475"/>
              <a:ext cx="7395083" cy="3692564"/>
              <a:chOff x="261330" y="722347"/>
              <a:chExt cx="8425470" cy="54823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8638" y="974257"/>
                <a:ext cx="8318162" cy="5230453"/>
                <a:chOff x="368638" y="1071383"/>
                <a:chExt cx="8594232" cy="5133328"/>
              </a:xfrm>
            </p:grpSpPr>
            <p:pic>
              <p:nvPicPr>
                <p:cNvPr id="11" name="Picture 10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1332994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180" y="2100317"/>
                  <a:ext cx="475360" cy="70685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1634783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4" name="Picture 13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3780482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3844517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6" name="Picture 15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540" y="4832526"/>
                  <a:ext cx="435177" cy="647103"/>
                </a:xfrm>
                <a:prstGeom prst="rect">
                  <a:avLst/>
                </a:prstGeom>
              </p:spPr>
            </p:pic>
            <p:pic>
              <p:nvPicPr>
                <p:cNvPr id="17" name="Picture 16" descr="SPGW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411" y="2747982"/>
                  <a:ext cx="886458" cy="886458"/>
                </a:xfrm>
                <a:prstGeom prst="rect">
                  <a:avLst/>
                </a:prstGeom>
              </p:spPr>
            </p:pic>
            <p:pic>
              <p:nvPicPr>
                <p:cNvPr id="18" name="Picture 17" descr="Pgw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8481" y="2510889"/>
                  <a:ext cx="1123551" cy="112355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server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6452" y="1942589"/>
                  <a:ext cx="570110" cy="805393"/>
                </a:xfrm>
                <a:prstGeom prst="rect">
                  <a:avLst/>
                </a:prstGeom>
              </p:spPr>
            </p:pic>
            <p:pic>
              <p:nvPicPr>
                <p:cNvPr id="20" name="Picture 19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2044143"/>
                  <a:ext cx="435177" cy="387845"/>
                </a:xfrm>
                <a:prstGeom prst="rect">
                  <a:avLst/>
                </a:prstGeom>
              </p:spPr>
            </p:pic>
            <p:pic>
              <p:nvPicPr>
                <p:cNvPr id="21" name="Picture 20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4167821"/>
                  <a:ext cx="435177" cy="387845"/>
                </a:xfrm>
                <a:prstGeom prst="rect">
                  <a:avLst/>
                </a:prstGeom>
              </p:spPr>
            </p:pic>
            <p:sp>
              <p:nvSpPr>
                <p:cNvPr id="22" name="Can 21"/>
                <p:cNvSpPr/>
                <p:nvPr/>
              </p:nvSpPr>
              <p:spPr>
                <a:xfrm rot="17520000" flipH="1">
                  <a:off x="3181509" y="1851784"/>
                  <a:ext cx="91527" cy="176241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 rot="13980000" flipH="1">
                  <a:off x="3191519" y="2853914"/>
                  <a:ext cx="98399" cy="198120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4" name="Can 23"/>
                <p:cNvSpPr/>
                <p:nvPr/>
              </p:nvSpPr>
              <p:spPr>
                <a:xfrm rot="16200000" flipH="1">
                  <a:off x="5345104" y="2475344"/>
                  <a:ext cx="98398" cy="1292799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25" name="Straight Connector 24"/>
                <p:cNvCxnSpPr>
                  <a:endCxn id="19" idx="1"/>
                </p:cNvCxnSpPr>
                <p:nvPr/>
              </p:nvCxnSpPr>
              <p:spPr>
                <a:xfrm flipV="1">
                  <a:off x="7062031" y="2345285"/>
                  <a:ext cx="1234420" cy="7562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761038" y="1071383"/>
                  <a:ext cx="1073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Base station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err="1" smtClean="0"/>
                    <a:t>eNodeB</a:t>
                  </a:r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704458" y="2180087"/>
                  <a:ext cx="13644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Service gateway</a:t>
                  </a:r>
                </a:p>
                <a:p>
                  <a:pPr algn="ctr"/>
                  <a:r>
                    <a:rPr lang="en-US" sz="1400" dirty="0" smtClean="0"/>
                    <a:t>(SGW)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9469" y="1796418"/>
                  <a:ext cx="132658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Packet gateway</a:t>
                  </a:r>
                </a:p>
                <a:p>
                  <a:pPr algn="ctr"/>
                  <a:r>
                    <a:rPr lang="en-US" sz="1400" dirty="0" smtClean="0"/>
                    <a:t>(PGW)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43287" y="1373171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GameA</a:t>
                  </a:r>
                  <a:r>
                    <a:rPr lang="en-US" sz="1400" dirty="0" smtClean="0"/>
                    <a:t> </a:t>
                  </a:r>
                </a:p>
                <a:p>
                  <a:pPr algn="ctr"/>
                  <a:r>
                    <a:rPr lang="en-US" sz="1400" dirty="0" smtClean="0"/>
                    <a:t>server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504110">
                  <a:off x="2958117" y="2452787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9288246">
                  <a:off x="3057662" y="3549650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160460" y="2841711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227395" y="1235727"/>
                  <a:ext cx="0" cy="428569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56621" y="1277515"/>
                  <a:ext cx="0" cy="42439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68638" y="5558380"/>
                  <a:ext cx="22621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Radio Access Network</a:t>
                  </a:r>
                </a:p>
                <a:p>
                  <a:pPr algn="ctr"/>
                  <a:r>
                    <a:rPr lang="en-US" dirty="0" smtClean="0"/>
                    <a:t>(RAN)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996255" y="5650713"/>
                  <a:ext cx="2198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Cellular core network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23703" y="5650713"/>
                  <a:ext cx="163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Internet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61330" y="722347"/>
                <a:ext cx="1033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User device </a:t>
                </a:r>
              </a:p>
              <a:p>
                <a:pPr algn="ctr"/>
                <a:r>
                  <a:rPr lang="en-US" sz="1400" dirty="0" smtClean="0"/>
                  <a:t>(UE)</a:t>
                </a:r>
                <a:endParaRPr lang="en-US" sz="1400" dirty="0"/>
              </a:p>
            </p:txBody>
          </p:sp>
        </p:grpSp>
        <p:pic>
          <p:nvPicPr>
            <p:cNvPr id="6" name="Picture 5" descr="serv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885" y="2698724"/>
              <a:ext cx="484315" cy="55272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6739416" y="2362550"/>
              <a:ext cx="1130469" cy="4127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01819" y="2455646"/>
              <a:ext cx="1341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m.youtube.com</a:t>
              </a:r>
              <a:endParaRPr lang="en-US" sz="14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391596" y="5407068"/>
            <a:ext cx="1809277" cy="805552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S-PGW instance</a:t>
            </a:r>
          </a:p>
          <a:p>
            <a:pPr algn="ctr"/>
            <a:r>
              <a:rPr lang="en-US" dirty="0" smtClean="0"/>
              <a:t>+ </a:t>
            </a:r>
            <a:r>
              <a:rPr lang="en-US" dirty="0" err="1" smtClean="0"/>
              <a:t>GameA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626710" y="2963619"/>
            <a:ext cx="864650" cy="52874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0292" y="1560497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Offloading traffic by creating </a:t>
            </a:r>
            <a:r>
              <a:rPr lang="en-US" b="1" dirty="0" smtClean="0"/>
              <a:t>new tunnels </a:t>
            </a:r>
            <a:r>
              <a:rPr lang="en-US" dirty="0" smtClean="0"/>
              <a:t>to a local SPGW instance and server.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0292" y="2104245"/>
            <a:ext cx="809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Modifying the control plane (Mobility Management Entity - MME) of the network </a:t>
            </a:r>
          </a:p>
          <a:p>
            <a:r>
              <a:rPr lang="en-US" dirty="0" smtClean="0"/>
              <a:t>to realize the above goal.</a:t>
            </a:r>
          </a:p>
        </p:txBody>
      </p:sp>
      <p:cxnSp>
        <p:nvCxnSpPr>
          <p:cNvPr id="43" name="Straight Arrow Connector 42"/>
          <p:cNvCxnSpPr>
            <a:endCxn id="13" idx="3"/>
          </p:cNvCxnSpPr>
          <p:nvPr/>
        </p:nvCxnSpPr>
        <p:spPr>
          <a:xfrm flipH="1">
            <a:off x="2657467" y="3519938"/>
            <a:ext cx="1107889" cy="319486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>
            <a:off x="2406245" y="5272692"/>
            <a:ext cx="1985351" cy="537152"/>
          </a:xfrm>
          <a:prstGeom prst="curved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2406245" y="3894169"/>
            <a:ext cx="1985351" cy="1820313"/>
          </a:xfrm>
          <a:prstGeom prst="curvedConnector3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17756" y="3519938"/>
            <a:ext cx="166583" cy="969587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2"/>
          </p:cNvCxnSpPr>
          <p:nvPr/>
        </p:nvCxnSpPr>
        <p:spPr>
          <a:xfrm>
            <a:off x="4059035" y="3492364"/>
            <a:ext cx="1443102" cy="666546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5202" y="925603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An Architecture for Mobile </a:t>
            </a:r>
            <a:r>
              <a:rPr lang="en-US" dirty="0"/>
              <a:t>O</a:t>
            </a:r>
            <a:r>
              <a:rPr lang="en-US" dirty="0" smtClean="0"/>
              <a:t>ffloading using Cloud.</a:t>
            </a:r>
          </a:p>
        </p:txBody>
      </p:sp>
    </p:spTree>
    <p:extLst>
      <p:ext uri="{BB962C8B-B14F-4D97-AF65-F5344CB8AC3E}">
        <p14:creationId xmlns:p14="http://schemas.microsoft.com/office/powerpoint/2010/main" val="34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8144"/>
          </a:xfrm>
        </p:spPr>
        <p:txBody>
          <a:bodyPr/>
          <a:lstStyle/>
          <a:p>
            <a:r>
              <a:rPr lang="en-US" dirty="0" smtClean="0"/>
              <a:t>MOSA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9469" y="2963619"/>
            <a:ext cx="7983834" cy="3692564"/>
            <a:chOff x="959117" y="702475"/>
            <a:chExt cx="7983834" cy="3692564"/>
          </a:xfrm>
        </p:grpSpPr>
        <p:grpSp>
          <p:nvGrpSpPr>
            <p:cNvPr id="5" name="Group 4"/>
            <p:cNvGrpSpPr/>
            <p:nvPr/>
          </p:nvGrpSpPr>
          <p:grpSpPr>
            <a:xfrm>
              <a:off x="959117" y="702475"/>
              <a:ext cx="7395083" cy="3692564"/>
              <a:chOff x="261330" y="722347"/>
              <a:chExt cx="8425470" cy="54823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8638" y="974257"/>
                <a:ext cx="8318162" cy="5230453"/>
                <a:chOff x="368638" y="1071383"/>
                <a:chExt cx="8594232" cy="5133328"/>
              </a:xfrm>
            </p:grpSpPr>
            <p:pic>
              <p:nvPicPr>
                <p:cNvPr id="11" name="Picture 10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1332994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180" y="2100317"/>
                  <a:ext cx="475360" cy="70685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1634783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4" name="Picture 13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3780482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3844517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6" name="Picture 15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540" y="4832526"/>
                  <a:ext cx="435177" cy="647103"/>
                </a:xfrm>
                <a:prstGeom prst="rect">
                  <a:avLst/>
                </a:prstGeom>
              </p:spPr>
            </p:pic>
            <p:pic>
              <p:nvPicPr>
                <p:cNvPr id="17" name="Picture 16" descr="SPGW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411" y="2747982"/>
                  <a:ext cx="886458" cy="886458"/>
                </a:xfrm>
                <a:prstGeom prst="rect">
                  <a:avLst/>
                </a:prstGeom>
              </p:spPr>
            </p:pic>
            <p:pic>
              <p:nvPicPr>
                <p:cNvPr id="18" name="Picture 17" descr="Pgw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8481" y="2510889"/>
                  <a:ext cx="1123551" cy="112355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server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6452" y="1942589"/>
                  <a:ext cx="570110" cy="805393"/>
                </a:xfrm>
                <a:prstGeom prst="rect">
                  <a:avLst/>
                </a:prstGeom>
              </p:spPr>
            </p:pic>
            <p:pic>
              <p:nvPicPr>
                <p:cNvPr id="20" name="Picture 19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2044143"/>
                  <a:ext cx="435177" cy="387845"/>
                </a:xfrm>
                <a:prstGeom prst="rect">
                  <a:avLst/>
                </a:prstGeom>
              </p:spPr>
            </p:pic>
            <p:pic>
              <p:nvPicPr>
                <p:cNvPr id="21" name="Picture 20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4167821"/>
                  <a:ext cx="435177" cy="387845"/>
                </a:xfrm>
                <a:prstGeom prst="rect">
                  <a:avLst/>
                </a:prstGeom>
              </p:spPr>
            </p:pic>
            <p:sp>
              <p:nvSpPr>
                <p:cNvPr id="22" name="Can 21"/>
                <p:cNvSpPr/>
                <p:nvPr/>
              </p:nvSpPr>
              <p:spPr>
                <a:xfrm rot="17520000" flipH="1">
                  <a:off x="3181509" y="1851784"/>
                  <a:ext cx="91527" cy="176241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 rot="13980000" flipH="1">
                  <a:off x="3191519" y="2853914"/>
                  <a:ext cx="98399" cy="198120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4" name="Can 23"/>
                <p:cNvSpPr/>
                <p:nvPr/>
              </p:nvSpPr>
              <p:spPr>
                <a:xfrm rot="16200000" flipH="1">
                  <a:off x="5345104" y="2475344"/>
                  <a:ext cx="98398" cy="1292799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25" name="Straight Connector 24"/>
                <p:cNvCxnSpPr>
                  <a:endCxn id="19" idx="1"/>
                </p:cNvCxnSpPr>
                <p:nvPr/>
              </p:nvCxnSpPr>
              <p:spPr>
                <a:xfrm flipV="1">
                  <a:off x="7062031" y="2345285"/>
                  <a:ext cx="1234420" cy="7562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761038" y="1071383"/>
                  <a:ext cx="1073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Base station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err="1" smtClean="0"/>
                    <a:t>eNodeB</a:t>
                  </a:r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704458" y="2180087"/>
                  <a:ext cx="13644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Service gateway</a:t>
                  </a:r>
                </a:p>
                <a:p>
                  <a:pPr algn="ctr"/>
                  <a:r>
                    <a:rPr lang="en-US" sz="1400" dirty="0" smtClean="0"/>
                    <a:t>(SGW)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9469" y="1796418"/>
                  <a:ext cx="132658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Packet gateway</a:t>
                  </a:r>
                </a:p>
                <a:p>
                  <a:pPr algn="ctr"/>
                  <a:r>
                    <a:rPr lang="en-US" sz="1400" dirty="0" smtClean="0"/>
                    <a:t>(PGW)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43287" y="1373171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GameA</a:t>
                  </a:r>
                  <a:r>
                    <a:rPr lang="en-US" sz="1400" dirty="0" smtClean="0"/>
                    <a:t> </a:t>
                  </a:r>
                </a:p>
                <a:p>
                  <a:pPr algn="ctr"/>
                  <a:r>
                    <a:rPr lang="en-US" sz="1400" dirty="0" smtClean="0"/>
                    <a:t>server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504110">
                  <a:off x="2958117" y="2452787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9288246">
                  <a:off x="3057662" y="3549650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160460" y="2841711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227395" y="1235727"/>
                  <a:ext cx="0" cy="428569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56621" y="1277515"/>
                  <a:ext cx="0" cy="42439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68638" y="5558380"/>
                  <a:ext cx="22621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Radio Access Network</a:t>
                  </a:r>
                </a:p>
                <a:p>
                  <a:pPr algn="ctr"/>
                  <a:r>
                    <a:rPr lang="en-US" dirty="0" smtClean="0"/>
                    <a:t>(RAN)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996255" y="5650713"/>
                  <a:ext cx="2198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Cellular core network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23703" y="5650713"/>
                  <a:ext cx="163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Internet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61330" y="722347"/>
                <a:ext cx="1033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User device </a:t>
                </a:r>
              </a:p>
              <a:p>
                <a:pPr algn="ctr"/>
                <a:r>
                  <a:rPr lang="en-US" sz="1400" dirty="0" smtClean="0"/>
                  <a:t>(UE)</a:t>
                </a:r>
                <a:endParaRPr lang="en-US" sz="1400" dirty="0"/>
              </a:p>
            </p:txBody>
          </p:sp>
        </p:grpSp>
        <p:pic>
          <p:nvPicPr>
            <p:cNvPr id="6" name="Picture 5" descr="serv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885" y="2698724"/>
              <a:ext cx="484315" cy="55272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6739416" y="2362550"/>
              <a:ext cx="1130469" cy="4127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01819" y="2455646"/>
              <a:ext cx="1341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m.youtube.com</a:t>
              </a:r>
              <a:endParaRPr lang="en-US" sz="14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0990" y="1132750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Question: </a:t>
            </a:r>
            <a:r>
              <a:rPr lang="en-US" dirty="0" smtClean="0"/>
              <a:t>an</a:t>
            </a:r>
            <a:r>
              <a:rPr lang="en-US" b="1" dirty="0" smtClean="0"/>
              <a:t> </a:t>
            </a:r>
            <a:r>
              <a:rPr lang="en-US" dirty="0" smtClean="0"/>
              <a:t>offloading architecture </a:t>
            </a: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 smtClean="0"/>
              <a:t>SDN without modifying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current components?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646" y="189940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Only snooping the control plane is needed.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626710" y="2963619"/>
            <a:ext cx="864650" cy="52874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923951" y="3731179"/>
            <a:ext cx="409209" cy="1838663"/>
          </a:xfrm>
          <a:prstGeom prst="rect">
            <a:avLst/>
          </a:prstGeom>
          <a:noFill/>
          <a:ln w="38100" cmpd="sng"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406245" y="3894169"/>
            <a:ext cx="3348441" cy="2158606"/>
            <a:chOff x="2406245" y="3894169"/>
            <a:chExt cx="3348441" cy="2158606"/>
          </a:xfrm>
        </p:grpSpPr>
        <p:sp>
          <p:nvSpPr>
            <p:cNvPr id="51" name="Rectangle 50"/>
            <p:cNvSpPr/>
            <p:nvPr/>
          </p:nvSpPr>
          <p:spPr>
            <a:xfrm>
              <a:off x="4278832" y="5381701"/>
              <a:ext cx="1475854" cy="67107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GameA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  <p:cxnSp>
          <p:nvCxnSpPr>
            <p:cNvPr id="52" name="Curved Connector 51"/>
            <p:cNvCxnSpPr>
              <a:endCxn id="51" idx="1"/>
            </p:cNvCxnSpPr>
            <p:nvPr/>
          </p:nvCxnSpPr>
          <p:spPr>
            <a:xfrm>
              <a:off x="2406245" y="5272692"/>
              <a:ext cx="1872587" cy="444546"/>
            </a:xfrm>
            <a:prstGeom prst="curvedConnector3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>
              <a:off x="2406245" y="3894169"/>
              <a:ext cx="1872586" cy="1737289"/>
            </a:xfrm>
            <a:prstGeom prst="curvedConnector3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333160" y="2716525"/>
            <a:ext cx="4186527" cy="1247542"/>
            <a:chOff x="3333160" y="2716525"/>
            <a:chExt cx="4186527" cy="1247542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160" y="3340400"/>
              <a:ext cx="1343449" cy="623667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05470" y="2716525"/>
              <a:ext cx="2814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SDN substrate</a:t>
              </a:r>
            </a:p>
            <a:p>
              <a:r>
                <a:rPr lang="en-US" b="1" dirty="0" smtClean="0"/>
                <a:t>(core network equivalence)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65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4" name="Content Placeholder 3" descr="architecture_mobi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510"/>
          <a:stretch>
            <a:fillRect/>
          </a:stretch>
        </p:blipFill>
        <p:spPr>
          <a:xfrm>
            <a:off x="457200" y="1154474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7505116" y="2185406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4708" y="3813813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5406" y="4132780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7938" y="2000740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154" y="2185406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6945" y="4835801"/>
            <a:ext cx="732635" cy="867520"/>
            <a:chOff x="457200" y="4920025"/>
            <a:chExt cx="732635" cy="867520"/>
          </a:xfrm>
        </p:grpSpPr>
        <p:sp>
          <p:nvSpPr>
            <p:cNvPr id="15" name="Rectangle 14"/>
            <p:cNvSpPr/>
            <p:nvPr/>
          </p:nvSpPr>
          <p:spPr>
            <a:xfrm>
              <a:off x="457200" y="4920025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5215449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Tcp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5501497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payload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47039" y="5056376"/>
            <a:ext cx="880077" cy="1719633"/>
            <a:chOff x="1247039" y="5056376"/>
            <a:chExt cx="880077" cy="1719633"/>
          </a:xfrm>
        </p:grpSpPr>
        <p:grpSp>
          <p:nvGrpSpPr>
            <p:cNvPr id="20" name="Group 19"/>
            <p:cNvGrpSpPr/>
            <p:nvPr/>
          </p:nvGrpSpPr>
          <p:grpSpPr>
            <a:xfrm>
              <a:off x="1341806" y="5131225"/>
              <a:ext cx="732635" cy="867520"/>
              <a:chOff x="457200" y="4920025"/>
              <a:chExt cx="732635" cy="8675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57200" y="4920025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Ipv4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00" y="5215449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Tcp</a:t>
                </a:r>
                <a:r>
                  <a:rPr lang="en-US" sz="1200" dirty="0" smtClean="0"/>
                  <a:t>/</a:t>
                </a:r>
                <a:r>
                  <a:rPr lang="en-US" sz="1200" dirty="0" err="1" smtClean="0"/>
                  <a:t>udp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7200" y="5501497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payload</a:t>
                </a:r>
                <a:endParaRPr lang="en-US" sz="1200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247039" y="5056376"/>
              <a:ext cx="880077" cy="1705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47039" y="6055955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47039" y="6499010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47039" y="6235846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75854" y="649901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5854" y="6239501"/>
              <a:ext cx="445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5854" y="599874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Gtp</a:t>
              </a:r>
              <a:r>
                <a:rPr lang="en-US" sz="1200" dirty="0" smtClean="0"/>
                <a:t>-u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23168" y="4938303"/>
            <a:ext cx="732635" cy="867520"/>
            <a:chOff x="457200" y="4920025"/>
            <a:chExt cx="732635" cy="867520"/>
          </a:xfrm>
        </p:grpSpPr>
        <p:sp>
          <p:nvSpPr>
            <p:cNvPr id="36" name="Rectangle 35"/>
            <p:cNvSpPr/>
            <p:nvPr/>
          </p:nvSpPr>
          <p:spPr>
            <a:xfrm>
              <a:off x="457200" y="4920025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" y="5215449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Tcp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00" y="5501497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payload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94507" y="5138928"/>
            <a:ext cx="880077" cy="1719633"/>
            <a:chOff x="1247039" y="5056376"/>
            <a:chExt cx="880077" cy="1719633"/>
          </a:xfrm>
        </p:grpSpPr>
        <p:grpSp>
          <p:nvGrpSpPr>
            <p:cNvPr id="40" name="Group 39"/>
            <p:cNvGrpSpPr/>
            <p:nvPr/>
          </p:nvGrpSpPr>
          <p:grpSpPr>
            <a:xfrm>
              <a:off x="1341806" y="5131225"/>
              <a:ext cx="732635" cy="867520"/>
              <a:chOff x="457200" y="4920025"/>
              <a:chExt cx="732635" cy="86752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57200" y="4920025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Ipv4</a:t>
                </a:r>
                <a:endParaRPr lang="en-US" sz="12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57200" y="5215449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Tcp</a:t>
                </a:r>
                <a:r>
                  <a:rPr lang="en-US" sz="1200" dirty="0" smtClean="0"/>
                  <a:t>/</a:t>
                </a:r>
                <a:r>
                  <a:rPr lang="en-US" sz="1200" dirty="0" err="1" smtClean="0"/>
                  <a:t>udp</a:t>
                </a:r>
                <a:endParaRPr lang="en-US" sz="12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7200" y="5501497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payload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7039" y="5056376"/>
              <a:ext cx="880077" cy="1705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247039" y="6055955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47039" y="6499010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47039" y="6235846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75854" y="649901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5854" y="6239501"/>
              <a:ext cx="445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5854" y="599874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Gtp</a:t>
              </a:r>
              <a:r>
                <a:rPr lang="en-US" sz="1200" dirty="0" smtClean="0"/>
                <a:t>-u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4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0042E-6 5.69377E-6 L 0.13007 0.00186 " pathEditMode="relative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1275E-6 6.25434E-7 L 0.14415 6.25434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1.97128E-6 L 0.18427 -0.04309 " pathEditMode="relative" ptsTypes="AA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97E-6 5.4019E-6 L 0.13043 -0.36228 " pathEditMode="relative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3 -0.36228 L 0.51598 -0.36228 " pathEditMode="relative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345</Words>
  <Application>Microsoft Macintosh PowerPoint</Application>
  <PresentationFormat>On-screen Show (4:3)</PresentationFormat>
  <Paragraphs>120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MOSA: A Mobile Offloading Architecture using Software-defined network</vt:lpstr>
      <vt:lpstr>Outline</vt:lpstr>
      <vt:lpstr>Motivation</vt:lpstr>
      <vt:lpstr>MOCA</vt:lpstr>
      <vt:lpstr>MOSA</vt:lpstr>
      <vt:lpstr>Architecture overview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MOSA: A Mobile Offloading Architecture using Software-defined network</dc:title>
  <dc:creator>Binh Nguyen</dc:creator>
  <cp:lastModifiedBy>Binh Nguyen</cp:lastModifiedBy>
  <cp:revision>34</cp:revision>
  <dcterms:created xsi:type="dcterms:W3CDTF">2013-12-10T20:52:05Z</dcterms:created>
  <dcterms:modified xsi:type="dcterms:W3CDTF">2013-12-10T23:43:52Z</dcterms:modified>
</cp:coreProperties>
</file>