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82" r:id="rId23"/>
    <p:sldId id="281" r:id="rId24"/>
    <p:sldId id="280" r:id="rId25"/>
    <p:sldId id="284" r:id="rId26"/>
    <p:sldId id="279"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sorterViewPr>
    <p:cViewPr>
      <p:scale>
        <a:sx n="100" d="100"/>
        <a:sy n="100" d="100"/>
      </p:scale>
      <p:origin x="0" y="-91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16D49-1FF1-401E-8819-5C8613BA226B}" type="datetimeFigureOut">
              <a:rPr lang="vi-VN" smtClean="0"/>
              <a:t>24/06/2016</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CA109-5154-42BF-82F6-C111CA3A8A96}" type="slidenum">
              <a:rPr lang="vi-VN" smtClean="0"/>
              <a:t>‹#›</a:t>
            </a:fld>
            <a:endParaRPr lang="vi-VN"/>
          </a:p>
        </p:txBody>
      </p:sp>
    </p:spTree>
    <p:extLst>
      <p:ext uri="{BB962C8B-B14F-4D97-AF65-F5344CB8AC3E}">
        <p14:creationId xmlns:p14="http://schemas.microsoft.com/office/powerpoint/2010/main" val="7609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10"/>
          </p:nvPr>
        </p:nvSpPr>
        <p:spPr/>
        <p:txBody>
          <a:bodyPr/>
          <a:lstStyle/>
          <a:p>
            <a:fld id="{B68CA109-5154-42BF-82F6-C111CA3A8A96}" type="slidenum">
              <a:rPr lang="vi-VN" smtClean="0"/>
              <a:t>7</a:t>
            </a:fld>
            <a:endParaRPr lang="vi-VN"/>
          </a:p>
        </p:txBody>
      </p:sp>
    </p:spTree>
    <p:extLst>
      <p:ext uri="{BB962C8B-B14F-4D97-AF65-F5344CB8AC3E}">
        <p14:creationId xmlns:p14="http://schemas.microsoft.com/office/powerpoint/2010/main" val="293999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smtClean="0"/>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Bấm để chỉnh sửa kiểu phụ đề của Bản cái</a:t>
            </a:r>
            <a:endParaRPr lang="en-US" dirty="0"/>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10690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322892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smtClean="0"/>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2146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143292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smtClean="0"/>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2137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smtClean="0"/>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4034685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446793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105786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smtClean="0"/>
              <a:t>Bấm để sửa kiểu tiêu đề Bản cái</a:t>
            </a:r>
            <a:endParaRPr lang="en-US" dirty="0"/>
          </a:p>
        </p:txBody>
      </p:sp>
      <p:sp>
        <p:nvSpPr>
          <p:cNvPr id="3" name="Content Placeholder 2"/>
          <p:cNvSpPr>
            <a:spLocks noGrp="1"/>
          </p:cNvSpPr>
          <p:nvPr>
            <p:ph idx="1"/>
          </p:nvPr>
        </p:nvSpPr>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371292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309D0E6A-B48D-4680-9B22-51BA450F7BB9}" type="datetimeFigureOut">
              <a:rPr lang="vi-VN" smtClean="0"/>
              <a:t>24/06/2016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53948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Date Placeholder 4"/>
          <p:cNvSpPr>
            <a:spLocks noGrp="1"/>
          </p:cNvSpPr>
          <p:nvPr>
            <p:ph type="dt" sz="half" idx="10"/>
          </p:nvPr>
        </p:nvSpPr>
        <p:spPr/>
        <p:txBody>
          <a:bodyPr/>
          <a:lstStyle/>
          <a:p>
            <a:fld id="{309D0E6A-B48D-4680-9B22-51BA450F7BB9}" type="datetimeFigureOut">
              <a:rPr lang="vi-VN" smtClean="0"/>
              <a:t>24/06/2016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257854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smtClean="0"/>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7" name="Date Placeholder 6"/>
          <p:cNvSpPr>
            <a:spLocks noGrp="1"/>
          </p:cNvSpPr>
          <p:nvPr>
            <p:ph type="dt" sz="half" idx="10"/>
          </p:nvPr>
        </p:nvSpPr>
        <p:spPr/>
        <p:txBody>
          <a:bodyPr/>
          <a:lstStyle/>
          <a:p>
            <a:fld id="{309D0E6A-B48D-4680-9B22-51BA450F7BB9}" type="datetimeFigureOut">
              <a:rPr lang="vi-VN" smtClean="0"/>
              <a:t>24/06/2016</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354771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309D0E6A-B48D-4680-9B22-51BA450F7BB9}" type="datetimeFigureOut">
              <a:rPr lang="vi-VN" smtClean="0"/>
              <a:t>24/06/2016</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284972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D0E6A-B48D-4680-9B22-51BA450F7BB9}" type="datetimeFigureOut">
              <a:rPr lang="vi-VN" smtClean="0"/>
              <a:t>24/06/2016</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275259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smtClean="0"/>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smtClean="0"/>
              <a:t>Chỉnh sửa kiểu văn bản của Bản cái</a:t>
            </a:r>
          </a:p>
        </p:txBody>
      </p:sp>
      <p:sp>
        <p:nvSpPr>
          <p:cNvPr id="5" name="Date Placeholder 4"/>
          <p:cNvSpPr>
            <a:spLocks noGrp="1"/>
          </p:cNvSpPr>
          <p:nvPr>
            <p:ph type="dt" sz="half" idx="10"/>
          </p:nvPr>
        </p:nvSpPr>
        <p:spPr/>
        <p:txBody>
          <a:bodyPr/>
          <a:lstStyle/>
          <a:p>
            <a:fld id="{309D0E6A-B48D-4680-9B22-51BA450F7BB9}" type="datetimeFigureOut">
              <a:rPr lang="vi-VN" smtClean="0"/>
              <a:t>24/06/2016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245428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5" name="Date Placeholder 4"/>
          <p:cNvSpPr>
            <a:spLocks noGrp="1"/>
          </p:cNvSpPr>
          <p:nvPr>
            <p:ph type="dt" sz="half" idx="10"/>
          </p:nvPr>
        </p:nvSpPr>
        <p:spPr/>
        <p:txBody>
          <a:bodyPr/>
          <a:lstStyle/>
          <a:p>
            <a:fld id="{309D0E6A-B48D-4680-9B22-51BA450F7BB9}" type="datetimeFigureOut">
              <a:rPr lang="vi-VN" smtClean="0"/>
              <a:t>24/06/2016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F2BBE9A-FFBA-4474-9BD5-E30563D0DAF6}" type="slidenum">
              <a:rPr lang="vi-VN" smtClean="0"/>
              <a:t>‹#›</a:t>
            </a:fld>
            <a:endParaRPr lang="vi-VN"/>
          </a:p>
        </p:txBody>
      </p:sp>
    </p:spTree>
    <p:extLst>
      <p:ext uri="{BB962C8B-B14F-4D97-AF65-F5344CB8AC3E}">
        <p14:creationId xmlns:p14="http://schemas.microsoft.com/office/powerpoint/2010/main" val="38986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9D0E6A-B48D-4680-9B22-51BA450F7BB9}" type="datetimeFigureOut">
              <a:rPr lang="vi-VN" smtClean="0"/>
              <a:t>24/06/2016</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2BBE9A-FFBA-4474-9BD5-E30563D0DAF6}" type="slidenum">
              <a:rPr lang="vi-VN" smtClean="0"/>
              <a:t>‹#›</a:t>
            </a:fld>
            <a:endParaRPr lang="vi-VN"/>
          </a:p>
        </p:txBody>
      </p:sp>
    </p:spTree>
    <p:extLst>
      <p:ext uri="{BB962C8B-B14F-4D97-AF65-F5344CB8AC3E}">
        <p14:creationId xmlns:p14="http://schemas.microsoft.com/office/powerpoint/2010/main" val="661444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1"/>
            <a:ext cx="7766936" cy="1197735"/>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996225"/>
            <a:ext cx="7766936" cy="4572000"/>
          </a:xfrm>
        </p:spPr>
        <p:txBody>
          <a:bodyPr/>
          <a:lstStyle/>
          <a:p>
            <a:pPr algn="just"/>
            <a:r>
              <a:rPr lang="en-US" b="1" smtClean="0">
                <a:solidFill>
                  <a:srgbClr val="002060"/>
                </a:solidFill>
                <a:latin typeface="Consolas" panose="020B0609020204030204" pitchFamily="49" charset="0"/>
              </a:rPr>
              <a:t>Mục đích chính của ngôn ngữ C++ là mang hướng đối tượng vào ngôn ngữ C. Do đó, các class chính là trung tâm của ngôn ngữ C++ trong đó hỗ trợ chương trình hướng đối tượng và nó còn được gọi là các kiểu do người dùng tự định nghĩa.</a:t>
            </a:r>
          </a:p>
          <a:p>
            <a:pPr algn="just"/>
            <a:r>
              <a:rPr lang="en-US" b="1" smtClean="0">
                <a:solidFill>
                  <a:srgbClr val="002060"/>
                </a:solidFill>
                <a:latin typeface="Consolas" panose="020B0609020204030204" pitchFamily="49" charset="0"/>
              </a:rPr>
              <a:t>Một class thường được sử dụng để xác định dạng của một đối tượng với các dữ liệu đại diện cho đối tượng đó cùng với các hàm để quản lí các dữ liệu của đối tượng.</a:t>
            </a:r>
          </a:p>
          <a:p>
            <a:pPr algn="just"/>
            <a:r>
              <a:rPr lang="en-US" b="1" smtClean="0">
                <a:solidFill>
                  <a:srgbClr val="002060"/>
                </a:solidFill>
                <a:latin typeface="Consolas" panose="020B0609020204030204" pitchFamily="49" charset="0"/>
              </a:rPr>
              <a:t>Các hàm và dữ liệu trong một class được gọi là các thành phần của class.</a:t>
            </a:r>
          </a:p>
          <a:p>
            <a:pPr algn="just"/>
            <a:r>
              <a:rPr lang="en-US" b="1" smtClean="0">
                <a:solidFill>
                  <a:srgbClr val="002060"/>
                </a:solidFill>
                <a:latin typeface="Consolas" panose="020B0609020204030204" pitchFamily="49" charset="0"/>
              </a:rPr>
              <a:t>Nội dung của chương này bao gồm:</a:t>
            </a:r>
          </a:p>
          <a:p>
            <a:pPr marL="342900" indent="-342900" algn="just">
              <a:buAutoNum type="arabicPeriod"/>
            </a:pPr>
            <a:r>
              <a:rPr lang="en-US" b="1" smtClean="0">
                <a:solidFill>
                  <a:srgbClr val="7030A0"/>
                </a:solidFill>
                <a:latin typeface="Consolas" panose="020B0609020204030204" pitchFamily="49" charset="0"/>
              </a:rPr>
              <a:t>Định nghĩa class trong C++.</a:t>
            </a:r>
          </a:p>
          <a:p>
            <a:pPr marL="342900" indent="-342900" algn="just">
              <a:buAutoNum type="arabicPeriod"/>
            </a:pPr>
            <a:r>
              <a:rPr lang="en-US" b="1" smtClean="0">
                <a:solidFill>
                  <a:srgbClr val="7030A0"/>
                </a:solidFill>
                <a:latin typeface="Consolas" panose="020B0609020204030204" pitchFamily="49" charset="0"/>
              </a:rPr>
              <a:t>Định nghĩa các đối tượng trong C++.</a:t>
            </a:r>
          </a:p>
          <a:p>
            <a:pPr marL="342900" indent="-342900" algn="just">
              <a:buAutoNum type="arabicPeriod"/>
            </a:pPr>
            <a:r>
              <a:rPr lang="en-US" b="1" smtClean="0">
                <a:solidFill>
                  <a:srgbClr val="7030A0"/>
                </a:solidFill>
                <a:latin typeface="Consolas" panose="020B0609020204030204" pitchFamily="49" charset="0"/>
              </a:rPr>
              <a:t>Cách thức truy cập dữ liệu thành phần của class.</a:t>
            </a:r>
            <a:endParaRPr lang="vi-VN" b="1">
              <a:solidFill>
                <a:srgbClr val="7030A0"/>
              </a:solidFill>
              <a:latin typeface="Consolas" panose="020B0609020204030204" pitchFamily="49" charset="0"/>
            </a:endParaRPr>
          </a:p>
        </p:txBody>
      </p:sp>
    </p:spTree>
    <p:extLst>
      <p:ext uri="{BB962C8B-B14F-4D97-AF65-F5344CB8AC3E}">
        <p14:creationId xmlns:p14="http://schemas.microsoft.com/office/powerpoint/2010/main" val="97345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FF0000"/>
                </a:solidFill>
                <a:latin typeface="Consolas" panose="020B0609020204030204" pitchFamily="49" charset="0"/>
              </a:rPr>
              <a:t>Class Access Modifiers.</a:t>
            </a:r>
          </a:p>
          <a:p>
            <a:pPr algn="just"/>
            <a:r>
              <a:rPr lang="en-US" b="1" smtClean="0">
                <a:solidFill>
                  <a:srgbClr val="002060"/>
                </a:solidFill>
                <a:latin typeface="Consolas" panose="020B0609020204030204" pitchFamily="49" charset="0"/>
              </a:rPr>
              <a:t>Ẩn dữ liệu là một phương diện quan trọng trong lập trình hướng đối tượng, việc này sẽ cấm các hàm của chương trình truy cập trực tiếp vào các kiểu dữ liệu ngầm định của class.</a:t>
            </a:r>
          </a:p>
          <a:p>
            <a:pPr algn="just"/>
            <a:r>
              <a:rPr lang="en-US" b="1" smtClean="0">
                <a:solidFill>
                  <a:srgbClr val="002060"/>
                </a:solidFill>
                <a:latin typeface="Consolas" panose="020B0609020204030204" pitchFamily="49" charset="0"/>
              </a:rPr>
              <a:t>Quyền truy cập các thành phần của class được xác định bởi các nhãn: public, protected, private trong thân class. Các từ khóa này được gọi là access specifiers.</a:t>
            </a:r>
          </a:p>
          <a:p>
            <a:pPr algn="just"/>
            <a:r>
              <a:rPr lang="en-US" b="1" smtClean="0">
                <a:solidFill>
                  <a:srgbClr val="002060"/>
                </a:solidFill>
                <a:latin typeface="Consolas" panose="020B0609020204030204" pitchFamily="49" charset="0"/>
              </a:rPr>
              <a:t>Một class có thể có nhiều lần các nhãn public, private, protected. Vùng ảnh hưởng của một nhãn sẽ kéo dài cho tới khi nhãn khác xuất hiện hoặc gặp dấu ngoặc nhọn đóng.</a:t>
            </a:r>
          </a:p>
          <a:p>
            <a:pPr algn="just"/>
            <a:r>
              <a:rPr lang="en-US" b="1" smtClean="0">
                <a:solidFill>
                  <a:srgbClr val="002060"/>
                </a:solidFill>
                <a:latin typeface="Consolas" panose="020B0609020204030204" pitchFamily="49" charset="0"/>
              </a:rPr>
              <a:t>Mặc định của class sẽ để khả năng truy cập của thành phần của class ở chế độ private nếu ta không khai báo nhãn định danh truy cập.</a:t>
            </a:r>
          </a:p>
        </p:txBody>
      </p:sp>
    </p:spTree>
    <p:extLst>
      <p:ext uri="{BB962C8B-B14F-4D97-AF65-F5344CB8AC3E}">
        <p14:creationId xmlns:p14="http://schemas.microsoft.com/office/powerpoint/2010/main" val="262306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vi-VN" b="1">
                <a:solidFill>
                  <a:srgbClr val="002060"/>
                </a:solidFill>
                <a:latin typeface="Consolas" panose="020B0609020204030204" pitchFamily="49" charset="0"/>
              </a:rPr>
              <a:t>class Base { </a:t>
            </a:r>
          </a:p>
          <a:p>
            <a:pPr algn="l"/>
            <a:r>
              <a:rPr lang="vi-VN" b="1" smtClean="0">
                <a:solidFill>
                  <a:srgbClr val="002060"/>
                </a:solidFill>
                <a:latin typeface="Consolas" panose="020B0609020204030204" pitchFamily="49" charset="0"/>
              </a:rPr>
              <a:t>	</a:t>
            </a:r>
            <a:r>
              <a:rPr lang="vi-VN" b="1" smtClean="0">
                <a:solidFill>
                  <a:srgbClr val="FF0000"/>
                </a:solidFill>
                <a:latin typeface="Consolas" panose="020B0609020204030204" pitchFamily="49" charset="0"/>
              </a:rPr>
              <a:t>public</a:t>
            </a:r>
            <a:r>
              <a:rPr lang="vi-VN" b="1">
                <a:solidFill>
                  <a:srgbClr val="FF0000"/>
                </a:solidFill>
                <a:latin typeface="Consolas" panose="020B0609020204030204" pitchFamily="49" charset="0"/>
              </a:rPr>
              <a:t>: </a:t>
            </a:r>
          </a:p>
          <a:p>
            <a:pPr algn="l"/>
            <a:r>
              <a:rPr lang="vi-VN" b="1" smtClean="0">
                <a:solidFill>
                  <a:srgbClr val="002060"/>
                </a:solidFill>
                <a:latin typeface="Consolas" panose="020B0609020204030204" pitchFamily="49" charset="0"/>
              </a:rPr>
              <a:t>		// </a:t>
            </a:r>
            <a:r>
              <a:rPr lang="vi-VN" b="1">
                <a:solidFill>
                  <a:srgbClr val="002060"/>
                </a:solidFill>
                <a:latin typeface="Consolas" panose="020B0609020204030204" pitchFamily="49" charset="0"/>
              </a:rPr>
              <a:t>public members go here </a:t>
            </a:r>
          </a:p>
          <a:p>
            <a:pPr algn="l"/>
            <a:r>
              <a:rPr lang="vi-VN" b="1" smtClean="0">
                <a:solidFill>
                  <a:srgbClr val="002060"/>
                </a:solidFill>
                <a:latin typeface="Consolas" panose="020B0609020204030204" pitchFamily="49" charset="0"/>
              </a:rPr>
              <a:t>	</a:t>
            </a:r>
            <a:r>
              <a:rPr lang="vi-VN" b="1" smtClean="0">
                <a:solidFill>
                  <a:srgbClr val="FF0000"/>
                </a:solidFill>
                <a:latin typeface="Consolas" panose="020B0609020204030204" pitchFamily="49" charset="0"/>
              </a:rPr>
              <a:t>protected</a:t>
            </a:r>
            <a:r>
              <a:rPr lang="vi-VN" b="1">
                <a:solidFill>
                  <a:srgbClr val="FF0000"/>
                </a:solidFill>
                <a:latin typeface="Consolas" panose="020B0609020204030204" pitchFamily="49" charset="0"/>
              </a:rPr>
              <a:t>: </a:t>
            </a:r>
          </a:p>
          <a:p>
            <a:pPr algn="l"/>
            <a:r>
              <a:rPr lang="vi-VN" b="1" smtClean="0">
                <a:solidFill>
                  <a:srgbClr val="002060"/>
                </a:solidFill>
                <a:latin typeface="Consolas" panose="020B0609020204030204" pitchFamily="49" charset="0"/>
              </a:rPr>
              <a:t>		// </a:t>
            </a:r>
            <a:r>
              <a:rPr lang="vi-VN" b="1">
                <a:solidFill>
                  <a:srgbClr val="002060"/>
                </a:solidFill>
                <a:latin typeface="Consolas" panose="020B0609020204030204" pitchFamily="49" charset="0"/>
              </a:rPr>
              <a:t>protected members go here </a:t>
            </a:r>
          </a:p>
          <a:p>
            <a:pPr algn="l"/>
            <a:r>
              <a:rPr lang="vi-VN" b="1" smtClean="0">
                <a:solidFill>
                  <a:srgbClr val="002060"/>
                </a:solidFill>
                <a:latin typeface="Consolas" panose="020B0609020204030204" pitchFamily="49" charset="0"/>
              </a:rPr>
              <a:t>	</a:t>
            </a:r>
            <a:r>
              <a:rPr lang="vi-VN" b="1" smtClean="0">
                <a:solidFill>
                  <a:srgbClr val="FF0000"/>
                </a:solidFill>
                <a:latin typeface="Consolas" panose="020B0609020204030204" pitchFamily="49" charset="0"/>
              </a:rPr>
              <a:t>private</a:t>
            </a:r>
            <a:r>
              <a:rPr lang="vi-VN" b="1">
                <a:solidFill>
                  <a:srgbClr val="FF0000"/>
                </a:solidFill>
                <a:latin typeface="Consolas" panose="020B0609020204030204" pitchFamily="49" charset="0"/>
              </a:rPr>
              <a:t>: </a:t>
            </a:r>
          </a:p>
          <a:p>
            <a:pPr algn="l"/>
            <a:r>
              <a:rPr lang="vi-VN" b="1" smtClean="0">
                <a:solidFill>
                  <a:srgbClr val="002060"/>
                </a:solidFill>
                <a:latin typeface="Consolas" panose="020B0609020204030204" pitchFamily="49" charset="0"/>
              </a:rPr>
              <a:t>		// </a:t>
            </a:r>
            <a:r>
              <a:rPr lang="vi-VN" b="1">
                <a:solidFill>
                  <a:srgbClr val="002060"/>
                </a:solidFill>
                <a:latin typeface="Consolas" panose="020B0609020204030204" pitchFamily="49" charset="0"/>
              </a:rPr>
              <a:t>private members go here </a:t>
            </a:r>
          </a:p>
          <a:p>
            <a:pPr algn="l"/>
            <a:r>
              <a:rPr lang="vi-VN" b="1">
                <a:solidFill>
                  <a:srgbClr val="002060"/>
                </a:solidFill>
                <a:latin typeface="Consolas" panose="020B0609020204030204" pitchFamily="49" charset="0"/>
              </a:rPr>
              <a:t>}; </a:t>
            </a:r>
            <a:endParaRPr lang="vi-VN" b="1" smtClean="0">
              <a:solidFill>
                <a:srgbClr val="002060"/>
              </a:solidFill>
              <a:latin typeface="Consolas" panose="020B0609020204030204" pitchFamily="49" charset="0"/>
            </a:endParaRPr>
          </a:p>
          <a:p>
            <a:pPr algn="l"/>
            <a:r>
              <a:rPr lang="vi-VN" b="1" smtClean="0">
                <a:solidFill>
                  <a:srgbClr val="002060"/>
                </a:solidFill>
                <a:latin typeface="Consolas" panose="020B0609020204030204" pitchFamily="49" charset="0"/>
              </a:rPr>
              <a:t>Trên đây là minh họa vùng ảnh hưởng của các nhãn định danh truy cập.</a:t>
            </a:r>
            <a:endParaRPr lang="en-US" b="1" smtClean="0">
              <a:solidFill>
                <a:srgbClr val="002060"/>
              </a:solidFill>
              <a:latin typeface="Consolas" panose="020B0609020204030204" pitchFamily="49" charset="0"/>
            </a:endParaRPr>
          </a:p>
        </p:txBody>
      </p:sp>
    </p:spTree>
    <p:extLst>
      <p:ext uri="{BB962C8B-B14F-4D97-AF65-F5344CB8AC3E}">
        <p14:creationId xmlns:p14="http://schemas.microsoft.com/office/powerpoint/2010/main" val="19090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365162"/>
            <a:ext cx="7766936" cy="5203064"/>
          </a:xfrm>
        </p:spPr>
        <p:txBody>
          <a:bodyPr>
            <a:normAutofit/>
          </a:bodyPr>
          <a:lstStyle/>
          <a:p>
            <a:pPr algn="just"/>
            <a:r>
              <a:rPr lang="vi-VN" b="1" smtClean="0">
                <a:solidFill>
                  <a:srgbClr val="FF0000"/>
                </a:solidFill>
                <a:latin typeface="Consolas" panose="020B0609020204030204" pitchFamily="49" charset="0"/>
              </a:rPr>
              <a:t>Các thành phần public:</a:t>
            </a:r>
          </a:p>
          <a:p>
            <a:pPr algn="just"/>
            <a:r>
              <a:rPr lang="vi-VN" b="1" smtClean="0">
                <a:solidFill>
                  <a:srgbClr val="002060"/>
                </a:solidFill>
                <a:latin typeface="Consolas" panose="020B0609020204030204" pitchFamily="49" charset="0"/>
              </a:rPr>
              <a:t>Các thành phần hàm cùng dữ liệu ở chế độ này có thể được truy cập một cách trực tiếp tại bất cứ đâu kể cả trong ngoài class nhưng trong khuôn khổ chương trình bởi các đối tượng của class đó.</a:t>
            </a:r>
          </a:p>
          <a:p>
            <a:pPr algn="just"/>
            <a:r>
              <a:rPr lang="vi-VN" b="1" smtClean="0">
                <a:solidFill>
                  <a:srgbClr val="002060"/>
                </a:solidFill>
                <a:latin typeface="Consolas" panose="020B0609020204030204" pitchFamily="49" charset="0"/>
              </a:rPr>
              <a:t>Bạn có thể thiết lập hoặc lấy giá trị các thành phần này một cách trực tiếp không qua bất kì một hàm thành phần nào.</a:t>
            </a:r>
          </a:p>
        </p:txBody>
      </p:sp>
    </p:spTree>
    <p:extLst>
      <p:ext uri="{BB962C8B-B14F-4D97-AF65-F5344CB8AC3E}">
        <p14:creationId xmlns:p14="http://schemas.microsoft.com/office/powerpoint/2010/main" val="194965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a:solidFill>
                  <a:srgbClr val="7030A0"/>
                </a:solidFill>
                <a:latin typeface="Consolas" panose="020B0609020204030204" pitchFamily="49" charset="0"/>
              </a:rPr>
              <a:t>Class Nguoi{</a:t>
            </a:r>
          </a:p>
          <a:p>
            <a:pPr algn="l"/>
            <a:r>
              <a:rPr lang="en-US" b="1">
                <a:solidFill>
                  <a:srgbClr val="7030A0"/>
                </a:solidFill>
                <a:latin typeface="Consolas" panose="020B0609020204030204" pitchFamily="49" charset="0"/>
              </a:rPr>
              <a:t>	public: // định danh truy cập</a:t>
            </a:r>
          </a:p>
          <a:p>
            <a:pPr algn="l"/>
            <a:r>
              <a:rPr lang="en-US" b="1">
                <a:solidFill>
                  <a:srgbClr val="7030A0"/>
                </a:solidFill>
                <a:latin typeface="Consolas" panose="020B0609020204030204" pitchFamily="49" charset="0"/>
              </a:rPr>
              <a:t>		char ten[40]; // tên người</a:t>
            </a:r>
          </a:p>
          <a:p>
            <a:pPr algn="l"/>
            <a:r>
              <a:rPr lang="en-US" b="1">
                <a:solidFill>
                  <a:srgbClr val="7030A0"/>
                </a:solidFill>
                <a:latin typeface="Consolas" panose="020B0609020204030204" pitchFamily="49" charset="0"/>
              </a:rPr>
              <a:t>		char diaChi[40]; // địa chỉ</a:t>
            </a:r>
          </a:p>
          <a:p>
            <a:pPr algn="l"/>
            <a:r>
              <a:rPr lang="en-US" b="1">
                <a:solidFill>
                  <a:srgbClr val="7030A0"/>
                </a:solidFill>
                <a:latin typeface="Consolas" panose="020B0609020204030204" pitchFamily="49" charset="0"/>
              </a:rPr>
              <a:t>		char soDT[40]; // số điện thoại</a:t>
            </a:r>
          </a:p>
          <a:p>
            <a:pPr algn="l"/>
            <a:r>
              <a:rPr lang="en-US" b="1">
                <a:solidFill>
                  <a:srgbClr val="7030A0"/>
                </a:solidFill>
                <a:latin typeface="Consolas" panose="020B0609020204030204" pitchFamily="49" charset="0"/>
              </a:rPr>
              <a:t>		char *getName(){ // hàm trả về tên người</a:t>
            </a:r>
          </a:p>
          <a:p>
            <a:pPr algn="l"/>
            <a:r>
              <a:rPr lang="en-US" b="1">
                <a:solidFill>
                  <a:srgbClr val="7030A0"/>
                </a:solidFill>
                <a:latin typeface="Consolas" panose="020B0609020204030204" pitchFamily="49" charset="0"/>
              </a:rPr>
              <a:t>			return ten;</a:t>
            </a:r>
          </a:p>
          <a:p>
            <a:pPr algn="l"/>
            <a:r>
              <a:rPr lang="en-US" b="1">
                <a:solidFill>
                  <a:srgbClr val="7030A0"/>
                </a:solidFill>
                <a:latin typeface="Consolas" panose="020B0609020204030204" pitchFamily="49" charset="0"/>
              </a:rPr>
              <a:t>		}</a:t>
            </a:r>
          </a:p>
          <a:p>
            <a:pPr algn="l"/>
            <a:r>
              <a:rPr lang="en-US" b="1">
                <a:solidFill>
                  <a:srgbClr val="7030A0"/>
                </a:solidFill>
                <a:latin typeface="Consolas" panose="020B0609020204030204" pitchFamily="49" charset="0"/>
              </a:rPr>
              <a:t>		char *getAddr(){ // hàm trả về địa chỉ</a:t>
            </a:r>
          </a:p>
          <a:p>
            <a:pPr algn="l"/>
            <a:r>
              <a:rPr lang="en-US" b="1">
                <a:solidFill>
                  <a:srgbClr val="7030A0"/>
                </a:solidFill>
                <a:latin typeface="Consolas" panose="020B0609020204030204" pitchFamily="49" charset="0"/>
              </a:rPr>
              <a:t>			return diaChi;</a:t>
            </a:r>
          </a:p>
          <a:p>
            <a:pPr algn="l"/>
            <a:r>
              <a:rPr lang="en-US" b="1">
                <a:solidFill>
                  <a:srgbClr val="7030A0"/>
                </a:solidFill>
                <a:latin typeface="Consolas" panose="020B0609020204030204" pitchFamily="49" charset="0"/>
              </a:rPr>
              <a:t>		}</a:t>
            </a:r>
          </a:p>
          <a:p>
            <a:pPr algn="l"/>
            <a:r>
              <a:rPr lang="en-US" b="1">
                <a:solidFill>
                  <a:srgbClr val="7030A0"/>
                </a:solidFill>
                <a:latin typeface="Consolas" panose="020B0609020204030204" pitchFamily="49" charset="0"/>
              </a:rPr>
              <a:t>};</a:t>
            </a:r>
          </a:p>
          <a:p>
            <a:pPr algn="l"/>
            <a:endParaRPr lang="en-US" b="1" smtClean="0">
              <a:solidFill>
                <a:srgbClr val="002060"/>
              </a:solidFill>
              <a:latin typeface="Consolas" panose="020B0609020204030204" pitchFamily="49" charset="0"/>
            </a:endParaRPr>
          </a:p>
        </p:txBody>
      </p:sp>
    </p:spTree>
    <p:extLst>
      <p:ext uri="{BB962C8B-B14F-4D97-AF65-F5344CB8AC3E}">
        <p14:creationId xmlns:p14="http://schemas.microsoft.com/office/powerpoint/2010/main" val="4794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a:solidFill>
                  <a:srgbClr val="002060"/>
                </a:solidFill>
                <a:latin typeface="Consolas" panose="020B0609020204030204" pitchFamily="49" charset="0"/>
              </a:rPr>
              <a:t>m</a:t>
            </a:r>
            <a:r>
              <a:rPr lang="en-US" b="1" smtClean="0">
                <a:solidFill>
                  <a:srgbClr val="002060"/>
                </a:solidFill>
                <a:latin typeface="Consolas" panose="020B0609020204030204" pitchFamily="49" charset="0"/>
              </a:rPr>
              <a:t>ain sẽ có thể truy cập trực tiếp vào dữ liệu không qua bất kì một hàm thành phần nào như sau: </a:t>
            </a:r>
          </a:p>
          <a:p>
            <a:pPr algn="l"/>
            <a:r>
              <a:rPr lang="en-US" b="1">
                <a:solidFill>
                  <a:srgbClr val="7030A0"/>
                </a:solidFill>
                <a:latin typeface="Consolas" panose="020B0609020204030204" pitchFamily="49" charset="0"/>
              </a:rPr>
              <a:t>int main(){</a:t>
            </a:r>
          </a:p>
          <a:p>
            <a:pPr algn="l"/>
            <a:r>
              <a:rPr lang="en-US" b="1">
                <a:solidFill>
                  <a:srgbClr val="7030A0"/>
                </a:solidFill>
                <a:latin typeface="Consolas" panose="020B0609020204030204" pitchFamily="49" charset="0"/>
              </a:rPr>
              <a:t>	Nguoi nguoi1;</a:t>
            </a:r>
          </a:p>
          <a:p>
            <a:pPr algn="l"/>
            <a:r>
              <a:rPr lang="en-US" b="1">
                <a:solidFill>
                  <a:srgbClr val="7030A0"/>
                </a:solidFill>
                <a:latin typeface="Consolas" panose="020B0609020204030204" pitchFamily="49" charset="0"/>
              </a:rPr>
              <a:t>	cin.getline(nguoi1.ten,40); // nhap ten nguoi</a:t>
            </a:r>
          </a:p>
          <a:p>
            <a:pPr algn="l"/>
            <a:r>
              <a:rPr lang="en-US" b="1">
                <a:solidFill>
                  <a:srgbClr val="7030A0"/>
                </a:solidFill>
                <a:latin typeface="Consolas" panose="020B0609020204030204" pitchFamily="49" charset="0"/>
              </a:rPr>
              <a:t>	cin.getline(nguoi1.diaChi,40); // nhap dia chi</a:t>
            </a:r>
          </a:p>
          <a:p>
            <a:pPr algn="l"/>
            <a:r>
              <a:rPr lang="en-US" b="1">
                <a:solidFill>
                  <a:srgbClr val="7030A0"/>
                </a:solidFill>
                <a:latin typeface="Consolas" panose="020B0609020204030204" pitchFamily="49" charset="0"/>
              </a:rPr>
              <a:t>	cout&lt;&lt; “\nTen: “ &lt;&lt; nguoi1.ten; // xuat thong tin ra</a:t>
            </a:r>
          </a:p>
          <a:p>
            <a:pPr algn="l"/>
            <a:r>
              <a:rPr lang="en-US" b="1">
                <a:solidFill>
                  <a:srgbClr val="7030A0"/>
                </a:solidFill>
                <a:latin typeface="Consolas" panose="020B0609020204030204" pitchFamily="49" charset="0"/>
              </a:rPr>
              <a:t>	cout&lt;&lt; “\nDia Chi: “ &lt;&lt; nguoi1.diaChi;</a:t>
            </a:r>
          </a:p>
          <a:p>
            <a:pPr algn="l"/>
            <a:r>
              <a:rPr lang="en-US" b="1">
                <a:solidFill>
                  <a:srgbClr val="7030A0"/>
                </a:solidFill>
                <a:latin typeface="Consolas" panose="020B0609020204030204" pitchFamily="49" charset="0"/>
              </a:rPr>
              <a:t>	return 0;</a:t>
            </a:r>
          </a:p>
          <a:p>
            <a:pPr algn="l"/>
            <a:r>
              <a:rPr lang="en-US" b="1">
                <a:solidFill>
                  <a:srgbClr val="7030A0"/>
                </a:solidFill>
                <a:latin typeface="Consolas" panose="020B0609020204030204" pitchFamily="49" charset="0"/>
              </a:rPr>
              <a:t>}</a:t>
            </a:r>
          </a:p>
          <a:p>
            <a:pPr algn="l"/>
            <a:r>
              <a:rPr lang="en-US" b="1" smtClean="0">
                <a:solidFill>
                  <a:srgbClr val="002060"/>
                </a:solidFill>
                <a:latin typeface="Consolas" panose="020B0609020204030204" pitchFamily="49" charset="0"/>
              </a:rPr>
              <a:t>Kết quả ta sẽ nhập thông tin cho tên và địa chỉ của đối tượng sau đó xuất các thông tin vừa nhập ra màn hình.</a:t>
            </a:r>
          </a:p>
        </p:txBody>
      </p:sp>
    </p:spTree>
    <p:extLst>
      <p:ext uri="{BB962C8B-B14F-4D97-AF65-F5344CB8AC3E}">
        <p14:creationId xmlns:p14="http://schemas.microsoft.com/office/powerpoint/2010/main" val="181157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Autofit/>
          </a:bodyPr>
          <a:lstStyle/>
          <a:p>
            <a:pPr algn="l"/>
            <a:r>
              <a:rPr lang="en-US" b="1" smtClean="0">
                <a:solidFill>
                  <a:srgbClr val="FF0000"/>
                </a:solidFill>
                <a:latin typeface="Consolas" panose="020B0609020204030204" pitchFamily="49" charset="0"/>
              </a:rPr>
              <a:t>Các thành phần private:</a:t>
            </a:r>
          </a:p>
          <a:p>
            <a:pPr algn="l"/>
            <a:r>
              <a:rPr lang="en-US" b="1" smtClean="0">
                <a:solidFill>
                  <a:srgbClr val="002060"/>
                </a:solidFill>
                <a:latin typeface="Consolas" panose="020B0609020204030204" pitchFamily="49" charset="0"/>
              </a:rPr>
              <a:t>Các dữ liệu thành phần và hàm thành phần ở chế độ private sẽ không thể bị truy cập hay xem xét từ bên ngoài class, chỉ có class và hàm bạn – friend funtions có khả năng truy cập chúng. </a:t>
            </a:r>
          </a:p>
          <a:p>
            <a:pPr algn="l"/>
            <a:r>
              <a:rPr lang="en-US" b="1" smtClean="0">
                <a:solidFill>
                  <a:srgbClr val="002060"/>
                </a:solidFill>
                <a:latin typeface="Consolas" panose="020B0609020204030204" pitchFamily="49" charset="0"/>
              </a:rPr>
              <a:t>Theo như mặc định, các thành phần của class sẽ ở chế độ private cho tới khi một nhãn mới khác xuất hiện.</a:t>
            </a:r>
          </a:p>
          <a:p>
            <a:pPr algn="l"/>
            <a:r>
              <a:rPr lang="en-US" b="1">
                <a:solidFill>
                  <a:srgbClr val="7030A0"/>
                </a:solidFill>
                <a:latin typeface="Consolas" panose="020B0609020204030204" pitchFamily="49" charset="0"/>
              </a:rPr>
              <a:t>class Nguoi{</a:t>
            </a:r>
          </a:p>
          <a:p>
            <a:pPr algn="l"/>
            <a:r>
              <a:rPr lang="en-US" b="1">
                <a:solidFill>
                  <a:srgbClr val="7030A0"/>
                </a:solidFill>
                <a:latin typeface="Consolas" panose="020B0609020204030204" pitchFamily="49" charset="0"/>
              </a:rPr>
              <a:t>		char name[40</a:t>
            </a:r>
            <a:r>
              <a:rPr lang="en-US" b="1" smtClean="0">
                <a:solidFill>
                  <a:srgbClr val="7030A0"/>
                </a:solidFill>
                <a:latin typeface="Consolas" panose="020B0609020204030204" pitchFamily="49" charset="0"/>
              </a:rPr>
              <a:t>]; // Đây là thành phần private</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		public:</a:t>
            </a:r>
          </a:p>
          <a:p>
            <a:pPr algn="l"/>
            <a:r>
              <a:rPr lang="en-US" b="1">
                <a:solidFill>
                  <a:srgbClr val="7030A0"/>
                </a:solidFill>
                <a:latin typeface="Consolas" panose="020B0609020204030204" pitchFamily="49" charset="0"/>
              </a:rPr>
              <a:t>		char sdt[20];</a:t>
            </a:r>
          </a:p>
          <a:p>
            <a:pPr algn="l"/>
            <a:r>
              <a:rPr lang="en-US" b="1">
                <a:solidFill>
                  <a:srgbClr val="7030A0"/>
                </a:solidFill>
                <a:latin typeface="Consolas" panose="020B0609020204030204" pitchFamily="49" charset="0"/>
              </a:rPr>
              <a:t>		void setName( char na[] </a:t>
            </a:r>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l"/>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p:txBody>
      </p:sp>
    </p:spTree>
    <p:extLst>
      <p:ext uri="{BB962C8B-B14F-4D97-AF65-F5344CB8AC3E}">
        <p14:creationId xmlns:p14="http://schemas.microsoft.com/office/powerpoint/2010/main" val="104232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vi-VN" b="1" smtClean="0">
                <a:solidFill>
                  <a:srgbClr val="FF0000"/>
                </a:solidFill>
                <a:latin typeface="Consolas" panose="020B0609020204030204" pitchFamily="49" charset="0"/>
              </a:rPr>
              <a:t>Các thanh phần protected:</a:t>
            </a:r>
          </a:p>
          <a:p>
            <a:pPr algn="l"/>
            <a:r>
              <a:rPr lang="vi-VN" b="1" smtClean="0">
                <a:solidFill>
                  <a:srgbClr val="002060"/>
                </a:solidFill>
                <a:latin typeface="Consolas" panose="020B0609020204030204" pitchFamily="49" charset="0"/>
              </a:rPr>
              <a:t>Tương tự như private nhưng có một ưu điểm là các thanh phần này có thể được truy cập bởi class con của class chứa nó, class này là class dẫn xuất, sẽ học ở chương tiếp theo.</a:t>
            </a:r>
            <a:endParaRPr lang="en-US" b="1" smtClean="0">
              <a:solidFill>
                <a:srgbClr val="002060"/>
              </a:solidFill>
              <a:latin typeface="Consolas" panose="020B0609020204030204" pitchFamily="49" charset="0"/>
            </a:endParaRPr>
          </a:p>
          <a:p>
            <a:pPr algn="l"/>
            <a:r>
              <a:rPr lang="en-US" b="1" smtClean="0">
                <a:solidFill>
                  <a:srgbClr val="002060"/>
                </a:solidFill>
                <a:latin typeface="Consolas" panose="020B0609020204030204" pitchFamily="49" charset="0"/>
              </a:rPr>
              <a:t>Ta xét ví dụ sau:</a:t>
            </a:r>
            <a:endParaRPr lang="vi-VN" b="1" smtClean="0">
              <a:solidFill>
                <a:srgbClr val="002060"/>
              </a:solidFill>
              <a:latin typeface="Consolas" panose="020B0609020204030204" pitchFamily="49" charset="0"/>
            </a:endParaRPr>
          </a:p>
        </p:txBody>
      </p:sp>
    </p:spTree>
    <p:extLst>
      <p:ext uri="{BB962C8B-B14F-4D97-AF65-F5344CB8AC3E}">
        <p14:creationId xmlns:p14="http://schemas.microsoft.com/office/powerpoint/2010/main" val="260370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fontScale="92500"/>
          </a:bodyPr>
          <a:lstStyle/>
          <a:p>
            <a:pPr algn="l"/>
            <a:r>
              <a:rPr lang="en-US" b="1">
                <a:solidFill>
                  <a:srgbClr val="7030A0"/>
                </a:solidFill>
                <a:latin typeface="Consolas" panose="020B0609020204030204" pitchFamily="49" charset="0"/>
              </a:rPr>
              <a:t>class Nguoi{</a:t>
            </a:r>
          </a:p>
          <a:p>
            <a:pPr algn="l"/>
            <a:r>
              <a:rPr lang="en-US" b="1">
                <a:solidFill>
                  <a:srgbClr val="7030A0"/>
                </a:solidFill>
                <a:latin typeface="Consolas" panose="020B0609020204030204" pitchFamily="49" charset="0"/>
              </a:rPr>
              <a:t>	protected:</a:t>
            </a:r>
          </a:p>
          <a:p>
            <a:pPr algn="l"/>
            <a:r>
              <a:rPr lang="en-US" b="1">
                <a:solidFill>
                  <a:srgbClr val="7030A0"/>
                </a:solidFill>
                <a:latin typeface="Consolas" panose="020B0609020204030204" pitchFamily="49" charset="0"/>
              </a:rPr>
              <a:t>		char </a:t>
            </a:r>
            <a:r>
              <a:rPr lang="en-US" b="1" smtClean="0">
                <a:solidFill>
                  <a:srgbClr val="7030A0"/>
                </a:solidFill>
                <a:latin typeface="Consolas" panose="020B0609020204030204" pitchFamily="49" charset="0"/>
              </a:rPr>
              <a:t>addr[40</a:t>
            </a:r>
            <a:r>
              <a:rPr lang="en-US" b="1">
                <a:solidFill>
                  <a:srgbClr val="7030A0"/>
                </a:solidFill>
                <a:latin typeface="Consolas" panose="020B0609020204030204" pitchFamily="49" charset="0"/>
              </a:rPr>
              <a:t>]; // Đây là thành phần protected</a:t>
            </a:r>
          </a:p>
          <a:p>
            <a:pPr algn="l"/>
            <a:r>
              <a:rPr lang="en-US" b="1">
                <a:solidFill>
                  <a:srgbClr val="7030A0"/>
                </a:solidFill>
                <a:latin typeface="Consolas" panose="020B0609020204030204" pitchFamily="49" charset="0"/>
              </a:rPr>
              <a:t>};</a:t>
            </a:r>
          </a:p>
          <a:p>
            <a:pPr algn="l"/>
            <a:r>
              <a:rPr lang="en-US" b="1">
                <a:solidFill>
                  <a:srgbClr val="002060"/>
                </a:solidFill>
                <a:latin typeface="Consolas" panose="020B0609020204030204" pitchFamily="49" charset="0"/>
              </a:rPr>
              <a:t>class SV:Nguoi { // class SV là class dẫn xuất của class Nguoi</a:t>
            </a:r>
          </a:p>
          <a:p>
            <a:pPr algn="l"/>
            <a:r>
              <a:rPr lang="en-US" b="1">
                <a:solidFill>
                  <a:srgbClr val="002060"/>
                </a:solidFill>
                <a:latin typeface="Consolas" panose="020B0609020204030204" pitchFamily="49" charset="0"/>
              </a:rPr>
              <a:t>	public:</a:t>
            </a:r>
          </a:p>
          <a:p>
            <a:pPr algn="l"/>
            <a:r>
              <a:rPr lang="en-US" b="1">
                <a:solidFill>
                  <a:srgbClr val="002060"/>
                </a:solidFill>
                <a:latin typeface="Consolas" panose="020B0609020204030204" pitchFamily="49" charset="0"/>
              </a:rPr>
              <a:t>		void setAddr(){ // thiết lập địa chỉ</a:t>
            </a:r>
          </a:p>
          <a:p>
            <a:pPr algn="l"/>
            <a:r>
              <a:rPr lang="en-US" b="1">
                <a:solidFill>
                  <a:srgbClr val="002060"/>
                </a:solidFill>
                <a:latin typeface="Consolas" panose="020B0609020204030204" pitchFamily="49" charset="0"/>
              </a:rPr>
              <a:t>			strcpy( dc, "Ha Noi");</a:t>
            </a:r>
          </a:p>
          <a:p>
            <a:pPr algn="l"/>
            <a:r>
              <a:rPr lang="en-US" b="1">
                <a:solidFill>
                  <a:srgbClr val="002060"/>
                </a:solidFill>
                <a:latin typeface="Consolas" panose="020B0609020204030204" pitchFamily="49" charset="0"/>
              </a:rPr>
              <a:t>		}</a:t>
            </a:r>
          </a:p>
          <a:p>
            <a:pPr algn="l"/>
            <a:r>
              <a:rPr lang="en-US" b="1">
                <a:solidFill>
                  <a:srgbClr val="002060"/>
                </a:solidFill>
                <a:latin typeface="Consolas" panose="020B0609020204030204" pitchFamily="49" charset="0"/>
              </a:rPr>
              <a:t>		char* getAddr(){ // trả về địa chỉ</a:t>
            </a:r>
          </a:p>
          <a:p>
            <a:pPr algn="l"/>
            <a:r>
              <a:rPr lang="en-US" b="1">
                <a:solidFill>
                  <a:srgbClr val="002060"/>
                </a:solidFill>
                <a:latin typeface="Consolas" panose="020B0609020204030204" pitchFamily="49" charset="0"/>
              </a:rPr>
              <a:t>			return dc;</a:t>
            </a:r>
          </a:p>
          <a:p>
            <a:pPr algn="l"/>
            <a:r>
              <a:rPr lang="en-US" b="1">
                <a:solidFill>
                  <a:srgbClr val="002060"/>
                </a:solidFill>
                <a:latin typeface="Consolas" panose="020B0609020204030204" pitchFamily="49" charset="0"/>
              </a:rPr>
              <a:t>		}</a:t>
            </a:r>
          </a:p>
          <a:p>
            <a:pPr algn="l"/>
            <a:r>
              <a:rPr lang="en-US" b="1">
                <a:solidFill>
                  <a:srgbClr val="002060"/>
                </a:solidFill>
                <a:latin typeface="Consolas" panose="020B0609020204030204" pitchFamily="49" charset="0"/>
              </a:rPr>
              <a:t>};</a:t>
            </a:r>
          </a:p>
        </p:txBody>
      </p:sp>
    </p:spTree>
    <p:extLst>
      <p:ext uri="{BB962C8B-B14F-4D97-AF65-F5344CB8AC3E}">
        <p14:creationId xmlns:p14="http://schemas.microsoft.com/office/powerpoint/2010/main" val="35083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Trong main, ta có thể truy cập tới addr qua class SV như sau:</a:t>
            </a:r>
          </a:p>
          <a:p>
            <a:pPr algn="l"/>
            <a:r>
              <a:rPr lang="en-US" b="1" smtClean="0">
                <a:solidFill>
                  <a:srgbClr val="002060"/>
                </a:solidFill>
                <a:latin typeface="Consolas" panose="020B0609020204030204" pitchFamily="49" charset="0"/>
              </a:rPr>
              <a:t>int </a:t>
            </a:r>
            <a:r>
              <a:rPr lang="en-US" b="1">
                <a:solidFill>
                  <a:srgbClr val="002060"/>
                </a:solidFill>
                <a:latin typeface="Consolas" panose="020B0609020204030204" pitchFamily="49" charset="0"/>
              </a:rPr>
              <a:t>main(){</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SV </a:t>
            </a:r>
            <a:r>
              <a:rPr lang="en-US" b="1">
                <a:solidFill>
                  <a:srgbClr val="002060"/>
                </a:solidFill>
                <a:latin typeface="Consolas" panose="020B0609020204030204" pitchFamily="49" charset="0"/>
              </a:rPr>
              <a:t>s;</a:t>
            </a:r>
          </a:p>
          <a:p>
            <a:pPr algn="l"/>
            <a:r>
              <a:rPr lang="en-US" b="1">
                <a:solidFill>
                  <a:srgbClr val="002060"/>
                </a:solidFill>
                <a:latin typeface="Consolas" panose="020B0609020204030204" pitchFamily="49" charset="0"/>
              </a:rPr>
              <a:t>	s.setAddr();</a:t>
            </a:r>
          </a:p>
          <a:p>
            <a:pPr algn="l"/>
            <a:r>
              <a:rPr lang="en-US" b="1">
                <a:solidFill>
                  <a:srgbClr val="002060"/>
                </a:solidFill>
                <a:latin typeface="Consolas" panose="020B0609020204030204" pitchFamily="49" charset="0"/>
              </a:rPr>
              <a:t>	cout&lt;&lt; s.getAddr();</a:t>
            </a:r>
          </a:p>
          <a:p>
            <a:pPr algn="l"/>
            <a:r>
              <a:rPr lang="en-US" b="1">
                <a:solidFill>
                  <a:srgbClr val="002060"/>
                </a:solidFill>
                <a:latin typeface="Consolas" panose="020B0609020204030204" pitchFamily="49" charset="0"/>
              </a:rPr>
              <a:t>	return 0;</a:t>
            </a:r>
          </a:p>
          <a:p>
            <a:pPr algn="l"/>
            <a:r>
              <a:rPr lang="en-US" b="1" smtClean="0">
                <a:solidFill>
                  <a:srgbClr val="002060"/>
                </a:solidFill>
                <a:latin typeface="Consolas" panose="020B0609020204030204" pitchFamily="49" charset="0"/>
              </a:rPr>
              <a:t>}</a:t>
            </a:r>
          </a:p>
          <a:p>
            <a:pPr algn="l"/>
            <a:r>
              <a:rPr lang="en-US" b="1" smtClean="0">
                <a:solidFill>
                  <a:srgbClr val="002060"/>
                </a:solidFill>
                <a:latin typeface="Consolas" panose="020B0609020204030204" pitchFamily="49" charset="0"/>
              </a:rPr>
              <a:t>Kết quả trên màn hình sẽ cho ra dòng chữ “Ha Noi”.</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428313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FF0000"/>
                </a:solidFill>
                <a:latin typeface="Consolas" panose="020B0609020204030204" pitchFamily="49" charset="0"/>
              </a:rPr>
              <a:t>Constructors &amp; destructors</a:t>
            </a:r>
          </a:p>
          <a:p>
            <a:pPr algn="just"/>
            <a:r>
              <a:rPr lang="en-US" b="1" smtClean="0">
                <a:solidFill>
                  <a:srgbClr val="FF0000"/>
                </a:solidFill>
                <a:latin typeface="Consolas" panose="020B0609020204030204" pitchFamily="49" charset="0"/>
              </a:rPr>
              <a:t>Hàm tạo constructor:</a:t>
            </a:r>
          </a:p>
          <a:p>
            <a:pPr algn="just"/>
            <a:r>
              <a:rPr lang="en-US" b="1" smtClean="0">
                <a:solidFill>
                  <a:srgbClr val="002060"/>
                </a:solidFill>
                <a:latin typeface="Consolas" panose="020B0609020204030204" pitchFamily="49" charset="0"/>
              </a:rPr>
              <a:t>Constructor là một hàm thành phần đặc biệt của class. Nó sẽ tự động được thực hiện bất kì khi nào ta tạo ra một đối tượng mới từ class chứa nó.</a:t>
            </a:r>
          </a:p>
          <a:p>
            <a:pPr algn="just"/>
            <a:r>
              <a:rPr lang="en-US" b="1" smtClean="0">
                <a:solidFill>
                  <a:srgbClr val="002060"/>
                </a:solidFill>
                <a:latin typeface="Consolas" panose="020B0609020204030204" pitchFamily="49" charset="0"/>
              </a:rPr>
              <a:t>Constructor có cùng tên với tên class. Nó không có bất kì kiểu trả về nào, kể cả void. Constructors đặc biệt hữu dụng trong việc khởi tạo giá trị ban đầu cho các dữ liệu thành phần của đối tượng khi mỗi đối tượng được tạo mới.</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209827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1"/>
            <a:ext cx="7766936" cy="1197735"/>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996225"/>
            <a:ext cx="7766936" cy="4572000"/>
          </a:xfrm>
        </p:spPr>
        <p:txBody>
          <a:bodyPr/>
          <a:lstStyle/>
          <a:p>
            <a:pPr algn="l"/>
            <a:r>
              <a:rPr lang="en-US" b="1" smtClean="0">
                <a:solidFill>
                  <a:srgbClr val="7030A0"/>
                </a:solidFill>
                <a:latin typeface="Consolas" panose="020B0609020204030204" pitchFamily="49" charset="0"/>
              </a:rPr>
              <a:t>4. Thành phần định danh truy cập public.</a:t>
            </a:r>
          </a:p>
          <a:p>
            <a:pPr algn="l"/>
            <a:r>
              <a:rPr lang="en-US" b="1" smtClean="0">
                <a:solidFill>
                  <a:srgbClr val="7030A0"/>
                </a:solidFill>
                <a:latin typeface="Consolas" panose="020B0609020204030204" pitchFamily="49" charset="0"/>
              </a:rPr>
              <a:t>5. Thành phần định danh truy cập private.</a:t>
            </a:r>
          </a:p>
          <a:p>
            <a:pPr algn="l"/>
            <a:r>
              <a:rPr lang="en-US" b="1" smtClean="0">
                <a:solidFill>
                  <a:srgbClr val="7030A0"/>
                </a:solidFill>
                <a:latin typeface="Consolas" panose="020B0609020204030204" pitchFamily="49" charset="0"/>
              </a:rPr>
              <a:t>6. Thành phần định danh truy cập protected.</a:t>
            </a:r>
          </a:p>
          <a:p>
            <a:pPr algn="l"/>
            <a:r>
              <a:rPr lang="en-US" b="1" smtClean="0">
                <a:solidFill>
                  <a:srgbClr val="7030A0"/>
                </a:solidFill>
                <a:latin typeface="Consolas" panose="020B0609020204030204" pitchFamily="49" charset="0"/>
              </a:rPr>
              <a:t>7. Hàm khởi tạo và hàm hủy.</a:t>
            </a:r>
          </a:p>
          <a:p>
            <a:pPr algn="l"/>
            <a:r>
              <a:rPr lang="en-US" b="1" smtClean="0">
                <a:solidFill>
                  <a:srgbClr val="7030A0"/>
                </a:solidFill>
                <a:latin typeface="Consolas" panose="020B0609020204030204" pitchFamily="49" charset="0"/>
              </a:rPr>
              <a:t>8. Hàm bạn, lớp bạn.</a:t>
            </a:r>
          </a:p>
          <a:p>
            <a:pPr algn="l"/>
            <a:r>
              <a:rPr lang="en-US" b="1" smtClean="0">
                <a:solidFill>
                  <a:srgbClr val="7030A0"/>
                </a:solidFill>
                <a:latin typeface="Consolas" panose="020B0609020204030204" pitchFamily="49" charset="0"/>
              </a:rPr>
              <a:t>9. Hàm inline.</a:t>
            </a:r>
          </a:p>
          <a:p>
            <a:pPr algn="l"/>
            <a:r>
              <a:rPr lang="en-US" b="1" smtClean="0">
                <a:solidFill>
                  <a:srgbClr val="7030A0"/>
                </a:solidFill>
                <a:latin typeface="Consolas" panose="020B0609020204030204" pitchFamily="49" charset="0"/>
              </a:rPr>
              <a:t>10. Con trỏ this.</a:t>
            </a:r>
          </a:p>
          <a:p>
            <a:pPr algn="l"/>
            <a:r>
              <a:rPr lang="en-US" b="1" smtClean="0">
                <a:solidFill>
                  <a:srgbClr val="7030A0"/>
                </a:solidFill>
                <a:latin typeface="Consolas" panose="020B0609020204030204" pitchFamily="49" charset="0"/>
              </a:rPr>
              <a:t>11. Con trỏ trỏ tới class trong C++.</a:t>
            </a:r>
          </a:p>
          <a:p>
            <a:pPr algn="l"/>
            <a:r>
              <a:rPr lang="en-US" b="1" smtClean="0">
                <a:solidFill>
                  <a:srgbClr val="7030A0"/>
                </a:solidFill>
                <a:latin typeface="Consolas" panose="020B0609020204030204" pitchFamily="49" charset="0"/>
              </a:rPr>
              <a:t>12. Dữ liệu thành phần và hàm thành phần kiểu static.</a:t>
            </a:r>
            <a:endParaRPr lang="vi-VN" b="1">
              <a:solidFill>
                <a:srgbClr val="7030A0"/>
              </a:solidFill>
              <a:latin typeface="Consolas" panose="020B0609020204030204" pitchFamily="49" charset="0"/>
            </a:endParaRPr>
          </a:p>
        </p:txBody>
      </p:sp>
    </p:spTree>
    <p:extLst>
      <p:ext uri="{BB962C8B-B14F-4D97-AF65-F5344CB8AC3E}">
        <p14:creationId xmlns:p14="http://schemas.microsoft.com/office/powerpoint/2010/main" val="135085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Ví dụ:</a:t>
            </a:r>
          </a:p>
          <a:p>
            <a:pPr algn="l"/>
            <a:r>
              <a:rPr lang="en-US" b="1">
                <a:solidFill>
                  <a:srgbClr val="7030A0"/>
                </a:solidFill>
                <a:latin typeface="Consolas" panose="020B0609020204030204" pitchFamily="49" charset="0"/>
              </a:rPr>
              <a:t>class Nguoi{</a:t>
            </a:r>
          </a:p>
          <a:p>
            <a:pPr algn="l"/>
            <a:r>
              <a:rPr lang="en-US" b="1">
                <a:solidFill>
                  <a:srgbClr val="7030A0"/>
                </a:solidFill>
                <a:latin typeface="Consolas" panose="020B0609020204030204" pitchFamily="49" charset="0"/>
              </a:rPr>
              <a:t>		char name[40]; // Đây là thành phần </a:t>
            </a:r>
            <a:r>
              <a:rPr lang="en-US" b="1" smtClean="0">
                <a:solidFill>
                  <a:srgbClr val="7030A0"/>
                </a:solidFill>
                <a:latin typeface="Consolas" panose="020B0609020204030204" pitchFamily="49" charset="0"/>
              </a:rPr>
              <a:t>private</a:t>
            </a:r>
          </a:p>
          <a:p>
            <a:pPr algn="l"/>
            <a:r>
              <a:rPr lang="en-US" b="1">
                <a:solidFill>
                  <a:srgbClr val="7030A0"/>
                </a:solidFill>
                <a:latin typeface="Consolas" panose="020B0609020204030204" pitchFamily="49" charset="0"/>
              </a:rPr>
              <a:t>		char addr[40];</a:t>
            </a:r>
          </a:p>
          <a:p>
            <a:pPr algn="l"/>
            <a:r>
              <a:rPr lang="en-US" b="1">
                <a:solidFill>
                  <a:srgbClr val="7030A0"/>
                </a:solidFill>
                <a:latin typeface="Consolas" panose="020B0609020204030204" pitchFamily="49" charset="0"/>
              </a:rPr>
              <a:t>		char phone[20</a:t>
            </a:r>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		public:</a:t>
            </a:r>
          </a:p>
          <a:p>
            <a:pPr algn="l"/>
            <a:r>
              <a:rPr lang="en-US" b="1" smtClean="0">
                <a:solidFill>
                  <a:srgbClr val="7030A0"/>
                </a:solidFill>
                <a:latin typeface="Consolas" panose="020B0609020204030204" pitchFamily="49" charset="0"/>
              </a:rPr>
              <a:t>		</a:t>
            </a:r>
            <a:r>
              <a:rPr lang="en-US" b="1" smtClean="0">
                <a:solidFill>
                  <a:srgbClr val="FF0000"/>
                </a:solidFill>
                <a:latin typeface="Consolas" panose="020B0609020204030204" pitchFamily="49" charset="0"/>
              </a:rPr>
              <a:t>Nguoi();// đây là hàm khởi tạo của class Nguoi</a:t>
            </a:r>
          </a:p>
          <a:p>
            <a:pPr algn="l"/>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l"/>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7600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fontScale="92500" lnSpcReduction="10000"/>
          </a:bodyPr>
          <a:lstStyle/>
          <a:p>
            <a:pPr algn="l"/>
            <a:r>
              <a:rPr lang="en-US" b="1" smtClean="0">
                <a:solidFill>
                  <a:srgbClr val="002060"/>
                </a:solidFill>
                <a:latin typeface="Consolas" panose="020B0609020204030204" pitchFamily="49" charset="0"/>
              </a:rPr>
              <a:t>Cú pháp khai báo hàm tạo: tương tự như khai báo hàm thành phần nhưng không có kiểu trả về.</a:t>
            </a:r>
          </a:p>
          <a:p>
            <a:pPr algn="l"/>
            <a:r>
              <a:rPr lang="en-US" b="1" smtClean="0">
                <a:solidFill>
                  <a:srgbClr val="002060"/>
                </a:solidFill>
                <a:latin typeface="Consolas" panose="020B0609020204030204" pitchFamily="49" charset="0"/>
              </a:rPr>
              <a:t>Ví dụ:</a:t>
            </a:r>
          </a:p>
          <a:p>
            <a:pPr algn="l"/>
            <a:r>
              <a:rPr lang="en-US" b="1">
                <a:solidFill>
                  <a:srgbClr val="7030A0"/>
                </a:solidFill>
                <a:latin typeface="Consolas" panose="020B0609020204030204" pitchFamily="49" charset="0"/>
              </a:rPr>
              <a:t>class Nguoi{</a:t>
            </a:r>
          </a:p>
          <a:p>
            <a:pPr algn="l"/>
            <a:r>
              <a:rPr lang="en-US" b="1">
                <a:solidFill>
                  <a:srgbClr val="7030A0"/>
                </a:solidFill>
                <a:latin typeface="Consolas" panose="020B0609020204030204" pitchFamily="49" charset="0"/>
              </a:rPr>
              <a:t>		char name[40]; // Đây là thành phần </a:t>
            </a:r>
            <a:r>
              <a:rPr lang="en-US" b="1" smtClean="0">
                <a:solidFill>
                  <a:srgbClr val="7030A0"/>
                </a:solidFill>
                <a:latin typeface="Consolas" panose="020B0609020204030204" pitchFamily="49" charset="0"/>
              </a:rPr>
              <a:t>private</a:t>
            </a:r>
          </a:p>
          <a:p>
            <a:pPr algn="l"/>
            <a:r>
              <a:rPr lang="en-US" b="1">
                <a:solidFill>
                  <a:srgbClr val="7030A0"/>
                </a:solidFill>
                <a:latin typeface="Consolas" panose="020B0609020204030204" pitchFamily="49" charset="0"/>
              </a:rPr>
              <a:t>		char addr[40];</a:t>
            </a:r>
          </a:p>
          <a:p>
            <a:pPr algn="l"/>
            <a:r>
              <a:rPr lang="en-US" b="1">
                <a:solidFill>
                  <a:srgbClr val="7030A0"/>
                </a:solidFill>
                <a:latin typeface="Consolas" panose="020B0609020204030204" pitchFamily="49" charset="0"/>
              </a:rPr>
              <a:t>		char phone[20</a:t>
            </a:r>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		public:</a:t>
            </a:r>
          </a:p>
          <a:p>
            <a:pPr algn="l"/>
            <a:r>
              <a:rPr lang="en-US" b="1">
                <a:solidFill>
                  <a:srgbClr val="7030A0"/>
                </a:solidFill>
                <a:latin typeface="Consolas" panose="020B0609020204030204" pitchFamily="49" charset="0"/>
              </a:rPr>
              <a:t>		</a:t>
            </a:r>
            <a:r>
              <a:rPr lang="en-US" b="1">
                <a:solidFill>
                  <a:srgbClr val="002060"/>
                </a:solidFill>
                <a:latin typeface="Consolas" panose="020B0609020204030204" pitchFamily="49" charset="0"/>
              </a:rPr>
              <a:t>Nguoi</a:t>
            </a:r>
            <a:r>
              <a:rPr lang="en-US" b="1" smtClean="0">
                <a:solidFill>
                  <a:srgbClr val="002060"/>
                </a:solidFill>
                <a:latin typeface="Consolas" panose="020B0609020204030204" pitchFamily="49" charset="0"/>
              </a:rPr>
              <a:t>(){// </a:t>
            </a:r>
            <a:r>
              <a:rPr lang="en-US" b="1">
                <a:solidFill>
                  <a:srgbClr val="002060"/>
                </a:solidFill>
                <a:latin typeface="Consolas" panose="020B0609020204030204" pitchFamily="49" charset="0"/>
              </a:rPr>
              <a:t>đây là hàm khởi tạo của class </a:t>
            </a:r>
            <a:r>
              <a:rPr lang="en-US" b="1" smtClean="0">
                <a:solidFill>
                  <a:srgbClr val="002060"/>
                </a:solidFill>
                <a:latin typeface="Consolas" panose="020B0609020204030204" pitchFamily="49" charset="0"/>
              </a:rPr>
              <a:t>Nguoi</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strcpy(name, “Tran Thu Ha”);</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strcpy(addr, “Ha Noi”);</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strcpy(phone, “0948 0988 99”);</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a:t>
            </a:r>
            <a:endParaRPr lang="en-US" b="1">
              <a:solidFill>
                <a:srgbClr val="002060"/>
              </a:solidFill>
              <a:latin typeface="Consolas" panose="020B0609020204030204" pitchFamily="49" charset="0"/>
            </a:endParaRPr>
          </a:p>
          <a:p>
            <a:pPr algn="l"/>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l"/>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14777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002060"/>
                </a:solidFill>
                <a:latin typeface="Consolas" panose="020B0609020204030204" pitchFamily="49" charset="0"/>
              </a:rPr>
              <a:t>Hoặc khai báo hàm tạo ở ngoài class:</a:t>
            </a:r>
          </a:p>
          <a:p>
            <a:pPr algn="just"/>
            <a:r>
              <a:rPr lang="en-US" b="1" smtClean="0">
                <a:solidFill>
                  <a:srgbClr val="7030A0"/>
                </a:solidFill>
                <a:latin typeface="Consolas" panose="020B0609020204030204" pitchFamily="49" charset="0"/>
              </a:rPr>
              <a:t>Nguoi::Nguoi(){</a:t>
            </a:r>
          </a:p>
          <a:p>
            <a:pPr algn="just"/>
            <a:r>
              <a:rPr lang="en-US" b="1">
                <a:solidFill>
                  <a:srgbClr val="7030A0"/>
                </a:solidFill>
                <a:latin typeface="Consolas" panose="020B0609020204030204" pitchFamily="49" charset="0"/>
              </a:rPr>
              <a:t>			strcpy(name, “Tran Thu Ha”);</a:t>
            </a:r>
          </a:p>
          <a:p>
            <a:pPr algn="just"/>
            <a:r>
              <a:rPr lang="en-US" b="1">
                <a:solidFill>
                  <a:srgbClr val="7030A0"/>
                </a:solidFill>
                <a:latin typeface="Consolas" panose="020B0609020204030204" pitchFamily="49" charset="0"/>
              </a:rPr>
              <a:t>			strcpy(addr, “Ha Noi”);</a:t>
            </a:r>
          </a:p>
          <a:p>
            <a:pPr algn="just"/>
            <a:r>
              <a:rPr lang="en-US" b="1">
                <a:solidFill>
                  <a:srgbClr val="7030A0"/>
                </a:solidFill>
                <a:latin typeface="Consolas" panose="020B0609020204030204" pitchFamily="49" charset="0"/>
              </a:rPr>
              <a:t>			strcpy(phone, “0948 0988 99”);</a:t>
            </a:r>
          </a:p>
          <a:p>
            <a:pPr algn="just"/>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just"/>
            <a:r>
              <a:rPr lang="en-US" b="1" smtClean="0">
                <a:solidFill>
                  <a:srgbClr val="002060"/>
                </a:solidFill>
                <a:latin typeface="Consolas" panose="020B0609020204030204" pitchFamily="49" charset="0"/>
              </a:rPr>
              <a:t>Hàm tạo mặc định sẽ không có tham số, trong trường hợp ta muốn truyền đối số vào hàm khởi tạo để gán giá trị theo mong muốn thì chỉ việc thêm các tham số cùng kiểu trong hàm tạo là ok.</a:t>
            </a:r>
          </a:p>
          <a:p>
            <a:pPr algn="just"/>
            <a:r>
              <a:rPr lang="en-US" b="1" smtClean="0">
                <a:solidFill>
                  <a:srgbClr val="002060"/>
                </a:solidFill>
                <a:latin typeface="Consolas" panose="020B0609020204030204" pitchFamily="49" charset="0"/>
              </a:rPr>
              <a:t>Ví dụ hàm tạo của class Nguoi có ba tham số: names, addrs và phones.</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77322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fontScale="92500" lnSpcReduction="10000"/>
          </a:bodyPr>
          <a:lstStyle/>
          <a:p>
            <a:pPr algn="l"/>
            <a:r>
              <a:rPr lang="en-US" b="1">
                <a:solidFill>
                  <a:srgbClr val="7030A0"/>
                </a:solidFill>
                <a:latin typeface="Consolas" panose="020B0609020204030204" pitchFamily="49" charset="0"/>
              </a:rPr>
              <a:t>Nguoi::</a:t>
            </a:r>
            <a:r>
              <a:rPr lang="en-US" b="1" smtClean="0">
                <a:solidFill>
                  <a:srgbClr val="7030A0"/>
                </a:solidFill>
                <a:latin typeface="Consolas" panose="020B0609020204030204" pitchFamily="49" charset="0"/>
              </a:rPr>
              <a:t>Nguoi( char names[], char addrs[], char phones[] ){</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			strcpy(name, </a:t>
            </a:r>
            <a:r>
              <a:rPr lang="en-US" b="1" smtClean="0">
                <a:solidFill>
                  <a:srgbClr val="7030A0"/>
                </a:solidFill>
                <a:latin typeface="Consolas" panose="020B0609020204030204" pitchFamily="49" charset="0"/>
              </a:rPr>
              <a:t>names);</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			strcpy(addr, </a:t>
            </a:r>
            <a:r>
              <a:rPr lang="en-US" b="1" smtClean="0">
                <a:solidFill>
                  <a:srgbClr val="7030A0"/>
                </a:solidFill>
                <a:latin typeface="Consolas" panose="020B0609020204030204" pitchFamily="49" charset="0"/>
              </a:rPr>
              <a:t>addrs);</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			strcpy(phone, </a:t>
            </a:r>
            <a:r>
              <a:rPr lang="en-US" b="1" smtClean="0">
                <a:solidFill>
                  <a:srgbClr val="7030A0"/>
                </a:solidFill>
                <a:latin typeface="Consolas" panose="020B0609020204030204" pitchFamily="49" charset="0"/>
              </a:rPr>
              <a:t>phones);</a:t>
            </a:r>
            <a:endParaRPr lang="en-US" b="1">
              <a:solidFill>
                <a:srgbClr val="7030A0"/>
              </a:solidFill>
              <a:latin typeface="Consolas" panose="020B0609020204030204" pitchFamily="49" charset="0"/>
            </a:endParaRPr>
          </a:p>
          <a:p>
            <a:pPr algn="l"/>
            <a:r>
              <a:rPr lang="en-US" b="1" smtClean="0">
                <a:solidFill>
                  <a:srgbClr val="7030A0"/>
                </a:solidFill>
                <a:latin typeface="Consolas" panose="020B0609020204030204" pitchFamily="49" charset="0"/>
              </a:rPr>
              <a:t>}</a:t>
            </a:r>
          </a:p>
          <a:p>
            <a:pPr algn="l"/>
            <a:r>
              <a:rPr lang="en-US" b="1" smtClean="0">
                <a:solidFill>
                  <a:srgbClr val="002060"/>
                </a:solidFill>
                <a:latin typeface="Consolas" panose="020B0609020204030204" pitchFamily="49" charset="0"/>
              </a:rPr>
              <a:t>Với hàm tạo có tham số, ta có thể thực hiện việc khởi tạo với cú pháp như sau:</a:t>
            </a:r>
          </a:p>
          <a:p>
            <a:pPr algn="l"/>
            <a:r>
              <a:rPr lang="en-US" b="1" smtClean="0">
                <a:solidFill>
                  <a:srgbClr val="7030A0"/>
                </a:solidFill>
                <a:latin typeface="Consolas" panose="020B0609020204030204" pitchFamily="49" charset="0"/>
              </a:rPr>
              <a:t>class </a:t>
            </a:r>
            <a:r>
              <a:rPr lang="en-US" b="1">
                <a:solidFill>
                  <a:srgbClr val="7030A0"/>
                </a:solidFill>
                <a:latin typeface="Consolas" panose="020B0609020204030204" pitchFamily="49" charset="0"/>
              </a:rPr>
              <a:t>Nguoi</a:t>
            </a:r>
            <a:r>
              <a:rPr lang="en-US" b="1" smtClean="0">
                <a:solidFill>
                  <a:srgbClr val="7030A0"/>
                </a:solidFill>
                <a:latin typeface="Consolas" panose="020B0609020204030204" pitchFamily="49" charset="0"/>
              </a:rPr>
              <a:t>{</a:t>
            </a:r>
          </a:p>
          <a:p>
            <a:pPr algn="l"/>
            <a:r>
              <a:rPr lang="en-US" b="1">
                <a:solidFill>
                  <a:srgbClr val="7030A0"/>
                </a:solidFill>
                <a:latin typeface="Consolas" panose="020B0609020204030204" pitchFamily="49" charset="0"/>
              </a:rPr>
              <a:t>		char *name;</a:t>
            </a:r>
          </a:p>
          <a:p>
            <a:pPr algn="l"/>
            <a:r>
              <a:rPr lang="en-US" b="1">
                <a:solidFill>
                  <a:srgbClr val="7030A0"/>
                </a:solidFill>
                <a:latin typeface="Consolas" panose="020B0609020204030204" pitchFamily="49" charset="0"/>
              </a:rPr>
              <a:t>		char *addr;</a:t>
            </a:r>
          </a:p>
          <a:p>
            <a:pPr algn="l"/>
            <a:r>
              <a:rPr lang="en-US" b="1">
                <a:solidFill>
                  <a:srgbClr val="7030A0"/>
                </a:solidFill>
                <a:latin typeface="Consolas" panose="020B0609020204030204" pitchFamily="49" charset="0"/>
              </a:rPr>
              <a:t>		char *phone</a:t>
            </a:r>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	public:</a:t>
            </a:r>
          </a:p>
          <a:p>
            <a:pPr algn="l"/>
            <a:r>
              <a:rPr lang="en-US" b="1">
                <a:solidFill>
                  <a:srgbClr val="7030A0"/>
                </a:solidFill>
                <a:latin typeface="Consolas" panose="020B0609020204030204" pitchFamily="49" charset="0"/>
              </a:rPr>
              <a:t>		Nguoi(char *na, char *ad, char *ph</a:t>
            </a:r>
            <a:r>
              <a:rPr lang="en-US" b="1" smtClean="0">
                <a:solidFill>
                  <a:srgbClr val="7030A0"/>
                </a:solidFill>
                <a:latin typeface="Consolas" panose="020B0609020204030204" pitchFamily="49" charset="0"/>
              </a:rPr>
              <a:t>);</a:t>
            </a:r>
          </a:p>
          <a:p>
            <a:pPr algn="l"/>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l"/>
            <a:endParaRPr lang="en-US" b="1" smtClean="0">
              <a:solidFill>
                <a:srgbClr val="7030A0"/>
              </a:solidFill>
              <a:latin typeface="Consolas" panose="020B0609020204030204" pitchFamily="49" charset="0"/>
            </a:endParaRPr>
          </a:p>
        </p:txBody>
      </p:sp>
    </p:spTree>
    <p:extLst>
      <p:ext uri="{BB962C8B-B14F-4D97-AF65-F5344CB8AC3E}">
        <p14:creationId xmlns:p14="http://schemas.microsoft.com/office/powerpoint/2010/main" val="227964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7030A0"/>
                </a:solidFill>
                <a:latin typeface="Consolas" panose="020B0609020204030204" pitchFamily="49" charset="0"/>
              </a:rPr>
              <a:t>Nguoi::Nguoi( char *na, char *ad, char *ph )</a:t>
            </a:r>
          </a:p>
          <a:p>
            <a:pPr algn="just"/>
            <a:r>
              <a:rPr lang="en-US" b="1" smtClean="0">
                <a:solidFill>
                  <a:srgbClr val="7030A0"/>
                </a:solidFill>
                <a:latin typeface="Consolas" panose="020B0609020204030204" pitchFamily="49" charset="0"/>
              </a:rPr>
              <a:t>:name(na</a:t>
            </a:r>
            <a:r>
              <a:rPr lang="en-US" b="1">
                <a:solidFill>
                  <a:srgbClr val="7030A0"/>
                </a:solidFill>
                <a:latin typeface="Consolas" panose="020B0609020204030204" pitchFamily="49" charset="0"/>
              </a:rPr>
              <a:t>),addr(ad),</a:t>
            </a:r>
            <a:r>
              <a:rPr lang="en-US" b="1" smtClean="0">
                <a:solidFill>
                  <a:srgbClr val="7030A0"/>
                </a:solidFill>
                <a:latin typeface="Consolas" panose="020B0609020204030204" pitchFamily="49" charset="0"/>
              </a:rPr>
              <a:t>phone(ph)</a:t>
            </a:r>
          </a:p>
          <a:p>
            <a:pPr algn="just"/>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a:t>
            </a:r>
            <a:r>
              <a:rPr lang="en-US" b="1">
                <a:solidFill>
                  <a:srgbClr val="7030A0"/>
                </a:solidFill>
                <a:latin typeface="Consolas" panose="020B0609020204030204" pitchFamily="49" charset="0"/>
              </a:rPr>
              <a:t>do nothing</a:t>
            </a:r>
          </a:p>
          <a:p>
            <a:pPr algn="just"/>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just"/>
            <a:r>
              <a:rPr lang="en-US" b="1" smtClean="0">
                <a:solidFill>
                  <a:srgbClr val="002060"/>
                </a:solidFill>
                <a:latin typeface="Consolas" panose="020B0609020204030204" pitchFamily="49" charset="0"/>
              </a:rPr>
              <a:t>Cú pháp trên tương đương phép gán name = na; addr = ad; phone = ph;</a:t>
            </a:r>
          </a:p>
          <a:p>
            <a:pPr algn="just"/>
            <a:r>
              <a:rPr lang="en-US" b="1" smtClean="0">
                <a:solidFill>
                  <a:srgbClr val="002060"/>
                </a:solidFill>
                <a:latin typeface="Consolas" panose="020B0609020204030204" pitchFamily="49" charset="0"/>
              </a:rPr>
              <a:t>Chú ý: để đảm bảo gán được thì các kiểu của hai vế hai bên phép gán phải tương ứng.</a:t>
            </a:r>
          </a:p>
          <a:p>
            <a:pPr algn="just"/>
            <a:r>
              <a:rPr lang="en-US" b="1" smtClean="0">
                <a:solidFill>
                  <a:srgbClr val="002060"/>
                </a:solidFill>
                <a:latin typeface="Consolas" panose="020B0609020204030204" pitchFamily="49" charset="0"/>
              </a:rPr>
              <a:t>Ở ví dụ trên, na, name, addr, ad, phone, ph đều cùng kiểu con trỏ char nên chúng gán được cho nhau.</a:t>
            </a:r>
          </a:p>
          <a:p>
            <a:pPr algn="just"/>
            <a:r>
              <a:rPr lang="en-US" b="1" smtClean="0">
                <a:solidFill>
                  <a:srgbClr val="002060"/>
                </a:solidFill>
                <a:latin typeface="Consolas" panose="020B0609020204030204" pitchFamily="49" charset="0"/>
              </a:rPr>
              <a:t>Thực hiện tương tự cho các kiểu dữ liệu khác.</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166389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FF0000"/>
                </a:solidFill>
                <a:latin typeface="Consolas" panose="020B0609020204030204" pitchFamily="49" charset="0"/>
              </a:rPr>
              <a:t>Destructors:</a:t>
            </a:r>
          </a:p>
          <a:p>
            <a:pPr algn="just"/>
            <a:r>
              <a:rPr lang="en-US" b="1" smtClean="0">
                <a:solidFill>
                  <a:srgbClr val="002060"/>
                </a:solidFill>
                <a:latin typeface="Consolas" panose="020B0609020204030204" pitchFamily="49" charset="0"/>
              </a:rPr>
              <a:t>Hàm hủy cũng là một hàm thành phần đặc biệt của class,nó tự động được thực hiện khi một đối tượng kết thúc nhiệm vụ hoặc khi con trỏ trỏ tới class đó bị delete. </a:t>
            </a:r>
          </a:p>
          <a:p>
            <a:pPr algn="just"/>
            <a:r>
              <a:rPr lang="en-US" b="1" smtClean="0">
                <a:solidFill>
                  <a:srgbClr val="002060"/>
                </a:solidFill>
                <a:latin typeface="Consolas" panose="020B0609020204030204" pitchFamily="49" charset="0"/>
              </a:rPr>
              <a:t>Hàm này có nhiệm vụ dọn dẹp các dữ liệu đã được tạo ra trong quá trình thực thi chương trình. Chủ yếu là giải phóng tài nguyên bộ nhớ, đóng các file trước khi rời chương trình.</a:t>
            </a:r>
          </a:p>
          <a:p>
            <a:pPr algn="just"/>
            <a:r>
              <a:rPr lang="en-US" b="1" smtClean="0">
                <a:solidFill>
                  <a:srgbClr val="002060"/>
                </a:solidFill>
                <a:latin typeface="Consolas" panose="020B0609020204030204" pitchFamily="49" charset="0"/>
              </a:rPr>
              <a:t>Hàm hủy được khai báo tương tự như hàm tạo nhưng kèm theo dấu ~ ở đầu.</a:t>
            </a:r>
          </a:p>
          <a:p>
            <a:pPr algn="just"/>
            <a:r>
              <a:rPr lang="en-US" b="1" smtClean="0">
                <a:solidFill>
                  <a:srgbClr val="002060"/>
                </a:solidFill>
                <a:latin typeface="Consolas" panose="020B0609020204030204" pitchFamily="49" charset="0"/>
              </a:rPr>
              <a:t>Hàm hủy không có kiểu trả về và không có tham số.</a:t>
            </a:r>
          </a:p>
          <a:p>
            <a:pPr algn="just"/>
            <a:r>
              <a:rPr lang="en-US" b="1" smtClean="0">
                <a:solidFill>
                  <a:srgbClr val="002060"/>
                </a:solidFill>
                <a:latin typeface="Consolas" panose="020B0609020204030204" pitchFamily="49" charset="0"/>
              </a:rPr>
              <a:t>Định nghĩa hàm: trong hoặc ngoài class, không nhất thiết phải có nội dung trong thân hàm hủy.</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7192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Ví dụ:</a:t>
            </a:r>
          </a:p>
          <a:p>
            <a:pPr algn="l"/>
            <a:r>
              <a:rPr lang="en-US" b="1">
                <a:solidFill>
                  <a:srgbClr val="7030A0"/>
                </a:solidFill>
                <a:latin typeface="Consolas" panose="020B0609020204030204" pitchFamily="49" charset="0"/>
              </a:rPr>
              <a:t>class Nguoi{</a:t>
            </a:r>
          </a:p>
          <a:p>
            <a:pPr algn="l"/>
            <a:r>
              <a:rPr lang="en-US" b="1">
                <a:solidFill>
                  <a:srgbClr val="7030A0"/>
                </a:solidFill>
                <a:latin typeface="Consolas" panose="020B0609020204030204" pitchFamily="49" charset="0"/>
              </a:rPr>
              <a:t>	public:</a:t>
            </a:r>
          </a:p>
          <a:p>
            <a:pPr algn="l"/>
            <a:r>
              <a:rPr lang="en-US" b="1">
                <a:solidFill>
                  <a:srgbClr val="7030A0"/>
                </a:solidFill>
                <a:latin typeface="Consolas" panose="020B0609020204030204" pitchFamily="49" charset="0"/>
              </a:rPr>
              <a:t>		char *name;</a:t>
            </a:r>
          </a:p>
          <a:p>
            <a:pPr algn="l"/>
            <a:r>
              <a:rPr lang="en-US" b="1">
                <a:solidFill>
                  <a:srgbClr val="7030A0"/>
                </a:solidFill>
                <a:latin typeface="Consolas" panose="020B0609020204030204" pitchFamily="49" charset="0"/>
              </a:rPr>
              <a:t>		char *addr;</a:t>
            </a:r>
          </a:p>
          <a:p>
            <a:pPr algn="l"/>
            <a:r>
              <a:rPr lang="en-US" b="1">
                <a:solidFill>
                  <a:srgbClr val="7030A0"/>
                </a:solidFill>
                <a:latin typeface="Consolas" panose="020B0609020204030204" pitchFamily="49" charset="0"/>
              </a:rPr>
              <a:t>		char *phone;</a:t>
            </a:r>
          </a:p>
          <a:p>
            <a:pPr algn="l"/>
            <a:r>
              <a:rPr lang="en-US" b="1">
                <a:solidFill>
                  <a:srgbClr val="7030A0"/>
                </a:solidFill>
                <a:latin typeface="Consolas" panose="020B0609020204030204" pitchFamily="49" charset="0"/>
              </a:rPr>
              <a:t>		Nguoi(char *na, char *ad, char *ph</a:t>
            </a:r>
            <a:r>
              <a:rPr lang="en-US" b="1" smtClean="0">
                <a:solidFill>
                  <a:srgbClr val="7030A0"/>
                </a:solidFill>
                <a:latin typeface="Consolas" panose="020B0609020204030204" pitchFamily="49" charset="0"/>
              </a:rPr>
              <a:t>); // hàm tạo</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~Nguoi(){</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 say something</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a:t>
            </a:r>
          </a:p>
          <a:p>
            <a:pPr algn="l"/>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117418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FF0000"/>
                </a:solidFill>
                <a:latin typeface="Consolas" panose="020B0609020204030204" pitchFamily="49" charset="0"/>
              </a:rPr>
              <a:t>Hàm bạn, lớp bạn – friend funtion &amp; friend class.</a:t>
            </a:r>
          </a:p>
          <a:p>
            <a:pPr algn="just"/>
            <a:r>
              <a:rPr lang="en-US" b="1" smtClean="0">
                <a:solidFill>
                  <a:srgbClr val="002060"/>
                </a:solidFill>
                <a:latin typeface="Consolas" panose="020B0609020204030204" pitchFamily="49" charset="0"/>
              </a:rPr>
              <a:t>Hàm bạn của một class là hàm được định nghĩa ngoài vùng của một class nhưng có quyền truy cập tất cả các thành phần private và protected của class. </a:t>
            </a:r>
          </a:p>
          <a:p>
            <a:pPr algn="just"/>
            <a:r>
              <a:rPr lang="en-US" b="1" smtClean="0">
                <a:solidFill>
                  <a:srgbClr val="002060"/>
                </a:solidFill>
                <a:latin typeface="Consolas" panose="020B0609020204030204" pitchFamily="49" charset="0"/>
              </a:rPr>
              <a:t>Dù hàm nguyên mẫu của hàm bạn xuất hiện trong thân class nhưng hàm bạn không phải là hàm thành phần của class.</a:t>
            </a:r>
          </a:p>
          <a:p>
            <a:pPr algn="just"/>
            <a:r>
              <a:rPr lang="en-US" b="1" smtClean="0">
                <a:solidFill>
                  <a:srgbClr val="002060"/>
                </a:solidFill>
                <a:latin typeface="Consolas" panose="020B0609020204030204" pitchFamily="49" charset="0"/>
              </a:rPr>
              <a:t>Để khai báo hàm bạn của một class, ta đặt từ khóa friend trước kiểu trả về của hàm.</a:t>
            </a:r>
          </a:p>
          <a:p>
            <a:pPr algn="just"/>
            <a:r>
              <a:rPr lang="en-US" b="1" smtClean="0">
                <a:solidFill>
                  <a:srgbClr val="002060"/>
                </a:solidFill>
                <a:latin typeface="Consolas" panose="020B0609020204030204" pitchFamily="49" charset="0"/>
              </a:rPr>
              <a:t>Ví dụ hàm bạn của class Nguoi:</a:t>
            </a:r>
          </a:p>
          <a:p>
            <a:pPr algn="just"/>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51297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Class Nguoi{</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char *name;</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char *addr;</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char *phone;</a:t>
            </a:r>
          </a:p>
          <a:p>
            <a:pPr algn="l"/>
            <a:r>
              <a:rPr lang="en-US" b="1" smtClean="0">
                <a:solidFill>
                  <a:srgbClr val="002060"/>
                </a:solidFill>
                <a:latin typeface="Consolas" panose="020B0609020204030204" pitchFamily="49" charset="0"/>
              </a:rPr>
              <a:t>	public:</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friend void printName( Nguoi n ); // hàm bạn</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void setName( char *na );</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char *getName();</a:t>
            </a:r>
          </a:p>
          <a:p>
            <a:pPr algn="l"/>
            <a:r>
              <a:rPr lang="en-US" b="1" smtClean="0">
                <a:solidFill>
                  <a:srgbClr val="002060"/>
                </a:solidFill>
                <a:latin typeface="Consolas" panose="020B0609020204030204" pitchFamily="49" charset="0"/>
              </a:rPr>
              <a:t>}</a:t>
            </a:r>
          </a:p>
          <a:p>
            <a:pPr algn="l"/>
            <a:r>
              <a:rPr lang="en-US" b="1" smtClean="0">
                <a:solidFill>
                  <a:srgbClr val="002060"/>
                </a:solidFill>
                <a:latin typeface="Consolas" panose="020B0609020204030204" pitchFamily="49" charset="0"/>
              </a:rPr>
              <a:t>Void printName( Nguoi n ){ // định nghĩa hàm bạn</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cout&lt;&lt; “\nTen: “ &lt;&lt; n.getName();</a:t>
            </a:r>
          </a:p>
          <a:p>
            <a:pPr algn="l"/>
            <a:r>
              <a:rPr lang="en-US" b="1">
                <a:solidFill>
                  <a:srgbClr val="002060"/>
                </a:solidFill>
                <a:latin typeface="Consolas" panose="020B0609020204030204" pitchFamily="49" charset="0"/>
              </a:rPr>
              <a:t>}</a:t>
            </a:r>
          </a:p>
        </p:txBody>
      </p:sp>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Tree>
    <p:extLst>
      <p:ext uri="{BB962C8B-B14F-4D97-AF65-F5344CB8AC3E}">
        <p14:creationId xmlns:p14="http://schemas.microsoft.com/office/powerpoint/2010/main" val="289163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002060"/>
                </a:solidFill>
                <a:latin typeface="Consolas" panose="020B0609020204030204" pitchFamily="49" charset="0"/>
              </a:rPr>
              <a:t>Để khai báo một class là class bạn của một class, ta khai báo thêm friend class trong định nghĩa class.</a:t>
            </a:r>
          </a:p>
          <a:p>
            <a:pPr algn="just"/>
            <a:r>
              <a:rPr lang="en-US" b="1" smtClean="0">
                <a:solidFill>
                  <a:srgbClr val="002060"/>
                </a:solidFill>
                <a:latin typeface="Consolas" panose="020B0609020204030204" pitchFamily="49" charset="0"/>
              </a:rPr>
              <a:t>Ví dụ class B là bạn class A ta khai báo:</a:t>
            </a:r>
          </a:p>
          <a:p>
            <a:pPr algn="just"/>
            <a:r>
              <a:rPr lang="en-US" b="1" smtClean="0">
                <a:solidFill>
                  <a:srgbClr val="002060"/>
                </a:solidFill>
                <a:latin typeface="Consolas" panose="020B0609020204030204" pitchFamily="49" charset="0"/>
              </a:rPr>
              <a:t>Class B{ </a:t>
            </a:r>
          </a:p>
          <a:p>
            <a:pPr algn="just"/>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friend </a:t>
            </a:r>
            <a:r>
              <a:rPr lang="en-US" b="1">
                <a:solidFill>
                  <a:srgbClr val="002060"/>
                </a:solidFill>
                <a:latin typeface="Consolas" panose="020B0609020204030204" pitchFamily="49" charset="0"/>
              </a:rPr>
              <a:t>class </a:t>
            </a:r>
            <a:r>
              <a:rPr lang="en-US" b="1" smtClean="0">
                <a:solidFill>
                  <a:srgbClr val="002060"/>
                </a:solidFill>
                <a:latin typeface="Consolas" panose="020B0609020204030204" pitchFamily="49" charset="0"/>
              </a:rPr>
              <a:t>A; // A is friend class of class B</a:t>
            </a:r>
          </a:p>
          <a:p>
            <a:pPr algn="just"/>
            <a:r>
              <a:rPr lang="en-US" b="1" smtClean="0">
                <a:solidFill>
                  <a:srgbClr val="002060"/>
                </a:solidFill>
                <a:latin typeface="Consolas" panose="020B0609020204030204" pitchFamily="49" charset="0"/>
              </a:rPr>
              <a:t>	…</a:t>
            </a:r>
          </a:p>
          <a:p>
            <a:pPr algn="just"/>
            <a:r>
              <a:rPr lang="en-US" b="1" smtClean="0">
                <a:solidFill>
                  <a:srgbClr val="002060"/>
                </a:solidFill>
                <a:latin typeface="Consolas" panose="020B0609020204030204" pitchFamily="49" charset="0"/>
              </a:rPr>
              <a:t>}</a:t>
            </a:r>
          </a:p>
          <a:p>
            <a:pPr algn="just"/>
            <a:r>
              <a:rPr lang="en-US" b="1" smtClean="0">
                <a:solidFill>
                  <a:srgbClr val="002060"/>
                </a:solidFill>
                <a:latin typeface="Consolas" panose="020B0609020204030204" pitchFamily="49" charset="0"/>
              </a:rPr>
              <a:t>Khi class B là bạn của A, tất cả các hàm thành phần của B sẽ là hàm bạn của class A.</a:t>
            </a:r>
          </a:p>
          <a:p>
            <a:pPr algn="just"/>
            <a:r>
              <a:rPr lang="en-US" b="1" smtClean="0">
                <a:solidFill>
                  <a:srgbClr val="002060"/>
                </a:solidFill>
                <a:latin typeface="Consolas" panose="020B0609020204030204" pitchFamily="49" charset="0"/>
              </a:rPr>
              <a:t>MỘt class có thể là class bạn của nhiều class. Một class có thể có nhiều class bạn.</a:t>
            </a:r>
          </a:p>
          <a:p>
            <a:pPr algn="just"/>
            <a:r>
              <a:rPr lang="en-US" b="1" smtClean="0">
                <a:solidFill>
                  <a:srgbClr val="002060"/>
                </a:solidFill>
                <a:latin typeface="Consolas" panose="020B0609020204030204" pitchFamily="49" charset="0"/>
              </a:rPr>
              <a:t>Class bạn trong C++ không có tính hai chiều, tức là B là bạn của A nhưng điều ngược lại không đúng, để A là bạn của B thì ta phải khai báo friend class trong định nghĩa class B.</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89045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1"/>
            <a:ext cx="7766936" cy="1197735"/>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996225"/>
            <a:ext cx="7766936" cy="4572000"/>
          </a:xfrm>
        </p:spPr>
        <p:txBody>
          <a:bodyPr>
            <a:normAutofit/>
          </a:bodyPr>
          <a:lstStyle/>
          <a:p>
            <a:pPr algn="l"/>
            <a:r>
              <a:rPr lang="en-US" b="1" smtClean="0">
                <a:solidFill>
                  <a:srgbClr val="FF0000"/>
                </a:solidFill>
                <a:latin typeface="Consolas" panose="020B0609020204030204" pitchFamily="49" charset="0"/>
              </a:rPr>
              <a:t>Định nghĩa class trong C++.</a:t>
            </a:r>
          </a:p>
          <a:p>
            <a:pPr algn="l"/>
            <a:r>
              <a:rPr lang="en-US" b="1" smtClean="0">
                <a:solidFill>
                  <a:srgbClr val="002060"/>
                </a:solidFill>
                <a:latin typeface="Consolas" panose="020B0609020204030204" pitchFamily="49" charset="0"/>
              </a:rPr>
              <a:t>Khi bạn định nghĩa một class, bạn sẽ chỉ ra tên class, các nội dung mà đối tượng của class đó sẽ bao gồm và các thao tác sẽ có thể được áp dụng với đối tượng của class đó.</a:t>
            </a:r>
          </a:p>
          <a:p>
            <a:pPr algn="l"/>
            <a:r>
              <a:rPr lang="en-US" b="1" smtClean="0">
                <a:solidFill>
                  <a:srgbClr val="002060"/>
                </a:solidFill>
                <a:latin typeface="Consolas" panose="020B0609020204030204" pitchFamily="49" charset="0"/>
              </a:rPr>
              <a:t>Một class được định nghĩa bắt đầu với từ khóa class, theo sau đó là tên class, cặp dấu ngoặc nhọn, trong thân class là các dữ liệu và hàm thành phần của class, trước khi class kết thúc có thể có danh sách các đối tượng được khai báo, cuối cùng, một class kết thúc bởi dấu hai chấm.</a:t>
            </a:r>
          </a:p>
        </p:txBody>
      </p:sp>
    </p:spTree>
    <p:extLst>
      <p:ext uri="{BB962C8B-B14F-4D97-AF65-F5344CB8AC3E}">
        <p14:creationId xmlns:p14="http://schemas.microsoft.com/office/powerpoint/2010/main" val="387066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FF0000"/>
                </a:solidFill>
                <a:latin typeface="Consolas" panose="020B0609020204030204" pitchFamily="49" charset="0"/>
              </a:rPr>
              <a:t>Hàm inline:</a:t>
            </a:r>
          </a:p>
          <a:p>
            <a:pPr algn="just"/>
            <a:r>
              <a:rPr lang="en-US" b="1" smtClean="0">
                <a:solidFill>
                  <a:srgbClr val="002060"/>
                </a:solidFill>
                <a:latin typeface="Consolas" panose="020B0609020204030204" pitchFamily="49" charset="0"/>
              </a:rPr>
              <a:t>Trong C++, hàm inline có nhiều ưu điểm và thường được sử dụng phổ biến cùng với class. Nếu một hàm là hàm inline, trình biên dịch sẽ đặt một bản sao code của hàm đó tại các vị trí mà hàm này đã được gọi trong chương trình.</a:t>
            </a:r>
          </a:p>
          <a:p>
            <a:pPr algn="just"/>
            <a:r>
              <a:rPr lang="en-US" b="1" smtClean="0">
                <a:solidFill>
                  <a:srgbClr val="002060"/>
                </a:solidFill>
                <a:latin typeface="Consolas" panose="020B0609020204030204" pitchFamily="49" charset="0"/>
              </a:rPr>
              <a:t>Bất kì thay đổi nào trong hàm inline sẽ làm trình biên dịch phải biên dịch lại chương trình để update thông tin cho chính xác tương ứng với hàm này.</a:t>
            </a:r>
          </a:p>
          <a:p>
            <a:pPr algn="just"/>
            <a:r>
              <a:rPr lang="en-US" b="1" smtClean="0">
                <a:solidFill>
                  <a:srgbClr val="002060"/>
                </a:solidFill>
                <a:latin typeface="Consolas" panose="020B0609020204030204" pitchFamily="49" charset="0"/>
              </a:rPr>
              <a:t>Chức năng chủ yếu của hàm inline là giảm thời gian thực hiện chương trình nhưng việc sử dụng hàm inline sẽ làm tăng kích thước chương trình. Hàm inline được áp dụng với các hàm có tần suất sử dụng cao.</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58629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002060"/>
                </a:solidFill>
                <a:latin typeface="Consolas" panose="020B0609020204030204" pitchFamily="49" charset="0"/>
              </a:rPr>
              <a:t>Để một hàm là inline thì ta đặt khóa inline trước kiểu trả về của hàm.</a:t>
            </a:r>
          </a:p>
          <a:p>
            <a:pPr algn="just"/>
            <a:r>
              <a:rPr lang="en-US" b="1" smtClean="0">
                <a:solidFill>
                  <a:srgbClr val="002060"/>
                </a:solidFill>
                <a:latin typeface="Consolas" panose="020B0609020204030204" pitchFamily="49" charset="0"/>
              </a:rPr>
              <a:t>Trình biên dịch sẽ bỏ qua việc xác minh một hàm là inline nếu nó được định nghĩa nhiều hơn 1 dòng.</a:t>
            </a:r>
          </a:p>
          <a:p>
            <a:pPr algn="just"/>
            <a:r>
              <a:rPr lang="en-US" b="1" smtClean="0">
                <a:solidFill>
                  <a:srgbClr val="002060"/>
                </a:solidFill>
                <a:latin typeface="Consolas" panose="020B0609020204030204" pitchFamily="49" charset="0"/>
              </a:rPr>
              <a:t>Các hàm thành phần của class được định nghĩa khi ta định nghĩa một class được ngầm định là hàm inline cho dù nó không có khóa inline trước kiểu trả về của hàm trong định nghĩa hàm.</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62791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Ví dụ:</a:t>
            </a:r>
          </a:p>
          <a:p>
            <a:pPr algn="l"/>
            <a:r>
              <a:rPr lang="en-US" b="1">
                <a:solidFill>
                  <a:srgbClr val="002060"/>
                </a:solidFill>
                <a:latin typeface="Consolas" panose="020B0609020204030204" pitchFamily="49" charset="0"/>
              </a:rPr>
              <a:t>i</a:t>
            </a:r>
            <a:r>
              <a:rPr lang="en-US" b="1" smtClean="0">
                <a:solidFill>
                  <a:srgbClr val="002060"/>
                </a:solidFill>
                <a:latin typeface="Consolas" panose="020B0609020204030204" pitchFamily="49" charset="0"/>
              </a:rPr>
              <a:t>nline int Min( int a, int b ){</a:t>
            </a:r>
          </a:p>
          <a:p>
            <a:pPr algn="l"/>
            <a:r>
              <a:rPr lang="en-US" b="1" smtClean="0">
                <a:solidFill>
                  <a:srgbClr val="002060"/>
                </a:solidFill>
                <a:latin typeface="Consolas" panose="020B0609020204030204" pitchFamily="49" charset="0"/>
              </a:rPr>
              <a:t>	return ( a &lt; b ) ? a : b;</a:t>
            </a:r>
          </a:p>
          <a:p>
            <a:pPr algn="l"/>
            <a:r>
              <a:rPr lang="en-US" b="1" smtClean="0">
                <a:solidFill>
                  <a:srgbClr val="002060"/>
                </a:solidFill>
                <a:latin typeface="Consolas" panose="020B0609020204030204" pitchFamily="49" charset="0"/>
              </a:rPr>
              <a:t>}</a:t>
            </a:r>
          </a:p>
          <a:p>
            <a:pPr algn="l"/>
            <a:r>
              <a:rPr lang="en-US" b="1">
                <a:solidFill>
                  <a:srgbClr val="002060"/>
                </a:solidFill>
                <a:latin typeface="Consolas" panose="020B0609020204030204" pitchFamily="49" charset="0"/>
              </a:rPr>
              <a:t>i</a:t>
            </a:r>
            <a:r>
              <a:rPr lang="en-US" b="1" smtClean="0">
                <a:solidFill>
                  <a:srgbClr val="002060"/>
                </a:solidFill>
                <a:latin typeface="Consolas" panose="020B0609020204030204" pitchFamily="49" charset="0"/>
              </a:rPr>
              <a:t>nt main(){</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cout&lt;&lt; Min( 10, 20 ) &lt;&lt; endl;</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cout&lt;&lt; Min( 200, 150 ) &lt;&lt; endl;</a:t>
            </a:r>
          </a:p>
          <a:p>
            <a:pPr algn="l"/>
            <a:r>
              <a:rPr lang="en-US" b="1" smtClean="0">
                <a:solidFill>
                  <a:srgbClr val="002060"/>
                </a:solidFill>
                <a:latin typeface="Consolas" panose="020B0609020204030204" pitchFamily="49" charset="0"/>
              </a:rPr>
              <a:t>	return 0;</a:t>
            </a:r>
          </a:p>
          <a:p>
            <a:pPr algn="l"/>
            <a:r>
              <a:rPr lang="en-US" b="1">
                <a:solidFill>
                  <a:srgbClr val="002060"/>
                </a:solidFill>
                <a:latin typeface="Consolas" panose="020B0609020204030204" pitchFamily="49" charset="0"/>
              </a:rPr>
              <a:t>}</a:t>
            </a:r>
          </a:p>
        </p:txBody>
      </p:sp>
    </p:spTree>
    <p:extLst>
      <p:ext uri="{BB962C8B-B14F-4D97-AF65-F5344CB8AC3E}">
        <p14:creationId xmlns:p14="http://schemas.microsoft.com/office/powerpoint/2010/main" val="56085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just"/>
            <a:r>
              <a:rPr lang="en-US" b="1" smtClean="0">
                <a:solidFill>
                  <a:srgbClr val="FF0000"/>
                </a:solidFill>
                <a:latin typeface="Consolas" panose="020B0609020204030204" pitchFamily="49" charset="0"/>
              </a:rPr>
              <a:t>Con trỏ this:</a:t>
            </a:r>
          </a:p>
          <a:p>
            <a:pPr algn="just"/>
            <a:r>
              <a:rPr lang="en-US" b="1" smtClean="0">
                <a:solidFill>
                  <a:srgbClr val="002060"/>
                </a:solidFill>
                <a:latin typeface="Consolas" panose="020B0609020204030204" pitchFamily="49" charset="0"/>
              </a:rPr>
              <a:t>Mỗi đối tượng trong C++ có truy cập tới địa chỉ của bản thân nó thông qua một con trỏ quan trọng gọi là con trỏ this.</a:t>
            </a:r>
          </a:p>
          <a:p>
            <a:pPr algn="just"/>
            <a:r>
              <a:rPr lang="en-US" b="1" smtClean="0">
                <a:solidFill>
                  <a:srgbClr val="002060"/>
                </a:solidFill>
                <a:latin typeface="Consolas" panose="020B0609020204030204" pitchFamily="49" charset="0"/>
              </a:rPr>
              <a:t>Con trỏ this là một tham số ngầm định tới tất cả các hàm thành phần của class. Do đó, trong hàm thành phần, ta có thể sử dụng con trỏ this thay cho việc gọi tới đối tượng.</a:t>
            </a:r>
          </a:p>
          <a:p>
            <a:pPr algn="just"/>
            <a:r>
              <a:rPr lang="en-US" b="1" smtClean="0">
                <a:solidFill>
                  <a:srgbClr val="002060"/>
                </a:solidFill>
                <a:latin typeface="Consolas" panose="020B0609020204030204" pitchFamily="49" charset="0"/>
              </a:rPr>
              <a:t>Hàm bạn không có con trỏ this vì hàm bạn không phải là hàm thành phần của class. Chỉ có các hàm thành phần của class mới có con trỏ this.</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0958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Ví dụ:</a:t>
            </a:r>
          </a:p>
          <a:p>
            <a:pPr algn="l"/>
            <a:r>
              <a:rPr lang="en-US" b="1" smtClean="0">
                <a:solidFill>
                  <a:srgbClr val="002060"/>
                </a:solidFill>
                <a:latin typeface="Consolas" panose="020B0609020204030204" pitchFamily="49" charset="0"/>
              </a:rPr>
              <a:t>Class Nguoi{</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char *name;</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public:</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void setName( char *name ){</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this-&gt;name = name;</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char *getName(){</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return this-&gt;name;</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a:t>
            </a:r>
          </a:p>
          <a:p>
            <a:pPr algn="l"/>
            <a:r>
              <a:rPr lang="en-US" b="1" smtClean="0">
                <a:solidFill>
                  <a:srgbClr val="002060"/>
                </a:solidFill>
                <a:latin typeface="Consolas" panose="020B0609020204030204" pitchFamily="49" charset="0"/>
              </a:rPr>
              <a:t>};</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1802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FF0000"/>
                </a:solidFill>
                <a:latin typeface="Consolas" panose="020B0609020204030204" pitchFamily="49" charset="0"/>
              </a:rPr>
              <a:t>Con trỏ tới class:</a:t>
            </a:r>
          </a:p>
          <a:p>
            <a:pPr algn="l"/>
            <a:r>
              <a:rPr lang="en-US" b="1" smtClean="0">
                <a:solidFill>
                  <a:srgbClr val="002060"/>
                </a:solidFill>
                <a:latin typeface="Consolas" panose="020B0609020204030204" pitchFamily="49" charset="0"/>
              </a:rPr>
              <a:t>Tương tự như con trỏ trỏ tới cấu trúc, ta cũng tiến hành khai báo, khởi tạo và trỏ tới các thành phần của class như bình thường.</a:t>
            </a:r>
          </a:p>
          <a:p>
            <a:pPr algn="l"/>
            <a:r>
              <a:rPr lang="en-US" b="1" smtClean="0">
                <a:solidFill>
                  <a:srgbClr val="002060"/>
                </a:solidFill>
                <a:latin typeface="Consolas" panose="020B0609020204030204" pitchFamily="49" charset="0"/>
              </a:rPr>
              <a:t>Sự khác biệt ở đây là chúng ta sẽ sử dụng toán tử truy cập mũi tên thay vì dấu chấm.</a:t>
            </a:r>
          </a:p>
          <a:p>
            <a:pPr algn="l"/>
            <a:r>
              <a:rPr lang="en-US" b="1" smtClean="0">
                <a:solidFill>
                  <a:srgbClr val="002060"/>
                </a:solidFill>
                <a:latin typeface="Consolas" panose="020B0609020204030204" pitchFamily="49" charset="0"/>
              </a:rPr>
              <a:t>Ví dụ:</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với class Nguoi, trong hàm main ta có thể xuất thông tin ra màn hình qua con trỏ đối tượng như sau:</a:t>
            </a:r>
          </a:p>
          <a:p>
            <a:pPr algn="l"/>
            <a:r>
              <a:rPr lang="en-US" b="1" smtClean="0">
                <a:solidFill>
                  <a:srgbClr val="002060"/>
                </a:solidFill>
                <a:latin typeface="Consolas" panose="020B0609020204030204" pitchFamily="49" charset="0"/>
              </a:rPr>
              <a:t>Nguoi *n1;</a:t>
            </a:r>
          </a:p>
          <a:p>
            <a:pPr algn="l"/>
            <a:r>
              <a:rPr lang="en-US" b="1" smtClean="0">
                <a:solidFill>
                  <a:srgbClr val="002060"/>
                </a:solidFill>
                <a:latin typeface="Consolas" panose="020B0609020204030204" pitchFamily="49" charset="0"/>
              </a:rPr>
              <a:t>Cout&lt;&lt; n1-&gt;getName(); // xuất tên</a:t>
            </a:r>
          </a:p>
          <a:p>
            <a:pPr algn="l"/>
            <a:r>
              <a:rPr lang="en-US" b="1" smtClean="0">
                <a:solidFill>
                  <a:srgbClr val="002060"/>
                </a:solidFill>
                <a:latin typeface="Consolas" panose="020B0609020204030204" pitchFamily="49" charset="0"/>
              </a:rPr>
              <a:t>Cout&lt;&lt; n1-&gt;getAddr(); // xuất địa chỉ</a:t>
            </a:r>
          </a:p>
          <a:p>
            <a:pPr algn="l"/>
            <a:r>
              <a:rPr lang="en-US" b="1" smtClean="0">
                <a:solidFill>
                  <a:srgbClr val="002060"/>
                </a:solidFill>
                <a:latin typeface="Consolas" panose="020B0609020204030204" pitchFamily="49" charset="0"/>
              </a:rPr>
              <a:t>Cout&lt;&lt; n1-&gt;getPhone(); // xuất số phone.</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76545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FF0000"/>
                </a:solidFill>
                <a:latin typeface="Consolas" panose="020B0609020204030204" pitchFamily="49" charset="0"/>
              </a:rPr>
              <a:t>Các thành phần static:</a:t>
            </a:r>
          </a:p>
          <a:p>
            <a:pPr algn="l"/>
            <a:r>
              <a:rPr lang="en-US" b="1" smtClean="0">
                <a:solidFill>
                  <a:srgbClr val="002060"/>
                </a:solidFill>
                <a:latin typeface="Consolas" panose="020B0609020204030204" pitchFamily="49" charset="0"/>
              </a:rPr>
              <a:t>Chúng ta có thể định nghĩa một thành phần của class ở kiểu static bằng cách đặt từ khóa static trước tên </a:t>
            </a:r>
            <a:r>
              <a:rPr lang="en-US" b="1" smtClean="0">
                <a:solidFill>
                  <a:srgbClr val="002060"/>
                </a:solidFill>
                <a:latin typeface="Consolas" panose="020B0609020204030204" pitchFamily="49" charset="0"/>
              </a:rPr>
              <a:t>kiểu trả về của nó trong </a:t>
            </a:r>
            <a:r>
              <a:rPr lang="en-US" b="1" smtClean="0">
                <a:solidFill>
                  <a:srgbClr val="002060"/>
                </a:solidFill>
                <a:latin typeface="Consolas" panose="020B0609020204030204" pitchFamily="49" charset="0"/>
              </a:rPr>
              <a:t>class.</a:t>
            </a:r>
          </a:p>
          <a:p>
            <a:pPr algn="l"/>
            <a:r>
              <a:rPr lang="en-US" b="1" smtClean="0">
                <a:solidFill>
                  <a:srgbClr val="002060"/>
                </a:solidFill>
                <a:latin typeface="Consolas" panose="020B0609020204030204" pitchFamily="49" charset="0"/>
              </a:rPr>
              <a:t>Bằng việc khai báo một thành phần của class là static, ta  ngầm định rẳng, dù có bao nhiêu đối tượng được tạo thì cũng chỉ có duy nhất một bản sao của thành phần static.</a:t>
            </a:r>
          </a:p>
          <a:p>
            <a:pPr algn="l"/>
            <a:r>
              <a:rPr lang="en-US" b="1" smtClean="0">
                <a:solidFill>
                  <a:srgbClr val="002060"/>
                </a:solidFill>
                <a:latin typeface="Consolas" panose="020B0609020204030204" pitchFamily="49" charset="0"/>
              </a:rPr>
              <a:t>Thành phần static của class được dùng chung bởi mọi đối tượng của class chứa nó. Dữ liệu kiểu static sẽ được mặc định khởi tạo là 0 khi đối tượng đầu tiên được tạo nếu ta không chủ định khởi tạo cho nó một giá trị khác.</a:t>
            </a:r>
          </a:p>
          <a:p>
            <a:pPr algn="l"/>
            <a:r>
              <a:rPr lang="en-US" b="1" smtClean="0">
                <a:solidFill>
                  <a:srgbClr val="002060"/>
                </a:solidFill>
                <a:latin typeface="Consolas" panose="020B0609020204030204" pitchFamily="49" charset="0"/>
              </a:rPr>
              <a:t>Ta không thể khởi tạo giá trị cho biến static trong class nhưng có thể làm vậy ở ngoài class thông qua dấu :: sau tên class, trước tên biến static.</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263343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Ví dụ:</a:t>
            </a:r>
          </a:p>
          <a:p>
            <a:pPr algn="l"/>
            <a:r>
              <a:rPr lang="en-US" b="1">
                <a:solidFill>
                  <a:srgbClr val="7030A0"/>
                </a:solidFill>
                <a:latin typeface="Consolas" panose="020B0609020204030204" pitchFamily="49" charset="0"/>
              </a:rPr>
              <a:t>class Nguoi</a:t>
            </a:r>
            <a:r>
              <a:rPr lang="en-US" b="1" smtClean="0">
                <a:solidFill>
                  <a:srgbClr val="7030A0"/>
                </a:solidFill>
                <a:latin typeface="Consolas" panose="020B0609020204030204" pitchFamily="49" charset="0"/>
              </a:rPr>
              <a:t>{</a:t>
            </a:r>
          </a:p>
          <a:p>
            <a:pPr algn="l"/>
            <a:r>
              <a:rPr lang="en-US" b="1">
                <a:solidFill>
                  <a:srgbClr val="7030A0"/>
                </a:solidFill>
                <a:latin typeface="Consolas" panose="020B0609020204030204" pitchFamily="49" charset="0"/>
              </a:rPr>
              <a:t>		char *name;</a:t>
            </a:r>
          </a:p>
          <a:p>
            <a:pPr algn="l"/>
            <a:r>
              <a:rPr lang="en-US" b="1">
                <a:solidFill>
                  <a:srgbClr val="7030A0"/>
                </a:solidFill>
                <a:latin typeface="Consolas" panose="020B0609020204030204" pitchFamily="49" charset="0"/>
              </a:rPr>
              <a:t>		char *addr;</a:t>
            </a:r>
          </a:p>
          <a:p>
            <a:pPr algn="l"/>
            <a:r>
              <a:rPr lang="en-US" b="1">
                <a:solidFill>
                  <a:srgbClr val="7030A0"/>
                </a:solidFill>
                <a:latin typeface="Consolas" panose="020B0609020204030204" pitchFamily="49" charset="0"/>
              </a:rPr>
              <a:t>		char *phone</a:t>
            </a:r>
            <a:r>
              <a:rPr lang="en-US" b="1" smtClean="0">
                <a:solidFill>
                  <a:srgbClr val="7030A0"/>
                </a:solidFill>
                <a:latin typeface="Consolas" panose="020B0609020204030204" pitchFamily="49" charset="0"/>
              </a:rPr>
              <a:t>;</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	public</a:t>
            </a:r>
            <a:r>
              <a:rPr lang="en-US" b="1" smtClean="0">
                <a:solidFill>
                  <a:srgbClr val="7030A0"/>
                </a:solidFill>
                <a:latin typeface="Consolas" panose="020B0609020204030204" pitchFamily="49" charset="0"/>
              </a:rPr>
              <a:t>:</a:t>
            </a:r>
          </a:p>
          <a:p>
            <a:pPr algn="l"/>
            <a:r>
              <a:rPr lang="en-US" b="1">
                <a:solidFill>
                  <a:srgbClr val="7030A0"/>
                </a:solidFill>
                <a:latin typeface="Consolas" panose="020B0609020204030204" pitchFamily="49" charset="0"/>
              </a:rPr>
              <a:t>		</a:t>
            </a:r>
            <a:r>
              <a:rPr lang="en-US" b="1" smtClean="0">
                <a:solidFill>
                  <a:srgbClr val="002060"/>
                </a:solidFill>
                <a:latin typeface="Consolas" panose="020B0609020204030204" pitchFamily="49" charset="0"/>
              </a:rPr>
              <a:t>static int objectCount; // định nghĩa biến static</a:t>
            </a:r>
            <a:endParaRPr lang="en-US" b="1">
              <a:solidFill>
                <a:srgbClr val="002060"/>
              </a:solidFill>
              <a:latin typeface="Consolas" panose="020B0609020204030204" pitchFamily="49" charset="0"/>
            </a:endParaRP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Nguoi(); </a:t>
            </a:r>
            <a:r>
              <a:rPr lang="en-US" b="1">
                <a:solidFill>
                  <a:srgbClr val="7030A0"/>
                </a:solidFill>
                <a:latin typeface="Consolas" panose="020B0609020204030204" pitchFamily="49" charset="0"/>
              </a:rPr>
              <a:t>// hàm tạo</a:t>
            </a:r>
          </a:p>
          <a:p>
            <a:pPr algn="l"/>
            <a:r>
              <a:rPr lang="en-US" b="1">
                <a:solidFill>
                  <a:srgbClr val="7030A0"/>
                </a:solidFill>
                <a:latin typeface="Consolas" panose="020B0609020204030204" pitchFamily="49" charset="0"/>
              </a:rPr>
              <a:t>		~Nguoi</a:t>
            </a:r>
            <a:r>
              <a:rPr lang="en-US" b="1" smtClean="0">
                <a:solidFill>
                  <a:srgbClr val="7030A0"/>
                </a:solidFill>
                <a:latin typeface="Consolas" panose="020B0609020204030204" pitchFamily="49" charset="0"/>
              </a:rPr>
              <a:t>(){ // hàm hủy</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			// say something</a:t>
            </a:r>
          </a:p>
          <a:p>
            <a:pPr algn="l"/>
            <a:r>
              <a:rPr lang="en-US" b="1">
                <a:solidFill>
                  <a:srgbClr val="7030A0"/>
                </a:solidFill>
                <a:latin typeface="Consolas" panose="020B0609020204030204" pitchFamily="49" charset="0"/>
              </a:rPr>
              <a:t>		}</a:t>
            </a:r>
          </a:p>
          <a:p>
            <a:pPr algn="l"/>
            <a:r>
              <a:rPr lang="en-US" b="1">
                <a:solidFill>
                  <a:srgbClr val="7030A0"/>
                </a:solidFill>
                <a:latin typeface="Consolas" panose="020B0609020204030204" pitchFamily="49" charset="0"/>
              </a:rPr>
              <a:t>};</a:t>
            </a:r>
          </a:p>
          <a:p>
            <a:pPr algn="l"/>
            <a:endParaRPr lang="en-US" b="1" smtClean="0">
              <a:solidFill>
                <a:srgbClr val="002060"/>
              </a:solidFill>
              <a:latin typeface="Consolas" panose="020B0609020204030204" pitchFamily="49" charset="0"/>
            </a:endParaRPr>
          </a:p>
          <a:p>
            <a:pPr algn="l"/>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27356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Ngoài class:</a:t>
            </a:r>
          </a:p>
          <a:p>
            <a:pPr algn="l"/>
            <a:r>
              <a:rPr lang="en-US" b="1" smtClean="0">
                <a:solidFill>
                  <a:srgbClr val="002060"/>
                </a:solidFill>
                <a:latin typeface="Consolas" panose="020B0609020204030204" pitchFamily="49" charset="0"/>
              </a:rPr>
              <a:t>int Nguoi::objectCount = 0;</a:t>
            </a:r>
          </a:p>
          <a:p>
            <a:pPr algn="l"/>
            <a:r>
              <a:rPr lang="en-US" b="1">
                <a:solidFill>
                  <a:srgbClr val="002060"/>
                </a:solidFill>
                <a:latin typeface="Consolas" panose="020B0609020204030204" pitchFamily="49" charset="0"/>
              </a:rPr>
              <a:t>i</a:t>
            </a:r>
            <a:r>
              <a:rPr lang="en-US" b="1" smtClean="0">
                <a:solidFill>
                  <a:srgbClr val="002060"/>
                </a:solidFill>
                <a:latin typeface="Consolas" panose="020B0609020204030204" pitchFamily="49" charset="0"/>
              </a:rPr>
              <a:t>nt main(){</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 do something</a:t>
            </a:r>
          </a:p>
          <a:p>
            <a:pPr algn="l"/>
            <a:r>
              <a:rPr lang="en-US" b="1" smtClean="0">
                <a:solidFill>
                  <a:srgbClr val="002060"/>
                </a:solidFill>
                <a:latin typeface="Consolas" panose="020B0609020204030204" pitchFamily="49" charset="0"/>
              </a:rPr>
              <a:t>}</a:t>
            </a:r>
          </a:p>
          <a:p>
            <a:pPr algn="l"/>
            <a:r>
              <a:rPr lang="en-US" b="1" smtClean="0">
                <a:solidFill>
                  <a:srgbClr val="FF0000"/>
                </a:solidFill>
                <a:latin typeface="Consolas" panose="020B0609020204030204" pitchFamily="49" charset="0"/>
              </a:rPr>
              <a:t>Hàm thành phần kiểu static:</a:t>
            </a:r>
          </a:p>
          <a:p>
            <a:pPr algn="l"/>
            <a:r>
              <a:rPr lang="en-US" b="1" smtClean="0">
                <a:solidFill>
                  <a:srgbClr val="002060"/>
                </a:solidFill>
                <a:latin typeface="Consolas" panose="020B0609020204030204" pitchFamily="49" charset="0"/>
              </a:rPr>
              <a:t>Bằng cách khai báo một hàm là static, bạn cho hàm đó khả năng độc lập với tất cả các đối tượng của class. Hàm static có thể được gọi ngay cả khi không có bất kì đối tượng nào tồn tại. </a:t>
            </a:r>
          </a:p>
          <a:p>
            <a:pPr algn="l"/>
            <a:r>
              <a:rPr lang="en-US" b="1" smtClean="0">
                <a:solidFill>
                  <a:srgbClr val="002060"/>
                </a:solidFill>
                <a:latin typeface="Consolas" panose="020B0609020204030204" pitchFamily="49" charset="0"/>
              </a:rPr>
              <a:t>Để truy cập hàm static của class, dùng tên class:: tên hàm.</a:t>
            </a:r>
          </a:p>
          <a:p>
            <a:pPr algn="l"/>
            <a:r>
              <a:rPr lang="en-US" b="1" smtClean="0">
                <a:solidFill>
                  <a:srgbClr val="002060"/>
                </a:solidFill>
                <a:latin typeface="Consolas" panose="020B0609020204030204" pitchFamily="49" charset="0"/>
              </a:rPr>
              <a:t>Hàm thành phần static chỉ có thể truy cập được các biến và hàm thành phần khác cùng kiểu trong class và các hàm khác ngoài phạm vi class.</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307946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Hàm thành phần static thuộc phạm vi class nhưng nó không có truy cập tới con trỏ this của class.</a:t>
            </a:r>
          </a:p>
          <a:p>
            <a:pPr algn="l"/>
            <a:r>
              <a:rPr lang="en-US" b="1" smtClean="0">
                <a:solidFill>
                  <a:srgbClr val="002060"/>
                </a:solidFill>
                <a:latin typeface="Consolas" panose="020B0609020204030204" pitchFamily="49" charset="0"/>
              </a:rPr>
              <a:t>Bạn có thể sử dụng hàm thành phần static để kiểm tra xem các đối tượng của class đã được tạo hay chưa.</a:t>
            </a:r>
          </a:p>
          <a:p>
            <a:pPr algn="l"/>
            <a:r>
              <a:rPr lang="en-US" b="1" smtClean="0">
                <a:solidFill>
                  <a:srgbClr val="002060"/>
                </a:solidFill>
                <a:latin typeface="Consolas" panose="020B0609020204030204" pitchFamily="49" charset="0"/>
              </a:rPr>
              <a:t>Ví dụ sau sẽ dùng hàm static numOfObject(); để trả về số các đối tượng của class đã được tạo.</a:t>
            </a:r>
          </a:p>
          <a:p>
            <a:pPr algn="l"/>
            <a:r>
              <a:rPr lang="en-US" b="1" smtClean="0">
                <a:solidFill>
                  <a:srgbClr val="002060"/>
                </a:solidFill>
                <a:latin typeface="Consolas" panose="020B0609020204030204" pitchFamily="49" charset="0"/>
              </a:rPr>
              <a:t>// trong thân class:</a:t>
            </a:r>
          </a:p>
          <a:p>
            <a:pPr algn="l"/>
            <a:r>
              <a:rPr lang="en-US" b="1" smtClean="0">
                <a:solidFill>
                  <a:srgbClr val="002060"/>
                </a:solidFill>
                <a:latin typeface="Consolas" panose="020B0609020204030204" pitchFamily="49" charset="0"/>
              </a:rPr>
              <a:t>Static int numOfObject(){</a:t>
            </a:r>
          </a:p>
          <a:p>
            <a:pPr algn="l"/>
            <a:r>
              <a:rPr lang="en-US" b="1">
                <a:solidFill>
                  <a:srgbClr val="002060"/>
                </a:solidFill>
                <a:latin typeface="Consolas" panose="020B0609020204030204" pitchFamily="49" charset="0"/>
              </a:rPr>
              <a:t>	</a:t>
            </a:r>
            <a:r>
              <a:rPr lang="en-US" b="1" smtClean="0">
                <a:solidFill>
                  <a:srgbClr val="002060"/>
                </a:solidFill>
                <a:latin typeface="Consolas" panose="020B0609020204030204" pitchFamily="49" charset="0"/>
              </a:rPr>
              <a:t>return objectCount;</a:t>
            </a:r>
          </a:p>
          <a:p>
            <a:pPr algn="l"/>
            <a:r>
              <a:rPr lang="en-US" b="1" smtClean="0">
                <a:solidFill>
                  <a:srgbClr val="002060"/>
                </a:solidFill>
                <a:latin typeface="Consolas" panose="020B0609020204030204" pitchFamily="49" charset="0"/>
              </a:rPr>
              <a:t>}</a:t>
            </a:r>
          </a:p>
          <a:p>
            <a:pPr algn="l"/>
            <a:r>
              <a:rPr lang="en-US" b="1" smtClean="0">
                <a:solidFill>
                  <a:srgbClr val="002060"/>
                </a:solidFill>
                <a:latin typeface="Consolas" panose="020B0609020204030204" pitchFamily="49" charset="0"/>
              </a:rPr>
              <a:t>// trong main() :</a:t>
            </a:r>
          </a:p>
          <a:p>
            <a:pPr algn="l"/>
            <a:r>
              <a:rPr lang="en-US" b="1" smtClean="0">
                <a:solidFill>
                  <a:srgbClr val="002060"/>
                </a:solidFill>
                <a:latin typeface="Consolas" panose="020B0609020204030204" pitchFamily="49" charset="0"/>
              </a:rPr>
              <a:t>Cout&lt;&lt; “\nso doi tuong da duoc tao:” &lt;&lt; Nguoi::numOfObject();</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183927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1"/>
            <a:ext cx="7766936" cy="1197735"/>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996225"/>
            <a:ext cx="7766936" cy="4572000"/>
          </a:xfrm>
        </p:spPr>
        <p:txBody>
          <a:bodyPr/>
          <a:lstStyle/>
          <a:p>
            <a:pPr algn="just"/>
            <a:r>
              <a:rPr lang="en-US" b="1">
                <a:solidFill>
                  <a:srgbClr val="002060"/>
                </a:solidFill>
                <a:latin typeface="Consolas" panose="020B0609020204030204" pitchFamily="49" charset="0"/>
              </a:rPr>
              <a:t>Ví dụ class người sẽ được khai báo như sau:</a:t>
            </a:r>
          </a:p>
          <a:p>
            <a:pPr algn="just"/>
            <a:r>
              <a:rPr lang="en-US" b="1">
                <a:solidFill>
                  <a:srgbClr val="7030A0"/>
                </a:solidFill>
                <a:latin typeface="Consolas" panose="020B0609020204030204" pitchFamily="49" charset="0"/>
              </a:rPr>
              <a:t>Class Nguoi{</a:t>
            </a:r>
          </a:p>
          <a:p>
            <a:pPr algn="just"/>
            <a:r>
              <a:rPr lang="en-US" b="1">
                <a:solidFill>
                  <a:srgbClr val="7030A0"/>
                </a:solidFill>
                <a:latin typeface="Consolas" panose="020B0609020204030204" pitchFamily="49" charset="0"/>
              </a:rPr>
              <a:t>	public</a:t>
            </a:r>
            <a:r>
              <a:rPr lang="en-US" b="1" smtClean="0">
                <a:solidFill>
                  <a:srgbClr val="7030A0"/>
                </a:solidFill>
                <a:latin typeface="Consolas" panose="020B0609020204030204" pitchFamily="49" charset="0"/>
              </a:rPr>
              <a:t>: // định danh truy cập</a:t>
            </a:r>
            <a:endParaRPr lang="en-US" b="1">
              <a:solidFill>
                <a:srgbClr val="7030A0"/>
              </a:solidFill>
              <a:latin typeface="Consolas" panose="020B0609020204030204" pitchFamily="49" charset="0"/>
            </a:endParaRP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char </a:t>
            </a:r>
            <a:r>
              <a:rPr lang="en-US" b="1">
                <a:solidFill>
                  <a:srgbClr val="7030A0"/>
                </a:solidFill>
                <a:latin typeface="Consolas" panose="020B0609020204030204" pitchFamily="49" charset="0"/>
              </a:rPr>
              <a:t>ten[40</a:t>
            </a:r>
            <a:r>
              <a:rPr lang="en-US" b="1" smtClean="0">
                <a:solidFill>
                  <a:srgbClr val="7030A0"/>
                </a:solidFill>
                <a:latin typeface="Consolas" panose="020B0609020204030204" pitchFamily="49" charset="0"/>
              </a:rPr>
              <a:t>]; // tên người</a:t>
            </a: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char </a:t>
            </a:r>
            <a:r>
              <a:rPr lang="en-US" b="1">
                <a:solidFill>
                  <a:srgbClr val="7030A0"/>
                </a:solidFill>
                <a:latin typeface="Consolas" panose="020B0609020204030204" pitchFamily="49" charset="0"/>
              </a:rPr>
              <a:t>diaChi[40</a:t>
            </a:r>
            <a:r>
              <a:rPr lang="en-US" b="1" smtClean="0">
                <a:solidFill>
                  <a:srgbClr val="7030A0"/>
                </a:solidFill>
                <a:latin typeface="Consolas" panose="020B0609020204030204" pitchFamily="49" charset="0"/>
              </a:rPr>
              <a:t>]; // địa chỉ</a:t>
            </a: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char </a:t>
            </a:r>
            <a:r>
              <a:rPr lang="en-US" b="1">
                <a:solidFill>
                  <a:srgbClr val="7030A0"/>
                </a:solidFill>
                <a:latin typeface="Consolas" panose="020B0609020204030204" pitchFamily="49" charset="0"/>
              </a:rPr>
              <a:t>soDT[40</a:t>
            </a:r>
            <a:r>
              <a:rPr lang="en-US" b="1" smtClean="0">
                <a:solidFill>
                  <a:srgbClr val="7030A0"/>
                </a:solidFill>
                <a:latin typeface="Consolas" panose="020B0609020204030204" pitchFamily="49" charset="0"/>
              </a:rPr>
              <a:t>]; // số điện thoại</a:t>
            </a:r>
            <a:endParaRPr lang="en-US" b="1">
              <a:solidFill>
                <a:srgbClr val="7030A0"/>
              </a:solidFill>
              <a:latin typeface="Consolas" panose="020B0609020204030204" pitchFamily="49" charset="0"/>
            </a:endParaRPr>
          </a:p>
          <a:p>
            <a:pPr algn="just"/>
            <a:r>
              <a:rPr lang="en-US" b="1" smtClean="0">
                <a:solidFill>
                  <a:srgbClr val="7030A0"/>
                </a:solidFill>
                <a:latin typeface="Consolas" panose="020B0609020204030204" pitchFamily="49" charset="0"/>
              </a:rPr>
              <a:t>}; // định nghĩa class Nguoi kết thúc bằng dấu chấm phẩy (;).</a:t>
            </a:r>
            <a:endParaRPr lang="vi-VN" b="1">
              <a:solidFill>
                <a:srgbClr val="7030A0"/>
              </a:solidFill>
              <a:latin typeface="Consolas" panose="020B0609020204030204" pitchFamily="49" charset="0"/>
            </a:endParaRPr>
          </a:p>
          <a:p>
            <a:pPr algn="just"/>
            <a:r>
              <a:rPr lang="en-US" b="1" smtClean="0">
                <a:solidFill>
                  <a:srgbClr val="002060"/>
                </a:solidFill>
                <a:latin typeface="Consolas" panose="020B0609020204030204" pitchFamily="49" charset="0"/>
              </a:rPr>
              <a:t>Trong đó, </a:t>
            </a:r>
            <a:r>
              <a:rPr lang="en-US" b="1" smtClean="0">
                <a:solidFill>
                  <a:srgbClr val="7030A0"/>
                </a:solidFill>
                <a:latin typeface="Consolas" panose="020B0609020204030204" pitchFamily="49" charset="0"/>
              </a:rPr>
              <a:t>public</a:t>
            </a:r>
            <a:r>
              <a:rPr lang="en-US" b="1" smtClean="0">
                <a:solidFill>
                  <a:srgbClr val="002060"/>
                </a:solidFill>
                <a:latin typeface="Consolas" panose="020B0609020204030204" pitchFamily="49" charset="0"/>
              </a:rPr>
              <a:t> cho phép truy cập dữ liệu và hàm thành phần theo sau nó bởi tất cả các đối tượng của class tại bất  kì đâu, kể cả bên ngoài class. Chúng ta còn có các định danh truy cập private và protected sẽ thảo luận ở các bài tiếp theo.</a:t>
            </a:r>
            <a:endParaRPr lang="vi-VN" b="1">
              <a:solidFill>
                <a:srgbClr val="002060"/>
              </a:solidFill>
              <a:latin typeface="Consolas" panose="020B0609020204030204" pitchFamily="49" charset="0"/>
            </a:endParaRPr>
          </a:p>
        </p:txBody>
      </p:sp>
    </p:spTree>
    <p:extLst>
      <p:ext uri="{BB962C8B-B14F-4D97-AF65-F5344CB8AC3E}">
        <p14:creationId xmlns:p14="http://schemas.microsoft.com/office/powerpoint/2010/main" val="171567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a:bodyPr>
          <a:lstStyle/>
          <a:p>
            <a:pPr algn="l"/>
            <a:r>
              <a:rPr lang="en-US" b="1" smtClean="0">
                <a:solidFill>
                  <a:srgbClr val="002060"/>
                </a:solidFill>
                <a:latin typeface="Consolas" panose="020B0609020204030204" pitchFamily="49" charset="0"/>
              </a:rPr>
              <a:t>// the End.</a:t>
            </a:r>
            <a:endParaRPr lang="en-US" b="1">
              <a:solidFill>
                <a:srgbClr val="002060"/>
              </a:solidFill>
              <a:latin typeface="Consolas" panose="020B0609020204030204" pitchFamily="49" charset="0"/>
            </a:endParaRPr>
          </a:p>
        </p:txBody>
      </p:sp>
    </p:spTree>
    <p:extLst>
      <p:ext uri="{BB962C8B-B14F-4D97-AF65-F5344CB8AC3E}">
        <p14:creationId xmlns:p14="http://schemas.microsoft.com/office/powerpoint/2010/main" val="233152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1"/>
            <a:ext cx="7766936" cy="1197735"/>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996225"/>
            <a:ext cx="7766936" cy="4572000"/>
          </a:xfrm>
        </p:spPr>
        <p:txBody>
          <a:bodyPr/>
          <a:lstStyle/>
          <a:p>
            <a:pPr algn="just"/>
            <a:r>
              <a:rPr lang="en-US" b="1" smtClean="0">
                <a:solidFill>
                  <a:srgbClr val="FF0000"/>
                </a:solidFill>
                <a:latin typeface="Consolas" panose="020B0609020204030204" pitchFamily="49" charset="0"/>
              </a:rPr>
              <a:t>Định nghĩa các đối tượng trong C++.</a:t>
            </a:r>
          </a:p>
          <a:p>
            <a:pPr algn="just"/>
            <a:r>
              <a:rPr lang="en-US" b="1" smtClean="0">
                <a:solidFill>
                  <a:srgbClr val="002060"/>
                </a:solidFill>
                <a:latin typeface="Consolas" panose="020B0609020204030204" pitchFamily="49" charset="0"/>
              </a:rPr>
              <a:t>Về cơ bản, một đối tượng được tạo từ một class. Để khai báo các đối tượng của một class, ta thực hiện tương tự như khai báo các biến của các kiểu dữ liệu cơ bản khác.</a:t>
            </a:r>
          </a:p>
          <a:p>
            <a:pPr algn="just"/>
            <a:r>
              <a:rPr lang="en-US" b="1" smtClean="0">
                <a:solidFill>
                  <a:srgbClr val="002060"/>
                </a:solidFill>
                <a:latin typeface="Consolas" panose="020B0609020204030204" pitchFamily="49" charset="0"/>
              </a:rPr>
              <a:t>Ví dụ sau khai báo hai đối tượng của class Nguoi:</a:t>
            </a:r>
          </a:p>
          <a:p>
            <a:pPr algn="just"/>
            <a:r>
              <a:rPr lang="en-US" b="1" smtClean="0">
                <a:solidFill>
                  <a:srgbClr val="002060"/>
                </a:solidFill>
                <a:latin typeface="Consolas" panose="020B0609020204030204" pitchFamily="49" charset="0"/>
              </a:rPr>
              <a:t>Nguoi nguoi1, nguoi2;</a:t>
            </a:r>
          </a:p>
          <a:p>
            <a:pPr algn="just"/>
            <a:r>
              <a:rPr lang="en-US" b="1" smtClean="0">
                <a:solidFill>
                  <a:srgbClr val="002060"/>
                </a:solidFill>
                <a:latin typeface="Consolas" panose="020B0609020204030204" pitchFamily="49" charset="0"/>
              </a:rPr>
              <a:t>Hoặc: </a:t>
            </a:r>
          </a:p>
          <a:p>
            <a:pPr algn="just"/>
            <a:r>
              <a:rPr lang="en-US" b="1" smtClean="0">
                <a:solidFill>
                  <a:srgbClr val="002060"/>
                </a:solidFill>
                <a:latin typeface="Consolas" panose="020B0609020204030204" pitchFamily="49" charset="0"/>
              </a:rPr>
              <a:t>Nguoi nguoi1; // khai báo đối tượng nguoi1 thuộc class Nguoi</a:t>
            </a:r>
          </a:p>
          <a:p>
            <a:pPr algn="just"/>
            <a:r>
              <a:rPr lang="en-US" b="1" smtClean="0">
                <a:solidFill>
                  <a:srgbClr val="002060"/>
                </a:solidFill>
                <a:latin typeface="Consolas" panose="020B0609020204030204" pitchFamily="49" charset="0"/>
              </a:rPr>
              <a:t>Nguoi nguoi2; </a:t>
            </a:r>
            <a:r>
              <a:rPr lang="en-US" b="1">
                <a:solidFill>
                  <a:srgbClr val="002060"/>
                </a:solidFill>
                <a:latin typeface="Consolas" panose="020B0609020204030204" pitchFamily="49" charset="0"/>
              </a:rPr>
              <a:t>// khai báo đối tượng </a:t>
            </a:r>
            <a:r>
              <a:rPr lang="en-US" b="1" smtClean="0">
                <a:solidFill>
                  <a:srgbClr val="002060"/>
                </a:solidFill>
                <a:latin typeface="Consolas" panose="020B0609020204030204" pitchFamily="49" charset="0"/>
              </a:rPr>
              <a:t>nguoi2 </a:t>
            </a:r>
            <a:r>
              <a:rPr lang="en-US" b="1">
                <a:solidFill>
                  <a:srgbClr val="002060"/>
                </a:solidFill>
                <a:latin typeface="Consolas" panose="020B0609020204030204" pitchFamily="49" charset="0"/>
              </a:rPr>
              <a:t>thuộc class Nguoi</a:t>
            </a:r>
          </a:p>
          <a:p>
            <a:pPr algn="just"/>
            <a:r>
              <a:rPr lang="en-US" b="1" smtClean="0">
                <a:solidFill>
                  <a:srgbClr val="002060"/>
                </a:solidFill>
                <a:latin typeface="Consolas" panose="020B0609020204030204" pitchFamily="49" charset="0"/>
              </a:rPr>
              <a:t>Khi đối tượng của class được khai báo, nó sẽ chứa tất cả thành phần của class.</a:t>
            </a:r>
            <a:endParaRPr lang="vi-VN" b="1">
              <a:solidFill>
                <a:srgbClr val="002060"/>
              </a:solidFill>
              <a:latin typeface="Consolas" panose="020B0609020204030204" pitchFamily="49" charset="0"/>
            </a:endParaRPr>
          </a:p>
        </p:txBody>
      </p:sp>
    </p:spTree>
    <p:extLst>
      <p:ext uri="{BB962C8B-B14F-4D97-AF65-F5344CB8AC3E}">
        <p14:creationId xmlns:p14="http://schemas.microsoft.com/office/powerpoint/2010/main" val="177356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1"/>
            <a:ext cx="7766936" cy="1197735"/>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996225"/>
            <a:ext cx="7766936" cy="4572000"/>
          </a:xfrm>
        </p:spPr>
        <p:txBody>
          <a:bodyPr>
            <a:normAutofit/>
          </a:bodyPr>
          <a:lstStyle/>
          <a:p>
            <a:pPr algn="just"/>
            <a:r>
              <a:rPr lang="en-US" b="1" smtClean="0">
                <a:solidFill>
                  <a:srgbClr val="FF0000"/>
                </a:solidFill>
                <a:latin typeface="Consolas" panose="020B0609020204030204" pitchFamily="49" charset="0"/>
              </a:rPr>
              <a:t>Truy cập dữ liệu thành phần của class.</a:t>
            </a:r>
            <a:endParaRPr lang="en-US" b="1">
              <a:solidFill>
                <a:srgbClr val="002060"/>
              </a:solidFill>
              <a:latin typeface="Consolas" panose="020B0609020204030204" pitchFamily="49" charset="0"/>
            </a:endParaRPr>
          </a:p>
          <a:p>
            <a:pPr algn="just"/>
            <a:r>
              <a:rPr lang="en-US" b="1" smtClean="0">
                <a:solidFill>
                  <a:srgbClr val="002060"/>
                </a:solidFill>
                <a:latin typeface="Consolas" panose="020B0609020204030204" pitchFamily="49" charset="0"/>
              </a:rPr>
              <a:t>Dữ liệu ở nhãn public của các đối tượng của class có thể được truy cập một cách trực tiếp qua toán tử truy cập thành phần trực tiếp (.). Xem ví dụ sau với class Nguoi để rõ hơn:</a:t>
            </a:r>
          </a:p>
          <a:p>
            <a:pPr algn="just"/>
            <a:r>
              <a:rPr lang="en-US" b="1" smtClean="0">
                <a:solidFill>
                  <a:srgbClr val="7030A0"/>
                </a:solidFill>
                <a:latin typeface="Consolas" panose="020B0609020204030204" pitchFamily="49" charset="0"/>
              </a:rPr>
              <a:t>int main(){</a:t>
            </a: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Nguoi nguoi1;</a:t>
            </a: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cin.getline(nguoi1.ten,40); // nhap ten nguoi</a:t>
            </a: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cin.getline(nguoi1.diaChi,40); // nhap dia chi</a:t>
            </a: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cout&lt;&lt; “\nTen: “ &lt;&lt; nguoi1.ten; // xuat thong tin ra</a:t>
            </a: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cout&lt;&lt; “\nDia Chi: “ &lt;&lt; nguoi1.diaChi;</a:t>
            </a:r>
          </a:p>
          <a:p>
            <a:pPr algn="just"/>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return 0;</a:t>
            </a:r>
          </a:p>
          <a:p>
            <a:pPr algn="just"/>
            <a:r>
              <a:rPr lang="en-US" b="1">
                <a:solidFill>
                  <a:srgbClr val="7030A0"/>
                </a:solidFill>
                <a:latin typeface="Consolas" panose="020B0609020204030204" pitchFamily="49" charset="0"/>
              </a:rPr>
              <a:t>}</a:t>
            </a:r>
          </a:p>
        </p:txBody>
      </p:sp>
    </p:spTree>
    <p:extLst>
      <p:ext uri="{BB962C8B-B14F-4D97-AF65-F5344CB8AC3E}">
        <p14:creationId xmlns:p14="http://schemas.microsoft.com/office/powerpoint/2010/main" val="3344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lnSpcReduction="10000"/>
          </a:bodyPr>
          <a:lstStyle/>
          <a:p>
            <a:pPr algn="l"/>
            <a:r>
              <a:rPr lang="en-US" b="1" smtClean="0">
                <a:solidFill>
                  <a:srgbClr val="FF0000"/>
                </a:solidFill>
                <a:latin typeface="Consolas" panose="020B0609020204030204" pitchFamily="49" charset="0"/>
              </a:rPr>
              <a:t>Các hàm thành phần của class.</a:t>
            </a:r>
          </a:p>
          <a:p>
            <a:pPr algn="l"/>
            <a:r>
              <a:rPr lang="en-US" b="1" smtClean="0">
                <a:solidFill>
                  <a:srgbClr val="002060"/>
                </a:solidFill>
                <a:latin typeface="Consolas" panose="020B0609020204030204" pitchFamily="49" charset="0"/>
              </a:rPr>
              <a:t>Hiểu một cách đơn giản, hàm được định nghĩa trong class được gọi là hàm thành phần của class. Hàm thành phần được vận hành bởi tất cả các đối tượng của class và có quyền truy cập mọi dữ liệu thành phần của đối tượng chứa nó.</a:t>
            </a:r>
          </a:p>
          <a:p>
            <a:pPr algn="l"/>
            <a:r>
              <a:rPr lang="en-US" b="1" smtClean="0">
                <a:solidFill>
                  <a:srgbClr val="002060"/>
                </a:solidFill>
                <a:latin typeface="Consolas" panose="020B0609020204030204" pitchFamily="49" charset="0"/>
              </a:rPr>
              <a:t>Ví dụ:</a:t>
            </a:r>
          </a:p>
          <a:p>
            <a:pPr algn="l"/>
            <a:r>
              <a:rPr lang="en-US" b="1">
                <a:solidFill>
                  <a:srgbClr val="7030A0"/>
                </a:solidFill>
                <a:latin typeface="Consolas" panose="020B0609020204030204" pitchFamily="49" charset="0"/>
              </a:rPr>
              <a:t>Class Nguoi{</a:t>
            </a:r>
          </a:p>
          <a:p>
            <a:pPr algn="l"/>
            <a:r>
              <a:rPr lang="en-US" b="1">
                <a:solidFill>
                  <a:srgbClr val="7030A0"/>
                </a:solidFill>
                <a:latin typeface="Consolas" panose="020B0609020204030204" pitchFamily="49" charset="0"/>
              </a:rPr>
              <a:t>	public: // định danh truy cập</a:t>
            </a:r>
          </a:p>
          <a:p>
            <a:pPr algn="l"/>
            <a:r>
              <a:rPr lang="en-US" b="1">
                <a:solidFill>
                  <a:srgbClr val="7030A0"/>
                </a:solidFill>
                <a:latin typeface="Consolas" panose="020B0609020204030204" pitchFamily="49" charset="0"/>
              </a:rPr>
              <a:t>		char ten[40]; // tên người</a:t>
            </a:r>
          </a:p>
          <a:p>
            <a:pPr algn="l"/>
            <a:r>
              <a:rPr lang="en-US" b="1">
                <a:solidFill>
                  <a:srgbClr val="7030A0"/>
                </a:solidFill>
                <a:latin typeface="Consolas" panose="020B0609020204030204" pitchFamily="49" charset="0"/>
              </a:rPr>
              <a:t>		char diaChi[40]; // địa chỉ</a:t>
            </a:r>
          </a:p>
          <a:p>
            <a:pPr algn="l"/>
            <a:r>
              <a:rPr lang="en-US" b="1">
                <a:solidFill>
                  <a:srgbClr val="7030A0"/>
                </a:solidFill>
                <a:latin typeface="Consolas" panose="020B0609020204030204" pitchFamily="49" charset="0"/>
              </a:rPr>
              <a:t>		char soDT[40]; // số điện </a:t>
            </a:r>
            <a:r>
              <a:rPr lang="en-US" b="1" smtClean="0">
                <a:solidFill>
                  <a:srgbClr val="7030A0"/>
                </a:solidFill>
                <a:latin typeface="Consolas" panose="020B0609020204030204" pitchFamily="49" charset="0"/>
              </a:rPr>
              <a:t>thoại</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char *getName(); // hàm trả về tên người</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char *getAddr(); // hàm trả về địa chỉ</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a:t>
            </a:r>
          </a:p>
        </p:txBody>
      </p:sp>
    </p:spTree>
    <p:extLst>
      <p:ext uri="{BB962C8B-B14F-4D97-AF65-F5344CB8AC3E}">
        <p14:creationId xmlns:p14="http://schemas.microsoft.com/office/powerpoint/2010/main" val="276250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fontScale="92500"/>
          </a:bodyPr>
          <a:lstStyle/>
          <a:p>
            <a:pPr algn="l"/>
            <a:r>
              <a:rPr lang="en-US" b="1" smtClean="0">
                <a:solidFill>
                  <a:srgbClr val="002060"/>
                </a:solidFill>
                <a:latin typeface="Consolas" panose="020B0609020204030204" pitchFamily="49" charset="0"/>
              </a:rPr>
              <a:t>Để định nghĩa hàm, bạn có thể </a:t>
            </a:r>
            <a:r>
              <a:rPr lang="en-US" b="1" smtClean="0">
                <a:solidFill>
                  <a:srgbClr val="7030A0"/>
                </a:solidFill>
                <a:latin typeface="Consolas" panose="020B0609020204030204" pitchFamily="49" charset="0"/>
              </a:rPr>
              <a:t>định nghĩa ngay trong thân class:</a:t>
            </a:r>
          </a:p>
          <a:p>
            <a:pPr algn="l"/>
            <a:r>
              <a:rPr lang="en-US" b="1" smtClean="0">
                <a:solidFill>
                  <a:srgbClr val="7030A0"/>
                </a:solidFill>
                <a:latin typeface="Consolas" panose="020B0609020204030204" pitchFamily="49" charset="0"/>
              </a:rPr>
              <a:t>Class </a:t>
            </a:r>
            <a:r>
              <a:rPr lang="en-US" b="1">
                <a:solidFill>
                  <a:srgbClr val="7030A0"/>
                </a:solidFill>
                <a:latin typeface="Consolas" panose="020B0609020204030204" pitchFamily="49" charset="0"/>
              </a:rPr>
              <a:t>Nguoi{</a:t>
            </a:r>
          </a:p>
          <a:p>
            <a:pPr algn="l"/>
            <a:r>
              <a:rPr lang="en-US" b="1">
                <a:solidFill>
                  <a:srgbClr val="7030A0"/>
                </a:solidFill>
                <a:latin typeface="Consolas" panose="020B0609020204030204" pitchFamily="49" charset="0"/>
              </a:rPr>
              <a:t>	public: // định danh truy cập</a:t>
            </a:r>
          </a:p>
          <a:p>
            <a:pPr algn="l"/>
            <a:r>
              <a:rPr lang="en-US" b="1">
                <a:solidFill>
                  <a:srgbClr val="7030A0"/>
                </a:solidFill>
                <a:latin typeface="Consolas" panose="020B0609020204030204" pitchFamily="49" charset="0"/>
              </a:rPr>
              <a:t>		char ten[40]; // tên người</a:t>
            </a:r>
          </a:p>
          <a:p>
            <a:pPr algn="l"/>
            <a:r>
              <a:rPr lang="en-US" b="1">
                <a:solidFill>
                  <a:srgbClr val="7030A0"/>
                </a:solidFill>
                <a:latin typeface="Consolas" panose="020B0609020204030204" pitchFamily="49" charset="0"/>
              </a:rPr>
              <a:t>		char diaChi[40]; // địa chỉ</a:t>
            </a:r>
          </a:p>
          <a:p>
            <a:pPr algn="l"/>
            <a:r>
              <a:rPr lang="en-US" b="1">
                <a:solidFill>
                  <a:srgbClr val="7030A0"/>
                </a:solidFill>
                <a:latin typeface="Consolas" panose="020B0609020204030204" pitchFamily="49" charset="0"/>
              </a:rPr>
              <a:t>		char soDT[40]; // số điện </a:t>
            </a:r>
            <a:r>
              <a:rPr lang="en-US" b="1" smtClean="0">
                <a:solidFill>
                  <a:srgbClr val="7030A0"/>
                </a:solidFill>
                <a:latin typeface="Consolas" panose="020B0609020204030204" pitchFamily="49" charset="0"/>
              </a:rPr>
              <a:t>thoại</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char *getName(){ // hàm trả về tên người</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return ten;</a:t>
            </a:r>
          </a:p>
          <a:p>
            <a:pPr algn="l"/>
            <a:r>
              <a:rPr lang="en-US" b="1" smtClean="0">
                <a:solidFill>
                  <a:srgbClr val="7030A0"/>
                </a:solidFill>
                <a:latin typeface="Consolas" panose="020B0609020204030204" pitchFamily="49" charset="0"/>
              </a:rPr>
              <a:t>		}</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char *getAddr(){ // hàm trả về địa chỉ</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return diaChi;</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	}</a:t>
            </a:r>
            <a:endParaRPr lang="en-US" b="1">
              <a:solidFill>
                <a:srgbClr val="7030A0"/>
              </a:solidFill>
              <a:latin typeface="Consolas" panose="020B0609020204030204" pitchFamily="49" charset="0"/>
            </a:endParaRPr>
          </a:p>
          <a:p>
            <a:pPr algn="l"/>
            <a:r>
              <a:rPr lang="en-US" b="1">
                <a:solidFill>
                  <a:srgbClr val="7030A0"/>
                </a:solidFill>
                <a:latin typeface="Consolas" panose="020B0609020204030204" pitchFamily="49" charset="0"/>
              </a:rPr>
              <a:t>};</a:t>
            </a:r>
          </a:p>
        </p:txBody>
      </p:sp>
    </p:spTree>
    <p:extLst>
      <p:ext uri="{BB962C8B-B14F-4D97-AF65-F5344CB8AC3E}">
        <p14:creationId xmlns:p14="http://schemas.microsoft.com/office/powerpoint/2010/main" val="11400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07067" y="450762"/>
            <a:ext cx="7766936" cy="914400"/>
          </a:xfrm>
        </p:spPr>
        <p:txBody>
          <a:bodyPr/>
          <a:lstStyle/>
          <a:p>
            <a:pPr algn="ctr"/>
            <a:r>
              <a:rPr lang="en-US" b="1" smtClean="0">
                <a:latin typeface="Consolas" panose="020B0609020204030204" pitchFamily="49" charset="0"/>
              </a:rPr>
              <a:t>Classes and objects</a:t>
            </a:r>
            <a:endParaRPr lang="vi-VN" b="1">
              <a:latin typeface="Consolas" panose="020B0609020204030204" pitchFamily="49" charset="0"/>
            </a:endParaRPr>
          </a:p>
        </p:txBody>
      </p:sp>
      <p:sp>
        <p:nvSpPr>
          <p:cNvPr id="3" name="Tiêu đề phụ 2"/>
          <p:cNvSpPr>
            <a:spLocks noGrp="1"/>
          </p:cNvSpPr>
          <p:nvPr>
            <p:ph type="subTitle" idx="1"/>
          </p:nvPr>
        </p:nvSpPr>
        <p:spPr>
          <a:xfrm>
            <a:off x="1507067" y="1571224"/>
            <a:ext cx="7766936" cy="4997002"/>
          </a:xfrm>
        </p:spPr>
        <p:txBody>
          <a:bodyPr>
            <a:normAutofit fontScale="92500" lnSpcReduction="10000"/>
          </a:bodyPr>
          <a:lstStyle/>
          <a:p>
            <a:pPr algn="l"/>
            <a:r>
              <a:rPr lang="en-US" b="1" smtClean="0">
                <a:solidFill>
                  <a:srgbClr val="7030A0"/>
                </a:solidFill>
                <a:latin typeface="Consolas" panose="020B0609020204030204" pitchFamily="49" charset="0"/>
              </a:rPr>
              <a:t>Hoặc </a:t>
            </a:r>
            <a:r>
              <a:rPr lang="en-US" b="1">
                <a:solidFill>
                  <a:srgbClr val="7030A0"/>
                </a:solidFill>
                <a:latin typeface="Consolas" panose="020B0609020204030204" pitchFamily="49" charset="0"/>
              </a:rPr>
              <a:t>định nghĩa bên ngoài class</a:t>
            </a:r>
            <a:r>
              <a:rPr lang="en-US" b="1" smtClean="0">
                <a:solidFill>
                  <a:srgbClr val="7030A0"/>
                </a:solidFill>
                <a:latin typeface="Consolas" panose="020B0609020204030204" pitchFamily="49" charset="0"/>
              </a:rPr>
              <a:t>: </a:t>
            </a:r>
            <a:r>
              <a:rPr lang="en-US" b="1" smtClean="0">
                <a:solidFill>
                  <a:srgbClr val="002060"/>
                </a:solidFill>
                <a:latin typeface="Consolas" panose="020B0609020204030204" pitchFamily="49" charset="0"/>
              </a:rPr>
              <a:t>sử dụng dấu :: trước tên hàm, sau tên class.</a:t>
            </a:r>
          </a:p>
          <a:p>
            <a:pPr algn="l"/>
            <a:r>
              <a:rPr lang="en-US" b="1">
                <a:solidFill>
                  <a:srgbClr val="7030A0"/>
                </a:solidFill>
                <a:latin typeface="Consolas" panose="020B0609020204030204" pitchFamily="49" charset="0"/>
              </a:rPr>
              <a:t>c</a:t>
            </a:r>
            <a:r>
              <a:rPr lang="en-US" b="1" smtClean="0">
                <a:solidFill>
                  <a:srgbClr val="7030A0"/>
                </a:solidFill>
                <a:latin typeface="Consolas" panose="020B0609020204030204" pitchFamily="49" charset="0"/>
              </a:rPr>
              <a:t>har* Nguoi::getName(){</a:t>
            </a:r>
          </a:p>
          <a:p>
            <a:pPr algn="l"/>
            <a:r>
              <a:rPr lang="en-US" b="1">
                <a:solidFill>
                  <a:srgbClr val="7030A0"/>
                </a:solidFill>
                <a:latin typeface="Consolas" panose="020B0609020204030204" pitchFamily="49" charset="0"/>
              </a:rPr>
              <a:t>	</a:t>
            </a:r>
            <a:r>
              <a:rPr lang="en-US" b="1" smtClean="0">
                <a:solidFill>
                  <a:srgbClr val="7030A0"/>
                </a:solidFill>
                <a:latin typeface="Consolas" panose="020B0609020204030204" pitchFamily="49" charset="0"/>
              </a:rPr>
              <a:t>return ten;</a:t>
            </a:r>
          </a:p>
          <a:p>
            <a:pPr algn="l"/>
            <a:r>
              <a:rPr lang="en-US" b="1" smtClean="0">
                <a:solidFill>
                  <a:srgbClr val="7030A0"/>
                </a:solidFill>
                <a:latin typeface="Consolas" panose="020B0609020204030204" pitchFamily="49" charset="0"/>
              </a:rPr>
              <a:t>}</a:t>
            </a:r>
          </a:p>
          <a:p>
            <a:pPr algn="l"/>
            <a:r>
              <a:rPr lang="en-US" b="1">
                <a:solidFill>
                  <a:srgbClr val="7030A0"/>
                </a:solidFill>
                <a:latin typeface="Consolas" panose="020B0609020204030204" pitchFamily="49" charset="0"/>
              </a:rPr>
              <a:t>c</a:t>
            </a:r>
            <a:r>
              <a:rPr lang="en-US" b="1" smtClean="0">
                <a:solidFill>
                  <a:srgbClr val="7030A0"/>
                </a:solidFill>
                <a:latin typeface="Consolas" panose="020B0609020204030204" pitchFamily="49" charset="0"/>
              </a:rPr>
              <a:t>har* Nguoi::getAddr(){</a:t>
            </a:r>
          </a:p>
          <a:p>
            <a:pPr algn="l"/>
            <a:r>
              <a:rPr lang="en-US" b="1" smtClean="0">
                <a:solidFill>
                  <a:srgbClr val="7030A0"/>
                </a:solidFill>
                <a:latin typeface="Consolas" panose="020B0609020204030204" pitchFamily="49" charset="0"/>
              </a:rPr>
              <a:t>	return diaChi;</a:t>
            </a:r>
          </a:p>
          <a:p>
            <a:pPr algn="l"/>
            <a:r>
              <a:rPr lang="en-US" b="1" smtClean="0">
                <a:solidFill>
                  <a:srgbClr val="7030A0"/>
                </a:solidFill>
                <a:latin typeface="Consolas" panose="020B0609020204030204" pitchFamily="49" charset="0"/>
              </a:rPr>
              <a:t>}</a:t>
            </a:r>
          </a:p>
          <a:p>
            <a:pPr algn="l"/>
            <a:r>
              <a:rPr lang="en-US" b="1" smtClean="0">
                <a:solidFill>
                  <a:srgbClr val="002060"/>
                </a:solidFill>
                <a:latin typeface="Consolas" panose="020B0609020204030204" pitchFamily="49" charset="0"/>
              </a:rPr>
              <a:t>Lưu ý quan trọng: </a:t>
            </a:r>
            <a:r>
              <a:rPr lang="en-US" b="1" smtClean="0">
                <a:solidFill>
                  <a:srgbClr val="FF0000"/>
                </a:solidFill>
                <a:latin typeface="Consolas" panose="020B0609020204030204" pitchFamily="49" charset="0"/>
              </a:rPr>
              <a:t>ta phải sử dụng tên class kèm theo dấu :: trước định nghĩa hàm thành phần của class khi định nghĩa nó ngoài class.</a:t>
            </a:r>
          </a:p>
          <a:p>
            <a:pPr algn="l"/>
            <a:r>
              <a:rPr lang="en-US" b="1" smtClean="0">
                <a:solidFill>
                  <a:srgbClr val="002060"/>
                </a:solidFill>
                <a:latin typeface="Consolas" panose="020B0609020204030204" pitchFamily="49" charset="0"/>
              </a:rPr>
              <a:t>Việc gọi hàm được thực hiện bằng cách đặt dấu . giữa tên đối tượng và tên hàm.</a:t>
            </a:r>
          </a:p>
          <a:p>
            <a:pPr algn="l"/>
            <a:r>
              <a:rPr lang="en-US" b="1" smtClean="0">
                <a:solidFill>
                  <a:srgbClr val="7030A0"/>
                </a:solidFill>
                <a:latin typeface="Consolas" panose="020B0609020204030204" pitchFamily="49" charset="0"/>
              </a:rPr>
              <a:t>Ví dụ: nguoi1.getName();</a:t>
            </a:r>
          </a:p>
          <a:p>
            <a:pPr algn="l"/>
            <a:r>
              <a:rPr lang="en-US" b="1" smtClean="0">
                <a:solidFill>
                  <a:srgbClr val="7030A0"/>
                </a:solidFill>
                <a:latin typeface="Consolas" panose="020B0609020204030204" pitchFamily="49" charset="0"/>
              </a:rPr>
              <a:t>	nguoi1.getDiaChi();</a:t>
            </a:r>
            <a:endParaRPr lang="en-US" b="1">
              <a:solidFill>
                <a:srgbClr val="7030A0"/>
              </a:solidFill>
              <a:latin typeface="Consolas" panose="020B0609020204030204" pitchFamily="49" charset="0"/>
            </a:endParaRPr>
          </a:p>
        </p:txBody>
      </p:sp>
    </p:spTree>
    <p:extLst>
      <p:ext uri="{BB962C8B-B14F-4D97-AF65-F5344CB8AC3E}">
        <p14:creationId xmlns:p14="http://schemas.microsoft.com/office/powerpoint/2010/main" val="24710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Mặt kim cương">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823</TotalTime>
  <Words>2317</Words>
  <Application>Microsoft Office PowerPoint</Application>
  <PresentationFormat>Màn hình rộng</PresentationFormat>
  <Paragraphs>367</Paragraphs>
  <Slides>40</Slides>
  <Notes>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40</vt:i4>
      </vt:variant>
    </vt:vector>
  </HeadingPairs>
  <TitlesOfParts>
    <vt:vector size="46" baseType="lpstr">
      <vt:lpstr>Arial</vt:lpstr>
      <vt:lpstr>Consolas</vt:lpstr>
      <vt:lpstr>Tahoma</vt:lpstr>
      <vt:lpstr>Trebuchet MS</vt:lpstr>
      <vt:lpstr>Wingdings 3</vt:lpstr>
      <vt:lpstr>Mặt kim cương</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than</dc:creator>
  <cp:lastModifiedBy>than</cp:lastModifiedBy>
  <cp:revision>55</cp:revision>
  <dcterms:created xsi:type="dcterms:W3CDTF">2016-06-22T03:17:40Z</dcterms:created>
  <dcterms:modified xsi:type="dcterms:W3CDTF">2016-06-24T14:05:27Z</dcterms:modified>
</cp:coreProperties>
</file>