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6C8CF3-7009-4455-B06F-F741979067D6}">
          <p14:sldIdLst>
            <p14:sldId id="257"/>
            <p14:sldId id="258"/>
            <p14:sldId id="259"/>
          </p14:sldIdLst>
        </p14:section>
        <p14:section name="Python Virtual Enviroment" id="{1CF34FCD-AFEC-4CF4-93F3-28459DAC4B1D}">
          <p14:sldIdLst>
            <p14:sldId id="260"/>
            <p14:sldId id="261"/>
            <p14:sldId id="262"/>
            <p14:sldId id="263"/>
            <p14:sldId id="264"/>
          </p14:sldIdLst>
        </p14:section>
        <p14:section name="Jypyter Notebook" id="{478EB0ED-F01A-474E-B53C-C1A70103B735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832BC3F-C791-4762-B1BF-AFC994F17C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30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43BC04-7A11-4F02-9874-139332E38880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108CE-7A14-4825-88F5-7BA02565F9F4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2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9" y="4402668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4" y="6117338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8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8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9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30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6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6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657665-C921-455E-86D9-F66343A333AF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867BD3-B0AF-4358-96DD-7A87DE91D5A7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ipython.org/github/ipython-books/minibook-2ndcode/blob/master/chapter1/14-python.ipynb" TargetMode="External"/><Relationship Id="rId2" Type="http://schemas.openxmlformats.org/officeDocument/2006/relationships/hyperlink" Target="http://localhost:8888/tre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ipython.org/github/ipython/ipython/blob/3.x/examples/Notebook/Index.ipynb" TargetMode="External"/><Relationship Id="rId2" Type="http://schemas.openxmlformats.org/officeDocument/2006/relationships/hyperlink" Target="http://jupyter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quest.io/blog/jupyter-notebook-tips-tricksshortcu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da.pydata.org/docs/index.html" TargetMode="External"/><Relationship Id="rId5" Type="http://schemas.openxmlformats.org/officeDocument/2006/relationships/hyperlink" Target="http://daringfireball.net/projects/markdown/syntax/" TargetMode="External"/><Relationship Id="rId4" Type="http://schemas.openxmlformats.org/officeDocument/2006/relationships/hyperlink" Target="https://help.github.com/articles/markdown-bas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anaconda/instal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389" y="1751587"/>
            <a:ext cx="4015725" cy="12418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771" y="3810515"/>
            <a:ext cx="4726459" cy="138550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7757-9BB2-4DDE-99DD-C143657C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3C43-B729-46AA-A6EA-32A5D4F2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5718"/>
            <a:ext cx="7886700" cy="5482281"/>
          </a:xfrm>
        </p:spPr>
        <p:txBody>
          <a:bodyPr>
            <a:normAutofit/>
          </a:bodyPr>
          <a:lstStyle/>
          <a:p>
            <a:r>
              <a:rPr lang="en-US" dirty="0"/>
              <a:t>Make sure to be in the virtual environment for the module: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[source] activate comp30810py36</a:t>
            </a:r>
          </a:p>
          <a:p>
            <a:r>
              <a:rPr lang="en-US" dirty="0"/>
              <a:t>If not installed already, install the Python package for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 a </a:t>
            </a:r>
            <a:r>
              <a:rPr lang="en-US" dirty="0" err="1"/>
              <a:t>Jupyter</a:t>
            </a:r>
            <a:r>
              <a:rPr lang="en-US" dirty="0"/>
              <a:t> Notebook: 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</a:p>
          <a:p>
            <a:r>
              <a:rPr lang="en-US" dirty="0"/>
              <a:t>Opens a web browser at: 					</a:t>
            </a:r>
            <a:r>
              <a:rPr lang="en-US" dirty="0">
                <a:hlinkClick r:id="rId2"/>
              </a:rPr>
              <a:t>http://localhost:8888/tree</a:t>
            </a:r>
            <a:endParaRPr lang="en-US" dirty="0"/>
          </a:p>
          <a:p>
            <a:r>
              <a:rPr lang="en-US" dirty="0"/>
              <a:t>Notebook example: Python crash course </a:t>
            </a:r>
            <a:r>
              <a:rPr lang="en-US" sz="2000" dirty="0">
                <a:hlinkClick r:id="rId3"/>
              </a:rPr>
              <a:t>http://nbviewer.ipython.org/github/ipython-books/minibook-2ndcode/blob/master/chapter1/14-python.ipynb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CB15-359A-45E9-A902-759BDC6F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9" y="1491049"/>
            <a:ext cx="8847439" cy="4685914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IPython</a:t>
            </a:r>
            <a:r>
              <a:rPr lang="en-US" sz="2400" dirty="0"/>
              <a:t> dashboard provides a mini filesystem interface for creating and accessing notebooks.</a:t>
            </a:r>
          </a:p>
          <a:p>
            <a:r>
              <a:rPr lang="en-US" sz="2400" dirty="0"/>
              <a:t>Note: The dashboard shows notebooks in the directory where you launched the notebook server.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start writing code, create </a:t>
            </a:r>
            <a:r>
              <a:rPr lang="en-US" sz="2400" b="1" dirty="0"/>
              <a:t>New → Python 3 Notebook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12737-C31C-4F18-A8B0-ABEAB93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Dashboard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9F5FE4-31A9-4534-BD46-DF7064C5FD06}"/>
              </a:ext>
            </a:extLst>
          </p:cNvPr>
          <p:cNvGrpSpPr/>
          <p:nvPr/>
        </p:nvGrpSpPr>
        <p:grpSpPr>
          <a:xfrm>
            <a:off x="553222" y="3071438"/>
            <a:ext cx="8037555" cy="1525135"/>
            <a:chOff x="-56724" y="3495098"/>
            <a:chExt cx="9377006" cy="23872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EFA344-60C6-4616-AA3A-3AD05A8A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6724" y="3495098"/>
              <a:ext cx="9185189" cy="232442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C01ABF-D24B-4A70-B879-6FF993F60768}"/>
                </a:ext>
              </a:extLst>
            </p:cNvPr>
            <p:cNvSpPr/>
            <p:nvPr/>
          </p:nvSpPr>
          <p:spPr>
            <a:xfrm>
              <a:off x="115330" y="4728415"/>
              <a:ext cx="2487827" cy="1153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2C106C-0613-4ADE-9CBC-26D2F76100F9}"/>
                </a:ext>
              </a:extLst>
            </p:cNvPr>
            <p:cNvSpPr/>
            <p:nvPr/>
          </p:nvSpPr>
          <p:spPr>
            <a:xfrm>
              <a:off x="8333092" y="4217601"/>
              <a:ext cx="598788" cy="3003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F2FDE2-E473-4B77-897E-C7B89C434CE3}"/>
                </a:ext>
              </a:extLst>
            </p:cNvPr>
            <p:cNvSpPr/>
            <p:nvPr/>
          </p:nvSpPr>
          <p:spPr>
            <a:xfrm>
              <a:off x="6853050" y="4514172"/>
              <a:ext cx="2467232" cy="766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433FF"/>
                  </a:solidFill>
                  <a:latin typeface="HelveticaNeue"/>
                </a:rPr>
                <a:t>Click to create a new notebook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54740-BAD9-4763-8733-59F31DBA4887}"/>
                </a:ext>
              </a:extLst>
            </p:cNvPr>
            <p:cNvSpPr/>
            <p:nvPr/>
          </p:nvSpPr>
          <p:spPr>
            <a:xfrm>
              <a:off x="2603157" y="5066234"/>
              <a:ext cx="4947931" cy="766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433FF"/>
                  </a:solidFill>
                  <a:latin typeface="HelveticaNeue"/>
                </a:rPr>
                <a:t>List of existing notebooks </a:t>
              </a:r>
              <a:br>
                <a:rPr lang="en-US" dirty="0">
                  <a:solidFill>
                    <a:srgbClr val="0433FF"/>
                  </a:solidFill>
                  <a:latin typeface="HelveticaNeue"/>
                </a:rPr>
              </a:br>
              <a:r>
                <a:rPr lang="en-US" dirty="0">
                  <a:solidFill>
                    <a:srgbClr val="0433FF"/>
                  </a:solidFill>
                  <a:latin typeface="HelveticaNeue"/>
                </a:rPr>
                <a:t>in current directory</a:t>
              </a:r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EC54A-A9E0-4257-82EA-6AB326C0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20" y="5540284"/>
            <a:ext cx="6336341" cy="11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D29F-D213-4265-9980-981B383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18C4-29C6-4185-A325-DE84FDB2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" y="1466335"/>
            <a:ext cx="8383545" cy="1162007"/>
          </a:xfrm>
        </p:spPr>
        <p:txBody>
          <a:bodyPr>
            <a:normAutofit/>
          </a:bodyPr>
          <a:lstStyle/>
          <a:p>
            <a:r>
              <a:rPr lang="en-US" sz="2400" dirty="0"/>
              <a:t>When you create a new notebook, you will be presented with the notebook name, a menu bar, a toolbar and an empty code cell.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6BB77-9C0A-4F99-B56D-A8228281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220"/>
            <a:ext cx="9144000" cy="1559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A8E217-BB8A-4662-8668-17A089792A6B}"/>
              </a:ext>
            </a:extLst>
          </p:cNvPr>
          <p:cNvSpPr/>
          <p:nvPr/>
        </p:nvSpPr>
        <p:spPr>
          <a:xfrm>
            <a:off x="224481" y="4330261"/>
            <a:ext cx="869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HelveticaNeue"/>
              </a:rPr>
              <a:t>IPython</a:t>
            </a:r>
            <a:r>
              <a:rPr lang="en-US" dirty="0">
                <a:latin typeface="HelveticaNeue"/>
              </a:rPr>
              <a:t> notebooks have two fundamental types of cells:</a:t>
            </a:r>
          </a:p>
          <a:p>
            <a:r>
              <a:rPr lang="en-US" dirty="0">
                <a:latin typeface="HelveticaNeue"/>
              </a:rPr>
              <a:t>1. </a:t>
            </a:r>
            <a:r>
              <a:rPr lang="en-US" b="1" dirty="0">
                <a:latin typeface="HelveticaNeue-Bold"/>
              </a:rPr>
              <a:t>Markdown cells: </a:t>
            </a:r>
            <a:r>
              <a:rPr lang="en-US" dirty="0">
                <a:latin typeface="HelveticaNeue"/>
              </a:rPr>
              <a:t>Contain text content for explaining a notebook.</a:t>
            </a:r>
          </a:p>
          <a:p>
            <a:r>
              <a:rPr lang="en-US" dirty="0">
                <a:latin typeface="HelveticaNeue"/>
              </a:rPr>
              <a:t>2. </a:t>
            </a:r>
            <a:r>
              <a:rPr lang="en-US" b="1" dirty="0">
                <a:latin typeface="HelveticaNeue-Bold"/>
              </a:rPr>
              <a:t>Code cells: </a:t>
            </a:r>
            <a:r>
              <a:rPr lang="en-US" dirty="0">
                <a:latin typeface="HelveticaNeue"/>
              </a:rPr>
              <a:t>Allow you to type and run Python code.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4199C-B684-4E8D-8153-3B974C3A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5417147"/>
            <a:ext cx="3655065" cy="1385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14033-3F8C-4EEE-8E56-0384A4A489A8}"/>
              </a:ext>
            </a:extLst>
          </p:cNvPr>
          <p:cNvSpPr/>
          <p:nvPr/>
        </p:nvSpPr>
        <p:spPr>
          <a:xfrm>
            <a:off x="4238367" y="5648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Every new cell starts off being a code</a:t>
            </a:r>
          </a:p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cell. But this can be changed by using</a:t>
            </a:r>
          </a:p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the drop-down on the toolbar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1D32A-605F-4B37-B005-A863AB09A17F}"/>
              </a:ext>
            </a:extLst>
          </p:cNvPr>
          <p:cNvSpPr/>
          <p:nvPr/>
        </p:nvSpPr>
        <p:spPr>
          <a:xfrm>
            <a:off x="1038981" y="2320565"/>
            <a:ext cx="144783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433FF"/>
                </a:solidFill>
                <a:latin typeface="HelveticaNeue"/>
              </a:rPr>
              <a:t>Notebook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0F744-2B20-4BF0-A7BC-A4DD25919252}"/>
              </a:ext>
            </a:extLst>
          </p:cNvPr>
          <p:cNvSpPr/>
          <p:nvPr/>
        </p:nvSpPr>
        <p:spPr>
          <a:xfrm>
            <a:off x="1194486" y="2640880"/>
            <a:ext cx="568411" cy="258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59436-1680-47B5-8F4E-7152BE0C2B05}"/>
              </a:ext>
            </a:extLst>
          </p:cNvPr>
          <p:cNvSpPr/>
          <p:nvPr/>
        </p:nvSpPr>
        <p:spPr>
          <a:xfrm>
            <a:off x="3172064" y="2816076"/>
            <a:ext cx="710388" cy="3405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433FF"/>
                </a:solidFill>
                <a:latin typeface="HelveticaNeue"/>
              </a:rPr>
              <a:t>Menu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4A3642-B659-4384-8AD6-17923DCC5C21}"/>
              </a:ext>
            </a:extLst>
          </p:cNvPr>
          <p:cNvSpPr/>
          <p:nvPr/>
        </p:nvSpPr>
        <p:spPr>
          <a:xfrm>
            <a:off x="1762897" y="3765397"/>
            <a:ext cx="1052016" cy="3405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433FF"/>
                </a:solidFill>
                <a:latin typeface="HelveticaNeue"/>
              </a:rPr>
              <a:t>Code cell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B250CC-9DCE-4F67-9810-23D1C32EC94A}"/>
              </a:ext>
            </a:extLst>
          </p:cNvPr>
          <p:cNvSpPr/>
          <p:nvPr/>
        </p:nvSpPr>
        <p:spPr>
          <a:xfrm>
            <a:off x="5126860" y="3121222"/>
            <a:ext cx="870285" cy="3405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433FF"/>
                </a:solidFill>
                <a:latin typeface="HelveticaNeue"/>
              </a:rPr>
              <a:t>Toolbar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FBEC0D-8F3B-41F6-BBC6-A6CE6360CF99}"/>
              </a:ext>
            </a:extLst>
          </p:cNvPr>
          <p:cNvSpPr/>
          <p:nvPr/>
        </p:nvSpPr>
        <p:spPr>
          <a:xfrm>
            <a:off x="2586681" y="5648000"/>
            <a:ext cx="1095633" cy="736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867-E8B2-4923-A13F-20A36E7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for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6ABD-A8ED-4128-B84D-0664DF57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7" y="1441622"/>
            <a:ext cx="8350593" cy="5263978"/>
          </a:xfrm>
        </p:spPr>
        <p:txBody>
          <a:bodyPr/>
          <a:lstStyle/>
          <a:p>
            <a:r>
              <a:rPr lang="en-US" dirty="0"/>
              <a:t>Two types of cells: </a:t>
            </a:r>
            <a:r>
              <a:rPr lang="en-US" b="1" dirty="0"/>
              <a:t>code </a:t>
            </a:r>
            <a:r>
              <a:rPr lang="en-US" dirty="0"/>
              <a:t>and </a:t>
            </a:r>
            <a:r>
              <a:rPr lang="en-US" b="1" dirty="0"/>
              <a:t>markdown</a:t>
            </a:r>
          </a:p>
          <a:p>
            <a:pPr lvl="1"/>
            <a:r>
              <a:rPr lang="en-US" b="1" dirty="0"/>
              <a:t>Code: </a:t>
            </a:r>
            <a:r>
              <a:rPr lang="en-US" dirty="0"/>
              <a:t>Writing and running Python code</a:t>
            </a:r>
          </a:p>
          <a:p>
            <a:pPr lvl="1"/>
            <a:r>
              <a:rPr lang="en-US" b="1" dirty="0"/>
              <a:t>Markdown: </a:t>
            </a:r>
            <a:r>
              <a:rPr lang="en-US" dirty="0"/>
              <a:t>Text for describing the problem and the code</a:t>
            </a:r>
          </a:p>
          <a:p>
            <a:pPr lvl="1"/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documentation: </a:t>
            </a:r>
          </a:p>
          <a:p>
            <a:pPr lvl="1"/>
            <a:r>
              <a:rPr lang="en-US" dirty="0">
                <a:hlinkClick r:id="rId2"/>
              </a:rPr>
              <a:t>http://jupyter.readthedocs.io/en/latest/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http://nbviewer.ipython.org/github/ipython/ipython/blob/3.x/examples/Notebook/Index.ipynb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tips and tricks:</a:t>
            </a:r>
          </a:p>
          <a:p>
            <a:pPr lvl="1"/>
            <a:r>
              <a:rPr lang="en-US" dirty="0">
                <a:hlinkClick r:id="rId4"/>
              </a:rPr>
              <a:t>https://www.dataquest.io/blog/jupyter-notebook-tips-tricksshortcuts/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5F56-2341-43FD-85BE-8D79DC03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E4C2D-EB0F-4C24-A277-23029BA34A17}"/>
              </a:ext>
            </a:extLst>
          </p:cNvPr>
          <p:cNvSpPr/>
          <p:nvPr/>
        </p:nvSpPr>
        <p:spPr>
          <a:xfrm>
            <a:off x="234779" y="14943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In a code cell, you can enter one or more lines of Python code. Run the code by hitting Shift-Enter or by pressing the </a:t>
            </a:r>
            <a:r>
              <a:rPr lang="en-US" b="1" dirty="0">
                <a:latin typeface="HelveticaNeue-Bold"/>
              </a:rPr>
              <a:t>Play </a:t>
            </a:r>
            <a:r>
              <a:rPr lang="en-US" dirty="0">
                <a:latin typeface="HelveticaNeue"/>
              </a:rPr>
              <a:t>button in the toolbar.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7E962-F716-4B45-870A-7995E301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7" y="1784195"/>
            <a:ext cx="3487214" cy="4084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D9A540-EA5E-47EB-81A0-548D4B34A85B}"/>
              </a:ext>
            </a:extLst>
          </p:cNvPr>
          <p:cNvSpPr/>
          <p:nvPr/>
        </p:nvSpPr>
        <p:spPr>
          <a:xfrm>
            <a:off x="5422007" y="1784195"/>
            <a:ext cx="764609" cy="40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FEF426-6F3F-452D-9217-2B905C24A9F1}"/>
              </a:ext>
            </a:extLst>
          </p:cNvPr>
          <p:cNvSpPr/>
          <p:nvPr/>
        </p:nvSpPr>
        <p:spPr>
          <a:xfrm>
            <a:off x="6210230" y="1784195"/>
            <a:ext cx="322376" cy="40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652A59-55D4-4823-A220-A2246C26DBF0}"/>
              </a:ext>
            </a:extLst>
          </p:cNvPr>
          <p:cNvSpPr/>
          <p:nvPr/>
        </p:nvSpPr>
        <p:spPr>
          <a:xfrm>
            <a:off x="6556220" y="1784194"/>
            <a:ext cx="322376" cy="40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D59F2-BEF9-4E6B-8FF7-FE0EB3AC8B36}"/>
              </a:ext>
            </a:extLst>
          </p:cNvPr>
          <p:cNvSpPr/>
          <p:nvPr/>
        </p:nvSpPr>
        <p:spPr>
          <a:xfrm>
            <a:off x="4703257" y="1414861"/>
            <a:ext cx="2014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Change cell order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53C73-FE5C-40A2-AF1E-C54821BB3AEA}"/>
              </a:ext>
            </a:extLst>
          </p:cNvPr>
          <p:cNvSpPr/>
          <p:nvPr/>
        </p:nvSpPr>
        <p:spPr>
          <a:xfrm>
            <a:off x="6003691" y="219266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Start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8EF961-D977-4E55-99D7-343E98280BC3}"/>
              </a:ext>
            </a:extLst>
          </p:cNvPr>
          <p:cNvSpPr/>
          <p:nvPr/>
        </p:nvSpPr>
        <p:spPr>
          <a:xfrm>
            <a:off x="6751869" y="210150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Stop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EB5D-7705-4524-9A3B-C9F0529DF0F0}"/>
              </a:ext>
            </a:extLst>
          </p:cNvPr>
          <p:cNvSpPr/>
          <p:nvPr/>
        </p:nvSpPr>
        <p:spPr>
          <a:xfrm>
            <a:off x="234779" y="2782669"/>
            <a:ext cx="85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You can modify and re-run code cells multiple times in any order.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1D6F06-E793-4A38-8C3D-98513723506E}"/>
              </a:ext>
            </a:extLst>
          </p:cNvPr>
          <p:cNvSpPr/>
          <p:nvPr/>
        </p:nvSpPr>
        <p:spPr>
          <a:xfrm>
            <a:off x="234779" y="3271569"/>
            <a:ext cx="8674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When a code cell is executed, the code it contains is sent to the </a:t>
            </a:r>
            <a:r>
              <a:rPr lang="en-US" b="1" dirty="0">
                <a:latin typeface="HelveticaNeue-Bold"/>
              </a:rPr>
              <a:t>kernel </a:t>
            </a:r>
            <a:r>
              <a:rPr lang="en-US" dirty="0">
                <a:latin typeface="HelveticaNeue"/>
              </a:rPr>
              <a:t>associated with the notebook - i.e. the Python instance running in the background.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D1FAD-AE5F-473C-B666-39DE16DC8055}"/>
              </a:ext>
            </a:extLst>
          </p:cNvPr>
          <p:cNvSpPr/>
          <p:nvPr/>
        </p:nvSpPr>
        <p:spPr>
          <a:xfrm>
            <a:off x="230661" y="4194899"/>
            <a:ext cx="856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The results returned from this computation are displayed as the cell’s output. Note that some code will not have an output.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BDA21-6B69-48C2-9232-56D0167E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5" y="4945626"/>
            <a:ext cx="4189651" cy="1637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F20439-68FE-44EC-ABDA-663028839F7B}"/>
              </a:ext>
            </a:extLst>
          </p:cNvPr>
          <p:cNvSpPr/>
          <p:nvPr/>
        </p:nvSpPr>
        <p:spPr>
          <a:xfrm>
            <a:off x="7081446" y="142033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HelveticaNeue"/>
              </a:rPr>
              <a:t>Restart the kernel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E78FF9-B48E-4BC9-8ABD-6C50D5CF3752}"/>
              </a:ext>
            </a:extLst>
          </p:cNvPr>
          <p:cNvSpPr/>
          <p:nvPr/>
        </p:nvSpPr>
        <p:spPr>
          <a:xfrm>
            <a:off x="6913057" y="1770097"/>
            <a:ext cx="322376" cy="40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2AC95D-E9A9-4E5E-BAAE-FF9345A50493}"/>
              </a:ext>
            </a:extLst>
          </p:cNvPr>
          <p:cNvSpPr/>
          <p:nvPr/>
        </p:nvSpPr>
        <p:spPr>
          <a:xfrm>
            <a:off x="76200" y="5441394"/>
            <a:ext cx="803189" cy="64698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433FF"/>
                </a:solidFill>
                <a:latin typeface="HelveticaNeue"/>
              </a:rPr>
              <a:t>Code</a:t>
            </a:r>
          </a:p>
          <a:p>
            <a:pPr algn="ctr"/>
            <a:r>
              <a:rPr lang="en-US" sz="1600" dirty="0">
                <a:solidFill>
                  <a:srgbClr val="0433FF"/>
                </a:solidFill>
                <a:latin typeface="HelveticaNeue"/>
              </a:rPr>
              <a:t>cells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9A07E-93C0-4E5A-92B3-E73964E948B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79389" y="5441395"/>
            <a:ext cx="652849" cy="323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EDAB0-B3FB-4AD9-9428-33A488BDEB6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9389" y="5764887"/>
            <a:ext cx="652849" cy="322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D72C7C-11DF-4BFA-920D-CB45A256FFE6}"/>
              </a:ext>
            </a:extLst>
          </p:cNvPr>
          <p:cNvSpPr/>
          <p:nvPr/>
        </p:nvSpPr>
        <p:spPr>
          <a:xfrm>
            <a:off x="3814200" y="5622617"/>
            <a:ext cx="865054" cy="340519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433FF"/>
                </a:solidFill>
                <a:latin typeface="HelveticaNeue"/>
              </a:rPr>
              <a:t>Outputs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965D1-A103-4AFF-94F5-C137D2A3D257}"/>
              </a:ext>
            </a:extLst>
          </p:cNvPr>
          <p:cNvCxnSpPr/>
          <p:nvPr/>
        </p:nvCxnSpPr>
        <p:spPr>
          <a:xfrm flipH="1" flipV="1">
            <a:off x="2627870" y="5764559"/>
            <a:ext cx="1145060" cy="34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18A2EA-ACE3-435F-AAF6-83F286C4B124}"/>
              </a:ext>
            </a:extLst>
          </p:cNvPr>
          <p:cNvCxnSpPr>
            <a:cxnSpLocks/>
          </p:cNvCxnSpPr>
          <p:nvPr/>
        </p:nvCxnSpPr>
        <p:spPr>
          <a:xfrm flipH="1">
            <a:off x="2949146" y="5980162"/>
            <a:ext cx="865054" cy="4957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752A307-ABE9-47A9-8510-C6D438150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31" y="4841230"/>
            <a:ext cx="2806275" cy="1440533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AC15087-67A7-4C7F-8D98-EE025F1C7A88}"/>
              </a:ext>
            </a:extLst>
          </p:cNvPr>
          <p:cNvSpPr/>
          <p:nvPr/>
        </p:nvSpPr>
        <p:spPr>
          <a:xfrm>
            <a:off x="7336883" y="5884128"/>
            <a:ext cx="1264508" cy="64698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433FF"/>
                </a:solidFill>
                <a:latin typeface="HelveticaNeue"/>
              </a:rPr>
              <a:t>No visible</a:t>
            </a:r>
          </a:p>
          <a:p>
            <a:pPr algn="ctr"/>
            <a:r>
              <a:rPr lang="en-US" sz="1600" dirty="0">
                <a:solidFill>
                  <a:srgbClr val="0433FF"/>
                </a:solidFill>
                <a:latin typeface="HelveticaNeue"/>
              </a:rPr>
              <a:t>output cell</a:t>
            </a:r>
          </a:p>
        </p:txBody>
      </p:sp>
    </p:spTree>
    <p:extLst>
      <p:ext uri="{BB962C8B-B14F-4D97-AF65-F5344CB8AC3E}">
        <p14:creationId xmlns:p14="http://schemas.microsoft.com/office/powerpoint/2010/main" val="287060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30B1-15C0-4230-AB86-018C9816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1F436-6A9E-4F89-9C95-7D9963533E5A}"/>
              </a:ext>
            </a:extLst>
          </p:cNvPr>
          <p:cNvSpPr/>
          <p:nvPr/>
        </p:nvSpPr>
        <p:spPr>
          <a:xfrm>
            <a:off x="111211" y="1425316"/>
            <a:ext cx="858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It can be helpful to provide explanatory text in notebooks.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F0DD4-3BAE-4EA2-A714-E8DE269A9EA1}"/>
              </a:ext>
            </a:extLst>
          </p:cNvPr>
          <p:cNvSpPr/>
          <p:nvPr/>
        </p:nvSpPr>
        <p:spPr>
          <a:xfrm>
            <a:off x="111211" y="1794648"/>
            <a:ext cx="858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Neue-Bold"/>
              </a:rPr>
              <a:t>Markdown </a:t>
            </a:r>
            <a:r>
              <a:rPr lang="en-US" dirty="0">
                <a:latin typeface="HelveticaNeue"/>
              </a:rPr>
              <a:t>is a lightweight type of markup language with plain text formatting syntax which can be rendered as HTML.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E033E-9DC0-4C6D-9AA5-1774D3482DA6}"/>
              </a:ext>
            </a:extLst>
          </p:cNvPr>
          <p:cNvSpPr/>
          <p:nvPr/>
        </p:nvSpPr>
        <p:spPr>
          <a:xfrm>
            <a:off x="111211" y="2440979"/>
            <a:ext cx="858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Neue"/>
              </a:rPr>
              <a:t>IPython</a:t>
            </a:r>
            <a:r>
              <a:rPr lang="en-US" dirty="0">
                <a:latin typeface="HelveticaNeue"/>
              </a:rPr>
              <a:t> supports a set of common Markdown commands. HTML tags and LaTeX formulae can also be included.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75265-84D3-4BDF-9A84-B3BBC6A2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7" y="3338384"/>
            <a:ext cx="2820358" cy="3224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1A226-BA20-4906-B1F2-A1E470D8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530" y="3388045"/>
            <a:ext cx="4752644" cy="34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6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6E00-726B-414D-81C8-C71E56C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Notebooks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B4B28-FB46-4A3E-8723-6070146175BC}"/>
              </a:ext>
            </a:extLst>
          </p:cNvPr>
          <p:cNvSpPr/>
          <p:nvPr/>
        </p:nvSpPr>
        <p:spPr>
          <a:xfrm>
            <a:off x="210064" y="1510782"/>
            <a:ext cx="8505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Can download any Notebook from the Web and open it with your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local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</a:rPr>
              <a:t>Jupyter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 Notebook </a:t>
            </a:r>
            <a:r>
              <a:rPr lang="en-US" dirty="0">
                <a:latin typeface="Calibri" panose="020F0502020204030204" pitchFamily="34" charset="0"/>
              </a:rPr>
              <a:t>installation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E8A1E-BEFB-43D8-BB34-70919C74EB51}"/>
              </a:ext>
            </a:extLst>
          </p:cNvPr>
          <p:cNvSpPr/>
          <p:nvPr/>
        </p:nvSpPr>
        <p:spPr>
          <a:xfrm>
            <a:off x="210062" y="2228671"/>
            <a:ext cx="8505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Useful for showing all the steps of a data analysis, tutorial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1BED1-32CA-4336-8359-A3A5EC6493D6}"/>
              </a:ext>
            </a:extLst>
          </p:cNvPr>
          <p:cNvSpPr/>
          <p:nvPr/>
        </p:nvSpPr>
        <p:spPr>
          <a:xfrm>
            <a:off x="210062" y="2841104"/>
            <a:ext cx="8505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libri-Bold"/>
              </a:rPr>
              <a:t>Very handy tip: use Tab for auto-completion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of your Python commands in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Notebook, e.g., type </a:t>
            </a:r>
            <a:r>
              <a:rPr lang="en-US" sz="2000" b="1" dirty="0" err="1">
                <a:solidFill>
                  <a:srgbClr val="000000"/>
                </a:solidFill>
                <a:latin typeface="Calibri-Bold"/>
              </a:rPr>
              <a:t>pd.D</a:t>
            </a:r>
            <a:r>
              <a:rPr lang="en-US" sz="2000" b="1" dirty="0">
                <a:solidFill>
                  <a:srgbClr val="000000"/>
                </a:solidFill>
                <a:latin typeface="Calibri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and press Tab (it will show you a popup box with auto-completion options)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28CE5-CDBC-4172-94FC-CCC57BA9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74" y="4007535"/>
            <a:ext cx="4189651" cy="2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37C7-48A5-454B-9671-6F9C0F75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D1BA6-A22F-4CAF-BC7E-04EAB12449F5}"/>
              </a:ext>
            </a:extLst>
          </p:cNvPr>
          <p:cNvSpPr/>
          <p:nvPr/>
        </p:nvSpPr>
        <p:spPr>
          <a:xfrm>
            <a:off x="391297" y="1590073"/>
            <a:ext cx="8316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Get used to backup your work every day (using a backup hard-drive or </a:t>
            </a:r>
            <a:r>
              <a:rPr lang="en-US" sz="2400" dirty="0" err="1">
                <a:latin typeface="Calibri" panose="020F0502020204030204" pitchFamily="34" charset="0"/>
              </a:rPr>
              <a:t>Github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94392-64DF-4E72-9390-A2E0A69A1B13}"/>
              </a:ext>
            </a:extLst>
          </p:cNvPr>
          <p:cNvSpPr/>
          <p:nvPr/>
        </p:nvSpPr>
        <p:spPr>
          <a:xfrm>
            <a:off x="436605" y="2828835"/>
            <a:ext cx="8316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</a:rPr>
              <a:t>Jupyter</a:t>
            </a:r>
            <a:r>
              <a:rPr lang="en-US" sz="2400" dirty="0">
                <a:latin typeface="Calibri" panose="020F0502020204030204" pitchFamily="34" charset="0"/>
              </a:rPr>
              <a:t> Notebook has versioning (saves intermediate work) but you may still loose the homework right before submission (e.g., if accidentally deleting the .</a:t>
            </a:r>
            <a:r>
              <a:rPr lang="en-US" sz="2400" dirty="0" err="1">
                <a:latin typeface="Calibri" panose="020F0502020204030204" pitchFamily="34" charset="0"/>
              </a:rPr>
              <a:t>ipynb</a:t>
            </a:r>
            <a:r>
              <a:rPr lang="en-US" sz="2400" dirty="0">
                <a:latin typeface="Calibri" panose="020F0502020204030204" pitchFamily="34" charset="0"/>
              </a:rPr>
              <a:t> file)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5C887-A050-4AE5-8975-6BE834C7F0BB}"/>
              </a:ext>
            </a:extLst>
          </p:cNvPr>
          <p:cNvSpPr/>
          <p:nvPr/>
        </p:nvSpPr>
        <p:spPr>
          <a:xfrm>
            <a:off x="391297" y="4432640"/>
            <a:ext cx="8124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Use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Github</a:t>
            </a:r>
            <a:r>
              <a:rPr lang="en-US" sz="2400" dirty="0">
                <a:latin typeface="Calibri" panose="020F0502020204030204" pitchFamily="34" charset="0"/>
              </a:rPr>
              <a:t> and push your work to Git every day! It is worth the extra effort, and it forces you to structure your work better.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50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798-946E-4A45-B264-7908D28E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ED7-2EEB-4DEE-9797-152DFE40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Python 3</a:t>
            </a:r>
          </a:p>
          <a:p>
            <a:pPr marL="0" indent="0">
              <a:buNone/>
            </a:pPr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https://docs.python.org/3/</a:t>
            </a:r>
            <a:endParaRPr lang="en-US" dirty="0"/>
          </a:p>
          <a:p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pPr marL="0" indent="0">
              <a:buNone/>
            </a:pPr>
            <a:r>
              <a:rPr lang="en-US" dirty="0"/>
              <a:t>Official documentation: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http://jupyter.readthedocs.io/en/latest/</a:t>
            </a:r>
            <a:endParaRPr lang="en-US" dirty="0"/>
          </a:p>
          <a:p>
            <a:r>
              <a:rPr lang="en-US" b="1" dirty="0"/>
              <a:t>Markdown</a:t>
            </a:r>
          </a:p>
          <a:p>
            <a:pPr marL="0" indent="0">
              <a:buNone/>
            </a:pPr>
            <a:r>
              <a:rPr lang="en-US" dirty="0"/>
              <a:t>Guide to Markdown: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https://help.github.com/articles/markdown-basics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Original Markdown syntax specification: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http://daringfireball.net/projects/markdown/syntax/</a:t>
            </a:r>
            <a:endParaRPr lang="en-US" dirty="0"/>
          </a:p>
          <a:p>
            <a:r>
              <a:rPr lang="en-US" b="1" dirty="0" err="1"/>
              <a:t>Conda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Official documentation: </a:t>
            </a:r>
            <a:r>
              <a:rPr lang="en-US" dirty="0">
                <a:hlinkClick r:id="rId6"/>
              </a:rPr>
              <a:t>http://conda.pydata.org/docs/index.html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CE-726D-4380-B7DC-E60E8E0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7DD3-87B4-4CA6-BC2F-C664041F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/>
              <a:t>Python 3.6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3198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5487-5C24-4B84-82AD-9F1D0367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Python3.6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0FC-EC7B-4552-BBCE-D7B92E1A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507524"/>
            <a:ext cx="8608541" cy="5214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Anaconda: </a:t>
            </a:r>
            <a:r>
              <a:rPr lang="en-US" dirty="0"/>
              <a:t>Free Python distribution, includes popular Python packages for science, engineering, data analysis</a:t>
            </a:r>
          </a:p>
          <a:p>
            <a:r>
              <a:rPr lang="en-US" dirty="0"/>
              <a:t>Overview of main Python DA packages: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Download Python 3.6 distribution: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dirty="0">
                <a:hlinkClick r:id="rId3"/>
              </a:rPr>
              <a:t>https://www.anaconda.com/download</a:t>
            </a:r>
            <a:endParaRPr lang="en-US" dirty="0"/>
          </a:p>
          <a:p>
            <a:r>
              <a:rPr lang="en-US" dirty="0"/>
              <a:t>Installing Anaconda for </a:t>
            </a:r>
            <a:r>
              <a:rPr lang="en-US" b="1" dirty="0"/>
              <a:t>Python3.6 </a:t>
            </a:r>
            <a:r>
              <a:rPr lang="en-US" dirty="0"/>
              <a:t>for your Operating System (or basic </a:t>
            </a:r>
            <a:r>
              <a:rPr lang="en-US" dirty="0" err="1"/>
              <a:t>Miniconda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 – </a:t>
            </a:r>
            <a:r>
              <a:rPr lang="en-US" dirty="0">
                <a:hlinkClick r:id="rId4"/>
              </a:rPr>
              <a:t>https://docs.anaconda.com/anaconda/install/</a:t>
            </a:r>
            <a:endParaRPr lang="en-US" dirty="0"/>
          </a:p>
          <a:p>
            <a:r>
              <a:rPr lang="en-US" dirty="0"/>
              <a:t>Go to the shell/command line, check version of Python installed (you should see python3.6):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18951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5487-5C24-4B84-82AD-9F1D0367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0FC-EC7B-4552-BBCE-D7B92E1A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Conda</a:t>
            </a:r>
            <a:r>
              <a:rPr lang="en-US" dirty="0"/>
              <a:t>: package and environment manager</a:t>
            </a:r>
          </a:p>
          <a:p>
            <a:r>
              <a:rPr lang="en-US" dirty="0"/>
              <a:t>A </a:t>
            </a:r>
            <a:r>
              <a:rPr lang="en-US" b="1" dirty="0"/>
              <a:t>virtual environment </a:t>
            </a:r>
            <a:r>
              <a:rPr lang="en-US" dirty="0"/>
              <a:t>is a folder on your computer where you can install all the required packages</a:t>
            </a:r>
          </a:p>
          <a:p>
            <a:r>
              <a:rPr lang="en-US" dirty="0"/>
              <a:t>You can keep different projects in different virtual environments (e.g., some projects may require Pyhon2.7, some Python3.6)</a:t>
            </a:r>
          </a:p>
          <a:p>
            <a:r>
              <a:rPr lang="en-US" dirty="0"/>
              <a:t>To create a new </a:t>
            </a:r>
            <a:r>
              <a:rPr lang="en-US" b="1" dirty="0"/>
              <a:t>Python virtual environment </a:t>
            </a:r>
            <a:r>
              <a:rPr lang="en-US" dirty="0"/>
              <a:t>named </a:t>
            </a:r>
            <a:r>
              <a:rPr lang="en-US" b="1" dirty="0"/>
              <a:t>comp30810 </a:t>
            </a:r>
            <a:r>
              <a:rPr lang="en-US" dirty="0"/>
              <a:t>and to install some packages run in the shell: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create --name comp30810py36 python=3.6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matplotlib </a:t>
            </a:r>
            <a:r>
              <a:rPr lang="en-US" dirty="0" err="1">
                <a:solidFill>
                  <a:srgbClr val="FF0000"/>
                </a:solidFill>
              </a:rPr>
              <a:t>scipy</a:t>
            </a:r>
            <a:r>
              <a:rPr lang="en-US" dirty="0">
                <a:solidFill>
                  <a:srgbClr val="FF0000"/>
                </a:solidFill>
              </a:rPr>
              <a:t> pandas </a:t>
            </a:r>
            <a:r>
              <a:rPr lang="en-US" dirty="0" err="1">
                <a:solidFill>
                  <a:srgbClr val="FF0000"/>
                </a:solidFill>
              </a:rPr>
              <a:t>scikit</a:t>
            </a:r>
            <a:r>
              <a:rPr lang="en-US" dirty="0">
                <a:solidFill>
                  <a:srgbClr val="FF0000"/>
                </a:solidFill>
              </a:rPr>
              <a:t>-learn </a:t>
            </a:r>
            <a:r>
              <a:rPr lang="en-US" dirty="0" err="1">
                <a:solidFill>
                  <a:srgbClr val="FF0000"/>
                </a:solidFill>
              </a:rPr>
              <a:t>nltk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E5EB-B76D-4ED7-BD57-256C5AD9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9544-D1FC-418B-A4BE-4ACEC7DA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Activate the newly created virtual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[source] activate comp30810py36</a:t>
            </a:r>
          </a:p>
          <a:p>
            <a:r>
              <a:rPr lang="en-US" dirty="0"/>
              <a:t>Install other required packages: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install requests</a:t>
            </a:r>
          </a:p>
          <a:p>
            <a:r>
              <a:rPr lang="en-US" dirty="0"/>
              <a:t>If package not available with </a:t>
            </a:r>
            <a:r>
              <a:rPr lang="en-US" b="1" dirty="0" err="1"/>
              <a:t>conda</a:t>
            </a:r>
            <a:r>
              <a:rPr lang="en-US" dirty="0"/>
              <a:t>, install with </a:t>
            </a:r>
            <a:r>
              <a:rPr lang="en-US" b="1" dirty="0"/>
              <a:t>pip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pip install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nltk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To deactivate (i.e., get out of) this virtual environment: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source deactivate</a:t>
            </a:r>
          </a:p>
        </p:txBody>
      </p:sp>
    </p:spTree>
    <p:extLst>
      <p:ext uri="{BB962C8B-B14F-4D97-AF65-F5344CB8AC3E}">
        <p14:creationId xmlns:p14="http://schemas.microsoft.com/office/powerpoint/2010/main" val="25546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6AD-0D46-445E-AAE3-D690FE53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95D-7E13-40BE-A7D8-3A0E699C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858"/>
            <a:ext cx="7886700" cy="54081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you get an error that a Python package or function is not known, but you remember having installed it, most likely you forgot to activate the required virtual environment</a:t>
            </a:r>
          </a:p>
          <a:p>
            <a:r>
              <a:rPr lang="en-US" dirty="0"/>
              <a:t>Activate the virtual environment: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[source] activate comp30810py36</a:t>
            </a:r>
          </a:p>
          <a:p>
            <a:r>
              <a:rPr lang="en-US" dirty="0"/>
              <a:t>Run needed packages, e.g.: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</a:p>
          <a:p>
            <a:r>
              <a:rPr lang="en-US" dirty="0"/>
              <a:t>If not installed, install needed package, e.g.,: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you are done with your work, de-activate the virtual environment: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[source] deactivate</a:t>
            </a:r>
          </a:p>
          <a:p>
            <a:r>
              <a:rPr lang="en-US" dirty="0"/>
              <a:t>To check list of already installed packages: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pip list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545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915-7FC5-49DC-8879-0E10E160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6"/>
            <a:ext cx="8251739" cy="662781"/>
          </a:xfrm>
        </p:spPr>
        <p:txBody>
          <a:bodyPr>
            <a:noAutofit/>
          </a:bodyPr>
          <a:lstStyle/>
          <a:p>
            <a:r>
              <a:rPr lang="en-US" sz="3600" dirty="0"/>
              <a:t>Pro TIP: Exporting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88D-7803-4174-B427-CB3E8284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096"/>
            <a:ext cx="7886700" cy="52310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If you work with Python and need to run your code/project later on, or on a new machine, export your virtual environment using: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pip freeze --all &gt; pip-freeze-venv_name-date.txt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pip freeze --all &gt; </a:t>
            </a:r>
            <a:r>
              <a:rPr lang="en-US" sz="2400" dirty="0">
                <a:solidFill>
                  <a:srgbClr val="C00000"/>
                </a:solidFill>
              </a:rPr>
              <a:t>pip-freeze-venv_comp30810py36-100918.txt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exports all Python packages and their exact version installed at that time (when your code was working) in your virtual environment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To setup the virtual environment on a new machine do: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pip install -r </a:t>
            </a:r>
            <a:r>
              <a:rPr lang="en-US" sz="2400" dirty="0">
                <a:solidFill>
                  <a:srgbClr val="C00000"/>
                </a:solidFill>
              </a:rPr>
              <a:t>pip-freeze-venv_comp30810py36-100918.txt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You can call your file whatever you want, e.g., requirements.txt, required packages.txt, etc.</a:t>
            </a:r>
          </a:p>
        </p:txBody>
      </p:sp>
    </p:spTree>
    <p:extLst>
      <p:ext uri="{BB962C8B-B14F-4D97-AF65-F5344CB8AC3E}">
        <p14:creationId xmlns:p14="http://schemas.microsoft.com/office/powerpoint/2010/main" val="253105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1F24-689B-4168-82F3-21917A48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A722-B971-4E8B-8685-86EE98CA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57" y="4819038"/>
            <a:ext cx="7358976" cy="1673836"/>
          </a:xfrm>
          <a:prstGeom prst="roundRect">
            <a:avLst>
              <a:gd name="adj" fmla="val 803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From a browser: to use the web-based interactive </a:t>
            </a:r>
            <a:r>
              <a:rPr lang="en-US" sz="2000" dirty="0" err="1"/>
              <a:t>Jupyter</a:t>
            </a:r>
            <a:r>
              <a:rPr lang="en-US" sz="2000" dirty="0"/>
              <a:t> Notebook in the browser, in the shell run: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FF0000"/>
                </a:solidFill>
              </a:rPr>
              <a:t>jupyter</a:t>
            </a:r>
            <a:r>
              <a:rPr lang="en-US" sz="2000" dirty="0">
                <a:solidFill>
                  <a:srgbClr val="FF0000"/>
                </a:solidFill>
              </a:rPr>
              <a:t> notebook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Then click and open that file with notebook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DAA787-EC93-4090-9CF0-30240B3398CD}"/>
              </a:ext>
            </a:extLst>
          </p:cNvPr>
          <p:cNvSpPr/>
          <p:nvPr/>
        </p:nvSpPr>
        <p:spPr>
          <a:xfrm>
            <a:off x="1603792" y="1492328"/>
            <a:ext cx="7358976" cy="1573427"/>
          </a:xfrm>
          <a:prstGeom prst="roundRect">
            <a:avLst>
              <a:gd name="adj" fmla="val 751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the shell (aka command line) type: </a:t>
            </a:r>
            <a:r>
              <a:rPr lang="en-US" sz="2000" dirty="0">
                <a:solidFill>
                  <a:srgbClr val="FF0000"/>
                </a:solidFill>
              </a:rPr>
              <a:t>python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stop the Python interpreter type: </a:t>
            </a:r>
            <a:r>
              <a:rPr lang="en-US" sz="2000" dirty="0">
                <a:solidFill>
                  <a:srgbClr val="FF0000"/>
                </a:solidFill>
              </a:rPr>
              <a:t>quit()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the shell, run a full Python file/script.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>
                <a:solidFill>
                  <a:srgbClr val="002060"/>
                </a:solidFill>
              </a:rPr>
              <a:t>python &lt;your_script_file_name.py&gt;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09C4F-3CF9-4E9E-B7BA-E076A8797BB2}"/>
              </a:ext>
            </a:extLst>
          </p:cNvPr>
          <p:cNvSpPr txBox="1"/>
          <p:nvPr/>
        </p:nvSpPr>
        <p:spPr>
          <a:xfrm>
            <a:off x="123568" y="2348276"/>
            <a:ext cx="88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file </a:t>
            </a:r>
          </a:p>
          <a:p>
            <a:r>
              <a:rPr lang="en-US" dirty="0">
                <a:highlight>
                  <a:srgbClr val="FFFF00"/>
                </a:highlight>
              </a:rPr>
              <a:t>“.</a:t>
            </a:r>
            <a:r>
              <a:rPr lang="en-US" dirty="0" err="1">
                <a:highlight>
                  <a:srgbClr val="FFFF00"/>
                </a:highlight>
              </a:rPr>
              <a:t>py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D5A84-B7DE-4CAD-ABC4-5D0F2211AE7A}"/>
              </a:ext>
            </a:extLst>
          </p:cNvPr>
          <p:cNvSpPr txBox="1"/>
          <p:nvPr/>
        </p:nvSpPr>
        <p:spPr>
          <a:xfrm>
            <a:off x="123567" y="5104222"/>
            <a:ext cx="93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file </a:t>
            </a:r>
          </a:p>
          <a:p>
            <a:r>
              <a:rPr lang="en-US" dirty="0">
                <a:highlight>
                  <a:srgbClr val="FFFF00"/>
                </a:highlight>
              </a:rPr>
              <a:t>“.</a:t>
            </a:r>
            <a:r>
              <a:rPr lang="en-US" dirty="0" err="1">
                <a:highlight>
                  <a:srgbClr val="FFFF00"/>
                </a:highlight>
              </a:rPr>
              <a:t>ipynb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0445C-58F9-440D-A606-6C015E5758C1}"/>
              </a:ext>
            </a:extLst>
          </p:cNvPr>
          <p:cNvSpPr/>
          <p:nvPr/>
        </p:nvSpPr>
        <p:spPr>
          <a:xfrm>
            <a:off x="1661457" y="3243902"/>
            <a:ext cx="7301310" cy="1096687"/>
          </a:xfrm>
          <a:prstGeom prst="roundRect">
            <a:avLst>
              <a:gd name="adj" fmla="val 751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Using IDE, e.g. </a:t>
            </a:r>
            <a:r>
              <a:rPr lang="en-US" sz="2000" dirty="0" err="1">
                <a:solidFill>
                  <a:srgbClr val="002060"/>
                </a:solidFill>
              </a:rPr>
              <a:t>Pycharm</a:t>
            </a:r>
            <a:r>
              <a:rPr lang="en-US" sz="2000" dirty="0">
                <a:solidFill>
                  <a:srgbClr val="002060"/>
                </a:solidFill>
              </a:rPr>
              <a:t>, Spider, … to open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Run using IDE. Note that python should be installed in IDE platform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6F416B-9010-4014-BD97-1D699D8E6A3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010414" y="2279042"/>
            <a:ext cx="593378" cy="39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82BA2-4484-4567-B0F8-A691798F03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0414" y="2671442"/>
            <a:ext cx="651043" cy="1120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F9D86-32FB-427D-AD62-DF7CEFA7964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054976" y="3792246"/>
            <a:ext cx="606481" cy="163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0FFC0-ED66-422E-A9AD-5A8F2CB470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054976" y="5427388"/>
            <a:ext cx="606481" cy="22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ACF02D-64FD-4311-966A-571EA90C752A}"/>
              </a:ext>
            </a:extLst>
          </p:cNvPr>
          <p:cNvSpPr txBox="1"/>
          <p:nvPr/>
        </p:nvSpPr>
        <p:spPr>
          <a:xfrm rot="1099078">
            <a:off x="1098166" y="51425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6052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E957-23C6-4C9D-8916-28461419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Interactive Python: </a:t>
            </a:r>
            <a:r>
              <a:rPr lang="en-US" sz="4000" dirty="0" err="1"/>
              <a:t>Jupyter</a:t>
            </a:r>
            <a:r>
              <a:rPr lang="en-US" sz="400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9061-C40F-4B1E-A101-716D20A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762"/>
            <a:ext cx="7886700" cy="53422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</a:rPr>
              <a:t>Jupyter</a:t>
            </a:r>
            <a:r>
              <a:rPr lang="en-US" dirty="0">
                <a:solidFill>
                  <a:schemeClr val="accent2"/>
                </a:solidFill>
              </a:rPr>
              <a:t> Notebook </a:t>
            </a:r>
            <a:r>
              <a:rPr lang="en-US" dirty="0"/>
              <a:t>(aka </a:t>
            </a:r>
            <a:r>
              <a:rPr lang="en-US" dirty="0" err="1">
                <a:solidFill>
                  <a:schemeClr val="accent2"/>
                </a:solidFill>
              </a:rPr>
              <a:t>Ipython</a:t>
            </a:r>
            <a:r>
              <a:rPr lang="en-US" dirty="0">
                <a:solidFill>
                  <a:schemeClr val="accent2"/>
                </a:solidFill>
              </a:rPr>
              <a:t> Notebook</a:t>
            </a:r>
            <a:r>
              <a:rPr lang="en-US" dirty="0"/>
              <a:t>): Web application to create and share documents that contain code, equations, visualizations and text &lt;</a:t>
            </a:r>
            <a:r>
              <a:rPr lang="en-US" dirty="0">
                <a:hlinkClick r:id="rId2"/>
              </a:rPr>
              <a:t>https://try.jupyter.org</a:t>
            </a:r>
            <a:r>
              <a:rPr lang="en-US" dirty="0"/>
              <a:t>&gt; 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Great for reproducible data analysis: </a:t>
            </a:r>
            <a:r>
              <a:rPr lang="en-US" dirty="0"/>
              <a:t>self-contained record of a computation</a:t>
            </a:r>
          </a:p>
          <a:p>
            <a:pPr>
              <a:lnSpc>
                <a:spcPct val="120000"/>
              </a:lnSpc>
            </a:pPr>
            <a:r>
              <a:rPr lang="en-US" dirty="0"/>
              <a:t>Notebooks can be exported as HTML or PDF (</a:t>
            </a:r>
            <a:r>
              <a:rPr lang="en-US" dirty="0" err="1"/>
              <a:t>nbconvert</a:t>
            </a:r>
            <a:r>
              <a:rPr lang="en-US" dirty="0"/>
              <a:t>) and shared online (</a:t>
            </a:r>
            <a:r>
              <a:rPr lang="en-US" dirty="0" err="1"/>
              <a:t>nbviewer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Notebooks are rendered by </a:t>
            </a:r>
            <a:r>
              <a:rPr lang="en-US" dirty="0" err="1"/>
              <a:t>Github</a:t>
            </a:r>
            <a:r>
              <a:rPr lang="en-US" dirty="0"/>
              <a:t> (i.e., can be visualized with a browser)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We will use </a:t>
            </a:r>
            <a:r>
              <a:rPr lang="en-US" b="1" dirty="0" err="1"/>
              <a:t>Jupyter</a:t>
            </a:r>
            <a:r>
              <a:rPr lang="en-US" b="1" dirty="0"/>
              <a:t> Notebooks for most of our labs, and </a:t>
            </a:r>
            <a:r>
              <a:rPr lang="en-US" b="1" dirty="0" err="1"/>
              <a:t>homeworks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3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1068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Calibri-Bold</vt:lpstr>
      <vt:lpstr>HelveticaNeue</vt:lpstr>
      <vt:lpstr>HelveticaNeue-Bold</vt:lpstr>
      <vt:lpstr>1_Office Theme</vt:lpstr>
      <vt:lpstr>COMP30810 Intro to Text Analytics</vt:lpstr>
      <vt:lpstr>Installation Instructions</vt:lpstr>
      <vt:lpstr>Install Python3.6 with Anaconda</vt:lpstr>
      <vt:lpstr>Python Virtual Environment</vt:lpstr>
      <vt:lpstr>Activate Virtual Environment</vt:lpstr>
      <vt:lpstr>Virtual Environment</vt:lpstr>
      <vt:lpstr>Pro TIP: Exporting a Virtual Environment</vt:lpstr>
      <vt:lpstr>How to run Python Code</vt:lpstr>
      <vt:lpstr>Interactive Python: Jupyter Notebook</vt:lpstr>
      <vt:lpstr>Installing Jupyter Notebook</vt:lpstr>
      <vt:lpstr>Notebook Dashboard</vt:lpstr>
      <vt:lpstr>Notebook Interface</vt:lpstr>
      <vt:lpstr>Basics for Jupyter Notebook</vt:lpstr>
      <vt:lpstr>Code Cells</vt:lpstr>
      <vt:lpstr>Markdown Cells</vt:lpstr>
      <vt:lpstr>Using Notebooks</vt:lpstr>
      <vt:lpstr>Backing 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Le Binh</cp:lastModifiedBy>
  <cp:revision>115</cp:revision>
  <dcterms:created xsi:type="dcterms:W3CDTF">2018-08-31T11:01:59Z</dcterms:created>
  <dcterms:modified xsi:type="dcterms:W3CDTF">2018-09-06T09:56:41Z</dcterms:modified>
</cp:coreProperties>
</file>