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AAF1-9AB3-4EAD-99E1-4B5A6D1DC1E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ABB7E-0A32-4F88-B258-EB5F3653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9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C585-89E0-47FA-BD4D-E49E156E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41359-B865-4A43-8FC2-E4BD84D4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284B-619D-4079-897A-8E97AAE9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03FA-82E9-4EE2-85B3-47D86D6C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7C5-EE88-4944-8841-ABDE97AB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2E10-5A80-4812-BFED-8DAC682E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2846-67E1-40DA-BA32-EABC6E3F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7232-8300-4FD3-93E2-C3619B0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C8DA-61AA-4967-A3A8-E29E301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6941-A5C6-4F13-864C-FC19AD8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BEBF-4C2A-45AD-834B-AA247E59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6659-C9AD-4CB3-A49D-FC28FEF7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D92-FDA5-4619-86ED-C24FAB0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6F1D-94E2-4568-86C5-D85FD55C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9FAD-C826-49CF-9F53-4A243935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18DB-0565-4A3A-A468-6BA5F72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099B-211F-428D-B3BB-C4FFC096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ED10-202A-4496-A031-15AA7A3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9CD9-0E45-45BB-A0B5-268C6CF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5E15-E766-4EA4-8B83-547D591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6D4-8B6B-4C47-A9E7-F1C5A956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6B0D-5DE5-4DC6-8F1F-D801673F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B6CF-9183-41DA-B344-511AF2CB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C9CF-0BE7-44C3-A94D-DAD558E1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9CA-9AA2-4CA6-A641-4F12A225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114-E8E5-446C-87B0-71D75F09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E7F4-1B26-4CE7-859E-826A9DF5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C195-E1F4-4E76-BA9D-F4471F2B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9DD0-2486-469E-889A-8E17AEB6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4900E-C5F0-4958-9F81-1A31D3E1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0A8F-100F-463C-B297-659B545C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C884-FBD5-4D56-8497-B35BE1B7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2736-F3EE-453A-8AF3-FDBB9507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9D31-C2F0-4B23-B213-0F2DB5B95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0DC4F-A261-4230-8E8D-A84F75248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B9F1-A15F-41F6-B5A1-F2BDCCDED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9213F-5533-408C-B8EF-0E0F3AE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1A6EE-8DB3-457F-8FA8-88F60C7E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C847-AEBA-4D3D-9D38-B16FC6A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F6AC-16BE-4257-A64C-F363D498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0C3C-C9A7-4C43-B3B2-6226DF3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79BD3-0D73-4069-B8B9-4BAC31BB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64C4-97A9-4813-B392-1467F0B2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F56CE-FD60-42F3-81BB-FBAF5822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CC28F-9044-4AB0-A1FC-17FED05E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B4A3-CE7A-4803-AA14-7137C833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C26B-6859-436A-A2AF-E85E60A1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F274-11F4-42D3-8A17-58DC80DA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1885-9F2A-46DD-8B8C-EA57A02F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7525E-6FBB-40AC-8CC6-D04465CA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6533-6406-455C-A07B-31153BAD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6A14-C4F0-49EF-812A-7EDEC69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D348-707F-44A4-AF03-B59B0882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119E3-CB6D-40F8-AA78-D09CE80AC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50C3-CD2C-4F7B-A2A7-D8A174AE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059E-A524-4BF4-B5E4-9D00B57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21C0E-B566-4B5C-8E45-BCD3FF82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6818-28C7-4097-BA46-CCFA0ED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DF68-705F-41DB-A968-1B6C6366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B975-62EC-4BE4-BBAB-EC75FD61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042A-0E13-4D74-AC69-81FBDB20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9D27-021A-4992-BE0C-76DFFDF43292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0913-4292-486A-B65F-7D9D6234A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34E-1D2C-4B34-8EDA-7C98A15A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8496267" y="548680"/>
            <a:ext cx="3456400" cy="5991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 Material:</a:t>
            </a:r>
            <a:endParaRPr sz="2400" dirty="0"/>
          </a:p>
          <a:p>
            <a:pPr>
              <a:buClr>
                <a:schemeClr val="dk1"/>
              </a:buClr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Books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Code/Notebooks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Solutions</a:t>
            </a:r>
            <a:endParaRPr sz="2400" dirty="0">
              <a:solidFill>
                <a:schemeClr val="dk1"/>
              </a:solidFill>
            </a:endParaRPr>
          </a:p>
          <a:p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Examples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35360" y="2232373"/>
            <a:ext cx="7872800" cy="2156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03867" tIns="51933" rIns="103867" bIns="51933" anchor="t" anchorCtr="0">
            <a:noAutofit/>
          </a:bodyPr>
          <a:lstStyle/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Objectives:</a:t>
            </a:r>
            <a:endParaRPr sz="2133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3333"/>
                </a:solidFill>
              </a:rPr>
              <a:t>1. Have a clear understanding of the core concepts in text analytics and be familiar with a range of common analytics techniques in this area.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3333"/>
                </a:solidFill>
              </a:rPr>
              <a:t>2. Be familiar with common representations used to represent textual data.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3333"/>
                </a:solidFill>
              </a:rPr>
              <a:t>3. Have developed a knowledge of the main application areas in which these techniques prove useful.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333333"/>
                </a:solidFill>
              </a:rPr>
              <a:t>4. Be able to collect, pre-process and </a:t>
            </a:r>
            <a:r>
              <a:rPr lang="en-US" sz="1600" dirty="0" err="1">
                <a:solidFill>
                  <a:srgbClr val="333333"/>
                </a:solidFill>
              </a:rPr>
              <a:t>analyse</a:t>
            </a:r>
            <a:r>
              <a:rPr lang="en-US" sz="1600" dirty="0">
                <a:solidFill>
                  <a:srgbClr val="333333"/>
                </a:solidFill>
              </a:rPr>
              <a:t> textual datasets using Python.</a:t>
            </a:r>
            <a:r>
              <a:rPr lang="en-GB" sz="16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392560" y="4657419"/>
            <a:ext cx="3815600" cy="191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03867" tIns="51933" rIns="103867" bIns="51933" anchor="t" anchorCtr="0">
            <a:noAutofit/>
          </a:bodyPr>
          <a:lstStyle/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Assessment:</a:t>
            </a:r>
            <a:endParaRPr sz="2133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100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2 Individual Assignments: 100% (2 x 50% each)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endParaRPr lang="en-GB"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Resit: </a:t>
            </a:r>
            <a:r>
              <a:rPr lang="en-GB" sz="1200" dirty="0">
                <a:solidFill>
                  <a:srgbClr val="333333"/>
                </a:solidFill>
              </a:rPr>
              <a:t> Re-submit Project and Assignment(s)</a:t>
            </a:r>
          </a:p>
          <a:p>
            <a:r>
              <a:rPr lang="en-GB" sz="12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Repeat: </a:t>
            </a:r>
            <a:r>
              <a:rPr lang="en-GB" sz="1200" dirty="0">
                <a:ea typeface="Calibri"/>
                <a:cs typeface="Calibri"/>
                <a:sym typeface="Calibri"/>
              </a:rPr>
              <a:t>Take the module again next time it is offered</a:t>
            </a:r>
            <a:endParaRPr lang="en-GB" sz="1400" dirty="0"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54380" y="548680"/>
            <a:ext cx="7854000" cy="143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Module:</a:t>
            </a:r>
            <a:r>
              <a:rPr lang="en-GB" sz="21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1" dirty="0">
                <a:ea typeface="Calibri"/>
                <a:cs typeface="Calibri"/>
                <a:sym typeface="Calibri"/>
              </a:rPr>
              <a:t>COMP47600 </a:t>
            </a:r>
            <a:r>
              <a:rPr lang="en-US" sz="28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Introduction to Text Analytics</a:t>
            </a:r>
            <a:endParaRPr lang="en-US" sz="2133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Module Coordinator:</a:t>
            </a:r>
            <a:r>
              <a:rPr lang="en-US" sz="21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33" b="1" dirty="0">
                <a:latin typeface="Calibri"/>
                <a:ea typeface="Calibri"/>
                <a:cs typeface="Calibri"/>
                <a:sym typeface="Calibri"/>
              </a:rPr>
              <a:t>Binh Thanh Le</a:t>
            </a:r>
          </a:p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Semester:</a:t>
            </a:r>
            <a:r>
              <a:rPr lang="en-GB" sz="21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133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Credits:</a:t>
            </a:r>
            <a:r>
              <a:rPr lang="en-GB" sz="2133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5		</a:t>
            </a:r>
            <a:endParaRPr sz="2400" dirty="0"/>
          </a:p>
        </p:txBody>
      </p:sp>
      <p:sp>
        <p:nvSpPr>
          <p:cNvPr id="174" name="Shape 174"/>
          <p:cNvSpPr txBox="1"/>
          <p:nvPr/>
        </p:nvSpPr>
        <p:spPr>
          <a:xfrm>
            <a:off x="354380" y="4657419"/>
            <a:ext cx="3821600" cy="191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03867" tIns="51933" rIns="103867" bIns="51933" anchor="t" anchorCtr="0">
            <a:noAutofit/>
          </a:bodyPr>
          <a:lstStyle/>
          <a:p>
            <a:r>
              <a:rPr lang="en-GB" sz="2133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Delivery:</a:t>
            </a:r>
            <a:endParaRPr sz="2133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22</a:t>
            </a:r>
            <a:r>
              <a:rPr lang="en-GB" sz="2400" dirty="0"/>
              <a:t> x 1h lectures</a:t>
            </a:r>
            <a:endParaRPr sz="2400" dirty="0"/>
          </a:p>
          <a:p>
            <a:r>
              <a:rPr lang="en-GB" sz="2400" dirty="0"/>
              <a:t>10 x 2h labs</a:t>
            </a:r>
            <a:endParaRPr lang="en-US" sz="2400" dirty="0"/>
          </a:p>
          <a:p>
            <a:r>
              <a:rPr lang="en-GB" sz="2400" dirty="0">
                <a:solidFill>
                  <a:schemeClr val="dk1"/>
                </a:solidFill>
              </a:rPr>
              <a:t>2h topic seminar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46908-53D2-4202-AAE6-2CF50229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891" y="2609760"/>
            <a:ext cx="1786749" cy="2662720"/>
          </a:xfrm>
          <a:prstGeom prst="rect">
            <a:avLst/>
          </a:prstGeom>
        </p:spPr>
      </p:pic>
      <p:pic>
        <p:nvPicPr>
          <p:cNvPr id="1026" name="Picture 2" descr="Image result for Text Analytics with Python: A Practical Real-World Approach to Gaining Actionable Insights from your Data">
            <a:extLst>
              <a:ext uri="{FF2B5EF4-FFF2-40B4-BE49-F238E27FC236}">
                <a16:creationId xmlns:a16="http://schemas.microsoft.com/office/drawing/2014/main" id="{76877B5F-2800-40F5-A980-2A41C0A5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73" y="3742936"/>
            <a:ext cx="1755422" cy="2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60039"/>
              </p:ext>
            </p:extLst>
          </p:nvPr>
        </p:nvGraphicFramePr>
        <p:xfrm>
          <a:off x="604587" y="574219"/>
          <a:ext cx="11374892" cy="52123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u="none" strike="noStrike" cap="none" dirty="0"/>
                        <a:t>Week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ea typeface="Calibri"/>
                          <a:cs typeface="Calibri"/>
                          <a:sym typeface="Calibri"/>
                        </a:rPr>
                        <a:t>COMP47600</a:t>
                      </a:r>
                      <a:r>
                        <a:rPr lang="en-GB" sz="1200" b="1" dirty="0"/>
                        <a:t>: Weekly plan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Lab</a:t>
                      </a:r>
                      <a:endParaRPr sz="1200" b="1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Assess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1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Installation: Python Environment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2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Introduction about Data Analytics and Text Analytics: CRISP-DM project lifecycle</a:t>
                      </a: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3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Data Preparation: Understand Data, Feature Extraction</a:t>
                      </a: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Hw1 out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4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Data Preparation: Data </a:t>
                      </a:r>
                      <a:r>
                        <a:rPr lang="en-US" sz="1200" dirty="0" err="1"/>
                        <a:t>Visualisation</a:t>
                      </a:r>
                      <a:endParaRPr lang="en-US"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5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Data Preparation: Data Cleaning, Data Reduction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6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Similarity and Distance Measurement</a:t>
                      </a: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Hw1 due</a:t>
                      </a:r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7</a:t>
                      </a:r>
                      <a:endParaRPr sz="1200" b="1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/>
                        <a:t>Text Classification: Naïve Bayes, Decision Tree</a:t>
                      </a:r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Hw2 out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50" marR="91450" marT="34300" marB="3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8</a:t>
                      </a:r>
                      <a:endParaRPr sz="1200" b="1" dirty="0"/>
                    </a:p>
                  </a:txBody>
                  <a:tcPr marL="91450" marR="91450" marT="34300" marB="343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Text Classification: Support Vector Machine</a:t>
                      </a:r>
                    </a:p>
                  </a:txBody>
                  <a:tcPr marL="91450" marR="91450" marT="34300" marB="343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200" dirty="0"/>
                    </a:p>
                  </a:txBody>
                  <a:tcPr marL="91450" marR="91450" marT="34300" marB="343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9</a:t>
                      </a:r>
                      <a:endParaRPr sz="1200" b="1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Text Clustering: K-Means Clustering</a:t>
                      </a: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10</a:t>
                      </a:r>
                      <a:endParaRPr sz="1200" b="1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Text Clustering: Hierarchical Clustering</a:t>
                      </a: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</a:t>
                      </a:r>
                      <a:endParaRPr sz="1200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Hw2 due</a:t>
                      </a: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3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11</a:t>
                      </a:r>
                      <a:endParaRPr sz="1200" b="1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Discussion: Review and Future Plans</a:t>
                      </a: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6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265</Words>
  <Application>Microsoft Office PowerPoint</Application>
  <PresentationFormat>Widescreen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Binh</dc:creator>
  <cp:lastModifiedBy>Le Binh</cp:lastModifiedBy>
  <cp:revision>36</cp:revision>
  <dcterms:created xsi:type="dcterms:W3CDTF">2018-07-04T10:16:03Z</dcterms:created>
  <dcterms:modified xsi:type="dcterms:W3CDTF">2018-08-12T14:30:37Z</dcterms:modified>
</cp:coreProperties>
</file>