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6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5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E24BBD-1CC7-43F2-9FFA-4F9F91198F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6434-B326-4429-B8C3-D1C885A7E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81890-378C-4071-B216-FDF0E3AE0BC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798F-BF53-4F26-A269-50769175BD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1C61-E030-48D4-A017-9507ECEDB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9A83-0472-47BC-A1B8-FD4DCE4FA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33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35822-4343-2B4B-82B6-8A5E92F315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A43C5-D563-FD45-9655-7C3250040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2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51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30C-0BFE-4E66-A9D8-358E9CC84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D21AF-CCEE-42EE-97CE-9CEC6695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2218"/>
            <a:ext cx="6858000" cy="152558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975F3-5DE8-4D0E-88DC-82B8743C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C06C-E1C3-4307-8698-B79C9D95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AF44D-F376-44D8-892A-6DDB756A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ucd logo png">
            <a:extLst>
              <a:ext uri="{FF2B5EF4-FFF2-40B4-BE49-F238E27FC236}">
                <a16:creationId xmlns:a16="http://schemas.microsoft.com/office/drawing/2014/main" id="{4287B32C-C8EA-411C-976E-8CD731E06A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765467-1DD7-4FDB-BEF9-A99A1CF8D52E}"/>
              </a:ext>
            </a:extLst>
          </p:cNvPr>
          <p:cNvCxnSpPr/>
          <p:nvPr userDrawn="1"/>
        </p:nvCxnSpPr>
        <p:spPr>
          <a:xfrm>
            <a:off x="1143000" y="3602038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1148439" y="3640142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66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8A4C-E2E1-42BA-A615-6D6584A7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9C7ED-66D3-40C4-9FB3-5D8B5134D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439C-8941-4B87-9C7A-C406D0EF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81CAA-D351-454C-BD37-0689368F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300-A800-4C59-8994-33825335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9C362-54EC-4F6F-993E-EB0220CD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F74B2-881E-4126-B898-2553FF41C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270F-D090-4691-9E46-0F04CCD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2DE-DF39-41F1-B3D8-985A0D44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3C112-B5C6-4E8C-AB11-BCFDC69E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8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2" descr="Image result for ucd logo png">
            <a:extLst>
              <a:ext uri="{FF2B5EF4-FFF2-40B4-BE49-F238E27FC236}">
                <a16:creationId xmlns:a16="http://schemas.microsoft.com/office/drawing/2014/main" id="{8B64AFC3-BA40-4A08-AABC-9D54DFE838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29" y="465346"/>
            <a:ext cx="1940624" cy="194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1F3257C-DFDE-4AE4-AA42-5F79C864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75" y="2246397"/>
            <a:ext cx="7070725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349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C585-89E0-47FA-BD4D-E49E156E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41359-B865-4A43-8FC2-E4BD84D48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284B-619D-4079-897A-8E97AAE9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03FA-82E9-4EE2-85B3-47D86D6C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F7C5-EE88-4944-8841-ABDE97AB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18DB-0565-4A3A-A468-6BA5F721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099B-211F-428D-B3BB-C4FFC096B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ED10-202A-4496-A031-15AA7A32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9CD9-0E45-45BB-A0B5-268C6CF9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5E15-E766-4EA4-8B83-547D591B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1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66D4-8B6B-4C47-A9E7-F1C5A956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6B0D-5DE5-4DC6-8F1F-D801673F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B6CF-9183-41DA-B344-511AF2CB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4C9CF-0BE7-44C3-A94D-DAD558E1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79CA-9AA2-4CA6-A641-4F12A225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D114-E8E5-446C-87B0-71D75F09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E7F4-1B26-4CE7-859E-826A9DF58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9C195-E1F4-4E76-BA9D-F4471F2BB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D9DD0-2486-469E-889A-8E17AEB6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4900E-C5F0-4958-9F81-1A31D3E1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30A8F-100F-463C-B297-659B545C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6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C884-FBD5-4D56-8497-B35BE1B7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2736-F3EE-453A-8AF3-FDBB9507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69D31-C2F0-4B23-B213-0F2DB5B95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0DC4F-A261-4230-8E8D-A84F75248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3B9F1-A15F-41F6-B5A1-F2BDCCDED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9213F-5533-408C-B8EF-0E0F3AE5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1A6EE-8DB3-457F-8FA8-88F60C7E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9C847-AEBA-4D3D-9D38-B16FC6AC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53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F6AC-16BE-4257-A64C-F363D498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0C3C-C9A7-4C43-B3B2-6226DF3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79BD3-0D73-4069-B8B9-4BAC31BB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864C4-97A9-4813-B392-1467F0B2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6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F56CE-FD60-42F3-81BB-FBAF5822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CC28F-9044-4AB0-A1FC-17FED05E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9B4A3-CE7A-4803-AA14-7137C833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A61-D3D2-4337-B812-A9486550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F4BC-AB6B-43FF-AE85-597B73B9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6756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37269-F32F-4657-B237-1E37417F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FCBE-84FD-4577-8D8E-5F9AE221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8140-F6A8-48E4-852C-D8F2DECC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CF9C1-B532-444D-9D5C-EEFD3D8FB741}"/>
              </a:ext>
            </a:extLst>
          </p:cNvPr>
          <p:cNvCxnSpPr/>
          <p:nvPr userDrawn="1"/>
        </p:nvCxnSpPr>
        <p:spPr>
          <a:xfrm>
            <a:off x="97971" y="1354824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3C3C-ADAE-4D8F-BE50-8B1C958EF222}"/>
              </a:ext>
            </a:extLst>
          </p:cNvPr>
          <p:cNvCxnSpPr/>
          <p:nvPr userDrawn="1"/>
        </p:nvCxnSpPr>
        <p:spPr>
          <a:xfrm>
            <a:off x="0" y="1320739"/>
            <a:ext cx="685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55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C26B-6859-436A-A2AF-E85E60A1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F274-11F4-42D3-8A17-58DC80DA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C1885-9F2A-46DD-8B8C-EA57A02F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7525E-6FBB-40AC-8CC6-D04465CA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6533-6406-455C-A07B-31153BAD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D6A14-C4F0-49EF-812A-7EDEC691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6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D348-707F-44A4-AF03-B59B0882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119E3-CB6D-40F8-AA78-D09CE80AC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50C3-CD2C-4F7B-A2A7-D8A174AE6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059E-A524-4BF4-B5E4-9D00B578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21C0E-B566-4B5C-8E45-BCD3FF82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76818-28C7-4097-BA46-CCFA0ED0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6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2E10-5A80-4812-BFED-8DAC682E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B2846-67E1-40DA-BA32-EABC6E3F2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7232-8300-4FD3-93E2-C3619B0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C8DA-61AA-4967-A3A8-E29E3018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6941-A5C6-4F13-864C-FC19AD8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87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BEBF-4C2A-45AD-834B-AA247E59A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6659-C9AD-4CB3-A49D-FC28FEF7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D92-FDA5-4619-86ED-C24FAB0E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6F1D-94E2-4568-86C5-D85FD55C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9FAD-C826-49CF-9F53-4A243935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3D2A-D78C-403A-AB77-4E70C69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15BD-97B1-4CA5-BEE7-8A26B03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E03-A7A3-40A0-AFFD-A08DFCA0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D5B3-49CE-49C1-A265-C6DCD0D0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3FCA-65D0-4EF4-86A0-63D410DF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18F1-83FD-41C7-B14D-47837A3C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85DBE-3E68-433C-8E77-85E4D021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F238-4E7F-4CA0-A0AB-9A13417CF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B72EA-916B-46F6-AECA-280D0014C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A297-EDC1-4387-AA92-469FFB9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8926A-1038-4B1C-929D-89F9D1D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226-C29D-499C-90DB-3775EBC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D9D64-9D92-4C8E-9E9C-CF25A631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BEE4-0544-4728-BAB9-FB0AA718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BC99E-A4CE-4B97-B30C-B5184B489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BCA04-512F-408B-8BE7-60B1EA9E5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40D6E-5AFC-4E82-8009-63A6A43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0F2C3-52D3-4DB7-87E7-0992E61C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BAFE6-9A55-4F2E-AD14-7F904231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8A01-3677-4393-B122-16559100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6C3-700D-4AC4-A71B-C5848CBE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A2FC0-4CB9-421A-9287-53DB1AB3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11B8-5A94-41CE-AA46-7EF2E9D1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9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1B7FF-C1E2-4B7D-936D-7B1F2C64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9E60-5CA8-4B4C-8487-26E33064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DC97F-FD72-4814-8C24-987E4A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4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43ED-5691-42CF-A29A-B96F860C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EF05-D242-4755-93F8-0EBE5BF1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3514D-9C3E-49F8-AF33-796251E6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F8209-DB05-42A1-A4FA-4ECBB5CA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F7585-BA7C-4CC3-9668-BA882AB7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734E-D92C-4823-9024-125D102D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23DF-9081-4FC4-814E-1F5DF76F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DC1C-8376-4636-9AE1-0709D80B3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127E-436D-476F-889E-ACF20D21A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7285-4E90-4518-8255-CE4BF0FE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67B29-1D34-4E4E-9CCB-90D3302B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1014-16DF-40DB-ADE8-76A29ADC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6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A8D60-DCB9-4DC2-917C-5D817041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64CF-9E00-4FB7-960E-6C6808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58A2-E6C9-44CE-89D8-6C42762FC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3184-5E3F-44E2-9A2B-CE00FFCDD20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0A89-1591-4136-8F15-4CE0B5C92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C638-5F37-40DC-963E-216B896C0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47CB2-CCF9-422E-BD8D-ADA51124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ADF68-705F-41DB-A968-1B6C6366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B975-62EC-4BE4-BBAB-EC75FD613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042A-0E13-4D74-AC69-81FBDB201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9D27-021A-4992-BE0C-76DFFDF43292}" type="datetimeFigureOut">
              <a:rPr lang="en-US" smtClean="0"/>
              <a:t>9/11/18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0913-4292-486A-B65F-7D9D6234A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834E-1D2C-4B34-8EDA-7C98A15A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AB46-106B-44A6-8448-26F0C023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2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ight-centre.org/users/thanh-binh-le" TargetMode="External"/><Relationship Id="rId2" Type="http://schemas.openxmlformats.org/officeDocument/2006/relationships/hyperlink" Target="https://csmoodle.ucd.ie/moodle/course/view.php?id=7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ohn.sloan.1@ucdconnect.ie" TargetMode="External"/><Relationship Id="rId4" Type="http://schemas.openxmlformats.org/officeDocument/2006/relationships/hyperlink" Target="mailto:iulia.ilie@insight-centre.or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F4E1-F271-41AF-81C3-D9E01F18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0519" y="1192449"/>
            <a:ext cx="5354300" cy="1655762"/>
          </a:xfrm>
        </p:spPr>
        <p:txBody>
          <a:bodyPr>
            <a:normAutofit/>
          </a:bodyPr>
          <a:lstStyle/>
          <a:p>
            <a:r>
              <a:rPr lang="en-US" b="1" dirty="0"/>
              <a:t>COMP30810</a:t>
            </a:r>
            <a:br>
              <a:rPr lang="en-US" dirty="0"/>
            </a:br>
            <a:r>
              <a:rPr lang="en-US" dirty="0"/>
              <a:t>Intro to Text Analytics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BE40-B0A8-418D-A9CF-822D3D507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7" y="3937686"/>
            <a:ext cx="6301945" cy="18473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Binh Thanh Le</a:t>
            </a:r>
          </a:p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thanhbinh.le@ucd.ie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Insight Centre for Data Analytics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School of Computer Science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University College Dublin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7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967D-2F80-48B8-864B-741854EB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DB34-6D2C-4765-8D49-BEFC2BAE1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50076"/>
            <a:ext cx="7886700" cy="4026887"/>
          </a:xfrm>
        </p:spPr>
        <p:txBody>
          <a:bodyPr>
            <a:normAutofit/>
          </a:bodyPr>
          <a:lstStyle/>
          <a:p>
            <a:r>
              <a:rPr lang="en-US" sz="2800" dirty="0"/>
              <a:t>Module Overview</a:t>
            </a:r>
          </a:p>
          <a:p>
            <a:pPr lvl="1"/>
            <a:r>
              <a:rPr lang="en-US" sz="2400" dirty="0"/>
              <a:t>Learning Objectives</a:t>
            </a:r>
          </a:p>
          <a:p>
            <a:pPr lvl="1"/>
            <a:r>
              <a:rPr lang="en-US" sz="2400" dirty="0"/>
              <a:t>Module Topics</a:t>
            </a:r>
          </a:p>
          <a:p>
            <a:pPr lvl="1"/>
            <a:r>
              <a:rPr lang="en-US" sz="2400" dirty="0"/>
              <a:t>Marking Process</a:t>
            </a:r>
          </a:p>
          <a:p>
            <a:pPr lvl="1"/>
            <a:r>
              <a:rPr lang="en-US" sz="2400" dirty="0"/>
              <a:t>Late Submission Policy</a:t>
            </a:r>
          </a:p>
          <a:p>
            <a:pPr lvl="1"/>
            <a:r>
              <a:rPr lang="en-US" sz="2400" dirty="0"/>
              <a:t>Marking to grades mapping used in this module</a:t>
            </a:r>
          </a:p>
          <a:p>
            <a:r>
              <a:rPr lang="en-US" sz="2800" dirty="0"/>
              <a:t>Questions &amp; E-mail</a:t>
            </a:r>
          </a:p>
        </p:txBody>
      </p:sp>
    </p:spTree>
    <p:extLst>
      <p:ext uri="{BB962C8B-B14F-4D97-AF65-F5344CB8AC3E}">
        <p14:creationId xmlns:p14="http://schemas.microsoft.com/office/powerpoint/2010/main" val="60512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037B-1B33-48EA-938F-5048846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F80E-8891-44C7-8B14-86BC071A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1334"/>
            <a:ext cx="7886700" cy="49940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Module materials/announcements on Moodle</a:t>
            </a:r>
          </a:p>
          <a:p>
            <a:r>
              <a:rPr lang="en-US" dirty="0"/>
              <a:t>Moodle Website:</a:t>
            </a:r>
            <a:endParaRPr lang="en-US" b="1" dirty="0"/>
          </a:p>
          <a:p>
            <a:pPr lvl="1"/>
            <a:r>
              <a:rPr lang="en-US" dirty="0">
                <a:hlinkClick r:id="rId2"/>
              </a:rPr>
              <a:t>https://csmoodle.ucd.ie/moodle/course/view.php?id=701</a:t>
            </a:r>
            <a:endParaRPr lang="en-US" dirty="0"/>
          </a:p>
          <a:p>
            <a:pPr lvl="1"/>
            <a:r>
              <a:rPr lang="en-US" dirty="0"/>
              <a:t>Self-enroll with your user name and password: </a:t>
            </a:r>
            <a:r>
              <a:rPr lang="en-IE" dirty="0">
                <a:solidFill>
                  <a:srgbClr val="FF0000"/>
                </a:solidFill>
              </a:rPr>
              <a:t>comp30810181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Schedule: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laptop required!</a:t>
            </a:r>
          </a:p>
          <a:p>
            <a:r>
              <a:rPr lang="en-US" dirty="0"/>
              <a:t>Course Lecturer: </a:t>
            </a:r>
          </a:p>
          <a:p>
            <a:pPr marL="0" indent="0">
              <a:buNone/>
            </a:pPr>
            <a:r>
              <a:rPr lang="en-US" dirty="0"/>
              <a:t>Dr. Binh Thanh Le (</a:t>
            </a:r>
            <a:r>
              <a:rPr lang="en-US" dirty="0">
                <a:hlinkClick r:id="rId3"/>
              </a:rPr>
              <a:t>https://www.insight-centre.org/users/thanh-binh-le</a:t>
            </a:r>
            <a:r>
              <a:rPr lang="en-US" dirty="0"/>
              <a:t>)</a:t>
            </a:r>
          </a:p>
          <a:p>
            <a:r>
              <a:rPr lang="en-US" dirty="0"/>
              <a:t>Office hours: by appointment; @UCD- Insight C17 (O’Brien Centre)</a:t>
            </a:r>
          </a:p>
          <a:p>
            <a:r>
              <a:rPr lang="en-US" dirty="0"/>
              <a:t>Support team: 	</a:t>
            </a:r>
            <a:r>
              <a:rPr lang="en-IE" b="1" dirty="0"/>
              <a:t>Iulia </a:t>
            </a:r>
            <a:r>
              <a:rPr lang="en-IE" b="1" dirty="0" err="1"/>
              <a:t>Ilie</a:t>
            </a:r>
            <a:r>
              <a:rPr lang="en-IE" b="1" dirty="0"/>
              <a:t> (</a:t>
            </a:r>
            <a:r>
              <a:rPr lang="en-IE" b="1" dirty="0">
                <a:hlinkClick r:id="rId4"/>
              </a:rPr>
              <a:t>iulia.ilie@insight-centre.org</a:t>
            </a:r>
            <a:r>
              <a:rPr lang="en-IE" b="1" dirty="0"/>
              <a:t>)</a:t>
            </a:r>
          </a:p>
          <a:p>
            <a:pPr marL="0" indent="0">
              <a:buNone/>
            </a:pPr>
            <a:r>
              <a:rPr lang="en-IE" dirty="0"/>
              <a:t>			</a:t>
            </a:r>
            <a:r>
              <a:rPr lang="en-IE" b="1" dirty="0"/>
              <a:t>John Sloan (</a:t>
            </a:r>
            <a:r>
              <a:rPr lang="en-IE" b="1" dirty="0">
                <a:hlinkClick r:id="rId5"/>
              </a:rPr>
              <a:t>john.sloan.1@ucdconnect.ie</a:t>
            </a:r>
            <a:r>
              <a:rPr lang="en-IE" b="1" dirty="0"/>
              <a:t>)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06C4C1-CA7E-204A-BCCB-FF16F001B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72599"/>
              </p:ext>
            </p:extLst>
          </p:nvPr>
        </p:nvGraphicFramePr>
        <p:xfrm>
          <a:off x="1324303" y="3078654"/>
          <a:ext cx="627467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19">
                  <a:extLst>
                    <a:ext uri="{9D8B030D-6E8A-4147-A177-3AD203B41FA5}">
                      <a16:colId xmlns:a16="http://schemas.microsoft.com/office/drawing/2014/main" val="3859887795"/>
                    </a:ext>
                  </a:extLst>
                </a:gridCol>
                <a:gridCol w="1805152">
                  <a:extLst>
                    <a:ext uri="{9D8B030D-6E8A-4147-A177-3AD203B41FA5}">
                      <a16:colId xmlns:a16="http://schemas.microsoft.com/office/drawing/2014/main" val="3863893828"/>
                    </a:ext>
                  </a:extLst>
                </a:gridCol>
                <a:gridCol w="1805152">
                  <a:extLst>
                    <a:ext uri="{9D8B030D-6E8A-4147-A177-3AD203B41FA5}">
                      <a16:colId xmlns:a16="http://schemas.microsoft.com/office/drawing/2014/main" val="1112489203"/>
                    </a:ext>
                  </a:extLst>
                </a:gridCol>
                <a:gridCol w="1805152">
                  <a:extLst>
                    <a:ext uri="{9D8B030D-6E8A-4147-A177-3AD203B41FA5}">
                      <a16:colId xmlns:a16="http://schemas.microsoft.com/office/drawing/2014/main" val="2286501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Monday (LAB)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 (LEC)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 (LEC)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18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 </a:t>
                      </a:r>
                      <a:r>
                        <a:rPr lang="en-US" dirty="0">
                          <a:sym typeface="Wingdings" pitchFamily="2" charset="2"/>
                        </a:rPr>
                        <a:t>(</a:t>
                      </a:r>
                      <a:r>
                        <a:rPr lang="en-IE" sz="1350" kern="1200" dirty="0">
                          <a:effectLst/>
                        </a:rPr>
                        <a:t>110mins</a:t>
                      </a:r>
                      <a:r>
                        <a:rPr lang="en-US" dirty="0">
                          <a:sym typeface="Wingdings" pitchFamily="2" charset="2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12:00 </a:t>
                      </a:r>
                      <a:r>
                        <a:rPr lang="en-US" dirty="0">
                          <a:sym typeface="Wingdings" pitchFamily="2" charset="2"/>
                        </a:rPr>
                        <a:t>(</a:t>
                      </a:r>
                      <a:r>
                        <a:rPr lang="en-IE" sz="1350" kern="1200" dirty="0">
                          <a:effectLst/>
                        </a:rPr>
                        <a:t>50mins</a:t>
                      </a:r>
                      <a:r>
                        <a:rPr lang="en-US" dirty="0">
                          <a:sym typeface="Wingdings" pitchFamily="2" charset="2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 </a:t>
                      </a:r>
                      <a:r>
                        <a:rPr lang="en-US" dirty="0">
                          <a:sym typeface="Wingdings" pitchFamily="2" charset="2"/>
                        </a:rPr>
                        <a:t>(</a:t>
                      </a:r>
                      <a:r>
                        <a:rPr lang="en-IE" sz="1350" kern="1200" dirty="0">
                          <a:effectLst/>
                        </a:rPr>
                        <a:t>50mins</a:t>
                      </a:r>
                      <a:r>
                        <a:rPr lang="en-US" dirty="0">
                          <a:sym typeface="Wingdings" pitchFamily="2" charset="2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50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350" kern="1200" dirty="0">
                          <a:effectLst/>
                        </a:rPr>
                        <a:t>A109 ART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350" kern="1200" dirty="0">
                          <a:effectLst/>
                        </a:rPr>
                        <a:t>129 SCN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350" kern="1200" dirty="0">
                          <a:effectLst/>
                        </a:rPr>
                        <a:t>G80 NEWST 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2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/>
        </p:nvSpPr>
        <p:spPr>
          <a:xfrm>
            <a:off x="265785" y="3268718"/>
            <a:ext cx="2592300" cy="132430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defTabSz="685800"/>
            <a:r>
              <a:rPr lang="en-GB" sz="16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Reference Material:</a:t>
            </a:r>
            <a:endParaRPr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>
              <a:buClr>
                <a:prstClr val="black"/>
              </a:buClr>
            </a:pPr>
            <a:r>
              <a:rPr lang="en-GB" sz="15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Lecture Notes</a:t>
            </a:r>
            <a:endParaRPr sz="15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685800">
              <a:buClr>
                <a:prstClr val="black"/>
              </a:buClr>
            </a:pPr>
            <a:r>
              <a:rPr lang="en-GB" sz="15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Recommended Books</a:t>
            </a:r>
            <a:endParaRPr sz="15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685800"/>
            <a:r>
              <a:rPr lang="en-GB" sz="15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Notebooks</a:t>
            </a:r>
          </a:p>
          <a:p>
            <a:pPr defTabSz="685800"/>
            <a:r>
              <a:rPr lang="en-GB" sz="15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Worked Examples</a:t>
            </a:r>
            <a:endParaRPr sz="15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265785" y="191460"/>
            <a:ext cx="8487316" cy="95562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defTabSz="685800"/>
            <a:r>
              <a:rPr lang="en-GB" sz="16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Module:</a:t>
            </a: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100" b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  <a:sym typeface="Calibri"/>
              </a:rPr>
              <a:t>COMP30810 </a:t>
            </a:r>
            <a:r>
              <a:rPr lang="en-US" sz="2100" b="1" dirty="0">
                <a:solidFill>
                  <a:srgbClr val="C00000"/>
                </a:solidFill>
                <a:latin typeface="Calibri" panose="020F0502020204030204"/>
                <a:ea typeface="Calibri"/>
                <a:cs typeface="Calibri"/>
                <a:sym typeface="Calibri"/>
              </a:rPr>
              <a:t>Introduction to Text Analytics</a:t>
            </a:r>
            <a:endParaRPr lang="en-US" sz="16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685800"/>
            <a:r>
              <a:rPr lang="en-US" sz="16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Module Coordinator:</a:t>
            </a:r>
            <a:r>
              <a:rPr lang="en-US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16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Binh</a:t>
            </a:r>
            <a:r>
              <a:rPr lang="en-US" sz="16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Thanh Le</a:t>
            </a:r>
          </a:p>
          <a:p>
            <a:pPr defTabSz="685800"/>
            <a:r>
              <a:rPr lang="en-GB" sz="16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Semester:</a:t>
            </a:r>
            <a:r>
              <a:rPr lang="en-GB" sz="1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1		</a:t>
            </a:r>
            <a:endParaRPr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265785" y="1491500"/>
            <a:ext cx="2866200" cy="1432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77900" tIns="38950" rIns="77900" bIns="38950" anchor="t" anchorCtr="0">
            <a:noAutofit/>
          </a:bodyPr>
          <a:lstStyle/>
          <a:p>
            <a:pPr defTabSz="685800"/>
            <a:r>
              <a:rPr lang="en-GB" sz="16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Delivery:</a:t>
            </a:r>
            <a:endParaRPr sz="1600" b="1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685800"/>
            <a:r>
              <a:rPr lang="en-GB" dirty="0">
                <a:solidFill>
                  <a:srgbClr val="FF0000"/>
                </a:solidFill>
                <a:latin typeface="Calibri" panose="020F0502020204030204"/>
              </a:rPr>
              <a:t>22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x 1h lectures</a:t>
            </a:r>
            <a:endParaRPr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10 x 2h labs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/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2h topic seminar</a:t>
            </a:r>
            <a:endParaRPr lang="en-US" sz="12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685800"/>
            <a:r>
              <a:rPr lang="en-GB" sz="1200" dirty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prstClr val="blac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46908-53D2-4202-AAE6-2CF50229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55" y="1491500"/>
            <a:ext cx="2643159" cy="3938992"/>
          </a:xfrm>
          <a:prstGeom prst="rect">
            <a:avLst/>
          </a:prstGeom>
        </p:spPr>
      </p:pic>
      <p:pic>
        <p:nvPicPr>
          <p:cNvPr id="1026" name="Picture 2" descr="Image result for Text Analytics with Python: A Practical Real-World Approach to Gaining Actionable Insights from your Data">
            <a:extLst>
              <a:ext uri="{FF2B5EF4-FFF2-40B4-BE49-F238E27FC236}">
                <a16:creationId xmlns:a16="http://schemas.microsoft.com/office/drawing/2014/main" id="{76877B5F-2800-40F5-A980-2A41C0A5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284" y="1491500"/>
            <a:ext cx="2596817" cy="3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75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DB61-7DF2-4871-8690-0C579F87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8F674-D6B0-4C14-A069-8FAF973D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69" y="1517810"/>
            <a:ext cx="7886700" cy="4675629"/>
          </a:xfrm>
        </p:spPr>
        <p:txBody>
          <a:bodyPr>
            <a:normAutofit/>
          </a:bodyPr>
          <a:lstStyle/>
          <a:p>
            <a:pPr marL="403225" indent="-403225">
              <a:buClr>
                <a:schemeClr val="dk1"/>
              </a:buClr>
              <a:buSzPts val="1100"/>
              <a:buNone/>
            </a:pPr>
            <a:r>
              <a:rPr lang="en-US" sz="2800" dirty="0"/>
              <a:t>1. Have a clear understanding of the </a:t>
            </a:r>
            <a:r>
              <a:rPr lang="en-US" sz="2800" b="1" dirty="0"/>
              <a:t>core concepts</a:t>
            </a:r>
            <a:r>
              <a:rPr lang="en-US" sz="2800" dirty="0"/>
              <a:t> in text analytics and be familiar with a range of </a:t>
            </a:r>
            <a:r>
              <a:rPr lang="en-US" sz="2800" b="1" dirty="0"/>
              <a:t>common analytics techniques </a:t>
            </a:r>
            <a:r>
              <a:rPr lang="en-US" sz="2800" dirty="0"/>
              <a:t>in this area.</a:t>
            </a:r>
          </a:p>
          <a:p>
            <a:pPr marL="403225" indent="-403225">
              <a:buClr>
                <a:schemeClr val="dk1"/>
              </a:buClr>
              <a:buSzPts val="1100"/>
              <a:buNone/>
            </a:pPr>
            <a:r>
              <a:rPr lang="en-US" sz="2800" dirty="0"/>
              <a:t>2. Be familiar with </a:t>
            </a:r>
            <a:r>
              <a:rPr lang="en-US" sz="2800" b="1" dirty="0"/>
              <a:t>common representations </a:t>
            </a:r>
            <a:r>
              <a:rPr lang="en-US" sz="2800" dirty="0"/>
              <a:t>used to represent textual data.</a:t>
            </a:r>
          </a:p>
          <a:p>
            <a:pPr marL="403225" indent="-403225">
              <a:buClr>
                <a:schemeClr val="dk1"/>
              </a:buClr>
              <a:buSzPts val="1100"/>
              <a:buNone/>
            </a:pPr>
            <a:r>
              <a:rPr lang="en-US" sz="2800" dirty="0"/>
              <a:t>3. Have developed a </a:t>
            </a:r>
            <a:r>
              <a:rPr lang="en-US" sz="2800" b="1" dirty="0"/>
              <a:t>knowledge of the main application</a:t>
            </a:r>
            <a:r>
              <a:rPr lang="en-US" sz="2800" dirty="0"/>
              <a:t> </a:t>
            </a:r>
            <a:r>
              <a:rPr lang="en-US" sz="2800" b="1" dirty="0"/>
              <a:t>areas</a:t>
            </a:r>
            <a:r>
              <a:rPr lang="en-US" sz="2800" dirty="0"/>
              <a:t> in which these techniques prove useful.</a:t>
            </a:r>
          </a:p>
          <a:p>
            <a:pPr marL="403225" indent="-403225">
              <a:buClr>
                <a:schemeClr val="dk1"/>
              </a:buClr>
              <a:buSzPts val="1100"/>
              <a:buNone/>
            </a:pPr>
            <a:r>
              <a:rPr lang="en-US" sz="2800" dirty="0"/>
              <a:t>4. Be able to </a:t>
            </a:r>
            <a:r>
              <a:rPr lang="en-US" sz="2800" b="1" dirty="0"/>
              <a:t>collect, pre-process and analyze </a:t>
            </a:r>
            <a:r>
              <a:rPr lang="en-US" sz="2800" dirty="0"/>
              <a:t>textual datasets using Python. </a:t>
            </a:r>
          </a:p>
        </p:txBody>
      </p:sp>
    </p:spTree>
    <p:extLst>
      <p:ext uri="{BB962C8B-B14F-4D97-AF65-F5344CB8AC3E}">
        <p14:creationId xmlns:p14="http://schemas.microsoft.com/office/powerpoint/2010/main" val="37065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12A3-74FF-4CB3-8DE4-A9903270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Marking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DD06F-F54B-477B-8EC2-F5D6FEF0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Marks distributed over 4 components with different weight</a:t>
            </a:r>
          </a:p>
          <a:p>
            <a:pPr marL="0" indent="0">
              <a:buNone/>
            </a:pPr>
            <a:r>
              <a:rPr lang="pt-BR" sz="2400" dirty="0"/>
              <a:t>(40% H1, 45% H2, 5% </a:t>
            </a:r>
            <a:r>
              <a:rPr lang="pt-BR" sz="2400" dirty="0" err="1"/>
              <a:t>attendance</a:t>
            </a:r>
            <a:r>
              <a:rPr lang="pt-BR" sz="2400" dirty="0"/>
              <a:t>, 5% </a:t>
            </a:r>
            <a:r>
              <a:rPr lang="pt-BR" sz="2400" dirty="0" err="1"/>
              <a:t>discussion</a:t>
            </a:r>
            <a:r>
              <a:rPr lang="pt-BR" sz="2400" dirty="0"/>
              <a:t>)</a:t>
            </a:r>
          </a:p>
          <a:p>
            <a:r>
              <a:rPr lang="en-US" sz="2400" b="1" dirty="0"/>
              <a:t>Homework: 85%</a:t>
            </a:r>
          </a:p>
          <a:p>
            <a:pPr lvl="1"/>
            <a:r>
              <a:rPr lang="en-US" sz="2000" dirty="0"/>
              <a:t>H1: Document Understanding; out in week 3 , due in week 6 </a:t>
            </a:r>
          </a:p>
          <a:p>
            <a:pPr lvl="2"/>
            <a:r>
              <a:rPr lang="en-US" sz="1700" dirty="0"/>
              <a:t>H1: individual homework</a:t>
            </a:r>
          </a:p>
          <a:p>
            <a:pPr lvl="1"/>
            <a:r>
              <a:rPr lang="en-US" sz="2000" dirty="0"/>
              <a:t>H2: Model &amp; Evaluation; out in week 7 , due in week 10</a:t>
            </a:r>
          </a:p>
          <a:p>
            <a:pPr lvl="2"/>
            <a:r>
              <a:rPr lang="en-US" sz="1700" dirty="0"/>
              <a:t>H2: competition from groups. </a:t>
            </a:r>
          </a:p>
          <a:p>
            <a:pPr lvl="2"/>
            <a:r>
              <a:rPr lang="en-US" sz="1700" dirty="0"/>
              <a:t>2 presentations for the top results</a:t>
            </a:r>
          </a:p>
          <a:p>
            <a:r>
              <a:rPr lang="en-US" sz="2400" b="1" dirty="0"/>
              <a:t>Discussion: 10%</a:t>
            </a:r>
          </a:p>
          <a:p>
            <a:pPr lvl="1"/>
            <a:r>
              <a:rPr lang="en-US" sz="2000" dirty="0"/>
              <a:t>Good questions, good answers (</a:t>
            </a:r>
            <a:r>
              <a:rPr lang="en-US" sz="2000" dirty="0" err="1"/>
              <a:t>moodle</a:t>
            </a:r>
            <a:r>
              <a:rPr lang="en-US" sz="2000" dirty="0"/>
              <a:t> forum)</a:t>
            </a:r>
          </a:p>
          <a:p>
            <a:pPr lvl="1"/>
            <a:r>
              <a:rPr lang="en-US" sz="2000" dirty="0"/>
              <a:t>Researching and discussing in front of class </a:t>
            </a:r>
          </a:p>
          <a:p>
            <a:r>
              <a:rPr lang="en-US" sz="2400" b="1" dirty="0"/>
              <a:t>Attendance: 5%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2594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EC3E-9A65-4DCA-85E8-14296968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Late Submission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44D4E-5E05-4958-B967-1063A016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 to 1 week late, 10% marks lost</a:t>
            </a:r>
          </a:p>
          <a:p>
            <a:r>
              <a:rPr lang="en-US" sz="2800" dirty="0"/>
              <a:t>Between 1-2 weeks late, 10% - 20% marks lost</a:t>
            </a:r>
          </a:p>
          <a:p>
            <a:r>
              <a:rPr lang="en-US" sz="2800" dirty="0"/>
              <a:t>2 weeks cut-off (no submissions accepted after 2 weeks)</a:t>
            </a:r>
          </a:p>
        </p:txBody>
      </p:sp>
    </p:spTree>
    <p:extLst>
      <p:ext uri="{BB962C8B-B14F-4D97-AF65-F5344CB8AC3E}">
        <p14:creationId xmlns:p14="http://schemas.microsoft.com/office/powerpoint/2010/main" val="402606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E4D-F0FE-4636-AEB3-C47728A4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318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Marking to grades mapping </a:t>
            </a:r>
            <a:br>
              <a:rPr lang="en-US" sz="3600" dirty="0"/>
            </a:br>
            <a:r>
              <a:rPr lang="en-US" sz="3600" dirty="0"/>
              <a:t>used in this module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556FD-7B54-49AF-9EA7-BA0D5CC31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3" y="1433384"/>
            <a:ext cx="4532692" cy="48169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C2A52-76B0-4612-9E76-2E333BF49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876" y="1500844"/>
            <a:ext cx="4266091" cy="38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50DA-1289-4E3D-9304-81941E1A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&amp; E-mail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F1FE-E3EE-43CE-870E-B53E40544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If you have a technical question, discuss in the lecture/lab or post to Moodle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Only send e-mail to TA/lecturer if of personal nature (e.g., health or grade related)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If you need to discuss with the TA/lecturer outside the lecture/lab hours, please set an appointment</a:t>
            </a:r>
          </a:p>
        </p:txBody>
      </p:sp>
    </p:spTree>
    <p:extLst>
      <p:ext uri="{BB962C8B-B14F-4D97-AF65-F5344CB8AC3E}">
        <p14:creationId xmlns:p14="http://schemas.microsoft.com/office/powerpoint/2010/main" val="42050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2957</TotalTime>
  <Words>441</Words>
  <Application>Microsoft Macintosh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1_Office Theme</vt:lpstr>
      <vt:lpstr>COMP30810 Intro to Text Analytics</vt:lpstr>
      <vt:lpstr>Today Goals:</vt:lpstr>
      <vt:lpstr>Overview</vt:lpstr>
      <vt:lpstr>PowerPoint Presentation</vt:lpstr>
      <vt:lpstr>Learning Objectives</vt:lpstr>
      <vt:lpstr>Marking Process</vt:lpstr>
      <vt:lpstr>Late Submission Policy</vt:lpstr>
      <vt:lpstr>Marking to grades mapping  used in this module</vt:lpstr>
      <vt:lpstr>Questions &amp; E-mail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COMP30810 Intro to Text Analytics</dc:title>
  <dc:creator>Le Binh</dc:creator>
  <cp:lastModifiedBy>Thanh Binh Le</cp:lastModifiedBy>
  <cp:revision>68</cp:revision>
  <dcterms:created xsi:type="dcterms:W3CDTF">2018-07-12T09:51:39Z</dcterms:created>
  <dcterms:modified xsi:type="dcterms:W3CDTF">2018-09-11T19:46:45Z</dcterms:modified>
</cp:coreProperties>
</file>