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handoutMasterIdLst>
    <p:handoutMasterId r:id="rId36"/>
  </p:handoutMasterIdLst>
  <p:sldIdLst>
    <p:sldId id="256" r:id="rId2"/>
    <p:sldId id="257" r:id="rId3"/>
    <p:sldId id="258" r:id="rId4"/>
    <p:sldId id="284" r:id="rId5"/>
    <p:sldId id="260" r:id="rId6"/>
    <p:sldId id="261" r:id="rId7"/>
    <p:sldId id="259" r:id="rId8"/>
    <p:sldId id="265" r:id="rId9"/>
    <p:sldId id="273" r:id="rId10"/>
    <p:sldId id="268" r:id="rId11"/>
    <p:sldId id="272" r:id="rId12"/>
    <p:sldId id="271" r:id="rId13"/>
    <p:sldId id="264" r:id="rId14"/>
    <p:sldId id="263" r:id="rId15"/>
    <p:sldId id="276" r:id="rId16"/>
    <p:sldId id="277" r:id="rId17"/>
    <p:sldId id="278" r:id="rId18"/>
    <p:sldId id="280" r:id="rId19"/>
    <p:sldId id="281" r:id="rId20"/>
    <p:sldId id="282" r:id="rId21"/>
    <p:sldId id="275" r:id="rId22"/>
    <p:sldId id="262" r:id="rId23"/>
    <p:sldId id="285" r:id="rId24"/>
    <p:sldId id="290" r:id="rId25"/>
    <p:sldId id="291" r:id="rId26"/>
    <p:sldId id="292" r:id="rId27"/>
    <p:sldId id="293" r:id="rId28"/>
    <p:sldId id="287" r:id="rId29"/>
    <p:sldId id="283" r:id="rId30"/>
    <p:sldId id="294" r:id="rId31"/>
    <p:sldId id="295" r:id="rId32"/>
    <p:sldId id="266" r:id="rId33"/>
    <p:sldId id="274" r:id="rId34"/>
    <p:sldId id="289" r:id="rId35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2F36"/>
    <a:srgbClr val="1AA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16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5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E24BBD-1CC7-43F2-9FFA-4F9F91198F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76434-B326-4429-B8C3-D1C885A7E1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9781890-378C-4071-B216-FDF0E3AE0BC2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798F-BF53-4F26-A269-50769175BD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536529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1C61-E030-48D4-A017-9507ECEDB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810" y="6536529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B3B9A83-0472-47BC-A1B8-FD4DCE4F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3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230C-0BFE-4E66-A9D8-358E9CC84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D21AF-CCEE-42EE-97CE-9CEC66959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32218"/>
            <a:ext cx="6858000" cy="152558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975F3-5DE8-4D0E-88DC-82B8743C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C06C-E1C3-4307-8698-B79C9D95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F44D-F376-44D8-892A-6DDB756A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ucd logo png">
            <a:extLst>
              <a:ext uri="{FF2B5EF4-FFF2-40B4-BE49-F238E27FC236}">
                <a16:creationId xmlns:a16="http://schemas.microsoft.com/office/drawing/2014/main" id="{4287B32C-C8EA-411C-976E-8CD731E06A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9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765467-1DD7-4FDB-BEF9-A99A1CF8D52E}"/>
              </a:ext>
            </a:extLst>
          </p:cNvPr>
          <p:cNvCxnSpPr/>
          <p:nvPr userDrawn="1"/>
        </p:nvCxnSpPr>
        <p:spPr>
          <a:xfrm>
            <a:off x="1143000" y="3602038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EC3C3C-ADAE-4D8F-BE50-8B1C958EF222}"/>
              </a:ext>
            </a:extLst>
          </p:cNvPr>
          <p:cNvCxnSpPr/>
          <p:nvPr userDrawn="1"/>
        </p:nvCxnSpPr>
        <p:spPr>
          <a:xfrm>
            <a:off x="1148439" y="3640142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6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8A4C-E2E1-42BA-A615-6D6584A7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9C7ED-66D3-40C4-9FB3-5D8B5134D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439C-8941-4B87-9C7A-C406D0EF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1CAA-D351-454C-BD37-0689368F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0300-A800-4C59-8994-33825335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9C362-54EC-4F6F-993E-EB0220CD7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F74B2-881E-4126-B898-2553FF41C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270F-D090-4691-9E46-0F04CCDC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B2DE-DF39-41F1-B3D8-985A0D44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C112-B5C6-4E8C-AB11-BCFDC69E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8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BE13184-5E3F-44E2-9A2B-CE00FFCDD202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pic>
        <p:nvPicPr>
          <p:cNvPr id="17" name="Picture 2" descr="Image result for ucd logo png">
            <a:extLst>
              <a:ext uri="{FF2B5EF4-FFF2-40B4-BE49-F238E27FC236}">
                <a16:creationId xmlns:a16="http://schemas.microsoft.com/office/drawing/2014/main" id="{8B64AFC3-BA40-4A08-AABC-9D54DFE838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9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1F3257C-DFDE-4AE4-AA42-5F79C864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75" y="2246397"/>
            <a:ext cx="7070725" cy="1981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34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4A61-D3D2-4337-B812-A9486550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3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F4BC-AB6B-43FF-AE85-597B73B9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4"/>
            <a:ext cx="7886700" cy="46756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7269-F32F-4657-B237-1E37417F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AFCBE-84FD-4577-8D8E-5F9AE221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8140-F6A8-48E4-852C-D8F2DECC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CF9C1-B532-444D-9D5C-EEFD3D8FB741}"/>
              </a:ext>
            </a:extLst>
          </p:cNvPr>
          <p:cNvCxnSpPr/>
          <p:nvPr userDrawn="1"/>
        </p:nvCxnSpPr>
        <p:spPr>
          <a:xfrm>
            <a:off x="97971" y="1354824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EC3C3C-ADAE-4D8F-BE50-8B1C958EF222}"/>
              </a:ext>
            </a:extLst>
          </p:cNvPr>
          <p:cNvCxnSpPr/>
          <p:nvPr userDrawn="1"/>
        </p:nvCxnSpPr>
        <p:spPr>
          <a:xfrm>
            <a:off x="0" y="1320739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3D2A-D78C-403A-AB77-4E70C698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715BD-97B1-4CA5-BEE7-8A26B032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CE03-A7A3-40A0-AFFD-A08DFCA0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D5B3-49CE-49C1-A265-C6DCD0D0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3FCA-65D0-4EF4-86A0-63D410DF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18F1-83FD-41C7-B14D-47837A3C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5DBE-3E68-433C-8E77-85E4D021B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F238-4E7F-4CA0-A0AB-9A13417CF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B72EA-916B-46F6-AECA-280D0014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A297-EDC1-4387-AA92-469FFB9B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8926A-1038-4B1C-929D-89F9D1D0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D226-C29D-499C-90DB-3775EBC4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9D64-9D92-4C8E-9E9C-CF25A631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9BEE4-0544-4728-BAB9-FB0AA7188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BC99E-A4CE-4B97-B30C-B5184B489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BCA04-512F-408B-8BE7-60B1EA9E5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40D6E-5AFC-4E82-8009-63A6A439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0F2C3-52D3-4DB7-87E7-0992E61C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BAFE6-9A55-4F2E-AD14-7F904231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8A01-3677-4393-B122-16559100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6E6C3-700D-4AC4-A71B-C5848CBE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A2FC0-4CB9-421A-9287-53DB1AB3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F11B8-5A94-41CE-AA46-7EF2E9D1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9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1B7FF-C1E2-4B7D-936D-7B1F2C64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F9E60-5CA8-4B4C-8487-26E33064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DC97F-FD72-4814-8C24-987E4AEE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43ED-5691-42CF-A29A-B96F860C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EF05-D242-4755-93F8-0EBE5BF1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3514D-9C3E-49F8-AF33-796251E6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F8209-DB05-42A1-A4FA-4ECBB5CA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F7585-BA7C-4CC3-9668-BA882AB7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734E-D92C-4823-9024-125D102D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23DF-9081-4FC4-814E-1F5DF76F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CDC1C-8376-4636-9AE1-0709D80B3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2127E-436D-476F-889E-ACF20D21A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7285-4E90-4518-8255-CE4BF0FE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67B29-1D34-4E4E-9CCB-90D3302B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1014-16DF-40DB-ADE8-76A29ADC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A8D60-DCB9-4DC2-917C-5D817041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F64CF-9E00-4FB7-960E-6C6808FE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58A2-E6C9-44CE-89D8-6C42762FC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3184-5E3F-44E2-9A2B-CE00FFCDD202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0A89-1591-4136-8F15-4CE0B5C92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3C638-5F37-40DC-963E-216B896C0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3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s.com/en_ie/insights/big-data/what-is-big-data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F4E1-F271-41AF-81C3-D9E01F18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519" y="1192449"/>
            <a:ext cx="5354300" cy="1655762"/>
          </a:xfrm>
        </p:spPr>
        <p:txBody>
          <a:bodyPr>
            <a:normAutofit/>
          </a:bodyPr>
          <a:lstStyle/>
          <a:p>
            <a:r>
              <a:rPr lang="en-US" b="1" dirty="0"/>
              <a:t>COMP30810</a:t>
            </a:r>
            <a:br>
              <a:rPr lang="en-US" dirty="0"/>
            </a:br>
            <a:r>
              <a:rPr lang="en-US" dirty="0"/>
              <a:t>Intro to Text Analytics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1BE40-B0A8-418D-A9CF-822D3D507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027" y="3937686"/>
            <a:ext cx="6301945" cy="18473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Dr. Binh Thanh Le</a:t>
            </a:r>
          </a:p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thanhbinh.le@ucd.ie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Insight Centre for Data Analytics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School of Computer Science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University College Dublin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7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data science hierarchy of needs and role">
            <a:extLst>
              <a:ext uri="{FF2B5EF4-FFF2-40B4-BE49-F238E27FC236}">
                <a16:creationId xmlns:a16="http://schemas.microsoft.com/office/drawing/2014/main" id="{5CAC242C-77C3-4EA8-A8E4-DFFC8AF62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1102"/>
            <a:ext cx="9144000" cy="586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628BA-E767-4BC0-8680-855F577333F6}"/>
              </a:ext>
            </a:extLst>
          </p:cNvPr>
          <p:cNvSpPr txBox="1"/>
          <p:nvPr/>
        </p:nvSpPr>
        <p:spPr>
          <a:xfrm>
            <a:off x="7118933" y="195025"/>
            <a:ext cx="142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highlight>
                  <a:srgbClr val="FFFF00"/>
                </a:highlight>
                <a:latin typeface="+mj-lt"/>
              </a:rPr>
              <a:t>SMALL COMPANY</a:t>
            </a:r>
          </a:p>
          <a:p>
            <a:pPr algn="ctr"/>
            <a:r>
              <a:rPr lang="en-US" sz="1400" b="1" i="1" dirty="0">
                <a:highlight>
                  <a:srgbClr val="FFFF00"/>
                </a:highlight>
                <a:latin typeface="+mj-lt"/>
              </a:rPr>
              <a:t> - STARTUP -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A4E0C65-B538-4DBA-8800-EF47B9141D79}"/>
              </a:ext>
            </a:extLst>
          </p:cNvPr>
          <p:cNvSpPr/>
          <p:nvPr/>
        </p:nvSpPr>
        <p:spPr>
          <a:xfrm rot="19765331">
            <a:off x="7298927" y="250126"/>
            <a:ext cx="215526" cy="592181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0E868-575C-4C84-A9D5-E2F1EC008160}"/>
              </a:ext>
            </a:extLst>
          </p:cNvPr>
          <p:cNvSpPr txBox="1"/>
          <p:nvPr/>
        </p:nvSpPr>
        <p:spPr>
          <a:xfrm>
            <a:off x="7837233" y="3228975"/>
            <a:ext cx="970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highlight>
                  <a:srgbClr val="00FF00"/>
                </a:highlight>
              </a:rPr>
              <a:t>Data </a:t>
            </a:r>
          </a:p>
          <a:p>
            <a:pPr algn="ctr"/>
            <a:r>
              <a:rPr lang="en-US" dirty="0">
                <a:solidFill>
                  <a:srgbClr val="C00000"/>
                </a:solidFill>
                <a:highlight>
                  <a:srgbClr val="00FF00"/>
                </a:highlight>
              </a:rPr>
              <a:t>Scientist</a:t>
            </a:r>
          </a:p>
        </p:txBody>
      </p:sp>
    </p:spTree>
    <p:extLst>
      <p:ext uri="{BB962C8B-B14F-4D97-AF65-F5344CB8AC3E}">
        <p14:creationId xmlns:p14="http://schemas.microsoft.com/office/powerpoint/2010/main" val="124271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data science hierarchy of needs and role">
            <a:extLst>
              <a:ext uri="{FF2B5EF4-FFF2-40B4-BE49-F238E27FC236}">
                <a16:creationId xmlns:a16="http://schemas.microsoft.com/office/drawing/2014/main" id="{5CAC242C-77C3-4EA8-A8E4-DFFC8AF62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739"/>
            <a:ext cx="9144000" cy="586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628BA-E767-4BC0-8680-855F577333F6}"/>
              </a:ext>
            </a:extLst>
          </p:cNvPr>
          <p:cNvSpPr txBox="1"/>
          <p:nvPr/>
        </p:nvSpPr>
        <p:spPr>
          <a:xfrm>
            <a:off x="6943725" y="195025"/>
            <a:ext cx="1886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highlight>
                  <a:srgbClr val="FFFF00"/>
                </a:highlight>
                <a:latin typeface="+mj-lt"/>
              </a:rPr>
              <a:t>MEDIUM</a:t>
            </a:r>
            <a:r>
              <a:rPr lang="en-US" b="1" i="1" dirty="0">
                <a:highlight>
                  <a:srgbClr val="FFFF00"/>
                </a:highlight>
                <a:latin typeface="+mj-lt"/>
              </a:rPr>
              <a:t> </a:t>
            </a:r>
            <a:r>
              <a:rPr lang="en-US" sz="1400" b="1" i="1" dirty="0">
                <a:highlight>
                  <a:srgbClr val="FFFF00"/>
                </a:highlight>
                <a:latin typeface="+mj-lt"/>
              </a:rPr>
              <a:t>COMPANY</a:t>
            </a:r>
            <a:endParaRPr lang="en-US" b="1" i="1" dirty="0">
              <a:highlight>
                <a:srgbClr val="FFFF00"/>
              </a:highlight>
              <a:latin typeface="+mj-lt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A4E0C65-B538-4DBA-8800-EF47B9141D79}"/>
              </a:ext>
            </a:extLst>
          </p:cNvPr>
          <p:cNvSpPr/>
          <p:nvPr/>
        </p:nvSpPr>
        <p:spPr>
          <a:xfrm rot="19765331">
            <a:off x="6687630" y="406186"/>
            <a:ext cx="404480" cy="362915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0E868-575C-4C84-A9D5-E2F1EC008160}"/>
              </a:ext>
            </a:extLst>
          </p:cNvPr>
          <p:cNvSpPr txBox="1"/>
          <p:nvPr/>
        </p:nvSpPr>
        <p:spPr>
          <a:xfrm>
            <a:off x="7106485" y="185579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highlight>
                  <a:srgbClr val="00FF00"/>
                </a:highlight>
              </a:rPr>
              <a:t>Data Scientist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B9F09-B552-4304-AE12-D73A445D55AB}"/>
              </a:ext>
            </a:extLst>
          </p:cNvPr>
          <p:cNvSpPr txBox="1"/>
          <p:nvPr/>
        </p:nvSpPr>
        <p:spPr>
          <a:xfrm>
            <a:off x="2372560" y="5303840"/>
            <a:ext cx="1025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highlight>
                  <a:srgbClr val="00FF00"/>
                </a:highlight>
              </a:rPr>
              <a:t>Software</a:t>
            </a:r>
          </a:p>
          <a:p>
            <a:r>
              <a:rPr lang="en-US" dirty="0">
                <a:solidFill>
                  <a:srgbClr val="C00000"/>
                </a:solidFill>
                <a:highlight>
                  <a:srgbClr val="00FF00"/>
                </a:highlight>
              </a:rPr>
              <a:t>Engineer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8712708-17C4-444B-BBC7-CEDE0576AF49}"/>
              </a:ext>
            </a:extLst>
          </p:cNvPr>
          <p:cNvSpPr/>
          <p:nvPr/>
        </p:nvSpPr>
        <p:spPr>
          <a:xfrm rot="19765331">
            <a:off x="8045370" y="3772638"/>
            <a:ext cx="364061" cy="139739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6AEA6-E0CE-4898-9A61-E21A5105EDC8}"/>
              </a:ext>
            </a:extLst>
          </p:cNvPr>
          <p:cNvSpPr txBox="1"/>
          <p:nvPr/>
        </p:nvSpPr>
        <p:spPr>
          <a:xfrm>
            <a:off x="8058829" y="3653597"/>
            <a:ext cx="101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highlight>
                  <a:srgbClr val="00FF00"/>
                </a:highlight>
              </a:rPr>
              <a:t>Data </a:t>
            </a:r>
          </a:p>
          <a:p>
            <a:pPr algn="ctr"/>
            <a:r>
              <a:rPr lang="en-US" dirty="0">
                <a:solidFill>
                  <a:srgbClr val="C00000"/>
                </a:solidFill>
                <a:highlight>
                  <a:srgbClr val="00FF00"/>
                </a:highlight>
              </a:rPr>
              <a:t>Engineer</a:t>
            </a:r>
          </a:p>
        </p:txBody>
      </p:sp>
    </p:spTree>
    <p:extLst>
      <p:ext uri="{BB962C8B-B14F-4D97-AF65-F5344CB8AC3E}">
        <p14:creationId xmlns:p14="http://schemas.microsoft.com/office/powerpoint/2010/main" val="173509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data science hierarchy of needs and role">
            <a:extLst>
              <a:ext uri="{FF2B5EF4-FFF2-40B4-BE49-F238E27FC236}">
                <a16:creationId xmlns:a16="http://schemas.microsoft.com/office/drawing/2014/main" id="{5CAC242C-77C3-4EA8-A8E4-DFFC8AF62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9691"/>
            <a:ext cx="9144000" cy="586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628BA-E767-4BC0-8680-855F577333F6}"/>
              </a:ext>
            </a:extLst>
          </p:cNvPr>
          <p:cNvSpPr txBox="1"/>
          <p:nvPr/>
        </p:nvSpPr>
        <p:spPr>
          <a:xfrm>
            <a:off x="6698916" y="76900"/>
            <a:ext cx="188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highlight>
                  <a:srgbClr val="FFFF00"/>
                </a:highlight>
                <a:latin typeface="+mj-lt"/>
              </a:rPr>
              <a:t>LARGE</a:t>
            </a:r>
            <a:r>
              <a:rPr lang="en-US" b="1" i="1" dirty="0">
                <a:highlight>
                  <a:srgbClr val="FFFF00"/>
                </a:highlight>
                <a:latin typeface="+mj-lt"/>
              </a:rPr>
              <a:t> </a:t>
            </a:r>
            <a:r>
              <a:rPr lang="en-US" sz="1400" b="1" i="1" dirty="0">
                <a:highlight>
                  <a:srgbClr val="FFFF00"/>
                </a:highlight>
                <a:latin typeface="+mj-lt"/>
              </a:rPr>
              <a:t>COMPANY</a:t>
            </a:r>
            <a:endParaRPr lang="en-US" b="1" i="1" dirty="0">
              <a:highlight>
                <a:srgbClr val="FFFF00"/>
              </a:highlight>
              <a:latin typeface="+mj-lt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A4E0C65-B538-4DBA-8800-EF47B9141D79}"/>
              </a:ext>
            </a:extLst>
          </p:cNvPr>
          <p:cNvSpPr/>
          <p:nvPr/>
        </p:nvSpPr>
        <p:spPr>
          <a:xfrm rot="19765331">
            <a:off x="7110614" y="1953534"/>
            <a:ext cx="287646" cy="19981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0E868-575C-4C84-A9D5-E2F1EC008160}"/>
              </a:ext>
            </a:extLst>
          </p:cNvPr>
          <p:cNvSpPr txBox="1"/>
          <p:nvPr/>
        </p:nvSpPr>
        <p:spPr>
          <a:xfrm>
            <a:off x="7538023" y="2403396"/>
            <a:ext cx="869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highlight>
                  <a:srgbClr val="00FF00"/>
                </a:highlight>
              </a:rPr>
              <a:t>Data </a:t>
            </a:r>
          </a:p>
          <a:p>
            <a:pPr algn="ctr"/>
            <a:r>
              <a:rPr lang="en-US" dirty="0">
                <a:solidFill>
                  <a:srgbClr val="C00000"/>
                </a:solidFill>
                <a:highlight>
                  <a:srgbClr val="00FF00"/>
                </a:highlight>
              </a:rPr>
              <a:t>Analyst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B9F09-B552-4304-AE12-D73A445D55AB}"/>
              </a:ext>
            </a:extLst>
          </p:cNvPr>
          <p:cNvSpPr txBox="1"/>
          <p:nvPr/>
        </p:nvSpPr>
        <p:spPr>
          <a:xfrm>
            <a:off x="2372560" y="5303840"/>
            <a:ext cx="1025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highlight>
                  <a:srgbClr val="00FF00"/>
                </a:highlight>
              </a:rPr>
              <a:t>Software</a:t>
            </a:r>
          </a:p>
          <a:p>
            <a:r>
              <a:rPr lang="en-US" dirty="0">
                <a:solidFill>
                  <a:srgbClr val="C00000"/>
                </a:solidFill>
                <a:highlight>
                  <a:srgbClr val="00FF00"/>
                </a:highlight>
              </a:rPr>
              <a:t>Engineer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8712708-17C4-444B-BBC7-CEDE0576AF49}"/>
              </a:ext>
            </a:extLst>
          </p:cNvPr>
          <p:cNvSpPr/>
          <p:nvPr/>
        </p:nvSpPr>
        <p:spPr>
          <a:xfrm rot="19765331">
            <a:off x="8045370" y="3772638"/>
            <a:ext cx="364061" cy="139739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6AEA6-E0CE-4898-9A61-E21A5105EDC8}"/>
              </a:ext>
            </a:extLst>
          </p:cNvPr>
          <p:cNvSpPr txBox="1"/>
          <p:nvPr/>
        </p:nvSpPr>
        <p:spPr>
          <a:xfrm>
            <a:off x="8058829" y="3653597"/>
            <a:ext cx="101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highlight>
                  <a:srgbClr val="00FF00"/>
                </a:highlight>
              </a:rPr>
              <a:t>Data </a:t>
            </a:r>
          </a:p>
          <a:p>
            <a:pPr algn="ctr"/>
            <a:r>
              <a:rPr lang="en-US" dirty="0">
                <a:solidFill>
                  <a:srgbClr val="C00000"/>
                </a:solidFill>
                <a:highlight>
                  <a:srgbClr val="00FF00"/>
                </a:highlight>
              </a:rPr>
              <a:t>Engineer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7D2299E-F963-4C42-8615-6FAD722221C2}"/>
              </a:ext>
            </a:extLst>
          </p:cNvPr>
          <p:cNvSpPr/>
          <p:nvPr/>
        </p:nvSpPr>
        <p:spPr>
          <a:xfrm rot="19765331">
            <a:off x="6196989" y="470946"/>
            <a:ext cx="367740" cy="159055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110AA-04F6-46A9-8F56-965BE8F5F377}"/>
              </a:ext>
            </a:extLst>
          </p:cNvPr>
          <p:cNvSpPr txBox="1"/>
          <p:nvPr/>
        </p:nvSpPr>
        <p:spPr>
          <a:xfrm>
            <a:off x="6618439" y="603986"/>
            <a:ext cx="2582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Research Scientist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Data Scientist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Machine Learning Engineer</a:t>
            </a:r>
          </a:p>
        </p:txBody>
      </p:sp>
    </p:spTree>
    <p:extLst>
      <p:ext uri="{BB962C8B-B14F-4D97-AF65-F5344CB8AC3E}">
        <p14:creationId xmlns:p14="http://schemas.microsoft.com/office/powerpoint/2010/main" val="286131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DC8D-4505-4635-934C-7CA7E1F7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for Data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76BD0-6381-46FD-B9AE-DAD2F72B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67661"/>
            <a:ext cx="7705725" cy="45887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AD729A-57F7-459C-AB93-9C248226817F}"/>
              </a:ext>
            </a:extLst>
          </p:cNvPr>
          <p:cNvSpPr/>
          <p:nvPr/>
        </p:nvSpPr>
        <p:spPr>
          <a:xfrm>
            <a:off x="290513" y="6407832"/>
            <a:ext cx="8562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810081"/>
                </a:solidFill>
                <a:latin typeface="Calibri" panose="020F0502020204030204" pitchFamily="34" charset="0"/>
              </a:rPr>
              <a:t>http://www.kdnuggets.com/2014/10/crisp-dm-top-methodology-analytics-data-mining-data-science-projects.html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72204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7E47-2A8A-4CED-B8D5-AF389C85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CRIPS-DM?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C3950C-5C8C-47AD-B0CD-428FF7CF4496}"/>
              </a:ext>
            </a:extLst>
          </p:cNvPr>
          <p:cNvSpPr/>
          <p:nvPr/>
        </p:nvSpPr>
        <p:spPr>
          <a:xfrm>
            <a:off x="85725" y="1365547"/>
            <a:ext cx="7734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CRISP-DM: </a:t>
            </a:r>
            <a:r>
              <a:rPr lang="en-US" b="1" dirty="0" err="1">
                <a:solidFill>
                  <a:srgbClr val="FF3333"/>
                </a:solidFill>
                <a:latin typeface="Helvetica-Bold"/>
              </a:rPr>
              <a:t>CR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oss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-</a:t>
            </a:r>
            <a:r>
              <a:rPr lang="en-US" b="1" dirty="0">
                <a:solidFill>
                  <a:srgbClr val="EC613D"/>
                </a:solidFill>
                <a:latin typeface="Helvetica-Bold"/>
              </a:rPr>
              <a:t>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ndustry </a:t>
            </a:r>
            <a:r>
              <a:rPr lang="en-US" b="1" dirty="0">
                <a:solidFill>
                  <a:srgbClr val="EC613D"/>
                </a:solidFill>
                <a:latin typeface="Helvetica-Bold"/>
              </a:rPr>
              <a:t>S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tandard </a:t>
            </a:r>
            <a:r>
              <a:rPr lang="en-US" b="1" u="sng" dirty="0">
                <a:solidFill>
                  <a:srgbClr val="EC613D"/>
                </a:solidFill>
                <a:latin typeface="Helvetica-Bold"/>
              </a:rPr>
              <a:t>P</a:t>
            </a:r>
            <a:r>
              <a:rPr lang="en-US" u="sng" dirty="0">
                <a:solidFill>
                  <a:srgbClr val="000000"/>
                </a:solidFill>
                <a:latin typeface="Helvetica" panose="020B0604020202020204" pitchFamily="34" charset="0"/>
              </a:rPr>
              <a:t>rocess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for </a:t>
            </a:r>
            <a:r>
              <a:rPr lang="en-US" b="1" dirty="0">
                <a:solidFill>
                  <a:srgbClr val="EC613D"/>
                </a:solidFill>
                <a:latin typeface="Helvetica-Bold"/>
              </a:rPr>
              <a:t>D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ata </a:t>
            </a:r>
            <a:r>
              <a:rPr lang="en-US" b="1" dirty="0">
                <a:solidFill>
                  <a:srgbClr val="EC613D"/>
                </a:solidFill>
                <a:latin typeface="Helvetica-Bold"/>
              </a:rPr>
              <a:t>M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ining (1996)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FB28F-32D0-4F17-B21E-1A686E29A36A}"/>
              </a:ext>
            </a:extLst>
          </p:cNvPr>
          <p:cNvSpPr/>
          <p:nvPr/>
        </p:nvSpPr>
        <p:spPr>
          <a:xfrm>
            <a:off x="5181600" y="1892111"/>
            <a:ext cx="36378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alibri-Bold"/>
              </a:rPr>
              <a:t>1. Business Understanding: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What is the business </a:t>
            </a:r>
            <a:r>
              <a:rPr lang="en-US" b="1" dirty="0">
                <a:solidFill>
                  <a:srgbClr val="000000"/>
                </a:solidFill>
                <a:latin typeface="Calibri-Bold"/>
              </a:rPr>
              <a:t>problem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</a:p>
          <a:p>
            <a:r>
              <a:rPr lang="en-US" b="1" dirty="0">
                <a:solidFill>
                  <a:srgbClr val="0000FF"/>
                </a:solidFill>
                <a:latin typeface="Calibri-Bold"/>
              </a:rPr>
              <a:t>2. Data Understanding: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What is the </a:t>
            </a:r>
            <a:r>
              <a:rPr lang="en-US" b="1" dirty="0">
                <a:solidFill>
                  <a:srgbClr val="000000"/>
                </a:solidFill>
                <a:latin typeface="Calibri-Bold"/>
              </a:rPr>
              <a:t>data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required to solve the business problem?</a:t>
            </a:r>
          </a:p>
          <a:p>
            <a:r>
              <a:rPr lang="en-US" b="1" dirty="0">
                <a:solidFill>
                  <a:srgbClr val="0000FF"/>
                </a:solidFill>
                <a:latin typeface="Calibri-Bold"/>
              </a:rPr>
              <a:t>3. Data Preparation: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Where is the </a:t>
            </a:r>
            <a:r>
              <a:rPr lang="en-US" b="1" dirty="0">
                <a:solidFill>
                  <a:srgbClr val="000000"/>
                </a:solidFill>
                <a:latin typeface="Calibri-Bold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how should it be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collected, transformed and stored?</a:t>
            </a:r>
          </a:p>
          <a:p>
            <a:r>
              <a:rPr lang="en-US" b="1" dirty="0">
                <a:solidFill>
                  <a:srgbClr val="0000FF"/>
                </a:solidFill>
                <a:latin typeface="Calibri-Bold"/>
              </a:rPr>
              <a:t>4. Modeling: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What data analytics </a:t>
            </a:r>
            <a:r>
              <a:rPr lang="en-US" b="1" dirty="0">
                <a:solidFill>
                  <a:srgbClr val="000000"/>
                </a:solidFill>
                <a:latin typeface="Calibri-Bold"/>
              </a:rPr>
              <a:t>algorithms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should be used?</a:t>
            </a:r>
          </a:p>
          <a:p>
            <a:r>
              <a:rPr lang="en-US" b="1" dirty="0">
                <a:solidFill>
                  <a:srgbClr val="0000FF"/>
                </a:solidFill>
                <a:latin typeface="Calibri-Bold"/>
              </a:rPr>
              <a:t>5. Evaluation: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How well do the </a:t>
            </a:r>
            <a:r>
              <a:rPr lang="en-US" b="1" dirty="0">
                <a:solidFill>
                  <a:srgbClr val="000000"/>
                </a:solidFill>
                <a:latin typeface="Calibri-Bold"/>
              </a:rPr>
              <a:t>algorithms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work?</a:t>
            </a:r>
          </a:p>
          <a:p>
            <a:r>
              <a:rPr lang="en-US" b="1" dirty="0">
                <a:solidFill>
                  <a:srgbClr val="0000FF"/>
                </a:solidFill>
                <a:latin typeface="Calibri-Bold"/>
              </a:rPr>
              <a:t>6. Deployment: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How can the analytics results be integrated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into the work process (specific to the organization)?</a:t>
            </a:r>
            <a:endParaRPr lang="en-US" sz="1400" dirty="0"/>
          </a:p>
        </p:txBody>
      </p:sp>
      <p:pic>
        <p:nvPicPr>
          <p:cNvPr id="6148" name="Picture 4" descr="Image result for what is crisp-dm">
            <a:extLst>
              <a:ext uri="{FF2B5EF4-FFF2-40B4-BE49-F238E27FC236}">
                <a16:creationId xmlns:a16="http://schemas.microsoft.com/office/drawing/2014/main" id="{D50F098B-8800-4421-B1BA-6FFAB7FC4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9" y="1968558"/>
            <a:ext cx="4857041" cy="452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0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D5D9-9978-4A76-BC59-B5FBD873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</a:rPr>
              <a:t>CRISP-DM: </a:t>
            </a:r>
            <a:r>
              <a:rPr lang="en-US" sz="3600" dirty="0">
                <a:solidFill>
                  <a:srgbClr val="0000FF"/>
                </a:solidFill>
                <a:latin typeface="Calibri" panose="020F0502020204030204" pitchFamily="34" charset="0"/>
              </a:rPr>
              <a:t>Business Understanding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2FEE1A-5473-4DB6-B798-0B72832B75C6}"/>
              </a:ext>
            </a:extLst>
          </p:cNvPr>
          <p:cNvSpPr/>
          <p:nvPr/>
        </p:nvSpPr>
        <p:spPr>
          <a:xfrm>
            <a:off x="628650" y="1664821"/>
            <a:ext cx="803909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latin typeface="Calibri-Bold"/>
              </a:rPr>
              <a:t>Converting the Business Problem into Analytics</a:t>
            </a:r>
          </a:p>
          <a:p>
            <a:r>
              <a:rPr lang="en-US" sz="3000" b="1" dirty="0">
                <a:latin typeface="Calibri-Bold"/>
              </a:rPr>
              <a:t>Solutions</a:t>
            </a:r>
          </a:p>
          <a:p>
            <a:r>
              <a:rPr lang="en-US" sz="2600" dirty="0">
                <a:latin typeface="ArialMT"/>
              </a:rPr>
              <a:t>– </a:t>
            </a:r>
            <a:r>
              <a:rPr lang="en-US" sz="2600" dirty="0">
                <a:latin typeface="Calibri" panose="020F0502020204030204" pitchFamily="34" charset="0"/>
              </a:rPr>
              <a:t>What is the business problem?</a:t>
            </a:r>
          </a:p>
          <a:p>
            <a:r>
              <a:rPr lang="en-US" sz="2600" dirty="0">
                <a:latin typeface="ArialMT"/>
              </a:rPr>
              <a:t>– </a:t>
            </a:r>
            <a:r>
              <a:rPr lang="en-US" sz="2600" dirty="0">
                <a:latin typeface="Calibri" panose="020F0502020204030204" pitchFamily="34" charset="0"/>
              </a:rPr>
              <a:t>What are the goals that the business wants to</a:t>
            </a:r>
          </a:p>
          <a:p>
            <a:r>
              <a:rPr lang="en-US" sz="2600" dirty="0">
                <a:latin typeface="Calibri" panose="020F0502020204030204" pitchFamily="34" charset="0"/>
              </a:rPr>
              <a:t>achieve?</a:t>
            </a:r>
          </a:p>
          <a:p>
            <a:r>
              <a:rPr lang="en-US" sz="2600" dirty="0">
                <a:latin typeface="ArialMT"/>
              </a:rPr>
              <a:t>– </a:t>
            </a:r>
            <a:r>
              <a:rPr lang="en-US" sz="2600" dirty="0">
                <a:latin typeface="Calibri" panose="020F0502020204030204" pitchFamily="34" charset="0"/>
              </a:rPr>
              <a:t>How does the business currently work?</a:t>
            </a:r>
          </a:p>
          <a:p>
            <a:r>
              <a:rPr lang="en-US" sz="2600" dirty="0">
                <a:latin typeface="ArialMT"/>
              </a:rPr>
              <a:t>– </a:t>
            </a:r>
            <a:r>
              <a:rPr lang="en-US" sz="2600" dirty="0">
                <a:latin typeface="Calibri" panose="020F0502020204030204" pitchFamily="34" charset="0"/>
              </a:rPr>
              <a:t>In what ways could a predictive analytics model help</a:t>
            </a:r>
          </a:p>
          <a:p>
            <a:r>
              <a:rPr lang="en-US" sz="2600" dirty="0">
                <a:latin typeface="Calibri" panose="020F0502020204030204" pitchFamily="34" charset="0"/>
              </a:rPr>
              <a:t>to address the business problem?</a:t>
            </a:r>
          </a:p>
          <a:p>
            <a:r>
              <a:rPr lang="en-US" sz="2200" dirty="0">
                <a:latin typeface="ArialMT"/>
              </a:rPr>
              <a:t>• </a:t>
            </a:r>
            <a:r>
              <a:rPr lang="en-US" sz="2200" dirty="0">
                <a:latin typeface="Calibri" panose="020F0502020204030204" pitchFamily="34" charset="0"/>
              </a:rPr>
              <a:t>Describe the predictive model, how will it be used, how will</a:t>
            </a:r>
          </a:p>
          <a:p>
            <a:r>
              <a:rPr lang="en-US" sz="2200" dirty="0">
                <a:latin typeface="Calibri" panose="020F0502020204030204" pitchFamily="34" charset="0"/>
              </a:rPr>
              <a:t>it help solve the original business problem, what is the</a:t>
            </a:r>
          </a:p>
          <a:p>
            <a:r>
              <a:rPr lang="en-US" sz="2200" dirty="0">
                <a:latin typeface="Calibri" panose="020F0502020204030204" pitchFamily="34" charset="0"/>
              </a:rPr>
              <a:t>metric for success (high model accuracy, increase in sales)?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9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7BB8-1B6A-4F48-ACF6-EC6B6A22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</a:rPr>
              <a:t>CRISP-DM: </a:t>
            </a:r>
            <a:r>
              <a:rPr lang="en-US" sz="3600" dirty="0">
                <a:solidFill>
                  <a:srgbClr val="0000FF"/>
                </a:solidFill>
                <a:latin typeface="Calibri" panose="020F0502020204030204" pitchFamily="34" charset="0"/>
              </a:rPr>
              <a:t>Business Understanding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9415CF-4FE9-4052-B875-2C5475B734A1}"/>
              </a:ext>
            </a:extLst>
          </p:cNvPr>
          <p:cNvSpPr/>
          <p:nvPr/>
        </p:nvSpPr>
        <p:spPr>
          <a:xfrm>
            <a:off x="457199" y="1566952"/>
            <a:ext cx="835342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MT"/>
              </a:rPr>
              <a:t>• </a:t>
            </a:r>
            <a:r>
              <a:rPr lang="en-US" sz="3200" b="1" dirty="0">
                <a:latin typeface="Calibri-Bold"/>
              </a:rPr>
              <a:t>Assessing Feasibility</a:t>
            </a:r>
          </a:p>
          <a:p>
            <a:pPr lvl="1"/>
            <a:r>
              <a:rPr lang="en-US" sz="2800" dirty="0">
                <a:latin typeface="ArialMT"/>
              </a:rPr>
              <a:t>– </a:t>
            </a:r>
            <a:r>
              <a:rPr lang="en-US" sz="2800" b="1" dirty="0">
                <a:latin typeface="Calibri-Bold"/>
              </a:rPr>
              <a:t>Data: </a:t>
            </a:r>
            <a:r>
              <a:rPr lang="en-US" sz="2800" dirty="0">
                <a:latin typeface="Calibri" panose="020F0502020204030204" pitchFamily="34" charset="0"/>
              </a:rPr>
              <a:t>Is the data required by the solution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</a:rPr>
              <a:t>available, or could it be made available?</a:t>
            </a:r>
          </a:p>
          <a:p>
            <a:pPr lvl="1"/>
            <a:r>
              <a:rPr lang="en-US" sz="2800" dirty="0">
                <a:latin typeface="ArialMT"/>
              </a:rPr>
              <a:t>– </a:t>
            </a:r>
            <a:r>
              <a:rPr lang="en-US" sz="2800" b="1" dirty="0">
                <a:latin typeface="Calibri-Bold"/>
              </a:rPr>
              <a:t>Capacity: </a:t>
            </a:r>
            <a:r>
              <a:rPr lang="en-US" sz="2800" dirty="0">
                <a:latin typeface="Calibri" panose="020F0502020204030204" pitchFamily="34" charset="0"/>
              </a:rPr>
              <a:t>What is the capacity of the business to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</a:rPr>
              <a:t>utilize the insights that the analytics solution will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</a:rPr>
              <a:t>provide? (e.g., Integration: How does the analytic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</a:rPr>
              <a:t>solution fit into the existing business process?)</a:t>
            </a:r>
          </a:p>
          <a:p>
            <a:pPr lvl="1"/>
            <a:r>
              <a:rPr lang="en-US" sz="2800" dirty="0">
                <a:latin typeface="ArialMT"/>
              </a:rPr>
              <a:t>– </a:t>
            </a:r>
            <a:r>
              <a:rPr lang="en-US" sz="2800" b="1" dirty="0">
                <a:latin typeface="Calibri-Bold"/>
              </a:rPr>
              <a:t>Impact: </a:t>
            </a:r>
            <a:r>
              <a:rPr lang="en-US" sz="2800" dirty="0">
                <a:latin typeface="Calibri" panose="020F0502020204030204" pitchFamily="34" charset="0"/>
              </a:rPr>
              <a:t>How do we know the solution is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</a:rPr>
              <a:t>successful? (e.g., model accuracy, impact on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</a:rPr>
              <a:t>business)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237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2C32-061D-4079-ACB0-8DD59EF0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</a:rPr>
              <a:t>CRISP-DM: </a:t>
            </a:r>
            <a:r>
              <a:rPr lang="en-US" sz="3600" dirty="0">
                <a:solidFill>
                  <a:srgbClr val="0000FF"/>
                </a:solidFill>
                <a:latin typeface="Calibri" panose="020F0502020204030204" pitchFamily="34" charset="0"/>
              </a:rPr>
              <a:t>Data Understanding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486722-1974-457A-AEA3-227CC2C09AC1}"/>
              </a:ext>
            </a:extLst>
          </p:cNvPr>
          <p:cNvSpPr/>
          <p:nvPr/>
        </p:nvSpPr>
        <p:spPr>
          <a:xfrm>
            <a:off x="447675" y="1967062"/>
            <a:ext cx="844867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MT"/>
              </a:rPr>
              <a:t>• </a:t>
            </a:r>
            <a:r>
              <a:rPr lang="en-US" sz="3200" b="1" dirty="0">
                <a:latin typeface="Calibri-Bold"/>
              </a:rPr>
              <a:t>Designing the Analytics Base Table </a:t>
            </a:r>
            <a:r>
              <a:rPr lang="en-US" sz="2800" dirty="0">
                <a:latin typeface="Calibri" panose="020F0502020204030204" pitchFamily="34" charset="0"/>
              </a:rPr>
              <a:t>(e.g., the CSV</a:t>
            </a:r>
          </a:p>
          <a:p>
            <a:r>
              <a:rPr lang="en-US" sz="2800" dirty="0">
                <a:latin typeface="Calibri" panose="020F0502020204030204" pitchFamily="34" charset="0"/>
              </a:rPr>
              <a:t>file describing examples via descriptive features)</a:t>
            </a:r>
          </a:p>
          <a:p>
            <a:r>
              <a:rPr lang="en-US" sz="3200" dirty="0">
                <a:latin typeface="ArialMT"/>
              </a:rPr>
              <a:t>• </a:t>
            </a:r>
            <a:r>
              <a:rPr lang="en-US" sz="3200" b="1" dirty="0">
                <a:latin typeface="Calibri-Bold"/>
              </a:rPr>
              <a:t>Designing &amp; Implementing Features</a:t>
            </a:r>
          </a:p>
          <a:p>
            <a:pPr lvl="1"/>
            <a:r>
              <a:rPr lang="en-US" sz="2800" dirty="0">
                <a:latin typeface="ArialMT"/>
              </a:rPr>
              <a:t>– </a:t>
            </a:r>
            <a:r>
              <a:rPr lang="en-US" sz="2800" dirty="0">
                <a:latin typeface="Calibri" panose="020F0502020204030204" pitchFamily="34" charset="0"/>
              </a:rPr>
              <a:t>Different Types of Data</a:t>
            </a:r>
          </a:p>
          <a:p>
            <a:pPr lvl="1"/>
            <a:r>
              <a:rPr lang="en-US" sz="2800" dirty="0">
                <a:latin typeface="ArialMT"/>
              </a:rPr>
              <a:t>– </a:t>
            </a:r>
            <a:r>
              <a:rPr lang="en-US" sz="2800" dirty="0">
                <a:latin typeface="Calibri" panose="020F0502020204030204" pitchFamily="34" charset="0"/>
              </a:rPr>
              <a:t>Different Types of Features</a:t>
            </a:r>
          </a:p>
          <a:p>
            <a:pPr lvl="1"/>
            <a:r>
              <a:rPr lang="en-US" sz="2800" dirty="0">
                <a:latin typeface="ArialMT"/>
              </a:rPr>
              <a:t>– </a:t>
            </a:r>
            <a:r>
              <a:rPr lang="en-US" sz="2800" dirty="0">
                <a:latin typeface="Calibri" panose="020F0502020204030204" pitchFamily="34" charset="0"/>
              </a:rPr>
              <a:t>Handling Time</a:t>
            </a:r>
          </a:p>
          <a:p>
            <a:pPr lvl="1"/>
            <a:r>
              <a:rPr lang="en-US" sz="2800" dirty="0">
                <a:latin typeface="ArialMT"/>
              </a:rPr>
              <a:t>– </a:t>
            </a:r>
            <a:r>
              <a:rPr lang="en-US" sz="2800" dirty="0">
                <a:latin typeface="Calibri" panose="020F0502020204030204" pitchFamily="34" charset="0"/>
              </a:rPr>
              <a:t>Legal Issues</a:t>
            </a:r>
          </a:p>
          <a:p>
            <a:pPr lvl="1"/>
            <a:r>
              <a:rPr lang="en-US" sz="2800" dirty="0">
                <a:latin typeface="ArialMT"/>
              </a:rPr>
              <a:t>– </a:t>
            </a:r>
            <a:r>
              <a:rPr lang="en-US" sz="2800" dirty="0">
                <a:latin typeface="Calibri" panose="020F0502020204030204" pitchFamily="34" charset="0"/>
              </a:rPr>
              <a:t>Implementing Features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001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2C32-061D-4079-ACB0-8DD59EF0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</a:rPr>
              <a:t>CRISP-DM:</a:t>
            </a:r>
            <a:r>
              <a:rPr lang="en-US" b="1" dirty="0">
                <a:solidFill>
                  <a:srgbClr val="0000FF"/>
                </a:solidFill>
                <a:latin typeface="Calibri-Bold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alibri" panose="020F0502020204030204" pitchFamily="34" charset="0"/>
              </a:rPr>
              <a:t>Data Preparation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486722-1974-457A-AEA3-227CC2C09AC1}"/>
              </a:ext>
            </a:extLst>
          </p:cNvPr>
          <p:cNvSpPr/>
          <p:nvPr/>
        </p:nvSpPr>
        <p:spPr>
          <a:xfrm>
            <a:off x="428625" y="1659285"/>
            <a:ext cx="84486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Changing</a:t>
            </a:r>
            <a:r>
              <a:rPr lang="en-US" sz="3200" dirty="0"/>
              <a:t> the original data to </a:t>
            </a:r>
            <a:r>
              <a:rPr lang="en-US" sz="3200" b="1" dirty="0"/>
              <a:t>make it more compatible </a:t>
            </a:r>
            <a:r>
              <a:rPr lang="en-US" sz="3200" dirty="0"/>
              <a:t>with some machine learning algorithms</a:t>
            </a:r>
          </a:p>
          <a:p>
            <a:endParaRPr lang="en-US" sz="3200" dirty="0"/>
          </a:p>
          <a:p>
            <a:r>
              <a:rPr lang="en-US" sz="3200" dirty="0"/>
              <a:t>• Normalization</a:t>
            </a:r>
          </a:p>
          <a:p>
            <a:r>
              <a:rPr lang="en-US" sz="3200" dirty="0"/>
              <a:t>• Binning</a:t>
            </a:r>
          </a:p>
          <a:p>
            <a:r>
              <a:rPr lang="en-US" sz="3200" dirty="0"/>
              <a:t>• Sampling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3675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2C32-061D-4079-ACB0-8DD59EF0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</a:rPr>
              <a:t>CRISP-DM:</a:t>
            </a:r>
            <a:r>
              <a:rPr lang="en-US" b="1" dirty="0">
                <a:solidFill>
                  <a:srgbClr val="0000FF"/>
                </a:solidFill>
                <a:latin typeface="Calibri-Bold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alibri" panose="020F0502020204030204" pitchFamily="34" charset="0"/>
              </a:rPr>
              <a:t>Modeling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486722-1974-457A-AEA3-227CC2C09AC1}"/>
              </a:ext>
            </a:extLst>
          </p:cNvPr>
          <p:cNvSpPr/>
          <p:nvPr/>
        </p:nvSpPr>
        <p:spPr>
          <a:xfrm>
            <a:off x="228600" y="1476115"/>
            <a:ext cx="8772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• Modeling:</a:t>
            </a:r>
          </a:p>
          <a:p>
            <a:r>
              <a:rPr lang="en-US" sz="3200" dirty="0"/>
              <a:t>–How to build models</a:t>
            </a:r>
          </a:p>
          <a:p>
            <a:r>
              <a:rPr lang="en-US" sz="3200" dirty="0"/>
              <a:t>–How to evaluate prediction models</a:t>
            </a:r>
          </a:p>
          <a:p>
            <a:endParaRPr lang="en-US" sz="3200" dirty="0"/>
          </a:p>
          <a:p>
            <a:r>
              <a:rPr lang="en-US" sz="3200" dirty="0"/>
              <a:t>• </a:t>
            </a:r>
            <a:r>
              <a:rPr lang="en-US" sz="3200" b="1" dirty="0"/>
              <a:t>Regression: </a:t>
            </a:r>
            <a:r>
              <a:rPr lang="en-US" sz="3200" dirty="0"/>
              <a:t>predicting a numeric target feature</a:t>
            </a:r>
          </a:p>
          <a:p>
            <a:r>
              <a:rPr lang="en-US" sz="3200" dirty="0"/>
              <a:t>• </a:t>
            </a:r>
            <a:r>
              <a:rPr lang="en-US" sz="3200" b="1" dirty="0"/>
              <a:t>Classification: </a:t>
            </a:r>
            <a:r>
              <a:rPr lang="en-US" sz="3200" dirty="0"/>
              <a:t>predicting a categorical target feature</a:t>
            </a:r>
          </a:p>
          <a:p>
            <a:r>
              <a:rPr lang="en-US" sz="3200" b="1" dirty="0"/>
              <a:t>• Clustering: </a:t>
            </a:r>
            <a:r>
              <a:rPr lang="en-US" sz="3200" dirty="0"/>
              <a:t>group data into several clusters the add new data into the suitable pool</a:t>
            </a:r>
          </a:p>
        </p:txBody>
      </p:sp>
    </p:spTree>
    <p:extLst>
      <p:ext uri="{BB962C8B-B14F-4D97-AF65-F5344CB8AC3E}">
        <p14:creationId xmlns:p14="http://schemas.microsoft.com/office/powerpoint/2010/main" val="370472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967D-2F80-48B8-864B-741854EB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DB34-6D2C-4765-8D49-BEFC2BAE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Where do Data come from? Big Data? </a:t>
            </a:r>
          </a:p>
          <a:p>
            <a:r>
              <a:rPr lang="en-US" sz="2800" dirty="0"/>
              <a:t>Related concepts in Data Science? </a:t>
            </a:r>
          </a:p>
          <a:p>
            <a:r>
              <a:rPr lang="en-US" sz="2800" dirty="0"/>
              <a:t>CRIPS-DM?</a:t>
            </a:r>
          </a:p>
          <a:p>
            <a:r>
              <a:rPr lang="en-US" sz="2800" dirty="0"/>
              <a:t>Text analytics?</a:t>
            </a:r>
          </a:p>
        </p:txBody>
      </p:sp>
    </p:spTree>
    <p:extLst>
      <p:ext uri="{BB962C8B-B14F-4D97-AF65-F5344CB8AC3E}">
        <p14:creationId xmlns:p14="http://schemas.microsoft.com/office/powerpoint/2010/main" val="60512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2C32-061D-4079-ACB0-8DD59EF0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</a:rPr>
              <a:t>CRISP-DM:</a:t>
            </a:r>
            <a:r>
              <a:rPr lang="en-US" b="1" dirty="0">
                <a:solidFill>
                  <a:srgbClr val="0000FF"/>
                </a:solidFill>
                <a:latin typeface="Calibri-Bold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alibri" panose="020F0502020204030204" pitchFamily="34" charset="0"/>
              </a:rPr>
              <a:t>Model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486722-1974-457A-AEA3-227CC2C09AC1}"/>
              </a:ext>
            </a:extLst>
          </p:cNvPr>
          <p:cNvSpPr/>
          <p:nvPr/>
        </p:nvSpPr>
        <p:spPr>
          <a:xfrm>
            <a:off x="771525" y="1657090"/>
            <a:ext cx="77438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Experiment Design</a:t>
            </a:r>
          </a:p>
          <a:p>
            <a:r>
              <a:rPr lang="en-US" sz="3200" dirty="0"/>
              <a:t>• Underfitting/Overfitting</a:t>
            </a:r>
          </a:p>
          <a:p>
            <a:r>
              <a:rPr lang="en-US" sz="3200" dirty="0"/>
              <a:t>• Out-of-sample Testing</a:t>
            </a:r>
          </a:p>
          <a:p>
            <a:r>
              <a:rPr lang="en-US" sz="3200" dirty="0"/>
              <a:t>• Cross-Validation</a:t>
            </a:r>
          </a:p>
          <a:p>
            <a:endParaRPr lang="en-US" sz="3200" dirty="0"/>
          </a:p>
          <a:p>
            <a:r>
              <a:rPr lang="en-US" sz="3200" b="1" dirty="0"/>
              <a:t>Evaluation Measures</a:t>
            </a:r>
          </a:p>
          <a:p>
            <a:r>
              <a:rPr lang="en-US" sz="3200" dirty="0"/>
              <a:t>• Regression</a:t>
            </a:r>
          </a:p>
          <a:p>
            <a:r>
              <a:rPr lang="en-US" sz="3200" dirty="0"/>
              <a:t>• Classification</a:t>
            </a:r>
          </a:p>
          <a:p>
            <a:pPr lvl="0"/>
            <a:r>
              <a:rPr lang="en-US" sz="3200" dirty="0">
                <a:solidFill>
                  <a:prstClr val="black"/>
                </a:solidFill>
              </a:rPr>
              <a:t>• Clustering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67753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CC8C-B2E8-4803-B8AA-3551541F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Human Resource helper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BDD9-02C1-40F1-A390-8C938BA6A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501334"/>
            <a:ext cx="8715375" cy="467562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alibri-Bold"/>
              </a:rPr>
              <a:t>1. Business Understanding: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How to help HR to find the best candidates for a job using the old portfolio of employees in the company.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alibri-Bold"/>
              </a:rPr>
              <a:t>2. Data Understanding: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Curriculum Vitae, LinkedIn profile, academic transcript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alibri-Bold"/>
              </a:rPr>
              <a:t>3. Data Preparation: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Data from old employees.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Old data files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structured data of (requirement of job + portfolio of applicants, target is accepted/decline)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alibri-Bold"/>
              </a:rPr>
              <a:t>4. Modeling: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Classification problem? Regression problem? Ranking problem?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alibri-Bold"/>
              </a:rPr>
              <a:t>5. Evaluation: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Error rate? Confusion Metric? AUC?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alibri-Bold"/>
              </a:rPr>
              <a:t>6. Deployment: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application| algorithm, which input are job description, applicant profiles, and output is the top 5 candidates for the job.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F127A3-88E1-40A8-9276-6A9B553CCDA4}"/>
              </a:ext>
            </a:extLst>
          </p:cNvPr>
          <p:cNvSpPr/>
          <p:nvPr/>
        </p:nvSpPr>
        <p:spPr>
          <a:xfrm>
            <a:off x="1257299" y="5535097"/>
            <a:ext cx="66770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Think more and give me more examples for CRIPS-DM!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AF153-2B72-4BA7-B3F3-759046226175}"/>
              </a:ext>
            </a:extLst>
          </p:cNvPr>
          <p:cNvSpPr txBox="1"/>
          <p:nvPr/>
        </p:nvSpPr>
        <p:spPr>
          <a:xfrm>
            <a:off x="4123566" y="51976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Discuss!</a:t>
            </a:r>
          </a:p>
        </p:txBody>
      </p:sp>
    </p:spTree>
    <p:extLst>
      <p:ext uri="{BB962C8B-B14F-4D97-AF65-F5344CB8AC3E}">
        <p14:creationId xmlns:p14="http://schemas.microsoft.com/office/powerpoint/2010/main" val="1405066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89B1-338B-4595-B97F-5DFF8860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Text Analytics?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C039A9-541F-45F5-95E5-8BAA555C4FF0}"/>
              </a:ext>
            </a:extLst>
          </p:cNvPr>
          <p:cNvSpPr/>
          <p:nvPr/>
        </p:nvSpPr>
        <p:spPr>
          <a:xfrm>
            <a:off x="628650" y="1523911"/>
            <a:ext cx="8172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Text mining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also referred to as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text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b="1" dirty="0">
                <a:latin typeface="arial" panose="020B0604020202020204" pitchFamily="34" charset="0"/>
              </a:rPr>
              <a:t>data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mining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roughly equivalent to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text analytics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is the process of deriving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high-quality information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from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text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3D2C0F-AC05-4A74-9B95-86907DE98699}"/>
              </a:ext>
            </a:extLst>
          </p:cNvPr>
          <p:cNvGrpSpPr/>
          <p:nvPr/>
        </p:nvGrpSpPr>
        <p:grpSpPr>
          <a:xfrm>
            <a:off x="379648" y="2689597"/>
            <a:ext cx="8006981" cy="3107180"/>
            <a:chOff x="379648" y="2689597"/>
            <a:chExt cx="8006981" cy="31071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59E82A-F814-42F8-8C0A-C18CA4545E2D}"/>
                </a:ext>
              </a:extLst>
            </p:cNvPr>
            <p:cNvSpPr txBox="1"/>
            <p:nvPr/>
          </p:nvSpPr>
          <p:spPr>
            <a:xfrm>
              <a:off x="1316174" y="5427445"/>
              <a:ext cx="56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FD6AA80-2D4C-474F-AA2F-7BEB742CFDC2}"/>
                </a:ext>
              </a:extLst>
            </p:cNvPr>
            <p:cNvCxnSpPr>
              <a:cxnSpLocks/>
            </p:cNvCxnSpPr>
            <p:nvPr/>
          </p:nvCxnSpPr>
          <p:spPr>
            <a:xfrm>
              <a:off x="2818048" y="3714750"/>
              <a:ext cx="250385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242" name="Picture 2" descr="Image result for text icon">
              <a:extLst>
                <a:ext uri="{FF2B5EF4-FFF2-40B4-BE49-F238E27FC236}">
                  <a16:creationId xmlns:a16="http://schemas.microsoft.com/office/drawing/2014/main" id="{B769AE85-1FCC-4057-9785-E759BDA68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648" y="27051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Image result for high-quality information icon">
              <a:extLst>
                <a:ext uri="{FF2B5EF4-FFF2-40B4-BE49-F238E27FC236}">
                  <a16:creationId xmlns:a16="http://schemas.microsoft.com/office/drawing/2014/main" id="{9807CF8A-6047-4AC6-9454-76AD1C991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575" y="2689597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70544E-DD1D-4994-835A-4ED1639D21CC}"/>
                </a:ext>
              </a:extLst>
            </p:cNvPr>
            <p:cNvSpPr/>
            <p:nvPr/>
          </p:nvSpPr>
          <p:spPr>
            <a:xfrm>
              <a:off x="5752575" y="5185629"/>
              <a:ext cx="26340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rial" panose="020B0604020202020204" pitchFamily="34" charset="0"/>
                </a:rPr>
                <a:t>high-quality information </a:t>
              </a:r>
              <a:endParaRPr lang="en-US" dirty="0"/>
            </a:p>
          </p:txBody>
        </p:sp>
        <p:pic>
          <p:nvPicPr>
            <p:cNvPr id="10246" name="Picture 6" descr="Image result for mining icon">
              <a:extLst>
                <a:ext uri="{FF2B5EF4-FFF2-40B4-BE49-F238E27FC236}">
                  <a16:creationId xmlns:a16="http://schemas.microsoft.com/office/drawing/2014/main" id="{72CD1DB1-B9C9-4A69-9A0F-4BF4C65FC4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928" y="2847987"/>
              <a:ext cx="866764" cy="866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9DE6DD-C65B-4B32-A0AD-5C9F882EB3F5}"/>
                </a:ext>
              </a:extLst>
            </p:cNvPr>
            <p:cNvSpPr txBox="1"/>
            <p:nvPr/>
          </p:nvSpPr>
          <p:spPr>
            <a:xfrm rot="20234904">
              <a:off x="3332224" y="4146592"/>
              <a:ext cx="1372172" cy="70788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4000" dirty="0"/>
                <a:t>How?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624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89B1-338B-4595-B97F-5DFF8860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Text Analytics?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C039A9-541F-45F5-95E5-8BAA555C4FF0}"/>
              </a:ext>
            </a:extLst>
          </p:cNvPr>
          <p:cNvSpPr/>
          <p:nvPr/>
        </p:nvSpPr>
        <p:spPr>
          <a:xfrm>
            <a:off x="628650" y="1523911"/>
            <a:ext cx="8172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Text mining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also referred to as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text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data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mining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roughly equivalent to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text analytics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is the process of deriving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high-quality information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from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text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1026" name="Picture 2" descr="https://cdn-images-1.medium.com/max/800/1*HgXA9v1EsqlrRDaC_iORhQ.png">
            <a:extLst>
              <a:ext uri="{FF2B5EF4-FFF2-40B4-BE49-F238E27FC236}">
                <a16:creationId xmlns:a16="http://schemas.microsoft.com/office/drawing/2014/main" id="{49688861-69A2-462D-B836-62D4DAA5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69" y="2823589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5F192F-05ED-4FF4-922A-E3632E2826C3}"/>
              </a:ext>
            </a:extLst>
          </p:cNvPr>
          <p:cNvSpPr txBox="1"/>
          <p:nvPr/>
        </p:nvSpPr>
        <p:spPr>
          <a:xfrm>
            <a:off x="590035" y="2454257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96996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D1C8-98F2-4316-9008-BB3D5751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around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D681-7842-4265-B2AF-3BD0188F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02" y="1501334"/>
            <a:ext cx="7886700" cy="4675629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F1831-9A26-4058-9551-1EAFC68C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6" y="1990210"/>
            <a:ext cx="7419975" cy="2762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85BFA5-1611-42B1-97E3-8EE3A172C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19" y="4305650"/>
            <a:ext cx="7248525" cy="222885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62360" y="5349689"/>
            <a:ext cx="1009956" cy="369332"/>
          </a:xfrm>
          <a:prstGeom prst="rect">
            <a:avLst/>
          </a:prstGeom>
          <a:solidFill>
            <a:srgbClr val="1AA2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Positive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2360" y="5807631"/>
            <a:ext cx="1009956" cy="369332"/>
          </a:xfrm>
          <a:prstGeom prst="rect">
            <a:avLst/>
          </a:prstGeom>
          <a:solidFill>
            <a:srgbClr val="BE2F3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67055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D1C8-98F2-4316-9008-BB3D5751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around 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21A63D-7E49-4A9A-B441-928DAD04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summarization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18158D-44F1-4F8F-A906-80D88C34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4" y="2218896"/>
            <a:ext cx="4684889" cy="3155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38D1CC-4339-426C-B5D1-6F0C30C7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24" y="1457032"/>
            <a:ext cx="3590745" cy="23220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A78328-A5E6-4649-891F-70C967A9268E}"/>
              </a:ext>
            </a:extLst>
          </p:cNvPr>
          <p:cNvCxnSpPr/>
          <p:nvPr/>
        </p:nvCxnSpPr>
        <p:spPr>
          <a:xfrm flipH="1">
            <a:off x="3015049" y="2618039"/>
            <a:ext cx="939113" cy="94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B6FFF3-B57F-4565-9B5D-3AEF69DD526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15049" y="4110682"/>
            <a:ext cx="502509" cy="138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B6D566-D9F5-4DD6-828A-D74EFBD3D8AF}"/>
              </a:ext>
            </a:extLst>
          </p:cNvPr>
          <p:cNvGrpSpPr/>
          <p:nvPr/>
        </p:nvGrpSpPr>
        <p:grpSpPr>
          <a:xfrm>
            <a:off x="3517558" y="4242486"/>
            <a:ext cx="5492128" cy="2508999"/>
            <a:chOff x="4160108" y="4532111"/>
            <a:chExt cx="4728519" cy="221937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119D03-32DC-4083-AF81-B554EC0D1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0108" y="4532111"/>
              <a:ext cx="4728519" cy="221937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C371087-CF4A-4DE4-8D21-A05B08683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75340" y="4786659"/>
              <a:ext cx="1491936" cy="1964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1810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D1C8-98F2-4316-9008-BB3D5751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3188"/>
          </a:xfrm>
        </p:spPr>
        <p:txBody>
          <a:bodyPr/>
          <a:lstStyle/>
          <a:p>
            <a:r>
              <a:rPr lang="en-US"/>
              <a:t>Text mining around us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21A63D-7E49-4A9A-B441-928DAD04F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4"/>
            <a:ext cx="7886700" cy="4675629"/>
          </a:xfrm>
        </p:spPr>
        <p:txBody>
          <a:bodyPr/>
          <a:lstStyle/>
          <a:p>
            <a:r>
              <a:rPr lang="en-US" dirty="0"/>
              <a:t>Books, movies, news, hotel, career … recommendation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314ACB-F30F-445A-A068-63C4946EFF49}"/>
              </a:ext>
            </a:extLst>
          </p:cNvPr>
          <p:cNvGrpSpPr/>
          <p:nvPr/>
        </p:nvGrpSpPr>
        <p:grpSpPr>
          <a:xfrm>
            <a:off x="387178" y="1992661"/>
            <a:ext cx="6292852" cy="2430805"/>
            <a:chOff x="304413" y="3909497"/>
            <a:chExt cx="6292852" cy="24308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5019014-13B3-4360-8799-6B7488B3B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038" y="3909497"/>
              <a:ext cx="5864227" cy="243080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A46648-2F0D-47FA-9132-5B0FF12F3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413" y="4889941"/>
              <a:ext cx="428625" cy="466725"/>
            </a:xfrm>
            <a:prstGeom prst="rect">
              <a:avLst/>
            </a:prstGeom>
          </p:spPr>
        </p:pic>
      </p:grpSp>
      <p:pic>
        <p:nvPicPr>
          <p:cNvPr id="2054" name="Picture 6" descr="Image result for book recommendations system google">
            <a:extLst>
              <a:ext uri="{FF2B5EF4-FFF2-40B4-BE49-F238E27FC236}">
                <a16:creationId xmlns:a16="http://schemas.microsoft.com/office/drawing/2014/main" id="{72A3936C-0E86-4796-B782-D5E8448FF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557" y="3439830"/>
            <a:ext cx="456722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17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E1BD-7ECA-4D8E-BD22-F3B1E42E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Interdisciplinary Tasks: Image Captioning</a:t>
            </a:r>
          </a:p>
        </p:txBody>
      </p:sp>
      <p:pic>
        <p:nvPicPr>
          <p:cNvPr id="4098" name="Picture 2" descr="Image result for image captioning">
            <a:extLst>
              <a:ext uri="{FF2B5EF4-FFF2-40B4-BE49-F238E27FC236}">
                <a16:creationId xmlns:a16="http://schemas.microsoft.com/office/drawing/2014/main" id="{DC332922-5E36-4EA5-A1FE-E4422310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67" y="1496186"/>
            <a:ext cx="4236823" cy="493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image captioning">
            <a:extLst>
              <a:ext uri="{FF2B5EF4-FFF2-40B4-BE49-F238E27FC236}">
                <a16:creationId xmlns:a16="http://schemas.microsoft.com/office/drawing/2014/main" id="{2A55C021-4B5D-4F41-95B4-E01F8AB0E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78" y="1524208"/>
            <a:ext cx="4236823" cy="412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25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D31C38-F808-43B3-A54E-91357346D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39"/>
          <a:stretch/>
        </p:blipFill>
        <p:spPr>
          <a:xfrm>
            <a:off x="20" y="10"/>
            <a:ext cx="9143980" cy="6550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6F448-C04C-4F0D-9388-33AD07A0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92" y="172994"/>
            <a:ext cx="1669836" cy="199355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dirty="0">
                <a:solidFill>
                  <a:srgbClr val="FFFFFF"/>
                </a:solidFill>
              </a:rPr>
              <a:t>What can we do in Text Analytics?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BEB1AB-A3C5-4BA2-9C04-E83CE4C24AD4}"/>
              </a:ext>
            </a:extLst>
          </p:cNvPr>
          <p:cNvSpPr/>
          <p:nvPr/>
        </p:nvSpPr>
        <p:spPr>
          <a:xfrm>
            <a:off x="0" y="6525825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i="1"/>
              <a:t>http://www.textanalyticsworld.com/wp-content/uploads/2012/03/PracticalTextMining_Excerpt.pdf</a:t>
            </a:r>
          </a:p>
        </p:txBody>
      </p:sp>
    </p:spTree>
    <p:extLst>
      <p:ext uri="{BB962C8B-B14F-4D97-AF65-F5344CB8AC3E}">
        <p14:creationId xmlns:p14="http://schemas.microsoft.com/office/powerpoint/2010/main" val="834609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F448-C04C-4F0D-9388-33AD07A0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in Text Analytics?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BEB1AB-A3C5-4BA2-9C04-E83CE4C24AD4}"/>
              </a:ext>
            </a:extLst>
          </p:cNvPr>
          <p:cNvSpPr/>
          <p:nvPr/>
        </p:nvSpPr>
        <p:spPr>
          <a:xfrm>
            <a:off x="0" y="6525825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/>
              <a:t>http://www.textanalyticsworld.com/wp-content/uploads/2012/03/PracticalTextMining_Excerpt.pdf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4A61A-BB0F-4652-A1CF-8083A1B78151}"/>
              </a:ext>
            </a:extLst>
          </p:cNvPr>
          <p:cNvSpPr/>
          <p:nvPr/>
        </p:nvSpPr>
        <p:spPr>
          <a:xfrm>
            <a:off x="325395" y="1496638"/>
            <a:ext cx="84932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Search and information retrieval (IR)</a:t>
            </a:r>
            <a:r>
              <a:rPr lang="en-US" dirty="0"/>
              <a:t>: Storage and retrieval of text documents, including search engines and keyword search. </a:t>
            </a:r>
          </a:p>
          <a:p>
            <a:pPr marL="342900" indent="-342900">
              <a:buAutoNum type="arabicPeriod"/>
            </a:pPr>
            <a:r>
              <a:rPr lang="en-US" b="1" dirty="0"/>
              <a:t>Document clustering</a:t>
            </a:r>
            <a:r>
              <a:rPr lang="en-US" dirty="0"/>
              <a:t>: Grouping and categorizing terms, snippets, paragraphs, or documents, using data mining clustering methods.</a:t>
            </a:r>
          </a:p>
          <a:p>
            <a:pPr marL="342900" indent="-342900">
              <a:buAutoNum type="arabicPeriod"/>
            </a:pPr>
            <a:r>
              <a:rPr lang="en-US" b="1" dirty="0"/>
              <a:t>Document classification</a:t>
            </a:r>
            <a:r>
              <a:rPr lang="en-US" dirty="0"/>
              <a:t>: Grouping and categorizing snippets, paragraphs, or documents, using data mining classification methods, based on models trained on labeled examples. </a:t>
            </a:r>
          </a:p>
          <a:p>
            <a:pPr marL="342900" indent="-342900">
              <a:buAutoNum type="arabicPeriod"/>
            </a:pPr>
            <a:r>
              <a:rPr lang="en-US" b="1" dirty="0"/>
              <a:t>Web mining</a:t>
            </a:r>
            <a:r>
              <a:rPr lang="en-US" dirty="0"/>
              <a:t>: Data and text mining on the Internet, with a specific focus on the scale and interconnectedness of the web. </a:t>
            </a:r>
          </a:p>
          <a:p>
            <a:pPr marL="342900" indent="-342900">
              <a:buAutoNum type="arabicPeriod"/>
            </a:pPr>
            <a:r>
              <a:rPr lang="en-US" b="1" dirty="0"/>
              <a:t>Information extraction (IE)</a:t>
            </a:r>
            <a:r>
              <a:rPr lang="en-US" dirty="0"/>
              <a:t>: Identification and extraction of relevant facts and relationships from unstructured text; the process of making structured data from unstructured and semi-structured text. </a:t>
            </a:r>
          </a:p>
          <a:p>
            <a:pPr marL="342900" indent="-342900">
              <a:buAutoNum type="arabicPeriod"/>
            </a:pPr>
            <a:r>
              <a:rPr lang="en-US" b="1" dirty="0"/>
              <a:t>Natural language processing (NLP)</a:t>
            </a:r>
            <a:r>
              <a:rPr lang="en-US" dirty="0"/>
              <a:t>: Low-level language processing and understanding tasks (e.g., tagging part of speech); often used synonymously with computational linguistics. </a:t>
            </a:r>
          </a:p>
          <a:p>
            <a:pPr marL="342900" indent="-342900">
              <a:buAutoNum type="arabicPeriod"/>
            </a:pPr>
            <a:r>
              <a:rPr lang="en-US" b="1" dirty="0"/>
              <a:t>Concept extraction</a:t>
            </a:r>
            <a:r>
              <a:rPr lang="en-US" dirty="0"/>
              <a:t>: Grouping of words and phrases into semantically similar groups.</a:t>
            </a:r>
          </a:p>
        </p:txBody>
      </p:sp>
    </p:spTree>
    <p:extLst>
      <p:ext uri="{BB962C8B-B14F-4D97-AF65-F5344CB8AC3E}">
        <p14:creationId xmlns:p14="http://schemas.microsoft.com/office/powerpoint/2010/main" val="367426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808DC9D-0EF0-46A3-A3D1-BF2FB6C2B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15" y="104460"/>
            <a:ext cx="6649079" cy="6649079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EB567547-09EF-4236-8943-6481B2F1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4" y="381303"/>
            <a:ext cx="1958031" cy="843188"/>
          </a:xfrm>
        </p:spPr>
        <p:txBody>
          <a:bodyPr>
            <a:noAutofit/>
          </a:bodyPr>
          <a:lstStyle/>
          <a:p>
            <a:r>
              <a:rPr lang="en-US" sz="2000" b="1" dirty="0"/>
              <a:t>WHERE DO DATA COME FROM?</a:t>
            </a:r>
            <a:endParaRPr lang="en-US" sz="2000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7336B0DB-44D7-4235-A228-F411D8D64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85" y="1892300"/>
            <a:ext cx="1958031" cy="4284663"/>
          </a:xfrm>
        </p:spPr>
        <p:txBody>
          <a:bodyPr/>
          <a:lstStyle/>
          <a:p>
            <a:r>
              <a:rPr lang="en-US" dirty="0"/>
              <a:t>LinkedIn</a:t>
            </a:r>
          </a:p>
          <a:p>
            <a:r>
              <a:rPr lang="en-US" dirty="0"/>
              <a:t>Instagram</a:t>
            </a:r>
          </a:p>
          <a:p>
            <a:r>
              <a:rPr lang="en-US" dirty="0"/>
              <a:t>Snap chat</a:t>
            </a:r>
          </a:p>
          <a:p>
            <a:r>
              <a:rPr lang="en-US" dirty="0"/>
              <a:t>Tweet</a:t>
            </a:r>
          </a:p>
          <a:p>
            <a:r>
              <a:rPr lang="en-US" dirty="0"/>
              <a:t>Google engine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YouTube</a:t>
            </a:r>
          </a:p>
          <a:p>
            <a:r>
              <a:rPr lang="en-US" dirty="0"/>
              <a:t>WhatsApp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742421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05A3-F81D-402A-8D14-FFBB890A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Text Analytics so Hard?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2CA60C-1BFB-4B27-80F2-2C55BD69CAD1}"/>
              </a:ext>
            </a:extLst>
          </p:cNvPr>
          <p:cNvSpPr/>
          <p:nvPr/>
        </p:nvSpPr>
        <p:spPr>
          <a:xfrm>
            <a:off x="376522" y="1712096"/>
            <a:ext cx="114165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Ambiguity</a:t>
            </a:r>
          </a:p>
        </p:txBody>
      </p:sp>
      <p:pic>
        <p:nvPicPr>
          <p:cNvPr id="1026" name="Picture 2" descr="Image result for Ambiguity in text mining explanation comic">
            <a:extLst>
              <a:ext uri="{FF2B5EF4-FFF2-40B4-BE49-F238E27FC236}">
                <a16:creationId xmlns:a16="http://schemas.microsoft.com/office/drawing/2014/main" id="{B61B858A-B2C0-49ED-BBA0-E766E9762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51" y="2420637"/>
            <a:ext cx="762952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E61A86-08DC-4D31-A7C2-6153AE581D77}"/>
              </a:ext>
            </a:extLst>
          </p:cNvPr>
          <p:cNvSpPr/>
          <p:nvPr/>
        </p:nvSpPr>
        <p:spPr>
          <a:xfrm>
            <a:off x="78259" y="6392128"/>
            <a:ext cx="4782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http://puterydelima.blogspot.com/2016/03/ambiguity.html</a:t>
            </a:r>
          </a:p>
        </p:txBody>
      </p:sp>
    </p:spTree>
    <p:extLst>
      <p:ext uri="{BB962C8B-B14F-4D97-AF65-F5344CB8AC3E}">
        <p14:creationId xmlns:p14="http://schemas.microsoft.com/office/powerpoint/2010/main" val="1604436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05A3-F81D-402A-8D14-FFBB890A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Text Analytics so Hard?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2CA60C-1BFB-4B27-80F2-2C55BD69CAD1}"/>
              </a:ext>
            </a:extLst>
          </p:cNvPr>
          <p:cNvSpPr/>
          <p:nvPr/>
        </p:nvSpPr>
        <p:spPr>
          <a:xfrm>
            <a:off x="376522" y="1712096"/>
            <a:ext cx="243861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Non-Standard Language</a:t>
            </a:r>
          </a:p>
        </p:txBody>
      </p:sp>
      <p:pic>
        <p:nvPicPr>
          <p:cNvPr id="7170" name="Picture 2" descr="Image result for internet slang comic">
            <a:extLst>
              <a:ext uri="{FF2B5EF4-FFF2-40B4-BE49-F238E27FC236}">
                <a16:creationId xmlns:a16="http://schemas.microsoft.com/office/drawing/2014/main" id="{E89F4A07-29C1-492D-ABFF-3E908AC3E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273" y="1712096"/>
            <a:ext cx="4285735" cy="448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8ED66-9235-4D33-A815-0DE633EEA562}"/>
              </a:ext>
            </a:extLst>
          </p:cNvPr>
          <p:cNvSpPr txBox="1"/>
          <p:nvPr/>
        </p:nvSpPr>
        <p:spPr>
          <a:xfrm>
            <a:off x="1552267" y="3193812"/>
            <a:ext cx="162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Lee O. Langdon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B318C-485F-43AF-981B-87DA19CA2F4B}"/>
              </a:ext>
            </a:extLst>
          </p:cNvPr>
          <p:cNvSpPr txBox="1"/>
          <p:nvPr/>
        </p:nvSpPr>
        <p:spPr>
          <a:xfrm>
            <a:off x="376522" y="3193812"/>
            <a:ext cx="5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0E4C7-00D2-438A-B890-89ECCF9FE9DD}"/>
              </a:ext>
            </a:extLst>
          </p:cNvPr>
          <p:cNvSpPr txBox="1"/>
          <p:nvPr/>
        </p:nvSpPr>
        <p:spPr>
          <a:xfrm>
            <a:off x="1563930" y="3545196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laugh(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out loud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2E2425-B99E-4230-8134-91C6CF21C6C8}"/>
              </a:ext>
            </a:extLst>
          </p:cNvPr>
          <p:cNvSpPr txBox="1"/>
          <p:nvPr/>
        </p:nvSpPr>
        <p:spPr>
          <a:xfrm>
            <a:off x="388185" y="3545196"/>
            <a:ext cx="5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LOL</a:t>
            </a:r>
          </a:p>
        </p:txBody>
      </p:sp>
      <p:pic>
        <p:nvPicPr>
          <p:cNvPr id="7172" name="Picture 4" descr="Image result for internet slang">
            <a:extLst>
              <a:ext uri="{FF2B5EF4-FFF2-40B4-BE49-F238E27FC236}">
                <a16:creationId xmlns:a16="http://schemas.microsoft.com/office/drawing/2014/main" id="{4B7F97B6-42BB-4982-83EF-704870EDC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30" y="2186482"/>
            <a:ext cx="1404175" cy="93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423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More Complex Languages Than English">
            <a:extLst>
              <a:ext uri="{FF2B5EF4-FFF2-40B4-BE49-F238E27FC236}">
                <a16:creationId xmlns:a16="http://schemas.microsoft.com/office/drawing/2014/main" id="{EB16CFAB-984F-4B96-9A6A-9EC0C9C66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9142">
            <a:off x="3624068" y="2032639"/>
            <a:ext cx="4875688" cy="243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705A3-F81D-402A-8D14-FFBB890A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Text Analytics so Hard?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B19678-9C92-4DF4-AA4D-F16A46C697AC}"/>
              </a:ext>
            </a:extLst>
          </p:cNvPr>
          <p:cNvSpPr/>
          <p:nvPr/>
        </p:nvSpPr>
        <p:spPr>
          <a:xfrm>
            <a:off x="249391" y="1728571"/>
            <a:ext cx="383431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Complex Languages Than 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B5194-12C6-4DB3-AC88-8C19D1B8C6CF}"/>
              </a:ext>
            </a:extLst>
          </p:cNvPr>
          <p:cNvSpPr txBox="1"/>
          <p:nvPr/>
        </p:nvSpPr>
        <p:spPr>
          <a:xfrm>
            <a:off x="249391" y="3860191"/>
            <a:ext cx="632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German: Donaudampfschiffahrtsgesellschaftskapitän (5 “words”)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7643FE-6CF4-4B6C-A54E-CB6C87C7D1FB}"/>
              </a:ext>
            </a:extLst>
          </p:cNvPr>
          <p:cNvSpPr/>
          <p:nvPr/>
        </p:nvSpPr>
        <p:spPr>
          <a:xfrm>
            <a:off x="249391" y="4380447"/>
            <a:ext cx="3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Chinese: 50,000 different characters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2ABA0-1A7F-4F72-8665-36334C15E06E}"/>
              </a:ext>
            </a:extLst>
          </p:cNvPr>
          <p:cNvSpPr/>
          <p:nvPr/>
        </p:nvSpPr>
        <p:spPr>
          <a:xfrm>
            <a:off x="249391" y="4900703"/>
            <a:ext cx="2832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Japanese: 3 writing systems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FE58E3-048A-420E-8BC8-F571FA781C40}"/>
              </a:ext>
            </a:extLst>
          </p:cNvPr>
          <p:cNvSpPr/>
          <p:nvPr/>
        </p:nvSpPr>
        <p:spPr>
          <a:xfrm>
            <a:off x="211708" y="5420959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... … …</a:t>
            </a:r>
          </a:p>
        </p:txBody>
      </p:sp>
    </p:spTree>
    <p:extLst>
      <p:ext uri="{BB962C8B-B14F-4D97-AF65-F5344CB8AC3E}">
        <p14:creationId xmlns:p14="http://schemas.microsoft.com/office/powerpoint/2010/main" val="3137793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2EFD-1A3B-4C5C-A942-674E5567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| Analytics Process</a:t>
            </a:r>
          </a:p>
        </p:txBody>
      </p:sp>
      <p:pic>
        <p:nvPicPr>
          <p:cNvPr id="14338" name="Picture 2" descr="Image result for text mining process">
            <a:extLst>
              <a:ext uri="{FF2B5EF4-FFF2-40B4-BE49-F238E27FC236}">
                <a16:creationId xmlns:a16="http://schemas.microsoft.com/office/drawing/2014/main" id="{5B65FA9D-B4BF-4DCE-ADB3-9AB7E9948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747838"/>
            <a:ext cx="68484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5C4497-E8D7-46E4-8A0C-49C14E6B3C3B}"/>
              </a:ext>
            </a:extLst>
          </p:cNvPr>
          <p:cNvSpPr txBox="1"/>
          <p:nvPr/>
        </p:nvSpPr>
        <p:spPr>
          <a:xfrm>
            <a:off x="2235860" y="3059668"/>
            <a:ext cx="272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RAW text </a:t>
            </a:r>
            <a:r>
              <a:rPr lang="en-US" dirty="0">
                <a:highlight>
                  <a:srgbClr val="00FF00"/>
                </a:highlight>
                <a:sym typeface="Wingdings" panose="05000000000000000000" pitchFamily="2" charset="2"/>
              </a:rPr>
              <a:t> Structure data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CB459-1FA1-41BB-A99F-EC3572E894C0}"/>
              </a:ext>
            </a:extLst>
          </p:cNvPr>
          <p:cNvSpPr txBox="1"/>
          <p:nvPr/>
        </p:nvSpPr>
        <p:spPr>
          <a:xfrm>
            <a:off x="7444570" y="2221085"/>
            <a:ext cx="169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Text </a:t>
            </a:r>
            <a:r>
              <a:rPr lang="en-US" dirty="0">
                <a:highlight>
                  <a:srgbClr val="00FF00"/>
                </a:highlight>
                <a:sym typeface="Wingdings" panose="05000000000000000000" pitchFamily="2" charset="2"/>
              </a:rPr>
              <a:t>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25C8D-A71A-4B19-BB40-4BF547748091}"/>
              </a:ext>
            </a:extLst>
          </p:cNvPr>
          <p:cNvSpPr txBox="1"/>
          <p:nvPr/>
        </p:nvSpPr>
        <p:spPr>
          <a:xfrm>
            <a:off x="828675" y="4793218"/>
            <a:ext cx="13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Counting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Statistics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B73CB459-1FA1-41BB-A99F-EC3572E894C0}"/>
              </a:ext>
            </a:extLst>
          </p:cNvPr>
          <p:cNvSpPr txBox="1"/>
          <p:nvPr/>
        </p:nvSpPr>
        <p:spPr>
          <a:xfrm>
            <a:off x="3809230" y="5739884"/>
            <a:ext cx="169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805009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2646-085D-4B87-8925-C51F8073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81C8-EB8D-40AB-BFCE-8E77986FF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4"/>
            <a:ext cx="7886700" cy="4680391"/>
          </a:xfrm>
        </p:spPr>
        <p:txBody>
          <a:bodyPr>
            <a:normAutofit/>
          </a:bodyPr>
          <a:lstStyle/>
          <a:p>
            <a:r>
              <a:rPr lang="en-US" sz="3200" dirty="0"/>
              <a:t>Understanding about </a:t>
            </a:r>
          </a:p>
          <a:p>
            <a:pPr lvl="1"/>
            <a:r>
              <a:rPr lang="en-US" sz="2800" dirty="0"/>
              <a:t>Big Data, Data Analytics and concepts</a:t>
            </a:r>
          </a:p>
          <a:p>
            <a:pPr lvl="1"/>
            <a:r>
              <a:rPr lang="en-US" sz="2800" dirty="0"/>
              <a:t>CRISP-DM</a:t>
            </a:r>
          </a:p>
          <a:p>
            <a:pPr lvl="1"/>
            <a:r>
              <a:rPr lang="en-US" sz="2800" dirty="0"/>
              <a:t>Data Science and branches</a:t>
            </a:r>
          </a:p>
          <a:p>
            <a:pPr lvl="1"/>
            <a:r>
              <a:rPr lang="en-US" sz="2800" dirty="0"/>
              <a:t>Text Analytics and roles in Text Mining</a:t>
            </a:r>
          </a:p>
          <a:p>
            <a:pPr lvl="1"/>
            <a:r>
              <a:rPr lang="en-US" sz="2800" dirty="0"/>
              <a:t>Text Analytics Process</a:t>
            </a:r>
          </a:p>
        </p:txBody>
      </p:sp>
    </p:spTree>
    <p:extLst>
      <p:ext uri="{BB962C8B-B14F-4D97-AF65-F5344CB8AC3E}">
        <p14:creationId xmlns:p14="http://schemas.microsoft.com/office/powerpoint/2010/main" val="396531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FA4B0-DB00-438A-B212-943F710D69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>
                <a:solidFill>
                  <a:srgbClr val="FFFFFF"/>
                </a:solidFill>
              </a:rPr>
              <a:t>What is Big Data?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EC2EE939-5FDA-4783-AFE8-06DEFCE53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0" y="307731"/>
            <a:ext cx="4007656" cy="3997637"/>
          </a:xfrm>
          <a:prstGeom prst="rect">
            <a:avLst/>
          </a:prstGeom>
        </p:spPr>
      </p:pic>
      <p:pic>
        <p:nvPicPr>
          <p:cNvPr id="5" name="Picture 4" descr="A picture containing text, map&#10;&#10;Description generated with high confidence">
            <a:extLst>
              <a:ext uri="{FF2B5EF4-FFF2-40B4-BE49-F238E27FC236}">
                <a16:creationId xmlns:a16="http://schemas.microsoft.com/office/drawing/2014/main" id="{C5FA76E5-661A-4B88-B8F6-0A5200C7C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032" y="582821"/>
            <a:ext cx="4091938" cy="344745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54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5641-C190-4EC9-A829-0F9300AE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Data?</a:t>
            </a:r>
          </a:p>
        </p:txBody>
      </p:sp>
      <p:pic>
        <p:nvPicPr>
          <p:cNvPr id="2050" name="Picture 2" descr="5Vs for Big Data">
            <a:extLst>
              <a:ext uri="{FF2B5EF4-FFF2-40B4-BE49-F238E27FC236}">
                <a16:creationId xmlns:a16="http://schemas.microsoft.com/office/drawing/2014/main" id="{94BE5C64-67CB-4A82-9FD4-24D9B7C49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8" y="2265186"/>
            <a:ext cx="8499624" cy="443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323E31-9F95-4E83-89B4-6E9712E65194}"/>
              </a:ext>
            </a:extLst>
          </p:cNvPr>
          <p:cNvSpPr txBox="1"/>
          <p:nvPr/>
        </p:nvSpPr>
        <p:spPr>
          <a:xfrm>
            <a:off x="90616" y="6492873"/>
            <a:ext cx="3958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http://informationcatalyst.com/vision-experience/big-data-value/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4A892-A7D2-4DC2-921E-695521E473D5}"/>
              </a:ext>
            </a:extLst>
          </p:cNvPr>
          <p:cNvSpPr/>
          <p:nvPr/>
        </p:nvSpPr>
        <p:spPr>
          <a:xfrm>
            <a:off x="199533" y="1413585"/>
            <a:ext cx="88538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33333"/>
                </a:solidFill>
              </a:rPr>
              <a:t>Big data is a term that describes the large volume of data – both structured and unstructured – that inundates a business on a day-to-day basis.  (from </a:t>
            </a:r>
            <a:r>
              <a:rPr lang="en-US" sz="2000" b="1" dirty="0" err="1">
                <a:solidFill>
                  <a:srgbClr val="333333"/>
                </a:solidFill>
                <a:hlinkClick r:id="rId3"/>
              </a:rPr>
              <a:t>sas</a:t>
            </a:r>
            <a:r>
              <a:rPr lang="en-US" sz="2000" b="1" dirty="0">
                <a:solidFill>
                  <a:srgbClr val="333333"/>
                </a:solidFill>
              </a:rPr>
              <a:t>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663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CC6F-C63D-41A2-84D1-0F610BDD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used in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469DB-D7C6-4DA5-930A-1A7EA1128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501334"/>
            <a:ext cx="8248650" cy="4675629"/>
          </a:xfrm>
        </p:spPr>
        <p:txBody>
          <a:bodyPr/>
          <a:lstStyle/>
          <a:p>
            <a:r>
              <a:rPr lang="en-US" dirty="0"/>
              <a:t>Data are organized in three categories: Structured, Semi-structured, and Unstructured Data.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A2518A-1CD7-4805-AA2E-B88D2B9C8C09}"/>
              </a:ext>
            </a:extLst>
          </p:cNvPr>
          <p:cNvGrpSpPr/>
          <p:nvPr/>
        </p:nvGrpSpPr>
        <p:grpSpPr>
          <a:xfrm>
            <a:off x="1209675" y="2295525"/>
            <a:ext cx="6019799" cy="3280552"/>
            <a:chOff x="914400" y="1532238"/>
            <a:chExt cx="6792812" cy="444019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6EADC2-CEE1-4C72-8075-E8E280C52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6921" y="2663833"/>
              <a:ext cx="1827385" cy="19954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BCE723-3D64-449F-BF7C-434543D73A36}"/>
                </a:ext>
              </a:extLst>
            </p:cNvPr>
            <p:cNvSpPr txBox="1"/>
            <p:nvPr/>
          </p:nvSpPr>
          <p:spPr>
            <a:xfrm>
              <a:off x="3005329" y="5472545"/>
              <a:ext cx="1032292" cy="499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~ 80%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8B78ED1-4987-4565-9AA8-86471BE8E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2792" y="2421785"/>
              <a:ext cx="1773892" cy="2378814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36279A9-3CD2-4303-856A-3FB462C6A286}"/>
                </a:ext>
              </a:extLst>
            </p:cNvPr>
            <p:cNvSpPr/>
            <p:nvPr/>
          </p:nvSpPr>
          <p:spPr>
            <a:xfrm>
              <a:off x="914400" y="1532238"/>
              <a:ext cx="4800085" cy="444019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E104BE-4A70-4D6D-A7E6-43B7B8A84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2228" y="2606927"/>
              <a:ext cx="1764984" cy="1701947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9CC2677-7683-46B3-B80F-EF333190D44B}"/>
                </a:ext>
              </a:extLst>
            </p:cNvPr>
            <p:cNvSpPr/>
            <p:nvPr/>
          </p:nvSpPr>
          <p:spPr>
            <a:xfrm>
              <a:off x="5905082" y="2606928"/>
              <a:ext cx="1802129" cy="184510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860BBA-81B4-4502-BC20-1AAC38122FC0}"/>
                </a:ext>
              </a:extLst>
            </p:cNvPr>
            <p:cNvSpPr txBox="1"/>
            <p:nvPr/>
          </p:nvSpPr>
          <p:spPr>
            <a:xfrm>
              <a:off x="6382877" y="4368323"/>
              <a:ext cx="1006996" cy="499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~ 20 %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8DE1ABA-B99D-45D2-BFBE-14701C6CC619}"/>
              </a:ext>
            </a:extLst>
          </p:cNvPr>
          <p:cNvSpPr txBox="1"/>
          <p:nvPr/>
        </p:nvSpPr>
        <p:spPr>
          <a:xfrm rot="1086163">
            <a:off x="6080767" y="3068442"/>
            <a:ext cx="1734962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650789"/>
              </a:avLst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Highly organized</a:t>
            </a:r>
          </a:p>
        </p:txBody>
      </p:sp>
    </p:spTree>
    <p:extLst>
      <p:ext uri="{BB962C8B-B14F-4D97-AF65-F5344CB8AC3E}">
        <p14:creationId xmlns:p14="http://schemas.microsoft.com/office/powerpoint/2010/main" val="915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CC6F-C63D-41A2-84D1-0F610BDD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used in Analytics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0784738-9320-48E2-BEFF-8A8217E74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1501334"/>
            <a:ext cx="8639175" cy="4675629"/>
          </a:xfrm>
        </p:spPr>
        <p:txBody>
          <a:bodyPr/>
          <a:lstStyle/>
          <a:p>
            <a:r>
              <a:rPr lang="en-US" dirty="0"/>
              <a:t>However, the data types can be transferred</a:t>
            </a:r>
          </a:p>
        </p:txBody>
      </p:sp>
      <p:pic>
        <p:nvPicPr>
          <p:cNvPr id="1034" name="Picture 10" descr="Image result for xml  file">
            <a:extLst>
              <a:ext uri="{FF2B5EF4-FFF2-40B4-BE49-F238E27FC236}">
                <a16:creationId xmlns:a16="http://schemas.microsoft.com/office/drawing/2014/main" id="{1ACD240A-11A2-423D-9F34-085AF42D4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454" y="2485641"/>
            <a:ext cx="2925133" cy="305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57B431-7771-4674-80C0-D070750B6118}"/>
              </a:ext>
            </a:extLst>
          </p:cNvPr>
          <p:cNvSpPr txBox="1"/>
          <p:nvPr/>
        </p:nvSpPr>
        <p:spPr>
          <a:xfrm>
            <a:off x="304800" y="2357036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1DE0DB-AA2C-4B21-B7CD-AF393F02EE92}"/>
              </a:ext>
            </a:extLst>
          </p:cNvPr>
          <p:cNvGrpSpPr/>
          <p:nvPr/>
        </p:nvGrpSpPr>
        <p:grpSpPr>
          <a:xfrm>
            <a:off x="361471" y="2932008"/>
            <a:ext cx="1409700" cy="1702719"/>
            <a:chOff x="575784" y="3134298"/>
            <a:chExt cx="1409700" cy="1702719"/>
          </a:xfrm>
        </p:grpSpPr>
        <p:pic>
          <p:nvPicPr>
            <p:cNvPr id="1032" name="Picture 8" descr="Image result for text file icon">
              <a:extLst>
                <a:ext uri="{FF2B5EF4-FFF2-40B4-BE49-F238E27FC236}">
                  <a16:creationId xmlns:a16="http://schemas.microsoft.com/office/drawing/2014/main" id="{0A93955D-F533-4950-BE65-0A6F49F27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84" y="3134298"/>
              <a:ext cx="1409700" cy="140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D40D27-BC1B-4385-95D3-CE620631EB4E}"/>
                </a:ext>
              </a:extLst>
            </p:cNvPr>
            <p:cNvSpPr txBox="1"/>
            <p:nvPr/>
          </p:nvSpPr>
          <p:spPr>
            <a:xfrm>
              <a:off x="825637" y="4467685"/>
              <a:ext cx="909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file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AA80-2D4C-474F-AA2F-7BEB742CFDC2}"/>
              </a:ext>
            </a:extLst>
          </p:cNvPr>
          <p:cNvCxnSpPr>
            <a:stCxn id="1032" idx="3"/>
          </p:cNvCxnSpPr>
          <p:nvPr/>
        </p:nvCxnSpPr>
        <p:spPr>
          <a:xfrm>
            <a:off x="1771171" y="3636858"/>
            <a:ext cx="115228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3F4F60-7F0A-4791-8636-37A58822CE12}"/>
              </a:ext>
            </a:extLst>
          </p:cNvPr>
          <p:cNvCxnSpPr/>
          <p:nvPr/>
        </p:nvCxnSpPr>
        <p:spPr>
          <a:xfrm>
            <a:off x="5848588" y="3636858"/>
            <a:ext cx="115228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5A51E9-2AA2-4B0D-AADC-022FA6D092B6}"/>
              </a:ext>
            </a:extLst>
          </p:cNvPr>
          <p:cNvSpPr txBox="1"/>
          <p:nvPr/>
        </p:nvSpPr>
        <p:spPr>
          <a:xfrm>
            <a:off x="5881185" y="3221142"/>
            <a:ext cx="9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FF5BB8-88A3-4F4A-86C1-F4A36405E636}"/>
              </a:ext>
            </a:extLst>
          </p:cNvPr>
          <p:cNvSpPr txBox="1"/>
          <p:nvPr/>
        </p:nvSpPr>
        <p:spPr>
          <a:xfrm>
            <a:off x="1892571" y="3244334"/>
            <a:ext cx="72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&lt;Tag&gt;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518D9A-53D8-4ED9-B244-7E0D11963CF5}"/>
              </a:ext>
            </a:extLst>
          </p:cNvPr>
          <p:cNvGrpSpPr/>
          <p:nvPr/>
        </p:nvGrpSpPr>
        <p:grpSpPr>
          <a:xfrm>
            <a:off x="7000869" y="2708425"/>
            <a:ext cx="1838327" cy="2387967"/>
            <a:chOff x="7000869" y="2708425"/>
            <a:chExt cx="1838327" cy="238796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6F7D648-2F33-4B19-BCDB-7DBE7CEB2B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429" b="11072"/>
            <a:stretch/>
          </p:blipFill>
          <p:spPr>
            <a:xfrm>
              <a:off x="7000869" y="2708425"/>
              <a:ext cx="1838327" cy="163328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6594C7-94C9-45A9-BD7D-F79378583316}"/>
                </a:ext>
              </a:extLst>
            </p:cNvPr>
            <p:cNvSpPr txBox="1"/>
            <p:nvPr/>
          </p:nvSpPr>
          <p:spPr>
            <a:xfrm>
              <a:off x="7543800" y="4450061"/>
              <a:ext cx="11723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Relational </a:t>
              </a:r>
            </a:p>
            <a:p>
              <a:pPr algn="ctr"/>
              <a:r>
                <a:rPr lang="en-US" dirty="0"/>
                <a:t>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562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38EE-FD63-4C23-AC35-21DA60EB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Multidisciplinary nature of Big Data analytics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537FFF-5187-4C3B-B1A4-6DDF89250F38}"/>
              </a:ext>
            </a:extLst>
          </p:cNvPr>
          <p:cNvSpPr/>
          <p:nvPr/>
        </p:nvSpPr>
        <p:spPr>
          <a:xfrm>
            <a:off x="142875" y="5938868"/>
            <a:ext cx="86487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[*] Bilal, M., </a:t>
            </a:r>
            <a:r>
              <a:rPr lang="en-US" sz="1400" i="1" dirty="0" err="1"/>
              <a:t>Oyedele</a:t>
            </a:r>
            <a:r>
              <a:rPr lang="en-US" sz="1400" i="1" dirty="0"/>
              <a:t>, L. O., </a:t>
            </a:r>
            <a:r>
              <a:rPr lang="en-US" sz="1400" i="1" dirty="0" err="1"/>
              <a:t>Qadir</a:t>
            </a:r>
            <a:r>
              <a:rPr lang="en-US" sz="1400" i="1" dirty="0"/>
              <a:t>, J., Munir, K., Ajayi, S. O., </a:t>
            </a:r>
            <a:r>
              <a:rPr lang="en-US" sz="1400" i="1" dirty="0" err="1"/>
              <a:t>Akinade</a:t>
            </a:r>
            <a:r>
              <a:rPr lang="en-US" sz="1400" i="1" dirty="0"/>
              <a:t>, O. O., ... &amp; Pasha, M. (2016). Big Data in the construction industry: A review of present status, opportunities, and future trends. Advanced engineering informatics, 30(3), 500-521.</a:t>
            </a:r>
          </a:p>
        </p:txBody>
      </p:sp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FE1738BF-CE4F-4715-96A5-8D54446B5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653585"/>
            <a:ext cx="7134225" cy="410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64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data science hierarchy of needs and role">
            <a:extLst>
              <a:ext uri="{FF2B5EF4-FFF2-40B4-BE49-F238E27FC236}">
                <a16:creationId xmlns:a16="http://schemas.microsoft.com/office/drawing/2014/main" id="{5CAC242C-77C3-4EA8-A8E4-DFFC8AF62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006"/>
            <a:ext cx="9144000" cy="586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21CADC-703B-42CC-A29A-31204AB8A45C}"/>
              </a:ext>
            </a:extLst>
          </p:cNvPr>
          <p:cNvCxnSpPr/>
          <p:nvPr/>
        </p:nvCxnSpPr>
        <p:spPr>
          <a:xfrm>
            <a:off x="4572000" y="2200275"/>
            <a:ext cx="3552825" cy="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46549-D030-4613-91B8-70E1B22B4A8F}"/>
              </a:ext>
            </a:extLst>
          </p:cNvPr>
          <p:cNvCxnSpPr>
            <a:cxnSpLocks/>
          </p:cNvCxnSpPr>
          <p:nvPr/>
        </p:nvCxnSpPr>
        <p:spPr>
          <a:xfrm>
            <a:off x="3743325" y="3924300"/>
            <a:ext cx="4524375" cy="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6DBBC6-BC56-48A6-839B-199638D4AA59}"/>
              </a:ext>
            </a:extLst>
          </p:cNvPr>
          <p:cNvCxnSpPr>
            <a:cxnSpLocks/>
          </p:cNvCxnSpPr>
          <p:nvPr/>
        </p:nvCxnSpPr>
        <p:spPr>
          <a:xfrm>
            <a:off x="2971800" y="5229225"/>
            <a:ext cx="5610225" cy="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805ED7-C812-49F1-BFEC-9DAF8D728CB3}"/>
              </a:ext>
            </a:extLst>
          </p:cNvPr>
          <p:cNvSpPr txBox="1"/>
          <p:nvPr/>
        </p:nvSpPr>
        <p:spPr>
          <a:xfrm>
            <a:off x="6219825" y="1259442"/>
            <a:ext cx="95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Strategy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5CF49-6186-491B-BC61-0ED086299CD2}"/>
              </a:ext>
            </a:extLst>
          </p:cNvPr>
          <p:cNvSpPr txBox="1"/>
          <p:nvPr/>
        </p:nvSpPr>
        <p:spPr>
          <a:xfrm>
            <a:off x="7020325" y="2729599"/>
            <a:ext cx="183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Data Analyzing &amp; </a:t>
            </a:r>
          </a:p>
          <a:p>
            <a:r>
              <a:rPr lang="en-US" dirty="0">
                <a:highlight>
                  <a:srgbClr val="00FF00"/>
                </a:highlight>
              </a:rPr>
              <a:t>Modeling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99391-5F2F-42C1-AE01-C33EF0E2F858}"/>
              </a:ext>
            </a:extLst>
          </p:cNvPr>
          <p:cNvSpPr txBox="1"/>
          <p:nvPr/>
        </p:nvSpPr>
        <p:spPr>
          <a:xfrm>
            <a:off x="7549717" y="4176716"/>
            <a:ext cx="1566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Data </a:t>
            </a:r>
          </a:p>
          <a:p>
            <a:r>
              <a:rPr lang="en-US" dirty="0">
                <a:highlight>
                  <a:srgbClr val="00FF00"/>
                </a:highlight>
              </a:rPr>
              <a:t>Understanding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5A6234-0EA4-419A-B1AA-8C6CFC7D3697}"/>
              </a:ext>
            </a:extLst>
          </p:cNvPr>
          <p:cNvSpPr txBox="1"/>
          <p:nvPr/>
        </p:nvSpPr>
        <p:spPr>
          <a:xfrm>
            <a:off x="2063317" y="5392102"/>
            <a:ext cx="165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Data Collecting </a:t>
            </a:r>
          </a:p>
          <a:p>
            <a:r>
              <a:rPr lang="en-US" dirty="0">
                <a:highlight>
                  <a:srgbClr val="00FF00"/>
                </a:highlight>
              </a:rPr>
              <a:t>&amp; Storage</a:t>
            </a:r>
          </a:p>
        </p:txBody>
      </p:sp>
    </p:spTree>
    <p:extLst>
      <p:ext uri="{BB962C8B-B14F-4D97-AF65-F5344CB8AC3E}">
        <p14:creationId xmlns:p14="http://schemas.microsoft.com/office/powerpoint/2010/main" val="98440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8800</TotalTime>
  <Words>1269</Words>
  <Application>Microsoft Macintosh PowerPoint</Application>
  <PresentationFormat>On-screen Show (4:3)</PresentationFormat>
  <Paragraphs>202</Paragraphs>
  <Slides>34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</vt:lpstr>
      <vt:lpstr>ArialMT</vt:lpstr>
      <vt:lpstr>Calibri</vt:lpstr>
      <vt:lpstr>Calibri Light</vt:lpstr>
      <vt:lpstr>Calibri-Bold</vt:lpstr>
      <vt:lpstr>Helvetica</vt:lpstr>
      <vt:lpstr>Helvetica-Bold</vt:lpstr>
      <vt:lpstr>Wingdings</vt:lpstr>
      <vt:lpstr>Office Theme</vt:lpstr>
      <vt:lpstr>COMP30810 Intro to Text Analytics</vt:lpstr>
      <vt:lpstr>Today Goals:</vt:lpstr>
      <vt:lpstr>WHERE DO DATA COME FROM?</vt:lpstr>
      <vt:lpstr>What is Big Data?</vt:lpstr>
      <vt:lpstr>What is Big Data?</vt:lpstr>
      <vt:lpstr>Types of Data used in Analytics</vt:lpstr>
      <vt:lpstr>Types of Data used in Analytics</vt:lpstr>
      <vt:lpstr>Multidisciplinary nature of Big Data analytics</vt:lpstr>
      <vt:lpstr>PowerPoint Presentation</vt:lpstr>
      <vt:lpstr>PowerPoint Presentation</vt:lpstr>
      <vt:lpstr>PowerPoint Presentation</vt:lpstr>
      <vt:lpstr>PowerPoint Presentation</vt:lpstr>
      <vt:lpstr>Methodology for Data Analytics</vt:lpstr>
      <vt:lpstr>What is CRIPS-DM?</vt:lpstr>
      <vt:lpstr>CRISP-DM: Business Understanding</vt:lpstr>
      <vt:lpstr>CRISP-DM: Business Understanding</vt:lpstr>
      <vt:lpstr>CRISP-DM: Data Understanding</vt:lpstr>
      <vt:lpstr>CRISP-DM: Data Preparation</vt:lpstr>
      <vt:lpstr>CRISP-DM: Modeling</vt:lpstr>
      <vt:lpstr>CRISP-DM: Model Evaluation</vt:lpstr>
      <vt:lpstr>Example: Human Resource helper</vt:lpstr>
      <vt:lpstr>What is Text Analytics?</vt:lpstr>
      <vt:lpstr>What is Text Analytics?</vt:lpstr>
      <vt:lpstr>Text mining around us</vt:lpstr>
      <vt:lpstr>Text mining around us</vt:lpstr>
      <vt:lpstr>Text mining around us</vt:lpstr>
      <vt:lpstr>Interdisciplinary Tasks: Image Captioning</vt:lpstr>
      <vt:lpstr>What can we do in Text Analytics?</vt:lpstr>
      <vt:lpstr>What can we do in Text Analytics?</vt:lpstr>
      <vt:lpstr>What makes Text Analytics so Hard?</vt:lpstr>
      <vt:lpstr>What makes Text Analytics so Hard?</vt:lpstr>
      <vt:lpstr>What makes Text Analytics so Hard?</vt:lpstr>
      <vt:lpstr>Text Mining | Analytics Process</vt:lpstr>
      <vt:lpstr>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COMP30810 Intro to Text Analytics</dc:title>
  <dc:creator>Le Binh</dc:creator>
  <cp:lastModifiedBy>Thanh Binh Le</cp:lastModifiedBy>
  <cp:revision>175</cp:revision>
  <cp:lastPrinted>2018-07-25T15:26:33Z</cp:lastPrinted>
  <dcterms:created xsi:type="dcterms:W3CDTF">2018-07-18T11:25:11Z</dcterms:created>
  <dcterms:modified xsi:type="dcterms:W3CDTF">2018-09-09T01:36:56Z</dcterms:modified>
</cp:coreProperties>
</file>