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2"/>
  </p:notesMasterIdLst>
  <p:handoutMasterIdLst>
    <p:handoutMasterId r:id="rId23"/>
  </p:handoutMasterIdLst>
  <p:sldIdLst>
    <p:sldId id="256" r:id="rId2"/>
    <p:sldId id="267" r:id="rId3"/>
    <p:sldId id="257" r:id="rId4"/>
    <p:sldId id="258" r:id="rId5"/>
    <p:sldId id="289" r:id="rId6"/>
    <p:sldId id="296" r:id="rId7"/>
    <p:sldId id="301" r:id="rId8"/>
    <p:sldId id="310" r:id="rId9"/>
    <p:sldId id="309" r:id="rId10"/>
    <p:sldId id="299" r:id="rId11"/>
    <p:sldId id="311" r:id="rId12"/>
    <p:sldId id="313" r:id="rId13"/>
    <p:sldId id="298" r:id="rId14"/>
    <p:sldId id="318" r:id="rId15"/>
    <p:sldId id="314" r:id="rId16"/>
    <p:sldId id="297" r:id="rId17"/>
    <p:sldId id="316" r:id="rId18"/>
    <p:sldId id="315" r:id="rId19"/>
    <p:sldId id="320" r:id="rId20"/>
    <p:sldId id="31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 id="{39B609CD-58F6-4655-AF5B-42022A46F899}">
          <p14:sldIdLst>
            <p14:sldId id="256"/>
          </p14:sldIdLst>
        </p14:section>
        <p14:section name="Part1" id="{E523003A-71A2-4D46-B068-C86B06C32061}">
          <p14:sldIdLst>
            <p14:sldId id="267"/>
            <p14:sldId id="257"/>
            <p14:sldId id="258"/>
            <p14:sldId id="289"/>
            <p14:sldId id="296"/>
            <p14:sldId id="301"/>
            <p14:sldId id="310"/>
            <p14:sldId id="309"/>
            <p14:sldId id="299"/>
            <p14:sldId id="311"/>
            <p14:sldId id="313"/>
            <p14:sldId id="298"/>
            <p14:sldId id="318"/>
            <p14:sldId id="314"/>
            <p14:sldId id="297"/>
            <p14:sldId id="316"/>
            <p14:sldId id="315"/>
            <p14:sldId id="320"/>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4" autoAdjust="0"/>
    <p:restoredTop sz="94643"/>
  </p:normalViewPr>
  <p:slideViewPr>
    <p:cSldViewPr snapToGrid="0">
      <p:cViewPr varScale="1">
        <p:scale>
          <a:sx n="115" d="100"/>
          <a:sy n="115" d="100"/>
        </p:scale>
        <p:origin x="1416" y="200"/>
      </p:cViewPr>
      <p:guideLst/>
    </p:cSldViewPr>
  </p:slideViewPr>
  <p:notesTextViewPr>
    <p:cViewPr>
      <p:scale>
        <a:sx n="1" d="1"/>
        <a:sy n="1" d="1"/>
      </p:scale>
      <p:origin x="0" y="0"/>
    </p:cViewPr>
  </p:notesTextViewPr>
  <p:notesViewPr>
    <p:cSldViewPr snapToGrid="0">
      <p:cViewPr varScale="1">
        <p:scale>
          <a:sx n="88" d="100"/>
          <a:sy n="88"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559B7-8444-4BFC-98BC-6A934A2EAF37}" type="doc">
      <dgm:prSet loTypeId="urn:microsoft.com/office/officeart/2011/layout/CircleProcess" loCatId="process" qsTypeId="urn:microsoft.com/office/officeart/2005/8/quickstyle/simple3" qsCatId="simple" csTypeId="urn:microsoft.com/office/officeart/2005/8/colors/colorful1" csCatId="colorful" phldr="1"/>
      <dgm:spPr/>
    </dgm:pt>
    <dgm:pt modelId="{ED1BED48-3890-4CCE-B4F3-BA36EDDEEF0F}">
      <dgm:prSet phldrT="[Text]"/>
      <dgm:spPr/>
      <dgm:t>
        <a:bodyPr/>
        <a:lstStyle/>
        <a:p>
          <a:r>
            <a:rPr lang="en-US" b="1" dirty="0"/>
            <a:t>Open</a:t>
          </a:r>
          <a:r>
            <a:rPr lang="en-US" dirty="0"/>
            <a:t> File</a:t>
          </a:r>
        </a:p>
      </dgm:t>
    </dgm:pt>
    <dgm:pt modelId="{7F1CB9DB-B975-42D6-9476-B010FB82E3BD}" type="parTrans" cxnId="{EEC77E58-9273-4090-9781-E062B4A393FF}">
      <dgm:prSet/>
      <dgm:spPr/>
      <dgm:t>
        <a:bodyPr/>
        <a:lstStyle/>
        <a:p>
          <a:endParaRPr lang="en-US"/>
        </a:p>
      </dgm:t>
    </dgm:pt>
    <dgm:pt modelId="{CFA43E84-49CE-44DA-8F90-BD782D386ED2}" type="sibTrans" cxnId="{EEC77E58-9273-4090-9781-E062B4A393FF}">
      <dgm:prSet/>
      <dgm:spPr/>
      <dgm:t>
        <a:bodyPr/>
        <a:lstStyle/>
        <a:p>
          <a:endParaRPr lang="en-US"/>
        </a:p>
      </dgm:t>
    </dgm:pt>
    <dgm:pt modelId="{4892C7EC-B11E-473D-ABAD-21A16FD98C14}">
      <dgm:prSet phldrT="[Text]" custT="1"/>
      <dgm:spPr/>
      <dgm:t>
        <a:bodyPr/>
        <a:lstStyle/>
        <a:p>
          <a:r>
            <a:rPr lang="en-US" sz="1600" dirty="0"/>
            <a:t>Get the </a:t>
          </a:r>
          <a:r>
            <a:rPr lang="en-US" sz="1800" b="1" dirty="0"/>
            <a:t>root</a:t>
          </a:r>
          <a:endParaRPr lang="en-US" sz="1600" b="1" dirty="0"/>
        </a:p>
      </dgm:t>
    </dgm:pt>
    <dgm:pt modelId="{92D00444-5DC0-4F5E-B0B1-CE936E296C5C}" type="parTrans" cxnId="{58C1ABCF-8E9D-4984-8C8B-E5D1C9CF7729}">
      <dgm:prSet/>
      <dgm:spPr/>
      <dgm:t>
        <a:bodyPr/>
        <a:lstStyle/>
        <a:p>
          <a:endParaRPr lang="en-US"/>
        </a:p>
      </dgm:t>
    </dgm:pt>
    <dgm:pt modelId="{384E75C4-570A-40CB-A14C-39A1EA95E3A4}" type="sibTrans" cxnId="{58C1ABCF-8E9D-4984-8C8B-E5D1C9CF7729}">
      <dgm:prSet/>
      <dgm:spPr/>
      <dgm:t>
        <a:bodyPr/>
        <a:lstStyle/>
        <a:p>
          <a:endParaRPr lang="en-US"/>
        </a:p>
      </dgm:t>
    </dgm:pt>
    <dgm:pt modelId="{630D7E09-04AA-4A63-915D-5B9D698F59AD}">
      <dgm:prSet phldrT="[Text]"/>
      <dgm:spPr/>
      <dgm:t>
        <a:bodyPr/>
        <a:lstStyle/>
        <a:p>
          <a:r>
            <a:rPr lang="en-US" dirty="0"/>
            <a:t>Search </a:t>
          </a:r>
          <a:r>
            <a:rPr lang="en-US" b="1" dirty="0"/>
            <a:t>&lt;tag&gt; </a:t>
          </a:r>
          <a:r>
            <a:rPr lang="en-US" dirty="0"/>
            <a:t>from root</a:t>
          </a:r>
        </a:p>
      </dgm:t>
    </dgm:pt>
    <dgm:pt modelId="{4FF5D2C1-1794-47BC-8913-4BC32AD89551}" type="parTrans" cxnId="{BD344C14-26D6-41BD-90B4-F12DE9A28D15}">
      <dgm:prSet/>
      <dgm:spPr/>
      <dgm:t>
        <a:bodyPr/>
        <a:lstStyle/>
        <a:p>
          <a:endParaRPr lang="en-US"/>
        </a:p>
      </dgm:t>
    </dgm:pt>
    <dgm:pt modelId="{488B8D19-B65B-4FF4-9749-CF2F15B77188}" type="sibTrans" cxnId="{BD344C14-26D6-41BD-90B4-F12DE9A28D15}">
      <dgm:prSet/>
      <dgm:spPr/>
      <dgm:t>
        <a:bodyPr/>
        <a:lstStyle/>
        <a:p>
          <a:endParaRPr lang="en-US"/>
        </a:p>
      </dgm:t>
    </dgm:pt>
    <dgm:pt modelId="{4495105A-1A9A-4C8E-B2DD-800F054FB94C}">
      <dgm:prSet phldrT="[Text]"/>
      <dgm:spPr/>
      <dgm:t>
        <a:bodyPr/>
        <a:lstStyle/>
        <a:p>
          <a:r>
            <a:rPr lang="en-US" dirty="0"/>
            <a:t>If meet &lt;tag&gt; then </a:t>
          </a:r>
          <a:r>
            <a:rPr lang="en-US" b="1" dirty="0"/>
            <a:t>get value</a:t>
          </a:r>
        </a:p>
      </dgm:t>
    </dgm:pt>
    <dgm:pt modelId="{127B9721-257C-4C47-BA0A-903CB600413B}" type="parTrans" cxnId="{F3BC3BEA-CA30-4669-8EC1-3AAECC389D83}">
      <dgm:prSet/>
      <dgm:spPr/>
      <dgm:t>
        <a:bodyPr/>
        <a:lstStyle/>
        <a:p>
          <a:endParaRPr lang="en-US"/>
        </a:p>
      </dgm:t>
    </dgm:pt>
    <dgm:pt modelId="{C5330D65-BBB0-4DC4-835A-3A1FD6A8C0B5}" type="sibTrans" cxnId="{F3BC3BEA-CA30-4669-8EC1-3AAECC389D83}">
      <dgm:prSet/>
      <dgm:spPr/>
      <dgm:t>
        <a:bodyPr/>
        <a:lstStyle/>
        <a:p>
          <a:endParaRPr lang="en-US"/>
        </a:p>
      </dgm:t>
    </dgm:pt>
    <dgm:pt modelId="{B5F6CAC1-698D-463B-8C2F-3C66A1811574}">
      <dgm:prSet phldrT="[Text]"/>
      <dgm:spPr/>
      <dgm:t>
        <a:bodyPr/>
        <a:lstStyle/>
        <a:p>
          <a:r>
            <a:rPr lang="en-US" b="1" dirty="0"/>
            <a:t>Save</a:t>
          </a:r>
          <a:r>
            <a:rPr lang="en-US" dirty="0"/>
            <a:t> value to variable (string, df’s column)</a:t>
          </a:r>
        </a:p>
      </dgm:t>
    </dgm:pt>
    <dgm:pt modelId="{9E59214D-E212-45B4-8BFA-597967565184}" type="parTrans" cxnId="{3E20A6D2-8C19-4078-8055-30D934FFB4F0}">
      <dgm:prSet/>
      <dgm:spPr/>
      <dgm:t>
        <a:bodyPr/>
        <a:lstStyle/>
        <a:p>
          <a:endParaRPr lang="en-US"/>
        </a:p>
      </dgm:t>
    </dgm:pt>
    <dgm:pt modelId="{20FF3899-5012-4C35-BCE4-48B5C3B3AF37}" type="sibTrans" cxnId="{3E20A6D2-8C19-4078-8055-30D934FFB4F0}">
      <dgm:prSet/>
      <dgm:spPr/>
      <dgm:t>
        <a:bodyPr/>
        <a:lstStyle/>
        <a:p>
          <a:endParaRPr lang="en-US"/>
        </a:p>
      </dgm:t>
    </dgm:pt>
    <dgm:pt modelId="{C221BD59-3743-430A-BB9A-8EB323F74092}" type="pres">
      <dgm:prSet presAssocID="{F3C559B7-8444-4BFC-98BC-6A934A2EAF37}" presName="Name0" presStyleCnt="0">
        <dgm:presLayoutVars>
          <dgm:chMax val="11"/>
          <dgm:chPref val="11"/>
          <dgm:dir/>
          <dgm:resizeHandles/>
        </dgm:presLayoutVars>
      </dgm:prSet>
      <dgm:spPr/>
    </dgm:pt>
    <dgm:pt modelId="{A088EDAD-B629-4488-A4C4-D44D00F8568A}" type="pres">
      <dgm:prSet presAssocID="{B5F6CAC1-698D-463B-8C2F-3C66A1811574}" presName="Accent5" presStyleCnt="0"/>
      <dgm:spPr/>
    </dgm:pt>
    <dgm:pt modelId="{5EEB6B54-0FAA-40A0-8B9F-5EDA0ECB5E75}" type="pres">
      <dgm:prSet presAssocID="{B5F6CAC1-698D-463B-8C2F-3C66A1811574}" presName="Accent" presStyleLbl="node1" presStyleIdx="0" presStyleCnt="5"/>
      <dgm:spPr/>
    </dgm:pt>
    <dgm:pt modelId="{6A499508-415C-4252-B243-38A40FDC4B50}" type="pres">
      <dgm:prSet presAssocID="{B5F6CAC1-698D-463B-8C2F-3C66A1811574}" presName="ParentBackground5" presStyleCnt="0"/>
      <dgm:spPr/>
    </dgm:pt>
    <dgm:pt modelId="{6597AE96-2136-4AFC-8FEE-EA84AF0212BB}" type="pres">
      <dgm:prSet presAssocID="{B5F6CAC1-698D-463B-8C2F-3C66A1811574}" presName="ParentBackground" presStyleLbl="fgAcc1" presStyleIdx="0" presStyleCnt="5"/>
      <dgm:spPr/>
    </dgm:pt>
    <dgm:pt modelId="{3B7C81CB-BA8E-4C7C-83ED-28D30BB45391}" type="pres">
      <dgm:prSet presAssocID="{B5F6CAC1-698D-463B-8C2F-3C66A1811574}" presName="Parent5" presStyleLbl="revTx" presStyleIdx="0" presStyleCnt="0">
        <dgm:presLayoutVars>
          <dgm:chMax val="1"/>
          <dgm:chPref val="1"/>
          <dgm:bulletEnabled val="1"/>
        </dgm:presLayoutVars>
      </dgm:prSet>
      <dgm:spPr/>
    </dgm:pt>
    <dgm:pt modelId="{65CB834B-9690-4724-BF29-B403C17F517D}" type="pres">
      <dgm:prSet presAssocID="{4495105A-1A9A-4C8E-B2DD-800F054FB94C}" presName="Accent4" presStyleCnt="0"/>
      <dgm:spPr/>
    </dgm:pt>
    <dgm:pt modelId="{0D3CD32D-8EAD-4293-A9E8-2A2AD1A18CA1}" type="pres">
      <dgm:prSet presAssocID="{4495105A-1A9A-4C8E-B2DD-800F054FB94C}" presName="Accent" presStyleLbl="node1" presStyleIdx="1" presStyleCnt="5"/>
      <dgm:spPr/>
    </dgm:pt>
    <dgm:pt modelId="{BFCD2566-E85F-4F34-8940-9888DAF13623}" type="pres">
      <dgm:prSet presAssocID="{4495105A-1A9A-4C8E-B2DD-800F054FB94C}" presName="ParentBackground4" presStyleCnt="0"/>
      <dgm:spPr/>
    </dgm:pt>
    <dgm:pt modelId="{8B3859EF-794E-4709-A3CA-0D4FD9488483}" type="pres">
      <dgm:prSet presAssocID="{4495105A-1A9A-4C8E-B2DD-800F054FB94C}" presName="ParentBackground" presStyleLbl="fgAcc1" presStyleIdx="1" presStyleCnt="5"/>
      <dgm:spPr/>
    </dgm:pt>
    <dgm:pt modelId="{3AF4F050-3321-4C5D-8E22-3DF8849A7BE3}" type="pres">
      <dgm:prSet presAssocID="{4495105A-1A9A-4C8E-B2DD-800F054FB94C}" presName="Parent4" presStyleLbl="revTx" presStyleIdx="0" presStyleCnt="0">
        <dgm:presLayoutVars>
          <dgm:chMax val="1"/>
          <dgm:chPref val="1"/>
          <dgm:bulletEnabled val="1"/>
        </dgm:presLayoutVars>
      </dgm:prSet>
      <dgm:spPr/>
    </dgm:pt>
    <dgm:pt modelId="{95DFCB05-CAB1-4225-BB71-B0E505F34584}" type="pres">
      <dgm:prSet presAssocID="{630D7E09-04AA-4A63-915D-5B9D698F59AD}" presName="Accent3" presStyleCnt="0"/>
      <dgm:spPr/>
    </dgm:pt>
    <dgm:pt modelId="{911B01B8-EA4C-4B9A-9FF9-87DC408DB32A}" type="pres">
      <dgm:prSet presAssocID="{630D7E09-04AA-4A63-915D-5B9D698F59AD}" presName="Accent" presStyleLbl="node1" presStyleIdx="2" presStyleCnt="5"/>
      <dgm:spPr/>
    </dgm:pt>
    <dgm:pt modelId="{8AF1414D-2195-4B5D-98E5-7D9BC80FFE6A}" type="pres">
      <dgm:prSet presAssocID="{630D7E09-04AA-4A63-915D-5B9D698F59AD}" presName="ParentBackground3" presStyleCnt="0"/>
      <dgm:spPr/>
    </dgm:pt>
    <dgm:pt modelId="{B2267166-01B5-4464-831F-A2EA8644027F}" type="pres">
      <dgm:prSet presAssocID="{630D7E09-04AA-4A63-915D-5B9D698F59AD}" presName="ParentBackground" presStyleLbl="fgAcc1" presStyleIdx="2" presStyleCnt="5"/>
      <dgm:spPr/>
    </dgm:pt>
    <dgm:pt modelId="{C2EBE462-5F1B-4075-BE34-8A3FFB3E0266}" type="pres">
      <dgm:prSet presAssocID="{630D7E09-04AA-4A63-915D-5B9D698F59AD}" presName="Parent3" presStyleLbl="revTx" presStyleIdx="0" presStyleCnt="0">
        <dgm:presLayoutVars>
          <dgm:chMax val="1"/>
          <dgm:chPref val="1"/>
          <dgm:bulletEnabled val="1"/>
        </dgm:presLayoutVars>
      </dgm:prSet>
      <dgm:spPr/>
    </dgm:pt>
    <dgm:pt modelId="{641EA228-1AF6-476E-83A2-79EDF67224F4}" type="pres">
      <dgm:prSet presAssocID="{4892C7EC-B11E-473D-ABAD-21A16FD98C14}" presName="Accent2" presStyleCnt="0"/>
      <dgm:spPr/>
    </dgm:pt>
    <dgm:pt modelId="{FFD344DF-5AE4-4A05-A394-6015698D86CC}" type="pres">
      <dgm:prSet presAssocID="{4892C7EC-B11E-473D-ABAD-21A16FD98C14}" presName="Accent" presStyleLbl="node1" presStyleIdx="3" presStyleCnt="5"/>
      <dgm:spPr/>
    </dgm:pt>
    <dgm:pt modelId="{23003DCF-AFEE-4DB5-99AF-3C62AFDB2478}" type="pres">
      <dgm:prSet presAssocID="{4892C7EC-B11E-473D-ABAD-21A16FD98C14}" presName="ParentBackground2" presStyleCnt="0"/>
      <dgm:spPr/>
    </dgm:pt>
    <dgm:pt modelId="{833B1D1E-CD52-4549-B9F4-9741EF2379C1}" type="pres">
      <dgm:prSet presAssocID="{4892C7EC-B11E-473D-ABAD-21A16FD98C14}" presName="ParentBackground" presStyleLbl="fgAcc1" presStyleIdx="3" presStyleCnt="5"/>
      <dgm:spPr/>
    </dgm:pt>
    <dgm:pt modelId="{E9C8EDAF-E856-49B7-968F-EF2518F4CB51}" type="pres">
      <dgm:prSet presAssocID="{4892C7EC-B11E-473D-ABAD-21A16FD98C14}" presName="Parent2" presStyleLbl="revTx" presStyleIdx="0" presStyleCnt="0">
        <dgm:presLayoutVars>
          <dgm:chMax val="1"/>
          <dgm:chPref val="1"/>
          <dgm:bulletEnabled val="1"/>
        </dgm:presLayoutVars>
      </dgm:prSet>
      <dgm:spPr/>
    </dgm:pt>
    <dgm:pt modelId="{AF648325-C548-44BF-BCCA-49FB965EFB5E}" type="pres">
      <dgm:prSet presAssocID="{ED1BED48-3890-4CCE-B4F3-BA36EDDEEF0F}" presName="Accent1" presStyleCnt="0"/>
      <dgm:spPr/>
    </dgm:pt>
    <dgm:pt modelId="{55C3892D-F16B-40FC-93F5-30B3B0A1CBD9}" type="pres">
      <dgm:prSet presAssocID="{ED1BED48-3890-4CCE-B4F3-BA36EDDEEF0F}" presName="Accent" presStyleLbl="node1" presStyleIdx="4" presStyleCnt="5"/>
      <dgm:spPr/>
    </dgm:pt>
    <dgm:pt modelId="{9743B474-5DDD-4687-ADA3-E3287FBA62C8}" type="pres">
      <dgm:prSet presAssocID="{ED1BED48-3890-4CCE-B4F3-BA36EDDEEF0F}" presName="ParentBackground1" presStyleCnt="0"/>
      <dgm:spPr/>
    </dgm:pt>
    <dgm:pt modelId="{60E494B1-857F-4AB4-9A4E-B2ACB81FEAA3}" type="pres">
      <dgm:prSet presAssocID="{ED1BED48-3890-4CCE-B4F3-BA36EDDEEF0F}" presName="ParentBackground" presStyleLbl="fgAcc1" presStyleIdx="4" presStyleCnt="5"/>
      <dgm:spPr/>
    </dgm:pt>
    <dgm:pt modelId="{63955A80-BFF7-42CB-8564-10947D960867}" type="pres">
      <dgm:prSet presAssocID="{ED1BED48-3890-4CCE-B4F3-BA36EDDEEF0F}" presName="Parent1" presStyleLbl="revTx" presStyleIdx="0" presStyleCnt="0">
        <dgm:presLayoutVars>
          <dgm:chMax val="1"/>
          <dgm:chPref val="1"/>
          <dgm:bulletEnabled val="1"/>
        </dgm:presLayoutVars>
      </dgm:prSet>
      <dgm:spPr/>
    </dgm:pt>
  </dgm:ptLst>
  <dgm:cxnLst>
    <dgm:cxn modelId="{95CFC20A-4DC2-47DA-A860-35BFAC82ADC4}" type="presOf" srcId="{4495105A-1A9A-4C8E-B2DD-800F054FB94C}" destId="{8B3859EF-794E-4709-A3CA-0D4FD9488483}" srcOrd="0" destOrd="0" presId="urn:microsoft.com/office/officeart/2011/layout/CircleProcess"/>
    <dgm:cxn modelId="{65EDD60E-5142-4276-8EA1-3C748DC18D56}" type="presOf" srcId="{F3C559B7-8444-4BFC-98BC-6A934A2EAF37}" destId="{C221BD59-3743-430A-BB9A-8EB323F74092}" srcOrd="0" destOrd="0" presId="urn:microsoft.com/office/officeart/2011/layout/CircleProcess"/>
    <dgm:cxn modelId="{BD344C14-26D6-41BD-90B4-F12DE9A28D15}" srcId="{F3C559B7-8444-4BFC-98BC-6A934A2EAF37}" destId="{630D7E09-04AA-4A63-915D-5B9D698F59AD}" srcOrd="2" destOrd="0" parTransId="{4FF5D2C1-1794-47BC-8913-4BC32AD89551}" sibTransId="{488B8D19-B65B-4FF4-9749-CF2F15B77188}"/>
    <dgm:cxn modelId="{9360862B-3781-45B9-8D9D-C10CE21B80C3}" type="presOf" srcId="{B5F6CAC1-698D-463B-8C2F-3C66A1811574}" destId="{3B7C81CB-BA8E-4C7C-83ED-28D30BB45391}" srcOrd="1" destOrd="0" presId="urn:microsoft.com/office/officeart/2011/layout/CircleProcess"/>
    <dgm:cxn modelId="{D4A6AC31-642C-4534-B8F1-F8ABF72438BC}" type="presOf" srcId="{ED1BED48-3890-4CCE-B4F3-BA36EDDEEF0F}" destId="{63955A80-BFF7-42CB-8564-10947D960867}" srcOrd="1" destOrd="0" presId="urn:microsoft.com/office/officeart/2011/layout/CircleProcess"/>
    <dgm:cxn modelId="{BD971F35-D1E9-45C2-8F29-FE176BBBDA28}" type="presOf" srcId="{4892C7EC-B11E-473D-ABAD-21A16FD98C14}" destId="{E9C8EDAF-E856-49B7-968F-EF2518F4CB51}" srcOrd="1" destOrd="0" presId="urn:microsoft.com/office/officeart/2011/layout/CircleProcess"/>
    <dgm:cxn modelId="{CCC3E357-6ACC-4B04-A4D2-63BDCFE84EFE}" type="presOf" srcId="{B5F6CAC1-698D-463B-8C2F-3C66A1811574}" destId="{6597AE96-2136-4AFC-8FEE-EA84AF0212BB}" srcOrd="0" destOrd="0" presId="urn:microsoft.com/office/officeart/2011/layout/CircleProcess"/>
    <dgm:cxn modelId="{EEC77E58-9273-4090-9781-E062B4A393FF}" srcId="{F3C559B7-8444-4BFC-98BC-6A934A2EAF37}" destId="{ED1BED48-3890-4CCE-B4F3-BA36EDDEEF0F}" srcOrd="0" destOrd="0" parTransId="{7F1CB9DB-B975-42D6-9476-B010FB82E3BD}" sibTransId="{CFA43E84-49CE-44DA-8F90-BD782D386ED2}"/>
    <dgm:cxn modelId="{9F22B570-46C8-4BD8-8D7D-85380F12C5EB}" type="presOf" srcId="{630D7E09-04AA-4A63-915D-5B9D698F59AD}" destId="{B2267166-01B5-4464-831F-A2EA8644027F}" srcOrd="0" destOrd="0" presId="urn:microsoft.com/office/officeart/2011/layout/CircleProcess"/>
    <dgm:cxn modelId="{591B4889-C7F9-4493-8F00-6A6B7BDBBA63}" type="presOf" srcId="{4495105A-1A9A-4C8E-B2DD-800F054FB94C}" destId="{3AF4F050-3321-4C5D-8E22-3DF8849A7BE3}" srcOrd="1" destOrd="0" presId="urn:microsoft.com/office/officeart/2011/layout/CircleProcess"/>
    <dgm:cxn modelId="{80A16AC2-86C6-45DA-8ABA-A2B56C2CDFCD}" type="presOf" srcId="{630D7E09-04AA-4A63-915D-5B9D698F59AD}" destId="{C2EBE462-5F1B-4075-BE34-8A3FFB3E0266}" srcOrd="1" destOrd="0" presId="urn:microsoft.com/office/officeart/2011/layout/CircleProcess"/>
    <dgm:cxn modelId="{58C1ABCF-8E9D-4984-8C8B-E5D1C9CF7729}" srcId="{F3C559B7-8444-4BFC-98BC-6A934A2EAF37}" destId="{4892C7EC-B11E-473D-ABAD-21A16FD98C14}" srcOrd="1" destOrd="0" parTransId="{92D00444-5DC0-4F5E-B0B1-CE936E296C5C}" sibTransId="{384E75C4-570A-40CB-A14C-39A1EA95E3A4}"/>
    <dgm:cxn modelId="{3E20A6D2-8C19-4078-8055-30D934FFB4F0}" srcId="{F3C559B7-8444-4BFC-98BC-6A934A2EAF37}" destId="{B5F6CAC1-698D-463B-8C2F-3C66A1811574}" srcOrd="4" destOrd="0" parTransId="{9E59214D-E212-45B4-8BFA-597967565184}" sibTransId="{20FF3899-5012-4C35-BCE4-48B5C3B3AF37}"/>
    <dgm:cxn modelId="{658BE8DE-AA6E-4DA5-A38B-14A6C8270B54}" type="presOf" srcId="{ED1BED48-3890-4CCE-B4F3-BA36EDDEEF0F}" destId="{60E494B1-857F-4AB4-9A4E-B2ACB81FEAA3}" srcOrd="0" destOrd="0" presId="urn:microsoft.com/office/officeart/2011/layout/CircleProcess"/>
    <dgm:cxn modelId="{F3BC3BEA-CA30-4669-8EC1-3AAECC389D83}" srcId="{F3C559B7-8444-4BFC-98BC-6A934A2EAF37}" destId="{4495105A-1A9A-4C8E-B2DD-800F054FB94C}" srcOrd="3" destOrd="0" parTransId="{127B9721-257C-4C47-BA0A-903CB600413B}" sibTransId="{C5330D65-BBB0-4DC4-835A-3A1FD6A8C0B5}"/>
    <dgm:cxn modelId="{7C7D83F3-F1AC-4358-9863-92F79B358138}" type="presOf" srcId="{4892C7EC-B11E-473D-ABAD-21A16FD98C14}" destId="{833B1D1E-CD52-4549-B9F4-9741EF2379C1}" srcOrd="0" destOrd="0" presId="urn:microsoft.com/office/officeart/2011/layout/CircleProcess"/>
    <dgm:cxn modelId="{09134BC1-4FE4-46DA-8305-B9906E9432A2}" type="presParOf" srcId="{C221BD59-3743-430A-BB9A-8EB323F74092}" destId="{A088EDAD-B629-4488-A4C4-D44D00F8568A}" srcOrd="0" destOrd="0" presId="urn:microsoft.com/office/officeart/2011/layout/CircleProcess"/>
    <dgm:cxn modelId="{EFABC2D1-2750-4FD9-A4EB-1401BA518A91}" type="presParOf" srcId="{A088EDAD-B629-4488-A4C4-D44D00F8568A}" destId="{5EEB6B54-0FAA-40A0-8B9F-5EDA0ECB5E75}" srcOrd="0" destOrd="0" presId="urn:microsoft.com/office/officeart/2011/layout/CircleProcess"/>
    <dgm:cxn modelId="{5D0D5430-F8CE-4973-81C9-D661FCBA90EC}" type="presParOf" srcId="{C221BD59-3743-430A-BB9A-8EB323F74092}" destId="{6A499508-415C-4252-B243-38A40FDC4B50}" srcOrd="1" destOrd="0" presId="urn:microsoft.com/office/officeart/2011/layout/CircleProcess"/>
    <dgm:cxn modelId="{1C84462D-4B73-4423-BF33-7E9C18F05DE8}" type="presParOf" srcId="{6A499508-415C-4252-B243-38A40FDC4B50}" destId="{6597AE96-2136-4AFC-8FEE-EA84AF0212BB}" srcOrd="0" destOrd="0" presId="urn:microsoft.com/office/officeart/2011/layout/CircleProcess"/>
    <dgm:cxn modelId="{8B9C6BCF-3473-46DB-974C-DA2E83AF52EB}" type="presParOf" srcId="{C221BD59-3743-430A-BB9A-8EB323F74092}" destId="{3B7C81CB-BA8E-4C7C-83ED-28D30BB45391}" srcOrd="2" destOrd="0" presId="urn:microsoft.com/office/officeart/2011/layout/CircleProcess"/>
    <dgm:cxn modelId="{9588557C-E9DA-4C8E-91E2-0CE47C66378F}" type="presParOf" srcId="{C221BD59-3743-430A-BB9A-8EB323F74092}" destId="{65CB834B-9690-4724-BF29-B403C17F517D}" srcOrd="3" destOrd="0" presId="urn:microsoft.com/office/officeart/2011/layout/CircleProcess"/>
    <dgm:cxn modelId="{96DCFDB2-85AC-4278-803A-0435DA4A7D80}" type="presParOf" srcId="{65CB834B-9690-4724-BF29-B403C17F517D}" destId="{0D3CD32D-8EAD-4293-A9E8-2A2AD1A18CA1}" srcOrd="0" destOrd="0" presId="urn:microsoft.com/office/officeart/2011/layout/CircleProcess"/>
    <dgm:cxn modelId="{7F5C8838-2949-4CD5-8BAA-149350A09CAE}" type="presParOf" srcId="{C221BD59-3743-430A-BB9A-8EB323F74092}" destId="{BFCD2566-E85F-4F34-8940-9888DAF13623}" srcOrd="4" destOrd="0" presId="urn:microsoft.com/office/officeart/2011/layout/CircleProcess"/>
    <dgm:cxn modelId="{2538EA02-5D1F-4152-8E63-0610A8C4915F}" type="presParOf" srcId="{BFCD2566-E85F-4F34-8940-9888DAF13623}" destId="{8B3859EF-794E-4709-A3CA-0D4FD9488483}" srcOrd="0" destOrd="0" presId="urn:microsoft.com/office/officeart/2011/layout/CircleProcess"/>
    <dgm:cxn modelId="{A9C82360-C820-4F11-A994-1CF922C655F3}" type="presParOf" srcId="{C221BD59-3743-430A-BB9A-8EB323F74092}" destId="{3AF4F050-3321-4C5D-8E22-3DF8849A7BE3}" srcOrd="5" destOrd="0" presId="urn:microsoft.com/office/officeart/2011/layout/CircleProcess"/>
    <dgm:cxn modelId="{4305E713-F540-4B9A-8C10-04C4F71F46F9}" type="presParOf" srcId="{C221BD59-3743-430A-BB9A-8EB323F74092}" destId="{95DFCB05-CAB1-4225-BB71-B0E505F34584}" srcOrd="6" destOrd="0" presId="urn:microsoft.com/office/officeart/2011/layout/CircleProcess"/>
    <dgm:cxn modelId="{9EE6A271-8708-4206-941E-A68F7FF531C1}" type="presParOf" srcId="{95DFCB05-CAB1-4225-BB71-B0E505F34584}" destId="{911B01B8-EA4C-4B9A-9FF9-87DC408DB32A}" srcOrd="0" destOrd="0" presId="urn:microsoft.com/office/officeart/2011/layout/CircleProcess"/>
    <dgm:cxn modelId="{164F2267-5182-4A42-AD71-1DEB0578865F}" type="presParOf" srcId="{C221BD59-3743-430A-BB9A-8EB323F74092}" destId="{8AF1414D-2195-4B5D-98E5-7D9BC80FFE6A}" srcOrd="7" destOrd="0" presId="urn:microsoft.com/office/officeart/2011/layout/CircleProcess"/>
    <dgm:cxn modelId="{B42784C5-20B5-427B-A138-DBBAEA8342E5}" type="presParOf" srcId="{8AF1414D-2195-4B5D-98E5-7D9BC80FFE6A}" destId="{B2267166-01B5-4464-831F-A2EA8644027F}" srcOrd="0" destOrd="0" presId="urn:microsoft.com/office/officeart/2011/layout/CircleProcess"/>
    <dgm:cxn modelId="{68A6E860-68A6-47FE-B699-CBAEFA492E07}" type="presParOf" srcId="{C221BD59-3743-430A-BB9A-8EB323F74092}" destId="{C2EBE462-5F1B-4075-BE34-8A3FFB3E0266}" srcOrd="8" destOrd="0" presId="urn:microsoft.com/office/officeart/2011/layout/CircleProcess"/>
    <dgm:cxn modelId="{493C5BF4-89AC-4ADF-B393-7A472D956893}" type="presParOf" srcId="{C221BD59-3743-430A-BB9A-8EB323F74092}" destId="{641EA228-1AF6-476E-83A2-79EDF67224F4}" srcOrd="9" destOrd="0" presId="urn:microsoft.com/office/officeart/2011/layout/CircleProcess"/>
    <dgm:cxn modelId="{080FF893-B3AD-4B1B-840D-564C7E0DA260}" type="presParOf" srcId="{641EA228-1AF6-476E-83A2-79EDF67224F4}" destId="{FFD344DF-5AE4-4A05-A394-6015698D86CC}" srcOrd="0" destOrd="0" presId="urn:microsoft.com/office/officeart/2011/layout/CircleProcess"/>
    <dgm:cxn modelId="{39D6810D-9E90-44C0-B3A9-CADA009F24BD}" type="presParOf" srcId="{C221BD59-3743-430A-BB9A-8EB323F74092}" destId="{23003DCF-AFEE-4DB5-99AF-3C62AFDB2478}" srcOrd="10" destOrd="0" presId="urn:microsoft.com/office/officeart/2011/layout/CircleProcess"/>
    <dgm:cxn modelId="{9EFDB946-FF38-4A55-ABEA-95C97E54D51B}" type="presParOf" srcId="{23003DCF-AFEE-4DB5-99AF-3C62AFDB2478}" destId="{833B1D1E-CD52-4549-B9F4-9741EF2379C1}" srcOrd="0" destOrd="0" presId="urn:microsoft.com/office/officeart/2011/layout/CircleProcess"/>
    <dgm:cxn modelId="{2ADF2A6B-A8A3-4C39-9CB0-66123636B149}" type="presParOf" srcId="{C221BD59-3743-430A-BB9A-8EB323F74092}" destId="{E9C8EDAF-E856-49B7-968F-EF2518F4CB51}" srcOrd="11" destOrd="0" presId="urn:microsoft.com/office/officeart/2011/layout/CircleProcess"/>
    <dgm:cxn modelId="{2F71C91E-DE32-43BE-B8F5-93C360C59F85}" type="presParOf" srcId="{C221BD59-3743-430A-BB9A-8EB323F74092}" destId="{AF648325-C548-44BF-BCCA-49FB965EFB5E}" srcOrd="12" destOrd="0" presId="urn:microsoft.com/office/officeart/2011/layout/CircleProcess"/>
    <dgm:cxn modelId="{7E0CD848-89CE-433B-B43B-B8D3CB6CDF01}" type="presParOf" srcId="{AF648325-C548-44BF-BCCA-49FB965EFB5E}" destId="{55C3892D-F16B-40FC-93F5-30B3B0A1CBD9}" srcOrd="0" destOrd="0" presId="urn:microsoft.com/office/officeart/2011/layout/CircleProcess"/>
    <dgm:cxn modelId="{A728458E-8465-4662-A02E-7A1733342896}" type="presParOf" srcId="{C221BD59-3743-430A-BB9A-8EB323F74092}" destId="{9743B474-5DDD-4687-ADA3-E3287FBA62C8}" srcOrd="13" destOrd="0" presId="urn:microsoft.com/office/officeart/2011/layout/CircleProcess"/>
    <dgm:cxn modelId="{28CF8B2B-6F82-4879-B98F-10291EB42606}" type="presParOf" srcId="{9743B474-5DDD-4687-ADA3-E3287FBA62C8}" destId="{60E494B1-857F-4AB4-9A4E-B2ACB81FEAA3}" srcOrd="0" destOrd="0" presId="urn:microsoft.com/office/officeart/2011/layout/CircleProcess"/>
    <dgm:cxn modelId="{95CA4EF1-9CBA-4715-AA0A-F9A331B8EA0A}" type="presParOf" srcId="{C221BD59-3743-430A-BB9A-8EB323F74092}" destId="{63955A80-BFF7-42CB-8564-10947D960867}"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559B7-8444-4BFC-98BC-6A934A2EAF37}" type="doc">
      <dgm:prSet loTypeId="urn:microsoft.com/office/officeart/2011/layout/CircleProcess" loCatId="process" qsTypeId="urn:microsoft.com/office/officeart/2005/8/quickstyle/simple3" qsCatId="simple" csTypeId="urn:microsoft.com/office/officeart/2005/8/colors/colorful1" csCatId="colorful" phldr="1"/>
      <dgm:spPr/>
    </dgm:pt>
    <dgm:pt modelId="{ED1BED48-3890-4CCE-B4F3-BA36EDDEEF0F}">
      <dgm:prSet phldrT="[Text]"/>
      <dgm:spPr/>
      <dgm:t>
        <a:bodyPr/>
        <a:lstStyle/>
        <a:p>
          <a:r>
            <a:rPr lang="en-US" b="1" dirty="0"/>
            <a:t>Open</a:t>
          </a:r>
          <a:r>
            <a:rPr lang="en-US" dirty="0"/>
            <a:t> File</a:t>
          </a:r>
        </a:p>
      </dgm:t>
    </dgm:pt>
    <dgm:pt modelId="{7F1CB9DB-B975-42D6-9476-B010FB82E3BD}" type="parTrans" cxnId="{EEC77E58-9273-4090-9781-E062B4A393FF}">
      <dgm:prSet/>
      <dgm:spPr/>
      <dgm:t>
        <a:bodyPr/>
        <a:lstStyle/>
        <a:p>
          <a:endParaRPr lang="en-US"/>
        </a:p>
      </dgm:t>
    </dgm:pt>
    <dgm:pt modelId="{CFA43E84-49CE-44DA-8F90-BD782D386ED2}" type="sibTrans" cxnId="{EEC77E58-9273-4090-9781-E062B4A393FF}">
      <dgm:prSet/>
      <dgm:spPr/>
      <dgm:t>
        <a:bodyPr/>
        <a:lstStyle/>
        <a:p>
          <a:endParaRPr lang="en-US"/>
        </a:p>
      </dgm:t>
    </dgm:pt>
    <dgm:pt modelId="{4892C7EC-B11E-473D-ABAD-21A16FD98C14}">
      <dgm:prSet phldrT="[Text]" custT="1"/>
      <dgm:spPr/>
      <dgm:t>
        <a:bodyPr/>
        <a:lstStyle/>
        <a:p>
          <a:r>
            <a:rPr lang="en-US" sz="1600" dirty="0"/>
            <a:t>Get the </a:t>
          </a:r>
          <a:r>
            <a:rPr lang="en-US" sz="1800" b="1" dirty="0"/>
            <a:t>root</a:t>
          </a:r>
          <a:endParaRPr lang="en-US" sz="1600" b="1" dirty="0"/>
        </a:p>
      </dgm:t>
    </dgm:pt>
    <dgm:pt modelId="{92D00444-5DC0-4F5E-B0B1-CE936E296C5C}" type="parTrans" cxnId="{58C1ABCF-8E9D-4984-8C8B-E5D1C9CF7729}">
      <dgm:prSet/>
      <dgm:spPr/>
      <dgm:t>
        <a:bodyPr/>
        <a:lstStyle/>
        <a:p>
          <a:endParaRPr lang="en-US"/>
        </a:p>
      </dgm:t>
    </dgm:pt>
    <dgm:pt modelId="{384E75C4-570A-40CB-A14C-39A1EA95E3A4}" type="sibTrans" cxnId="{58C1ABCF-8E9D-4984-8C8B-E5D1C9CF7729}">
      <dgm:prSet/>
      <dgm:spPr/>
      <dgm:t>
        <a:bodyPr/>
        <a:lstStyle/>
        <a:p>
          <a:endParaRPr lang="en-US"/>
        </a:p>
      </dgm:t>
    </dgm:pt>
    <dgm:pt modelId="{630D7E09-04AA-4A63-915D-5B9D698F59AD}">
      <dgm:prSet phldrT="[Text]"/>
      <dgm:spPr/>
      <dgm:t>
        <a:bodyPr/>
        <a:lstStyle/>
        <a:p>
          <a:r>
            <a:rPr lang="en-US" dirty="0"/>
            <a:t>Search </a:t>
          </a:r>
          <a:r>
            <a:rPr lang="en-US" b="1" dirty="0"/>
            <a:t>&lt;tag&gt; </a:t>
          </a:r>
          <a:r>
            <a:rPr lang="en-US" dirty="0"/>
            <a:t>from root</a:t>
          </a:r>
        </a:p>
      </dgm:t>
    </dgm:pt>
    <dgm:pt modelId="{4FF5D2C1-1794-47BC-8913-4BC32AD89551}" type="parTrans" cxnId="{BD344C14-26D6-41BD-90B4-F12DE9A28D15}">
      <dgm:prSet/>
      <dgm:spPr/>
      <dgm:t>
        <a:bodyPr/>
        <a:lstStyle/>
        <a:p>
          <a:endParaRPr lang="en-US"/>
        </a:p>
      </dgm:t>
    </dgm:pt>
    <dgm:pt modelId="{488B8D19-B65B-4FF4-9749-CF2F15B77188}" type="sibTrans" cxnId="{BD344C14-26D6-41BD-90B4-F12DE9A28D15}">
      <dgm:prSet/>
      <dgm:spPr/>
      <dgm:t>
        <a:bodyPr/>
        <a:lstStyle/>
        <a:p>
          <a:endParaRPr lang="en-US"/>
        </a:p>
      </dgm:t>
    </dgm:pt>
    <dgm:pt modelId="{4495105A-1A9A-4C8E-B2DD-800F054FB94C}">
      <dgm:prSet phldrT="[Text]"/>
      <dgm:spPr/>
      <dgm:t>
        <a:bodyPr/>
        <a:lstStyle/>
        <a:p>
          <a:r>
            <a:rPr lang="en-US" dirty="0"/>
            <a:t>If meet &lt;tag&gt; then </a:t>
          </a:r>
          <a:r>
            <a:rPr lang="en-US" b="1" dirty="0"/>
            <a:t>get value</a:t>
          </a:r>
        </a:p>
      </dgm:t>
    </dgm:pt>
    <dgm:pt modelId="{127B9721-257C-4C47-BA0A-903CB600413B}" type="parTrans" cxnId="{F3BC3BEA-CA30-4669-8EC1-3AAECC389D83}">
      <dgm:prSet/>
      <dgm:spPr/>
      <dgm:t>
        <a:bodyPr/>
        <a:lstStyle/>
        <a:p>
          <a:endParaRPr lang="en-US"/>
        </a:p>
      </dgm:t>
    </dgm:pt>
    <dgm:pt modelId="{C5330D65-BBB0-4DC4-835A-3A1FD6A8C0B5}" type="sibTrans" cxnId="{F3BC3BEA-CA30-4669-8EC1-3AAECC389D83}">
      <dgm:prSet/>
      <dgm:spPr/>
      <dgm:t>
        <a:bodyPr/>
        <a:lstStyle/>
        <a:p>
          <a:endParaRPr lang="en-US"/>
        </a:p>
      </dgm:t>
    </dgm:pt>
    <dgm:pt modelId="{B5F6CAC1-698D-463B-8C2F-3C66A1811574}">
      <dgm:prSet phldrT="[Text]"/>
      <dgm:spPr/>
      <dgm:t>
        <a:bodyPr/>
        <a:lstStyle/>
        <a:p>
          <a:r>
            <a:rPr lang="en-US" b="1" dirty="0"/>
            <a:t>Save</a:t>
          </a:r>
          <a:r>
            <a:rPr lang="en-US" dirty="0"/>
            <a:t> value to variable (string, df’s column)</a:t>
          </a:r>
        </a:p>
      </dgm:t>
    </dgm:pt>
    <dgm:pt modelId="{9E59214D-E212-45B4-8BFA-597967565184}" type="parTrans" cxnId="{3E20A6D2-8C19-4078-8055-30D934FFB4F0}">
      <dgm:prSet/>
      <dgm:spPr/>
      <dgm:t>
        <a:bodyPr/>
        <a:lstStyle/>
        <a:p>
          <a:endParaRPr lang="en-US"/>
        </a:p>
      </dgm:t>
    </dgm:pt>
    <dgm:pt modelId="{20FF3899-5012-4C35-BCE4-48B5C3B3AF37}" type="sibTrans" cxnId="{3E20A6D2-8C19-4078-8055-30D934FFB4F0}">
      <dgm:prSet/>
      <dgm:spPr/>
      <dgm:t>
        <a:bodyPr/>
        <a:lstStyle/>
        <a:p>
          <a:endParaRPr lang="en-US"/>
        </a:p>
      </dgm:t>
    </dgm:pt>
    <dgm:pt modelId="{C221BD59-3743-430A-BB9A-8EB323F74092}" type="pres">
      <dgm:prSet presAssocID="{F3C559B7-8444-4BFC-98BC-6A934A2EAF37}" presName="Name0" presStyleCnt="0">
        <dgm:presLayoutVars>
          <dgm:chMax val="11"/>
          <dgm:chPref val="11"/>
          <dgm:dir/>
          <dgm:resizeHandles/>
        </dgm:presLayoutVars>
      </dgm:prSet>
      <dgm:spPr/>
    </dgm:pt>
    <dgm:pt modelId="{A088EDAD-B629-4488-A4C4-D44D00F8568A}" type="pres">
      <dgm:prSet presAssocID="{B5F6CAC1-698D-463B-8C2F-3C66A1811574}" presName="Accent5" presStyleCnt="0"/>
      <dgm:spPr/>
    </dgm:pt>
    <dgm:pt modelId="{5EEB6B54-0FAA-40A0-8B9F-5EDA0ECB5E75}" type="pres">
      <dgm:prSet presAssocID="{B5F6CAC1-698D-463B-8C2F-3C66A1811574}" presName="Accent" presStyleLbl="node1" presStyleIdx="0" presStyleCnt="5"/>
      <dgm:spPr/>
    </dgm:pt>
    <dgm:pt modelId="{6A499508-415C-4252-B243-38A40FDC4B50}" type="pres">
      <dgm:prSet presAssocID="{B5F6CAC1-698D-463B-8C2F-3C66A1811574}" presName="ParentBackground5" presStyleCnt="0"/>
      <dgm:spPr/>
    </dgm:pt>
    <dgm:pt modelId="{6597AE96-2136-4AFC-8FEE-EA84AF0212BB}" type="pres">
      <dgm:prSet presAssocID="{B5F6CAC1-698D-463B-8C2F-3C66A1811574}" presName="ParentBackground" presStyleLbl="fgAcc1" presStyleIdx="0" presStyleCnt="5"/>
      <dgm:spPr/>
    </dgm:pt>
    <dgm:pt modelId="{3B7C81CB-BA8E-4C7C-83ED-28D30BB45391}" type="pres">
      <dgm:prSet presAssocID="{B5F6CAC1-698D-463B-8C2F-3C66A1811574}" presName="Parent5" presStyleLbl="revTx" presStyleIdx="0" presStyleCnt="0">
        <dgm:presLayoutVars>
          <dgm:chMax val="1"/>
          <dgm:chPref val="1"/>
          <dgm:bulletEnabled val="1"/>
        </dgm:presLayoutVars>
      </dgm:prSet>
      <dgm:spPr/>
    </dgm:pt>
    <dgm:pt modelId="{65CB834B-9690-4724-BF29-B403C17F517D}" type="pres">
      <dgm:prSet presAssocID="{4495105A-1A9A-4C8E-B2DD-800F054FB94C}" presName="Accent4" presStyleCnt="0"/>
      <dgm:spPr/>
    </dgm:pt>
    <dgm:pt modelId="{0D3CD32D-8EAD-4293-A9E8-2A2AD1A18CA1}" type="pres">
      <dgm:prSet presAssocID="{4495105A-1A9A-4C8E-B2DD-800F054FB94C}" presName="Accent" presStyleLbl="node1" presStyleIdx="1" presStyleCnt="5"/>
      <dgm:spPr/>
    </dgm:pt>
    <dgm:pt modelId="{BFCD2566-E85F-4F34-8940-9888DAF13623}" type="pres">
      <dgm:prSet presAssocID="{4495105A-1A9A-4C8E-B2DD-800F054FB94C}" presName="ParentBackground4" presStyleCnt="0"/>
      <dgm:spPr/>
    </dgm:pt>
    <dgm:pt modelId="{8B3859EF-794E-4709-A3CA-0D4FD9488483}" type="pres">
      <dgm:prSet presAssocID="{4495105A-1A9A-4C8E-B2DD-800F054FB94C}" presName="ParentBackground" presStyleLbl="fgAcc1" presStyleIdx="1" presStyleCnt="5"/>
      <dgm:spPr/>
    </dgm:pt>
    <dgm:pt modelId="{3AF4F050-3321-4C5D-8E22-3DF8849A7BE3}" type="pres">
      <dgm:prSet presAssocID="{4495105A-1A9A-4C8E-B2DD-800F054FB94C}" presName="Parent4" presStyleLbl="revTx" presStyleIdx="0" presStyleCnt="0">
        <dgm:presLayoutVars>
          <dgm:chMax val="1"/>
          <dgm:chPref val="1"/>
          <dgm:bulletEnabled val="1"/>
        </dgm:presLayoutVars>
      </dgm:prSet>
      <dgm:spPr/>
    </dgm:pt>
    <dgm:pt modelId="{95DFCB05-CAB1-4225-BB71-B0E505F34584}" type="pres">
      <dgm:prSet presAssocID="{630D7E09-04AA-4A63-915D-5B9D698F59AD}" presName="Accent3" presStyleCnt="0"/>
      <dgm:spPr/>
    </dgm:pt>
    <dgm:pt modelId="{911B01B8-EA4C-4B9A-9FF9-87DC408DB32A}" type="pres">
      <dgm:prSet presAssocID="{630D7E09-04AA-4A63-915D-5B9D698F59AD}" presName="Accent" presStyleLbl="node1" presStyleIdx="2" presStyleCnt="5"/>
      <dgm:spPr/>
    </dgm:pt>
    <dgm:pt modelId="{8AF1414D-2195-4B5D-98E5-7D9BC80FFE6A}" type="pres">
      <dgm:prSet presAssocID="{630D7E09-04AA-4A63-915D-5B9D698F59AD}" presName="ParentBackground3" presStyleCnt="0"/>
      <dgm:spPr/>
    </dgm:pt>
    <dgm:pt modelId="{B2267166-01B5-4464-831F-A2EA8644027F}" type="pres">
      <dgm:prSet presAssocID="{630D7E09-04AA-4A63-915D-5B9D698F59AD}" presName="ParentBackground" presStyleLbl="fgAcc1" presStyleIdx="2" presStyleCnt="5"/>
      <dgm:spPr/>
    </dgm:pt>
    <dgm:pt modelId="{C2EBE462-5F1B-4075-BE34-8A3FFB3E0266}" type="pres">
      <dgm:prSet presAssocID="{630D7E09-04AA-4A63-915D-5B9D698F59AD}" presName="Parent3" presStyleLbl="revTx" presStyleIdx="0" presStyleCnt="0">
        <dgm:presLayoutVars>
          <dgm:chMax val="1"/>
          <dgm:chPref val="1"/>
          <dgm:bulletEnabled val="1"/>
        </dgm:presLayoutVars>
      </dgm:prSet>
      <dgm:spPr/>
    </dgm:pt>
    <dgm:pt modelId="{641EA228-1AF6-476E-83A2-79EDF67224F4}" type="pres">
      <dgm:prSet presAssocID="{4892C7EC-B11E-473D-ABAD-21A16FD98C14}" presName="Accent2" presStyleCnt="0"/>
      <dgm:spPr/>
    </dgm:pt>
    <dgm:pt modelId="{FFD344DF-5AE4-4A05-A394-6015698D86CC}" type="pres">
      <dgm:prSet presAssocID="{4892C7EC-B11E-473D-ABAD-21A16FD98C14}" presName="Accent" presStyleLbl="node1" presStyleIdx="3" presStyleCnt="5"/>
      <dgm:spPr/>
    </dgm:pt>
    <dgm:pt modelId="{23003DCF-AFEE-4DB5-99AF-3C62AFDB2478}" type="pres">
      <dgm:prSet presAssocID="{4892C7EC-B11E-473D-ABAD-21A16FD98C14}" presName="ParentBackground2" presStyleCnt="0"/>
      <dgm:spPr/>
    </dgm:pt>
    <dgm:pt modelId="{833B1D1E-CD52-4549-B9F4-9741EF2379C1}" type="pres">
      <dgm:prSet presAssocID="{4892C7EC-B11E-473D-ABAD-21A16FD98C14}" presName="ParentBackground" presStyleLbl="fgAcc1" presStyleIdx="3" presStyleCnt="5"/>
      <dgm:spPr/>
    </dgm:pt>
    <dgm:pt modelId="{E9C8EDAF-E856-49B7-968F-EF2518F4CB51}" type="pres">
      <dgm:prSet presAssocID="{4892C7EC-B11E-473D-ABAD-21A16FD98C14}" presName="Parent2" presStyleLbl="revTx" presStyleIdx="0" presStyleCnt="0">
        <dgm:presLayoutVars>
          <dgm:chMax val="1"/>
          <dgm:chPref val="1"/>
          <dgm:bulletEnabled val="1"/>
        </dgm:presLayoutVars>
      </dgm:prSet>
      <dgm:spPr/>
    </dgm:pt>
    <dgm:pt modelId="{AF648325-C548-44BF-BCCA-49FB965EFB5E}" type="pres">
      <dgm:prSet presAssocID="{ED1BED48-3890-4CCE-B4F3-BA36EDDEEF0F}" presName="Accent1" presStyleCnt="0"/>
      <dgm:spPr/>
    </dgm:pt>
    <dgm:pt modelId="{55C3892D-F16B-40FC-93F5-30B3B0A1CBD9}" type="pres">
      <dgm:prSet presAssocID="{ED1BED48-3890-4CCE-B4F3-BA36EDDEEF0F}" presName="Accent" presStyleLbl="node1" presStyleIdx="4" presStyleCnt="5"/>
      <dgm:spPr/>
    </dgm:pt>
    <dgm:pt modelId="{9743B474-5DDD-4687-ADA3-E3287FBA62C8}" type="pres">
      <dgm:prSet presAssocID="{ED1BED48-3890-4CCE-B4F3-BA36EDDEEF0F}" presName="ParentBackground1" presStyleCnt="0"/>
      <dgm:spPr/>
    </dgm:pt>
    <dgm:pt modelId="{60E494B1-857F-4AB4-9A4E-B2ACB81FEAA3}" type="pres">
      <dgm:prSet presAssocID="{ED1BED48-3890-4CCE-B4F3-BA36EDDEEF0F}" presName="ParentBackground" presStyleLbl="fgAcc1" presStyleIdx="4" presStyleCnt="5"/>
      <dgm:spPr/>
    </dgm:pt>
    <dgm:pt modelId="{63955A80-BFF7-42CB-8564-10947D960867}" type="pres">
      <dgm:prSet presAssocID="{ED1BED48-3890-4CCE-B4F3-BA36EDDEEF0F}" presName="Parent1" presStyleLbl="revTx" presStyleIdx="0" presStyleCnt="0">
        <dgm:presLayoutVars>
          <dgm:chMax val="1"/>
          <dgm:chPref val="1"/>
          <dgm:bulletEnabled val="1"/>
        </dgm:presLayoutVars>
      </dgm:prSet>
      <dgm:spPr/>
    </dgm:pt>
  </dgm:ptLst>
  <dgm:cxnLst>
    <dgm:cxn modelId="{95CFC20A-4DC2-47DA-A860-35BFAC82ADC4}" type="presOf" srcId="{4495105A-1A9A-4C8E-B2DD-800F054FB94C}" destId="{8B3859EF-794E-4709-A3CA-0D4FD9488483}" srcOrd="0" destOrd="0" presId="urn:microsoft.com/office/officeart/2011/layout/CircleProcess"/>
    <dgm:cxn modelId="{65EDD60E-5142-4276-8EA1-3C748DC18D56}" type="presOf" srcId="{F3C559B7-8444-4BFC-98BC-6A934A2EAF37}" destId="{C221BD59-3743-430A-BB9A-8EB323F74092}" srcOrd="0" destOrd="0" presId="urn:microsoft.com/office/officeart/2011/layout/CircleProcess"/>
    <dgm:cxn modelId="{BD344C14-26D6-41BD-90B4-F12DE9A28D15}" srcId="{F3C559B7-8444-4BFC-98BC-6A934A2EAF37}" destId="{630D7E09-04AA-4A63-915D-5B9D698F59AD}" srcOrd="2" destOrd="0" parTransId="{4FF5D2C1-1794-47BC-8913-4BC32AD89551}" sibTransId="{488B8D19-B65B-4FF4-9749-CF2F15B77188}"/>
    <dgm:cxn modelId="{9360862B-3781-45B9-8D9D-C10CE21B80C3}" type="presOf" srcId="{B5F6CAC1-698D-463B-8C2F-3C66A1811574}" destId="{3B7C81CB-BA8E-4C7C-83ED-28D30BB45391}" srcOrd="1" destOrd="0" presId="urn:microsoft.com/office/officeart/2011/layout/CircleProcess"/>
    <dgm:cxn modelId="{D4A6AC31-642C-4534-B8F1-F8ABF72438BC}" type="presOf" srcId="{ED1BED48-3890-4CCE-B4F3-BA36EDDEEF0F}" destId="{63955A80-BFF7-42CB-8564-10947D960867}" srcOrd="1" destOrd="0" presId="urn:microsoft.com/office/officeart/2011/layout/CircleProcess"/>
    <dgm:cxn modelId="{BD971F35-D1E9-45C2-8F29-FE176BBBDA28}" type="presOf" srcId="{4892C7EC-B11E-473D-ABAD-21A16FD98C14}" destId="{E9C8EDAF-E856-49B7-968F-EF2518F4CB51}" srcOrd="1" destOrd="0" presId="urn:microsoft.com/office/officeart/2011/layout/CircleProcess"/>
    <dgm:cxn modelId="{CCC3E357-6ACC-4B04-A4D2-63BDCFE84EFE}" type="presOf" srcId="{B5F6CAC1-698D-463B-8C2F-3C66A1811574}" destId="{6597AE96-2136-4AFC-8FEE-EA84AF0212BB}" srcOrd="0" destOrd="0" presId="urn:microsoft.com/office/officeart/2011/layout/CircleProcess"/>
    <dgm:cxn modelId="{EEC77E58-9273-4090-9781-E062B4A393FF}" srcId="{F3C559B7-8444-4BFC-98BC-6A934A2EAF37}" destId="{ED1BED48-3890-4CCE-B4F3-BA36EDDEEF0F}" srcOrd="0" destOrd="0" parTransId="{7F1CB9DB-B975-42D6-9476-B010FB82E3BD}" sibTransId="{CFA43E84-49CE-44DA-8F90-BD782D386ED2}"/>
    <dgm:cxn modelId="{9F22B570-46C8-4BD8-8D7D-85380F12C5EB}" type="presOf" srcId="{630D7E09-04AA-4A63-915D-5B9D698F59AD}" destId="{B2267166-01B5-4464-831F-A2EA8644027F}" srcOrd="0" destOrd="0" presId="urn:microsoft.com/office/officeart/2011/layout/CircleProcess"/>
    <dgm:cxn modelId="{591B4889-C7F9-4493-8F00-6A6B7BDBBA63}" type="presOf" srcId="{4495105A-1A9A-4C8E-B2DD-800F054FB94C}" destId="{3AF4F050-3321-4C5D-8E22-3DF8849A7BE3}" srcOrd="1" destOrd="0" presId="urn:microsoft.com/office/officeart/2011/layout/CircleProcess"/>
    <dgm:cxn modelId="{80A16AC2-86C6-45DA-8ABA-A2B56C2CDFCD}" type="presOf" srcId="{630D7E09-04AA-4A63-915D-5B9D698F59AD}" destId="{C2EBE462-5F1B-4075-BE34-8A3FFB3E0266}" srcOrd="1" destOrd="0" presId="urn:microsoft.com/office/officeart/2011/layout/CircleProcess"/>
    <dgm:cxn modelId="{58C1ABCF-8E9D-4984-8C8B-E5D1C9CF7729}" srcId="{F3C559B7-8444-4BFC-98BC-6A934A2EAF37}" destId="{4892C7EC-B11E-473D-ABAD-21A16FD98C14}" srcOrd="1" destOrd="0" parTransId="{92D00444-5DC0-4F5E-B0B1-CE936E296C5C}" sibTransId="{384E75C4-570A-40CB-A14C-39A1EA95E3A4}"/>
    <dgm:cxn modelId="{3E20A6D2-8C19-4078-8055-30D934FFB4F0}" srcId="{F3C559B7-8444-4BFC-98BC-6A934A2EAF37}" destId="{B5F6CAC1-698D-463B-8C2F-3C66A1811574}" srcOrd="4" destOrd="0" parTransId="{9E59214D-E212-45B4-8BFA-597967565184}" sibTransId="{20FF3899-5012-4C35-BCE4-48B5C3B3AF37}"/>
    <dgm:cxn modelId="{658BE8DE-AA6E-4DA5-A38B-14A6C8270B54}" type="presOf" srcId="{ED1BED48-3890-4CCE-B4F3-BA36EDDEEF0F}" destId="{60E494B1-857F-4AB4-9A4E-B2ACB81FEAA3}" srcOrd="0" destOrd="0" presId="urn:microsoft.com/office/officeart/2011/layout/CircleProcess"/>
    <dgm:cxn modelId="{F3BC3BEA-CA30-4669-8EC1-3AAECC389D83}" srcId="{F3C559B7-8444-4BFC-98BC-6A934A2EAF37}" destId="{4495105A-1A9A-4C8E-B2DD-800F054FB94C}" srcOrd="3" destOrd="0" parTransId="{127B9721-257C-4C47-BA0A-903CB600413B}" sibTransId="{C5330D65-BBB0-4DC4-835A-3A1FD6A8C0B5}"/>
    <dgm:cxn modelId="{7C7D83F3-F1AC-4358-9863-92F79B358138}" type="presOf" srcId="{4892C7EC-B11E-473D-ABAD-21A16FD98C14}" destId="{833B1D1E-CD52-4549-B9F4-9741EF2379C1}" srcOrd="0" destOrd="0" presId="urn:microsoft.com/office/officeart/2011/layout/CircleProcess"/>
    <dgm:cxn modelId="{09134BC1-4FE4-46DA-8305-B9906E9432A2}" type="presParOf" srcId="{C221BD59-3743-430A-BB9A-8EB323F74092}" destId="{A088EDAD-B629-4488-A4C4-D44D00F8568A}" srcOrd="0" destOrd="0" presId="urn:microsoft.com/office/officeart/2011/layout/CircleProcess"/>
    <dgm:cxn modelId="{EFABC2D1-2750-4FD9-A4EB-1401BA518A91}" type="presParOf" srcId="{A088EDAD-B629-4488-A4C4-D44D00F8568A}" destId="{5EEB6B54-0FAA-40A0-8B9F-5EDA0ECB5E75}" srcOrd="0" destOrd="0" presId="urn:microsoft.com/office/officeart/2011/layout/CircleProcess"/>
    <dgm:cxn modelId="{5D0D5430-F8CE-4973-81C9-D661FCBA90EC}" type="presParOf" srcId="{C221BD59-3743-430A-BB9A-8EB323F74092}" destId="{6A499508-415C-4252-B243-38A40FDC4B50}" srcOrd="1" destOrd="0" presId="urn:microsoft.com/office/officeart/2011/layout/CircleProcess"/>
    <dgm:cxn modelId="{1C84462D-4B73-4423-BF33-7E9C18F05DE8}" type="presParOf" srcId="{6A499508-415C-4252-B243-38A40FDC4B50}" destId="{6597AE96-2136-4AFC-8FEE-EA84AF0212BB}" srcOrd="0" destOrd="0" presId="urn:microsoft.com/office/officeart/2011/layout/CircleProcess"/>
    <dgm:cxn modelId="{8B9C6BCF-3473-46DB-974C-DA2E83AF52EB}" type="presParOf" srcId="{C221BD59-3743-430A-BB9A-8EB323F74092}" destId="{3B7C81CB-BA8E-4C7C-83ED-28D30BB45391}" srcOrd="2" destOrd="0" presId="urn:microsoft.com/office/officeart/2011/layout/CircleProcess"/>
    <dgm:cxn modelId="{9588557C-E9DA-4C8E-91E2-0CE47C66378F}" type="presParOf" srcId="{C221BD59-3743-430A-BB9A-8EB323F74092}" destId="{65CB834B-9690-4724-BF29-B403C17F517D}" srcOrd="3" destOrd="0" presId="urn:microsoft.com/office/officeart/2011/layout/CircleProcess"/>
    <dgm:cxn modelId="{96DCFDB2-85AC-4278-803A-0435DA4A7D80}" type="presParOf" srcId="{65CB834B-9690-4724-BF29-B403C17F517D}" destId="{0D3CD32D-8EAD-4293-A9E8-2A2AD1A18CA1}" srcOrd="0" destOrd="0" presId="urn:microsoft.com/office/officeart/2011/layout/CircleProcess"/>
    <dgm:cxn modelId="{7F5C8838-2949-4CD5-8BAA-149350A09CAE}" type="presParOf" srcId="{C221BD59-3743-430A-BB9A-8EB323F74092}" destId="{BFCD2566-E85F-4F34-8940-9888DAF13623}" srcOrd="4" destOrd="0" presId="urn:microsoft.com/office/officeart/2011/layout/CircleProcess"/>
    <dgm:cxn modelId="{2538EA02-5D1F-4152-8E63-0610A8C4915F}" type="presParOf" srcId="{BFCD2566-E85F-4F34-8940-9888DAF13623}" destId="{8B3859EF-794E-4709-A3CA-0D4FD9488483}" srcOrd="0" destOrd="0" presId="urn:microsoft.com/office/officeart/2011/layout/CircleProcess"/>
    <dgm:cxn modelId="{A9C82360-C820-4F11-A994-1CF922C655F3}" type="presParOf" srcId="{C221BD59-3743-430A-BB9A-8EB323F74092}" destId="{3AF4F050-3321-4C5D-8E22-3DF8849A7BE3}" srcOrd="5" destOrd="0" presId="urn:microsoft.com/office/officeart/2011/layout/CircleProcess"/>
    <dgm:cxn modelId="{4305E713-F540-4B9A-8C10-04C4F71F46F9}" type="presParOf" srcId="{C221BD59-3743-430A-BB9A-8EB323F74092}" destId="{95DFCB05-CAB1-4225-BB71-B0E505F34584}" srcOrd="6" destOrd="0" presId="urn:microsoft.com/office/officeart/2011/layout/CircleProcess"/>
    <dgm:cxn modelId="{9EE6A271-8708-4206-941E-A68F7FF531C1}" type="presParOf" srcId="{95DFCB05-CAB1-4225-BB71-B0E505F34584}" destId="{911B01B8-EA4C-4B9A-9FF9-87DC408DB32A}" srcOrd="0" destOrd="0" presId="urn:microsoft.com/office/officeart/2011/layout/CircleProcess"/>
    <dgm:cxn modelId="{164F2267-5182-4A42-AD71-1DEB0578865F}" type="presParOf" srcId="{C221BD59-3743-430A-BB9A-8EB323F74092}" destId="{8AF1414D-2195-4B5D-98E5-7D9BC80FFE6A}" srcOrd="7" destOrd="0" presId="urn:microsoft.com/office/officeart/2011/layout/CircleProcess"/>
    <dgm:cxn modelId="{B42784C5-20B5-427B-A138-DBBAEA8342E5}" type="presParOf" srcId="{8AF1414D-2195-4B5D-98E5-7D9BC80FFE6A}" destId="{B2267166-01B5-4464-831F-A2EA8644027F}" srcOrd="0" destOrd="0" presId="urn:microsoft.com/office/officeart/2011/layout/CircleProcess"/>
    <dgm:cxn modelId="{68A6E860-68A6-47FE-B699-CBAEFA492E07}" type="presParOf" srcId="{C221BD59-3743-430A-BB9A-8EB323F74092}" destId="{C2EBE462-5F1B-4075-BE34-8A3FFB3E0266}" srcOrd="8" destOrd="0" presId="urn:microsoft.com/office/officeart/2011/layout/CircleProcess"/>
    <dgm:cxn modelId="{493C5BF4-89AC-4ADF-B393-7A472D956893}" type="presParOf" srcId="{C221BD59-3743-430A-BB9A-8EB323F74092}" destId="{641EA228-1AF6-476E-83A2-79EDF67224F4}" srcOrd="9" destOrd="0" presId="urn:microsoft.com/office/officeart/2011/layout/CircleProcess"/>
    <dgm:cxn modelId="{080FF893-B3AD-4B1B-840D-564C7E0DA260}" type="presParOf" srcId="{641EA228-1AF6-476E-83A2-79EDF67224F4}" destId="{FFD344DF-5AE4-4A05-A394-6015698D86CC}" srcOrd="0" destOrd="0" presId="urn:microsoft.com/office/officeart/2011/layout/CircleProcess"/>
    <dgm:cxn modelId="{39D6810D-9E90-44C0-B3A9-CADA009F24BD}" type="presParOf" srcId="{C221BD59-3743-430A-BB9A-8EB323F74092}" destId="{23003DCF-AFEE-4DB5-99AF-3C62AFDB2478}" srcOrd="10" destOrd="0" presId="urn:microsoft.com/office/officeart/2011/layout/CircleProcess"/>
    <dgm:cxn modelId="{9EFDB946-FF38-4A55-ABEA-95C97E54D51B}" type="presParOf" srcId="{23003DCF-AFEE-4DB5-99AF-3C62AFDB2478}" destId="{833B1D1E-CD52-4549-B9F4-9741EF2379C1}" srcOrd="0" destOrd="0" presId="urn:microsoft.com/office/officeart/2011/layout/CircleProcess"/>
    <dgm:cxn modelId="{2ADF2A6B-A8A3-4C39-9CB0-66123636B149}" type="presParOf" srcId="{C221BD59-3743-430A-BB9A-8EB323F74092}" destId="{E9C8EDAF-E856-49B7-968F-EF2518F4CB51}" srcOrd="11" destOrd="0" presId="urn:microsoft.com/office/officeart/2011/layout/CircleProcess"/>
    <dgm:cxn modelId="{2F71C91E-DE32-43BE-B8F5-93C360C59F85}" type="presParOf" srcId="{C221BD59-3743-430A-BB9A-8EB323F74092}" destId="{AF648325-C548-44BF-BCCA-49FB965EFB5E}" srcOrd="12" destOrd="0" presId="urn:microsoft.com/office/officeart/2011/layout/CircleProcess"/>
    <dgm:cxn modelId="{7E0CD848-89CE-433B-B43B-B8D3CB6CDF01}" type="presParOf" srcId="{AF648325-C548-44BF-BCCA-49FB965EFB5E}" destId="{55C3892D-F16B-40FC-93F5-30B3B0A1CBD9}" srcOrd="0" destOrd="0" presId="urn:microsoft.com/office/officeart/2011/layout/CircleProcess"/>
    <dgm:cxn modelId="{A728458E-8465-4662-A02E-7A1733342896}" type="presParOf" srcId="{C221BD59-3743-430A-BB9A-8EB323F74092}" destId="{9743B474-5DDD-4687-ADA3-E3287FBA62C8}" srcOrd="13" destOrd="0" presId="urn:microsoft.com/office/officeart/2011/layout/CircleProcess"/>
    <dgm:cxn modelId="{28CF8B2B-6F82-4879-B98F-10291EB42606}" type="presParOf" srcId="{9743B474-5DDD-4687-ADA3-E3287FBA62C8}" destId="{60E494B1-857F-4AB4-9A4E-B2ACB81FEAA3}" srcOrd="0" destOrd="0" presId="urn:microsoft.com/office/officeart/2011/layout/CircleProcess"/>
    <dgm:cxn modelId="{95CA4EF1-9CBA-4715-AA0A-F9A331B8EA0A}" type="presParOf" srcId="{C221BD59-3743-430A-BB9A-8EB323F74092}" destId="{63955A80-BFF7-42CB-8564-10947D960867}"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B6B54-0FAA-40A0-8B9F-5EDA0ECB5E75}">
      <dsp:nvSpPr>
        <dsp:cNvPr id="0" name=""/>
        <dsp:cNvSpPr/>
      </dsp:nvSpPr>
      <dsp:spPr>
        <a:xfrm>
          <a:off x="6896410" y="573671"/>
          <a:ext cx="1519675" cy="1519923"/>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597AE96-2136-4AFC-8FEE-EA84AF0212BB}">
      <dsp:nvSpPr>
        <dsp:cNvPr id="0" name=""/>
        <dsp:cNvSpPr/>
      </dsp:nvSpPr>
      <dsp:spPr>
        <a:xfrm>
          <a:off x="6946554" y="624344"/>
          <a:ext cx="1418579" cy="1418577"/>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Save</a:t>
          </a:r>
          <a:r>
            <a:rPr lang="en-US" sz="1600" kern="1200" dirty="0"/>
            <a:t> value to variable (string, df’s column)</a:t>
          </a:r>
        </a:p>
      </dsp:txBody>
      <dsp:txXfrm>
        <a:off x="7149554" y="827037"/>
        <a:ext cx="1013386" cy="1013193"/>
      </dsp:txXfrm>
    </dsp:sp>
    <dsp:sp modelId="{0D3CD32D-8EAD-4293-A9E8-2A2AD1A18CA1}">
      <dsp:nvSpPr>
        <dsp:cNvPr id="0" name=""/>
        <dsp:cNvSpPr/>
      </dsp:nvSpPr>
      <dsp:spPr>
        <a:xfrm rot="2700000">
          <a:off x="5325061" y="573750"/>
          <a:ext cx="1519499" cy="1519499"/>
        </a:xfrm>
        <a:prstGeom prst="teardrop">
          <a:avLst>
            <a:gd name="adj" fmla="val 10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B3859EF-794E-4709-A3CA-0D4FD9488483}">
      <dsp:nvSpPr>
        <dsp:cNvPr id="0" name=""/>
        <dsp:cNvSpPr/>
      </dsp:nvSpPr>
      <dsp:spPr>
        <a:xfrm>
          <a:off x="5376735" y="624344"/>
          <a:ext cx="1418579" cy="1418577"/>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If meet &lt;tag&gt; then </a:t>
          </a:r>
          <a:r>
            <a:rPr lang="en-US" sz="1600" b="1" kern="1200" dirty="0"/>
            <a:t>get value</a:t>
          </a:r>
        </a:p>
      </dsp:txBody>
      <dsp:txXfrm>
        <a:off x="5578927" y="827037"/>
        <a:ext cx="1013386" cy="1013193"/>
      </dsp:txXfrm>
    </dsp:sp>
    <dsp:sp modelId="{911B01B8-EA4C-4B9A-9FF9-87DC408DB32A}">
      <dsp:nvSpPr>
        <dsp:cNvPr id="0" name=""/>
        <dsp:cNvSpPr/>
      </dsp:nvSpPr>
      <dsp:spPr>
        <a:xfrm rot="2700000">
          <a:off x="3755243" y="573750"/>
          <a:ext cx="1519499" cy="1519499"/>
        </a:xfrm>
        <a:prstGeom prst="teardrop">
          <a:avLst>
            <a:gd name="adj" fmla="val 10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267166-01B5-4464-831F-A2EA8644027F}">
      <dsp:nvSpPr>
        <dsp:cNvPr id="0" name=""/>
        <dsp:cNvSpPr/>
      </dsp:nvSpPr>
      <dsp:spPr>
        <a:xfrm>
          <a:off x="3806107" y="624344"/>
          <a:ext cx="1418579" cy="1418577"/>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Search </a:t>
          </a:r>
          <a:r>
            <a:rPr lang="en-US" sz="1600" b="1" kern="1200" dirty="0"/>
            <a:t>&lt;tag&gt; </a:t>
          </a:r>
          <a:r>
            <a:rPr lang="en-US" sz="1600" kern="1200" dirty="0"/>
            <a:t>from root</a:t>
          </a:r>
        </a:p>
      </dsp:txBody>
      <dsp:txXfrm>
        <a:off x="4008299" y="827037"/>
        <a:ext cx="1013386" cy="1013193"/>
      </dsp:txXfrm>
    </dsp:sp>
    <dsp:sp modelId="{FFD344DF-5AE4-4A05-A394-6015698D86CC}">
      <dsp:nvSpPr>
        <dsp:cNvPr id="0" name=""/>
        <dsp:cNvSpPr/>
      </dsp:nvSpPr>
      <dsp:spPr>
        <a:xfrm rot="2700000">
          <a:off x="2184615" y="573750"/>
          <a:ext cx="1519499" cy="1519499"/>
        </a:xfrm>
        <a:prstGeom prst="teardrop">
          <a:avLst>
            <a:gd name="adj" fmla="val 10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3B1D1E-CD52-4549-B9F4-9741EF2379C1}">
      <dsp:nvSpPr>
        <dsp:cNvPr id="0" name=""/>
        <dsp:cNvSpPr/>
      </dsp:nvSpPr>
      <dsp:spPr>
        <a:xfrm>
          <a:off x="2235480" y="624344"/>
          <a:ext cx="1418579" cy="1418577"/>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Get the </a:t>
          </a:r>
          <a:r>
            <a:rPr lang="en-US" sz="1800" b="1" kern="1200" dirty="0"/>
            <a:t>root</a:t>
          </a:r>
          <a:endParaRPr lang="en-US" sz="1600" b="1" kern="1200" dirty="0"/>
        </a:p>
      </dsp:txBody>
      <dsp:txXfrm>
        <a:off x="2438480" y="827037"/>
        <a:ext cx="1013386" cy="1013193"/>
      </dsp:txXfrm>
    </dsp:sp>
    <dsp:sp modelId="{55C3892D-F16B-40FC-93F5-30B3B0A1CBD9}">
      <dsp:nvSpPr>
        <dsp:cNvPr id="0" name=""/>
        <dsp:cNvSpPr/>
      </dsp:nvSpPr>
      <dsp:spPr>
        <a:xfrm rot="2700000">
          <a:off x="613988" y="573750"/>
          <a:ext cx="1519499" cy="1519499"/>
        </a:xfrm>
        <a:prstGeom prst="teardrop">
          <a:avLst>
            <a:gd name="adj" fmla="val 10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E494B1-857F-4AB4-9A4E-B2ACB81FEAA3}">
      <dsp:nvSpPr>
        <dsp:cNvPr id="0" name=""/>
        <dsp:cNvSpPr/>
      </dsp:nvSpPr>
      <dsp:spPr>
        <a:xfrm>
          <a:off x="664852" y="624344"/>
          <a:ext cx="1418579" cy="1418577"/>
        </a:xfrm>
        <a:prstGeom prst="ellipse">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Open</a:t>
          </a:r>
          <a:r>
            <a:rPr lang="en-US" sz="1600" kern="1200" dirty="0"/>
            <a:t> File</a:t>
          </a:r>
        </a:p>
      </dsp:txBody>
      <dsp:txXfrm>
        <a:off x="867853" y="827037"/>
        <a:ext cx="1013386" cy="1013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B6B54-0FAA-40A0-8B9F-5EDA0ECB5E75}">
      <dsp:nvSpPr>
        <dsp:cNvPr id="0" name=""/>
        <dsp:cNvSpPr/>
      </dsp:nvSpPr>
      <dsp:spPr>
        <a:xfrm>
          <a:off x="6896410" y="573671"/>
          <a:ext cx="1519675" cy="1519923"/>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597AE96-2136-4AFC-8FEE-EA84AF0212BB}">
      <dsp:nvSpPr>
        <dsp:cNvPr id="0" name=""/>
        <dsp:cNvSpPr/>
      </dsp:nvSpPr>
      <dsp:spPr>
        <a:xfrm>
          <a:off x="6946554" y="624344"/>
          <a:ext cx="1418579" cy="1418577"/>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Save</a:t>
          </a:r>
          <a:r>
            <a:rPr lang="en-US" sz="1600" kern="1200" dirty="0"/>
            <a:t> value to variable (string, df’s column)</a:t>
          </a:r>
        </a:p>
      </dsp:txBody>
      <dsp:txXfrm>
        <a:off x="7149554" y="827037"/>
        <a:ext cx="1013386" cy="1013193"/>
      </dsp:txXfrm>
    </dsp:sp>
    <dsp:sp modelId="{0D3CD32D-8EAD-4293-A9E8-2A2AD1A18CA1}">
      <dsp:nvSpPr>
        <dsp:cNvPr id="0" name=""/>
        <dsp:cNvSpPr/>
      </dsp:nvSpPr>
      <dsp:spPr>
        <a:xfrm rot="2700000">
          <a:off x="5325061" y="573750"/>
          <a:ext cx="1519499" cy="1519499"/>
        </a:xfrm>
        <a:prstGeom prst="teardrop">
          <a:avLst>
            <a:gd name="adj" fmla="val 10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B3859EF-794E-4709-A3CA-0D4FD9488483}">
      <dsp:nvSpPr>
        <dsp:cNvPr id="0" name=""/>
        <dsp:cNvSpPr/>
      </dsp:nvSpPr>
      <dsp:spPr>
        <a:xfrm>
          <a:off x="5376735" y="624344"/>
          <a:ext cx="1418579" cy="1418577"/>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If meet &lt;tag&gt; then </a:t>
          </a:r>
          <a:r>
            <a:rPr lang="en-US" sz="1600" b="1" kern="1200" dirty="0"/>
            <a:t>get value</a:t>
          </a:r>
        </a:p>
      </dsp:txBody>
      <dsp:txXfrm>
        <a:off x="5578927" y="827037"/>
        <a:ext cx="1013386" cy="1013193"/>
      </dsp:txXfrm>
    </dsp:sp>
    <dsp:sp modelId="{911B01B8-EA4C-4B9A-9FF9-87DC408DB32A}">
      <dsp:nvSpPr>
        <dsp:cNvPr id="0" name=""/>
        <dsp:cNvSpPr/>
      </dsp:nvSpPr>
      <dsp:spPr>
        <a:xfrm rot="2700000">
          <a:off x="3755243" y="573750"/>
          <a:ext cx="1519499" cy="1519499"/>
        </a:xfrm>
        <a:prstGeom prst="teardrop">
          <a:avLst>
            <a:gd name="adj" fmla="val 10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267166-01B5-4464-831F-A2EA8644027F}">
      <dsp:nvSpPr>
        <dsp:cNvPr id="0" name=""/>
        <dsp:cNvSpPr/>
      </dsp:nvSpPr>
      <dsp:spPr>
        <a:xfrm>
          <a:off x="3806107" y="624344"/>
          <a:ext cx="1418579" cy="1418577"/>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Search </a:t>
          </a:r>
          <a:r>
            <a:rPr lang="en-US" sz="1600" b="1" kern="1200" dirty="0"/>
            <a:t>&lt;tag&gt; </a:t>
          </a:r>
          <a:r>
            <a:rPr lang="en-US" sz="1600" kern="1200" dirty="0"/>
            <a:t>from root</a:t>
          </a:r>
        </a:p>
      </dsp:txBody>
      <dsp:txXfrm>
        <a:off x="4008299" y="827037"/>
        <a:ext cx="1013386" cy="1013193"/>
      </dsp:txXfrm>
    </dsp:sp>
    <dsp:sp modelId="{FFD344DF-5AE4-4A05-A394-6015698D86CC}">
      <dsp:nvSpPr>
        <dsp:cNvPr id="0" name=""/>
        <dsp:cNvSpPr/>
      </dsp:nvSpPr>
      <dsp:spPr>
        <a:xfrm rot="2700000">
          <a:off x="2184615" y="573750"/>
          <a:ext cx="1519499" cy="1519499"/>
        </a:xfrm>
        <a:prstGeom prst="teardrop">
          <a:avLst>
            <a:gd name="adj" fmla="val 10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3B1D1E-CD52-4549-B9F4-9741EF2379C1}">
      <dsp:nvSpPr>
        <dsp:cNvPr id="0" name=""/>
        <dsp:cNvSpPr/>
      </dsp:nvSpPr>
      <dsp:spPr>
        <a:xfrm>
          <a:off x="2235480" y="624344"/>
          <a:ext cx="1418579" cy="1418577"/>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Get the </a:t>
          </a:r>
          <a:r>
            <a:rPr lang="en-US" sz="1800" b="1" kern="1200" dirty="0"/>
            <a:t>root</a:t>
          </a:r>
          <a:endParaRPr lang="en-US" sz="1600" b="1" kern="1200" dirty="0"/>
        </a:p>
      </dsp:txBody>
      <dsp:txXfrm>
        <a:off x="2438480" y="827037"/>
        <a:ext cx="1013386" cy="1013193"/>
      </dsp:txXfrm>
    </dsp:sp>
    <dsp:sp modelId="{55C3892D-F16B-40FC-93F5-30B3B0A1CBD9}">
      <dsp:nvSpPr>
        <dsp:cNvPr id="0" name=""/>
        <dsp:cNvSpPr/>
      </dsp:nvSpPr>
      <dsp:spPr>
        <a:xfrm rot="2700000">
          <a:off x="613988" y="573750"/>
          <a:ext cx="1519499" cy="1519499"/>
        </a:xfrm>
        <a:prstGeom prst="teardrop">
          <a:avLst>
            <a:gd name="adj" fmla="val 10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E494B1-857F-4AB4-9A4E-B2ACB81FEAA3}">
      <dsp:nvSpPr>
        <dsp:cNvPr id="0" name=""/>
        <dsp:cNvSpPr/>
      </dsp:nvSpPr>
      <dsp:spPr>
        <a:xfrm>
          <a:off x="664852" y="624344"/>
          <a:ext cx="1418579" cy="1418577"/>
        </a:xfrm>
        <a:prstGeom prst="ellipse">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Open</a:t>
          </a:r>
          <a:r>
            <a:rPr lang="en-US" sz="1600" kern="1200" dirty="0"/>
            <a:t> File</a:t>
          </a:r>
        </a:p>
      </dsp:txBody>
      <dsp:txXfrm>
        <a:off x="867853" y="827037"/>
        <a:ext cx="1013386" cy="101319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E24BBD-1CC7-43F2-9FFA-4F9F91198F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C76434-B326-4429-B8C3-D1C885A7E1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781890-378C-4071-B216-FDF0E3AE0BC2}" type="datetimeFigureOut">
              <a:rPr lang="en-US" smtClean="0"/>
              <a:t>9/18/18</a:t>
            </a:fld>
            <a:endParaRPr lang="en-US"/>
          </a:p>
        </p:txBody>
      </p:sp>
      <p:sp>
        <p:nvSpPr>
          <p:cNvPr id="4" name="Footer Placeholder 3">
            <a:extLst>
              <a:ext uri="{FF2B5EF4-FFF2-40B4-BE49-F238E27FC236}">
                <a16:creationId xmlns:a16="http://schemas.microsoft.com/office/drawing/2014/main" id="{AFE4798F-BF53-4F26-A269-50769175BD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66E1C61-E030-48D4-A017-9507ECEDB9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3B9A83-0472-47BC-A1B8-FD4DCE4FABE9}" type="slidenum">
              <a:rPr lang="en-US" smtClean="0"/>
              <a:t>‹#›</a:t>
            </a:fld>
            <a:endParaRPr lang="en-US"/>
          </a:p>
        </p:txBody>
      </p:sp>
    </p:spTree>
    <p:extLst>
      <p:ext uri="{BB962C8B-B14F-4D97-AF65-F5344CB8AC3E}">
        <p14:creationId xmlns:p14="http://schemas.microsoft.com/office/powerpoint/2010/main" val="197413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26754-BE1A-4C49-9933-92C40CCB7A5A}" type="datetimeFigureOut">
              <a:rPr lang="en-US" smtClean="0"/>
              <a:t>9/18/18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6755E-1CBA-6647-B814-C753244D57D6}" type="slidenum">
              <a:rPr lang="en-US" smtClean="0"/>
              <a:t>‹#›</a:t>
            </a:fld>
            <a:endParaRPr lang="en-US"/>
          </a:p>
        </p:txBody>
      </p:sp>
    </p:spTree>
    <p:extLst>
      <p:ext uri="{BB962C8B-B14F-4D97-AF65-F5344CB8AC3E}">
        <p14:creationId xmlns:p14="http://schemas.microsoft.com/office/powerpoint/2010/main" val="139890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types of Text do you know?</a:t>
            </a:r>
          </a:p>
        </p:txBody>
      </p:sp>
      <p:sp>
        <p:nvSpPr>
          <p:cNvPr id="4" name="Slide Number Placeholder 3"/>
          <p:cNvSpPr>
            <a:spLocks noGrp="1"/>
          </p:cNvSpPr>
          <p:nvPr>
            <p:ph type="sldNum" sz="quarter" idx="5"/>
          </p:nvPr>
        </p:nvSpPr>
        <p:spPr/>
        <p:txBody>
          <a:bodyPr/>
          <a:lstStyle/>
          <a:p>
            <a:fld id="{B836755E-1CBA-6647-B814-C753244D57D6}" type="slidenum">
              <a:rPr lang="en-US" smtClean="0"/>
              <a:t>6</a:t>
            </a:fld>
            <a:endParaRPr lang="en-US"/>
          </a:p>
        </p:txBody>
      </p:sp>
    </p:spTree>
    <p:extLst>
      <p:ext uri="{BB962C8B-B14F-4D97-AF65-F5344CB8AC3E}">
        <p14:creationId xmlns:p14="http://schemas.microsoft.com/office/powerpoint/2010/main" val="1480158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30C-0BFE-4E66-A9D8-358E9CC841D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ED21AF-CCEE-42EE-97CE-9CEC669594C2}"/>
              </a:ext>
            </a:extLst>
          </p:cNvPr>
          <p:cNvSpPr>
            <a:spLocks noGrp="1"/>
          </p:cNvSpPr>
          <p:nvPr>
            <p:ph type="subTitle" idx="1"/>
          </p:nvPr>
        </p:nvSpPr>
        <p:spPr>
          <a:xfrm>
            <a:off x="1143000" y="3732218"/>
            <a:ext cx="6858000" cy="152558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0975F3-5DE8-4D0E-88DC-82B8743CE79C}"/>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BF37C06C-E1C3-4307-8698-B79C9D952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AF44D-F376-44D8-892A-6DDB756A44CB}"/>
              </a:ext>
            </a:extLst>
          </p:cNvPr>
          <p:cNvSpPr>
            <a:spLocks noGrp="1"/>
          </p:cNvSpPr>
          <p:nvPr>
            <p:ph type="sldNum" sz="quarter" idx="12"/>
          </p:nvPr>
        </p:nvSpPr>
        <p:spPr/>
        <p:txBody>
          <a:bodyPr/>
          <a:lstStyle/>
          <a:p>
            <a:fld id="{4D747CB2-CCF9-422E-BD8D-ADA51124946E}" type="slidenum">
              <a:rPr lang="en-US" smtClean="0"/>
              <a:t>‹#›</a:t>
            </a:fld>
            <a:endParaRPr lang="en-US"/>
          </a:p>
        </p:txBody>
      </p:sp>
      <p:pic>
        <p:nvPicPr>
          <p:cNvPr id="7" name="Picture 2" descr="Image result for ucd logo png">
            <a:extLst>
              <a:ext uri="{FF2B5EF4-FFF2-40B4-BE49-F238E27FC236}">
                <a16:creationId xmlns:a16="http://schemas.microsoft.com/office/drawing/2014/main" id="{4287B32C-C8EA-411C-976E-8CD731E06A1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12429" y="465346"/>
            <a:ext cx="1940624" cy="194062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D8765467-1DD7-4FDB-BEF9-A99A1CF8D52E}"/>
              </a:ext>
            </a:extLst>
          </p:cNvPr>
          <p:cNvCxnSpPr/>
          <p:nvPr userDrawn="1"/>
        </p:nvCxnSpPr>
        <p:spPr>
          <a:xfrm>
            <a:off x="1143000" y="3602038"/>
            <a:ext cx="6858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78EC3C3C-ADAE-4D8F-BE50-8B1C958EF222}"/>
              </a:ext>
            </a:extLst>
          </p:cNvPr>
          <p:cNvCxnSpPr/>
          <p:nvPr userDrawn="1"/>
        </p:nvCxnSpPr>
        <p:spPr>
          <a:xfrm>
            <a:off x="1148439" y="3640142"/>
            <a:ext cx="6858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246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8A4C-E2E1-42BA-A615-6D6584A757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69C7ED-66D3-40C4-9FB3-5D8B5134D4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6439C-8941-4B87-9C7A-C406D0EF21A5}"/>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CDD81CAA-D351-454C-BD37-0689368F5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70300-A800-4C59-8994-3382533508FC}"/>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12440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9C362-54EC-4F6F-993E-EB0220CD740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2F74B2-881E-4126-B898-2553FF41C198}"/>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F270F-D090-4691-9E46-0F04CCDC21F1}"/>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60D9B2DE-DF39-41F1-B3D8-985A0D44C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3C112-B5C6-4E8C-AB11-BCFDC69E57AA}"/>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96965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BE13184-5E3F-44E2-9A2B-CE00FFCDD202}" type="datetimeFigureOut">
              <a:rPr lang="en-US" smtClean="0"/>
              <a:t>9/18/18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4D747CB2-CCF9-422E-BD8D-ADA51124946E}"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pic>
        <p:nvPicPr>
          <p:cNvPr id="17" name="Picture 2" descr="Image result for ucd logo png">
            <a:extLst>
              <a:ext uri="{FF2B5EF4-FFF2-40B4-BE49-F238E27FC236}">
                <a16:creationId xmlns:a16="http://schemas.microsoft.com/office/drawing/2014/main" id="{8B64AFC3-BA40-4A08-AABC-9D54DFE838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12429" y="465346"/>
            <a:ext cx="1940624" cy="194062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11F3257C-DFDE-4AE4-AA42-5F79C86408BE}"/>
              </a:ext>
            </a:extLst>
          </p:cNvPr>
          <p:cNvSpPr>
            <a:spLocks noGrp="1"/>
          </p:cNvSpPr>
          <p:nvPr>
            <p:ph type="title"/>
          </p:nvPr>
        </p:nvSpPr>
        <p:spPr>
          <a:xfrm>
            <a:off x="1616075" y="2246397"/>
            <a:ext cx="7070725" cy="1981200"/>
          </a:xfrm>
        </p:spPr>
        <p:txBody>
          <a:bodyPr/>
          <a:lstStyle/>
          <a:p>
            <a:r>
              <a:rPr lang="en-US"/>
              <a:t>Click to edit Master title style</a:t>
            </a:r>
          </a:p>
        </p:txBody>
      </p:sp>
    </p:spTree>
    <p:extLst>
      <p:ext uri="{BB962C8B-B14F-4D97-AF65-F5344CB8AC3E}">
        <p14:creationId xmlns:p14="http://schemas.microsoft.com/office/powerpoint/2010/main" val="170334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4A61-D3D2-4337-B812-A9486550102E}"/>
              </a:ext>
            </a:extLst>
          </p:cNvPr>
          <p:cNvSpPr>
            <a:spLocks noGrp="1"/>
          </p:cNvSpPr>
          <p:nvPr>
            <p:ph type="title"/>
          </p:nvPr>
        </p:nvSpPr>
        <p:spPr>
          <a:xfrm>
            <a:off x="628650" y="365127"/>
            <a:ext cx="7886700" cy="84318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69BF4BC-AB6B-43FF-AE85-597B73B92F10}"/>
              </a:ext>
            </a:extLst>
          </p:cNvPr>
          <p:cNvSpPr>
            <a:spLocks noGrp="1"/>
          </p:cNvSpPr>
          <p:nvPr>
            <p:ph idx="1"/>
          </p:nvPr>
        </p:nvSpPr>
        <p:spPr>
          <a:xfrm>
            <a:off x="628650" y="1501334"/>
            <a:ext cx="7886700" cy="46756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37269-F32F-4657-B237-1E37417F5203}"/>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7AEAFCBE-84FD-4577-8D8E-5F9AE2215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8140-F6A8-48E4-852C-D8F2DECCBE6F}"/>
              </a:ext>
            </a:extLst>
          </p:cNvPr>
          <p:cNvSpPr>
            <a:spLocks noGrp="1"/>
          </p:cNvSpPr>
          <p:nvPr>
            <p:ph type="sldNum" sz="quarter" idx="12"/>
          </p:nvPr>
        </p:nvSpPr>
        <p:spPr/>
        <p:txBody>
          <a:bodyPr/>
          <a:lstStyle/>
          <a:p>
            <a:fld id="{4D747CB2-CCF9-422E-BD8D-ADA51124946E}" type="slidenum">
              <a:rPr lang="en-US" smtClean="0"/>
              <a:t>‹#›</a:t>
            </a:fld>
            <a:endParaRPr lang="en-US"/>
          </a:p>
        </p:txBody>
      </p:sp>
      <p:cxnSp>
        <p:nvCxnSpPr>
          <p:cNvPr id="7" name="Straight Connector 6">
            <a:extLst>
              <a:ext uri="{FF2B5EF4-FFF2-40B4-BE49-F238E27FC236}">
                <a16:creationId xmlns:a16="http://schemas.microsoft.com/office/drawing/2014/main" id="{DE4CF9C1-B532-444D-9D5C-EEFD3D8FB741}"/>
              </a:ext>
            </a:extLst>
          </p:cNvPr>
          <p:cNvCxnSpPr/>
          <p:nvPr userDrawn="1"/>
        </p:nvCxnSpPr>
        <p:spPr>
          <a:xfrm>
            <a:off x="97971" y="1354824"/>
            <a:ext cx="68580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78EC3C3C-ADAE-4D8F-BE50-8B1C958EF222}"/>
              </a:ext>
            </a:extLst>
          </p:cNvPr>
          <p:cNvCxnSpPr/>
          <p:nvPr userDrawn="1"/>
        </p:nvCxnSpPr>
        <p:spPr>
          <a:xfrm>
            <a:off x="0" y="1320739"/>
            <a:ext cx="6858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41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3D2A-D78C-403A-AB77-4E70C6982AD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31715BD-97B1-4CA5-BEE7-8A26B0325E8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0CE03-A7A3-40A0-AFFD-A08DFCA0D8D0}"/>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D3CCD5B3-49CE-49C1-A265-C6DCD0D05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D3FCA-65D0-4EF4-86A0-63D410DF184D}"/>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2144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18F1-83FD-41C7-B14D-47837A3CB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85DBE-3E68-433C-8E77-85E4D021B4C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96F238-4E7F-4CA0-A0AB-9A13417CF862}"/>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B72EA-916B-46F6-AECA-280D0014C052}"/>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6" name="Footer Placeholder 5">
            <a:extLst>
              <a:ext uri="{FF2B5EF4-FFF2-40B4-BE49-F238E27FC236}">
                <a16:creationId xmlns:a16="http://schemas.microsoft.com/office/drawing/2014/main" id="{524CA297-EDC1-4387-AA92-469FFB9BC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8926A-1038-4B1C-929D-89F9D1D0D5F9}"/>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223615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D226-C29D-499C-90DB-3775EBC40E3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D9D64-9D92-4C8E-9E9C-CF25A631C21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B69BEE4-0544-4728-BAB9-FB0AA71885F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4BC99E-A4CE-4B97-B30C-B5184B48998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99BCA04-512F-408B-8BE7-60B1EA9E5067}"/>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40D6E-5AFC-4E82-8009-63A6A4390C08}"/>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8" name="Footer Placeholder 7">
            <a:extLst>
              <a:ext uri="{FF2B5EF4-FFF2-40B4-BE49-F238E27FC236}">
                <a16:creationId xmlns:a16="http://schemas.microsoft.com/office/drawing/2014/main" id="{ACA0F2C3-52D3-4DB7-87E7-0992E61C5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BAFE6-9A55-4F2E-AD14-7F9042312D11}"/>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1737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8A01-3677-4393-B122-16559100F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6E6C3-700D-4AC4-A71B-C5848CBEB037}"/>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4" name="Footer Placeholder 3">
            <a:extLst>
              <a:ext uri="{FF2B5EF4-FFF2-40B4-BE49-F238E27FC236}">
                <a16:creationId xmlns:a16="http://schemas.microsoft.com/office/drawing/2014/main" id="{E9CA2FC0-4CB9-421A-9287-53DB1AB312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F11B8-5A94-41CE-AA46-7EF2E9D1A8D2}"/>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404289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1B7FF-C1E2-4B7D-936D-7B1F2C6427F3}"/>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3" name="Footer Placeholder 2">
            <a:extLst>
              <a:ext uri="{FF2B5EF4-FFF2-40B4-BE49-F238E27FC236}">
                <a16:creationId xmlns:a16="http://schemas.microsoft.com/office/drawing/2014/main" id="{E50F9E60-5CA8-4B4C-8487-26E3306405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DC97F-FD72-4814-8C24-987E4AEE9731}"/>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63494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43ED-5691-42CF-A29A-B96F860CEA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7CAEF05-D242-4755-93F8-0EBE5BF1EBD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3514D-9C3E-49F8-AF33-796251E6B38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9AF8209-DB05-42A1-A4FA-4ECBB5CA993B}"/>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6" name="Footer Placeholder 5">
            <a:extLst>
              <a:ext uri="{FF2B5EF4-FFF2-40B4-BE49-F238E27FC236}">
                <a16:creationId xmlns:a16="http://schemas.microsoft.com/office/drawing/2014/main" id="{0B5F7585-BA7C-4CC3-9668-BA882AB74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2734E-D92C-4823-9024-125D102D34B9}"/>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162824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23DF-9081-4FC4-814E-1F5DF76FEE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B4CDC1C-8376-4636-9AE1-0709D80B3D4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972127E-436D-476F-889E-ACF20D21AC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CED7285-4E90-4518-8255-CE4BF0FE110D}"/>
              </a:ext>
            </a:extLst>
          </p:cNvPr>
          <p:cNvSpPr>
            <a:spLocks noGrp="1"/>
          </p:cNvSpPr>
          <p:nvPr>
            <p:ph type="dt" sz="half" idx="10"/>
          </p:nvPr>
        </p:nvSpPr>
        <p:spPr/>
        <p:txBody>
          <a:bodyPr/>
          <a:lstStyle/>
          <a:p>
            <a:fld id="{6BE13184-5E3F-44E2-9A2B-CE00FFCDD202}" type="datetimeFigureOut">
              <a:rPr lang="en-US" smtClean="0"/>
              <a:t>9/18/18</a:t>
            </a:fld>
            <a:endParaRPr lang="en-US"/>
          </a:p>
        </p:txBody>
      </p:sp>
      <p:sp>
        <p:nvSpPr>
          <p:cNvPr id="6" name="Footer Placeholder 5">
            <a:extLst>
              <a:ext uri="{FF2B5EF4-FFF2-40B4-BE49-F238E27FC236}">
                <a16:creationId xmlns:a16="http://schemas.microsoft.com/office/drawing/2014/main" id="{6A767B29-1D34-4E4E-9CCB-90D3302B1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D1014-16DF-40DB-ADE8-76A29ADC68AA}"/>
              </a:ext>
            </a:extLst>
          </p:cNvPr>
          <p:cNvSpPr>
            <a:spLocks noGrp="1"/>
          </p:cNvSpPr>
          <p:nvPr>
            <p:ph type="sldNum" sz="quarter" idx="12"/>
          </p:nvPr>
        </p:nvSpPr>
        <p:spPr/>
        <p:txBody>
          <a:bodyPr/>
          <a:lstStyle/>
          <a:p>
            <a:fld id="{4D747CB2-CCF9-422E-BD8D-ADA51124946E}" type="slidenum">
              <a:rPr lang="en-US" smtClean="0"/>
              <a:t>‹#›</a:t>
            </a:fld>
            <a:endParaRPr lang="en-US"/>
          </a:p>
        </p:txBody>
      </p:sp>
    </p:spTree>
    <p:extLst>
      <p:ext uri="{BB962C8B-B14F-4D97-AF65-F5344CB8AC3E}">
        <p14:creationId xmlns:p14="http://schemas.microsoft.com/office/powerpoint/2010/main" val="311446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A8D60-DCB9-4DC2-917C-5D81704174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4F64CF-9E00-4FB7-960E-6C6808FE9E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58A2-E6C9-44CE-89D8-6C42762FCA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E13184-5E3F-44E2-9A2B-CE00FFCDD202}" type="datetimeFigureOut">
              <a:rPr lang="en-US" smtClean="0"/>
              <a:t>9/18/18</a:t>
            </a:fld>
            <a:endParaRPr lang="en-US"/>
          </a:p>
        </p:txBody>
      </p:sp>
      <p:sp>
        <p:nvSpPr>
          <p:cNvPr id="5" name="Footer Placeholder 4">
            <a:extLst>
              <a:ext uri="{FF2B5EF4-FFF2-40B4-BE49-F238E27FC236}">
                <a16:creationId xmlns:a16="http://schemas.microsoft.com/office/drawing/2014/main" id="{AB310A89-1591-4136-8F15-4CE0B5C92F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23C638-5F37-40DC-963E-216B896C02E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747CB2-CCF9-422E-BD8D-ADA51124946E}" type="slidenum">
              <a:rPr lang="en-US" smtClean="0"/>
              <a:t>‹#›</a:t>
            </a:fld>
            <a:endParaRPr lang="en-US"/>
          </a:p>
        </p:txBody>
      </p:sp>
    </p:spTree>
    <p:extLst>
      <p:ext uri="{BB962C8B-B14F-4D97-AF65-F5344CB8AC3E}">
        <p14:creationId xmlns:p14="http://schemas.microsoft.com/office/powerpoint/2010/main" val="1801399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3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38.png"/><Relationship Id="rId4" Type="http://schemas.openxmlformats.org/officeDocument/2006/relationships/diagramQuickStyle" Target="../diagrams/quickStyle1.xml"/><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F4E1-F271-41AF-81C3-D9E01F1837BC}"/>
              </a:ext>
            </a:extLst>
          </p:cNvPr>
          <p:cNvSpPr>
            <a:spLocks noGrp="1"/>
          </p:cNvSpPr>
          <p:nvPr>
            <p:ph type="ctrTitle"/>
          </p:nvPr>
        </p:nvSpPr>
        <p:spPr>
          <a:xfrm>
            <a:off x="1680519" y="1192449"/>
            <a:ext cx="5354300" cy="1655762"/>
          </a:xfrm>
        </p:spPr>
        <p:txBody>
          <a:bodyPr>
            <a:normAutofit/>
          </a:bodyPr>
          <a:lstStyle/>
          <a:p>
            <a:r>
              <a:rPr lang="en-US" b="1" dirty="0"/>
              <a:t>COMP30810</a:t>
            </a:r>
            <a:br>
              <a:rPr lang="en-US" dirty="0"/>
            </a:br>
            <a:r>
              <a:rPr lang="en-US" dirty="0"/>
              <a:t>Intro to Text Analytics</a:t>
            </a:r>
            <a:endParaRPr lang="en-US" b="1" dirty="0"/>
          </a:p>
        </p:txBody>
      </p:sp>
      <p:sp>
        <p:nvSpPr>
          <p:cNvPr id="3" name="Subtitle 2">
            <a:extLst>
              <a:ext uri="{FF2B5EF4-FFF2-40B4-BE49-F238E27FC236}">
                <a16:creationId xmlns:a16="http://schemas.microsoft.com/office/drawing/2014/main" id="{5911BE40-B0A8-418D-A9CF-822D3D5072F5}"/>
              </a:ext>
            </a:extLst>
          </p:cNvPr>
          <p:cNvSpPr>
            <a:spLocks noGrp="1"/>
          </p:cNvSpPr>
          <p:nvPr>
            <p:ph type="subTitle" idx="1"/>
          </p:nvPr>
        </p:nvSpPr>
        <p:spPr>
          <a:xfrm>
            <a:off x="1421027" y="3937686"/>
            <a:ext cx="6301945" cy="1847336"/>
          </a:xfrm>
        </p:spPr>
        <p:txBody>
          <a:bodyPr>
            <a:normAutofit/>
          </a:bodyPr>
          <a:lstStyle/>
          <a:p>
            <a:r>
              <a:rPr lang="en-US" dirty="0">
                <a:solidFill>
                  <a:srgbClr val="000000"/>
                </a:solidFill>
                <a:latin typeface="Calibri" panose="020F0502020204030204" pitchFamily="34" charset="0"/>
              </a:rPr>
              <a:t>Dr. Binh Thanh Le</a:t>
            </a:r>
          </a:p>
          <a:p>
            <a:r>
              <a:rPr lang="en-US" dirty="0">
                <a:solidFill>
                  <a:srgbClr val="0000FF"/>
                </a:solidFill>
                <a:latin typeface="Calibri" panose="020F0502020204030204" pitchFamily="34" charset="0"/>
              </a:rPr>
              <a:t>thanhbinh.le@ucd.ie</a:t>
            </a:r>
          </a:p>
          <a:p>
            <a:r>
              <a:rPr lang="en-US" dirty="0">
                <a:solidFill>
                  <a:srgbClr val="000000"/>
                </a:solidFill>
                <a:latin typeface="Calibri" panose="020F0502020204030204" pitchFamily="34" charset="0"/>
              </a:rPr>
              <a:t>Insight Centre for Data Analytics</a:t>
            </a:r>
          </a:p>
          <a:p>
            <a:r>
              <a:rPr lang="en-US" dirty="0">
                <a:solidFill>
                  <a:srgbClr val="000000"/>
                </a:solidFill>
                <a:latin typeface="Calibri" panose="020F0502020204030204" pitchFamily="34" charset="0"/>
              </a:rPr>
              <a:t>School of Computer Science</a:t>
            </a:r>
          </a:p>
          <a:p>
            <a:r>
              <a:rPr lang="en-US" dirty="0">
                <a:solidFill>
                  <a:srgbClr val="000000"/>
                </a:solidFill>
                <a:latin typeface="Calibri" panose="020F0502020204030204" pitchFamily="34" charset="0"/>
              </a:rPr>
              <a:t>University College Dublin</a:t>
            </a:r>
            <a:endParaRPr lang="en-US" dirty="0"/>
          </a:p>
        </p:txBody>
      </p:sp>
    </p:spTree>
    <p:extLst>
      <p:ext uri="{BB962C8B-B14F-4D97-AF65-F5344CB8AC3E}">
        <p14:creationId xmlns:p14="http://schemas.microsoft.com/office/powerpoint/2010/main" val="156467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01B-036C-4833-AF66-00CD696273F6}"/>
              </a:ext>
            </a:extLst>
          </p:cNvPr>
          <p:cNvSpPr>
            <a:spLocks noGrp="1"/>
          </p:cNvSpPr>
          <p:nvPr>
            <p:ph type="title"/>
          </p:nvPr>
        </p:nvSpPr>
        <p:spPr/>
        <p:txBody>
          <a:bodyPr/>
          <a:lstStyle/>
          <a:p>
            <a:r>
              <a:rPr lang="en-US" dirty="0"/>
              <a:t>1) CSV RAW Source </a:t>
            </a:r>
          </a:p>
        </p:txBody>
      </p:sp>
      <p:sp>
        <p:nvSpPr>
          <p:cNvPr id="3" name="Content Placeholder 2">
            <a:extLst>
              <a:ext uri="{FF2B5EF4-FFF2-40B4-BE49-F238E27FC236}">
                <a16:creationId xmlns:a16="http://schemas.microsoft.com/office/drawing/2014/main" id="{D47B8AD8-C852-4694-9620-2EC1392BAFF9}"/>
              </a:ext>
            </a:extLst>
          </p:cNvPr>
          <p:cNvSpPr>
            <a:spLocks noGrp="1"/>
          </p:cNvSpPr>
          <p:nvPr>
            <p:ph idx="1"/>
          </p:nvPr>
        </p:nvSpPr>
        <p:spPr/>
        <p:txBody>
          <a:bodyPr/>
          <a:lstStyle/>
          <a:p>
            <a:r>
              <a:rPr lang="en-US" dirty="0"/>
              <a:t>Read CSV</a:t>
            </a:r>
          </a:p>
        </p:txBody>
      </p:sp>
      <p:sp>
        <p:nvSpPr>
          <p:cNvPr id="12" name="Rectangle 11">
            <a:extLst>
              <a:ext uri="{FF2B5EF4-FFF2-40B4-BE49-F238E27FC236}">
                <a16:creationId xmlns:a16="http://schemas.microsoft.com/office/drawing/2014/main" id="{94D251B4-ACA4-45A1-974D-C979CECFDA1B}"/>
              </a:ext>
            </a:extLst>
          </p:cNvPr>
          <p:cNvSpPr/>
          <p:nvPr/>
        </p:nvSpPr>
        <p:spPr>
          <a:xfrm>
            <a:off x="0" y="6434063"/>
            <a:ext cx="9144000" cy="307777"/>
          </a:xfrm>
          <a:prstGeom prst="rect">
            <a:avLst/>
          </a:prstGeom>
        </p:spPr>
        <p:txBody>
          <a:bodyPr wrap="square">
            <a:spAutoFit/>
          </a:bodyPr>
          <a:lstStyle/>
          <a:p>
            <a:r>
              <a:rPr lang="en-US" sz="1400" i="1" dirty="0"/>
              <a:t>https://pandas.pydata.org/pandas-docs/stable/generated/pandas.read_csv.html</a:t>
            </a:r>
          </a:p>
        </p:txBody>
      </p:sp>
      <p:pic>
        <p:nvPicPr>
          <p:cNvPr id="22" name="Picture 21">
            <a:extLst>
              <a:ext uri="{FF2B5EF4-FFF2-40B4-BE49-F238E27FC236}">
                <a16:creationId xmlns:a16="http://schemas.microsoft.com/office/drawing/2014/main" id="{5ECE4F87-BCFF-4F60-BCBE-8FB4AE97CC82}"/>
              </a:ext>
            </a:extLst>
          </p:cNvPr>
          <p:cNvPicPr>
            <a:picLocks noChangeAspect="1"/>
          </p:cNvPicPr>
          <p:nvPr/>
        </p:nvPicPr>
        <p:blipFill>
          <a:blip r:embed="rId2"/>
          <a:stretch>
            <a:fillRect/>
          </a:stretch>
        </p:blipFill>
        <p:spPr>
          <a:xfrm>
            <a:off x="207531" y="4652393"/>
            <a:ext cx="4126343" cy="1652343"/>
          </a:xfrm>
          <a:prstGeom prst="rect">
            <a:avLst/>
          </a:prstGeom>
          <a:ln>
            <a:solidFill>
              <a:srgbClr val="FF0000"/>
            </a:solidFill>
          </a:ln>
        </p:spPr>
      </p:pic>
      <p:sp>
        <p:nvSpPr>
          <p:cNvPr id="23" name="TextBox 22">
            <a:extLst>
              <a:ext uri="{FF2B5EF4-FFF2-40B4-BE49-F238E27FC236}">
                <a16:creationId xmlns:a16="http://schemas.microsoft.com/office/drawing/2014/main" id="{090D941C-359F-4BBE-8448-2696C7A78796}"/>
              </a:ext>
            </a:extLst>
          </p:cNvPr>
          <p:cNvSpPr txBox="1"/>
          <p:nvPr/>
        </p:nvSpPr>
        <p:spPr>
          <a:xfrm>
            <a:off x="182314" y="4268227"/>
            <a:ext cx="1502271" cy="369332"/>
          </a:xfrm>
          <a:prstGeom prst="rect">
            <a:avLst/>
          </a:prstGeom>
          <a:noFill/>
        </p:spPr>
        <p:txBody>
          <a:bodyPr wrap="none" rtlCol="0">
            <a:spAutoFit/>
          </a:bodyPr>
          <a:lstStyle/>
          <a:p>
            <a:r>
              <a:rPr lang="en-US" dirty="0"/>
              <a:t>“example.csv”</a:t>
            </a:r>
          </a:p>
        </p:txBody>
      </p:sp>
      <p:pic>
        <p:nvPicPr>
          <p:cNvPr id="27" name="Picture 26">
            <a:extLst>
              <a:ext uri="{FF2B5EF4-FFF2-40B4-BE49-F238E27FC236}">
                <a16:creationId xmlns:a16="http://schemas.microsoft.com/office/drawing/2014/main" id="{4B0A75C1-9E3B-4461-A210-09FA2DBA0EA4}"/>
              </a:ext>
            </a:extLst>
          </p:cNvPr>
          <p:cNvPicPr>
            <a:picLocks noChangeAspect="1"/>
          </p:cNvPicPr>
          <p:nvPr/>
        </p:nvPicPr>
        <p:blipFill>
          <a:blip r:embed="rId3"/>
          <a:stretch>
            <a:fillRect/>
          </a:stretch>
        </p:blipFill>
        <p:spPr>
          <a:xfrm>
            <a:off x="5033962" y="4905237"/>
            <a:ext cx="4029075" cy="1057275"/>
          </a:xfrm>
          <a:prstGeom prst="rect">
            <a:avLst/>
          </a:prstGeom>
        </p:spPr>
      </p:pic>
      <p:sp>
        <p:nvSpPr>
          <p:cNvPr id="28" name="TextBox 27">
            <a:extLst>
              <a:ext uri="{FF2B5EF4-FFF2-40B4-BE49-F238E27FC236}">
                <a16:creationId xmlns:a16="http://schemas.microsoft.com/office/drawing/2014/main" id="{0406FB25-406E-4091-A5E7-234D4A106E65}"/>
              </a:ext>
            </a:extLst>
          </p:cNvPr>
          <p:cNvSpPr txBox="1"/>
          <p:nvPr/>
        </p:nvSpPr>
        <p:spPr>
          <a:xfrm>
            <a:off x="5033962" y="4566599"/>
            <a:ext cx="780535" cy="369332"/>
          </a:xfrm>
          <a:prstGeom prst="rect">
            <a:avLst/>
          </a:prstGeom>
          <a:noFill/>
        </p:spPr>
        <p:txBody>
          <a:bodyPr wrap="none" rtlCol="0">
            <a:spAutoFit/>
          </a:bodyPr>
          <a:lstStyle/>
          <a:p>
            <a:r>
              <a:rPr lang="en-US" dirty="0"/>
              <a:t>In text</a:t>
            </a:r>
          </a:p>
        </p:txBody>
      </p:sp>
      <p:grpSp>
        <p:nvGrpSpPr>
          <p:cNvPr id="33" name="Group 32">
            <a:extLst>
              <a:ext uri="{FF2B5EF4-FFF2-40B4-BE49-F238E27FC236}">
                <a16:creationId xmlns:a16="http://schemas.microsoft.com/office/drawing/2014/main" id="{F1FFA31A-3A9F-4471-993D-23B4BEB1319A}"/>
              </a:ext>
            </a:extLst>
          </p:cNvPr>
          <p:cNvGrpSpPr/>
          <p:nvPr/>
        </p:nvGrpSpPr>
        <p:grpSpPr>
          <a:xfrm>
            <a:off x="878680" y="1874654"/>
            <a:ext cx="7386639" cy="1348959"/>
            <a:chOff x="690562" y="1943100"/>
            <a:chExt cx="7286625" cy="1485900"/>
          </a:xfrm>
        </p:grpSpPr>
        <p:pic>
          <p:nvPicPr>
            <p:cNvPr id="5" name="Picture 4">
              <a:extLst>
                <a:ext uri="{FF2B5EF4-FFF2-40B4-BE49-F238E27FC236}">
                  <a16:creationId xmlns:a16="http://schemas.microsoft.com/office/drawing/2014/main" id="{DF1DCF60-D773-442E-926F-2A8D8BF6A56F}"/>
                </a:ext>
              </a:extLst>
            </p:cNvPr>
            <p:cNvPicPr>
              <a:picLocks noChangeAspect="1"/>
            </p:cNvPicPr>
            <p:nvPr/>
          </p:nvPicPr>
          <p:blipFill>
            <a:blip r:embed="rId4"/>
            <a:stretch>
              <a:fillRect/>
            </a:stretch>
          </p:blipFill>
          <p:spPr>
            <a:xfrm>
              <a:off x="690562" y="1943100"/>
              <a:ext cx="7286625" cy="1485900"/>
            </a:xfrm>
            <a:prstGeom prst="rect">
              <a:avLst/>
            </a:prstGeom>
          </p:spPr>
        </p:pic>
        <p:cxnSp>
          <p:nvCxnSpPr>
            <p:cNvPr id="7" name="Straight Connector 6">
              <a:extLst>
                <a:ext uri="{FF2B5EF4-FFF2-40B4-BE49-F238E27FC236}">
                  <a16:creationId xmlns:a16="http://schemas.microsoft.com/office/drawing/2014/main" id="{73AD1543-208D-4FAF-8AEB-9F1855DE7CC3}"/>
                </a:ext>
              </a:extLst>
            </p:cNvPr>
            <p:cNvCxnSpPr/>
            <p:nvPr/>
          </p:nvCxnSpPr>
          <p:spPr>
            <a:xfrm>
              <a:off x="1847850" y="2105025"/>
              <a:ext cx="1047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665E89-0667-4874-8DD6-131D91B589C9}"/>
                </a:ext>
              </a:extLst>
            </p:cNvPr>
            <p:cNvCxnSpPr>
              <a:cxnSpLocks/>
            </p:cNvCxnSpPr>
            <p:nvPr/>
          </p:nvCxnSpPr>
          <p:spPr>
            <a:xfrm>
              <a:off x="2962275" y="2105025"/>
              <a:ext cx="4000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E43DDF-3932-4856-95E1-A7CBA399E5C7}"/>
                </a:ext>
              </a:extLst>
            </p:cNvPr>
            <p:cNvCxnSpPr>
              <a:cxnSpLocks/>
            </p:cNvCxnSpPr>
            <p:nvPr/>
          </p:nvCxnSpPr>
          <p:spPr>
            <a:xfrm>
              <a:off x="4543425" y="2105025"/>
              <a:ext cx="7810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7FE880-A0C9-4497-A6F4-D5DEEBE13F83}"/>
                </a:ext>
              </a:extLst>
            </p:cNvPr>
            <p:cNvCxnSpPr/>
            <p:nvPr/>
          </p:nvCxnSpPr>
          <p:spPr>
            <a:xfrm>
              <a:off x="6324600" y="2105025"/>
              <a:ext cx="10001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615489-2F43-48EE-B599-F30FD3530461}"/>
                </a:ext>
              </a:extLst>
            </p:cNvPr>
            <p:cNvCxnSpPr/>
            <p:nvPr/>
          </p:nvCxnSpPr>
          <p:spPr>
            <a:xfrm>
              <a:off x="800100" y="2571750"/>
              <a:ext cx="1047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330C93D1-28CD-4D10-99C1-2C5F9881A380}"/>
              </a:ext>
            </a:extLst>
          </p:cNvPr>
          <p:cNvGrpSpPr/>
          <p:nvPr/>
        </p:nvGrpSpPr>
        <p:grpSpPr>
          <a:xfrm>
            <a:off x="347662" y="3330406"/>
            <a:ext cx="8510588" cy="876380"/>
            <a:chOff x="709612" y="3429000"/>
            <a:chExt cx="7824788" cy="876380"/>
          </a:xfrm>
        </p:grpSpPr>
        <p:sp>
          <p:nvSpPr>
            <p:cNvPr id="32" name="Rectangle: Rounded Corners 31">
              <a:extLst>
                <a:ext uri="{FF2B5EF4-FFF2-40B4-BE49-F238E27FC236}">
                  <a16:creationId xmlns:a16="http://schemas.microsoft.com/office/drawing/2014/main" id="{C0EC0521-8A77-45E3-81F2-531B64B075CF}"/>
                </a:ext>
              </a:extLst>
            </p:cNvPr>
            <p:cNvSpPr/>
            <p:nvPr/>
          </p:nvSpPr>
          <p:spPr>
            <a:xfrm>
              <a:off x="709612" y="3429000"/>
              <a:ext cx="7539038" cy="87637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CB53B94-6310-4160-8E60-2F2F7B5D5132}"/>
                </a:ext>
              </a:extLst>
            </p:cNvPr>
            <p:cNvSpPr/>
            <p:nvPr/>
          </p:nvSpPr>
          <p:spPr>
            <a:xfrm>
              <a:off x="709613" y="3500750"/>
              <a:ext cx="6634163" cy="276999"/>
            </a:xfrm>
            <a:prstGeom prst="rect">
              <a:avLst/>
            </a:prstGeom>
          </p:spPr>
          <p:txBody>
            <a:bodyPr wrap="square">
              <a:spAutoFit/>
            </a:bodyPr>
            <a:lstStyle/>
            <a:p>
              <a:r>
                <a:rPr lang="en-US" sz="1200" b="1" dirty="0" err="1">
                  <a:solidFill>
                    <a:srgbClr val="3E4349"/>
                  </a:solidFill>
                  <a:latin typeface="Arial" panose="020B0604020202020204" pitchFamily="34" charset="0"/>
                </a:rPr>
                <a:t>filepath_or_buffer</a:t>
              </a:r>
              <a:r>
                <a:rPr lang="en-US" sz="1200" dirty="0">
                  <a:solidFill>
                    <a:srgbClr val="3E4349"/>
                  </a:solidFill>
                  <a:latin typeface="Arial" panose="020B0604020202020204" pitchFamily="34" charset="0"/>
                </a:rPr>
                <a:t> : </a:t>
              </a:r>
              <a:r>
                <a:rPr lang="en-US" sz="1200" i="1" dirty="0">
                  <a:solidFill>
                    <a:srgbClr val="3E4349"/>
                  </a:solidFill>
                  <a:latin typeface="Arial" panose="020B0604020202020204" pitchFamily="34" charset="0"/>
                </a:rPr>
                <a:t>path of file</a:t>
              </a:r>
              <a:endParaRPr lang="en-US" sz="1200" dirty="0"/>
            </a:p>
          </p:txBody>
        </p:sp>
        <p:sp>
          <p:nvSpPr>
            <p:cNvPr id="16" name="Rectangle 15">
              <a:extLst>
                <a:ext uri="{FF2B5EF4-FFF2-40B4-BE49-F238E27FC236}">
                  <a16:creationId xmlns:a16="http://schemas.microsoft.com/office/drawing/2014/main" id="{56D7B1D0-BB90-4782-BDC6-D24FCBA73053}"/>
                </a:ext>
              </a:extLst>
            </p:cNvPr>
            <p:cNvSpPr/>
            <p:nvPr/>
          </p:nvSpPr>
          <p:spPr>
            <a:xfrm>
              <a:off x="709612" y="3763066"/>
              <a:ext cx="6634163" cy="276999"/>
            </a:xfrm>
            <a:prstGeom prst="rect">
              <a:avLst/>
            </a:prstGeom>
          </p:spPr>
          <p:txBody>
            <a:bodyPr wrap="square">
              <a:spAutoFit/>
            </a:bodyPr>
            <a:lstStyle/>
            <a:p>
              <a:r>
                <a:rPr lang="en-US" sz="1200" b="1" dirty="0" err="1">
                  <a:solidFill>
                    <a:srgbClr val="3E4349"/>
                  </a:solidFill>
                  <a:latin typeface="Arial" panose="020B0604020202020204" pitchFamily="34" charset="0"/>
                </a:rPr>
                <a:t>sep</a:t>
              </a:r>
              <a:r>
                <a:rPr lang="en-US" sz="1200" i="1" dirty="0">
                  <a:solidFill>
                    <a:srgbClr val="3E4349"/>
                  </a:solidFill>
                  <a:latin typeface="Arial" panose="020B0604020202020204" pitchFamily="34" charset="0"/>
                </a:rPr>
                <a:t> : string for separation, default ‘,’</a:t>
              </a:r>
              <a:endParaRPr lang="en-US" sz="1200" dirty="0"/>
            </a:p>
          </p:txBody>
        </p:sp>
        <p:sp>
          <p:nvSpPr>
            <p:cNvPr id="18" name="Rectangle 17">
              <a:extLst>
                <a:ext uri="{FF2B5EF4-FFF2-40B4-BE49-F238E27FC236}">
                  <a16:creationId xmlns:a16="http://schemas.microsoft.com/office/drawing/2014/main" id="{026DBD1A-87BB-4A6C-B65F-2282C5B8C9A3}"/>
                </a:ext>
              </a:extLst>
            </p:cNvPr>
            <p:cNvSpPr/>
            <p:nvPr/>
          </p:nvSpPr>
          <p:spPr>
            <a:xfrm>
              <a:off x="3876677" y="3486067"/>
              <a:ext cx="4119562" cy="276999"/>
            </a:xfrm>
            <a:prstGeom prst="rect">
              <a:avLst/>
            </a:prstGeom>
          </p:spPr>
          <p:txBody>
            <a:bodyPr wrap="square">
              <a:spAutoFit/>
            </a:bodyPr>
            <a:lstStyle/>
            <a:p>
              <a:r>
                <a:rPr lang="en-US" sz="1200" b="1" dirty="0">
                  <a:solidFill>
                    <a:srgbClr val="3E4349"/>
                  </a:solidFill>
                  <a:latin typeface="Arial" panose="020B0604020202020204" pitchFamily="34" charset="0"/>
                </a:rPr>
                <a:t>header</a:t>
              </a:r>
              <a:r>
                <a:rPr lang="en-US" sz="1200" i="1" dirty="0">
                  <a:solidFill>
                    <a:srgbClr val="3E4349"/>
                  </a:solidFill>
                  <a:latin typeface="Arial" panose="020B0604020202020204" pitchFamily="34" charset="0"/>
                </a:rPr>
                <a:t> : determine the header of a data frame</a:t>
              </a:r>
              <a:endParaRPr lang="en-US" sz="1200" dirty="0"/>
            </a:p>
          </p:txBody>
        </p:sp>
        <p:sp>
          <p:nvSpPr>
            <p:cNvPr id="26" name="Rectangle 25">
              <a:extLst>
                <a:ext uri="{FF2B5EF4-FFF2-40B4-BE49-F238E27FC236}">
                  <a16:creationId xmlns:a16="http://schemas.microsoft.com/office/drawing/2014/main" id="{C162ECA1-53A9-4200-8550-31BC8C5AAAD3}"/>
                </a:ext>
              </a:extLst>
            </p:cNvPr>
            <p:cNvSpPr/>
            <p:nvPr/>
          </p:nvSpPr>
          <p:spPr>
            <a:xfrm>
              <a:off x="3876676" y="3741613"/>
              <a:ext cx="4126343" cy="276999"/>
            </a:xfrm>
            <a:prstGeom prst="rect">
              <a:avLst/>
            </a:prstGeom>
          </p:spPr>
          <p:txBody>
            <a:bodyPr wrap="square">
              <a:spAutoFit/>
            </a:bodyPr>
            <a:lstStyle/>
            <a:p>
              <a:r>
                <a:rPr lang="en-US" sz="1200" b="1" dirty="0" err="1">
                  <a:solidFill>
                    <a:srgbClr val="3E4349"/>
                  </a:solidFill>
                  <a:latin typeface="Arial" panose="020B0604020202020204" pitchFamily="34" charset="0"/>
                </a:rPr>
                <a:t>index_col</a:t>
              </a:r>
              <a:r>
                <a:rPr lang="en-US" sz="1200" i="1" dirty="0">
                  <a:solidFill>
                    <a:srgbClr val="3E4349"/>
                  </a:solidFill>
                  <a:latin typeface="Arial" panose="020B0604020202020204" pitchFamily="34" charset="0"/>
                </a:rPr>
                <a:t> : determine the index column of the data frame</a:t>
              </a:r>
              <a:endParaRPr lang="en-US" sz="1200" dirty="0"/>
            </a:p>
          </p:txBody>
        </p:sp>
        <p:sp>
          <p:nvSpPr>
            <p:cNvPr id="30" name="Rectangle 29">
              <a:extLst>
                <a:ext uri="{FF2B5EF4-FFF2-40B4-BE49-F238E27FC236}">
                  <a16:creationId xmlns:a16="http://schemas.microsoft.com/office/drawing/2014/main" id="{14E5FE03-F93D-42CF-9EE3-517863551307}"/>
                </a:ext>
              </a:extLst>
            </p:cNvPr>
            <p:cNvSpPr/>
            <p:nvPr/>
          </p:nvSpPr>
          <p:spPr>
            <a:xfrm>
              <a:off x="2149971" y="4028381"/>
              <a:ext cx="6384429" cy="276999"/>
            </a:xfrm>
            <a:prstGeom prst="rect">
              <a:avLst/>
            </a:prstGeom>
          </p:spPr>
          <p:txBody>
            <a:bodyPr wrap="square">
              <a:spAutoFit/>
            </a:bodyPr>
            <a:lstStyle/>
            <a:p>
              <a:r>
                <a:rPr lang="en-US" sz="1200" b="1" dirty="0" err="1">
                  <a:solidFill>
                    <a:srgbClr val="3E4349"/>
                  </a:solidFill>
                  <a:latin typeface="Arial" panose="020B0604020202020204" pitchFamily="34" charset="0"/>
                </a:rPr>
                <a:t>na_values</a:t>
              </a:r>
              <a:r>
                <a:rPr lang="en-US" sz="1200" i="1" dirty="0">
                  <a:solidFill>
                    <a:srgbClr val="3E4349"/>
                  </a:solidFill>
                  <a:latin typeface="Arial" panose="020B0604020202020204" pitchFamily="34" charset="0"/>
                </a:rPr>
                <a:t> : determine the </a:t>
              </a:r>
              <a:r>
                <a:rPr lang="en-US" sz="1200" i="1" dirty="0" err="1">
                  <a:solidFill>
                    <a:srgbClr val="3E4349"/>
                  </a:solidFill>
                  <a:latin typeface="Arial" panose="020B0604020202020204" pitchFamily="34" charset="0"/>
                </a:rPr>
                <a:t>NaN</a:t>
              </a:r>
              <a:r>
                <a:rPr lang="en-US" sz="1200" i="1" dirty="0">
                  <a:solidFill>
                    <a:srgbClr val="3E4349"/>
                  </a:solidFill>
                  <a:latin typeface="Arial" panose="020B0604020202020204" pitchFamily="34" charset="0"/>
                </a:rPr>
                <a:t> values</a:t>
              </a:r>
              <a:endParaRPr lang="en-US" sz="1200" dirty="0"/>
            </a:p>
          </p:txBody>
        </p:sp>
      </p:grpSp>
    </p:spTree>
    <p:extLst>
      <p:ext uri="{BB962C8B-B14F-4D97-AF65-F5344CB8AC3E}">
        <p14:creationId xmlns:p14="http://schemas.microsoft.com/office/powerpoint/2010/main" val="1937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9C91AB1-5CDD-42FA-BFC2-50698B6463DE}"/>
              </a:ext>
            </a:extLst>
          </p:cNvPr>
          <p:cNvGrpSpPr/>
          <p:nvPr/>
        </p:nvGrpSpPr>
        <p:grpSpPr>
          <a:xfrm>
            <a:off x="3943349" y="123827"/>
            <a:ext cx="5041675" cy="2108180"/>
            <a:chOff x="2700337" y="300036"/>
            <a:chExt cx="6134100" cy="2505075"/>
          </a:xfrm>
        </p:grpSpPr>
        <p:pic>
          <p:nvPicPr>
            <p:cNvPr id="17" name="Picture 16">
              <a:extLst>
                <a:ext uri="{FF2B5EF4-FFF2-40B4-BE49-F238E27FC236}">
                  <a16:creationId xmlns:a16="http://schemas.microsoft.com/office/drawing/2014/main" id="{87B1F931-E362-485C-B9E4-9E8E343ACF88}"/>
                </a:ext>
              </a:extLst>
            </p:cNvPr>
            <p:cNvPicPr>
              <a:picLocks noChangeAspect="1"/>
            </p:cNvPicPr>
            <p:nvPr/>
          </p:nvPicPr>
          <p:blipFill>
            <a:blip r:embed="rId2"/>
            <a:stretch>
              <a:fillRect/>
            </a:stretch>
          </p:blipFill>
          <p:spPr>
            <a:xfrm>
              <a:off x="2700337" y="300036"/>
              <a:ext cx="6134100" cy="2505075"/>
            </a:xfrm>
            <a:prstGeom prst="rect">
              <a:avLst/>
            </a:prstGeom>
          </p:spPr>
        </p:pic>
        <p:sp>
          <p:nvSpPr>
            <p:cNvPr id="21" name="Rectangle 20">
              <a:extLst>
                <a:ext uri="{FF2B5EF4-FFF2-40B4-BE49-F238E27FC236}">
                  <a16:creationId xmlns:a16="http://schemas.microsoft.com/office/drawing/2014/main" id="{FDC06F66-E1DD-4BAF-8D42-25F941E6AFD8}"/>
                </a:ext>
              </a:extLst>
            </p:cNvPr>
            <p:cNvSpPr/>
            <p:nvPr/>
          </p:nvSpPr>
          <p:spPr>
            <a:xfrm>
              <a:off x="3657600" y="990600"/>
              <a:ext cx="838200" cy="1695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A980D17-8778-4C78-9BAD-E9CD968E77A2}"/>
              </a:ext>
            </a:extLst>
          </p:cNvPr>
          <p:cNvSpPr/>
          <p:nvPr/>
        </p:nvSpPr>
        <p:spPr>
          <a:xfrm>
            <a:off x="126775" y="177285"/>
            <a:ext cx="2438553" cy="369332"/>
          </a:xfrm>
          <a:prstGeom prst="rect">
            <a:avLst/>
          </a:prstGeom>
        </p:spPr>
        <p:txBody>
          <a:bodyPr wrap="none">
            <a:spAutoFit/>
          </a:bodyPr>
          <a:lstStyle/>
          <a:p>
            <a:r>
              <a:rPr lang="en-US" b="1" dirty="0">
                <a:solidFill>
                  <a:srgbClr val="505050"/>
                </a:solidFill>
                <a:latin typeface="Muli"/>
              </a:rPr>
              <a:t>Load a csv no argument</a:t>
            </a:r>
            <a:endParaRPr lang="en-US" b="1" i="0" dirty="0">
              <a:solidFill>
                <a:srgbClr val="505050"/>
              </a:solidFill>
              <a:effectLst/>
              <a:latin typeface="Muli"/>
            </a:endParaRPr>
          </a:p>
        </p:txBody>
      </p:sp>
      <p:sp>
        <p:nvSpPr>
          <p:cNvPr id="20" name="Rectangle 19">
            <a:extLst>
              <a:ext uri="{FF2B5EF4-FFF2-40B4-BE49-F238E27FC236}">
                <a16:creationId xmlns:a16="http://schemas.microsoft.com/office/drawing/2014/main" id="{AD253668-B691-4CD9-9DC3-879D48992009}"/>
              </a:ext>
            </a:extLst>
          </p:cNvPr>
          <p:cNvSpPr/>
          <p:nvPr/>
        </p:nvSpPr>
        <p:spPr>
          <a:xfrm>
            <a:off x="126775" y="2371722"/>
            <a:ext cx="2754728" cy="369332"/>
          </a:xfrm>
          <a:prstGeom prst="rect">
            <a:avLst/>
          </a:prstGeom>
        </p:spPr>
        <p:txBody>
          <a:bodyPr wrap="none">
            <a:spAutoFit/>
          </a:bodyPr>
          <a:lstStyle/>
          <a:p>
            <a:r>
              <a:rPr lang="en-US" b="1" dirty="0">
                <a:solidFill>
                  <a:srgbClr val="505050"/>
                </a:solidFill>
                <a:latin typeface="Muli"/>
              </a:rPr>
              <a:t>Load a csv with no headers</a:t>
            </a:r>
            <a:endParaRPr lang="en-US" b="1" i="0" dirty="0">
              <a:solidFill>
                <a:srgbClr val="505050"/>
              </a:solidFill>
              <a:effectLst/>
              <a:latin typeface="Muli"/>
            </a:endParaRPr>
          </a:p>
        </p:txBody>
      </p:sp>
      <p:grpSp>
        <p:nvGrpSpPr>
          <p:cNvPr id="24" name="Group 23">
            <a:extLst>
              <a:ext uri="{FF2B5EF4-FFF2-40B4-BE49-F238E27FC236}">
                <a16:creationId xmlns:a16="http://schemas.microsoft.com/office/drawing/2014/main" id="{F4DE3170-25B6-4882-85D1-E60BF4F89B45}"/>
              </a:ext>
            </a:extLst>
          </p:cNvPr>
          <p:cNvGrpSpPr/>
          <p:nvPr/>
        </p:nvGrpSpPr>
        <p:grpSpPr>
          <a:xfrm>
            <a:off x="4348160" y="2357436"/>
            <a:ext cx="4376739" cy="2279022"/>
            <a:chOff x="3300412" y="3629025"/>
            <a:chExt cx="4933950" cy="2695575"/>
          </a:xfrm>
        </p:grpSpPr>
        <p:pic>
          <p:nvPicPr>
            <p:cNvPr id="18" name="Picture 17">
              <a:extLst>
                <a:ext uri="{FF2B5EF4-FFF2-40B4-BE49-F238E27FC236}">
                  <a16:creationId xmlns:a16="http://schemas.microsoft.com/office/drawing/2014/main" id="{5C4A887B-8D9B-4CFF-940D-E68C24E39EFE}"/>
                </a:ext>
              </a:extLst>
            </p:cNvPr>
            <p:cNvPicPr>
              <a:picLocks noChangeAspect="1"/>
            </p:cNvPicPr>
            <p:nvPr/>
          </p:nvPicPr>
          <p:blipFill>
            <a:blip r:embed="rId3"/>
            <a:stretch>
              <a:fillRect/>
            </a:stretch>
          </p:blipFill>
          <p:spPr>
            <a:xfrm>
              <a:off x="3300412" y="3629025"/>
              <a:ext cx="4933950" cy="2695575"/>
            </a:xfrm>
            <a:prstGeom prst="rect">
              <a:avLst/>
            </a:prstGeom>
          </p:spPr>
        </p:pic>
        <p:sp>
          <p:nvSpPr>
            <p:cNvPr id="22" name="Rectangle 21">
              <a:extLst>
                <a:ext uri="{FF2B5EF4-FFF2-40B4-BE49-F238E27FC236}">
                  <a16:creationId xmlns:a16="http://schemas.microsoft.com/office/drawing/2014/main" id="{A46B0503-41C7-47D5-8404-C5A696AD8F0F}"/>
                </a:ext>
              </a:extLst>
            </p:cNvPr>
            <p:cNvSpPr/>
            <p:nvPr/>
          </p:nvSpPr>
          <p:spPr>
            <a:xfrm>
              <a:off x="3943349" y="4629150"/>
              <a:ext cx="3781425"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DC06F66-E1DD-4BAF-8D42-25F941E6AFD8}"/>
                </a:ext>
              </a:extLst>
            </p:cNvPr>
            <p:cNvSpPr/>
            <p:nvPr/>
          </p:nvSpPr>
          <p:spPr>
            <a:xfrm>
              <a:off x="4191000" y="4629150"/>
              <a:ext cx="381000" cy="1695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7" name="Rectangle 26">
            <a:extLst>
              <a:ext uri="{FF2B5EF4-FFF2-40B4-BE49-F238E27FC236}">
                <a16:creationId xmlns:a16="http://schemas.microsoft.com/office/drawing/2014/main" id="{AF43A34D-6A59-44F5-9B8C-B895DC2D4F11}"/>
              </a:ext>
            </a:extLst>
          </p:cNvPr>
          <p:cNvSpPr/>
          <p:nvPr/>
        </p:nvSpPr>
        <p:spPr>
          <a:xfrm>
            <a:off x="4918488" y="4900908"/>
            <a:ext cx="2213748" cy="369332"/>
          </a:xfrm>
          <a:prstGeom prst="rect">
            <a:avLst/>
          </a:prstGeom>
        </p:spPr>
        <p:txBody>
          <a:bodyPr wrap="none">
            <a:spAutoFit/>
          </a:bodyPr>
          <a:lstStyle/>
          <a:p>
            <a:r>
              <a:rPr lang="en-US" b="1" dirty="0">
                <a:solidFill>
                  <a:srgbClr val="505050"/>
                </a:solidFill>
                <a:latin typeface="Muli"/>
              </a:rPr>
              <a:t>Load a csv with index</a:t>
            </a:r>
            <a:endParaRPr lang="en-US" b="1" i="0" dirty="0">
              <a:solidFill>
                <a:srgbClr val="505050"/>
              </a:solidFill>
              <a:effectLst/>
              <a:latin typeface="Muli"/>
            </a:endParaRPr>
          </a:p>
        </p:txBody>
      </p:sp>
      <p:pic>
        <p:nvPicPr>
          <p:cNvPr id="29" name="Graphic 28" descr="Sad Face with No Fill">
            <a:extLst>
              <a:ext uri="{FF2B5EF4-FFF2-40B4-BE49-F238E27FC236}">
                <a16:creationId xmlns:a16="http://schemas.microsoft.com/office/drawing/2014/main" id="{0FC95DCE-31B0-482C-B012-65A9B7F565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0460" y="100542"/>
            <a:ext cx="604439" cy="604439"/>
          </a:xfrm>
          <a:prstGeom prst="rect">
            <a:avLst/>
          </a:prstGeom>
        </p:spPr>
      </p:pic>
      <p:pic>
        <p:nvPicPr>
          <p:cNvPr id="31" name="Graphic 30" descr="Crying Face with No Fill">
            <a:extLst>
              <a:ext uri="{FF2B5EF4-FFF2-40B4-BE49-F238E27FC236}">
                <a16:creationId xmlns:a16="http://schemas.microsoft.com/office/drawing/2014/main" id="{BCF87FA0-6518-4618-9D02-77E46E69DA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698" y="2379103"/>
            <a:ext cx="590551" cy="590551"/>
          </a:xfrm>
          <a:prstGeom prst="rect">
            <a:avLst/>
          </a:prstGeom>
        </p:spPr>
      </p:pic>
      <p:grpSp>
        <p:nvGrpSpPr>
          <p:cNvPr id="41" name="Group 40">
            <a:extLst>
              <a:ext uri="{FF2B5EF4-FFF2-40B4-BE49-F238E27FC236}">
                <a16:creationId xmlns:a16="http://schemas.microsoft.com/office/drawing/2014/main" id="{4A4FAB30-96EA-41C3-BD51-A9C7A4EC20CA}"/>
              </a:ext>
            </a:extLst>
          </p:cNvPr>
          <p:cNvGrpSpPr/>
          <p:nvPr/>
        </p:nvGrpSpPr>
        <p:grpSpPr>
          <a:xfrm>
            <a:off x="143585" y="4254157"/>
            <a:ext cx="4659122" cy="2176524"/>
            <a:chOff x="149525" y="4446428"/>
            <a:chExt cx="4659122" cy="2176524"/>
          </a:xfrm>
        </p:grpSpPr>
        <p:pic>
          <p:nvPicPr>
            <p:cNvPr id="26" name="Picture 25">
              <a:extLst>
                <a:ext uri="{FF2B5EF4-FFF2-40B4-BE49-F238E27FC236}">
                  <a16:creationId xmlns:a16="http://schemas.microsoft.com/office/drawing/2014/main" id="{FBC7C3C1-981F-45FC-9ED7-358119C28BB0}"/>
                </a:ext>
              </a:extLst>
            </p:cNvPr>
            <p:cNvPicPr>
              <a:picLocks noChangeAspect="1"/>
            </p:cNvPicPr>
            <p:nvPr/>
          </p:nvPicPr>
          <p:blipFill>
            <a:blip r:embed="rId8"/>
            <a:stretch>
              <a:fillRect/>
            </a:stretch>
          </p:blipFill>
          <p:spPr>
            <a:xfrm>
              <a:off x="149525" y="4446428"/>
              <a:ext cx="4659122" cy="2176524"/>
            </a:xfrm>
            <a:prstGeom prst="rect">
              <a:avLst/>
            </a:prstGeom>
          </p:spPr>
        </p:pic>
        <p:sp>
          <p:nvSpPr>
            <p:cNvPr id="34" name="Rectangle 33">
              <a:extLst>
                <a:ext uri="{FF2B5EF4-FFF2-40B4-BE49-F238E27FC236}">
                  <a16:creationId xmlns:a16="http://schemas.microsoft.com/office/drawing/2014/main" id="{E1AD2CE6-C333-4171-B290-CC44B19931F8}"/>
                </a:ext>
              </a:extLst>
            </p:cNvPr>
            <p:cNvSpPr/>
            <p:nvPr/>
          </p:nvSpPr>
          <p:spPr>
            <a:xfrm>
              <a:off x="3476625" y="6153150"/>
              <a:ext cx="238125" cy="1428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7F9D734-C1F0-4E19-B87D-490D45147775}"/>
                </a:ext>
              </a:extLst>
            </p:cNvPr>
            <p:cNvSpPr/>
            <p:nvPr/>
          </p:nvSpPr>
          <p:spPr>
            <a:xfrm>
              <a:off x="3476625" y="6388051"/>
              <a:ext cx="238125" cy="1428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71EF34D-40B1-4255-A116-B6F464684717}"/>
                </a:ext>
              </a:extLst>
            </p:cNvPr>
            <p:cNvSpPr/>
            <p:nvPr/>
          </p:nvSpPr>
          <p:spPr>
            <a:xfrm>
              <a:off x="2171700" y="5924793"/>
              <a:ext cx="238125" cy="1428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Graphic 38" descr="Angry Face with No Fill">
            <a:extLst>
              <a:ext uri="{FF2B5EF4-FFF2-40B4-BE49-F238E27FC236}">
                <a16:creationId xmlns:a16="http://schemas.microsoft.com/office/drawing/2014/main" id="{FA8B7B71-09E0-4DFD-B2CF-BFCB1E1068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6142" y="5236276"/>
            <a:ext cx="914400" cy="914400"/>
          </a:xfrm>
          <a:prstGeom prst="rect">
            <a:avLst/>
          </a:prstGeom>
        </p:spPr>
      </p:pic>
      <p:sp>
        <p:nvSpPr>
          <p:cNvPr id="40" name="Rectangle 39">
            <a:extLst>
              <a:ext uri="{FF2B5EF4-FFF2-40B4-BE49-F238E27FC236}">
                <a16:creationId xmlns:a16="http://schemas.microsoft.com/office/drawing/2014/main" id="{686DA8DB-2545-47A3-95F9-DB684DF543E6}"/>
              </a:ext>
            </a:extLst>
          </p:cNvPr>
          <p:cNvSpPr/>
          <p:nvPr/>
        </p:nvSpPr>
        <p:spPr>
          <a:xfrm>
            <a:off x="149525" y="6530878"/>
            <a:ext cx="8517732" cy="307777"/>
          </a:xfrm>
          <a:prstGeom prst="rect">
            <a:avLst/>
          </a:prstGeom>
        </p:spPr>
        <p:txBody>
          <a:bodyPr wrap="square">
            <a:spAutoFit/>
          </a:bodyPr>
          <a:lstStyle/>
          <a:p>
            <a:r>
              <a:rPr lang="en-US" sz="1400" i="1" dirty="0"/>
              <a:t>https://chrisalbon.com/python/data_wrangling/pandas_dataframe_importing_csv/</a:t>
            </a:r>
          </a:p>
        </p:txBody>
      </p:sp>
    </p:spTree>
    <p:extLst>
      <p:ext uri="{BB962C8B-B14F-4D97-AF65-F5344CB8AC3E}">
        <p14:creationId xmlns:p14="http://schemas.microsoft.com/office/powerpoint/2010/main" val="213643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A9439E-0EBB-4269-8E08-D2C80D172353}"/>
              </a:ext>
            </a:extLst>
          </p:cNvPr>
          <p:cNvGrpSpPr/>
          <p:nvPr/>
        </p:nvGrpSpPr>
        <p:grpSpPr>
          <a:xfrm>
            <a:off x="300037" y="259983"/>
            <a:ext cx="6426428" cy="2832521"/>
            <a:chOff x="471486" y="-569669"/>
            <a:chExt cx="6426428" cy="2832521"/>
          </a:xfrm>
        </p:grpSpPr>
        <p:pic>
          <p:nvPicPr>
            <p:cNvPr id="2" name="Picture 1">
              <a:extLst>
                <a:ext uri="{FF2B5EF4-FFF2-40B4-BE49-F238E27FC236}">
                  <a16:creationId xmlns:a16="http://schemas.microsoft.com/office/drawing/2014/main" id="{10C162DD-D80A-4A46-9A3F-E75D8856184A}"/>
                </a:ext>
              </a:extLst>
            </p:cNvPr>
            <p:cNvPicPr>
              <a:picLocks noChangeAspect="1"/>
            </p:cNvPicPr>
            <p:nvPr/>
          </p:nvPicPr>
          <p:blipFill>
            <a:blip r:embed="rId2"/>
            <a:stretch>
              <a:fillRect/>
            </a:stretch>
          </p:blipFill>
          <p:spPr>
            <a:xfrm>
              <a:off x="471486" y="-185073"/>
              <a:ext cx="5591175" cy="2447925"/>
            </a:xfrm>
            <a:prstGeom prst="rect">
              <a:avLst/>
            </a:prstGeom>
          </p:spPr>
        </p:pic>
        <p:sp>
          <p:nvSpPr>
            <p:cNvPr id="3" name="Rectangle 2">
              <a:extLst>
                <a:ext uri="{FF2B5EF4-FFF2-40B4-BE49-F238E27FC236}">
                  <a16:creationId xmlns:a16="http://schemas.microsoft.com/office/drawing/2014/main" id="{363A3A1A-C868-4D82-9BA7-38D2F2926350}"/>
                </a:ext>
              </a:extLst>
            </p:cNvPr>
            <p:cNvSpPr/>
            <p:nvPr/>
          </p:nvSpPr>
          <p:spPr>
            <a:xfrm>
              <a:off x="471486" y="-569669"/>
              <a:ext cx="3842206" cy="369332"/>
            </a:xfrm>
            <a:prstGeom prst="rect">
              <a:avLst/>
            </a:prstGeom>
          </p:spPr>
          <p:txBody>
            <a:bodyPr wrap="none">
              <a:spAutoFit/>
            </a:bodyPr>
            <a:lstStyle/>
            <a:p>
              <a:r>
                <a:rPr lang="en-US" b="1" dirty="0">
                  <a:solidFill>
                    <a:srgbClr val="505050"/>
                  </a:solidFill>
                  <a:latin typeface="Muli"/>
                </a:rPr>
                <a:t>Load a csv with index, and NAN values</a:t>
              </a:r>
              <a:endParaRPr lang="en-US" b="1" i="0" dirty="0">
                <a:solidFill>
                  <a:srgbClr val="505050"/>
                </a:solidFill>
                <a:effectLst/>
                <a:latin typeface="Muli"/>
              </a:endParaRPr>
            </a:p>
          </p:txBody>
        </p:sp>
        <p:pic>
          <p:nvPicPr>
            <p:cNvPr id="5" name="Graphic 4" descr="Winking Face with No Fill">
              <a:extLst>
                <a:ext uri="{FF2B5EF4-FFF2-40B4-BE49-F238E27FC236}">
                  <a16:creationId xmlns:a16="http://schemas.microsoft.com/office/drawing/2014/main" id="{268DAC86-FE70-4E8D-9327-77A0ED6735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514" y="-385003"/>
              <a:ext cx="914400" cy="914400"/>
            </a:xfrm>
            <a:prstGeom prst="rect">
              <a:avLst/>
            </a:prstGeom>
          </p:spPr>
        </p:pic>
      </p:grpSp>
      <p:sp>
        <p:nvSpPr>
          <p:cNvPr id="6" name="Rectangle 5">
            <a:extLst>
              <a:ext uri="{FF2B5EF4-FFF2-40B4-BE49-F238E27FC236}">
                <a16:creationId xmlns:a16="http://schemas.microsoft.com/office/drawing/2014/main" id="{59ED0602-2BA7-4CFB-BFB2-4649D1359198}"/>
              </a:ext>
            </a:extLst>
          </p:cNvPr>
          <p:cNvSpPr/>
          <p:nvPr/>
        </p:nvSpPr>
        <p:spPr>
          <a:xfrm>
            <a:off x="141684" y="6390261"/>
            <a:ext cx="8517732" cy="307777"/>
          </a:xfrm>
          <a:prstGeom prst="rect">
            <a:avLst/>
          </a:prstGeom>
        </p:spPr>
        <p:txBody>
          <a:bodyPr wrap="square">
            <a:spAutoFit/>
          </a:bodyPr>
          <a:lstStyle/>
          <a:p>
            <a:r>
              <a:rPr lang="en-US" sz="1400" i="1" dirty="0"/>
              <a:t>https://chrisalbon.com/python/data_wrangling/pandas_dataframe_importing_csv/</a:t>
            </a:r>
          </a:p>
        </p:txBody>
      </p:sp>
      <p:pic>
        <p:nvPicPr>
          <p:cNvPr id="12" name="Picture 11">
            <a:extLst>
              <a:ext uri="{FF2B5EF4-FFF2-40B4-BE49-F238E27FC236}">
                <a16:creationId xmlns:a16="http://schemas.microsoft.com/office/drawing/2014/main" id="{A0EE83AD-6C02-402D-9FF6-615E57249747}"/>
              </a:ext>
            </a:extLst>
          </p:cNvPr>
          <p:cNvPicPr>
            <a:picLocks noChangeAspect="1"/>
          </p:cNvPicPr>
          <p:nvPr/>
        </p:nvPicPr>
        <p:blipFill>
          <a:blip r:embed="rId5"/>
          <a:stretch>
            <a:fillRect/>
          </a:stretch>
        </p:blipFill>
        <p:spPr>
          <a:xfrm>
            <a:off x="168955" y="3765497"/>
            <a:ext cx="8806090" cy="2117671"/>
          </a:xfrm>
          <a:prstGeom prst="rect">
            <a:avLst/>
          </a:prstGeom>
        </p:spPr>
      </p:pic>
      <p:sp>
        <p:nvSpPr>
          <p:cNvPr id="13" name="TextBox 12">
            <a:extLst>
              <a:ext uri="{FF2B5EF4-FFF2-40B4-BE49-F238E27FC236}">
                <a16:creationId xmlns:a16="http://schemas.microsoft.com/office/drawing/2014/main" id="{BDA5EB48-90D1-4C3A-AD07-2EDFFA3DCADE}"/>
              </a:ext>
            </a:extLst>
          </p:cNvPr>
          <p:cNvSpPr txBox="1"/>
          <p:nvPr/>
        </p:nvSpPr>
        <p:spPr>
          <a:xfrm>
            <a:off x="141684" y="3396165"/>
            <a:ext cx="2784417" cy="369332"/>
          </a:xfrm>
          <a:prstGeom prst="rect">
            <a:avLst/>
          </a:prstGeom>
          <a:noFill/>
        </p:spPr>
        <p:txBody>
          <a:bodyPr wrap="none" rtlCol="0">
            <a:spAutoFit/>
          </a:bodyPr>
          <a:lstStyle/>
          <a:p>
            <a:r>
              <a:rPr lang="en-US" dirty="0"/>
              <a:t>Example of Text Data in CSV</a:t>
            </a:r>
          </a:p>
        </p:txBody>
      </p:sp>
    </p:spTree>
    <p:extLst>
      <p:ext uri="{BB962C8B-B14F-4D97-AF65-F5344CB8AC3E}">
        <p14:creationId xmlns:p14="http://schemas.microsoft.com/office/powerpoint/2010/main" val="199897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01B-036C-4833-AF66-00CD696273F6}"/>
              </a:ext>
            </a:extLst>
          </p:cNvPr>
          <p:cNvSpPr>
            <a:spLocks noGrp="1"/>
          </p:cNvSpPr>
          <p:nvPr>
            <p:ph type="title"/>
          </p:nvPr>
        </p:nvSpPr>
        <p:spPr/>
        <p:txBody>
          <a:bodyPr/>
          <a:lstStyle/>
          <a:p>
            <a:r>
              <a:rPr lang="en-US" dirty="0"/>
              <a:t>2) XML RAW Source </a:t>
            </a:r>
          </a:p>
        </p:txBody>
      </p:sp>
      <p:sp>
        <p:nvSpPr>
          <p:cNvPr id="5" name="TextBox 4">
            <a:extLst>
              <a:ext uri="{FF2B5EF4-FFF2-40B4-BE49-F238E27FC236}">
                <a16:creationId xmlns:a16="http://schemas.microsoft.com/office/drawing/2014/main" id="{B937A485-250B-4176-B96C-E70BBDABB2D8}"/>
              </a:ext>
            </a:extLst>
          </p:cNvPr>
          <p:cNvSpPr txBox="1"/>
          <p:nvPr/>
        </p:nvSpPr>
        <p:spPr>
          <a:xfrm>
            <a:off x="219075" y="1590675"/>
            <a:ext cx="1588897" cy="369332"/>
          </a:xfrm>
          <a:prstGeom prst="rect">
            <a:avLst/>
          </a:prstGeom>
          <a:noFill/>
        </p:spPr>
        <p:txBody>
          <a:bodyPr wrap="none" rtlCol="0">
            <a:spAutoFit/>
          </a:bodyPr>
          <a:lstStyle/>
          <a:p>
            <a:r>
              <a:rPr lang="en-US" dirty="0"/>
              <a:t>Sample of XML</a:t>
            </a:r>
          </a:p>
        </p:txBody>
      </p:sp>
      <p:pic>
        <p:nvPicPr>
          <p:cNvPr id="7" name="Picture 6">
            <a:extLst>
              <a:ext uri="{FF2B5EF4-FFF2-40B4-BE49-F238E27FC236}">
                <a16:creationId xmlns:a16="http://schemas.microsoft.com/office/drawing/2014/main" id="{45E8E9B7-49DA-4714-BBB9-F0001328D016}"/>
              </a:ext>
            </a:extLst>
          </p:cNvPr>
          <p:cNvPicPr>
            <a:picLocks noChangeAspect="1"/>
          </p:cNvPicPr>
          <p:nvPr/>
        </p:nvPicPr>
        <p:blipFill>
          <a:blip r:embed="rId2"/>
          <a:stretch>
            <a:fillRect/>
          </a:stretch>
        </p:blipFill>
        <p:spPr>
          <a:xfrm>
            <a:off x="6598266" y="1866066"/>
            <a:ext cx="2200275" cy="3286125"/>
          </a:xfrm>
          <a:prstGeom prst="rect">
            <a:avLst/>
          </a:prstGeom>
        </p:spPr>
      </p:pic>
      <p:sp>
        <p:nvSpPr>
          <p:cNvPr id="8" name="TextBox 7">
            <a:extLst>
              <a:ext uri="{FF2B5EF4-FFF2-40B4-BE49-F238E27FC236}">
                <a16:creationId xmlns:a16="http://schemas.microsoft.com/office/drawing/2014/main" id="{A417EAA3-F7E9-4B3B-AE12-7E51712F03F8}"/>
              </a:ext>
            </a:extLst>
          </p:cNvPr>
          <p:cNvSpPr txBox="1"/>
          <p:nvPr/>
        </p:nvSpPr>
        <p:spPr>
          <a:xfrm>
            <a:off x="1417610" y="5345668"/>
            <a:ext cx="5997219"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a:t>Main point: parsing the content under the specific &lt;</a:t>
            </a:r>
            <a:r>
              <a:rPr lang="en-US" dirty="0" err="1"/>
              <a:t>tagname</a:t>
            </a:r>
            <a:r>
              <a:rPr lang="en-US" dirty="0"/>
              <a:t>&gt;</a:t>
            </a:r>
          </a:p>
        </p:txBody>
      </p:sp>
      <p:sp>
        <p:nvSpPr>
          <p:cNvPr id="9" name="TextBox 8">
            <a:extLst>
              <a:ext uri="{FF2B5EF4-FFF2-40B4-BE49-F238E27FC236}">
                <a16:creationId xmlns:a16="http://schemas.microsoft.com/office/drawing/2014/main" id="{A3FBF9C4-409C-42B5-9218-0C315E691619}"/>
              </a:ext>
            </a:extLst>
          </p:cNvPr>
          <p:cNvSpPr txBox="1"/>
          <p:nvPr/>
        </p:nvSpPr>
        <p:spPr>
          <a:xfrm>
            <a:off x="1671773" y="5841482"/>
            <a:ext cx="5800454" cy="369332"/>
          </a:xfrm>
          <a:prstGeom prst="rect">
            <a:avLst/>
          </a:prstGeom>
          <a:noFill/>
        </p:spPr>
        <p:txBody>
          <a:bodyPr wrap="square" rtlCol="0">
            <a:spAutoFit/>
          </a:bodyPr>
          <a:lstStyle/>
          <a:p>
            <a:pPr algn="ctr"/>
            <a:r>
              <a:rPr lang="en-US" dirty="0"/>
              <a:t>Tools in python:  </a:t>
            </a:r>
            <a:r>
              <a:rPr lang="en-US" b="1" dirty="0" err="1"/>
              <a:t>lxml</a:t>
            </a:r>
            <a:r>
              <a:rPr lang="en-US" dirty="0"/>
              <a:t> , </a:t>
            </a:r>
            <a:r>
              <a:rPr lang="en-US" b="1" dirty="0" err="1"/>
              <a:t>etree</a:t>
            </a:r>
            <a:r>
              <a:rPr lang="en-US" dirty="0"/>
              <a:t> , </a:t>
            </a:r>
            <a:r>
              <a:rPr lang="en-US" b="1" dirty="0" err="1"/>
              <a:t>BeautifulSoup</a:t>
            </a:r>
            <a:endParaRPr lang="en-US" b="1" dirty="0"/>
          </a:p>
        </p:txBody>
      </p:sp>
      <p:pic>
        <p:nvPicPr>
          <p:cNvPr id="11" name="Picture 10">
            <a:extLst>
              <a:ext uri="{FF2B5EF4-FFF2-40B4-BE49-F238E27FC236}">
                <a16:creationId xmlns:a16="http://schemas.microsoft.com/office/drawing/2014/main" id="{01E30EF1-4650-48D4-95F6-F7CE3C873D8D}"/>
              </a:ext>
            </a:extLst>
          </p:cNvPr>
          <p:cNvPicPr>
            <a:picLocks noChangeAspect="1"/>
          </p:cNvPicPr>
          <p:nvPr/>
        </p:nvPicPr>
        <p:blipFill>
          <a:blip r:embed="rId3"/>
          <a:stretch>
            <a:fillRect/>
          </a:stretch>
        </p:blipFill>
        <p:spPr>
          <a:xfrm>
            <a:off x="2186913" y="1772127"/>
            <a:ext cx="3804077" cy="3474005"/>
          </a:xfrm>
          <a:prstGeom prst="rect">
            <a:avLst/>
          </a:prstGeom>
        </p:spPr>
      </p:pic>
    </p:spTree>
    <p:extLst>
      <p:ext uri="{BB962C8B-B14F-4D97-AF65-F5344CB8AC3E}">
        <p14:creationId xmlns:p14="http://schemas.microsoft.com/office/powerpoint/2010/main" val="380068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9BFC-AD83-42F2-969D-90C95D483C37}"/>
              </a:ext>
            </a:extLst>
          </p:cNvPr>
          <p:cNvSpPr>
            <a:spLocks noGrp="1"/>
          </p:cNvSpPr>
          <p:nvPr>
            <p:ph type="title"/>
          </p:nvPr>
        </p:nvSpPr>
        <p:spPr/>
        <p:txBody>
          <a:bodyPr/>
          <a:lstStyle/>
          <a:p>
            <a:r>
              <a:rPr lang="en-US" dirty="0"/>
              <a:t>2) XML RAW Source</a:t>
            </a:r>
          </a:p>
        </p:txBody>
      </p:sp>
      <p:graphicFrame>
        <p:nvGraphicFramePr>
          <p:cNvPr id="4" name="Diagram 3">
            <a:extLst>
              <a:ext uri="{FF2B5EF4-FFF2-40B4-BE49-F238E27FC236}">
                <a16:creationId xmlns:a16="http://schemas.microsoft.com/office/drawing/2014/main" id="{A021D44B-C227-4082-88F9-D713969887A6}"/>
              </a:ext>
            </a:extLst>
          </p:cNvPr>
          <p:cNvGraphicFramePr/>
          <p:nvPr>
            <p:extLst/>
          </p:nvPr>
        </p:nvGraphicFramePr>
        <p:xfrm>
          <a:off x="214312" y="1371600"/>
          <a:ext cx="8715375"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C1658C41-D504-4AF5-9D58-173CF6158428}"/>
              </a:ext>
            </a:extLst>
          </p:cNvPr>
          <p:cNvPicPr>
            <a:picLocks noChangeAspect="1"/>
          </p:cNvPicPr>
          <p:nvPr/>
        </p:nvPicPr>
        <p:blipFill>
          <a:blip r:embed="rId7"/>
          <a:stretch>
            <a:fillRect/>
          </a:stretch>
        </p:blipFill>
        <p:spPr>
          <a:xfrm>
            <a:off x="628650" y="3526522"/>
            <a:ext cx="3667125" cy="866775"/>
          </a:xfrm>
          <a:prstGeom prst="rect">
            <a:avLst/>
          </a:prstGeom>
        </p:spPr>
      </p:pic>
      <p:pic>
        <p:nvPicPr>
          <p:cNvPr id="12" name="Picture 11">
            <a:extLst>
              <a:ext uri="{FF2B5EF4-FFF2-40B4-BE49-F238E27FC236}">
                <a16:creationId xmlns:a16="http://schemas.microsoft.com/office/drawing/2014/main" id="{7458FEBD-936E-42AF-AB6B-161957342705}"/>
              </a:ext>
            </a:extLst>
          </p:cNvPr>
          <p:cNvPicPr>
            <a:picLocks noChangeAspect="1"/>
          </p:cNvPicPr>
          <p:nvPr/>
        </p:nvPicPr>
        <p:blipFill>
          <a:blip r:embed="rId8"/>
          <a:stretch>
            <a:fillRect/>
          </a:stretch>
        </p:blipFill>
        <p:spPr>
          <a:xfrm>
            <a:off x="628650" y="5200907"/>
            <a:ext cx="3371850" cy="1543050"/>
          </a:xfrm>
          <a:prstGeom prst="rect">
            <a:avLst/>
          </a:prstGeom>
        </p:spPr>
      </p:pic>
      <p:pic>
        <p:nvPicPr>
          <p:cNvPr id="13" name="Picture 12">
            <a:extLst>
              <a:ext uri="{FF2B5EF4-FFF2-40B4-BE49-F238E27FC236}">
                <a16:creationId xmlns:a16="http://schemas.microsoft.com/office/drawing/2014/main" id="{495DB315-8A05-4F59-B94A-7009562164C8}"/>
              </a:ext>
            </a:extLst>
          </p:cNvPr>
          <p:cNvPicPr>
            <a:picLocks noChangeAspect="1"/>
          </p:cNvPicPr>
          <p:nvPr/>
        </p:nvPicPr>
        <p:blipFill>
          <a:blip r:embed="rId9"/>
          <a:stretch>
            <a:fillRect/>
          </a:stretch>
        </p:blipFill>
        <p:spPr>
          <a:xfrm>
            <a:off x="5211977" y="3526522"/>
            <a:ext cx="3458217" cy="3158155"/>
          </a:xfrm>
          <a:prstGeom prst="rect">
            <a:avLst/>
          </a:prstGeom>
        </p:spPr>
      </p:pic>
      <p:pic>
        <p:nvPicPr>
          <p:cNvPr id="14" name="Picture 13">
            <a:extLst>
              <a:ext uri="{FF2B5EF4-FFF2-40B4-BE49-F238E27FC236}">
                <a16:creationId xmlns:a16="http://schemas.microsoft.com/office/drawing/2014/main" id="{DE7DC5D5-BFBE-4441-996C-607202D722A2}"/>
              </a:ext>
            </a:extLst>
          </p:cNvPr>
          <p:cNvPicPr>
            <a:picLocks noChangeAspect="1"/>
          </p:cNvPicPr>
          <p:nvPr/>
        </p:nvPicPr>
        <p:blipFill>
          <a:blip r:embed="rId10"/>
          <a:stretch>
            <a:fillRect/>
          </a:stretch>
        </p:blipFill>
        <p:spPr>
          <a:xfrm>
            <a:off x="669067" y="4497344"/>
            <a:ext cx="1314450" cy="695325"/>
          </a:xfrm>
          <a:prstGeom prst="rect">
            <a:avLst/>
          </a:prstGeom>
        </p:spPr>
      </p:pic>
    </p:spTree>
    <p:extLst>
      <p:ext uri="{BB962C8B-B14F-4D97-AF65-F5344CB8AC3E}">
        <p14:creationId xmlns:p14="http://schemas.microsoft.com/office/powerpoint/2010/main" val="324051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9BFC-AD83-42F2-969D-90C95D483C37}"/>
              </a:ext>
            </a:extLst>
          </p:cNvPr>
          <p:cNvSpPr>
            <a:spLocks noGrp="1"/>
          </p:cNvSpPr>
          <p:nvPr>
            <p:ph type="title"/>
          </p:nvPr>
        </p:nvSpPr>
        <p:spPr/>
        <p:txBody>
          <a:bodyPr/>
          <a:lstStyle/>
          <a:p>
            <a:r>
              <a:rPr lang="en-US" dirty="0"/>
              <a:t>XML RAW Source</a:t>
            </a:r>
          </a:p>
        </p:txBody>
      </p:sp>
      <p:graphicFrame>
        <p:nvGraphicFramePr>
          <p:cNvPr id="4" name="Diagram 3">
            <a:extLst>
              <a:ext uri="{FF2B5EF4-FFF2-40B4-BE49-F238E27FC236}">
                <a16:creationId xmlns:a16="http://schemas.microsoft.com/office/drawing/2014/main" id="{A021D44B-C227-4082-88F9-D713969887A6}"/>
              </a:ext>
            </a:extLst>
          </p:cNvPr>
          <p:cNvGraphicFramePr/>
          <p:nvPr>
            <p:extLst>
              <p:ext uri="{D42A27DB-BD31-4B8C-83A1-F6EECF244321}">
                <p14:modId xmlns:p14="http://schemas.microsoft.com/office/powerpoint/2010/main" val="3931614037"/>
              </p:ext>
            </p:extLst>
          </p:nvPr>
        </p:nvGraphicFramePr>
        <p:xfrm>
          <a:off x="214312" y="1371600"/>
          <a:ext cx="8715375"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A346E2E-F703-4DA0-82ED-785EB348B52F}"/>
              </a:ext>
            </a:extLst>
          </p:cNvPr>
          <p:cNvSpPr txBox="1"/>
          <p:nvPr/>
        </p:nvSpPr>
        <p:spPr>
          <a:xfrm>
            <a:off x="584897" y="4694521"/>
            <a:ext cx="8344789" cy="369332"/>
          </a:xfrm>
          <a:prstGeom prst="rect">
            <a:avLst/>
          </a:prstGeom>
          <a:noFill/>
        </p:spPr>
        <p:txBody>
          <a:bodyPr wrap="square" rtlCol="0">
            <a:spAutoFit/>
          </a:bodyPr>
          <a:lstStyle/>
          <a:p>
            <a:r>
              <a:rPr lang="en-US" dirty="0"/>
              <a:t>2) Save different variables for different &lt;tags&gt; </a:t>
            </a:r>
            <a:r>
              <a:rPr lang="en-US" dirty="0">
                <a:sym typeface="Wingdings" panose="05000000000000000000" pitchFamily="2" charset="2"/>
              </a:rPr>
              <a:t> increase memory, but safer for parsing</a:t>
            </a:r>
            <a:endParaRPr lang="en-US" dirty="0"/>
          </a:p>
        </p:txBody>
      </p:sp>
      <p:sp>
        <p:nvSpPr>
          <p:cNvPr id="7" name="TextBox 6">
            <a:extLst>
              <a:ext uri="{FF2B5EF4-FFF2-40B4-BE49-F238E27FC236}">
                <a16:creationId xmlns:a16="http://schemas.microsoft.com/office/drawing/2014/main" id="{6C66A386-BCF8-4A6E-882F-3C1DE2E90169}"/>
              </a:ext>
            </a:extLst>
          </p:cNvPr>
          <p:cNvSpPr txBox="1"/>
          <p:nvPr/>
        </p:nvSpPr>
        <p:spPr>
          <a:xfrm>
            <a:off x="584898" y="5187156"/>
            <a:ext cx="4801764" cy="369332"/>
          </a:xfrm>
          <a:prstGeom prst="rect">
            <a:avLst/>
          </a:prstGeom>
          <a:noFill/>
        </p:spPr>
        <p:txBody>
          <a:bodyPr wrap="none" rtlCol="0">
            <a:spAutoFit/>
          </a:bodyPr>
          <a:lstStyle/>
          <a:p>
            <a:r>
              <a:rPr lang="en-US" dirty="0"/>
              <a:t>3) Should handle the type of values before saving</a:t>
            </a:r>
          </a:p>
        </p:txBody>
      </p:sp>
      <p:sp>
        <p:nvSpPr>
          <p:cNvPr id="8" name="TextBox 7">
            <a:extLst>
              <a:ext uri="{FF2B5EF4-FFF2-40B4-BE49-F238E27FC236}">
                <a16:creationId xmlns:a16="http://schemas.microsoft.com/office/drawing/2014/main" id="{C575E380-9719-4135-B6C1-01ED7D2DE33D}"/>
              </a:ext>
            </a:extLst>
          </p:cNvPr>
          <p:cNvSpPr txBox="1"/>
          <p:nvPr/>
        </p:nvSpPr>
        <p:spPr>
          <a:xfrm>
            <a:off x="584898" y="5679791"/>
            <a:ext cx="7189340" cy="369332"/>
          </a:xfrm>
          <a:prstGeom prst="rect">
            <a:avLst/>
          </a:prstGeom>
          <a:noFill/>
        </p:spPr>
        <p:txBody>
          <a:bodyPr wrap="none" rtlCol="0">
            <a:spAutoFit/>
          </a:bodyPr>
          <a:lstStyle/>
          <a:p>
            <a:r>
              <a:rPr lang="en-US" dirty="0"/>
              <a:t>4) Be careful with NAN values </a:t>
            </a:r>
            <a:r>
              <a:rPr lang="en-US" dirty="0">
                <a:sym typeface="Wingdings" panose="05000000000000000000" pitchFamily="2" charset="2"/>
              </a:rPr>
              <a:t> should be replaced by some default value</a:t>
            </a:r>
            <a:endParaRPr lang="en-US" dirty="0"/>
          </a:p>
        </p:txBody>
      </p:sp>
      <p:sp>
        <p:nvSpPr>
          <p:cNvPr id="9" name="TextBox 8">
            <a:extLst>
              <a:ext uri="{FF2B5EF4-FFF2-40B4-BE49-F238E27FC236}">
                <a16:creationId xmlns:a16="http://schemas.microsoft.com/office/drawing/2014/main" id="{929F7CA6-F61C-4750-88DE-00A585F5F53B}"/>
              </a:ext>
            </a:extLst>
          </p:cNvPr>
          <p:cNvSpPr txBox="1"/>
          <p:nvPr/>
        </p:nvSpPr>
        <p:spPr>
          <a:xfrm>
            <a:off x="584898" y="4201886"/>
            <a:ext cx="5372625" cy="369332"/>
          </a:xfrm>
          <a:prstGeom prst="rect">
            <a:avLst/>
          </a:prstGeom>
          <a:noFill/>
        </p:spPr>
        <p:txBody>
          <a:bodyPr wrap="none" rtlCol="0">
            <a:spAutoFit/>
          </a:bodyPr>
          <a:lstStyle/>
          <a:p>
            <a:r>
              <a:rPr lang="en-US" dirty="0"/>
              <a:t>1) Should overview the structure of XML before parsing</a:t>
            </a:r>
          </a:p>
        </p:txBody>
      </p:sp>
      <p:sp>
        <p:nvSpPr>
          <p:cNvPr id="3" name="Rectangle 2">
            <a:extLst>
              <a:ext uri="{FF2B5EF4-FFF2-40B4-BE49-F238E27FC236}">
                <a16:creationId xmlns:a16="http://schemas.microsoft.com/office/drawing/2014/main" id="{449AE438-2E2D-4A21-B716-9D2A0539DA20}"/>
              </a:ext>
            </a:extLst>
          </p:cNvPr>
          <p:cNvSpPr/>
          <p:nvPr/>
        </p:nvSpPr>
        <p:spPr>
          <a:xfrm>
            <a:off x="354227" y="3896497"/>
            <a:ext cx="8575460" cy="245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B661E6-3CC6-4AAC-AB65-65B814E834EE}"/>
              </a:ext>
            </a:extLst>
          </p:cNvPr>
          <p:cNvSpPr txBox="1"/>
          <p:nvPr/>
        </p:nvSpPr>
        <p:spPr>
          <a:xfrm>
            <a:off x="552450" y="3679576"/>
            <a:ext cx="707951" cy="369332"/>
          </a:xfrm>
          <a:prstGeom prst="rect">
            <a:avLst/>
          </a:prstGeom>
          <a:solidFill>
            <a:schemeClr val="bg1"/>
          </a:solidFill>
        </p:spPr>
        <p:txBody>
          <a:bodyPr wrap="none" rtlCol="0">
            <a:spAutoFit/>
          </a:bodyPr>
          <a:lstStyle/>
          <a:p>
            <a:r>
              <a:rPr lang="en-US" dirty="0"/>
              <a:t>Note:</a:t>
            </a:r>
          </a:p>
        </p:txBody>
      </p:sp>
    </p:spTree>
    <p:extLst>
      <p:ext uri="{BB962C8B-B14F-4D97-AF65-F5344CB8AC3E}">
        <p14:creationId xmlns:p14="http://schemas.microsoft.com/office/powerpoint/2010/main" val="283875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01B-036C-4833-AF66-00CD696273F6}"/>
              </a:ext>
            </a:extLst>
          </p:cNvPr>
          <p:cNvSpPr>
            <a:spLocks noGrp="1"/>
          </p:cNvSpPr>
          <p:nvPr>
            <p:ph type="title"/>
          </p:nvPr>
        </p:nvSpPr>
        <p:spPr/>
        <p:txBody>
          <a:bodyPr/>
          <a:lstStyle/>
          <a:p>
            <a:r>
              <a:rPr lang="en-US" dirty="0"/>
              <a:t>3) TXT RAW Source </a:t>
            </a:r>
          </a:p>
        </p:txBody>
      </p:sp>
      <p:sp>
        <p:nvSpPr>
          <p:cNvPr id="3" name="Content Placeholder 2">
            <a:extLst>
              <a:ext uri="{FF2B5EF4-FFF2-40B4-BE49-F238E27FC236}">
                <a16:creationId xmlns:a16="http://schemas.microsoft.com/office/drawing/2014/main" id="{D47B8AD8-C852-4694-9620-2EC1392BAFF9}"/>
              </a:ext>
            </a:extLst>
          </p:cNvPr>
          <p:cNvSpPr>
            <a:spLocks noGrp="1"/>
          </p:cNvSpPr>
          <p:nvPr>
            <p:ph idx="1"/>
          </p:nvPr>
        </p:nvSpPr>
        <p:spPr/>
        <p:txBody>
          <a:bodyPr/>
          <a:lstStyle/>
          <a:p>
            <a:pPr marL="0" indent="0">
              <a:buNone/>
            </a:pPr>
            <a:r>
              <a:rPr lang="en-US" dirty="0">
                <a:sym typeface="Wingdings" panose="05000000000000000000" pitchFamily="2" charset="2"/>
              </a:rPr>
              <a:t>We will think that inside one text file, we need:</a:t>
            </a:r>
          </a:p>
          <a:p>
            <a:pPr marL="457200" indent="-457200">
              <a:buFont typeface="+mj-lt"/>
              <a:buAutoNum type="arabicPeriod"/>
            </a:pPr>
            <a:r>
              <a:rPr lang="en-US" dirty="0"/>
              <a:t>Determine the separation, e.g. comma, enter, or page break … ?</a:t>
            </a:r>
          </a:p>
          <a:p>
            <a:pPr marL="457200" indent="-457200">
              <a:buFont typeface="+mj-lt"/>
              <a:buAutoNum type="arabicPeriod"/>
            </a:pPr>
            <a:r>
              <a:rPr lang="en-US" dirty="0"/>
              <a:t>Determine the end of paragraph, file ?</a:t>
            </a:r>
          </a:p>
          <a:p>
            <a:pPr marL="457200" indent="-457200">
              <a:buFont typeface="+mj-lt"/>
              <a:buAutoNum type="arabicPeriod"/>
            </a:pPr>
            <a:r>
              <a:rPr lang="en-US" dirty="0"/>
              <a:t>Ignored the blank sentences ?</a:t>
            </a:r>
          </a:p>
          <a:p>
            <a:pPr marL="457200" indent="-457200">
              <a:buFont typeface="+mj-lt"/>
              <a:buAutoNum type="arabicPeriod"/>
            </a:pPr>
            <a:r>
              <a:rPr lang="en-US" dirty="0"/>
              <a:t>Ignored the special characters?</a:t>
            </a:r>
            <a:endParaRPr lang="en-US" dirty="0">
              <a:sym typeface="Wingdings" panose="05000000000000000000" pitchFamily="2" charset="2"/>
            </a:endParaRPr>
          </a:p>
          <a:p>
            <a:pPr marL="457200" indent="-457200">
              <a:buFont typeface="+mj-lt"/>
              <a:buAutoNum type="arabicPeriod"/>
            </a:pPr>
            <a:endParaRPr lang="en-US" dirty="0"/>
          </a:p>
        </p:txBody>
      </p:sp>
      <p:sp>
        <p:nvSpPr>
          <p:cNvPr id="4" name="Rectangle: Rounded Corners 3">
            <a:extLst>
              <a:ext uri="{FF2B5EF4-FFF2-40B4-BE49-F238E27FC236}">
                <a16:creationId xmlns:a16="http://schemas.microsoft.com/office/drawing/2014/main" id="{35EE54BA-6B9A-47E6-9E15-B5BBBBF07B4D}"/>
              </a:ext>
            </a:extLst>
          </p:cNvPr>
          <p:cNvSpPr/>
          <p:nvPr/>
        </p:nvSpPr>
        <p:spPr>
          <a:xfrm rot="21389771">
            <a:off x="4712772" y="2962274"/>
            <a:ext cx="3476625" cy="93345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t>DO NOT THINK ABOUT THEM SO EARLY</a:t>
            </a:r>
          </a:p>
        </p:txBody>
      </p:sp>
      <p:pic>
        <p:nvPicPr>
          <p:cNvPr id="10" name="Graphic 9" descr="Warning">
            <a:extLst>
              <a:ext uri="{FF2B5EF4-FFF2-40B4-BE49-F238E27FC236}">
                <a16:creationId xmlns:a16="http://schemas.microsoft.com/office/drawing/2014/main" id="{053C0F42-41BA-4D76-BAC4-0AD0A5BD0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509" y="2272421"/>
            <a:ext cx="914400" cy="914400"/>
          </a:xfrm>
          <a:prstGeom prst="rect">
            <a:avLst/>
          </a:prstGeom>
        </p:spPr>
      </p:pic>
      <p:sp>
        <p:nvSpPr>
          <p:cNvPr id="11" name="Rectangle 10">
            <a:extLst>
              <a:ext uri="{FF2B5EF4-FFF2-40B4-BE49-F238E27FC236}">
                <a16:creationId xmlns:a16="http://schemas.microsoft.com/office/drawing/2014/main" id="{36745768-985F-4FC7-96FA-18B7D252446F}"/>
              </a:ext>
            </a:extLst>
          </p:cNvPr>
          <p:cNvSpPr/>
          <p:nvPr/>
        </p:nvSpPr>
        <p:spPr>
          <a:xfrm>
            <a:off x="628650" y="4740102"/>
            <a:ext cx="7724775" cy="1295868"/>
          </a:xfrm>
          <a:prstGeom prst="rect">
            <a:avLst/>
          </a:prstGeom>
        </p:spPr>
        <p:txBody>
          <a:bodyPr wrap="square">
            <a:spAutoFit/>
          </a:bodyPr>
          <a:lstStyle/>
          <a:p>
            <a:pPr marL="457200" indent="-457200">
              <a:lnSpc>
                <a:spcPct val="150000"/>
              </a:lnSpc>
              <a:buFont typeface="+mj-lt"/>
              <a:buAutoNum type="arabicPeriod"/>
            </a:pPr>
            <a:r>
              <a:rPr lang="en-US" dirty="0"/>
              <a:t>One sentence is one column ??? </a:t>
            </a:r>
            <a:r>
              <a:rPr lang="en-US" dirty="0">
                <a:sym typeface="Wingdings" panose="05000000000000000000" pitchFamily="2" charset="2"/>
              </a:rPr>
              <a:t> No, it generates a large feature space</a:t>
            </a:r>
            <a:endParaRPr lang="en-US" dirty="0"/>
          </a:p>
          <a:p>
            <a:pPr marL="457200" indent="-457200">
              <a:lnSpc>
                <a:spcPct val="150000"/>
              </a:lnSpc>
              <a:buFont typeface="+mj-lt"/>
              <a:buAutoNum type="arabicPeriod"/>
            </a:pPr>
            <a:r>
              <a:rPr lang="en-US" dirty="0">
                <a:sym typeface="Wingdings" panose="05000000000000000000" pitchFamily="2" charset="2"/>
              </a:rPr>
              <a:t>Title of text file has its own meaning, also the path  Yes, have to check those before parsing.</a:t>
            </a:r>
          </a:p>
        </p:txBody>
      </p:sp>
      <p:sp>
        <p:nvSpPr>
          <p:cNvPr id="12" name="Rectangle 11">
            <a:extLst>
              <a:ext uri="{FF2B5EF4-FFF2-40B4-BE49-F238E27FC236}">
                <a16:creationId xmlns:a16="http://schemas.microsoft.com/office/drawing/2014/main" id="{1BCEB1F1-61D5-4E52-B36E-FF25063A06B9}"/>
              </a:ext>
            </a:extLst>
          </p:cNvPr>
          <p:cNvSpPr/>
          <p:nvPr/>
        </p:nvSpPr>
        <p:spPr>
          <a:xfrm>
            <a:off x="287329" y="4370770"/>
            <a:ext cx="3330592" cy="369332"/>
          </a:xfrm>
          <a:prstGeom prst="rect">
            <a:avLst/>
          </a:prstGeom>
        </p:spPr>
        <p:txBody>
          <a:bodyPr wrap="none">
            <a:spAutoFit/>
          </a:bodyPr>
          <a:lstStyle/>
          <a:p>
            <a:r>
              <a:rPr lang="en-US" dirty="0">
                <a:solidFill>
                  <a:srgbClr val="C00000"/>
                </a:solidFill>
              </a:rPr>
              <a:t>This is the most difficulty parsing!</a:t>
            </a:r>
          </a:p>
        </p:txBody>
      </p:sp>
    </p:spTree>
    <p:extLst>
      <p:ext uri="{BB962C8B-B14F-4D97-AF65-F5344CB8AC3E}">
        <p14:creationId xmlns:p14="http://schemas.microsoft.com/office/powerpoint/2010/main" val="422536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01B-036C-4833-AF66-00CD696273F6}"/>
              </a:ext>
            </a:extLst>
          </p:cNvPr>
          <p:cNvSpPr>
            <a:spLocks noGrp="1"/>
          </p:cNvSpPr>
          <p:nvPr>
            <p:ph type="title"/>
          </p:nvPr>
        </p:nvSpPr>
        <p:spPr/>
        <p:txBody>
          <a:bodyPr/>
          <a:lstStyle/>
          <a:p>
            <a:r>
              <a:rPr lang="en-US" dirty="0"/>
              <a:t>3) TXT RAW Source </a:t>
            </a:r>
          </a:p>
        </p:txBody>
      </p:sp>
      <p:sp>
        <p:nvSpPr>
          <p:cNvPr id="7" name="TextBox 6">
            <a:extLst>
              <a:ext uri="{FF2B5EF4-FFF2-40B4-BE49-F238E27FC236}">
                <a16:creationId xmlns:a16="http://schemas.microsoft.com/office/drawing/2014/main" id="{990E5136-2FD5-4A96-AFC3-03FE05848FD5}"/>
              </a:ext>
            </a:extLst>
          </p:cNvPr>
          <p:cNvSpPr txBox="1"/>
          <p:nvPr/>
        </p:nvSpPr>
        <p:spPr>
          <a:xfrm>
            <a:off x="123825" y="1486182"/>
            <a:ext cx="2970942" cy="369332"/>
          </a:xfrm>
          <a:prstGeom prst="rect">
            <a:avLst/>
          </a:prstGeom>
          <a:noFill/>
        </p:spPr>
        <p:txBody>
          <a:bodyPr wrap="none" rtlCol="0">
            <a:spAutoFit/>
          </a:bodyPr>
          <a:lstStyle/>
          <a:p>
            <a:r>
              <a:rPr lang="en-US" dirty="0"/>
              <a:t>Read whole TXT from python:</a:t>
            </a:r>
          </a:p>
        </p:txBody>
      </p:sp>
      <p:sp>
        <p:nvSpPr>
          <p:cNvPr id="9" name="Rectangle 8">
            <a:extLst>
              <a:ext uri="{FF2B5EF4-FFF2-40B4-BE49-F238E27FC236}">
                <a16:creationId xmlns:a16="http://schemas.microsoft.com/office/drawing/2014/main" id="{22407435-9FEB-4D9D-B095-CC87E38762EF}"/>
              </a:ext>
            </a:extLst>
          </p:cNvPr>
          <p:cNvSpPr/>
          <p:nvPr/>
        </p:nvSpPr>
        <p:spPr>
          <a:xfrm>
            <a:off x="561975" y="4189421"/>
            <a:ext cx="461665" cy="1368323"/>
          </a:xfrm>
          <a:prstGeom prst="rect">
            <a:avLst/>
          </a:prstGeom>
        </p:spPr>
        <p:txBody>
          <a:bodyPr vert="vert270" wrap="none">
            <a:spAutoFit/>
          </a:bodyPr>
          <a:lstStyle/>
          <a:p>
            <a:r>
              <a:rPr lang="en-US" b="1" dirty="0">
                <a:solidFill>
                  <a:srgbClr val="000000"/>
                </a:solidFill>
                <a:latin typeface="Open Sans"/>
              </a:rPr>
              <a:t>File Handle</a:t>
            </a:r>
            <a:r>
              <a:rPr lang="en-US" dirty="0">
                <a:solidFill>
                  <a:srgbClr val="000000"/>
                </a:solidFill>
                <a:latin typeface="Open Sans"/>
              </a:rPr>
              <a:t> </a:t>
            </a:r>
            <a:endParaRPr lang="en-US" dirty="0"/>
          </a:p>
        </p:txBody>
      </p:sp>
      <p:sp>
        <p:nvSpPr>
          <p:cNvPr id="13" name="Rectangle 12">
            <a:extLst>
              <a:ext uri="{FF2B5EF4-FFF2-40B4-BE49-F238E27FC236}">
                <a16:creationId xmlns:a16="http://schemas.microsoft.com/office/drawing/2014/main" id="{0235313B-14BF-489B-922B-4BCEE0F3A5CC}"/>
              </a:ext>
            </a:extLst>
          </p:cNvPr>
          <p:cNvSpPr/>
          <p:nvPr/>
        </p:nvSpPr>
        <p:spPr>
          <a:xfrm>
            <a:off x="1080361" y="3126858"/>
            <a:ext cx="7886700" cy="33818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fontAlgn="base">
              <a:lnSpc>
                <a:spcPct val="150000"/>
              </a:lnSpc>
              <a:buFont typeface="+mj-lt"/>
              <a:buAutoNum type="arabicPeriod"/>
            </a:pPr>
            <a:r>
              <a:rPr lang="en-US" sz="1200" b="1" dirty="0">
                <a:solidFill>
                  <a:srgbClr val="000000"/>
                </a:solidFill>
                <a:latin typeface="Open Sans"/>
              </a:rPr>
              <a:t>Read Only (‘r’) : </a:t>
            </a:r>
            <a:r>
              <a:rPr lang="en-US" sz="1200" dirty="0">
                <a:solidFill>
                  <a:srgbClr val="000000"/>
                </a:solidFill>
                <a:latin typeface="Open Sans"/>
              </a:rPr>
              <a:t>Open text file for reading. The handle is positioned at the beginning of the file. If the file does not exists, raises I/O error. This is also the default mode in which file is opened.</a:t>
            </a:r>
          </a:p>
          <a:p>
            <a:pPr algn="just" fontAlgn="base">
              <a:lnSpc>
                <a:spcPct val="150000"/>
              </a:lnSpc>
              <a:buFont typeface="+mj-lt"/>
              <a:buAutoNum type="arabicPeriod"/>
            </a:pPr>
            <a:r>
              <a:rPr lang="en-US" sz="1200" b="1" dirty="0">
                <a:solidFill>
                  <a:srgbClr val="000000"/>
                </a:solidFill>
                <a:latin typeface="Open Sans"/>
              </a:rPr>
              <a:t>Read and Write (‘r+’) :</a:t>
            </a:r>
            <a:r>
              <a:rPr lang="en-US" sz="1200" dirty="0">
                <a:solidFill>
                  <a:srgbClr val="000000"/>
                </a:solidFill>
                <a:latin typeface="Open Sans"/>
              </a:rPr>
              <a:t> Open the file for reading and writing. The handle is positioned at the beginning of the file. Raises I/O error if the file does not exists.</a:t>
            </a:r>
          </a:p>
          <a:p>
            <a:pPr algn="just" fontAlgn="base">
              <a:lnSpc>
                <a:spcPct val="150000"/>
              </a:lnSpc>
              <a:buFont typeface="+mj-lt"/>
              <a:buAutoNum type="arabicPeriod"/>
            </a:pPr>
            <a:r>
              <a:rPr lang="en-US" sz="1200" b="1" dirty="0">
                <a:solidFill>
                  <a:srgbClr val="000000"/>
                </a:solidFill>
                <a:latin typeface="Open Sans"/>
              </a:rPr>
              <a:t>Write Only (‘w’) :</a:t>
            </a:r>
            <a:r>
              <a:rPr lang="en-US" sz="1200" dirty="0">
                <a:solidFill>
                  <a:srgbClr val="000000"/>
                </a:solidFill>
                <a:latin typeface="Open Sans"/>
              </a:rPr>
              <a:t> Open the file for writing. For existing file, the data is truncated and over-written. The handle is positioned at the beginning of the file. Creates the file if the file does not exists.</a:t>
            </a:r>
          </a:p>
          <a:p>
            <a:pPr algn="just" fontAlgn="base">
              <a:lnSpc>
                <a:spcPct val="150000"/>
              </a:lnSpc>
              <a:buFont typeface="+mj-lt"/>
              <a:buAutoNum type="arabicPeriod"/>
            </a:pPr>
            <a:r>
              <a:rPr lang="en-US" sz="1200" b="1" dirty="0">
                <a:solidFill>
                  <a:srgbClr val="000000"/>
                </a:solidFill>
                <a:latin typeface="Open Sans"/>
              </a:rPr>
              <a:t>Write and Read (‘w+’) </a:t>
            </a:r>
            <a:r>
              <a:rPr lang="en-US" sz="1200" dirty="0">
                <a:solidFill>
                  <a:srgbClr val="000000"/>
                </a:solidFill>
                <a:latin typeface="Open Sans"/>
              </a:rPr>
              <a:t>: Open the file for reading and writing. For existing file, data is truncated and over-written. The handle is positioned at the beginning of the file.</a:t>
            </a:r>
          </a:p>
          <a:p>
            <a:pPr algn="just" fontAlgn="base">
              <a:lnSpc>
                <a:spcPct val="150000"/>
              </a:lnSpc>
              <a:buFont typeface="+mj-lt"/>
              <a:buAutoNum type="arabicPeriod"/>
            </a:pPr>
            <a:r>
              <a:rPr lang="en-US" sz="1200" b="1" dirty="0">
                <a:solidFill>
                  <a:srgbClr val="000000"/>
                </a:solidFill>
                <a:latin typeface="Open Sans"/>
              </a:rPr>
              <a:t>Append Only (‘a’)</a:t>
            </a:r>
            <a:r>
              <a:rPr lang="en-US" sz="1200" dirty="0">
                <a:solidFill>
                  <a:srgbClr val="000000"/>
                </a:solidFill>
                <a:latin typeface="Open Sans"/>
              </a:rPr>
              <a:t> : Open the file for writing. The file is created if it does not exist. The handle is positioned at the end of the file. The data being written will be inserted at the end, after the existing data.</a:t>
            </a:r>
          </a:p>
          <a:p>
            <a:pPr algn="just" fontAlgn="base">
              <a:lnSpc>
                <a:spcPct val="150000"/>
              </a:lnSpc>
              <a:buFont typeface="+mj-lt"/>
              <a:buAutoNum type="arabicPeriod"/>
            </a:pPr>
            <a:r>
              <a:rPr lang="en-US" sz="1200" b="1" dirty="0">
                <a:solidFill>
                  <a:srgbClr val="000000"/>
                </a:solidFill>
                <a:latin typeface="Open Sans"/>
              </a:rPr>
              <a:t>Append and Read (‘a+’) : </a:t>
            </a:r>
            <a:r>
              <a:rPr lang="en-US" sz="1200" dirty="0">
                <a:solidFill>
                  <a:srgbClr val="000000"/>
                </a:solidFill>
                <a:latin typeface="Open Sans"/>
              </a:rPr>
              <a:t>Open the file for reading and writing. The file is created if it does not exist. The handle is positioned at the end of the file. The data being written will be inserted at the end, after the existing data.</a:t>
            </a:r>
            <a:endParaRPr lang="en-US" sz="1200" b="0" i="0" dirty="0">
              <a:solidFill>
                <a:srgbClr val="000000"/>
              </a:solidFill>
              <a:effectLst/>
              <a:latin typeface="Open Sans"/>
            </a:endParaRPr>
          </a:p>
        </p:txBody>
      </p:sp>
      <p:pic>
        <p:nvPicPr>
          <p:cNvPr id="17" name="Picture 16">
            <a:extLst>
              <a:ext uri="{FF2B5EF4-FFF2-40B4-BE49-F238E27FC236}">
                <a16:creationId xmlns:a16="http://schemas.microsoft.com/office/drawing/2014/main" id="{46892F9B-83A8-4360-85CA-CEECA6DBC6B3}"/>
              </a:ext>
            </a:extLst>
          </p:cNvPr>
          <p:cNvPicPr>
            <a:picLocks noChangeAspect="1"/>
          </p:cNvPicPr>
          <p:nvPr/>
        </p:nvPicPr>
        <p:blipFill rotWithShape="1">
          <a:blip r:embed="rId2"/>
          <a:srcRect b="11332"/>
          <a:stretch/>
        </p:blipFill>
        <p:spPr>
          <a:xfrm>
            <a:off x="200025" y="1903139"/>
            <a:ext cx="3219450" cy="996580"/>
          </a:xfrm>
          <a:prstGeom prst="rect">
            <a:avLst/>
          </a:prstGeom>
          <a:ln>
            <a:solidFill>
              <a:schemeClr val="tx1"/>
            </a:solidFill>
          </a:ln>
        </p:spPr>
      </p:pic>
      <p:pic>
        <p:nvPicPr>
          <p:cNvPr id="18" name="Picture 17">
            <a:extLst>
              <a:ext uri="{FF2B5EF4-FFF2-40B4-BE49-F238E27FC236}">
                <a16:creationId xmlns:a16="http://schemas.microsoft.com/office/drawing/2014/main" id="{00BE9C86-D12A-47CD-96C8-2292D777F036}"/>
              </a:ext>
            </a:extLst>
          </p:cNvPr>
          <p:cNvPicPr>
            <a:picLocks noChangeAspect="1"/>
          </p:cNvPicPr>
          <p:nvPr/>
        </p:nvPicPr>
        <p:blipFill rotWithShape="1">
          <a:blip r:embed="rId3"/>
          <a:srcRect b="14937"/>
          <a:stretch/>
        </p:blipFill>
        <p:spPr>
          <a:xfrm>
            <a:off x="3724275" y="1855514"/>
            <a:ext cx="5295900" cy="996581"/>
          </a:xfrm>
          <a:prstGeom prst="rect">
            <a:avLst/>
          </a:prstGeom>
          <a:ln>
            <a:solidFill>
              <a:schemeClr val="tx1"/>
            </a:solidFill>
          </a:ln>
        </p:spPr>
      </p:pic>
      <p:sp>
        <p:nvSpPr>
          <p:cNvPr id="19" name="TextBox 18">
            <a:extLst>
              <a:ext uri="{FF2B5EF4-FFF2-40B4-BE49-F238E27FC236}">
                <a16:creationId xmlns:a16="http://schemas.microsoft.com/office/drawing/2014/main" id="{545FA661-CEA9-4721-A609-5A14D193CC47}"/>
              </a:ext>
            </a:extLst>
          </p:cNvPr>
          <p:cNvSpPr txBox="1"/>
          <p:nvPr/>
        </p:nvSpPr>
        <p:spPr>
          <a:xfrm>
            <a:off x="4572000" y="1486182"/>
            <a:ext cx="3417539" cy="369332"/>
          </a:xfrm>
          <a:prstGeom prst="rect">
            <a:avLst/>
          </a:prstGeom>
          <a:noFill/>
        </p:spPr>
        <p:txBody>
          <a:bodyPr wrap="none" rtlCol="0">
            <a:spAutoFit/>
          </a:bodyPr>
          <a:lstStyle/>
          <a:p>
            <a:r>
              <a:rPr lang="en-US" dirty="0"/>
              <a:t>Read line-to-line TXT from python:</a:t>
            </a:r>
          </a:p>
        </p:txBody>
      </p:sp>
      <p:sp>
        <p:nvSpPr>
          <p:cNvPr id="20" name="Rectangle 19">
            <a:extLst>
              <a:ext uri="{FF2B5EF4-FFF2-40B4-BE49-F238E27FC236}">
                <a16:creationId xmlns:a16="http://schemas.microsoft.com/office/drawing/2014/main" id="{CA234305-531A-4EC5-8373-619845CE6B68}"/>
              </a:ext>
            </a:extLst>
          </p:cNvPr>
          <p:cNvSpPr/>
          <p:nvPr/>
        </p:nvSpPr>
        <p:spPr>
          <a:xfrm>
            <a:off x="57150" y="6508746"/>
            <a:ext cx="6724650" cy="307777"/>
          </a:xfrm>
          <a:prstGeom prst="rect">
            <a:avLst/>
          </a:prstGeom>
        </p:spPr>
        <p:txBody>
          <a:bodyPr wrap="square">
            <a:spAutoFit/>
          </a:bodyPr>
          <a:lstStyle/>
          <a:p>
            <a:r>
              <a:rPr lang="en-US" sz="1400" i="1" dirty="0"/>
              <a:t>https://docs.python.org/2/tutorial/inputoutput.html</a:t>
            </a:r>
          </a:p>
        </p:txBody>
      </p:sp>
    </p:spTree>
    <p:extLst>
      <p:ext uri="{BB962C8B-B14F-4D97-AF65-F5344CB8AC3E}">
        <p14:creationId xmlns:p14="http://schemas.microsoft.com/office/powerpoint/2010/main" val="188976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75A1CB-7AFB-4C1F-B15B-F58CDCE8F6DE}"/>
              </a:ext>
            </a:extLst>
          </p:cNvPr>
          <p:cNvPicPr>
            <a:picLocks noChangeAspect="1"/>
          </p:cNvPicPr>
          <p:nvPr/>
        </p:nvPicPr>
        <p:blipFill>
          <a:blip r:embed="rId2"/>
          <a:stretch>
            <a:fillRect/>
          </a:stretch>
        </p:blipFill>
        <p:spPr>
          <a:xfrm>
            <a:off x="1361689" y="686314"/>
            <a:ext cx="7096125" cy="4819650"/>
          </a:xfrm>
          <a:prstGeom prst="rect">
            <a:avLst/>
          </a:prstGeom>
        </p:spPr>
      </p:pic>
      <p:sp>
        <p:nvSpPr>
          <p:cNvPr id="6" name="TextBox 5">
            <a:extLst>
              <a:ext uri="{FF2B5EF4-FFF2-40B4-BE49-F238E27FC236}">
                <a16:creationId xmlns:a16="http://schemas.microsoft.com/office/drawing/2014/main" id="{19206B8A-4F7A-4C19-BB86-CB6D3DACAFE2}"/>
              </a:ext>
            </a:extLst>
          </p:cNvPr>
          <p:cNvSpPr txBox="1"/>
          <p:nvPr/>
        </p:nvSpPr>
        <p:spPr>
          <a:xfrm>
            <a:off x="114300" y="190500"/>
            <a:ext cx="5276850" cy="369332"/>
          </a:xfrm>
          <a:prstGeom prst="rect">
            <a:avLst/>
          </a:prstGeom>
          <a:noFill/>
        </p:spPr>
        <p:txBody>
          <a:bodyPr wrap="square" rtlCol="0">
            <a:spAutoFit/>
          </a:bodyPr>
          <a:lstStyle/>
          <a:p>
            <a:r>
              <a:rPr lang="en-US" dirty="0"/>
              <a:t>Example:</a:t>
            </a:r>
          </a:p>
        </p:txBody>
      </p:sp>
      <p:sp>
        <p:nvSpPr>
          <p:cNvPr id="8" name="Rectangle 7">
            <a:extLst>
              <a:ext uri="{FF2B5EF4-FFF2-40B4-BE49-F238E27FC236}">
                <a16:creationId xmlns:a16="http://schemas.microsoft.com/office/drawing/2014/main" id="{1330673F-6267-4CBE-AEA2-C595C11BCF64}"/>
              </a:ext>
            </a:extLst>
          </p:cNvPr>
          <p:cNvSpPr/>
          <p:nvPr/>
        </p:nvSpPr>
        <p:spPr>
          <a:xfrm>
            <a:off x="2603157" y="3610489"/>
            <a:ext cx="2675065" cy="1895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A4F711-FA8E-4417-B581-967209FE5404}"/>
              </a:ext>
            </a:extLst>
          </p:cNvPr>
          <p:cNvSpPr txBox="1"/>
          <p:nvPr/>
        </p:nvSpPr>
        <p:spPr>
          <a:xfrm>
            <a:off x="1922977" y="5505964"/>
            <a:ext cx="4297202" cy="369332"/>
          </a:xfrm>
          <a:prstGeom prst="rect">
            <a:avLst/>
          </a:prstGeom>
          <a:noFill/>
        </p:spPr>
        <p:txBody>
          <a:bodyPr wrap="none" rtlCol="0">
            <a:spAutoFit/>
          </a:bodyPr>
          <a:lstStyle/>
          <a:p>
            <a:r>
              <a:rPr lang="en-US" dirty="0">
                <a:solidFill>
                  <a:srgbClr val="C00000"/>
                </a:solidFill>
              </a:rPr>
              <a:t>We will manage the content in next lecture!</a:t>
            </a:r>
          </a:p>
        </p:txBody>
      </p:sp>
    </p:spTree>
    <p:extLst>
      <p:ext uri="{BB962C8B-B14F-4D97-AF65-F5344CB8AC3E}">
        <p14:creationId xmlns:p14="http://schemas.microsoft.com/office/powerpoint/2010/main" val="403562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23E-FE4C-4560-BDB6-FD610C620609}"/>
              </a:ext>
            </a:extLst>
          </p:cNvPr>
          <p:cNvSpPr>
            <a:spLocks noGrp="1"/>
          </p:cNvSpPr>
          <p:nvPr>
            <p:ph type="title"/>
          </p:nvPr>
        </p:nvSpPr>
        <p:spPr/>
        <p:txBody>
          <a:bodyPr/>
          <a:lstStyle/>
          <a:p>
            <a:r>
              <a:rPr lang="en-US" dirty="0"/>
              <a:t>Write to CSV file</a:t>
            </a:r>
          </a:p>
        </p:txBody>
      </p:sp>
      <p:pic>
        <p:nvPicPr>
          <p:cNvPr id="6" name="Picture 5">
            <a:extLst>
              <a:ext uri="{FF2B5EF4-FFF2-40B4-BE49-F238E27FC236}">
                <a16:creationId xmlns:a16="http://schemas.microsoft.com/office/drawing/2014/main" id="{2F060B63-F57D-4D96-A997-685E07A65AB4}"/>
              </a:ext>
            </a:extLst>
          </p:cNvPr>
          <p:cNvPicPr>
            <a:picLocks noChangeAspect="1"/>
          </p:cNvPicPr>
          <p:nvPr/>
        </p:nvPicPr>
        <p:blipFill>
          <a:blip r:embed="rId2"/>
          <a:stretch>
            <a:fillRect/>
          </a:stretch>
        </p:blipFill>
        <p:spPr>
          <a:xfrm>
            <a:off x="990600" y="2283811"/>
            <a:ext cx="7162800" cy="3476625"/>
          </a:xfrm>
          <a:prstGeom prst="rect">
            <a:avLst/>
          </a:prstGeom>
        </p:spPr>
      </p:pic>
      <p:sp>
        <p:nvSpPr>
          <p:cNvPr id="5" name="Rectangle: Rounded Corners 4">
            <a:extLst>
              <a:ext uri="{FF2B5EF4-FFF2-40B4-BE49-F238E27FC236}">
                <a16:creationId xmlns:a16="http://schemas.microsoft.com/office/drawing/2014/main" id="{2753F559-C336-41E9-9484-6F2A379F1C3D}"/>
              </a:ext>
            </a:extLst>
          </p:cNvPr>
          <p:cNvSpPr/>
          <p:nvPr/>
        </p:nvSpPr>
        <p:spPr>
          <a:xfrm>
            <a:off x="1326292" y="2693773"/>
            <a:ext cx="3583460" cy="37894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1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EF04-93B4-4F10-9E62-ABBC5EFBBD16}"/>
              </a:ext>
            </a:extLst>
          </p:cNvPr>
          <p:cNvSpPr>
            <a:spLocks noGrp="1"/>
          </p:cNvSpPr>
          <p:nvPr>
            <p:ph type="title"/>
          </p:nvPr>
        </p:nvSpPr>
        <p:spPr/>
        <p:txBody>
          <a:bodyPr>
            <a:normAutofit/>
          </a:bodyPr>
          <a:lstStyle/>
          <a:p>
            <a:r>
              <a:rPr lang="en-US" dirty="0"/>
              <a:t>Text Analytics Process</a:t>
            </a:r>
          </a:p>
        </p:txBody>
      </p:sp>
      <p:pic>
        <p:nvPicPr>
          <p:cNvPr id="4" name="Picture 3" descr="Image result for text mining process">
            <a:extLst>
              <a:ext uri="{FF2B5EF4-FFF2-40B4-BE49-F238E27FC236}">
                <a16:creationId xmlns:a16="http://schemas.microsoft.com/office/drawing/2014/main" id="{5B65FA9D-B4BF-4DCE-ADB3-9AB7E9948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2" y="1857504"/>
            <a:ext cx="6848475" cy="4543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8D17C3-29B7-4939-A3C3-46E54560843D}"/>
              </a:ext>
            </a:extLst>
          </p:cNvPr>
          <p:cNvSpPr/>
          <p:nvPr/>
        </p:nvSpPr>
        <p:spPr>
          <a:xfrm>
            <a:off x="885825" y="1552574"/>
            <a:ext cx="4067175" cy="187642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14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C21C-011A-4393-B879-7FAC714D4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2E7544-C6E2-4D0E-ACB9-6E0BB416F220}"/>
              </a:ext>
            </a:extLst>
          </p:cNvPr>
          <p:cNvSpPr>
            <a:spLocks noGrp="1"/>
          </p:cNvSpPr>
          <p:nvPr>
            <p:ph idx="1"/>
          </p:nvPr>
        </p:nvSpPr>
        <p:spPr/>
        <p:txBody>
          <a:bodyPr/>
          <a:lstStyle/>
          <a:p>
            <a:r>
              <a:rPr lang="en-US" dirty="0"/>
              <a:t>What RAW text data is.</a:t>
            </a:r>
          </a:p>
          <a:p>
            <a:r>
              <a:rPr lang="en-US" dirty="0"/>
              <a:t>How to extract data from RAW source:</a:t>
            </a:r>
          </a:p>
          <a:p>
            <a:pPr lvl="1"/>
            <a:r>
              <a:rPr lang="en-US" dirty="0"/>
              <a:t>CSV</a:t>
            </a:r>
          </a:p>
          <a:p>
            <a:pPr lvl="1"/>
            <a:r>
              <a:rPr lang="en-US" dirty="0"/>
              <a:t>XML</a:t>
            </a:r>
          </a:p>
          <a:p>
            <a:pPr lvl="1"/>
            <a:r>
              <a:rPr lang="en-US" dirty="0"/>
              <a:t>Text file  (.txt)</a:t>
            </a:r>
          </a:p>
          <a:p>
            <a:r>
              <a:rPr lang="en-US" dirty="0"/>
              <a:t>How to save raw data as CSV </a:t>
            </a:r>
            <a:r>
              <a:rPr lang="en-US" dirty="0" err="1"/>
              <a:t>dataframe</a:t>
            </a:r>
            <a:r>
              <a:rPr lang="en-US" dirty="0"/>
              <a:t>.</a:t>
            </a:r>
          </a:p>
        </p:txBody>
      </p:sp>
    </p:spTree>
    <p:extLst>
      <p:ext uri="{BB962C8B-B14F-4D97-AF65-F5344CB8AC3E}">
        <p14:creationId xmlns:p14="http://schemas.microsoft.com/office/powerpoint/2010/main" val="285234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67D-2F80-48B8-864B-741854EB6013}"/>
              </a:ext>
            </a:extLst>
          </p:cNvPr>
          <p:cNvSpPr>
            <a:spLocks noGrp="1"/>
          </p:cNvSpPr>
          <p:nvPr>
            <p:ph type="title"/>
          </p:nvPr>
        </p:nvSpPr>
        <p:spPr/>
        <p:txBody>
          <a:bodyPr/>
          <a:lstStyle/>
          <a:p>
            <a:r>
              <a:rPr lang="en-US" dirty="0"/>
              <a:t>Today Goals:</a:t>
            </a:r>
          </a:p>
        </p:txBody>
      </p:sp>
      <p:sp>
        <p:nvSpPr>
          <p:cNvPr id="3" name="Content Placeholder 2">
            <a:extLst>
              <a:ext uri="{FF2B5EF4-FFF2-40B4-BE49-F238E27FC236}">
                <a16:creationId xmlns:a16="http://schemas.microsoft.com/office/drawing/2014/main" id="{8F28DB34-6D2C-4765-8D49-BEFC2BAE1A5D}"/>
              </a:ext>
            </a:extLst>
          </p:cNvPr>
          <p:cNvSpPr>
            <a:spLocks noGrp="1"/>
          </p:cNvSpPr>
          <p:nvPr>
            <p:ph idx="1"/>
          </p:nvPr>
        </p:nvSpPr>
        <p:spPr/>
        <p:txBody>
          <a:bodyPr>
            <a:normAutofit/>
          </a:bodyPr>
          <a:lstStyle/>
          <a:p>
            <a:r>
              <a:rPr lang="en-US" sz="2800" dirty="0"/>
              <a:t>From RAW Data </a:t>
            </a:r>
            <a:r>
              <a:rPr lang="en-US" sz="2800" dirty="0">
                <a:sym typeface="Wingdings" panose="05000000000000000000" pitchFamily="2" charset="2"/>
              </a:rPr>
              <a:t> Data frame</a:t>
            </a:r>
          </a:p>
        </p:txBody>
      </p:sp>
      <p:grpSp>
        <p:nvGrpSpPr>
          <p:cNvPr id="6" name="Group 5">
            <a:extLst>
              <a:ext uri="{FF2B5EF4-FFF2-40B4-BE49-F238E27FC236}">
                <a16:creationId xmlns:a16="http://schemas.microsoft.com/office/drawing/2014/main" id="{BE287798-881B-4F4C-93A5-5C67B0BECE51}"/>
              </a:ext>
            </a:extLst>
          </p:cNvPr>
          <p:cNvGrpSpPr/>
          <p:nvPr/>
        </p:nvGrpSpPr>
        <p:grpSpPr>
          <a:xfrm>
            <a:off x="1495773" y="3006548"/>
            <a:ext cx="6152453" cy="2090311"/>
            <a:chOff x="1495773" y="3419387"/>
            <a:chExt cx="6152453" cy="2090311"/>
          </a:xfrm>
        </p:grpSpPr>
        <p:sp>
          <p:nvSpPr>
            <p:cNvPr id="5" name="TextBox 4">
              <a:extLst>
                <a:ext uri="{FF2B5EF4-FFF2-40B4-BE49-F238E27FC236}">
                  <a16:creationId xmlns:a16="http://schemas.microsoft.com/office/drawing/2014/main" id="{B7A93FC0-03E7-4ED9-8570-B14A5D2DA53F}"/>
                </a:ext>
              </a:extLst>
            </p:cNvPr>
            <p:cNvSpPr txBox="1"/>
            <p:nvPr/>
          </p:nvSpPr>
          <p:spPr>
            <a:xfrm>
              <a:off x="1495773" y="3798332"/>
              <a:ext cx="6152453" cy="171136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none" rtlCol="0">
              <a:spAutoFit/>
            </a:bodyPr>
            <a:lstStyle/>
            <a:p>
              <a:pPr marL="342900" indent="-342900">
                <a:lnSpc>
                  <a:spcPct val="150000"/>
                </a:lnSpc>
                <a:buAutoNum type="arabicParenR"/>
              </a:pPr>
              <a:r>
                <a:rPr lang="en-US" dirty="0"/>
                <a:t>Semi-structured data </a:t>
              </a:r>
              <a:r>
                <a:rPr lang="en-US" dirty="0">
                  <a:sym typeface="Wingdings" panose="05000000000000000000" pitchFamily="2" charset="2"/>
                </a:rPr>
                <a:t> the features are predefined by user</a:t>
              </a:r>
            </a:p>
            <a:p>
              <a:pPr marL="342900" indent="-342900">
                <a:lnSpc>
                  <a:spcPct val="150000"/>
                </a:lnSpc>
                <a:buAutoNum type="arabicParenR"/>
              </a:pPr>
              <a:r>
                <a:rPr lang="en-US" dirty="0">
                  <a:sym typeface="Wingdings" panose="05000000000000000000" pitchFamily="2" charset="2"/>
                </a:rPr>
                <a:t>Many support from Python social network</a:t>
              </a:r>
            </a:p>
            <a:p>
              <a:pPr marL="342900" indent="-342900">
                <a:lnSpc>
                  <a:spcPct val="150000"/>
                </a:lnSpc>
                <a:buAutoNum type="arabicParenR"/>
              </a:pPr>
              <a:r>
                <a:rPr lang="en-US" dirty="0">
                  <a:sym typeface="Wingdings" panose="05000000000000000000" pitchFamily="2" charset="2"/>
                </a:rPr>
                <a:t>Easy to manage the rows and columns</a:t>
              </a:r>
            </a:p>
            <a:p>
              <a:pPr marL="342900" indent="-342900">
                <a:lnSpc>
                  <a:spcPct val="150000"/>
                </a:lnSpc>
                <a:buAutoNum type="arabicParenR"/>
              </a:pPr>
              <a:r>
                <a:rPr lang="en-US" dirty="0">
                  <a:sym typeface="Wingdings" panose="05000000000000000000" pitchFamily="2" charset="2"/>
                </a:rPr>
                <a:t>Easy to read and write in Python</a:t>
              </a:r>
            </a:p>
          </p:txBody>
        </p:sp>
        <p:sp>
          <p:nvSpPr>
            <p:cNvPr id="4" name="TextBox 3">
              <a:extLst>
                <a:ext uri="{FF2B5EF4-FFF2-40B4-BE49-F238E27FC236}">
                  <a16:creationId xmlns:a16="http://schemas.microsoft.com/office/drawing/2014/main" id="{F0DC583C-6660-4E96-B6F6-18449972C5B3}"/>
                </a:ext>
              </a:extLst>
            </p:cNvPr>
            <p:cNvSpPr txBox="1"/>
            <p:nvPr/>
          </p:nvSpPr>
          <p:spPr>
            <a:xfrm>
              <a:off x="1619339" y="3419387"/>
              <a:ext cx="1799339" cy="464871"/>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nSpc>
                  <a:spcPct val="150000"/>
                </a:lnSpc>
              </a:pPr>
              <a:r>
                <a:rPr lang="en-US" dirty="0"/>
                <a:t>Why </a:t>
              </a:r>
              <a:r>
                <a:rPr lang="en-US" dirty="0" err="1"/>
                <a:t>DataFrame</a:t>
              </a:r>
              <a:r>
                <a:rPr lang="en-US" dirty="0"/>
                <a:t>?</a:t>
              </a:r>
            </a:p>
          </p:txBody>
        </p:sp>
      </p:grpSp>
    </p:spTree>
    <p:extLst>
      <p:ext uri="{BB962C8B-B14F-4D97-AF65-F5344CB8AC3E}">
        <p14:creationId xmlns:p14="http://schemas.microsoft.com/office/powerpoint/2010/main" val="60512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835E-CED8-4945-BDAD-D99E21F7D101}"/>
              </a:ext>
            </a:extLst>
          </p:cNvPr>
          <p:cNvSpPr>
            <a:spLocks noGrp="1"/>
          </p:cNvSpPr>
          <p:nvPr>
            <p:ph type="title"/>
          </p:nvPr>
        </p:nvSpPr>
        <p:spPr/>
        <p:txBody>
          <a:bodyPr>
            <a:normAutofit/>
          </a:bodyPr>
          <a:lstStyle/>
          <a:p>
            <a:r>
              <a:rPr lang="en-US" sz="3600" dirty="0"/>
              <a:t>RAW data</a:t>
            </a:r>
            <a:endParaRPr lang="en-US" dirty="0"/>
          </a:p>
        </p:txBody>
      </p:sp>
      <p:sp>
        <p:nvSpPr>
          <p:cNvPr id="3" name="Content Placeholder 2">
            <a:extLst>
              <a:ext uri="{FF2B5EF4-FFF2-40B4-BE49-F238E27FC236}">
                <a16:creationId xmlns:a16="http://schemas.microsoft.com/office/drawing/2014/main" id="{C7FF235E-C3DC-493E-BBB9-01E4C8282FD8}"/>
              </a:ext>
            </a:extLst>
          </p:cNvPr>
          <p:cNvSpPr>
            <a:spLocks noGrp="1"/>
          </p:cNvSpPr>
          <p:nvPr>
            <p:ph idx="1"/>
          </p:nvPr>
        </p:nvSpPr>
        <p:spPr>
          <a:xfrm>
            <a:off x="628650" y="1501334"/>
            <a:ext cx="7886700" cy="385131"/>
          </a:xfrm>
        </p:spPr>
        <p:txBody>
          <a:bodyPr/>
          <a:lstStyle/>
          <a:p>
            <a:r>
              <a:rPr lang="en-US" dirty="0"/>
              <a:t>What are RAW data for Text Analytics?</a:t>
            </a:r>
          </a:p>
        </p:txBody>
      </p:sp>
      <p:pic>
        <p:nvPicPr>
          <p:cNvPr id="4" name="Picture 2" descr="Image result for text icon">
            <a:extLst>
              <a:ext uri="{FF2B5EF4-FFF2-40B4-BE49-F238E27FC236}">
                <a16:creationId xmlns:a16="http://schemas.microsoft.com/office/drawing/2014/main" id="{A929E880-33B1-4625-91EB-085F75E71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6" y="3336210"/>
            <a:ext cx="1333674" cy="1333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0F9FBC-8CE0-461C-ADB9-AD83EF31D222}"/>
              </a:ext>
            </a:extLst>
          </p:cNvPr>
          <p:cNvSpPr txBox="1"/>
          <p:nvPr/>
        </p:nvSpPr>
        <p:spPr>
          <a:xfrm>
            <a:off x="5203173" y="2010032"/>
            <a:ext cx="7452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Books</a:t>
            </a:r>
          </a:p>
        </p:txBody>
      </p:sp>
      <p:sp>
        <p:nvSpPr>
          <p:cNvPr id="6" name="TextBox 5">
            <a:extLst>
              <a:ext uri="{FF2B5EF4-FFF2-40B4-BE49-F238E27FC236}">
                <a16:creationId xmlns:a16="http://schemas.microsoft.com/office/drawing/2014/main" id="{C6D30921-BD1A-4001-B317-FA077BB7DF4A}"/>
              </a:ext>
            </a:extLst>
          </p:cNvPr>
          <p:cNvSpPr txBox="1"/>
          <p:nvPr/>
        </p:nvSpPr>
        <p:spPr>
          <a:xfrm rot="197411">
            <a:off x="4753611" y="3468266"/>
            <a:ext cx="31398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Facebook’s post and comments</a:t>
            </a:r>
          </a:p>
        </p:txBody>
      </p:sp>
      <p:sp>
        <p:nvSpPr>
          <p:cNvPr id="7" name="TextBox 6">
            <a:extLst>
              <a:ext uri="{FF2B5EF4-FFF2-40B4-BE49-F238E27FC236}">
                <a16:creationId xmlns:a16="http://schemas.microsoft.com/office/drawing/2014/main" id="{FD77A91F-F88C-4677-8D58-845F94425AC9}"/>
              </a:ext>
            </a:extLst>
          </p:cNvPr>
          <p:cNvSpPr txBox="1"/>
          <p:nvPr/>
        </p:nvSpPr>
        <p:spPr>
          <a:xfrm rot="21063885">
            <a:off x="6392890" y="4124363"/>
            <a:ext cx="75681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Tweet</a:t>
            </a:r>
          </a:p>
        </p:txBody>
      </p:sp>
      <p:sp>
        <p:nvSpPr>
          <p:cNvPr id="9" name="TextBox 8">
            <a:extLst>
              <a:ext uri="{FF2B5EF4-FFF2-40B4-BE49-F238E27FC236}">
                <a16:creationId xmlns:a16="http://schemas.microsoft.com/office/drawing/2014/main" id="{0FFE78FB-E40D-489B-A126-3A918AE5305F}"/>
              </a:ext>
            </a:extLst>
          </p:cNvPr>
          <p:cNvSpPr txBox="1"/>
          <p:nvPr/>
        </p:nvSpPr>
        <p:spPr>
          <a:xfrm rot="1482122">
            <a:off x="4369574" y="2513843"/>
            <a:ext cx="8121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Papers</a:t>
            </a:r>
          </a:p>
        </p:txBody>
      </p:sp>
      <p:sp>
        <p:nvSpPr>
          <p:cNvPr id="10" name="TextBox 4">
            <a:extLst>
              <a:ext uri="{FF2B5EF4-FFF2-40B4-BE49-F238E27FC236}">
                <a16:creationId xmlns:a16="http://schemas.microsoft.com/office/drawing/2014/main" id="{D90F9FBC-8CE0-461C-ADB9-AD83EF31D222}"/>
              </a:ext>
            </a:extLst>
          </p:cNvPr>
          <p:cNvSpPr txBox="1"/>
          <p:nvPr/>
        </p:nvSpPr>
        <p:spPr>
          <a:xfrm rot="20816114">
            <a:off x="5214253" y="3011063"/>
            <a:ext cx="73520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Notes</a:t>
            </a:r>
          </a:p>
        </p:txBody>
      </p:sp>
      <p:sp>
        <p:nvSpPr>
          <p:cNvPr id="11" name="TextBox 4">
            <a:extLst>
              <a:ext uri="{FF2B5EF4-FFF2-40B4-BE49-F238E27FC236}">
                <a16:creationId xmlns:a16="http://schemas.microsoft.com/office/drawing/2014/main" id="{D90F9FBC-8CE0-461C-ADB9-AD83EF31D222}"/>
              </a:ext>
            </a:extLst>
          </p:cNvPr>
          <p:cNvSpPr txBox="1"/>
          <p:nvPr/>
        </p:nvSpPr>
        <p:spPr>
          <a:xfrm rot="21129372">
            <a:off x="5686121" y="2431268"/>
            <a:ext cx="208595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Customer feedbacks</a:t>
            </a:r>
          </a:p>
        </p:txBody>
      </p:sp>
      <p:sp>
        <p:nvSpPr>
          <p:cNvPr id="12" name="TextBox 4">
            <a:extLst>
              <a:ext uri="{FF2B5EF4-FFF2-40B4-BE49-F238E27FC236}">
                <a16:creationId xmlns:a16="http://schemas.microsoft.com/office/drawing/2014/main" id="{D90F9FBC-8CE0-461C-ADB9-AD83EF31D222}"/>
              </a:ext>
            </a:extLst>
          </p:cNvPr>
          <p:cNvSpPr txBox="1"/>
          <p:nvPr/>
        </p:nvSpPr>
        <p:spPr>
          <a:xfrm rot="20572376">
            <a:off x="2788958" y="2161570"/>
            <a:ext cx="190276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Academic journals</a:t>
            </a:r>
          </a:p>
        </p:txBody>
      </p:sp>
      <p:sp>
        <p:nvSpPr>
          <p:cNvPr id="13" name="TextBox 4">
            <a:extLst>
              <a:ext uri="{FF2B5EF4-FFF2-40B4-BE49-F238E27FC236}">
                <a16:creationId xmlns:a16="http://schemas.microsoft.com/office/drawing/2014/main" id="{D90F9FBC-8CE0-461C-ADB9-AD83EF31D222}"/>
              </a:ext>
            </a:extLst>
          </p:cNvPr>
          <p:cNvSpPr txBox="1"/>
          <p:nvPr/>
        </p:nvSpPr>
        <p:spPr>
          <a:xfrm rot="359611">
            <a:off x="3865172" y="2974213"/>
            <a:ext cx="8635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Posters</a:t>
            </a:r>
          </a:p>
        </p:txBody>
      </p:sp>
      <p:sp>
        <p:nvSpPr>
          <p:cNvPr id="14" name="TextBox 4">
            <a:extLst>
              <a:ext uri="{FF2B5EF4-FFF2-40B4-BE49-F238E27FC236}">
                <a16:creationId xmlns:a16="http://schemas.microsoft.com/office/drawing/2014/main" id="{D90F9FBC-8CE0-461C-ADB9-AD83EF31D222}"/>
              </a:ext>
            </a:extLst>
          </p:cNvPr>
          <p:cNvSpPr txBox="1"/>
          <p:nvPr/>
        </p:nvSpPr>
        <p:spPr>
          <a:xfrm>
            <a:off x="3848250" y="4796890"/>
            <a:ext cx="156946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Google search</a:t>
            </a:r>
          </a:p>
        </p:txBody>
      </p:sp>
      <p:sp>
        <p:nvSpPr>
          <p:cNvPr id="15" name="TextBox 4">
            <a:extLst>
              <a:ext uri="{FF2B5EF4-FFF2-40B4-BE49-F238E27FC236}">
                <a16:creationId xmlns:a16="http://schemas.microsoft.com/office/drawing/2014/main" id="{D90F9FBC-8CE0-461C-ADB9-AD83EF31D222}"/>
              </a:ext>
            </a:extLst>
          </p:cNvPr>
          <p:cNvSpPr txBox="1"/>
          <p:nvPr/>
        </p:nvSpPr>
        <p:spPr>
          <a:xfrm rot="486062">
            <a:off x="2936586" y="3635236"/>
            <a:ext cx="20152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Electric newspaper</a:t>
            </a:r>
          </a:p>
        </p:txBody>
      </p:sp>
      <p:sp>
        <p:nvSpPr>
          <p:cNvPr id="16" name="TextBox 4">
            <a:extLst>
              <a:ext uri="{FF2B5EF4-FFF2-40B4-BE49-F238E27FC236}">
                <a16:creationId xmlns:a16="http://schemas.microsoft.com/office/drawing/2014/main" id="{D90F9FBC-8CE0-461C-ADB9-AD83EF31D222}"/>
              </a:ext>
            </a:extLst>
          </p:cNvPr>
          <p:cNvSpPr txBox="1"/>
          <p:nvPr/>
        </p:nvSpPr>
        <p:spPr>
          <a:xfrm rot="21137979">
            <a:off x="3903507" y="4184892"/>
            <a:ext cx="19401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Webpage contents</a:t>
            </a:r>
          </a:p>
        </p:txBody>
      </p:sp>
      <p:sp>
        <p:nvSpPr>
          <p:cNvPr id="17" name="TextBox 4">
            <a:extLst>
              <a:ext uri="{FF2B5EF4-FFF2-40B4-BE49-F238E27FC236}">
                <a16:creationId xmlns:a16="http://schemas.microsoft.com/office/drawing/2014/main" id="{D90F9FBC-8CE0-461C-ADB9-AD83EF31D222}"/>
              </a:ext>
            </a:extLst>
          </p:cNvPr>
          <p:cNvSpPr txBox="1"/>
          <p:nvPr/>
        </p:nvSpPr>
        <p:spPr>
          <a:xfrm rot="176893">
            <a:off x="3299194" y="5413420"/>
            <a:ext cx="30701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Amazon product’s descriptions</a:t>
            </a:r>
          </a:p>
        </p:txBody>
      </p:sp>
      <p:sp>
        <p:nvSpPr>
          <p:cNvPr id="18" name="Rectangle: Rounded Corners 17">
            <a:extLst>
              <a:ext uri="{FF2B5EF4-FFF2-40B4-BE49-F238E27FC236}">
                <a16:creationId xmlns:a16="http://schemas.microsoft.com/office/drawing/2014/main" id="{B14A08BD-B9EB-40E8-85F0-D23F7AFD7964}"/>
              </a:ext>
            </a:extLst>
          </p:cNvPr>
          <p:cNvSpPr/>
          <p:nvPr/>
        </p:nvSpPr>
        <p:spPr>
          <a:xfrm>
            <a:off x="2835941" y="6058433"/>
            <a:ext cx="5068840" cy="33412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Any kind of Text</a:t>
            </a:r>
          </a:p>
        </p:txBody>
      </p:sp>
      <p:sp>
        <p:nvSpPr>
          <p:cNvPr id="20" name="Flowchart: Manual Operation 19">
            <a:extLst>
              <a:ext uri="{FF2B5EF4-FFF2-40B4-BE49-F238E27FC236}">
                <a16:creationId xmlns:a16="http://schemas.microsoft.com/office/drawing/2014/main" id="{E0DF81EB-9D15-4F8D-95D0-0C70871248FA}"/>
              </a:ext>
            </a:extLst>
          </p:cNvPr>
          <p:cNvSpPr/>
          <p:nvPr/>
        </p:nvSpPr>
        <p:spPr>
          <a:xfrm rot="5400000">
            <a:off x="286981" y="3967512"/>
            <a:ext cx="4390767" cy="459332"/>
          </a:xfrm>
          <a:prstGeom prst="flowChartManualOpe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nual Operation 20">
            <a:extLst>
              <a:ext uri="{FF2B5EF4-FFF2-40B4-BE49-F238E27FC236}">
                <a16:creationId xmlns:a16="http://schemas.microsoft.com/office/drawing/2014/main" id="{893761A8-43DE-424A-AAA0-822BA8651DFB}"/>
              </a:ext>
            </a:extLst>
          </p:cNvPr>
          <p:cNvSpPr/>
          <p:nvPr/>
        </p:nvSpPr>
        <p:spPr>
          <a:xfrm rot="16200000">
            <a:off x="6056324" y="3967512"/>
            <a:ext cx="4390767" cy="459332"/>
          </a:xfrm>
          <a:prstGeom prst="flowChartManualOpe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99DE1ABC-00EB-41CF-9098-AD095D2C66E3}"/>
              </a:ext>
            </a:extLst>
          </p:cNvPr>
          <p:cNvSpPr/>
          <p:nvPr/>
        </p:nvSpPr>
        <p:spPr>
          <a:xfrm>
            <a:off x="260190" y="5603976"/>
            <a:ext cx="2117027" cy="1031305"/>
          </a:xfrm>
          <a:prstGeom prst="trapezoid">
            <a:avLst>
              <a:gd name="adj" fmla="val 5273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solidFill>
                  <a:srgbClr val="C00000"/>
                </a:solidFill>
              </a:rPr>
              <a:t>Can Audio files be RAW data in Text Analytics?</a:t>
            </a:r>
          </a:p>
        </p:txBody>
      </p:sp>
      <p:pic>
        <p:nvPicPr>
          <p:cNvPr id="23" name="Graphic 22" descr="Help">
            <a:extLst>
              <a:ext uri="{FF2B5EF4-FFF2-40B4-BE49-F238E27FC236}">
                <a16:creationId xmlns:a16="http://schemas.microsoft.com/office/drawing/2014/main" id="{18DCDA70-58CA-4F25-8485-72131830AA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504" y="5017436"/>
            <a:ext cx="914400" cy="914400"/>
          </a:xfrm>
          <a:prstGeom prst="rect">
            <a:avLst/>
          </a:prstGeom>
        </p:spPr>
      </p:pic>
      <p:sp>
        <p:nvSpPr>
          <p:cNvPr id="25" name="TextBox 24">
            <a:extLst>
              <a:ext uri="{FF2B5EF4-FFF2-40B4-BE49-F238E27FC236}">
                <a16:creationId xmlns:a16="http://schemas.microsoft.com/office/drawing/2014/main" id="{0E65518A-C4DA-47B7-9FD0-4F8443AB3C8E}"/>
              </a:ext>
            </a:extLst>
          </p:cNvPr>
          <p:cNvSpPr txBox="1"/>
          <p:nvPr/>
        </p:nvSpPr>
        <p:spPr>
          <a:xfrm rot="21318169">
            <a:off x="5383180" y="4911336"/>
            <a:ext cx="2448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Movie recommendation</a:t>
            </a:r>
          </a:p>
        </p:txBody>
      </p:sp>
    </p:spTree>
    <p:extLst>
      <p:ext uri="{BB962C8B-B14F-4D97-AF65-F5344CB8AC3E}">
        <p14:creationId xmlns:p14="http://schemas.microsoft.com/office/powerpoint/2010/main" val="151350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C6F5-40B7-4B25-9709-6632B0B8D908}"/>
              </a:ext>
            </a:extLst>
          </p:cNvPr>
          <p:cNvSpPr>
            <a:spLocks noGrp="1"/>
          </p:cNvSpPr>
          <p:nvPr>
            <p:ph type="title"/>
          </p:nvPr>
        </p:nvSpPr>
        <p:spPr/>
        <p:txBody>
          <a:bodyPr>
            <a:normAutofit/>
          </a:bodyPr>
          <a:lstStyle/>
          <a:p>
            <a:r>
              <a:rPr lang="en-US" dirty="0"/>
              <a:t>So, what can we do?</a:t>
            </a:r>
          </a:p>
        </p:txBody>
      </p:sp>
      <p:grpSp>
        <p:nvGrpSpPr>
          <p:cNvPr id="8" name="Group 7">
            <a:extLst>
              <a:ext uri="{FF2B5EF4-FFF2-40B4-BE49-F238E27FC236}">
                <a16:creationId xmlns:a16="http://schemas.microsoft.com/office/drawing/2014/main" id="{0870BF25-F956-49E8-BFEA-CF9BDE37D264}"/>
              </a:ext>
            </a:extLst>
          </p:cNvPr>
          <p:cNvGrpSpPr/>
          <p:nvPr/>
        </p:nvGrpSpPr>
        <p:grpSpPr>
          <a:xfrm>
            <a:off x="922285" y="1924138"/>
            <a:ext cx="3325970" cy="2456408"/>
            <a:chOff x="536299" y="1658392"/>
            <a:chExt cx="4535627" cy="3094583"/>
          </a:xfrm>
        </p:grpSpPr>
        <p:pic>
          <p:nvPicPr>
            <p:cNvPr id="4" name="Picture 3">
              <a:extLst>
                <a:ext uri="{FF2B5EF4-FFF2-40B4-BE49-F238E27FC236}">
                  <a16:creationId xmlns:a16="http://schemas.microsoft.com/office/drawing/2014/main" id="{EC3F6ABE-688A-418A-96ED-CF02F66E8CFF}"/>
                </a:ext>
              </a:extLst>
            </p:cNvPr>
            <p:cNvPicPr>
              <a:picLocks noChangeAspect="1"/>
            </p:cNvPicPr>
            <p:nvPr/>
          </p:nvPicPr>
          <p:blipFill>
            <a:blip r:embed="rId2"/>
            <a:stretch>
              <a:fillRect/>
            </a:stretch>
          </p:blipFill>
          <p:spPr>
            <a:xfrm>
              <a:off x="536299" y="1658392"/>
              <a:ext cx="4078427" cy="2637383"/>
            </a:xfrm>
            <a:prstGeom prst="rect">
              <a:avLst/>
            </a:prstGeom>
            <a:ln>
              <a:solidFill>
                <a:schemeClr val="tx1"/>
              </a:solidFill>
            </a:ln>
          </p:spPr>
        </p:pic>
        <p:pic>
          <p:nvPicPr>
            <p:cNvPr id="5" name="Picture 4">
              <a:extLst>
                <a:ext uri="{FF2B5EF4-FFF2-40B4-BE49-F238E27FC236}">
                  <a16:creationId xmlns:a16="http://schemas.microsoft.com/office/drawing/2014/main" id="{2A5D5F7A-1D2E-4ECC-9D6D-273363A3985A}"/>
                </a:ext>
              </a:extLst>
            </p:cNvPr>
            <p:cNvPicPr>
              <a:picLocks noChangeAspect="1"/>
            </p:cNvPicPr>
            <p:nvPr/>
          </p:nvPicPr>
          <p:blipFill>
            <a:blip r:embed="rId2"/>
            <a:stretch>
              <a:fillRect/>
            </a:stretch>
          </p:blipFill>
          <p:spPr>
            <a:xfrm>
              <a:off x="688699" y="1810792"/>
              <a:ext cx="4078427" cy="2637383"/>
            </a:xfrm>
            <a:prstGeom prst="rect">
              <a:avLst/>
            </a:prstGeom>
            <a:ln>
              <a:solidFill>
                <a:schemeClr val="tx1"/>
              </a:solidFill>
            </a:ln>
          </p:spPr>
        </p:pic>
        <p:pic>
          <p:nvPicPr>
            <p:cNvPr id="6" name="Picture 5">
              <a:extLst>
                <a:ext uri="{FF2B5EF4-FFF2-40B4-BE49-F238E27FC236}">
                  <a16:creationId xmlns:a16="http://schemas.microsoft.com/office/drawing/2014/main" id="{439A1CE1-24BC-4778-BFFF-B8D431DD8FD3}"/>
                </a:ext>
              </a:extLst>
            </p:cNvPr>
            <p:cNvPicPr>
              <a:picLocks noChangeAspect="1"/>
            </p:cNvPicPr>
            <p:nvPr/>
          </p:nvPicPr>
          <p:blipFill>
            <a:blip r:embed="rId2"/>
            <a:stretch>
              <a:fillRect/>
            </a:stretch>
          </p:blipFill>
          <p:spPr>
            <a:xfrm>
              <a:off x="841099" y="1963192"/>
              <a:ext cx="4078427" cy="2637383"/>
            </a:xfrm>
            <a:prstGeom prst="rect">
              <a:avLst/>
            </a:prstGeom>
            <a:ln>
              <a:solidFill>
                <a:schemeClr val="tx1"/>
              </a:solidFill>
            </a:ln>
          </p:spPr>
        </p:pic>
        <p:pic>
          <p:nvPicPr>
            <p:cNvPr id="7" name="Picture 6">
              <a:extLst>
                <a:ext uri="{FF2B5EF4-FFF2-40B4-BE49-F238E27FC236}">
                  <a16:creationId xmlns:a16="http://schemas.microsoft.com/office/drawing/2014/main" id="{3D297242-5EDB-4792-8524-20F75DCB5A29}"/>
                </a:ext>
              </a:extLst>
            </p:cNvPr>
            <p:cNvPicPr>
              <a:picLocks noChangeAspect="1"/>
            </p:cNvPicPr>
            <p:nvPr/>
          </p:nvPicPr>
          <p:blipFill>
            <a:blip r:embed="rId2"/>
            <a:stretch>
              <a:fillRect/>
            </a:stretch>
          </p:blipFill>
          <p:spPr>
            <a:xfrm>
              <a:off x="993499" y="2115592"/>
              <a:ext cx="4078427" cy="2637383"/>
            </a:xfrm>
            <a:prstGeom prst="rect">
              <a:avLst/>
            </a:prstGeom>
            <a:ln>
              <a:solidFill>
                <a:schemeClr val="tx1"/>
              </a:solidFill>
            </a:ln>
          </p:spPr>
        </p:pic>
      </p:grpSp>
      <p:sp>
        <p:nvSpPr>
          <p:cNvPr id="9" name="Rectangle 8">
            <a:extLst>
              <a:ext uri="{FF2B5EF4-FFF2-40B4-BE49-F238E27FC236}">
                <a16:creationId xmlns:a16="http://schemas.microsoft.com/office/drawing/2014/main" id="{C2BEC6C9-5B9D-43DF-B4D4-EEF1DE1E83AA}"/>
              </a:ext>
            </a:extLst>
          </p:cNvPr>
          <p:cNvSpPr/>
          <p:nvPr/>
        </p:nvSpPr>
        <p:spPr>
          <a:xfrm>
            <a:off x="5345773" y="2162958"/>
            <a:ext cx="2425921" cy="369332"/>
          </a:xfrm>
          <a:prstGeom prst="rect">
            <a:avLst/>
          </a:prstGeom>
        </p:spPr>
        <p:txBody>
          <a:bodyPr wrap="none">
            <a:spAutoFit/>
          </a:bodyPr>
          <a:lstStyle/>
          <a:p>
            <a:r>
              <a:rPr lang="en-US" dirty="0">
                <a:solidFill>
                  <a:srgbClr val="0000FF"/>
                </a:solidFill>
                <a:latin typeface="Calibri" panose="020F0502020204030204" pitchFamily="34" charset="0"/>
              </a:rPr>
              <a:t>Business Understanding</a:t>
            </a:r>
            <a:endParaRPr lang="en-US" dirty="0"/>
          </a:p>
        </p:txBody>
      </p:sp>
      <p:pic>
        <p:nvPicPr>
          <p:cNvPr id="9218" name="Picture 2" descr="Image result for checkbox png">
            <a:extLst>
              <a:ext uri="{FF2B5EF4-FFF2-40B4-BE49-F238E27FC236}">
                <a16:creationId xmlns:a16="http://schemas.microsoft.com/office/drawing/2014/main" id="{40692CC9-7CF8-42A8-8684-53653B29A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910" y="2058442"/>
            <a:ext cx="473848" cy="4738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uncheck box png">
            <a:extLst>
              <a:ext uri="{FF2B5EF4-FFF2-40B4-BE49-F238E27FC236}">
                <a16:creationId xmlns:a16="http://schemas.microsoft.com/office/drawing/2014/main" id="{193BD664-ECB7-4C15-AAA4-A9E64B726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2260" y="3647490"/>
            <a:ext cx="365127" cy="3651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344B15D-F5AF-485C-A783-C91B8BD03C97}"/>
              </a:ext>
            </a:extLst>
          </p:cNvPr>
          <p:cNvSpPr/>
          <p:nvPr/>
        </p:nvSpPr>
        <p:spPr>
          <a:xfrm>
            <a:off x="5530981" y="3647490"/>
            <a:ext cx="2055499" cy="369332"/>
          </a:xfrm>
          <a:prstGeom prst="rect">
            <a:avLst/>
          </a:prstGeom>
        </p:spPr>
        <p:txBody>
          <a:bodyPr wrap="none">
            <a:spAutoFit/>
          </a:bodyPr>
          <a:lstStyle/>
          <a:p>
            <a:r>
              <a:rPr lang="en-US" dirty="0">
                <a:solidFill>
                  <a:srgbClr val="0000FF"/>
                </a:solidFill>
                <a:latin typeface="Calibri" panose="020F0502020204030204" pitchFamily="34" charset="0"/>
              </a:rPr>
              <a:t>Data Understanding</a:t>
            </a:r>
            <a:endParaRPr lang="en-US" dirty="0"/>
          </a:p>
        </p:txBody>
      </p:sp>
      <p:sp>
        <p:nvSpPr>
          <p:cNvPr id="13" name="Rectangle 12">
            <a:extLst>
              <a:ext uri="{FF2B5EF4-FFF2-40B4-BE49-F238E27FC236}">
                <a16:creationId xmlns:a16="http://schemas.microsoft.com/office/drawing/2014/main" id="{37A5A4C6-D4E4-4500-B779-CBC14FB0675A}"/>
              </a:ext>
            </a:extLst>
          </p:cNvPr>
          <p:cNvSpPr/>
          <p:nvPr/>
        </p:nvSpPr>
        <p:spPr>
          <a:xfrm>
            <a:off x="5733024" y="1601242"/>
            <a:ext cx="1651414" cy="523220"/>
          </a:xfrm>
          <a:prstGeom prst="rect">
            <a:avLst/>
          </a:prstGeom>
        </p:spPr>
        <p:txBody>
          <a:bodyPr wrap="none">
            <a:spAutoFit/>
          </a:bodyPr>
          <a:lstStyle/>
          <a:p>
            <a:r>
              <a:rPr lang="en-US" sz="2800" dirty="0">
                <a:solidFill>
                  <a:srgbClr val="FF0000"/>
                </a:solidFill>
                <a:latin typeface="Calibri" panose="020F0502020204030204" pitchFamily="34" charset="0"/>
              </a:rPr>
              <a:t>CRISP-DM</a:t>
            </a:r>
            <a:endParaRPr lang="en-US" sz="2800" dirty="0"/>
          </a:p>
        </p:txBody>
      </p:sp>
      <p:cxnSp>
        <p:nvCxnSpPr>
          <p:cNvPr id="18" name="Straight Arrow Connector 17">
            <a:extLst>
              <a:ext uri="{FF2B5EF4-FFF2-40B4-BE49-F238E27FC236}">
                <a16:creationId xmlns:a16="http://schemas.microsoft.com/office/drawing/2014/main" id="{937F7615-B0C9-4E30-8287-CAB69D3E616D}"/>
              </a:ext>
            </a:extLst>
          </p:cNvPr>
          <p:cNvCxnSpPr>
            <a:cxnSpLocks/>
            <a:stCxn id="9" idx="2"/>
            <a:endCxn id="10" idx="0"/>
          </p:cNvCxnSpPr>
          <p:nvPr/>
        </p:nvCxnSpPr>
        <p:spPr>
          <a:xfrm flipH="1">
            <a:off x="6558731" y="2532290"/>
            <a:ext cx="3" cy="1115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F886FEFD-1195-472E-B67F-9352C2130346}"/>
              </a:ext>
            </a:extLst>
          </p:cNvPr>
          <p:cNvSpPr txBox="1"/>
          <p:nvPr/>
        </p:nvSpPr>
        <p:spPr>
          <a:xfrm>
            <a:off x="335248" y="4618583"/>
            <a:ext cx="6592774" cy="1200329"/>
          </a:xfrm>
          <a:prstGeom prst="rect">
            <a:avLst/>
          </a:prstGeom>
          <a:noFill/>
        </p:spPr>
        <p:txBody>
          <a:bodyPr wrap="square" rtlCol="0">
            <a:spAutoFit/>
          </a:bodyPr>
          <a:lstStyle/>
          <a:p>
            <a:pPr marL="285750" indent="-285750">
              <a:buFontTx/>
              <a:buChar char="-"/>
            </a:pPr>
            <a:r>
              <a:rPr lang="en-US" dirty="0"/>
              <a:t>Classify documents to categories</a:t>
            </a:r>
          </a:p>
          <a:p>
            <a:pPr marL="285750" indent="-285750">
              <a:buFontTx/>
              <a:buChar char="-"/>
            </a:pPr>
            <a:r>
              <a:rPr lang="en-US" dirty="0"/>
              <a:t>Group documents into clusters</a:t>
            </a:r>
          </a:p>
          <a:p>
            <a:pPr marL="285750" indent="-285750">
              <a:buFontTx/>
              <a:buChar char="-"/>
            </a:pPr>
            <a:r>
              <a:rPr lang="en-US" dirty="0"/>
              <a:t>Find the most similar document to the input document</a:t>
            </a:r>
          </a:p>
          <a:p>
            <a:pPr marL="285750" indent="-285750">
              <a:buFontTx/>
              <a:buChar char="-"/>
            </a:pPr>
            <a:r>
              <a:rPr lang="en-US" dirty="0"/>
              <a:t>…</a:t>
            </a:r>
          </a:p>
        </p:txBody>
      </p:sp>
    </p:spTree>
    <p:extLst>
      <p:ext uri="{BB962C8B-B14F-4D97-AF65-F5344CB8AC3E}">
        <p14:creationId xmlns:p14="http://schemas.microsoft.com/office/powerpoint/2010/main" val="255490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4CDEE8-5856-4C5D-90CC-E64FA20EF6FF}"/>
              </a:ext>
            </a:extLst>
          </p:cNvPr>
          <p:cNvSpPr txBox="1"/>
          <p:nvPr/>
        </p:nvSpPr>
        <p:spPr>
          <a:xfrm>
            <a:off x="3444477" y="3329245"/>
            <a:ext cx="2364583" cy="1021556"/>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numCol="1" rtlCol="0">
            <a:spAutoFit/>
          </a:bodyPr>
          <a:lstStyle/>
          <a:p>
            <a:pPr marL="285750" indent="-285750">
              <a:buFont typeface="Arial" panose="020B0604020202020204" pitchFamily="34" charset="0"/>
              <a:buChar char="•"/>
            </a:pPr>
            <a:r>
              <a:rPr lang="en-US" dirty="0">
                <a:solidFill>
                  <a:srgbClr val="FF0000"/>
                </a:solidFill>
              </a:rPr>
              <a:t>txt</a:t>
            </a:r>
            <a:r>
              <a:rPr lang="en-US" dirty="0"/>
              <a:t>, doc, pdf</a:t>
            </a:r>
          </a:p>
          <a:p>
            <a:pPr marL="285750" indent="-285750">
              <a:buFont typeface="Arial" panose="020B0604020202020204" pitchFamily="34" charset="0"/>
              <a:buChar char="•"/>
            </a:pPr>
            <a:r>
              <a:rPr lang="en-US" dirty="0">
                <a:solidFill>
                  <a:srgbClr val="FF0000"/>
                </a:solidFill>
              </a:rPr>
              <a:t>xml</a:t>
            </a:r>
            <a:r>
              <a:rPr lang="en-US" dirty="0"/>
              <a:t>, json</a:t>
            </a:r>
          </a:p>
          <a:p>
            <a:pPr marL="285750" indent="-285750">
              <a:buFont typeface="Arial" panose="020B0604020202020204" pitchFamily="34" charset="0"/>
              <a:buChar char="•"/>
            </a:pPr>
            <a:r>
              <a:rPr lang="en-US" dirty="0">
                <a:solidFill>
                  <a:srgbClr val="FF0000"/>
                </a:solidFill>
              </a:rPr>
              <a:t>CSV</a:t>
            </a:r>
            <a:r>
              <a:rPr lang="en-US" dirty="0"/>
              <a:t>, spreadsheet</a:t>
            </a:r>
          </a:p>
        </p:txBody>
      </p:sp>
      <p:sp>
        <p:nvSpPr>
          <p:cNvPr id="5" name="TextBox 4">
            <a:extLst>
              <a:ext uri="{FF2B5EF4-FFF2-40B4-BE49-F238E27FC236}">
                <a16:creationId xmlns:a16="http://schemas.microsoft.com/office/drawing/2014/main" id="{34DE34F7-03E1-4598-8B2D-04932AAE2AD2}"/>
              </a:ext>
            </a:extLst>
          </p:cNvPr>
          <p:cNvSpPr txBox="1"/>
          <p:nvPr/>
        </p:nvSpPr>
        <p:spPr>
          <a:xfrm>
            <a:off x="628650" y="2962306"/>
            <a:ext cx="1876425" cy="192399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numCol="1" rtlCol="0">
            <a:spAutoFit/>
          </a:bodyPr>
          <a:lstStyle/>
          <a:p>
            <a:r>
              <a:rPr lang="en-US" dirty="0"/>
              <a:t>Kaggle</a:t>
            </a:r>
          </a:p>
          <a:p>
            <a:r>
              <a:rPr lang="en-US" dirty="0"/>
              <a:t>Texts</a:t>
            </a:r>
          </a:p>
          <a:p>
            <a:r>
              <a:rPr lang="en-US" dirty="0"/>
              <a:t>Blogs &amp; Tweets</a:t>
            </a:r>
          </a:p>
          <a:p>
            <a:r>
              <a:rPr lang="en-US" dirty="0"/>
              <a:t>Comments</a:t>
            </a:r>
          </a:p>
          <a:p>
            <a:r>
              <a:rPr lang="en-US" dirty="0"/>
              <a:t>Surveys</a:t>
            </a:r>
          </a:p>
          <a:p>
            <a:r>
              <a:rPr lang="en-US" dirty="0"/>
              <a:t>…</a:t>
            </a:r>
          </a:p>
        </p:txBody>
      </p:sp>
      <p:sp>
        <p:nvSpPr>
          <p:cNvPr id="2" name="Title 1">
            <a:extLst>
              <a:ext uri="{FF2B5EF4-FFF2-40B4-BE49-F238E27FC236}">
                <a16:creationId xmlns:a16="http://schemas.microsoft.com/office/drawing/2014/main" id="{71C4627D-F29B-4288-BD08-0D11813AE00C}"/>
              </a:ext>
            </a:extLst>
          </p:cNvPr>
          <p:cNvSpPr>
            <a:spLocks noGrp="1"/>
          </p:cNvSpPr>
          <p:nvPr>
            <p:ph type="title"/>
          </p:nvPr>
        </p:nvSpPr>
        <p:spPr/>
        <p:txBody>
          <a:bodyPr/>
          <a:lstStyle/>
          <a:p>
            <a:r>
              <a:rPr lang="en-US" dirty="0"/>
              <a:t>Extracting Data from RAW sources</a:t>
            </a:r>
          </a:p>
        </p:txBody>
      </p:sp>
      <p:sp>
        <p:nvSpPr>
          <p:cNvPr id="4" name="Cloud 3">
            <a:extLst>
              <a:ext uri="{FF2B5EF4-FFF2-40B4-BE49-F238E27FC236}">
                <a16:creationId xmlns:a16="http://schemas.microsoft.com/office/drawing/2014/main" id="{405E3499-603B-4521-B20E-60D8AEF4771B}"/>
              </a:ext>
            </a:extLst>
          </p:cNvPr>
          <p:cNvSpPr/>
          <p:nvPr/>
        </p:nvSpPr>
        <p:spPr>
          <a:xfrm>
            <a:off x="466725" y="2137248"/>
            <a:ext cx="2152650" cy="948851"/>
          </a:xfrm>
          <a:prstGeom prst="clou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RAW </a:t>
            </a:r>
          </a:p>
          <a:p>
            <a:pPr algn="ctr"/>
            <a:r>
              <a:rPr lang="en-US" dirty="0"/>
              <a:t>DATA</a:t>
            </a:r>
          </a:p>
        </p:txBody>
      </p:sp>
      <p:sp>
        <p:nvSpPr>
          <p:cNvPr id="6" name="TextBox 5">
            <a:extLst>
              <a:ext uri="{FF2B5EF4-FFF2-40B4-BE49-F238E27FC236}">
                <a16:creationId xmlns:a16="http://schemas.microsoft.com/office/drawing/2014/main" id="{FCDB37C0-EFC5-4563-BF88-1AA6C69087A0}"/>
              </a:ext>
            </a:extLst>
          </p:cNvPr>
          <p:cNvSpPr txBox="1"/>
          <p:nvPr/>
        </p:nvSpPr>
        <p:spPr>
          <a:xfrm rot="16200000">
            <a:off x="17184" y="3763643"/>
            <a:ext cx="948849" cy="369332"/>
          </a:xfrm>
          <a:prstGeom prst="rect">
            <a:avLst/>
          </a:prstGeom>
          <a:noFill/>
        </p:spPr>
        <p:txBody>
          <a:bodyPr wrap="none" rtlCol="0">
            <a:spAutoFit/>
          </a:bodyPr>
          <a:lstStyle/>
          <a:p>
            <a:r>
              <a:rPr lang="en-US" dirty="0"/>
              <a:t>SOURCE</a:t>
            </a:r>
          </a:p>
        </p:txBody>
      </p:sp>
      <p:sp>
        <p:nvSpPr>
          <p:cNvPr id="7" name="Double Wave 6">
            <a:extLst>
              <a:ext uri="{FF2B5EF4-FFF2-40B4-BE49-F238E27FC236}">
                <a16:creationId xmlns:a16="http://schemas.microsoft.com/office/drawing/2014/main" id="{A3D12043-D005-49E2-8333-044C899F895D}"/>
              </a:ext>
            </a:extLst>
          </p:cNvPr>
          <p:cNvSpPr/>
          <p:nvPr/>
        </p:nvSpPr>
        <p:spPr>
          <a:xfrm>
            <a:off x="3561158" y="2752725"/>
            <a:ext cx="2038350" cy="666750"/>
          </a:xfrm>
          <a:prstGeom prst="doubleWav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Types of DATA</a:t>
            </a:r>
          </a:p>
        </p:txBody>
      </p:sp>
      <p:sp>
        <p:nvSpPr>
          <p:cNvPr id="9" name="Arrow: Right 8">
            <a:extLst>
              <a:ext uri="{FF2B5EF4-FFF2-40B4-BE49-F238E27FC236}">
                <a16:creationId xmlns:a16="http://schemas.microsoft.com/office/drawing/2014/main" id="{91E86FF6-E2CC-4FA2-A4B0-B94DF01A5FCE}"/>
              </a:ext>
            </a:extLst>
          </p:cNvPr>
          <p:cNvSpPr/>
          <p:nvPr/>
        </p:nvSpPr>
        <p:spPr>
          <a:xfrm>
            <a:off x="2619375" y="3429000"/>
            <a:ext cx="723900" cy="843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C0BD81-CBE0-4A86-9096-E6ECC796D2CF}"/>
              </a:ext>
            </a:extLst>
          </p:cNvPr>
          <p:cNvSpPr/>
          <p:nvPr/>
        </p:nvSpPr>
        <p:spPr>
          <a:xfrm>
            <a:off x="5910263" y="3391521"/>
            <a:ext cx="723900" cy="843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Graphic 12" descr="Table">
            <a:extLst>
              <a:ext uri="{FF2B5EF4-FFF2-40B4-BE49-F238E27FC236}">
                <a16:creationId xmlns:a16="http://schemas.microsoft.com/office/drawing/2014/main" id="{419D99CA-6324-4AA1-9276-68AC89B65E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4700" y="3086100"/>
            <a:ext cx="1390650" cy="1390650"/>
          </a:xfrm>
          <a:prstGeom prst="rect">
            <a:avLst/>
          </a:prstGeom>
        </p:spPr>
      </p:pic>
      <p:sp>
        <p:nvSpPr>
          <p:cNvPr id="14" name="Flowchart: Document 13">
            <a:extLst>
              <a:ext uri="{FF2B5EF4-FFF2-40B4-BE49-F238E27FC236}">
                <a16:creationId xmlns:a16="http://schemas.microsoft.com/office/drawing/2014/main" id="{D3CD3E38-F228-406B-8F57-0E192A120460}"/>
              </a:ext>
            </a:extLst>
          </p:cNvPr>
          <p:cNvSpPr/>
          <p:nvPr/>
        </p:nvSpPr>
        <p:spPr>
          <a:xfrm>
            <a:off x="7124700" y="2662495"/>
            <a:ext cx="1390650" cy="666750"/>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DATAFRAME</a:t>
            </a:r>
          </a:p>
        </p:txBody>
      </p:sp>
    </p:spTree>
    <p:extLst>
      <p:ext uri="{BB962C8B-B14F-4D97-AF65-F5344CB8AC3E}">
        <p14:creationId xmlns:p14="http://schemas.microsoft.com/office/powerpoint/2010/main" val="63440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C0A2-2BD0-4619-AD7B-7A5523B5AA6E}"/>
              </a:ext>
            </a:extLst>
          </p:cNvPr>
          <p:cNvSpPr>
            <a:spLocks noGrp="1"/>
          </p:cNvSpPr>
          <p:nvPr>
            <p:ph type="title"/>
          </p:nvPr>
        </p:nvSpPr>
        <p:spPr/>
        <p:txBody>
          <a:bodyPr/>
          <a:lstStyle/>
          <a:p>
            <a:r>
              <a:rPr lang="en-US" dirty="0"/>
              <a:t>What are Pandas data frames?</a:t>
            </a:r>
          </a:p>
        </p:txBody>
      </p:sp>
      <p:pic>
        <p:nvPicPr>
          <p:cNvPr id="1026" name="Picture 2" descr="Image result for what is dataframe pandas">
            <a:extLst>
              <a:ext uri="{FF2B5EF4-FFF2-40B4-BE49-F238E27FC236}">
                <a16:creationId xmlns:a16="http://schemas.microsoft.com/office/drawing/2014/main" id="{2EAFD2E7-4832-46F7-AB94-BD7241111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05" y="2969156"/>
            <a:ext cx="8270789" cy="34102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8D43F7-BC5B-46A7-8E85-589A84FF2834}"/>
              </a:ext>
            </a:extLst>
          </p:cNvPr>
          <p:cNvSpPr txBox="1"/>
          <p:nvPr/>
        </p:nvSpPr>
        <p:spPr>
          <a:xfrm>
            <a:off x="628650" y="6217689"/>
            <a:ext cx="1325520" cy="646331"/>
          </a:xfrm>
          <a:prstGeom prst="rect">
            <a:avLst/>
          </a:prstGeom>
          <a:noFill/>
        </p:spPr>
        <p:txBody>
          <a:bodyPr wrap="square" rtlCol="0">
            <a:spAutoFit/>
          </a:bodyPr>
          <a:lstStyle/>
          <a:p>
            <a:pPr algn="ctr"/>
            <a:r>
              <a:rPr lang="en-US" dirty="0">
                <a:solidFill>
                  <a:srgbClr val="FF0000"/>
                </a:solidFill>
              </a:rPr>
              <a:t>Index</a:t>
            </a:r>
          </a:p>
          <a:p>
            <a:pPr algn="ctr"/>
            <a:r>
              <a:rPr lang="en-US" dirty="0">
                <a:solidFill>
                  <a:srgbClr val="0070C0"/>
                </a:solidFill>
              </a:rPr>
              <a:t>(</a:t>
            </a:r>
            <a:r>
              <a:rPr lang="en-US" dirty="0" err="1">
                <a:solidFill>
                  <a:srgbClr val="0070C0"/>
                </a:solidFill>
              </a:rPr>
              <a:t>data.index</a:t>
            </a:r>
            <a:r>
              <a:rPr lang="en-US" dirty="0">
                <a:solidFill>
                  <a:srgbClr val="0070C0"/>
                </a:solidFill>
              </a:rPr>
              <a:t>)</a:t>
            </a:r>
          </a:p>
        </p:txBody>
      </p:sp>
      <p:sp>
        <p:nvSpPr>
          <p:cNvPr id="6" name="TextBox 5">
            <a:extLst>
              <a:ext uri="{FF2B5EF4-FFF2-40B4-BE49-F238E27FC236}">
                <a16:creationId xmlns:a16="http://schemas.microsoft.com/office/drawing/2014/main" id="{8C2A8517-D2C3-4BB2-B425-95F913842808}"/>
              </a:ext>
            </a:extLst>
          </p:cNvPr>
          <p:cNvSpPr txBox="1"/>
          <p:nvPr/>
        </p:nvSpPr>
        <p:spPr>
          <a:xfrm>
            <a:off x="3042080" y="2941065"/>
            <a:ext cx="4133078" cy="369332"/>
          </a:xfrm>
          <a:prstGeom prst="rect">
            <a:avLst/>
          </a:prstGeom>
          <a:noFill/>
        </p:spPr>
        <p:txBody>
          <a:bodyPr wrap="square" rtlCol="0">
            <a:spAutoFit/>
          </a:bodyPr>
          <a:lstStyle/>
          <a:p>
            <a:r>
              <a:rPr lang="en-US" dirty="0"/>
              <a:t>Columns – features  (</a:t>
            </a:r>
            <a:r>
              <a:rPr lang="en-US" dirty="0" err="1">
                <a:solidFill>
                  <a:srgbClr val="0070C0"/>
                </a:solidFill>
              </a:rPr>
              <a:t>data.columns</a:t>
            </a:r>
            <a:r>
              <a:rPr lang="en-US" dirty="0"/>
              <a:t>) </a:t>
            </a:r>
          </a:p>
        </p:txBody>
      </p:sp>
      <p:sp>
        <p:nvSpPr>
          <p:cNvPr id="7" name="TextBox 6">
            <a:extLst>
              <a:ext uri="{FF2B5EF4-FFF2-40B4-BE49-F238E27FC236}">
                <a16:creationId xmlns:a16="http://schemas.microsoft.com/office/drawing/2014/main" id="{E0B14726-F243-4B38-9978-05852DCA4F9C}"/>
              </a:ext>
            </a:extLst>
          </p:cNvPr>
          <p:cNvSpPr txBox="1"/>
          <p:nvPr/>
        </p:nvSpPr>
        <p:spPr>
          <a:xfrm rot="16200000">
            <a:off x="-292835" y="4576803"/>
            <a:ext cx="2400657" cy="369332"/>
          </a:xfrm>
          <a:prstGeom prst="rect">
            <a:avLst/>
          </a:prstGeom>
          <a:noFill/>
        </p:spPr>
        <p:txBody>
          <a:bodyPr vert="horz" wrap="square" rtlCol="0">
            <a:spAutoFit/>
          </a:bodyPr>
          <a:lstStyle/>
          <a:p>
            <a:pPr algn="ctr"/>
            <a:r>
              <a:rPr lang="en-US" dirty="0"/>
              <a:t>Rows - samples</a:t>
            </a:r>
          </a:p>
        </p:txBody>
      </p:sp>
      <p:sp>
        <p:nvSpPr>
          <p:cNvPr id="5" name="Rectangle: Rounded Corners 4">
            <a:extLst>
              <a:ext uri="{FF2B5EF4-FFF2-40B4-BE49-F238E27FC236}">
                <a16:creationId xmlns:a16="http://schemas.microsoft.com/office/drawing/2014/main" id="{88DDC071-52C1-4088-868B-CA4EA0B50ADA}"/>
              </a:ext>
            </a:extLst>
          </p:cNvPr>
          <p:cNvSpPr/>
          <p:nvPr/>
        </p:nvSpPr>
        <p:spPr>
          <a:xfrm>
            <a:off x="1151753" y="3286897"/>
            <a:ext cx="199252" cy="29491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DFB6B3-FC1C-4696-967D-5A56AB7ADA8B}"/>
              </a:ext>
            </a:extLst>
          </p:cNvPr>
          <p:cNvSpPr/>
          <p:nvPr/>
        </p:nvSpPr>
        <p:spPr>
          <a:xfrm>
            <a:off x="354227" y="1430698"/>
            <a:ext cx="8353167" cy="646331"/>
          </a:xfrm>
          <a:prstGeom prst="rect">
            <a:avLst/>
          </a:prstGeom>
        </p:spPr>
        <p:txBody>
          <a:bodyPr wrap="square">
            <a:spAutoFit/>
          </a:bodyPr>
          <a:lstStyle/>
          <a:p>
            <a:r>
              <a:rPr lang="en-US" b="1" dirty="0">
                <a:solidFill>
                  <a:srgbClr val="3D4251"/>
                </a:solidFill>
                <a:latin typeface="Lora"/>
              </a:rPr>
              <a:t>DataFrame</a:t>
            </a:r>
            <a:r>
              <a:rPr lang="en-US" dirty="0">
                <a:solidFill>
                  <a:srgbClr val="3D4251"/>
                </a:solidFill>
                <a:latin typeface="Lora"/>
              </a:rPr>
              <a:t> come with the python </a:t>
            </a:r>
            <a:r>
              <a:rPr lang="en-US" dirty="0">
                <a:solidFill>
                  <a:srgbClr val="33AACC"/>
                </a:solidFill>
                <a:latin typeface="Lora"/>
                <a:hlinkClick r:id="rId3"/>
              </a:rPr>
              <a:t>Pandas</a:t>
            </a:r>
            <a:r>
              <a:rPr lang="en-US" dirty="0">
                <a:solidFill>
                  <a:srgbClr val="3D4251"/>
                </a:solidFill>
                <a:latin typeface="Lora"/>
              </a:rPr>
              <a:t> library, and they are defined as a </a:t>
            </a:r>
            <a:r>
              <a:rPr lang="en-US" dirty="0">
                <a:solidFill>
                  <a:srgbClr val="C00000"/>
                </a:solidFill>
                <a:latin typeface="Lora"/>
              </a:rPr>
              <a:t>two-dimensional</a:t>
            </a:r>
            <a:r>
              <a:rPr lang="en-US" dirty="0">
                <a:solidFill>
                  <a:srgbClr val="3D4251"/>
                </a:solidFill>
                <a:latin typeface="Lora"/>
              </a:rPr>
              <a:t> </a:t>
            </a:r>
            <a:r>
              <a:rPr lang="en-US" dirty="0">
                <a:solidFill>
                  <a:schemeClr val="accent6"/>
                </a:solidFill>
                <a:latin typeface="Lora"/>
              </a:rPr>
              <a:t>labelled</a:t>
            </a:r>
            <a:r>
              <a:rPr lang="en-US" dirty="0">
                <a:solidFill>
                  <a:srgbClr val="3D4251"/>
                </a:solidFill>
                <a:latin typeface="Lora"/>
              </a:rPr>
              <a:t> data structure with columns of potentially different types.</a:t>
            </a:r>
            <a:endParaRPr lang="en-US" dirty="0"/>
          </a:p>
        </p:txBody>
      </p:sp>
      <p:pic>
        <p:nvPicPr>
          <p:cNvPr id="9" name="Picture 8">
            <a:extLst>
              <a:ext uri="{FF2B5EF4-FFF2-40B4-BE49-F238E27FC236}">
                <a16:creationId xmlns:a16="http://schemas.microsoft.com/office/drawing/2014/main" id="{35384894-C737-4279-86F8-005B97B06E7D}"/>
              </a:ext>
            </a:extLst>
          </p:cNvPr>
          <p:cNvPicPr>
            <a:picLocks noChangeAspect="1"/>
          </p:cNvPicPr>
          <p:nvPr/>
        </p:nvPicPr>
        <p:blipFill rotWithShape="1">
          <a:blip r:embed="rId4"/>
          <a:srcRect r="13324"/>
          <a:stretch/>
        </p:blipFill>
        <p:spPr>
          <a:xfrm>
            <a:off x="5702410" y="2288364"/>
            <a:ext cx="2922606" cy="600075"/>
          </a:xfrm>
          <a:prstGeom prst="rect">
            <a:avLst/>
          </a:prstGeom>
        </p:spPr>
      </p:pic>
      <p:pic>
        <p:nvPicPr>
          <p:cNvPr id="11" name="Picture 10">
            <a:extLst>
              <a:ext uri="{FF2B5EF4-FFF2-40B4-BE49-F238E27FC236}">
                <a16:creationId xmlns:a16="http://schemas.microsoft.com/office/drawing/2014/main" id="{8082D7D6-CDB8-4311-A725-4552EE7E85A4}"/>
              </a:ext>
            </a:extLst>
          </p:cNvPr>
          <p:cNvPicPr>
            <a:picLocks noChangeAspect="1"/>
          </p:cNvPicPr>
          <p:nvPr/>
        </p:nvPicPr>
        <p:blipFill>
          <a:blip r:embed="rId5"/>
          <a:stretch>
            <a:fillRect/>
          </a:stretch>
        </p:blipFill>
        <p:spPr>
          <a:xfrm>
            <a:off x="1630320" y="2607697"/>
            <a:ext cx="1638300" cy="200025"/>
          </a:xfrm>
          <a:prstGeom prst="rect">
            <a:avLst/>
          </a:prstGeom>
        </p:spPr>
      </p:pic>
      <p:pic>
        <p:nvPicPr>
          <p:cNvPr id="12" name="Picture 11">
            <a:extLst>
              <a:ext uri="{FF2B5EF4-FFF2-40B4-BE49-F238E27FC236}">
                <a16:creationId xmlns:a16="http://schemas.microsoft.com/office/drawing/2014/main" id="{39E6CA89-08D7-4C41-90E1-90673C0BC958}"/>
              </a:ext>
            </a:extLst>
          </p:cNvPr>
          <p:cNvPicPr>
            <a:picLocks noChangeAspect="1"/>
          </p:cNvPicPr>
          <p:nvPr/>
        </p:nvPicPr>
        <p:blipFill>
          <a:blip r:embed="rId6"/>
          <a:stretch>
            <a:fillRect/>
          </a:stretch>
        </p:blipFill>
        <p:spPr>
          <a:xfrm>
            <a:off x="1622082" y="2344883"/>
            <a:ext cx="1504950" cy="228600"/>
          </a:xfrm>
          <a:prstGeom prst="rect">
            <a:avLst/>
          </a:prstGeom>
        </p:spPr>
      </p:pic>
      <p:sp>
        <p:nvSpPr>
          <p:cNvPr id="13" name="TextBox 12">
            <a:extLst>
              <a:ext uri="{FF2B5EF4-FFF2-40B4-BE49-F238E27FC236}">
                <a16:creationId xmlns:a16="http://schemas.microsoft.com/office/drawing/2014/main" id="{1CB87C26-03F1-4824-ABA4-C2A2D2787380}"/>
              </a:ext>
            </a:extLst>
          </p:cNvPr>
          <p:cNvSpPr txBox="1"/>
          <p:nvPr/>
        </p:nvSpPr>
        <p:spPr>
          <a:xfrm>
            <a:off x="1206070" y="2525854"/>
            <a:ext cx="424250" cy="369332"/>
          </a:xfrm>
          <a:prstGeom prst="rect">
            <a:avLst/>
          </a:prstGeom>
          <a:noFill/>
        </p:spPr>
        <p:txBody>
          <a:bodyPr wrap="square" rtlCol="0">
            <a:spAutoFit/>
          </a:bodyPr>
          <a:lstStyle/>
          <a:p>
            <a:r>
              <a:rPr lang="en-US" dirty="0"/>
              <a:t>or</a:t>
            </a:r>
          </a:p>
        </p:txBody>
      </p:sp>
      <p:sp>
        <p:nvSpPr>
          <p:cNvPr id="14" name="TextBox 13">
            <a:extLst>
              <a:ext uri="{FF2B5EF4-FFF2-40B4-BE49-F238E27FC236}">
                <a16:creationId xmlns:a16="http://schemas.microsoft.com/office/drawing/2014/main" id="{A8A5AC2C-9BD3-4B73-B625-98A027384AFF}"/>
              </a:ext>
            </a:extLst>
          </p:cNvPr>
          <p:cNvSpPr txBox="1"/>
          <p:nvPr/>
        </p:nvSpPr>
        <p:spPr>
          <a:xfrm rot="20057706">
            <a:off x="479544" y="2274517"/>
            <a:ext cx="1025665"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a:t>Installing</a:t>
            </a:r>
          </a:p>
        </p:txBody>
      </p:sp>
      <p:sp>
        <p:nvSpPr>
          <p:cNvPr id="16" name="TextBox 15">
            <a:extLst>
              <a:ext uri="{FF2B5EF4-FFF2-40B4-BE49-F238E27FC236}">
                <a16:creationId xmlns:a16="http://schemas.microsoft.com/office/drawing/2014/main" id="{1A94ED32-1037-4B3A-AA93-208EBD795891}"/>
              </a:ext>
            </a:extLst>
          </p:cNvPr>
          <p:cNvSpPr txBox="1"/>
          <p:nvPr/>
        </p:nvSpPr>
        <p:spPr>
          <a:xfrm rot="20057706">
            <a:off x="4951586" y="2264412"/>
            <a:ext cx="705642"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a:t>Using</a:t>
            </a:r>
          </a:p>
        </p:txBody>
      </p:sp>
      <p:sp>
        <p:nvSpPr>
          <p:cNvPr id="15" name="Rectangle: Rounded Corners 14">
            <a:extLst>
              <a:ext uri="{FF2B5EF4-FFF2-40B4-BE49-F238E27FC236}">
                <a16:creationId xmlns:a16="http://schemas.microsoft.com/office/drawing/2014/main" id="{E7FA1C78-96C5-4AF9-BD09-3752E3DD8267}"/>
              </a:ext>
            </a:extLst>
          </p:cNvPr>
          <p:cNvSpPr/>
          <p:nvPr/>
        </p:nvSpPr>
        <p:spPr>
          <a:xfrm>
            <a:off x="1151753" y="3310397"/>
            <a:ext cx="7473263" cy="2507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1E2ED18-38EC-422C-9C57-77A7635B728B}"/>
              </a:ext>
            </a:extLst>
          </p:cNvPr>
          <p:cNvSpPr txBox="1"/>
          <p:nvPr/>
        </p:nvSpPr>
        <p:spPr>
          <a:xfrm>
            <a:off x="8040070" y="2987892"/>
            <a:ext cx="1008574" cy="369332"/>
          </a:xfrm>
          <a:prstGeom prst="rect">
            <a:avLst/>
          </a:prstGeom>
          <a:noFill/>
        </p:spPr>
        <p:txBody>
          <a:bodyPr wrap="square" rtlCol="0">
            <a:spAutoFit/>
          </a:bodyPr>
          <a:lstStyle/>
          <a:p>
            <a:pPr algn="ctr"/>
            <a:r>
              <a:rPr lang="en-US" dirty="0">
                <a:solidFill>
                  <a:srgbClr val="FF0000"/>
                </a:solidFill>
              </a:rPr>
              <a:t>Header</a:t>
            </a:r>
            <a:endParaRPr lang="en-US" dirty="0">
              <a:solidFill>
                <a:srgbClr val="0070C0"/>
              </a:solidFill>
            </a:endParaRPr>
          </a:p>
        </p:txBody>
      </p:sp>
    </p:spTree>
    <p:extLst>
      <p:ext uri="{BB962C8B-B14F-4D97-AF65-F5344CB8AC3E}">
        <p14:creationId xmlns:p14="http://schemas.microsoft.com/office/powerpoint/2010/main" val="196845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4C1BFA-9E09-498E-A763-73A81E22587B}"/>
              </a:ext>
            </a:extLst>
          </p:cNvPr>
          <p:cNvPicPr>
            <a:picLocks noChangeAspect="1"/>
          </p:cNvPicPr>
          <p:nvPr/>
        </p:nvPicPr>
        <p:blipFill>
          <a:blip r:embed="rId2"/>
          <a:stretch>
            <a:fillRect/>
          </a:stretch>
        </p:blipFill>
        <p:spPr>
          <a:xfrm>
            <a:off x="395961" y="558802"/>
            <a:ext cx="8033664" cy="2316546"/>
          </a:xfrm>
          <a:prstGeom prst="rect">
            <a:avLst/>
          </a:prstGeom>
        </p:spPr>
      </p:pic>
      <p:sp>
        <p:nvSpPr>
          <p:cNvPr id="5" name="TextBox 4">
            <a:extLst>
              <a:ext uri="{FF2B5EF4-FFF2-40B4-BE49-F238E27FC236}">
                <a16:creationId xmlns:a16="http://schemas.microsoft.com/office/drawing/2014/main" id="{3882DD54-9A83-4FEC-A8B8-5DDB9714690D}"/>
              </a:ext>
            </a:extLst>
          </p:cNvPr>
          <p:cNvSpPr txBox="1"/>
          <p:nvPr/>
        </p:nvSpPr>
        <p:spPr>
          <a:xfrm>
            <a:off x="172995" y="189470"/>
            <a:ext cx="1200072" cy="369332"/>
          </a:xfrm>
          <a:prstGeom prst="rect">
            <a:avLst/>
          </a:prstGeom>
          <a:noFill/>
        </p:spPr>
        <p:txBody>
          <a:bodyPr wrap="none" rtlCol="0">
            <a:spAutoFit/>
          </a:bodyPr>
          <a:lstStyle/>
          <a:p>
            <a:r>
              <a:rPr lang="en-US" dirty="0"/>
              <a:t>Let’s see …</a:t>
            </a:r>
          </a:p>
        </p:txBody>
      </p:sp>
      <p:pic>
        <p:nvPicPr>
          <p:cNvPr id="3074" name="Picture 2" descr="Image result for dataframe vs matrix">
            <a:extLst>
              <a:ext uri="{FF2B5EF4-FFF2-40B4-BE49-F238E27FC236}">
                <a16:creationId xmlns:a16="http://schemas.microsoft.com/office/drawing/2014/main" id="{A449A07D-4655-498D-AA4D-564466A11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509" y="3124211"/>
            <a:ext cx="5978982" cy="28680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E602664-107F-439B-86E4-2E2BC96608CF}"/>
              </a:ext>
            </a:extLst>
          </p:cNvPr>
          <p:cNvSpPr/>
          <p:nvPr/>
        </p:nvSpPr>
        <p:spPr>
          <a:xfrm>
            <a:off x="509010" y="1097950"/>
            <a:ext cx="1728114" cy="1137408"/>
          </a:xfrm>
          <a:prstGeom prst="roundRect">
            <a:avLst>
              <a:gd name="adj" fmla="val 837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FA8CDFDC-60DC-400D-8FE4-29E8DD9F7AA2}"/>
              </a:ext>
            </a:extLst>
          </p:cNvPr>
          <p:cNvCxnSpPr>
            <a:cxnSpLocks/>
          </p:cNvCxnSpPr>
          <p:nvPr/>
        </p:nvCxnSpPr>
        <p:spPr>
          <a:xfrm rot="16200000" flipH="1">
            <a:off x="847557" y="3009732"/>
            <a:ext cx="1344828" cy="293808"/>
          </a:xfrm>
          <a:prstGeom prst="curvedConnector3">
            <a:avLst>
              <a:gd name="adj1" fmla="val 99579"/>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 name="Rectangle: Rounded Corners 12">
            <a:extLst>
              <a:ext uri="{FF2B5EF4-FFF2-40B4-BE49-F238E27FC236}">
                <a16:creationId xmlns:a16="http://schemas.microsoft.com/office/drawing/2014/main" id="{FDF9BE78-9F01-41B2-9FFB-70F286C9C4C9}"/>
              </a:ext>
            </a:extLst>
          </p:cNvPr>
          <p:cNvSpPr/>
          <p:nvPr/>
        </p:nvSpPr>
        <p:spPr>
          <a:xfrm>
            <a:off x="2510546" y="1097950"/>
            <a:ext cx="2673885" cy="1724025"/>
          </a:xfrm>
          <a:prstGeom prst="roundRect">
            <a:avLst>
              <a:gd name="adj" fmla="val 837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Curved 13">
            <a:extLst>
              <a:ext uri="{FF2B5EF4-FFF2-40B4-BE49-F238E27FC236}">
                <a16:creationId xmlns:a16="http://schemas.microsoft.com/office/drawing/2014/main" id="{80988A3F-8877-4623-A765-B41B7089B1EF}"/>
              </a:ext>
            </a:extLst>
          </p:cNvPr>
          <p:cNvCxnSpPr>
            <a:stCxn id="13" idx="2"/>
          </p:cNvCxnSpPr>
          <p:nvPr/>
        </p:nvCxnSpPr>
        <p:spPr>
          <a:xfrm rot="16200000" flipH="1">
            <a:off x="3798367" y="2871096"/>
            <a:ext cx="422705" cy="324461"/>
          </a:xfrm>
          <a:prstGeom prst="curvedConnector3">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Rounded Corners 15">
            <a:extLst>
              <a:ext uri="{FF2B5EF4-FFF2-40B4-BE49-F238E27FC236}">
                <a16:creationId xmlns:a16="http://schemas.microsoft.com/office/drawing/2014/main" id="{C41C09F5-FF64-4A54-AC23-0D54FA34ED41}"/>
              </a:ext>
            </a:extLst>
          </p:cNvPr>
          <p:cNvSpPr/>
          <p:nvPr/>
        </p:nvSpPr>
        <p:spPr>
          <a:xfrm>
            <a:off x="5508894" y="1097948"/>
            <a:ext cx="2673885" cy="1724025"/>
          </a:xfrm>
          <a:prstGeom prst="roundRect">
            <a:avLst>
              <a:gd name="adj" fmla="val 837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Curved 16">
            <a:extLst>
              <a:ext uri="{FF2B5EF4-FFF2-40B4-BE49-F238E27FC236}">
                <a16:creationId xmlns:a16="http://schemas.microsoft.com/office/drawing/2014/main" id="{EB8FD273-6F81-47B9-8C77-75824416FB14}"/>
              </a:ext>
            </a:extLst>
          </p:cNvPr>
          <p:cNvCxnSpPr>
            <a:cxnSpLocks/>
          </p:cNvCxnSpPr>
          <p:nvPr/>
        </p:nvCxnSpPr>
        <p:spPr>
          <a:xfrm rot="5400000">
            <a:off x="6503276" y="2840073"/>
            <a:ext cx="422705" cy="386507"/>
          </a:xfrm>
          <a:prstGeom prst="curvedConnector3">
            <a:avLst/>
          </a:pr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Rectangle: Rounded Corners 17">
            <a:extLst>
              <a:ext uri="{FF2B5EF4-FFF2-40B4-BE49-F238E27FC236}">
                <a16:creationId xmlns:a16="http://schemas.microsoft.com/office/drawing/2014/main" id="{B14814C2-1446-4766-9B5D-6CC2695D53F1}"/>
              </a:ext>
            </a:extLst>
          </p:cNvPr>
          <p:cNvSpPr/>
          <p:nvPr/>
        </p:nvSpPr>
        <p:spPr>
          <a:xfrm>
            <a:off x="1519971" y="4448175"/>
            <a:ext cx="1547079" cy="1647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DB791E1C-FF05-4E63-BE65-A7E68B7C3761}"/>
              </a:ext>
            </a:extLst>
          </p:cNvPr>
          <p:cNvSpPr txBox="1"/>
          <p:nvPr/>
        </p:nvSpPr>
        <p:spPr>
          <a:xfrm>
            <a:off x="1320359" y="6056451"/>
            <a:ext cx="1946302" cy="369332"/>
          </a:xfrm>
          <a:prstGeom prst="rect">
            <a:avLst/>
          </a:prstGeom>
          <a:noFill/>
        </p:spPr>
        <p:txBody>
          <a:bodyPr wrap="none" rtlCol="0">
            <a:spAutoFit/>
          </a:bodyPr>
          <a:lstStyle/>
          <a:p>
            <a:r>
              <a:rPr lang="en-US" dirty="0" err="1">
                <a:solidFill>
                  <a:srgbClr val="C00000"/>
                </a:solidFill>
              </a:rPr>
              <a:t>pandas.DataFrame</a:t>
            </a:r>
            <a:endParaRPr lang="en-US" dirty="0">
              <a:solidFill>
                <a:srgbClr val="C00000"/>
              </a:solidFill>
            </a:endParaRPr>
          </a:p>
        </p:txBody>
      </p:sp>
      <p:sp>
        <p:nvSpPr>
          <p:cNvPr id="21" name="Rectangle: Rounded Corners 20">
            <a:extLst>
              <a:ext uri="{FF2B5EF4-FFF2-40B4-BE49-F238E27FC236}">
                <a16:creationId xmlns:a16="http://schemas.microsoft.com/office/drawing/2014/main" id="{32C5FB63-1ECF-457D-BA0D-889EC8B92860}"/>
              </a:ext>
            </a:extLst>
          </p:cNvPr>
          <p:cNvSpPr/>
          <p:nvPr/>
        </p:nvSpPr>
        <p:spPr>
          <a:xfrm>
            <a:off x="3637352" y="4841519"/>
            <a:ext cx="3924139" cy="11507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9B8AB936-C47D-487C-9B12-24FBD83CD675}"/>
              </a:ext>
            </a:extLst>
          </p:cNvPr>
          <p:cNvSpPr/>
          <p:nvPr/>
        </p:nvSpPr>
        <p:spPr>
          <a:xfrm>
            <a:off x="2716170" y="654852"/>
            <a:ext cx="1603581" cy="369332"/>
          </a:xfrm>
          <a:prstGeom prst="rect">
            <a:avLst/>
          </a:prstGeom>
        </p:spPr>
        <p:txBody>
          <a:bodyPr wrap="none">
            <a:spAutoFit/>
          </a:bodyPr>
          <a:lstStyle/>
          <a:p>
            <a:r>
              <a:rPr lang="en-US" dirty="0">
                <a:solidFill>
                  <a:srgbClr val="002060"/>
                </a:solidFill>
              </a:rPr>
              <a:t>[ </a:t>
            </a:r>
            <a:r>
              <a:rPr lang="en-US" dirty="0" err="1">
                <a:solidFill>
                  <a:srgbClr val="002060"/>
                </a:solidFill>
              </a:rPr>
              <a:t>numpy.array</a:t>
            </a:r>
            <a:r>
              <a:rPr lang="en-US" dirty="0">
                <a:solidFill>
                  <a:srgbClr val="002060"/>
                </a:solidFill>
              </a:rPr>
              <a:t> ]</a:t>
            </a:r>
          </a:p>
        </p:txBody>
      </p:sp>
      <p:sp>
        <p:nvSpPr>
          <p:cNvPr id="23" name="TextBox 22">
            <a:extLst>
              <a:ext uri="{FF2B5EF4-FFF2-40B4-BE49-F238E27FC236}">
                <a16:creationId xmlns:a16="http://schemas.microsoft.com/office/drawing/2014/main" id="{B22E82D6-11D5-4693-858C-468B2F84E958}"/>
              </a:ext>
            </a:extLst>
          </p:cNvPr>
          <p:cNvSpPr txBox="1"/>
          <p:nvPr/>
        </p:nvSpPr>
        <p:spPr>
          <a:xfrm>
            <a:off x="7539884" y="4948921"/>
            <a:ext cx="1507849" cy="923330"/>
          </a:xfrm>
          <a:prstGeom prst="rect">
            <a:avLst/>
          </a:prstGeom>
          <a:noFill/>
        </p:spPr>
        <p:txBody>
          <a:bodyPr wrap="none" rtlCol="0">
            <a:spAutoFit/>
          </a:bodyPr>
          <a:lstStyle/>
          <a:p>
            <a:r>
              <a:rPr lang="en-US" dirty="0">
                <a:solidFill>
                  <a:srgbClr val="C00000"/>
                </a:solidFill>
              </a:rPr>
              <a:t>Python </a:t>
            </a:r>
          </a:p>
          <a:p>
            <a:r>
              <a:rPr lang="en-US" dirty="0">
                <a:solidFill>
                  <a:srgbClr val="C00000"/>
                </a:solidFill>
              </a:rPr>
              <a:t>built-in </a:t>
            </a:r>
            <a:br>
              <a:rPr lang="en-US" dirty="0">
                <a:solidFill>
                  <a:srgbClr val="C00000"/>
                </a:solidFill>
              </a:rPr>
            </a:br>
            <a:r>
              <a:rPr lang="en-US" dirty="0">
                <a:solidFill>
                  <a:srgbClr val="C00000"/>
                </a:solidFill>
              </a:rPr>
              <a:t>data structure</a:t>
            </a:r>
          </a:p>
        </p:txBody>
      </p:sp>
    </p:spTree>
    <p:extLst>
      <p:ext uri="{BB962C8B-B14F-4D97-AF65-F5344CB8AC3E}">
        <p14:creationId xmlns:p14="http://schemas.microsoft.com/office/powerpoint/2010/main" val="269462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CBEE-B54F-4AC7-BC37-0CFEC9E84099}"/>
              </a:ext>
            </a:extLst>
          </p:cNvPr>
          <p:cNvSpPr>
            <a:spLocks noGrp="1"/>
          </p:cNvSpPr>
          <p:nvPr>
            <p:ph type="title"/>
          </p:nvPr>
        </p:nvSpPr>
        <p:spPr/>
        <p:txBody>
          <a:bodyPr/>
          <a:lstStyle/>
          <a:p>
            <a:r>
              <a:rPr lang="en-US" dirty="0"/>
              <a:t>array vs DataFrame</a:t>
            </a:r>
          </a:p>
        </p:txBody>
      </p:sp>
      <p:sp>
        <p:nvSpPr>
          <p:cNvPr id="3" name="Content Placeholder 2">
            <a:extLst>
              <a:ext uri="{FF2B5EF4-FFF2-40B4-BE49-F238E27FC236}">
                <a16:creationId xmlns:a16="http://schemas.microsoft.com/office/drawing/2014/main" id="{6646043C-8753-4829-A04E-A32905F410CB}"/>
              </a:ext>
            </a:extLst>
          </p:cNvPr>
          <p:cNvSpPr>
            <a:spLocks noGrp="1"/>
          </p:cNvSpPr>
          <p:nvPr>
            <p:ph idx="1"/>
          </p:nvPr>
        </p:nvSpPr>
        <p:spPr>
          <a:xfrm>
            <a:off x="628650" y="1501334"/>
            <a:ext cx="7886700" cy="4675629"/>
          </a:xfrm>
        </p:spPr>
        <p:txBody>
          <a:bodyPr/>
          <a:lstStyle/>
          <a:p>
            <a:r>
              <a:rPr lang="en-US" dirty="0"/>
              <a:t>There are some questions like:</a:t>
            </a:r>
          </a:p>
        </p:txBody>
      </p:sp>
      <p:sp>
        <p:nvSpPr>
          <p:cNvPr id="5" name="Rectangle: Rounded Corners 4">
            <a:extLst>
              <a:ext uri="{FF2B5EF4-FFF2-40B4-BE49-F238E27FC236}">
                <a16:creationId xmlns:a16="http://schemas.microsoft.com/office/drawing/2014/main" id="{8F956AA2-4E0C-401F-A089-0BA3B77BB06C}"/>
              </a:ext>
            </a:extLst>
          </p:cNvPr>
          <p:cNvSpPr/>
          <p:nvPr/>
        </p:nvSpPr>
        <p:spPr>
          <a:xfrm>
            <a:off x="1924118" y="2018672"/>
            <a:ext cx="5081098" cy="99677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err="1">
                <a:solidFill>
                  <a:srgbClr val="C00000"/>
                </a:solidFill>
              </a:rPr>
              <a:t>numpy.array</a:t>
            </a:r>
            <a:r>
              <a:rPr lang="en-US" sz="2400" dirty="0">
                <a:solidFill>
                  <a:srgbClr val="C00000"/>
                </a:solidFill>
              </a:rPr>
              <a:t> </a:t>
            </a:r>
            <a:r>
              <a:rPr lang="en-US" sz="2400" dirty="0"/>
              <a:t>or </a:t>
            </a:r>
            <a:r>
              <a:rPr lang="en-US" sz="2400" dirty="0" err="1">
                <a:solidFill>
                  <a:srgbClr val="002060"/>
                </a:solidFill>
              </a:rPr>
              <a:t>pandas.DataFrame</a:t>
            </a:r>
            <a:endParaRPr lang="en-US" sz="2400" dirty="0">
              <a:solidFill>
                <a:srgbClr val="002060"/>
              </a:solidFill>
            </a:endParaRPr>
          </a:p>
        </p:txBody>
      </p:sp>
      <p:pic>
        <p:nvPicPr>
          <p:cNvPr id="2051" name="Picture 3" descr="Image result for dataframe vs matrix">
            <a:extLst>
              <a:ext uri="{FF2B5EF4-FFF2-40B4-BE49-F238E27FC236}">
                <a16:creationId xmlns:a16="http://schemas.microsoft.com/office/drawing/2014/main" id="{815D8475-1EA3-426D-8BD2-8DB6AA9034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14"/>
          <a:stretch/>
        </p:blipFill>
        <p:spPr bwMode="auto">
          <a:xfrm>
            <a:off x="1011482" y="3345067"/>
            <a:ext cx="6658721" cy="21294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A2CDF2-8C47-40B8-B516-AFA03A8555CC}"/>
              </a:ext>
            </a:extLst>
          </p:cNvPr>
          <p:cNvSpPr txBox="1"/>
          <p:nvPr/>
        </p:nvSpPr>
        <p:spPr>
          <a:xfrm>
            <a:off x="4464667" y="5395810"/>
            <a:ext cx="4530792" cy="646331"/>
          </a:xfrm>
          <a:prstGeom prst="rect">
            <a:avLst/>
          </a:prstGeom>
          <a:noFill/>
        </p:spPr>
        <p:txBody>
          <a:bodyPr wrap="none" rtlCol="0">
            <a:spAutoFit/>
          </a:bodyPr>
          <a:lstStyle/>
          <a:p>
            <a:r>
              <a:rPr lang="en-US" dirty="0">
                <a:solidFill>
                  <a:srgbClr val="C00000"/>
                </a:solidFill>
              </a:rPr>
              <a:t>Easier to handle: </a:t>
            </a:r>
          </a:p>
          <a:p>
            <a:r>
              <a:rPr lang="en-US" dirty="0">
                <a:solidFill>
                  <a:srgbClr val="C00000"/>
                </a:solidFill>
              </a:rPr>
              <a:t>select, concatenate, merge, apply functions …</a:t>
            </a:r>
          </a:p>
        </p:txBody>
      </p:sp>
    </p:spTree>
    <p:extLst>
      <p:ext uri="{BB962C8B-B14F-4D97-AF65-F5344CB8AC3E}">
        <p14:creationId xmlns:p14="http://schemas.microsoft.com/office/powerpoint/2010/main" val="102971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7868</TotalTime>
  <Words>720</Words>
  <Application>Microsoft Macintosh PowerPoint</Application>
  <PresentationFormat>On-screen Show (4:3)</PresentationFormat>
  <Paragraphs>145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Lora</vt:lpstr>
      <vt:lpstr>Muli</vt:lpstr>
      <vt:lpstr>Open Sans</vt:lpstr>
      <vt:lpstr>Wingdings</vt:lpstr>
      <vt:lpstr>Office Theme</vt:lpstr>
      <vt:lpstr>COMP30810 Intro to Text Analytics</vt:lpstr>
      <vt:lpstr>Text Analytics Process</vt:lpstr>
      <vt:lpstr>Today Goals:</vt:lpstr>
      <vt:lpstr>RAW data</vt:lpstr>
      <vt:lpstr>So, what can we do?</vt:lpstr>
      <vt:lpstr>Extracting Data from RAW sources</vt:lpstr>
      <vt:lpstr>What are Pandas data frames?</vt:lpstr>
      <vt:lpstr>PowerPoint Presentation</vt:lpstr>
      <vt:lpstr>array vs DataFrame</vt:lpstr>
      <vt:lpstr>1) CSV RAW Source </vt:lpstr>
      <vt:lpstr>PowerPoint Presentation</vt:lpstr>
      <vt:lpstr>PowerPoint Presentation</vt:lpstr>
      <vt:lpstr>2) XML RAW Source </vt:lpstr>
      <vt:lpstr>2) XML RAW Source</vt:lpstr>
      <vt:lpstr>XML RAW Source</vt:lpstr>
      <vt:lpstr>3) TXT RAW Source </vt:lpstr>
      <vt:lpstr>3) TXT RAW Source </vt:lpstr>
      <vt:lpstr>PowerPoint Presentation</vt:lpstr>
      <vt:lpstr>Write to CSV file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COMP30810 Intro to Text Analytics</dc:title>
  <dc:creator>Le Binh</dc:creator>
  <cp:lastModifiedBy>Thanh Binh Le</cp:lastModifiedBy>
  <cp:revision>292</cp:revision>
  <cp:lastPrinted>2018-09-18T13:05:07Z</cp:lastPrinted>
  <dcterms:created xsi:type="dcterms:W3CDTF">2018-07-20T11:41:36Z</dcterms:created>
  <dcterms:modified xsi:type="dcterms:W3CDTF">2018-09-18T13:05:43Z</dcterms:modified>
</cp:coreProperties>
</file>