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26"/>
  </p:handoutMasterIdLst>
  <p:sldIdLst>
    <p:sldId id="256" r:id="rId2"/>
    <p:sldId id="303" r:id="rId3"/>
    <p:sldId id="304" r:id="rId4"/>
    <p:sldId id="325" r:id="rId5"/>
    <p:sldId id="315" r:id="rId6"/>
    <p:sldId id="257" r:id="rId7"/>
    <p:sldId id="312" r:id="rId8"/>
    <p:sldId id="316" r:id="rId9"/>
    <p:sldId id="317" r:id="rId10"/>
    <p:sldId id="327" r:id="rId11"/>
    <p:sldId id="313" r:id="rId12"/>
    <p:sldId id="326" r:id="rId13"/>
    <p:sldId id="306" r:id="rId14"/>
    <p:sldId id="310" r:id="rId15"/>
    <p:sldId id="309" r:id="rId16"/>
    <p:sldId id="320" r:id="rId17"/>
    <p:sldId id="321" r:id="rId18"/>
    <p:sldId id="314" r:id="rId19"/>
    <p:sldId id="307" r:id="rId20"/>
    <p:sldId id="318" r:id="rId21"/>
    <p:sldId id="319" r:id="rId22"/>
    <p:sldId id="308" r:id="rId23"/>
    <p:sldId id="323" r:id="rId24"/>
    <p:sldId id="32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17/8/18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8E7FA3-71E0-4433-8CEE-0EDDDDAD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8" y="234818"/>
            <a:ext cx="6046572" cy="2692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9FCFF3-DBB7-44E1-8C4C-59C06AC11280}"/>
              </a:ext>
            </a:extLst>
          </p:cNvPr>
          <p:cNvSpPr txBox="1"/>
          <p:nvPr/>
        </p:nvSpPr>
        <p:spPr>
          <a:xfrm>
            <a:off x="1465348" y="1027222"/>
            <a:ext cx="110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E3191-BD62-434C-B672-B34941BBB1FF}"/>
              </a:ext>
            </a:extLst>
          </p:cNvPr>
          <p:cNvSpPr txBox="1"/>
          <p:nvPr/>
        </p:nvSpPr>
        <p:spPr>
          <a:xfrm>
            <a:off x="193434" y="2670721"/>
            <a:ext cx="158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Words (</a:t>
            </a:r>
            <a:r>
              <a:rPr lang="en-US" dirty="0" err="1"/>
              <a:t>wordcloud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42A7DE-4F33-4530-9F07-5EC0CD58D8B9}"/>
              </a:ext>
            </a:extLst>
          </p:cNvPr>
          <p:cNvSpPr/>
          <p:nvPr/>
        </p:nvSpPr>
        <p:spPr>
          <a:xfrm>
            <a:off x="5692346" y="3039762"/>
            <a:ext cx="708454" cy="4826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46CBF-11F3-45EA-92CC-4253633163C5}"/>
              </a:ext>
            </a:extLst>
          </p:cNvPr>
          <p:cNvSpPr txBox="1"/>
          <p:nvPr/>
        </p:nvSpPr>
        <p:spPr>
          <a:xfrm>
            <a:off x="955590" y="5783943"/>
            <a:ext cx="158990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need to clean the words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BBA7527-C118-4385-BABB-B290BC43226E}"/>
              </a:ext>
            </a:extLst>
          </p:cNvPr>
          <p:cNvSpPr/>
          <p:nvPr/>
        </p:nvSpPr>
        <p:spPr>
          <a:xfrm>
            <a:off x="2545493" y="6045307"/>
            <a:ext cx="453081" cy="461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552D0-F8C3-4D55-BD13-7AFFAC04E3FC}"/>
              </a:ext>
            </a:extLst>
          </p:cNvPr>
          <p:cNvSpPr txBox="1"/>
          <p:nvPr/>
        </p:nvSpPr>
        <p:spPr>
          <a:xfrm>
            <a:off x="1465348" y="139655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LS SyysScript VH" panose="02000506050000020003" pitchFamily="2" charset="0"/>
              </a:rPr>
              <a:t>Harry Potter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400B82-E1C6-4875-8C8B-AAAA62EA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" y="3317052"/>
            <a:ext cx="4582533" cy="1305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AD436-4F8A-4C71-B1A5-C4FFC410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574" y="3754781"/>
            <a:ext cx="5840626" cy="2952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E51AD6-4E9A-4FCC-ACFC-C9E20FAD2EAA}"/>
              </a:ext>
            </a:extLst>
          </p:cNvPr>
          <p:cNvSpPr txBox="1"/>
          <p:nvPr/>
        </p:nvSpPr>
        <p:spPr>
          <a:xfrm>
            <a:off x="65904" y="5015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1485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7CDABD-B057-44BF-83EB-555304B4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6" y="4999465"/>
            <a:ext cx="8778545" cy="1727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306C3-E539-4FCD-9899-2FC7C11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Decapitalizing the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AD18-85C9-4998-8BE6-31ABE401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8078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This step helps to turn words in the </a:t>
            </a:r>
            <a:r>
              <a:rPr lang="en-US" sz="2000" b="1" dirty="0">
                <a:solidFill>
                  <a:schemeClr val="tx1"/>
                </a:solidFill>
              </a:rPr>
              <a:t>same 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67621-496D-4669-8ED6-2EBB79818D9A}"/>
              </a:ext>
            </a:extLst>
          </p:cNvPr>
          <p:cNvSpPr txBox="1"/>
          <p:nvPr/>
        </p:nvSpPr>
        <p:spPr>
          <a:xfrm>
            <a:off x="1365032" y="2518721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dirty="0"/>
              <a:t>[The] [quick] [brown] [fox] [jumps] [over] [the] [lazy] [dog]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6BBC5-D327-467E-BFC5-F9510FD9763A}"/>
              </a:ext>
            </a:extLst>
          </p:cNvPr>
          <p:cNvSpPr/>
          <p:nvPr/>
        </p:nvSpPr>
        <p:spPr>
          <a:xfrm>
            <a:off x="1425146" y="2518721"/>
            <a:ext cx="6013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0B1B4-91C6-4772-8136-68230E298ED1}"/>
              </a:ext>
            </a:extLst>
          </p:cNvPr>
          <p:cNvSpPr/>
          <p:nvPr/>
        </p:nvSpPr>
        <p:spPr>
          <a:xfrm>
            <a:off x="5750011" y="2518721"/>
            <a:ext cx="6013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3CF7-5301-4304-AECC-3B2F69F5336F}"/>
              </a:ext>
            </a:extLst>
          </p:cNvPr>
          <p:cNvSpPr txBox="1"/>
          <p:nvPr/>
        </p:nvSpPr>
        <p:spPr>
          <a:xfrm>
            <a:off x="1425146" y="3856329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dirty="0"/>
              <a:t>[the] [quick] [brown] [fox] [jumps] [over] [the] [lazy] [dog]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02779-0C17-465F-B144-E649E95F3C64}"/>
              </a:ext>
            </a:extLst>
          </p:cNvPr>
          <p:cNvSpPr/>
          <p:nvPr/>
        </p:nvSpPr>
        <p:spPr>
          <a:xfrm>
            <a:off x="1425146" y="3839148"/>
            <a:ext cx="6013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E2F1F-F6B0-473A-B6D4-6ED6262C5782}"/>
              </a:ext>
            </a:extLst>
          </p:cNvPr>
          <p:cNvSpPr/>
          <p:nvPr/>
        </p:nvSpPr>
        <p:spPr>
          <a:xfrm>
            <a:off x="5750011" y="3839148"/>
            <a:ext cx="6013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FD637AA-557A-457C-9156-1C81D3B6C860}"/>
              </a:ext>
            </a:extLst>
          </p:cNvPr>
          <p:cNvSpPr/>
          <p:nvPr/>
        </p:nvSpPr>
        <p:spPr>
          <a:xfrm>
            <a:off x="4353696" y="3091752"/>
            <a:ext cx="436606" cy="54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D926ECCA-5C17-486D-A1A4-CA2A57B906FD}"/>
              </a:ext>
            </a:extLst>
          </p:cNvPr>
          <p:cNvSpPr txBox="1"/>
          <p:nvPr/>
        </p:nvSpPr>
        <p:spPr>
          <a:xfrm>
            <a:off x="244059" y="4612952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377824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06C3-E539-4FCD-9899-2FC7C11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Decapitalizing the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AD18-85C9-4998-8BE6-31ABE401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7437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This step helps to turn words in the </a:t>
            </a:r>
            <a:r>
              <a:rPr lang="en-US" sz="2000" b="1" dirty="0">
                <a:solidFill>
                  <a:schemeClr val="tx1"/>
                </a:solidFill>
              </a:rPr>
              <a:t>same form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Be careful about the </a:t>
            </a:r>
            <a:r>
              <a:rPr lang="en-US" sz="2000" b="1" dirty="0">
                <a:solidFill>
                  <a:schemeClr val="tx1"/>
                </a:solidFill>
              </a:rPr>
              <a:t>proper nouns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BBD98-3E90-40B3-B9DE-EA584CBC3551}"/>
              </a:ext>
            </a:extLst>
          </p:cNvPr>
          <p:cNvSpPr txBox="1"/>
          <p:nvPr/>
        </p:nvSpPr>
        <p:spPr>
          <a:xfrm>
            <a:off x="1812325" y="2475966"/>
            <a:ext cx="319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Thing </a:t>
            </a:r>
            <a:r>
              <a:rPr lang="en-US" dirty="0"/>
              <a:t>is going to help them.</a:t>
            </a:r>
          </a:p>
        </p:txBody>
      </p:sp>
      <p:pic>
        <p:nvPicPr>
          <p:cNvPr id="1026" name="Picture 2" descr="Image result for the thing fantastic four">
            <a:extLst>
              <a:ext uri="{FF2B5EF4-FFF2-40B4-BE49-F238E27FC236}">
                <a16:creationId xmlns:a16="http://schemas.microsoft.com/office/drawing/2014/main" id="{04D10DEB-59F6-4D49-8F74-E196B987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24" y="2435053"/>
            <a:ext cx="3534032" cy="198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8BB863-6E53-4068-BEFF-84A33BB5B45F}"/>
              </a:ext>
            </a:extLst>
          </p:cNvPr>
          <p:cNvSpPr/>
          <p:nvPr/>
        </p:nvSpPr>
        <p:spPr>
          <a:xfrm>
            <a:off x="4572000" y="4987333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thing </a:t>
            </a:r>
            <a:r>
              <a:rPr lang="en-US" dirty="0"/>
              <a:t>you just said was wrong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D02F6E-89FD-45DD-B794-5E0DD66A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6" y="3719682"/>
            <a:ext cx="4366054" cy="30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4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C61A-87D6-4618-AD7B-2E876550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3.1)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2B6C-87FE-4DFD-BC7C-83E16761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3693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Stemming</a:t>
            </a:r>
            <a:r>
              <a:rPr lang="en-US" dirty="0"/>
              <a:t> </a:t>
            </a:r>
            <a:r>
              <a:rPr lang="en-US" dirty="0">
                <a:sym typeface="Wingdings" panose="05000000000000000000" pitchFamily="2" charset="2"/>
              </a:rPr>
              <a:t> is a technique used to find out the root/stem of a word.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0CE53-9DD2-488B-AD31-C84A28776EB2}"/>
              </a:ext>
            </a:extLst>
          </p:cNvPr>
          <p:cNvSpPr txBox="1"/>
          <p:nvPr/>
        </p:nvSpPr>
        <p:spPr>
          <a:xfrm>
            <a:off x="233362" y="21153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Python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485BF-C780-4217-B141-CDD2916F3FF5}"/>
              </a:ext>
            </a:extLst>
          </p:cNvPr>
          <p:cNvSpPr txBox="1"/>
          <p:nvPr/>
        </p:nvSpPr>
        <p:spPr>
          <a:xfrm>
            <a:off x="5445211" y="3270422"/>
            <a:ext cx="5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94C29-03E3-4401-B0C5-35564ACDF809}"/>
              </a:ext>
            </a:extLst>
          </p:cNvPr>
          <p:cNvSpPr txBox="1"/>
          <p:nvPr/>
        </p:nvSpPr>
        <p:spPr>
          <a:xfrm>
            <a:off x="5445211" y="3767111"/>
            <a:ext cx="75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</a:t>
            </a:r>
            <a:r>
              <a:rPr lang="en-US" dirty="0">
                <a:solidFill>
                  <a:srgbClr val="FF0000"/>
                </a:solidFill>
              </a:rPr>
              <a:t>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32407-A865-44FD-BC11-16E995FA9CC8}"/>
              </a:ext>
            </a:extLst>
          </p:cNvPr>
          <p:cNvSpPr txBox="1"/>
          <p:nvPr/>
        </p:nvSpPr>
        <p:spPr>
          <a:xfrm>
            <a:off x="5445211" y="4263800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</a:t>
            </a:r>
            <a:r>
              <a:rPr lang="en-US" dirty="0">
                <a:solidFill>
                  <a:srgbClr val="FF0000"/>
                </a:solidFill>
              </a:rPr>
              <a:t>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DCFCA-E04F-4697-A3C0-182207FD118A}"/>
              </a:ext>
            </a:extLst>
          </p:cNvPr>
          <p:cNvSpPr txBox="1"/>
          <p:nvPr/>
        </p:nvSpPr>
        <p:spPr>
          <a:xfrm>
            <a:off x="5445210" y="4760489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</a:t>
            </a:r>
            <a:r>
              <a:rPr lang="en-US" dirty="0">
                <a:solidFill>
                  <a:srgbClr val="FF0000"/>
                </a:solidFill>
              </a:rPr>
              <a:t>ative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52CA0-EE7F-4D8E-950F-BC602099A24C}"/>
              </a:ext>
            </a:extLst>
          </p:cNvPr>
          <p:cNvSpPr txBox="1"/>
          <p:nvPr/>
        </p:nvSpPr>
        <p:spPr>
          <a:xfrm>
            <a:off x="7709985" y="3961279"/>
            <a:ext cx="5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talk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E34578-8D06-4AEC-B642-BA33501EBA54}"/>
              </a:ext>
            </a:extLst>
          </p:cNvPr>
          <p:cNvSpPr/>
          <p:nvPr/>
        </p:nvSpPr>
        <p:spPr>
          <a:xfrm>
            <a:off x="6751022" y="3658758"/>
            <a:ext cx="891773" cy="97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6D9FEB-6F03-4630-B41E-C451D293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6" y="2746500"/>
            <a:ext cx="4418192" cy="30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1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D58F-3A37-4C85-A7A1-E80D69FB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3.2) 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28E8-E5B0-4267-B05C-DD805012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4444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Lemmatization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 technique used to find out the lemma of a word.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828AA-0321-47A3-B345-548E95003161}"/>
              </a:ext>
            </a:extLst>
          </p:cNvPr>
          <p:cNvSpPr txBox="1"/>
          <p:nvPr/>
        </p:nvSpPr>
        <p:spPr>
          <a:xfrm>
            <a:off x="5445211" y="3270422"/>
            <a:ext cx="102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57A2D-5080-44B0-AF14-47262C477F10}"/>
              </a:ext>
            </a:extLst>
          </p:cNvPr>
          <p:cNvSpPr txBox="1"/>
          <p:nvPr/>
        </p:nvSpPr>
        <p:spPr>
          <a:xfrm>
            <a:off x="5445211" y="3767111"/>
            <a:ext cx="55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A1A2B-DF01-4187-B7F2-991EE3BBC2CA}"/>
              </a:ext>
            </a:extLst>
          </p:cNvPr>
          <p:cNvSpPr txBox="1"/>
          <p:nvPr/>
        </p:nvSpPr>
        <p:spPr>
          <a:xfrm>
            <a:off x="5445211" y="4263800"/>
            <a:ext cx="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45C64-41E0-434F-BE45-B1FF353680A6}"/>
              </a:ext>
            </a:extLst>
          </p:cNvPr>
          <p:cNvSpPr txBox="1"/>
          <p:nvPr/>
        </p:nvSpPr>
        <p:spPr>
          <a:xfrm>
            <a:off x="5445210" y="4760489"/>
            <a:ext cx="5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4A6B5-E750-4C93-990D-F7089DC687EC}"/>
              </a:ext>
            </a:extLst>
          </p:cNvPr>
          <p:cNvSpPr txBox="1"/>
          <p:nvPr/>
        </p:nvSpPr>
        <p:spPr>
          <a:xfrm>
            <a:off x="7642795" y="3270422"/>
            <a:ext cx="82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church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8B3393-EA75-48E3-BE2F-0CD4F3C11191}"/>
              </a:ext>
            </a:extLst>
          </p:cNvPr>
          <p:cNvSpPr/>
          <p:nvPr/>
        </p:nvSpPr>
        <p:spPr>
          <a:xfrm>
            <a:off x="6485228" y="3658758"/>
            <a:ext cx="891773" cy="97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10B97-DE0B-4FB0-BD2C-2E643DDF431E}"/>
              </a:ext>
            </a:extLst>
          </p:cNvPr>
          <p:cNvSpPr txBox="1"/>
          <p:nvPr/>
        </p:nvSpPr>
        <p:spPr>
          <a:xfrm>
            <a:off x="7666171" y="3776613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1562A-B2BA-4A13-9464-35B4CB789E78}"/>
              </a:ext>
            </a:extLst>
          </p:cNvPr>
          <p:cNvSpPr txBox="1"/>
          <p:nvPr/>
        </p:nvSpPr>
        <p:spPr>
          <a:xfrm>
            <a:off x="7666171" y="425429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6603B-68EA-4147-A23C-46FA7875B92B}"/>
              </a:ext>
            </a:extLst>
          </p:cNvPr>
          <p:cNvSpPr txBox="1"/>
          <p:nvPr/>
        </p:nvSpPr>
        <p:spPr>
          <a:xfrm>
            <a:off x="7666171" y="47236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B0148-46E1-4CE2-9808-D95AAE6731B0}"/>
              </a:ext>
            </a:extLst>
          </p:cNvPr>
          <p:cNvSpPr txBox="1"/>
          <p:nvPr/>
        </p:nvSpPr>
        <p:spPr>
          <a:xfrm>
            <a:off x="131161" y="24733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Python code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8F7BD7-6C82-4205-A427-4D79FCA2CA17}"/>
              </a:ext>
            </a:extLst>
          </p:cNvPr>
          <p:cNvGrpSpPr/>
          <p:nvPr/>
        </p:nvGrpSpPr>
        <p:grpSpPr>
          <a:xfrm>
            <a:off x="460637" y="2863940"/>
            <a:ext cx="4937821" cy="3411498"/>
            <a:chOff x="990691" y="3224503"/>
            <a:chExt cx="4261455" cy="28349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77B8E3-E844-4F8B-B704-A4ED6EE8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91" y="3224503"/>
              <a:ext cx="3476625" cy="2447925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F26BADD-72EB-4557-9593-84170A38ED16}"/>
                </a:ext>
              </a:extLst>
            </p:cNvPr>
            <p:cNvGrpSpPr/>
            <p:nvPr/>
          </p:nvGrpSpPr>
          <p:grpSpPr>
            <a:xfrm>
              <a:off x="3301103" y="4020065"/>
              <a:ext cx="620108" cy="747291"/>
              <a:chOff x="3301102" y="3995351"/>
              <a:chExt cx="727201" cy="77200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220A302-265B-4823-A289-50CBB2A99926}"/>
                  </a:ext>
                </a:extLst>
              </p:cNvPr>
              <p:cNvSpPr/>
              <p:nvPr/>
            </p:nvSpPr>
            <p:spPr>
              <a:xfrm>
                <a:off x="3698789" y="3995351"/>
                <a:ext cx="329514" cy="26844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6E40C5A-F158-4628-8947-745C465FB761}"/>
                  </a:ext>
                </a:extLst>
              </p:cNvPr>
              <p:cNvSpPr/>
              <p:nvPr/>
            </p:nvSpPr>
            <p:spPr>
              <a:xfrm>
                <a:off x="3377090" y="4161187"/>
                <a:ext cx="329514" cy="26844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220A302-265B-4823-A289-50CBB2A99926}"/>
                  </a:ext>
                </a:extLst>
              </p:cNvPr>
              <p:cNvSpPr/>
              <p:nvPr/>
            </p:nvSpPr>
            <p:spPr>
              <a:xfrm>
                <a:off x="3521675" y="4327023"/>
                <a:ext cx="329514" cy="26844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220A302-265B-4823-A289-50CBB2A99926}"/>
                  </a:ext>
                </a:extLst>
              </p:cNvPr>
              <p:cNvSpPr/>
              <p:nvPr/>
            </p:nvSpPr>
            <p:spPr>
              <a:xfrm>
                <a:off x="3301102" y="4498907"/>
                <a:ext cx="329514" cy="26844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150DA8-8E71-4072-8534-5ACFD41FDE2B}"/>
                </a:ext>
              </a:extLst>
            </p:cNvPr>
            <p:cNvCxnSpPr>
              <a:cxnSpLocks/>
            </p:cNvCxnSpPr>
            <p:nvPr/>
          </p:nvCxnSpPr>
          <p:spPr>
            <a:xfrm>
              <a:off x="3727693" y="4618662"/>
              <a:ext cx="604112" cy="11059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D93F93-DF62-48B0-853F-3C0AB8AD0E3D}"/>
                </a:ext>
              </a:extLst>
            </p:cNvPr>
            <p:cNvSpPr txBox="1"/>
            <p:nvPr/>
          </p:nvSpPr>
          <p:spPr>
            <a:xfrm>
              <a:off x="3682486" y="569011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part-of-speech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71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C61A-87D6-4618-AD7B-2E876550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3.3) Stemming vs Lemmatization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1E92E-3551-43B8-B4B8-35BD461F72AA}"/>
              </a:ext>
            </a:extLst>
          </p:cNvPr>
          <p:cNvSpPr/>
          <p:nvPr/>
        </p:nvSpPr>
        <p:spPr>
          <a:xfrm>
            <a:off x="1483759" y="149425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Stemmer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C4ED4-A82D-4BCE-A601-5EC560E5C371}"/>
              </a:ext>
            </a:extLst>
          </p:cNvPr>
          <p:cNvCxnSpPr/>
          <p:nvPr/>
        </p:nvCxnSpPr>
        <p:spPr>
          <a:xfrm>
            <a:off x="4539048" y="1542078"/>
            <a:ext cx="0" cy="449625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9E3824E-38B3-4CDB-8084-7DE8A5EECEB7}"/>
              </a:ext>
            </a:extLst>
          </p:cNvPr>
          <p:cNvSpPr/>
          <p:nvPr/>
        </p:nvSpPr>
        <p:spPr>
          <a:xfrm>
            <a:off x="6121663" y="149425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Lemmatizer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EF3702-986D-4D11-B423-07848BB1A54D}"/>
              </a:ext>
            </a:extLst>
          </p:cNvPr>
          <p:cNvCxnSpPr>
            <a:cxnSpLocks/>
          </p:cNvCxnSpPr>
          <p:nvPr/>
        </p:nvCxnSpPr>
        <p:spPr>
          <a:xfrm>
            <a:off x="337751" y="1863585"/>
            <a:ext cx="824607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0053A5-B5D9-441D-AADD-372CDAF5EC73}"/>
              </a:ext>
            </a:extLst>
          </p:cNvPr>
          <p:cNvGrpSpPr/>
          <p:nvPr/>
        </p:nvGrpSpPr>
        <p:grpSpPr>
          <a:xfrm>
            <a:off x="4751572" y="2167016"/>
            <a:ext cx="4186478" cy="1411624"/>
            <a:chOff x="4751572" y="2167016"/>
            <a:chExt cx="4186478" cy="14116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901CFC-FB37-4351-8441-CD9F15E8ABAC}"/>
                </a:ext>
              </a:extLst>
            </p:cNvPr>
            <p:cNvSpPr/>
            <p:nvPr/>
          </p:nvSpPr>
          <p:spPr>
            <a:xfrm>
              <a:off x="4751572" y="2167016"/>
              <a:ext cx="39167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555555"/>
                  </a:solidFill>
                  <a:latin typeface="Open Sans"/>
                </a:rPr>
                <a:t>Words </a:t>
              </a:r>
              <a:r>
                <a:rPr lang="en-US" sz="1600" dirty="0">
                  <a:solidFill>
                    <a:srgbClr val="555555"/>
                  </a:solidFill>
                  <a:latin typeface="Open Sans"/>
                  <a:sym typeface="Wingdings" panose="05000000000000000000" pitchFamily="2" charset="2"/>
                </a:rPr>
                <a:t> word’s form</a:t>
              </a:r>
              <a:endParaRPr lang="en-US"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FACFCD-EC54-4B6A-ACA8-B0F130A0047C}"/>
                </a:ext>
              </a:extLst>
            </p:cNvPr>
            <p:cNvSpPr/>
            <p:nvPr/>
          </p:nvSpPr>
          <p:spPr>
            <a:xfrm>
              <a:off x="4751573" y="2539429"/>
              <a:ext cx="16337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555555"/>
                  </a:solidFill>
                  <a:latin typeface="Open Sans"/>
                </a:rPr>
                <a:t>Use a </a:t>
              </a:r>
              <a:r>
                <a:rPr lang="en-US" sz="1600" dirty="0">
                  <a:solidFill>
                    <a:srgbClr val="C00000"/>
                  </a:solidFill>
                  <a:latin typeface="Open Sans"/>
                </a:rPr>
                <a:t>corpus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B08F60-8AE4-46F8-BDD2-4ED5136F40CB}"/>
                </a:ext>
              </a:extLst>
            </p:cNvPr>
            <p:cNvSpPr/>
            <p:nvPr/>
          </p:nvSpPr>
          <p:spPr>
            <a:xfrm>
              <a:off x="4751572" y="2906645"/>
              <a:ext cx="34003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555555"/>
                  </a:solidFill>
                  <a:latin typeface="Open Sans"/>
                  <a:sym typeface="Wingdings" panose="05000000000000000000" pitchFamily="2" charset="2"/>
                </a:rPr>
                <a:t> </a:t>
              </a:r>
              <a:r>
                <a:rPr lang="en-US" sz="1200" b="1" dirty="0">
                  <a:solidFill>
                    <a:srgbClr val="555555"/>
                  </a:solidFill>
                  <a:latin typeface="Open Sans"/>
                </a:rPr>
                <a:t>The result is always a dictionary word.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02D4DF-93E7-46F5-8982-A0D80991821F}"/>
                </a:ext>
              </a:extLst>
            </p:cNvPr>
            <p:cNvSpPr/>
            <p:nvPr/>
          </p:nvSpPr>
          <p:spPr>
            <a:xfrm>
              <a:off x="4751572" y="3240086"/>
              <a:ext cx="4186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555555"/>
                  </a:solidFill>
                  <a:latin typeface="Open Sans"/>
                </a:rPr>
                <a:t>Need extra info about the </a:t>
              </a:r>
              <a:r>
                <a:rPr lang="en-US" sz="1600" dirty="0">
                  <a:solidFill>
                    <a:srgbClr val="C00000"/>
                  </a:solidFill>
                  <a:latin typeface="Open Sans"/>
                </a:rPr>
                <a:t>part of speech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9F7592-1570-4810-9ED6-70A4DB383706}"/>
              </a:ext>
            </a:extLst>
          </p:cNvPr>
          <p:cNvGrpSpPr/>
          <p:nvPr/>
        </p:nvGrpSpPr>
        <p:grpSpPr>
          <a:xfrm>
            <a:off x="406727" y="2167016"/>
            <a:ext cx="4063345" cy="1411624"/>
            <a:chOff x="406727" y="2167016"/>
            <a:chExt cx="4063345" cy="14116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65926-3D8C-479A-AC9D-F93D899E2EFE}"/>
                </a:ext>
              </a:extLst>
            </p:cNvPr>
            <p:cNvSpPr/>
            <p:nvPr/>
          </p:nvSpPr>
          <p:spPr>
            <a:xfrm>
              <a:off x="475702" y="2167016"/>
              <a:ext cx="36843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555555"/>
                  </a:solidFill>
                  <a:latin typeface="Open Sans"/>
                </a:rPr>
                <a:t>Words </a:t>
              </a:r>
              <a:r>
                <a:rPr lang="en-US" sz="1600" dirty="0">
                  <a:solidFill>
                    <a:srgbClr val="555555"/>
                  </a:solidFill>
                  <a:latin typeface="Open Sans"/>
                  <a:sym typeface="Wingdings" panose="05000000000000000000" pitchFamily="2" charset="2"/>
                </a:rPr>
                <a:t> word’s form</a:t>
              </a:r>
              <a:endParaRPr lang="en-US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DAEED4-114A-4DA8-8A38-561D34CA8EC0}"/>
                </a:ext>
              </a:extLst>
            </p:cNvPr>
            <p:cNvSpPr/>
            <p:nvPr/>
          </p:nvSpPr>
          <p:spPr>
            <a:xfrm>
              <a:off x="475702" y="2529287"/>
              <a:ext cx="32508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555555"/>
                  </a:solidFill>
                  <a:latin typeface="Open Sans"/>
                </a:rPr>
                <a:t>Removing </a:t>
              </a:r>
              <a:r>
                <a:rPr lang="en-US" sz="1600" dirty="0">
                  <a:solidFill>
                    <a:srgbClr val="C00000"/>
                  </a:solidFill>
                  <a:latin typeface="Open Sans"/>
                </a:rPr>
                <a:t>prefixes</a:t>
              </a:r>
              <a:r>
                <a:rPr lang="en-US" sz="1600" dirty="0">
                  <a:solidFill>
                    <a:srgbClr val="555555"/>
                  </a:solidFill>
                  <a:latin typeface="Open Sans"/>
                </a:rPr>
                <a:t> and </a:t>
              </a:r>
              <a:r>
                <a:rPr lang="en-US" sz="1600" dirty="0">
                  <a:solidFill>
                    <a:srgbClr val="C00000"/>
                  </a:solidFill>
                  <a:latin typeface="Open Sans"/>
                </a:rPr>
                <a:t>suffixes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2D0A9B-C146-4AA4-A475-8665A3B77214}"/>
                </a:ext>
              </a:extLst>
            </p:cNvPr>
            <p:cNvSpPr/>
            <p:nvPr/>
          </p:nvSpPr>
          <p:spPr>
            <a:xfrm>
              <a:off x="406727" y="2891559"/>
              <a:ext cx="40633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555555"/>
                  </a:solidFill>
                  <a:latin typeface="Open Sans"/>
                  <a:sym typeface="Wingdings" panose="05000000000000000000" pitchFamily="2" charset="2"/>
                </a:rPr>
                <a:t> </a:t>
              </a:r>
              <a:r>
                <a:rPr lang="en-US" sz="1200" b="1" dirty="0">
                  <a:solidFill>
                    <a:srgbClr val="555555"/>
                  </a:solidFill>
                  <a:latin typeface="Open Sans"/>
                </a:rPr>
                <a:t>The result might not be an actual dictionary word.</a:t>
              </a:r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1C6B09-DAA0-407A-8575-322BF40036FA}"/>
                </a:ext>
              </a:extLst>
            </p:cNvPr>
            <p:cNvSpPr/>
            <p:nvPr/>
          </p:nvSpPr>
          <p:spPr>
            <a:xfrm>
              <a:off x="475702" y="3240086"/>
              <a:ext cx="26027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555555"/>
                  </a:solidFill>
                  <a:latin typeface="Open Sans"/>
                </a:rPr>
                <a:t>Faster than </a:t>
              </a:r>
              <a:r>
                <a:rPr lang="en-US" sz="1600" i="1" dirty="0" err="1">
                  <a:solidFill>
                    <a:srgbClr val="555555"/>
                  </a:solidFill>
                  <a:latin typeface="Open Sans"/>
                </a:rPr>
                <a:t>lemmatizers</a:t>
              </a:r>
              <a:endParaRPr lang="en-US" sz="1600" i="1" dirty="0">
                <a:solidFill>
                  <a:srgbClr val="555555"/>
                </a:solidFill>
                <a:latin typeface="Open Sans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804039-67B7-4A93-B8D8-88C9B5FB3E4E}"/>
              </a:ext>
            </a:extLst>
          </p:cNvPr>
          <p:cNvCxnSpPr>
            <a:cxnSpLocks/>
          </p:cNvCxnSpPr>
          <p:nvPr/>
        </p:nvCxnSpPr>
        <p:spPr>
          <a:xfrm>
            <a:off x="406727" y="3667157"/>
            <a:ext cx="824607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2EE4FEF-FB7A-4BF3-9DB5-A878D103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8" y="3856803"/>
            <a:ext cx="3693784" cy="27941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B4F3C3-5714-427A-81A5-9625FF6F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75" y="3790206"/>
            <a:ext cx="3504518" cy="3067785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27F0E00-2B5A-46CC-A6C7-C2088DB32613}"/>
              </a:ext>
            </a:extLst>
          </p:cNvPr>
          <p:cNvSpPr/>
          <p:nvPr/>
        </p:nvSpPr>
        <p:spPr>
          <a:xfrm>
            <a:off x="7443052" y="3139639"/>
            <a:ext cx="1417748" cy="539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C54-CA3F-42CF-B628-F2C34FDE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3.4) TAG and 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5B83-A85A-4927-BECA-E619F1DD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4248150" cy="3693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Get the TAG of part-of-speech (POS)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78B1558-A1C3-4D9F-9280-01533EFFF219}"/>
              </a:ext>
            </a:extLst>
          </p:cNvPr>
          <p:cNvSpPr txBox="1"/>
          <p:nvPr/>
        </p:nvSpPr>
        <p:spPr>
          <a:xfrm>
            <a:off x="147209" y="3504921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Python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889C0-C2B9-46B5-8CDA-89ABBBF8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441687"/>
            <a:ext cx="2657475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4D7B5A-5DB4-4371-B75D-C2FFDD69A4F2}"/>
              </a:ext>
            </a:extLst>
          </p:cNvPr>
          <p:cNvSpPr txBox="1"/>
          <p:nvPr/>
        </p:nvSpPr>
        <p:spPr>
          <a:xfrm>
            <a:off x="5658063" y="4987021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POS into word's tag (adjective, verb, noun, adverb)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C897BA-ACB9-4617-B861-B9B04D877032}"/>
              </a:ext>
            </a:extLst>
          </p:cNvPr>
          <p:cNvSpPr/>
          <p:nvPr/>
        </p:nvSpPr>
        <p:spPr>
          <a:xfrm>
            <a:off x="4733925" y="5067300"/>
            <a:ext cx="924138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ACCD2-7572-47E1-8EAC-27788B9F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33" y="3910333"/>
            <a:ext cx="4502492" cy="24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22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C54-CA3F-42CF-B628-F2C34FDE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3.4) TAG and 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5B83-A85A-4927-BECA-E619F1DD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1334"/>
            <a:ext cx="7938659" cy="84318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Get the TAG of part-of-speech</a:t>
            </a:r>
          </a:p>
          <a:p>
            <a:r>
              <a:rPr lang="en-US" dirty="0"/>
              <a:t>Return the lemma with corresponding TAG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78B1558-A1C3-4D9F-9280-01533EFFF219}"/>
              </a:ext>
            </a:extLst>
          </p:cNvPr>
          <p:cNvSpPr txBox="1"/>
          <p:nvPr/>
        </p:nvSpPr>
        <p:spPr>
          <a:xfrm>
            <a:off x="109109" y="2692580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Python code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64F06C-2EA3-4064-80BD-A237D0D47EDD}"/>
              </a:ext>
            </a:extLst>
          </p:cNvPr>
          <p:cNvGrpSpPr/>
          <p:nvPr/>
        </p:nvGrpSpPr>
        <p:grpSpPr>
          <a:xfrm>
            <a:off x="109109" y="3176587"/>
            <a:ext cx="8458200" cy="3114675"/>
            <a:chOff x="109109" y="3176587"/>
            <a:chExt cx="8458200" cy="3114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C5EBE6-50CF-4E8D-9617-4E5602CF0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109" y="3176587"/>
              <a:ext cx="8458200" cy="31146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EADE59-EC18-454E-808C-740D83D7A2E3}"/>
                </a:ext>
              </a:extLst>
            </p:cNvPr>
            <p:cNvSpPr/>
            <p:nvPr/>
          </p:nvSpPr>
          <p:spPr>
            <a:xfrm>
              <a:off x="866775" y="4676775"/>
              <a:ext cx="2686050" cy="2190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62F36D-7494-4D89-832C-ECF31D723A0E}"/>
                </a:ext>
              </a:extLst>
            </p:cNvPr>
            <p:cNvSpPr/>
            <p:nvPr/>
          </p:nvSpPr>
          <p:spPr>
            <a:xfrm>
              <a:off x="1219199" y="5350669"/>
              <a:ext cx="3819525" cy="2190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22B3A8-0FF6-4412-8182-2534BF56B56B}"/>
              </a:ext>
            </a:extLst>
          </p:cNvPr>
          <p:cNvSpPr txBox="1"/>
          <p:nvPr/>
        </p:nvSpPr>
        <p:spPr>
          <a:xfrm>
            <a:off x="2903060" y="2877246"/>
            <a:ext cx="5254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sz="1200" i="1" dirty="0" err="1">
                <a:solidFill>
                  <a:srgbClr val="C00000"/>
                </a:solidFill>
              </a:rPr>
              <a:t>dep_words</a:t>
            </a:r>
            <a:r>
              <a:rPr lang="en-US" sz="1200" i="1" dirty="0">
                <a:solidFill>
                  <a:srgbClr val="C00000"/>
                </a:solidFill>
              </a:rPr>
              <a:t> = [the] [quick] [brown] [fox] [jumps] [over] [the] [lazy] [dog] </a:t>
            </a:r>
          </a:p>
        </p:txBody>
      </p:sp>
    </p:spTree>
    <p:extLst>
      <p:ext uri="{BB962C8B-B14F-4D97-AF65-F5344CB8AC3E}">
        <p14:creationId xmlns:p14="http://schemas.microsoft.com/office/powerpoint/2010/main" val="274954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0ABA-560A-4DD9-B69C-E0EB15FD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Remove punctuations (if necessary)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751D-A056-4C47-8154-59D44852E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10843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Split and remove will give you the exactly words in list.</a:t>
            </a:r>
          </a:p>
          <a:p>
            <a:r>
              <a:rPr lang="en-US" dirty="0"/>
              <a:t>If we used the </a:t>
            </a:r>
            <a:r>
              <a:rPr lang="en-US" dirty="0">
                <a:solidFill>
                  <a:srgbClr val="C00000"/>
                </a:solidFill>
                <a:latin typeface="system-ui"/>
              </a:rPr>
              <a:t>Regular-Expression Tokenizers</a:t>
            </a:r>
            <a:r>
              <a:rPr lang="en-US" dirty="0">
                <a:latin typeface="system-ui"/>
              </a:rPr>
              <a:t>, we do not need to worry about this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6C95A-84CA-4CEA-B23B-361ABD9E9DEB}"/>
              </a:ext>
            </a:extLst>
          </p:cNvPr>
          <p:cNvSpPr/>
          <p:nvPr/>
        </p:nvSpPr>
        <p:spPr>
          <a:xfrm>
            <a:off x="4412842" y="326939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[,]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05ACA-59DB-4A37-8437-4C1A8098B389}"/>
              </a:ext>
            </a:extLst>
          </p:cNvPr>
          <p:cNvSpPr txBox="1"/>
          <p:nvPr/>
        </p:nvSpPr>
        <p:spPr>
          <a:xfrm>
            <a:off x="1416797" y="3731483"/>
            <a:ext cx="599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[knocked] [unconscious][fox] [sleeps] [with] [shallow] [breath]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85B7060-CFEA-4141-A194-3C11D1B043D9}"/>
              </a:ext>
            </a:extLst>
          </p:cNvPr>
          <p:cNvSpPr/>
          <p:nvPr/>
        </p:nvSpPr>
        <p:spPr>
          <a:xfrm>
            <a:off x="3671772" y="3183711"/>
            <a:ext cx="436606" cy="519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F6361-F5A0-4BE7-893D-88AC6498E05A}"/>
              </a:ext>
            </a:extLst>
          </p:cNvPr>
          <p:cNvSpPr txBox="1"/>
          <p:nvPr/>
        </p:nvSpPr>
        <p:spPr>
          <a:xfrm>
            <a:off x="1362419" y="2785783"/>
            <a:ext cx="62562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[knocked] [unconscious][,] [fox] [sleeps] [with] [shallow] [breath]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DABDE-2933-4F89-9F7E-B6F5AFFDCE05}"/>
              </a:ext>
            </a:extLst>
          </p:cNvPr>
          <p:cNvGrpSpPr/>
          <p:nvPr/>
        </p:nvGrpSpPr>
        <p:grpSpPr>
          <a:xfrm>
            <a:off x="4240519" y="3276405"/>
            <a:ext cx="728084" cy="369333"/>
            <a:chOff x="5009060" y="4271642"/>
            <a:chExt cx="728084" cy="3693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B4077-0010-40F7-AA24-55FD9EE7F4D0}"/>
                </a:ext>
              </a:extLst>
            </p:cNvPr>
            <p:cNvCxnSpPr/>
            <p:nvPr/>
          </p:nvCxnSpPr>
          <p:spPr>
            <a:xfrm>
              <a:off x="5009060" y="4271643"/>
              <a:ext cx="728084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5E33EA-ACA0-4399-A075-0C6C037D4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60" y="4271642"/>
              <a:ext cx="728084" cy="369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4">
            <a:extLst>
              <a:ext uri="{FF2B5EF4-FFF2-40B4-BE49-F238E27FC236}">
                <a16:creationId xmlns:a16="http://schemas.microsoft.com/office/drawing/2014/main" id="{DA00BA3E-4207-45A0-A7DF-4B5A6414FA48}"/>
              </a:ext>
            </a:extLst>
          </p:cNvPr>
          <p:cNvSpPr txBox="1"/>
          <p:nvPr/>
        </p:nvSpPr>
        <p:spPr>
          <a:xfrm>
            <a:off x="195582" y="4710334"/>
            <a:ext cx="86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Python</a:t>
            </a:r>
          </a:p>
          <a:p>
            <a:r>
              <a:rPr lang="en-US" b="1" i="1" u="sng" dirty="0"/>
              <a:t> code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E6EB58-E745-4040-90EB-283A69AB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40" y="4279255"/>
            <a:ext cx="7159080" cy="24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4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0A4A-7A3A-4A22-B9EC-72868C39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Remove stop words (if necessary)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6B54-AFD0-469E-BBCD-972395EE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92" y="1501334"/>
            <a:ext cx="8686800" cy="4857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Stop words</a:t>
            </a:r>
            <a:r>
              <a:rPr lang="en-US" dirty="0"/>
              <a:t> are words which are filtered out before or after processing of 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6932B-365D-4268-863F-91916391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90" y="2163958"/>
            <a:ext cx="5096534" cy="646575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D926ECCA-5C17-486D-A1A4-CA2A57B906FD}"/>
              </a:ext>
            </a:extLst>
          </p:cNvPr>
          <p:cNvSpPr txBox="1"/>
          <p:nvPr/>
        </p:nvSpPr>
        <p:spPr>
          <a:xfrm>
            <a:off x="159092" y="2095462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Python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1FDF1-6740-48A0-8052-FB73944096DE}"/>
              </a:ext>
            </a:extLst>
          </p:cNvPr>
          <p:cNvSpPr txBox="1"/>
          <p:nvPr/>
        </p:nvSpPr>
        <p:spPr>
          <a:xfrm>
            <a:off x="1720708" y="3213805"/>
            <a:ext cx="570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[the] [quick] [brown] [fox] [jumps] [over] [the] [lazy] [dog]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0D5F-D6C4-4C0D-8C57-278774197D05}"/>
              </a:ext>
            </a:extLst>
          </p:cNvPr>
          <p:cNvSpPr txBox="1"/>
          <p:nvPr/>
        </p:nvSpPr>
        <p:spPr>
          <a:xfrm>
            <a:off x="2563854" y="4321800"/>
            <a:ext cx="40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[quick] [brown] [fox] [jumps] [lazy] [dog] 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70C44B5-4E9B-444A-A2DA-77A41BB06DA6}"/>
              </a:ext>
            </a:extLst>
          </p:cNvPr>
          <p:cNvSpPr/>
          <p:nvPr/>
        </p:nvSpPr>
        <p:spPr>
          <a:xfrm>
            <a:off x="4353697" y="3680620"/>
            <a:ext cx="436606" cy="54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FBFC88-BF0D-40DD-85AC-60DB1D187316}"/>
              </a:ext>
            </a:extLst>
          </p:cNvPr>
          <p:cNvSpPr/>
          <p:nvPr/>
        </p:nvSpPr>
        <p:spPr>
          <a:xfrm>
            <a:off x="5073316" y="3752632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[the]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7A086-6E9B-4AE3-8894-92D08D5F7D14}"/>
              </a:ext>
            </a:extLst>
          </p:cNvPr>
          <p:cNvSpPr/>
          <p:nvPr/>
        </p:nvSpPr>
        <p:spPr>
          <a:xfrm>
            <a:off x="5650672" y="3743107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[over]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26301D-76D0-465E-A274-91FCD9062A36}"/>
              </a:ext>
            </a:extLst>
          </p:cNvPr>
          <p:cNvGrpSpPr/>
          <p:nvPr/>
        </p:nvGrpSpPr>
        <p:grpSpPr>
          <a:xfrm>
            <a:off x="5003617" y="3743107"/>
            <a:ext cx="728084" cy="369333"/>
            <a:chOff x="5009060" y="4271642"/>
            <a:chExt cx="728084" cy="3693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AC9D40-8BD4-430B-8C8A-F3FB036B71F4}"/>
                </a:ext>
              </a:extLst>
            </p:cNvPr>
            <p:cNvCxnSpPr/>
            <p:nvPr/>
          </p:nvCxnSpPr>
          <p:spPr>
            <a:xfrm>
              <a:off x="5009060" y="4271643"/>
              <a:ext cx="728084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E4FE67-E960-4911-99BB-0BF7D2CAE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60" y="4271642"/>
              <a:ext cx="728084" cy="369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FDABDE-2933-4F89-9F7E-B6F5AFFDCE05}"/>
              </a:ext>
            </a:extLst>
          </p:cNvPr>
          <p:cNvGrpSpPr/>
          <p:nvPr/>
        </p:nvGrpSpPr>
        <p:grpSpPr>
          <a:xfrm>
            <a:off x="5708403" y="3750489"/>
            <a:ext cx="728084" cy="369333"/>
            <a:chOff x="5009060" y="4271642"/>
            <a:chExt cx="728084" cy="3693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DB4077-0010-40F7-AA24-55FD9EE7F4D0}"/>
                </a:ext>
              </a:extLst>
            </p:cNvPr>
            <p:cNvCxnSpPr/>
            <p:nvPr/>
          </p:nvCxnSpPr>
          <p:spPr>
            <a:xfrm>
              <a:off x="5009060" y="4271643"/>
              <a:ext cx="728084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5E33EA-ACA0-4399-A075-0C6C037D4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60" y="4271642"/>
              <a:ext cx="728084" cy="369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93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EF04-93B4-4F10-9E62-ABBC5EFB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lecture …</a:t>
            </a:r>
          </a:p>
        </p:txBody>
      </p:sp>
      <p:pic>
        <p:nvPicPr>
          <p:cNvPr id="4" name="Picture 3" descr="Image result for text mining process">
            <a:extLst>
              <a:ext uri="{FF2B5EF4-FFF2-40B4-BE49-F238E27FC236}">
                <a16:creationId xmlns:a16="http://schemas.microsoft.com/office/drawing/2014/main" id="{5B65FA9D-B4BF-4DCE-ADB3-9AB7E994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857504"/>
            <a:ext cx="6848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D17C3-29B7-4939-A3C3-46E54560843D}"/>
              </a:ext>
            </a:extLst>
          </p:cNvPr>
          <p:cNvSpPr/>
          <p:nvPr/>
        </p:nvSpPr>
        <p:spPr>
          <a:xfrm>
            <a:off x="885825" y="1552574"/>
            <a:ext cx="4067175" cy="18764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checkbox png">
            <a:extLst>
              <a:ext uri="{FF2B5EF4-FFF2-40B4-BE49-F238E27FC236}">
                <a16:creationId xmlns:a16="http://schemas.microsoft.com/office/drawing/2014/main" id="{E03E6A84-CC42-4120-8F11-810CEC4D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26" y="2115750"/>
            <a:ext cx="473848" cy="4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CC4291-19E4-4660-9FD8-157991F1305F}"/>
              </a:ext>
            </a:extLst>
          </p:cNvPr>
          <p:cNvSpPr/>
          <p:nvPr/>
        </p:nvSpPr>
        <p:spPr>
          <a:xfrm>
            <a:off x="156138" y="5964278"/>
            <a:ext cx="1459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Text Analytics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38584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0A4A-7A3A-4A22-B9EC-72868C39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stop words: Better way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A0782-8382-4266-806A-43B3A1C5047F}"/>
              </a:ext>
            </a:extLst>
          </p:cNvPr>
          <p:cNvSpPr/>
          <p:nvPr/>
        </p:nvSpPr>
        <p:spPr>
          <a:xfrm>
            <a:off x="159092" y="1457454"/>
            <a:ext cx="85812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sz="2100" dirty="0"/>
              <a:t>We can combine the stop words we have in NLTK with other stop words list we find online.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7A65CF-1DB8-4AF1-B881-BD3D028603D5}"/>
              </a:ext>
            </a:extLst>
          </p:cNvPr>
          <p:cNvSpPr/>
          <p:nvPr/>
        </p:nvSpPr>
        <p:spPr>
          <a:xfrm>
            <a:off x="2601712" y="1956726"/>
            <a:ext cx="36960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https://github.com/6/stopwords-json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926ECCA-5C17-486D-A1A4-CA2A57B906FD}"/>
              </a:ext>
            </a:extLst>
          </p:cNvPr>
          <p:cNvSpPr txBox="1"/>
          <p:nvPr/>
        </p:nvSpPr>
        <p:spPr>
          <a:xfrm>
            <a:off x="159092" y="2679512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Python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1F9DC-EF7A-4AB9-A763-68478F40B517}"/>
              </a:ext>
            </a:extLst>
          </p:cNvPr>
          <p:cNvSpPr/>
          <p:nvPr/>
        </p:nvSpPr>
        <p:spPr>
          <a:xfrm>
            <a:off x="2061280" y="5862101"/>
            <a:ext cx="50214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Why do we need to decapitalize </a:t>
            </a:r>
          </a:p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before removing stop words? </a:t>
            </a:r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F9C0F367-3010-47EC-96AE-76916372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852" y="5862101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961A63-424D-45F9-9497-A3B0BFD3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3038742"/>
            <a:ext cx="7019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0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5C4B2CE-3BF9-481F-B985-85FE0E62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1" y="1871333"/>
            <a:ext cx="7886699" cy="2928124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D926ECCA-5C17-486D-A1A4-CA2A57B906FD}"/>
              </a:ext>
            </a:extLst>
          </p:cNvPr>
          <p:cNvSpPr txBox="1"/>
          <p:nvPr/>
        </p:nvSpPr>
        <p:spPr>
          <a:xfrm>
            <a:off x="204359" y="1556882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Python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1F9DC-EF7A-4AB9-A763-68478F40B517}"/>
              </a:ext>
            </a:extLst>
          </p:cNvPr>
          <p:cNvSpPr/>
          <p:nvPr/>
        </p:nvSpPr>
        <p:spPr>
          <a:xfrm>
            <a:off x="2061280" y="5862101"/>
            <a:ext cx="50214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Why do we need to decapitalize </a:t>
            </a:r>
          </a:p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before removing stop words? </a:t>
            </a:r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F9C0F367-3010-47EC-96AE-769163727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852" y="5862101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2AAA8A5-D78A-4818-828F-B0A226753BF3}"/>
              </a:ext>
            </a:extLst>
          </p:cNvPr>
          <p:cNvSpPr/>
          <p:nvPr/>
        </p:nvSpPr>
        <p:spPr>
          <a:xfrm>
            <a:off x="665430" y="4428556"/>
            <a:ext cx="579422" cy="362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5AD39B-1AF8-4CD8-AA66-0807A3F2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77394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6FBB-6CD3-471C-9BE4-89752CE4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we get…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3E7E77-B684-46DA-85BB-5CA28FBF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987"/>
            <a:ext cx="7886700" cy="2290775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The quick brown fox jumps over the lazy dog.</a:t>
            </a:r>
            <a:br>
              <a:rPr lang="en-US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He lands head first on a rotting maple log.</a:t>
            </a:r>
            <a:br>
              <a:rPr lang="en-US" dirty="0"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Knocked unconscious, fox sleeps with shallow breath</a:t>
            </a:r>
            <a:br>
              <a:rPr lang="en-US" dirty="0"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until the lazy dog awakes and worries him to death.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12A24-FDBD-46CE-998E-2781661C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2763"/>
            <a:ext cx="9144000" cy="5106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C1C852E6-AE08-41C9-B8A8-C0565D480227}"/>
              </a:ext>
            </a:extLst>
          </p:cNvPr>
          <p:cNvSpPr/>
          <p:nvPr/>
        </p:nvSpPr>
        <p:spPr>
          <a:xfrm>
            <a:off x="3257550" y="3623470"/>
            <a:ext cx="1599428" cy="1215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24BDC-9A20-4AA3-AA6E-4D761479DF25}"/>
              </a:ext>
            </a:extLst>
          </p:cNvPr>
          <p:cNvSpPr txBox="1"/>
          <p:nvPr/>
        </p:nvSpPr>
        <p:spPr>
          <a:xfrm>
            <a:off x="3095686" y="4799037"/>
            <a:ext cx="17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</a:t>
            </a:r>
            <a:r>
              <a:rPr lang="en-US"/>
              <a:t>key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>
            <a:extLst>
              <a:ext uri="{FF2B5EF4-FFF2-40B4-BE49-F238E27FC236}">
                <a16:creationId xmlns:a16="http://schemas.microsoft.com/office/drawing/2014/main" id="{CB706928-D43A-4693-BB5D-CC162B1552F8}"/>
              </a:ext>
            </a:extLst>
          </p:cNvPr>
          <p:cNvSpPr/>
          <p:nvPr/>
        </p:nvSpPr>
        <p:spPr>
          <a:xfrm>
            <a:off x="1926428" y="1381125"/>
            <a:ext cx="4300540" cy="5457825"/>
          </a:xfrm>
          <a:prstGeom prst="downArrow">
            <a:avLst>
              <a:gd name="adj1" fmla="val 50000"/>
              <a:gd name="adj2" fmla="val 3228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8BC7D-C0FD-47F1-B003-5EC85DCA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C1B38-041B-4AF8-8EDD-B8BAF2196A74}"/>
              </a:ext>
            </a:extLst>
          </p:cNvPr>
          <p:cNvSpPr/>
          <p:nvPr/>
        </p:nvSpPr>
        <p:spPr>
          <a:xfrm>
            <a:off x="578641" y="3139453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27CBD-4A68-4F75-90DC-04FD4C31A078}"/>
              </a:ext>
            </a:extLst>
          </p:cNvPr>
          <p:cNvSpPr/>
          <p:nvPr/>
        </p:nvSpPr>
        <p:spPr>
          <a:xfrm>
            <a:off x="7217572" y="3138970"/>
            <a:ext cx="1764502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key tokens 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60C318-3C35-46A0-966F-449C147411F8}"/>
              </a:ext>
            </a:extLst>
          </p:cNvPr>
          <p:cNvSpPr/>
          <p:nvPr/>
        </p:nvSpPr>
        <p:spPr>
          <a:xfrm>
            <a:off x="3162298" y="1558071"/>
            <a:ext cx="1828800" cy="914400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Tokenization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960C24-CD89-4721-BDFA-BA39948A34D9}"/>
              </a:ext>
            </a:extLst>
          </p:cNvPr>
          <p:cNvSpPr/>
          <p:nvPr/>
        </p:nvSpPr>
        <p:spPr>
          <a:xfrm>
            <a:off x="3162298" y="2563171"/>
            <a:ext cx="1828800" cy="914400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Decapitalization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12BCC9-C48C-4F76-971C-CAA95C051B79}"/>
              </a:ext>
            </a:extLst>
          </p:cNvPr>
          <p:cNvSpPr/>
          <p:nvPr/>
        </p:nvSpPr>
        <p:spPr>
          <a:xfrm>
            <a:off x="3171824" y="4573373"/>
            <a:ext cx="1828800" cy="914400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Lemmatization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5AE27C-6D52-4CC6-B781-696288A821E2}"/>
              </a:ext>
            </a:extLst>
          </p:cNvPr>
          <p:cNvSpPr/>
          <p:nvPr/>
        </p:nvSpPr>
        <p:spPr>
          <a:xfrm>
            <a:off x="3171824" y="3568272"/>
            <a:ext cx="1828800" cy="914400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Remove Punctuations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944E3E-1BAA-4C77-A29E-A106A296FC7A}"/>
              </a:ext>
            </a:extLst>
          </p:cNvPr>
          <p:cNvSpPr/>
          <p:nvPr/>
        </p:nvSpPr>
        <p:spPr>
          <a:xfrm>
            <a:off x="3171826" y="5578473"/>
            <a:ext cx="1828800" cy="914400"/>
          </a:xfrm>
          <a:prstGeom prst="round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Remove Stop Words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FAB480-6318-4995-81BD-9B0ED4D01FEE}"/>
              </a:ext>
            </a:extLst>
          </p:cNvPr>
          <p:cNvCxnSpPr>
            <a:stCxn id="4" idx="3"/>
          </p:cNvCxnSpPr>
          <p:nvPr/>
        </p:nvCxnSpPr>
        <p:spPr>
          <a:xfrm flipV="1">
            <a:off x="1493041" y="3596170"/>
            <a:ext cx="1507334" cy="4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CE521-31B8-469A-800C-02BA66F3EC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172073" y="3568272"/>
            <a:ext cx="2045499" cy="278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67BCBB-57D6-4DD0-952F-6FD2DA282111}"/>
              </a:ext>
            </a:extLst>
          </p:cNvPr>
          <p:cNvSpPr txBox="1"/>
          <p:nvPr/>
        </p:nvSpPr>
        <p:spPr>
          <a:xfrm>
            <a:off x="5000624" y="1847763"/>
            <a:ext cx="15579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 Split words 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5A8E5-CC72-469D-8D9C-21AEF0F41C0F}"/>
              </a:ext>
            </a:extLst>
          </p:cNvPr>
          <p:cNvSpPr txBox="1"/>
          <p:nvPr/>
        </p:nvSpPr>
        <p:spPr>
          <a:xfrm>
            <a:off x="5000624" y="4845907"/>
            <a:ext cx="1643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&lt; word’s form 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07D7B-2C0C-4325-B3E3-BA94FD4A968C}"/>
              </a:ext>
            </a:extLst>
          </p:cNvPr>
          <p:cNvSpPr txBox="1"/>
          <p:nvPr/>
        </p:nvSpPr>
        <p:spPr>
          <a:xfrm>
            <a:off x="5000624" y="3868704"/>
            <a:ext cx="1861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&lt; remove .,:?! …&gt;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F63D7-A803-4FC3-AEEC-2BB126596B02}"/>
              </a:ext>
            </a:extLst>
          </p:cNvPr>
          <p:cNvSpPr txBox="1"/>
          <p:nvPr/>
        </p:nvSpPr>
        <p:spPr>
          <a:xfrm>
            <a:off x="1127529" y="2576333"/>
            <a:ext cx="2088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&lt; lowercase words 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D4E3D-0441-403C-82B0-55EE8DE62663}"/>
              </a:ext>
            </a:extLst>
          </p:cNvPr>
          <p:cNvSpPr txBox="1"/>
          <p:nvPr/>
        </p:nvSpPr>
        <p:spPr>
          <a:xfrm>
            <a:off x="1339889" y="5851007"/>
            <a:ext cx="18136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&lt; get key words &gt;</a:t>
            </a:r>
          </a:p>
        </p:txBody>
      </p:sp>
    </p:spTree>
    <p:extLst>
      <p:ext uri="{BB962C8B-B14F-4D97-AF65-F5344CB8AC3E}">
        <p14:creationId xmlns:p14="http://schemas.microsoft.com/office/powerpoint/2010/main" val="60417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2C1D201-2D89-4BFC-B9A7-2AC6B512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14" y="2090282"/>
            <a:ext cx="3148656" cy="160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B6FBB-6CD3-471C-9BE4-89752CE4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i="1" dirty="0">
                <a:solidFill>
                  <a:srgbClr val="C00000"/>
                </a:solidFill>
                <a:latin typeface="ALS SyysScript VH" panose="02000506050000020003" pitchFamily="2" charset="0"/>
              </a:rPr>
              <a:t>Harry Potter 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F4ECC-7FBF-4F52-98FF-CBBB3C6B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5" y="4431957"/>
            <a:ext cx="4483368" cy="2266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8314E-B12B-45A9-AFE4-B9657FA5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17" y="1569457"/>
            <a:ext cx="4305004" cy="191720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0E5FB73-D3BC-4F94-BDB4-B8C1AC8F4653}"/>
              </a:ext>
            </a:extLst>
          </p:cNvPr>
          <p:cNvSpPr/>
          <p:nvPr/>
        </p:nvSpPr>
        <p:spPr>
          <a:xfrm>
            <a:off x="1945124" y="3634946"/>
            <a:ext cx="955589" cy="724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942D1-B14F-4833-9FF2-D71C8DB7D59E}"/>
              </a:ext>
            </a:extLst>
          </p:cNvPr>
          <p:cNvSpPr txBox="1"/>
          <p:nvPr/>
        </p:nvSpPr>
        <p:spPr>
          <a:xfrm>
            <a:off x="6516129" y="1569457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lecture: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99E87-0DC1-48DE-B56D-BE7A38B2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968" y="4359876"/>
            <a:ext cx="3592802" cy="23468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F0F04B-2C72-4F2D-AD7E-7A3DA3121EBD}"/>
              </a:ext>
            </a:extLst>
          </p:cNvPr>
          <p:cNvSpPr txBox="1"/>
          <p:nvPr/>
        </p:nvSpPr>
        <p:spPr>
          <a:xfrm>
            <a:off x="4946344" y="2706931"/>
            <a:ext cx="90792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N-gram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A6663-F9BB-41BE-8672-4223C175C725}"/>
              </a:ext>
            </a:extLst>
          </p:cNvPr>
          <p:cNvSpPr txBox="1"/>
          <p:nvPr/>
        </p:nvSpPr>
        <p:spPr>
          <a:xfrm>
            <a:off x="6179500" y="4175210"/>
            <a:ext cx="229188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Lexical Dispersion Plot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204E8C-585F-4571-939A-10EF13789C92}"/>
              </a:ext>
            </a:extLst>
          </p:cNvPr>
          <p:cNvCxnSpPr/>
          <p:nvPr/>
        </p:nvCxnSpPr>
        <p:spPr>
          <a:xfrm>
            <a:off x="4926227" y="1541457"/>
            <a:ext cx="0" cy="5156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EF04-93B4-4F10-9E62-ABBC5EFB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task</a:t>
            </a:r>
          </a:p>
        </p:txBody>
      </p:sp>
      <p:pic>
        <p:nvPicPr>
          <p:cNvPr id="4" name="Picture 3" descr="Image result for text mining process">
            <a:extLst>
              <a:ext uri="{FF2B5EF4-FFF2-40B4-BE49-F238E27FC236}">
                <a16:creationId xmlns:a16="http://schemas.microsoft.com/office/drawing/2014/main" id="{5B65FA9D-B4BF-4DCE-ADB3-9AB7E994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857504"/>
            <a:ext cx="6848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D17C3-29B7-4939-A3C3-46E54560843D}"/>
              </a:ext>
            </a:extLst>
          </p:cNvPr>
          <p:cNvSpPr/>
          <p:nvPr/>
        </p:nvSpPr>
        <p:spPr>
          <a:xfrm>
            <a:off x="5076826" y="1552575"/>
            <a:ext cx="2781300" cy="18764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67B45-775E-45DC-BFDB-46F27569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39"/>
            <a:ext cx="8886313" cy="4895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BCFD62-3442-41E1-9B6A-9EFCEB918664}"/>
              </a:ext>
            </a:extLst>
          </p:cNvPr>
          <p:cNvSpPr/>
          <p:nvPr/>
        </p:nvSpPr>
        <p:spPr>
          <a:xfrm>
            <a:off x="2581275" y="3629025"/>
            <a:ext cx="3017520" cy="27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Image result for turn arrow png">
            <a:extLst>
              <a:ext uri="{FF2B5EF4-FFF2-40B4-BE49-F238E27FC236}">
                <a16:creationId xmlns:a16="http://schemas.microsoft.com/office/drawing/2014/main" id="{D3A890BA-3D76-4E6F-9453-05724C0F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1899">
            <a:off x="5102237" y="4029113"/>
            <a:ext cx="1705383" cy="308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26684-9923-4219-A9CE-8ED449C890D5}"/>
              </a:ext>
            </a:extLst>
          </p:cNvPr>
          <p:cNvSpPr/>
          <p:nvPr/>
        </p:nvSpPr>
        <p:spPr>
          <a:xfrm>
            <a:off x="581025" y="5570056"/>
            <a:ext cx="49339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  <a:cs typeface="Angsana New" panose="020B0502040204020203" pitchFamily="18" charset="-34"/>
              </a:rPr>
              <a:t>We will handle this 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E15B1-5264-48B8-8451-CFD200FF53C5}"/>
              </a:ext>
            </a:extLst>
          </p:cNvPr>
          <p:cNvSpPr/>
          <p:nvPr/>
        </p:nvSpPr>
        <p:spPr>
          <a:xfrm>
            <a:off x="2581275" y="4726825"/>
            <a:ext cx="3017520" cy="27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F5317-A375-45F6-8A54-30C8D1B0BA07}"/>
              </a:ext>
            </a:extLst>
          </p:cNvPr>
          <p:cNvSpPr/>
          <p:nvPr/>
        </p:nvSpPr>
        <p:spPr>
          <a:xfrm>
            <a:off x="2581275" y="4452375"/>
            <a:ext cx="3017520" cy="27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AB9D6-9C68-466D-A979-EBCFE67E30C6}"/>
              </a:ext>
            </a:extLst>
          </p:cNvPr>
          <p:cNvSpPr/>
          <p:nvPr/>
        </p:nvSpPr>
        <p:spPr>
          <a:xfrm>
            <a:off x="2581275" y="4177925"/>
            <a:ext cx="3017520" cy="27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C47E0-721C-4E0B-9327-E33D0E484C3D}"/>
              </a:ext>
            </a:extLst>
          </p:cNvPr>
          <p:cNvSpPr/>
          <p:nvPr/>
        </p:nvSpPr>
        <p:spPr>
          <a:xfrm>
            <a:off x="2581275" y="3903475"/>
            <a:ext cx="3017520" cy="27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2C5A3-58FA-45ED-8C1E-901A5AAC18EA}"/>
              </a:ext>
            </a:extLst>
          </p:cNvPr>
          <p:cNvSpPr/>
          <p:nvPr/>
        </p:nvSpPr>
        <p:spPr>
          <a:xfrm>
            <a:off x="2581275" y="5001273"/>
            <a:ext cx="3017520" cy="27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D54F-8DE5-4A2E-A337-EC51FBAF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Quick Brown Fox -- The Rest of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8721-6AD7-49A7-B241-E0A9B1279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8" y="2283612"/>
            <a:ext cx="7886700" cy="2290775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The quick brown fox jumps over the lazy dog.</a:t>
            </a:r>
            <a:br>
              <a:rPr lang="en-US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He lands head first on a rotting maple log.</a:t>
            </a:r>
            <a:br>
              <a:rPr lang="en-US" dirty="0"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Knocked unconscious, fox sleeps with shallow breath</a:t>
            </a:r>
            <a:br>
              <a:rPr lang="en-US" dirty="0"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until the lazy dog awakes and worries him to death.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4AE75-414F-4BB9-9FC0-8B6237698F37}"/>
              </a:ext>
            </a:extLst>
          </p:cNvPr>
          <p:cNvSpPr/>
          <p:nvPr/>
        </p:nvSpPr>
        <p:spPr>
          <a:xfrm>
            <a:off x="90617" y="6262470"/>
            <a:ext cx="8830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https://allpoetry.com/poem/1063961-The-Quick-Brown-Fox----The-Rest-of-the-Story-by-JennyLee</a:t>
            </a:r>
          </a:p>
        </p:txBody>
      </p:sp>
      <p:pic>
        <p:nvPicPr>
          <p:cNvPr id="2050" name="Picture 2" descr="Image result for the quick brown fox jumps over the lazy dog poem">
            <a:extLst>
              <a:ext uri="{FF2B5EF4-FFF2-40B4-BE49-F238E27FC236}">
                <a16:creationId xmlns:a16="http://schemas.microsoft.com/office/drawing/2014/main" id="{27573512-87E9-4B9F-B848-4359BA26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46" y="4228072"/>
            <a:ext cx="1770104" cy="17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7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67D-2F80-48B8-864B-741854EB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DB34-6D2C-4765-8D49-BEFC2BAE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text </a:t>
            </a:r>
            <a:r>
              <a:rPr lang="en-US" sz="2800" dirty="0">
                <a:sym typeface="Wingdings" panose="05000000000000000000" pitchFamily="2" charset="2"/>
              </a:rPr>
              <a:t> List of tokens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A7F36-B4AB-449C-942A-A72F3EF01CBB}"/>
              </a:ext>
            </a:extLst>
          </p:cNvPr>
          <p:cNvSpPr txBox="1"/>
          <p:nvPr/>
        </p:nvSpPr>
        <p:spPr>
          <a:xfrm>
            <a:off x="2393166" y="2487827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EucrosiaUPC" panose="020B0502040204020203" pitchFamily="18" charset="-34"/>
              </a:rPr>
              <a:t>The quick brown fox jumps over the lazy dog.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37E7F-6657-40D7-8335-81E3057AE9FC}"/>
              </a:ext>
            </a:extLst>
          </p:cNvPr>
          <p:cNvSpPr txBox="1"/>
          <p:nvPr/>
        </p:nvSpPr>
        <p:spPr>
          <a:xfrm>
            <a:off x="1511618" y="3556792"/>
            <a:ext cx="658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dirty="0"/>
              <a:t>[The] [quick] [brown] [fox] [jumps] [over] [the] [lazy] [dog][.]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ED20C-F80D-474E-873E-449A3B1D2D38}"/>
              </a:ext>
            </a:extLst>
          </p:cNvPr>
          <p:cNvSpPr txBox="1"/>
          <p:nvPr/>
        </p:nvSpPr>
        <p:spPr>
          <a:xfrm>
            <a:off x="2399767" y="5830603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dirty="0"/>
              <a:t>[quick] [brown] [fox] [jump] [lazy] [dog]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0DE949-93A0-4253-9325-0C407A8DBB4E}"/>
              </a:ext>
            </a:extLst>
          </p:cNvPr>
          <p:cNvSpPr/>
          <p:nvPr/>
        </p:nvSpPr>
        <p:spPr>
          <a:xfrm>
            <a:off x="4353695" y="3006811"/>
            <a:ext cx="436606" cy="54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DF219B-7221-4E7B-BCBF-FA5A060BA5C8}"/>
              </a:ext>
            </a:extLst>
          </p:cNvPr>
          <p:cNvSpPr/>
          <p:nvPr/>
        </p:nvSpPr>
        <p:spPr>
          <a:xfrm>
            <a:off x="4353695" y="4023814"/>
            <a:ext cx="436606" cy="1841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54672-44E3-40EB-859E-900E51E64B08}"/>
              </a:ext>
            </a:extLst>
          </p:cNvPr>
          <p:cNvSpPr/>
          <p:nvPr/>
        </p:nvSpPr>
        <p:spPr>
          <a:xfrm>
            <a:off x="5009060" y="4271643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[The]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29337A-1EE6-409B-ABD9-99F2A198C1D5}"/>
              </a:ext>
            </a:extLst>
          </p:cNvPr>
          <p:cNvGrpSpPr/>
          <p:nvPr/>
        </p:nvGrpSpPr>
        <p:grpSpPr>
          <a:xfrm>
            <a:off x="5009060" y="4271642"/>
            <a:ext cx="728084" cy="369333"/>
            <a:chOff x="5009060" y="4271642"/>
            <a:chExt cx="728084" cy="36933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EB0B46-8DEE-4BD6-A378-016051D6CF64}"/>
                </a:ext>
              </a:extLst>
            </p:cNvPr>
            <p:cNvCxnSpPr/>
            <p:nvPr/>
          </p:nvCxnSpPr>
          <p:spPr>
            <a:xfrm>
              <a:off x="5009060" y="4271643"/>
              <a:ext cx="728084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8364D6-C4A8-4982-8CAA-F29B0B906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60" y="4271642"/>
              <a:ext cx="728084" cy="369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5F88933-1F1C-4A52-AE35-CFB5E7A6797B}"/>
              </a:ext>
            </a:extLst>
          </p:cNvPr>
          <p:cNvSpPr/>
          <p:nvPr/>
        </p:nvSpPr>
        <p:spPr>
          <a:xfrm>
            <a:off x="5855876" y="4271642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[over]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5B37EA-8AE8-4CDE-AB3C-951A4612D8EC}"/>
              </a:ext>
            </a:extLst>
          </p:cNvPr>
          <p:cNvGrpSpPr/>
          <p:nvPr/>
        </p:nvGrpSpPr>
        <p:grpSpPr>
          <a:xfrm>
            <a:off x="5855876" y="4286953"/>
            <a:ext cx="728084" cy="369333"/>
            <a:chOff x="5009060" y="4271642"/>
            <a:chExt cx="728084" cy="3693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2F876C-81B2-45FC-9E84-171A8101172E}"/>
                </a:ext>
              </a:extLst>
            </p:cNvPr>
            <p:cNvCxnSpPr/>
            <p:nvPr/>
          </p:nvCxnSpPr>
          <p:spPr>
            <a:xfrm>
              <a:off x="5009060" y="4271643"/>
              <a:ext cx="728084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50F44F-3822-4129-8DB5-014A87753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60" y="4271642"/>
              <a:ext cx="728084" cy="369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17857DA-4084-44FA-801C-DC959C5B4824}"/>
              </a:ext>
            </a:extLst>
          </p:cNvPr>
          <p:cNvSpPr/>
          <p:nvPr/>
        </p:nvSpPr>
        <p:spPr>
          <a:xfrm>
            <a:off x="4866438" y="4738822"/>
            <a:ext cx="19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[jumps]  </a:t>
            </a:r>
            <a:r>
              <a:rPr lang="en-US" dirty="0">
                <a:sym typeface="Wingdings" panose="05000000000000000000" pitchFamily="2" charset="2"/>
              </a:rPr>
              <a:t> [jump]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56E8-423B-451A-8362-83CE9B64B9F4}"/>
              </a:ext>
            </a:extLst>
          </p:cNvPr>
          <p:cNvSpPr/>
          <p:nvPr/>
        </p:nvSpPr>
        <p:spPr>
          <a:xfrm>
            <a:off x="5575544" y="519406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[.]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84B52C-3E5E-4332-8D14-2B98BCA9D6EF}"/>
              </a:ext>
            </a:extLst>
          </p:cNvPr>
          <p:cNvGrpSpPr/>
          <p:nvPr/>
        </p:nvGrpSpPr>
        <p:grpSpPr>
          <a:xfrm>
            <a:off x="5373102" y="5194068"/>
            <a:ext cx="728084" cy="369333"/>
            <a:chOff x="5009060" y="4271642"/>
            <a:chExt cx="728084" cy="3693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B454FC-D666-4919-801D-0CA4724C2C52}"/>
                </a:ext>
              </a:extLst>
            </p:cNvPr>
            <p:cNvCxnSpPr/>
            <p:nvPr/>
          </p:nvCxnSpPr>
          <p:spPr>
            <a:xfrm>
              <a:off x="5009060" y="4271643"/>
              <a:ext cx="728084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7DE1-EB8F-49C8-A798-138AA439E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60" y="4271642"/>
              <a:ext cx="728084" cy="369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2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E88-4CB7-439B-93EA-7CF5FE0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Splitting text into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6ECCA-5C17-486D-A1A4-CA2A57B906FD}"/>
              </a:ext>
            </a:extLst>
          </p:cNvPr>
          <p:cNvSpPr txBox="1"/>
          <p:nvPr/>
        </p:nvSpPr>
        <p:spPr>
          <a:xfrm>
            <a:off x="140043" y="1550520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Python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FAB50-FD71-4661-A009-F8B0ED37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14" y="4523599"/>
            <a:ext cx="7603404" cy="1865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076194-5975-4AAB-9638-BD0C46F5CCE1}"/>
              </a:ext>
            </a:extLst>
          </p:cNvPr>
          <p:cNvSpPr txBox="1"/>
          <p:nvPr/>
        </p:nvSpPr>
        <p:spPr>
          <a:xfrm>
            <a:off x="2402162" y="2743097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EucrosiaUPC" panose="020B0502040204020203" pitchFamily="18" charset="-34"/>
              </a:rPr>
              <a:t>The quick brown fox jumps over the lazy dog.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D4353-B04E-421A-8AA0-75F921F45A80}"/>
              </a:ext>
            </a:extLst>
          </p:cNvPr>
          <p:cNvSpPr txBox="1"/>
          <p:nvPr/>
        </p:nvSpPr>
        <p:spPr>
          <a:xfrm>
            <a:off x="1520614" y="3812062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dirty="0"/>
              <a:t>[The] [quick] [brown] [fox] [jumps] [over] [the] [lazy] [dog.]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3746498-21DD-49F8-A5D8-E8004E4B1193}"/>
              </a:ext>
            </a:extLst>
          </p:cNvPr>
          <p:cNvSpPr/>
          <p:nvPr/>
        </p:nvSpPr>
        <p:spPr>
          <a:xfrm>
            <a:off x="4362691" y="3262081"/>
            <a:ext cx="436606" cy="54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9DB8B-9C26-47BF-9042-880DCF52A1B2}"/>
              </a:ext>
            </a:extLst>
          </p:cNvPr>
          <p:cNvSpPr txBox="1"/>
          <p:nvPr/>
        </p:nvSpPr>
        <p:spPr>
          <a:xfrm>
            <a:off x="140043" y="4938149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Python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EA273-BCE9-4D07-BFC6-F25739E3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3" y="1446791"/>
            <a:ext cx="4619625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BA6305-0037-441D-9529-01AF2F4D1928}"/>
              </a:ext>
            </a:extLst>
          </p:cNvPr>
          <p:cNvSpPr txBox="1"/>
          <p:nvPr/>
        </p:nvSpPr>
        <p:spPr>
          <a:xfrm>
            <a:off x="2993566" y="2019676"/>
            <a:ext cx="25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Split words using &lt;space&gt;</a:t>
            </a:r>
          </a:p>
        </p:txBody>
      </p:sp>
    </p:spTree>
    <p:extLst>
      <p:ext uri="{BB962C8B-B14F-4D97-AF65-F5344CB8AC3E}">
        <p14:creationId xmlns:p14="http://schemas.microsoft.com/office/powerpoint/2010/main" val="273605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E88-4CB7-439B-93EA-7CF5FE0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way: </a:t>
            </a:r>
            <a:r>
              <a:rPr lang="en-US" dirty="0">
                <a:solidFill>
                  <a:srgbClr val="C00000"/>
                </a:solidFill>
              </a:rPr>
              <a:t>Tokenization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6ECCA-5C17-486D-A1A4-CA2A57B906FD}"/>
              </a:ext>
            </a:extLst>
          </p:cNvPr>
          <p:cNvSpPr txBox="1"/>
          <p:nvPr/>
        </p:nvSpPr>
        <p:spPr>
          <a:xfrm>
            <a:off x="140043" y="3429000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Python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76194-5975-4AAB-9638-BD0C46F5CCE1}"/>
              </a:ext>
            </a:extLst>
          </p:cNvPr>
          <p:cNvSpPr txBox="1"/>
          <p:nvPr/>
        </p:nvSpPr>
        <p:spPr>
          <a:xfrm>
            <a:off x="2402162" y="155052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EucrosiaUPC" panose="020B0502040204020203" pitchFamily="18" charset="-34"/>
              </a:rPr>
              <a:t>The quick brown fox jumps over the lazy dog.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D4353-B04E-421A-8AA0-75F921F45A80}"/>
              </a:ext>
            </a:extLst>
          </p:cNvPr>
          <p:cNvSpPr txBox="1"/>
          <p:nvPr/>
        </p:nvSpPr>
        <p:spPr>
          <a:xfrm>
            <a:off x="1520614" y="2619485"/>
            <a:ext cx="658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dirty="0"/>
              <a:t>[The] [quick] [brown] [fox] [jumps] [over] [the] [lazy] [dog][.]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3746498-21DD-49F8-A5D8-E8004E4B1193}"/>
              </a:ext>
            </a:extLst>
          </p:cNvPr>
          <p:cNvSpPr/>
          <p:nvPr/>
        </p:nvSpPr>
        <p:spPr>
          <a:xfrm>
            <a:off x="4362691" y="2069504"/>
            <a:ext cx="436606" cy="54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24015F-8FBC-48F8-AA00-C84A36BB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" y="3869184"/>
            <a:ext cx="9144000" cy="24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DDFB76-2628-4E79-A53E-C0E2C503FE2C}"/>
              </a:ext>
            </a:extLst>
          </p:cNvPr>
          <p:cNvSpPr/>
          <p:nvPr/>
        </p:nvSpPr>
        <p:spPr>
          <a:xfrm>
            <a:off x="5486400" y="5462124"/>
            <a:ext cx="3028950" cy="1221423"/>
          </a:xfrm>
          <a:prstGeom prst="roundRect">
            <a:avLst/>
          </a:prstGeom>
          <a:solidFill>
            <a:srgbClr val="D0CECE">
              <a:alpha val="2313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2C591B9-EF96-425E-BF6F-0E72BD9A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7" y="3101373"/>
            <a:ext cx="7532483" cy="219407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4EE1376-9B03-4E45-BDFE-CDFD54A645AA}"/>
              </a:ext>
            </a:extLst>
          </p:cNvPr>
          <p:cNvGrpSpPr/>
          <p:nvPr/>
        </p:nvGrpSpPr>
        <p:grpSpPr>
          <a:xfrm>
            <a:off x="74193" y="5691672"/>
            <a:ext cx="4655938" cy="1134248"/>
            <a:chOff x="2986087" y="5206034"/>
            <a:chExt cx="5986564" cy="14662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B6208E-7324-4935-B893-ABD7511D1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6087" y="5206034"/>
              <a:ext cx="5986564" cy="1466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FC996F-542A-45FA-A676-BDF7E3C4BF00}"/>
                </a:ext>
              </a:extLst>
            </p:cNvPr>
            <p:cNvCxnSpPr/>
            <p:nvPr/>
          </p:nvCxnSpPr>
          <p:spPr>
            <a:xfrm>
              <a:off x="3566581" y="6005823"/>
              <a:ext cx="2028825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1DAA90-8B1B-4F50-96C8-FFAE9E45723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6301098"/>
              <a:ext cx="1743075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913131-CCE5-48AB-B6F4-78AED14DAA42}"/>
                </a:ext>
              </a:extLst>
            </p:cNvPr>
            <p:cNvCxnSpPr>
              <a:cxnSpLocks/>
            </p:cNvCxnSpPr>
            <p:nvPr/>
          </p:nvCxnSpPr>
          <p:spPr>
            <a:xfrm>
              <a:off x="2986087" y="6567798"/>
              <a:ext cx="421578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77FE88-4CB7-439B-93EA-7CF5FE0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better way: </a:t>
            </a:r>
            <a:r>
              <a:rPr lang="en-US" dirty="0">
                <a:solidFill>
                  <a:srgbClr val="C00000"/>
                </a:solidFill>
              </a:rPr>
              <a:t>Tokenization +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6ECCA-5C17-486D-A1A4-CA2A57B906FD}"/>
              </a:ext>
            </a:extLst>
          </p:cNvPr>
          <p:cNvSpPr txBox="1"/>
          <p:nvPr/>
        </p:nvSpPr>
        <p:spPr>
          <a:xfrm>
            <a:off x="140043" y="2742285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Python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76194-5975-4AAB-9638-BD0C46F5CCE1}"/>
              </a:ext>
            </a:extLst>
          </p:cNvPr>
          <p:cNvSpPr txBox="1"/>
          <p:nvPr/>
        </p:nvSpPr>
        <p:spPr>
          <a:xfrm>
            <a:off x="2402162" y="1422176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EucrosiaUPC" panose="020B0502040204020203" pitchFamily="18" charset="-34"/>
              </a:rPr>
              <a:t>The quick brown fox jumps over the lazy dog.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D4353-B04E-421A-8AA0-75F921F45A80}"/>
              </a:ext>
            </a:extLst>
          </p:cNvPr>
          <p:cNvSpPr txBox="1"/>
          <p:nvPr/>
        </p:nvSpPr>
        <p:spPr>
          <a:xfrm>
            <a:off x="1520614" y="2335820"/>
            <a:ext cx="658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Georgia" panose="02040502050405020303" pitchFamily="18" charset="0"/>
                <a:cs typeface="EucrosiaUPC" panose="020B0502040204020203" pitchFamily="18" charset="-34"/>
              </a:defRPr>
            </a:lvl1pPr>
          </a:lstStyle>
          <a:p>
            <a:r>
              <a:rPr lang="en-US" dirty="0"/>
              <a:t>[The] [quick] [brown] [fox] [jumps] [over] [the] [lazy] [dog]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3746498-21DD-49F8-A5D8-E8004E4B1193}"/>
              </a:ext>
            </a:extLst>
          </p:cNvPr>
          <p:cNvSpPr/>
          <p:nvPr/>
        </p:nvSpPr>
        <p:spPr>
          <a:xfrm>
            <a:off x="4365412" y="1779604"/>
            <a:ext cx="436606" cy="54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8C2B69-64F5-4F87-92F6-EBCC7D2AB6F0}"/>
              </a:ext>
            </a:extLst>
          </p:cNvPr>
          <p:cNvGrpSpPr/>
          <p:nvPr/>
        </p:nvGrpSpPr>
        <p:grpSpPr>
          <a:xfrm>
            <a:off x="3485584" y="3156934"/>
            <a:ext cx="3840054" cy="420183"/>
            <a:chOff x="3457009" y="3429000"/>
            <a:chExt cx="3840054" cy="420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65482A-3CEE-4F5C-B182-72AB84B94E59}"/>
                </a:ext>
              </a:extLst>
            </p:cNvPr>
            <p:cNvSpPr/>
            <p:nvPr/>
          </p:nvSpPr>
          <p:spPr>
            <a:xfrm>
              <a:off x="3457009" y="3429000"/>
              <a:ext cx="1753167" cy="3953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33EC66-DF03-46F4-8FE5-FBC3591CDE42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5210176" y="3626670"/>
              <a:ext cx="2086887" cy="22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AC963-9DBB-4928-ACE6-562444F8849B}"/>
              </a:ext>
            </a:extLst>
          </p:cNvPr>
          <p:cNvSpPr/>
          <p:nvPr/>
        </p:nvSpPr>
        <p:spPr>
          <a:xfrm>
            <a:off x="7325638" y="3115452"/>
            <a:ext cx="167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ystem-ui"/>
              </a:rPr>
              <a:t>Regular-Expression </a:t>
            </a:r>
          </a:p>
          <a:p>
            <a:r>
              <a:rPr lang="en-US" dirty="0">
                <a:solidFill>
                  <a:srgbClr val="C00000"/>
                </a:solidFill>
                <a:latin typeface="system-ui"/>
              </a:rPr>
              <a:t>Tokenizers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55D880-C592-40E4-9FE8-642FF5F5313A}"/>
              </a:ext>
            </a:extLst>
          </p:cNvPr>
          <p:cNvSpPr txBox="1"/>
          <p:nvPr/>
        </p:nvSpPr>
        <p:spPr>
          <a:xfrm>
            <a:off x="5670061" y="546212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‘\w+’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9BAC31-4580-4590-9ACF-5A37FE9886F5}"/>
              </a:ext>
            </a:extLst>
          </p:cNvPr>
          <p:cNvSpPr txBox="1"/>
          <p:nvPr/>
        </p:nvSpPr>
        <p:spPr>
          <a:xfrm>
            <a:off x="6178114" y="5462124"/>
            <a:ext cx="20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Refer to word only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FE64F5-0B91-4B54-BE18-8FB3C3B7FB72}"/>
              </a:ext>
            </a:extLst>
          </p:cNvPr>
          <p:cNvSpPr txBox="1"/>
          <p:nvPr/>
        </p:nvSpPr>
        <p:spPr>
          <a:xfrm>
            <a:off x="5576895" y="5963006"/>
            <a:ext cx="284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r’abc</a:t>
            </a:r>
            <a:r>
              <a:rPr lang="en-US" dirty="0"/>
              <a:t>’ = raw string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  <a:p>
            <a:r>
              <a:rPr lang="en-US" dirty="0" err="1"/>
              <a:t>u’abc</a:t>
            </a:r>
            <a:r>
              <a:rPr lang="en-US" dirty="0"/>
              <a:t>’ = </a:t>
            </a:r>
            <a:r>
              <a:rPr lang="en-US" dirty="0" err="1"/>
              <a:t>unicode</a:t>
            </a:r>
            <a:r>
              <a:rPr lang="en-US" dirty="0"/>
              <a:t> string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00EED-74FB-47F4-962F-30ECE35ED138}"/>
              </a:ext>
            </a:extLst>
          </p:cNvPr>
          <p:cNvSpPr txBox="1"/>
          <p:nvPr/>
        </p:nvSpPr>
        <p:spPr>
          <a:xfrm>
            <a:off x="74193" y="5387914"/>
            <a:ext cx="2010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REG_EXP_cheatsheet.jpg</a:t>
            </a:r>
          </a:p>
        </p:txBody>
      </p:sp>
    </p:spTree>
    <p:extLst>
      <p:ext uri="{BB962C8B-B14F-4D97-AF65-F5344CB8AC3E}">
        <p14:creationId xmlns:p14="http://schemas.microsoft.com/office/powerpoint/2010/main" val="40843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6476</TotalTime>
  <Words>889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Agency FB</vt:lpstr>
      <vt:lpstr>ALS SyysScript VH</vt:lpstr>
      <vt:lpstr>Angsana New</vt:lpstr>
      <vt:lpstr>Arial</vt:lpstr>
      <vt:lpstr>Bahnschrift SemiLight SemiConde</vt:lpstr>
      <vt:lpstr>Calibri</vt:lpstr>
      <vt:lpstr>Calibri Light</vt:lpstr>
      <vt:lpstr>EucrosiaUPC</vt:lpstr>
      <vt:lpstr>Georgia</vt:lpstr>
      <vt:lpstr>Open Sans</vt:lpstr>
      <vt:lpstr>system-ui</vt:lpstr>
      <vt:lpstr>Wingdings</vt:lpstr>
      <vt:lpstr>Office Theme</vt:lpstr>
      <vt:lpstr>COMP30810 Intro to Text Analytics</vt:lpstr>
      <vt:lpstr>Last lecture …</vt:lpstr>
      <vt:lpstr>Today task</vt:lpstr>
      <vt:lpstr>PowerPoint Presentation</vt:lpstr>
      <vt:lpstr>The Quick Brown Fox -- The Rest of the Story</vt:lpstr>
      <vt:lpstr>Today Goals:</vt:lpstr>
      <vt:lpstr>1) Splitting text into words</vt:lpstr>
      <vt:lpstr>Better way: Tokenization</vt:lpstr>
      <vt:lpstr>Even better way: Tokenization + Filtering</vt:lpstr>
      <vt:lpstr>PowerPoint Presentation</vt:lpstr>
      <vt:lpstr>2) Decapitalizing the words</vt:lpstr>
      <vt:lpstr>2) Decapitalizing the words</vt:lpstr>
      <vt:lpstr>3.1) Stemming</vt:lpstr>
      <vt:lpstr>3.2) Lemmatization</vt:lpstr>
      <vt:lpstr>3.3) Stemming vs Lemmatization</vt:lpstr>
      <vt:lpstr>3.4) TAG and LEM</vt:lpstr>
      <vt:lpstr>3.4) TAG and LEM</vt:lpstr>
      <vt:lpstr>4) Remove punctuations (if necessary)</vt:lpstr>
      <vt:lpstr>5) Remove stop words (if necessary)</vt:lpstr>
      <vt:lpstr>Remove stop words: Better way !</vt:lpstr>
      <vt:lpstr>Answer:</vt:lpstr>
      <vt:lpstr>Finally we get…</vt:lpstr>
      <vt:lpstr>Summary</vt:lpstr>
      <vt:lpstr>Back to Harry Potter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Le Binh</cp:lastModifiedBy>
  <cp:revision>358</cp:revision>
  <dcterms:created xsi:type="dcterms:W3CDTF">2018-07-12T09:51:39Z</dcterms:created>
  <dcterms:modified xsi:type="dcterms:W3CDTF">2018-08-17T12:42:15Z</dcterms:modified>
</cp:coreProperties>
</file>