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31"/>
  </p:handoutMasterIdLst>
  <p:sldIdLst>
    <p:sldId id="256" r:id="rId2"/>
    <p:sldId id="317" r:id="rId3"/>
    <p:sldId id="330" r:id="rId4"/>
    <p:sldId id="306" r:id="rId5"/>
    <p:sldId id="318" r:id="rId6"/>
    <p:sldId id="307" r:id="rId7"/>
    <p:sldId id="319" r:id="rId8"/>
    <p:sldId id="320" r:id="rId9"/>
    <p:sldId id="321" r:id="rId10"/>
    <p:sldId id="322" r:id="rId11"/>
    <p:sldId id="313" r:id="rId12"/>
    <p:sldId id="323" r:id="rId13"/>
    <p:sldId id="324" r:id="rId14"/>
    <p:sldId id="325" r:id="rId15"/>
    <p:sldId id="333" r:id="rId16"/>
    <p:sldId id="310" r:id="rId17"/>
    <p:sldId id="326" r:id="rId18"/>
    <p:sldId id="327" r:id="rId19"/>
    <p:sldId id="328" r:id="rId20"/>
    <p:sldId id="331" r:id="rId21"/>
    <p:sldId id="335" r:id="rId22"/>
    <p:sldId id="336" r:id="rId23"/>
    <p:sldId id="338" r:id="rId24"/>
    <p:sldId id="339" r:id="rId25"/>
    <p:sldId id="337" r:id="rId26"/>
    <p:sldId id="329" r:id="rId27"/>
    <p:sldId id="341" r:id="rId28"/>
    <p:sldId id="340" r:id="rId29"/>
    <p:sldId id="34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B7C27-3ED0-4C00-A380-5BCF7D4AD92A}" type="doc">
      <dgm:prSet loTypeId="urn:microsoft.com/office/officeart/2005/8/layout/process4" loCatId="list" qsTypeId="urn:microsoft.com/office/officeart/2005/8/quickstyle/3d1" qsCatId="3D" csTypeId="urn:microsoft.com/office/officeart/2005/8/colors/colorful1" csCatId="colorful" phldr="1"/>
      <dgm:spPr/>
    </dgm:pt>
    <dgm:pt modelId="{FE7889B9-8F7E-48AD-82F2-44305E0F820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Word</a:t>
          </a:r>
        </a:p>
      </dgm:t>
    </dgm:pt>
    <dgm:pt modelId="{04AA3A4B-B3E9-4A63-9AD9-7DA683A8005D}" type="parTrans" cxnId="{BD2C2D30-998F-483B-B570-2513B1A20600}">
      <dgm:prSet/>
      <dgm:spPr/>
      <dgm:t>
        <a:bodyPr/>
        <a:lstStyle/>
        <a:p>
          <a:endParaRPr lang="en-US"/>
        </a:p>
      </dgm:t>
    </dgm:pt>
    <dgm:pt modelId="{B2971A01-5B89-48DF-ABC9-0E4145C2E23F}" type="sibTrans" cxnId="{BD2C2D30-998F-483B-B570-2513B1A20600}">
      <dgm:prSet/>
      <dgm:spPr/>
      <dgm:t>
        <a:bodyPr/>
        <a:lstStyle/>
        <a:p>
          <a:endParaRPr lang="en-US"/>
        </a:p>
      </dgm:t>
    </dgm:pt>
    <dgm:pt modelId="{D3AC9BC4-5598-49D2-8AD3-E797E261949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Sentence</a:t>
          </a:r>
        </a:p>
      </dgm:t>
    </dgm:pt>
    <dgm:pt modelId="{850C6B77-1245-465F-819B-F46A59F2015A}" type="parTrans" cxnId="{A852CE4A-BF26-46BF-9FA8-72D3957E47B1}">
      <dgm:prSet/>
      <dgm:spPr/>
      <dgm:t>
        <a:bodyPr/>
        <a:lstStyle/>
        <a:p>
          <a:endParaRPr lang="en-US"/>
        </a:p>
      </dgm:t>
    </dgm:pt>
    <dgm:pt modelId="{E53B3108-D773-4BFE-8868-718D2FE03053}" type="sibTrans" cxnId="{A852CE4A-BF26-46BF-9FA8-72D3957E47B1}">
      <dgm:prSet/>
      <dgm:spPr/>
      <dgm:t>
        <a:bodyPr/>
        <a:lstStyle/>
        <a:p>
          <a:endParaRPr lang="en-US"/>
        </a:p>
      </dgm:t>
    </dgm:pt>
    <dgm:pt modelId="{D8DEDACD-4924-4954-84C3-1E6B21FDE61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Paragraph</a:t>
          </a:r>
        </a:p>
      </dgm:t>
    </dgm:pt>
    <dgm:pt modelId="{35E27027-F85B-4C1C-8C73-D3D61E7A0813}" type="parTrans" cxnId="{E5D87793-2B0E-4948-9A5C-1145539A749C}">
      <dgm:prSet/>
      <dgm:spPr/>
      <dgm:t>
        <a:bodyPr/>
        <a:lstStyle/>
        <a:p>
          <a:endParaRPr lang="en-US"/>
        </a:p>
      </dgm:t>
    </dgm:pt>
    <dgm:pt modelId="{AD3F0804-04D8-4378-95C7-FE4B21DB5445}" type="sibTrans" cxnId="{E5D87793-2B0E-4948-9A5C-1145539A749C}">
      <dgm:prSet/>
      <dgm:spPr/>
      <dgm:t>
        <a:bodyPr/>
        <a:lstStyle/>
        <a:p>
          <a:endParaRPr lang="en-US"/>
        </a:p>
      </dgm:t>
    </dgm:pt>
    <dgm:pt modelId="{8E7F694D-EF44-4929-8F5C-BB76322406E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Document</a:t>
          </a:r>
        </a:p>
      </dgm:t>
    </dgm:pt>
    <dgm:pt modelId="{5C3905A2-94A9-497F-9C7F-DC9B15D7BB8E}" type="parTrans" cxnId="{1F1D944B-F82D-454C-BFD3-82C8F5AE9965}">
      <dgm:prSet/>
      <dgm:spPr/>
      <dgm:t>
        <a:bodyPr/>
        <a:lstStyle/>
        <a:p>
          <a:endParaRPr lang="en-US"/>
        </a:p>
      </dgm:t>
    </dgm:pt>
    <dgm:pt modelId="{758BFAFC-D32F-4A65-8090-80A30C4A3B0B}" type="sibTrans" cxnId="{1F1D944B-F82D-454C-BFD3-82C8F5AE9965}">
      <dgm:prSet/>
      <dgm:spPr/>
      <dgm:t>
        <a:bodyPr/>
        <a:lstStyle/>
        <a:p>
          <a:endParaRPr lang="en-US"/>
        </a:p>
      </dgm:t>
    </dgm:pt>
    <dgm:pt modelId="{27500481-F780-4628-92A1-3CC85091A9E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Corpus</a:t>
          </a:r>
        </a:p>
      </dgm:t>
    </dgm:pt>
    <dgm:pt modelId="{3DFBC8D2-3D5A-4AC8-A2AD-660638445FB3}" type="parTrans" cxnId="{187AEDD4-6A2A-4E83-8EB2-EE44E003CF1A}">
      <dgm:prSet/>
      <dgm:spPr/>
      <dgm:t>
        <a:bodyPr/>
        <a:lstStyle/>
        <a:p>
          <a:endParaRPr lang="en-US"/>
        </a:p>
      </dgm:t>
    </dgm:pt>
    <dgm:pt modelId="{A4CE9275-5637-4A05-888A-7ADF9BA48D62}" type="sibTrans" cxnId="{187AEDD4-6A2A-4E83-8EB2-EE44E003CF1A}">
      <dgm:prSet/>
      <dgm:spPr/>
      <dgm:t>
        <a:bodyPr/>
        <a:lstStyle/>
        <a:p>
          <a:endParaRPr lang="en-US"/>
        </a:p>
      </dgm:t>
    </dgm:pt>
    <dgm:pt modelId="{C47089FE-567D-42DA-A36D-3E367383D1F9}" type="pres">
      <dgm:prSet presAssocID="{AC4B7C27-3ED0-4C00-A380-5BCF7D4AD92A}" presName="Name0" presStyleCnt="0">
        <dgm:presLayoutVars>
          <dgm:dir/>
          <dgm:animLvl val="lvl"/>
          <dgm:resizeHandles val="exact"/>
        </dgm:presLayoutVars>
      </dgm:prSet>
      <dgm:spPr/>
    </dgm:pt>
    <dgm:pt modelId="{730461CA-F893-4C1F-9329-3ACCA969F0E7}" type="pres">
      <dgm:prSet presAssocID="{27500481-F780-4628-92A1-3CC85091A9EE}" presName="boxAndChildren" presStyleCnt="0"/>
      <dgm:spPr/>
    </dgm:pt>
    <dgm:pt modelId="{E9DE16F7-087B-4DA8-8895-C5D83BD6E552}" type="pres">
      <dgm:prSet presAssocID="{27500481-F780-4628-92A1-3CC85091A9EE}" presName="parentTextBox" presStyleLbl="node1" presStyleIdx="0" presStyleCnt="5"/>
      <dgm:spPr/>
    </dgm:pt>
    <dgm:pt modelId="{066D9398-20F8-485C-A3C9-9380A7C2D8F5}" type="pres">
      <dgm:prSet presAssocID="{758BFAFC-D32F-4A65-8090-80A30C4A3B0B}" presName="sp" presStyleCnt="0"/>
      <dgm:spPr/>
    </dgm:pt>
    <dgm:pt modelId="{AB1F28B1-48DC-40B8-B8D7-9AC18640FF54}" type="pres">
      <dgm:prSet presAssocID="{8E7F694D-EF44-4929-8F5C-BB76322406E1}" presName="arrowAndChildren" presStyleCnt="0"/>
      <dgm:spPr/>
    </dgm:pt>
    <dgm:pt modelId="{D564E324-F19E-4077-A34E-49596DA05BE6}" type="pres">
      <dgm:prSet presAssocID="{8E7F694D-EF44-4929-8F5C-BB76322406E1}" presName="parentTextArrow" presStyleLbl="node1" presStyleIdx="1" presStyleCnt="5"/>
      <dgm:spPr/>
    </dgm:pt>
    <dgm:pt modelId="{37C51097-C5C0-44C1-9F6B-3F0D6281BE5F}" type="pres">
      <dgm:prSet presAssocID="{AD3F0804-04D8-4378-95C7-FE4B21DB5445}" presName="sp" presStyleCnt="0"/>
      <dgm:spPr/>
    </dgm:pt>
    <dgm:pt modelId="{8EC3BBA1-F491-48F5-A7C6-3B3E58BCEBAB}" type="pres">
      <dgm:prSet presAssocID="{D8DEDACD-4924-4954-84C3-1E6B21FDE61D}" presName="arrowAndChildren" presStyleCnt="0"/>
      <dgm:spPr/>
    </dgm:pt>
    <dgm:pt modelId="{7A558231-B118-49AA-A025-D8B7ECAA8D94}" type="pres">
      <dgm:prSet presAssocID="{D8DEDACD-4924-4954-84C3-1E6B21FDE61D}" presName="parentTextArrow" presStyleLbl="node1" presStyleIdx="2" presStyleCnt="5"/>
      <dgm:spPr/>
    </dgm:pt>
    <dgm:pt modelId="{F825AE84-6FAE-4F5D-A7C2-DCA24D4352EE}" type="pres">
      <dgm:prSet presAssocID="{E53B3108-D773-4BFE-8868-718D2FE03053}" presName="sp" presStyleCnt="0"/>
      <dgm:spPr/>
    </dgm:pt>
    <dgm:pt modelId="{5C3BF4E0-AFCA-485F-B724-7D97A691794D}" type="pres">
      <dgm:prSet presAssocID="{D3AC9BC4-5598-49D2-8AD3-E797E261949F}" presName="arrowAndChildren" presStyleCnt="0"/>
      <dgm:spPr/>
    </dgm:pt>
    <dgm:pt modelId="{384AA366-D84A-4C2C-8FC2-463EA163DDEB}" type="pres">
      <dgm:prSet presAssocID="{D3AC9BC4-5598-49D2-8AD3-E797E261949F}" presName="parentTextArrow" presStyleLbl="node1" presStyleIdx="3" presStyleCnt="5"/>
      <dgm:spPr/>
    </dgm:pt>
    <dgm:pt modelId="{7AFE5694-73CB-47DC-824A-F51A7F23793B}" type="pres">
      <dgm:prSet presAssocID="{B2971A01-5B89-48DF-ABC9-0E4145C2E23F}" presName="sp" presStyleCnt="0"/>
      <dgm:spPr/>
    </dgm:pt>
    <dgm:pt modelId="{24B7F23A-8D4F-4CA5-BBB2-EFF3866B75F9}" type="pres">
      <dgm:prSet presAssocID="{FE7889B9-8F7E-48AD-82F2-44305E0F8207}" presName="arrowAndChildren" presStyleCnt="0"/>
      <dgm:spPr/>
    </dgm:pt>
    <dgm:pt modelId="{78A362CE-5511-46FB-870F-BC298E7655C1}" type="pres">
      <dgm:prSet presAssocID="{FE7889B9-8F7E-48AD-82F2-44305E0F8207}" presName="parentTextArrow" presStyleLbl="node1" presStyleIdx="4" presStyleCnt="5"/>
      <dgm:spPr/>
    </dgm:pt>
  </dgm:ptLst>
  <dgm:cxnLst>
    <dgm:cxn modelId="{7E2AC81E-CB56-416C-B999-2101AD4AA22E}" type="presOf" srcId="{FE7889B9-8F7E-48AD-82F2-44305E0F8207}" destId="{78A362CE-5511-46FB-870F-BC298E7655C1}" srcOrd="0" destOrd="0" presId="urn:microsoft.com/office/officeart/2005/8/layout/process4"/>
    <dgm:cxn modelId="{BD2C2D30-998F-483B-B570-2513B1A20600}" srcId="{AC4B7C27-3ED0-4C00-A380-5BCF7D4AD92A}" destId="{FE7889B9-8F7E-48AD-82F2-44305E0F8207}" srcOrd="0" destOrd="0" parTransId="{04AA3A4B-B3E9-4A63-9AD9-7DA683A8005D}" sibTransId="{B2971A01-5B89-48DF-ABC9-0E4145C2E23F}"/>
    <dgm:cxn modelId="{534AD83C-DFD6-47DE-BEC8-C6E23280F426}" type="presOf" srcId="{27500481-F780-4628-92A1-3CC85091A9EE}" destId="{E9DE16F7-087B-4DA8-8895-C5D83BD6E552}" srcOrd="0" destOrd="0" presId="urn:microsoft.com/office/officeart/2005/8/layout/process4"/>
    <dgm:cxn modelId="{D32DDB49-D429-4DAE-AADA-A2CF824F0FCB}" type="presOf" srcId="{D3AC9BC4-5598-49D2-8AD3-E797E261949F}" destId="{384AA366-D84A-4C2C-8FC2-463EA163DDEB}" srcOrd="0" destOrd="0" presId="urn:microsoft.com/office/officeart/2005/8/layout/process4"/>
    <dgm:cxn modelId="{A852CE4A-BF26-46BF-9FA8-72D3957E47B1}" srcId="{AC4B7C27-3ED0-4C00-A380-5BCF7D4AD92A}" destId="{D3AC9BC4-5598-49D2-8AD3-E797E261949F}" srcOrd="1" destOrd="0" parTransId="{850C6B77-1245-465F-819B-F46A59F2015A}" sibTransId="{E53B3108-D773-4BFE-8868-718D2FE03053}"/>
    <dgm:cxn modelId="{1F1D944B-F82D-454C-BFD3-82C8F5AE9965}" srcId="{AC4B7C27-3ED0-4C00-A380-5BCF7D4AD92A}" destId="{8E7F694D-EF44-4929-8F5C-BB76322406E1}" srcOrd="3" destOrd="0" parTransId="{5C3905A2-94A9-497F-9C7F-DC9B15D7BB8E}" sibTransId="{758BFAFC-D32F-4A65-8090-80A30C4A3B0B}"/>
    <dgm:cxn modelId="{E5D87793-2B0E-4948-9A5C-1145539A749C}" srcId="{AC4B7C27-3ED0-4C00-A380-5BCF7D4AD92A}" destId="{D8DEDACD-4924-4954-84C3-1E6B21FDE61D}" srcOrd="2" destOrd="0" parTransId="{35E27027-F85B-4C1C-8C73-D3D61E7A0813}" sibTransId="{AD3F0804-04D8-4378-95C7-FE4B21DB5445}"/>
    <dgm:cxn modelId="{88C8B2C1-152F-4240-91A2-C02876ADAE07}" type="presOf" srcId="{8E7F694D-EF44-4929-8F5C-BB76322406E1}" destId="{D564E324-F19E-4077-A34E-49596DA05BE6}" srcOrd="0" destOrd="0" presId="urn:microsoft.com/office/officeart/2005/8/layout/process4"/>
    <dgm:cxn modelId="{187AEDD4-6A2A-4E83-8EB2-EE44E003CF1A}" srcId="{AC4B7C27-3ED0-4C00-A380-5BCF7D4AD92A}" destId="{27500481-F780-4628-92A1-3CC85091A9EE}" srcOrd="4" destOrd="0" parTransId="{3DFBC8D2-3D5A-4AC8-A2AD-660638445FB3}" sibTransId="{A4CE9275-5637-4A05-888A-7ADF9BA48D62}"/>
    <dgm:cxn modelId="{89576FE4-7199-4DC9-B51A-744249DF8967}" type="presOf" srcId="{D8DEDACD-4924-4954-84C3-1E6B21FDE61D}" destId="{7A558231-B118-49AA-A025-D8B7ECAA8D94}" srcOrd="0" destOrd="0" presId="urn:microsoft.com/office/officeart/2005/8/layout/process4"/>
    <dgm:cxn modelId="{0D6E13E9-82F6-4731-8854-C015EA9300B3}" type="presOf" srcId="{AC4B7C27-3ED0-4C00-A380-5BCF7D4AD92A}" destId="{C47089FE-567D-42DA-A36D-3E367383D1F9}" srcOrd="0" destOrd="0" presId="urn:microsoft.com/office/officeart/2005/8/layout/process4"/>
    <dgm:cxn modelId="{080A91AD-2CFD-4FB3-B9AE-AD8FEF951D14}" type="presParOf" srcId="{C47089FE-567D-42DA-A36D-3E367383D1F9}" destId="{730461CA-F893-4C1F-9329-3ACCA969F0E7}" srcOrd="0" destOrd="0" presId="urn:microsoft.com/office/officeart/2005/8/layout/process4"/>
    <dgm:cxn modelId="{948189E8-3483-4A94-92BD-3B4E8703E9D9}" type="presParOf" srcId="{730461CA-F893-4C1F-9329-3ACCA969F0E7}" destId="{E9DE16F7-087B-4DA8-8895-C5D83BD6E552}" srcOrd="0" destOrd="0" presId="urn:microsoft.com/office/officeart/2005/8/layout/process4"/>
    <dgm:cxn modelId="{72D57675-8CF2-4345-B631-63C1E980EAAF}" type="presParOf" srcId="{C47089FE-567D-42DA-A36D-3E367383D1F9}" destId="{066D9398-20F8-485C-A3C9-9380A7C2D8F5}" srcOrd="1" destOrd="0" presId="urn:microsoft.com/office/officeart/2005/8/layout/process4"/>
    <dgm:cxn modelId="{C21769BA-C8A1-4283-8F64-EA1067E4EFCA}" type="presParOf" srcId="{C47089FE-567D-42DA-A36D-3E367383D1F9}" destId="{AB1F28B1-48DC-40B8-B8D7-9AC18640FF54}" srcOrd="2" destOrd="0" presId="urn:microsoft.com/office/officeart/2005/8/layout/process4"/>
    <dgm:cxn modelId="{D6827AFA-01A5-45F9-BA54-58A32D7A9D30}" type="presParOf" srcId="{AB1F28B1-48DC-40B8-B8D7-9AC18640FF54}" destId="{D564E324-F19E-4077-A34E-49596DA05BE6}" srcOrd="0" destOrd="0" presId="urn:microsoft.com/office/officeart/2005/8/layout/process4"/>
    <dgm:cxn modelId="{ABB73D04-5E8D-455A-90A1-3D9C1B523E87}" type="presParOf" srcId="{C47089FE-567D-42DA-A36D-3E367383D1F9}" destId="{37C51097-C5C0-44C1-9F6B-3F0D6281BE5F}" srcOrd="3" destOrd="0" presId="urn:microsoft.com/office/officeart/2005/8/layout/process4"/>
    <dgm:cxn modelId="{EA07EE61-EC74-4E3D-86E9-BC14D8740E27}" type="presParOf" srcId="{C47089FE-567D-42DA-A36D-3E367383D1F9}" destId="{8EC3BBA1-F491-48F5-A7C6-3B3E58BCEBAB}" srcOrd="4" destOrd="0" presId="urn:microsoft.com/office/officeart/2005/8/layout/process4"/>
    <dgm:cxn modelId="{0B531B34-4040-4370-9A7C-D28BFF795BBB}" type="presParOf" srcId="{8EC3BBA1-F491-48F5-A7C6-3B3E58BCEBAB}" destId="{7A558231-B118-49AA-A025-D8B7ECAA8D94}" srcOrd="0" destOrd="0" presId="urn:microsoft.com/office/officeart/2005/8/layout/process4"/>
    <dgm:cxn modelId="{0BFD3C5B-F72F-40DC-AF8F-EB0EC9CB1BB1}" type="presParOf" srcId="{C47089FE-567D-42DA-A36D-3E367383D1F9}" destId="{F825AE84-6FAE-4F5D-A7C2-DCA24D4352EE}" srcOrd="5" destOrd="0" presId="urn:microsoft.com/office/officeart/2005/8/layout/process4"/>
    <dgm:cxn modelId="{48DCA020-9F68-4FE5-922A-AC22EE2DDD2A}" type="presParOf" srcId="{C47089FE-567D-42DA-A36D-3E367383D1F9}" destId="{5C3BF4E0-AFCA-485F-B724-7D97A691794D}" srcOrd="6" destOrd="0" presId="urn:microsoft.com/office/officeart/2005/8/layout/process4"/>
    <dgm:cxn modelId="{378A9A7B-92A6-41EB-AC37-1A627A9B2B8D}" type="presParOf" srcId="{5C3BF4E0-AFCA-485F-B724-7D97A691794D}" destId="{384AA366-D84A-4C2C-8FC2-463EA163DDEB}" srcOrd="0" destOrd="0" presId="urn:microsoft.com/office/officeart/2005/8/layout/process4"/>
    <dgm:cxn modelId="{C6F793DC-7DB9-43B9-9D97-3FCCFA4915C8}" type="presParOf" srcId="{C47089FE-567D-42DA-A36D-3E367383D1F9}" destId="{7AFE5694-73CB-47DC-824A-F51A7F23793B}" srcOrd="7" destOrd="0" presId="urn:microsoft.com/office/officeart/2005/8/layout/process4"/>
    <dgm:cxn modelId="{57D58B03-3324-4A0D-85E2-596DF844190E}" type="presParOf" srcId="{C47089FE-567D-42DA-A36D-3E367383D1F9}" destId="{24B7F23A-8D4F-4CA5-BBB2-EFF3866B75F9}" srcOrd="8" destOrd="0" presId="urn:microsoft.com/office/officeart/2005/8/layout/process4"/>
    <dgm:cxn modelId="{7CD37D56-31BD-4025-B47B-FA0F6B81C5FE}" type="presParOf" srcId="{24B7F23A-8D4F-4CA5-BBB2-EFF3866B75F9}" destId="{78A362CE-5511-46FB-870F-BC298E7655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E16F7-087B-4DA8-8895-C5D83BD6E552}">
      <dsp:nvSpPr>
        <dsp:cNvPr id="0" name=""/>
        <dsp:cNvSpPr/>
      </dsp:nvSpPr>
      <dsp:spPr>
        <a:xfrm>
          <a:off x="0" y="3635160"/>
          <a:ext cx="2652585" cy="5963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Corpus</a:t>
          </a:r>
        </a:p>
      </dsp:txBody>
      <dsp:txXfrm>
        <a:off x="0" y="3635160"/>
        <a:ext cx="2652585" cy="596378"/>
      </dsp:txXfrm>
    </dsp:sp>
    <dsp:sp modelId="{D564E324-F19E-4077-A34E-49596DA05BE6}">
      <dsp:nvSpPr>
        <dsp:cNvPr id="0" name=""/>
        <dsp:cNvSpPr/>
      </dsp:nvSpPr>
      <dsp:spPr>
        <a:xfrm rot="10800000">
          <a:off x="0" y="2726875"/>
          <a:ext cx="2652585" cy="917229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Document</a:t>
          </a:r>
        </a:p>
      </dsp:txBody>
      <dsp:txXfrm rot="10800000">
        <a:off x="0" y="2726875"/>
        <a:ext cx="2652585" cy="595988"/>
      </dsp:txXfrm>
    </dsp:sp>
    <dsp:sp modelId="{7A558231-B118-49AA-A025-D8B7ECAA8D94}">
      <dsp:nvSpPr>
        <dsp:cNvPr id="0" name=""/>
        <dsp:cNvSpPr/>
      </dsp:nvSpPr>
      <dsp:spPr>
        <a:xfrm rot="10800000">
          <a:off x="0" y="1818591"/>
          <a:ext cx="2652585" cy="91722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Paragraph</a:t>
          </a:r>
        </a:p>
      </dsp:txBody>
      <dsp:txXfrm rot="10800000">
        <a:off x="0" y="1818591"/>
        <a:ext cx="2652585" cy="595988"/>
      </dsp:txXfrm>
    </dsp:sp>
    <dsp:sp modelId="{384AA366-D84A-4C2C-8FC2-463EA163DDEB}">
      <dsp:nvSpPr>
        <dsp:cNvPr id="0" name=""/>
        <dsp:cNvSpPr/>
      </dsp:nvSpPr>
      <dsp:spPr>
        <a:xfrm rot="10800000">
          <a:off x="0" y="910307"/>
          <a:ext cx="2652585" cy="917229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Sentence</a:t>
          </a:r>
        </a:p>
      </dsp:txBody>
      <dsp:txXfrm rot="10800000">
        <a:off x="0" y="910307"/>
        <a:ext cx="2652585" cy="595988"/>
      </dsp:txXfrm>
    </dsp:sp>
    <dsp:sp modelId="{78A362CE-5511-46FB-870F-BC298E7655C1}">
      <dsp:nvSpPr>
        <dsp:cNvPr id="0" name=""/>
        <dsp:cNvSpPr/>
      </dsp:nvSpPr>
      <dsp:spPr>
        <a:xfrm rot="10800000">
          <a:off x="0" y="2023"/>
          <a:ext cx="2652585" cy="917229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Word</a:t>
          </a:r>
        </a:p>
      </dsp:txBody>
      <dsp:txXfrm rot="10800000">
        <a:off x="0" y="2023"/>
        <a:ext cx="2652585" cy="595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3CCA-D1B9-4A4E-9E26-BA2D9375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extracting information</a:t>
            </a: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8A79ADBE-E67C-4826-BB4E-9F78B2E86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3371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00E67D-D218-4713-B3B7-BD61E5D403CF}"/>
              </a:ext>
            </a:extLst>
          </p:cNvPr>
          <p:cNvSpPr txBox="1"/>
          <p:nvPr/>
        </p:nvSpPr>
        <p:spPr>
          <a:xfrm>
            <a:off x="822239" y="1543042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Who is the Harry’s best friend?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B8355-D261-429D-8E8A-55D1240DE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74"/>
          <a:stretch/>
        </p:blipFill>
        <p:spPr>
          <a:xfrm>
            <a:off x="171450" y="2447925"/>
            <a:ext cx="4054490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AEEB5-A5BD-4284-A04C-1C7599B931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87"/>
          <a:stretch/>
        </p:blipFill>
        <p:spPr>
          <a:xfrm>
            <a:off x="1" y="4493879"/>
            <a:ext cx="4225940" cy="2143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8C74433-BF65-44AC-A77F-51FD3ADD0CA1}"/>
              </a:ext>
            </a:extLst>
          </p:cNvPr>
          <p:cNvSpPr/>
          <p:nvPr/>
        </p:nvSpPr>
        <p:spPr>
          <a:xfrm>
            <a:off x="171450" y="3286897"/>
            <a:ext cx="355772" cy="230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533C7FD4-8B41-46B8-AFD2-16C26C0D6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241" y="133371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07D7C-8A32-48D3-B0C6-265D8DC27EBB}"/>
              </a:ext>
            </a:extLst>
          </p:cNvPr>
          <p:cNvSpPr txBox="1"/>
          <p:nvPr/>
        </p:nvSpPr>
        <p:spPr>
          <a:xfrm>
            <a:off x="4929080" y="1552526"/>
            <a:ext cx="427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professors are in Harry Potter 1?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E74581-48C6-422F-91F5-F8838F0E4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8983" y="2457499"/>
            <a:ext cx="4914900" cy="28479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7B096F-CF59-461F-8C17-ED3919B599F9}"/>
              </a:ext>
            </a:extLst>
          </p:cNvPr>
          <p:cNvCxnSpPr/>
          <p:nvPr/>
        </p:nvCxnSpPr>
        <p:spPr>
          <a:xfrm>
            <a:off x="4225940" y="1432703"/>
            <a:ext cx="0" cy="54252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544DCB1-C228-4B43-B2EB-63FD09EB5FE3}"/>
              </a:ext>
            </a:extLst>
          </p:cNvPr>
          <p:cNvSpPr/>
          <p:nvPr/>
        </p:nvSpPr>
        <p:spPr>
          <a:xfrm>
            <a:off x="1085850" y="2537254"/>
            <a:ext cx="207491" cy="183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9B99B-E993-40F9-A57B-D9532ABD5CF4}"/>
              </a:ext>
            </a:extLst>
          </p:cNvPr>
          <p:cNvSpPr txBox="1"/>
          <p:nvPr/>
        </p:nvSpPr>
        <p:spPr>
          <a:xfrm>
            <a:off x="1223501" y="226325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ALS SyysScript VH" panose="02000506050000020003" pitchFamily="2" charset="0"/>
              </a:rPr>
              <a:t>Regular Expression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2BA17-E873-4CE5-BE41-64544149103D}"/>
              </a:ext>
            </a:extLst>
          </p:cNvPr>
          <p:cNvGrpSpPr/>
          <p:nvPr/>
        </p:nvGrpSpPr>
        <p:grpSpPr>
          <a:xfrm>
            <a:off x="4826386" y="5464476"/>
            <a:ext cx="3996329" cy="1234521"/>
            <a:chOff x="4389780" y="5480382"/>
            <a:chExt cx="3996329" cy="123452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5E8980-AC30-4F9F-8D17-D783CE3B9B3A}"/>
                </a:ext>
              </a:extLst>
            </p:cNvPr>
            <p:cNvSpPr/>
            <p:nvPr/>
          </p:nvSpPr>
          <p:spPr>
            <a:xfrm>
              <a:off x="4389780" y="5480382"/>
              <a:ext cx="3996329" cy="123452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A41506-E643-4CB9-B8A7-B191D728017A}"/>
                </a:ext>
              </a:extLst>
            </p:cNvPr>
            <p:cNvSpPr/>
            <p:nvPr/>
          </p:nvSpPr>
          <p:spPr>
            <a:xfrm>
              <a:off x="4887865" y="6407126"/>
              <a:ext cx="18393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/>
                <a:t>https://regex101.com/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747C5A-4029-42A5-99F5-611A0878941F}"/>
                </a:ext>
              </a:extLst>
            </p:cNvPr>
            <p:cNvSpPr/>
            <p:nvPr/>
          </p:nvSpPr>
          <p:spPr>
            <a:xfrm>
              <a:off x="4389780" y="6123541"/>
              <a:ext cx="2337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>
                  <a:solidFill>
                    <a:srgbClr val="00B050"/>
                  </a:solidFill>
                  <a:latin typeface="Arial Nova Cond" panose="020B0604020202020204" pitchFamily="34" charset="0"/>
                </a:rPr>
                <a:t>Regular Expression Test script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742695-43D3-4C0D-9ABA-C104B4598ECB}"/>
                </a:ext>
              </a:extLst>
            </p:cNvPr>
            <p:cNvSpPr/>
            <p:nvPr/>
          </p:nvSpPr>
          <p:spPr>
            <a:xfrm>
              <a:off x="4389780" y="5480382"/>
              <a:ext cx="2090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>
                  <a:solidFill>
                    <a:srgbClr val="00B050"/>
                  </a:solidFill>
                  <a:latin typeface="Arial Nova Cond" panose="020B0604020202020204" pitchFamily="34" charset="0"/>
                </a:rPr>
                <a:t>Regular Expression source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8FE1E7-1349-4403-9EC8-C3C191E004EF}"/>
                </a:ext>
              </a:extLst>
            </p:cNvPr>
            <p:cNvSpPr/>
            <p:nvPr/>
          </p:nvSpPr>
          <p:spPr>
            <a:xfrm>
              <a:off x="4851099" y="5763967"/>
              <a:ext cx="34616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/>
                <a:t>https://docs.python.org/2/howto/regex.html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84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0CDC-D036-41E4-9699-95F4FDB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Top most common words 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823E-7A74-4F33-861A-06CC49A7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6" y="1497813"/>
            <a:ext cx="7886700" cy="409844"/>
          </a:xfrm>
        </p:spPr>
        <p:txBody>
          <a:bodyPr/>
          <a:lstStyle/>
          <a:p>
            <a:r>
              <a:rPr lang="en-US" dirty="0"/>
              <a:t>We can count the occurrence of a word in text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8A25E7-66F0-4263-A07E-6172B98212C2}"/>
              </a:ext>
            </a:extLst>
          </p:cNvPr>
          <p:cNvGrpSpPr/>
          <p:nvPr/>
        </p:nvGrpSpPr>
        <p:grpSpPr>
          <a:xfrm>
            <a:off x="754594" y="1867440"/>
            <a:ext cx="3745326" cy="1025668"/>
            <a:chOff x="977015" y="1998107"/>
            <a:chExt cx="3745326" cy="10256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7B1008-F70B-4FAF-8052-E6D12E858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641" y="2261775"/>
              <a:ext cx="3695700" cy="762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33695D-EBD3-4364-8752-9CF8CB7B52AE}"/>
                </a:ext>
              </a:extLst>
            </p:cNvPr>
            <p:cNvSpPr/>
            <p:nvPr/>
          </p:nvSpPr>
          <p:spPr>
            <a:xfrm>
              <a:off x="1183160" y="2298834"/>
              <a:ext cx="382030" cy="30275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1D68C4-14A0-4D45-8B0A-1B0551FB42CF}"/>
                </a:ext>
              </a:extLst>
            </p:cNvPr>
            <p:cNvSpPr txBox="1"/>
            <p:nvPr/>
          </p:nvSpPr>
          <p:spPr>
            <a:xfrm>
              <a:off x="977015" y="1998107"/>
              <a:ext cx="79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solidFill>
                    <a:schemeClr val="accent1"/>
                  </a:solidFill>
                </a:rPr>
                <a:t>nltk.Text</a:t>
              </a:r>
              <a:endParaRPr lang="en-US" sz="1400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0D902A-2C39-4A2F-A6FC-CA1FBAC351AC}"/>
              </a:ext>
            </a:extLst>
          </p:cNvPr>
          <p:cNvSpPr txBox="1"/>
          <p:nvPr/>
        </p:nvSpPr>
        <p:spPr>
          <a:xfrm rot="21128735">
            <a:off x="2216477" y="2753246"/>
            <a:ext cx="17145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ron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ronnie</a:t>
            </a:r>
            <a:r>
              <a:rPr lang="en-US" dirty="0"/>
              <a:t>?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703DD44-3443-47C9-975E-58D82250BEBE}"/>
              </a:ext>
            </a:extLst>
          </p:cNvPr>
          <p:cNvSpPr/>
          <p:nvPr/>
        </p:nvSpPr>
        <p:spPr>
          <a:xfrm>
            <a:off x="4087192" y="2893108"/>
            <a:ext cx="1276026" cy="395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6A5645-74F9-4353-B3F9-53AFD945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456" y="2040234"/>
            <a:ext cx="3629025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F612F9-56B2-41BF-92F8-5572435645A1}"/>
              </a:ext>
            </a:extLst>
          </p:cNvPr>
          <p:cNvSpPr txBox="1">
            <a:spLocks/>
          </p:cNvSpPr>
          <p:nvPr/>
        </p:nvSpPr>
        <p:spPr>
          <a:xfrm>
            <a:off x="340326" y="4593104"/>
            <a:ext cx="7886700" cy="99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However, we don’t want to use this for </a:t>
            </a:r>
            <a:r>
              <a:rPr lang="en-US" b="1" dirty="0"/>
              <a:t>all words </a:t>
            </a:r>
            <a:r>
              <a:rPr lang="en-US" dirty="0"/>
              <a:t>in text file. [Right?]</a:t>
            </a:r>
          </a:p>
          <a:p>
            <a:pPr marL="0" indent="0">
              <a:buNone/>
            </a:pPr>
            <a:r>
              <a:rPr lang="en-US" dirty="0"/>
              <a:t>and now we want to make some statistic analysis for further task.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01A15-0FCF-466F-BCC7-EC81EFFBD013}"/>
              </a:ext>
            </a:extLst>
          </p:cNvPr>
          <p:cNvSpPr/>
          <p:nvPr/>
        </p:nvSpPr>
        <p:spPr>
          <a:xfrm>
            <a:off x="1663640" y="5512425"/>
            <a:ext cx="1829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E3A2A-5484-460F-A286-7F6A89D7E47F}"/>
              </a:ext>
            </a:extLst>
          </p:cNvPr>
          <p:cNvSpPr/>
          <p:nvPr/>
        </p:nvSpPr>
        <p:spPr>
          <a:xfrm>
            <a:off x="5226238" y="5512425"/>
            <a:ext cx="3123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Frequency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E4121F-D736-4E7E-9438-FC0E56870468}"/>
              </a:ext>
            </a:extLst>
          </p:cNvPr>
          <p:cNvSpPr/>
          <p:nvPr/>
        </p:nvSpPr>
        <p:spPr>
          <a:xfrm>
            <a:off x="3640990" y="5900123"/>
            <a:ext cx="1392195" cy="19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888C40-C0CA-432C-AD4B-753047D8B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4" y="3302557"/>
            <a:ext cx="4528696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0CDC-D036-41E4-9699-95F4FDB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Top most common words in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E463B-0BD2-4BE0-82B2-BAE9E65AD1E6}"/>
              </a:ext>
            </a:extLst>
          </p:cNvPr>
          <p:cNvSpPr/>
          <p:nvPr/>
        </p:nvSpPr>
        <p:spPr>
          <a:xfrm>
            <a:off x="2789644" y="1497650"/>
            <a:ext cx="3123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0EB3C-0A59-4A27-A91A-465AF13432B6}"/>
              </a:ext>
            </a:extLst>
          </p:cNvPr>
          <p:cNvSpPr txBox="1"/>
          <p:nvPr/>
        </p:nvSpPr>
        <p:spPr>
          <a:xfrm>
            <a:off x="188097" y="2030237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9FBD6-1CA6-4DDC-91DD-5A2185494A9B}"/>
              </a:ext>
            </a:extLst>
          </p:cNvPr>
          <p:cNvSpPr txBox="1"/>
          <p:nvPr/>
        </p:nvSpPr>
        <p:spPr>
          <a:xfrm>
            <a:off x="954158" y="2691947"/>
            <a:ext cx="16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D88F42-1D96-4EED-9AF9-BC2DF77CCD89}"/>
              </a:ext>
            </a:extLst>
          </p:cNvPr>
          <p:cNvSpPr txBox="1"/>
          <p:nvPr/>
        </p:nvSpPr>
        <p:spPr>
          <a:xfrm>
            <a:off x="3147255" y="2957162"/>
            <a:ext cx="13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Collocation?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AD861-1685-4D61-AD8E-01EADAA40DDC}"/>
              </a:ext>
            </a:extLst>
          </p:cNvPr>
          <p:cNvSpPr txBox="1"/>
          <p:nvPr/>
        </p:nvSpPr>
        <p:spPr>
          <a:xfrm>
            <a:off x="4653944" y="3002290"/>
            <a:ext cx="22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Proper Noun?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4DF6322-C85C-49DA-895C-76321E6B8DC0}"/>
              </a:ext>
            </a:extLst>
          </p:cNvPr>
          <p:cNvSpPr/>
          <p:nvPr/>
        </p:nvSpPr>
        <p:spPr>
          <a:xfrm rot="4843471">
            <a:off x="2305284" y="1918699"/>
            <a:ext cx="115329" cy="49427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643A25C-01D3-48F7-8DD5-8E02A2DDE204}"/>
              </a:ext>
            </a:extLst>
          </p:cNvPr>
          <p:cNvSpPr/>
          <p:nvPr/>
        </p:nvSpPr>
        <p:spPr>
          <a:xfrm rot="2918193">
            <a:off x="2800262" y="2359028"/>
            <a:ext cx="115329" cy="49427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4DF6322-C85C-49DA-895C-76321E6B8DC0}"/>
              </a:ext>
            </a:extLst>
          </p:cNvPr>
          <p:cNvSpPr/>
          <p:nvPr/>
        </p:nvSpPr>
        <p:spPr>
          <a:xfrm rot="307414">
            <a:off x="3760991" y="2515951"/>
            <a:ext cx="115329" cy="49427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4DF6322-C85C-49DA-895C-76321E6B8DC0}"/>
              </a:ext>
            </a:extLst>
          </p:cNvPr>
          <p:cNvSpPr/>
          <p:nvPr/>
        </p:nvSpPr>
        <p:spPr>
          <a:xfrm rot="20270020">
            <a:off x="4967342" y="2434698"/>
            <a:ext cx="115329" cy="49427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1EEB6-5F67-4D77-877F-EDB87B60D544}"/>
              </a:ext>
            </a:extLst>
          </p:cNvPr>
          <p:cNvSpPr txBox="1"/>
          <p:nvPr/>
        </p:nvSpPr>
        <p:spPr>
          <a:xfrm>
            <a:off x="6417787" y="2076402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topic? </a:t>
            </a:r>
          </a:p>
          <a:p>
            <a:r>
              <a:rPr lang="en-US" dirty="0"/>
              <a:t>Main subject?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A7B5F2C-14A7-4C59-9C66-11E36E77C9E6}"/>
              </a:ext>
            </a:extLst>
          </p:cNvPr>
          <p:cNvSpPr/>
          <p:nvPr/>
        </p:nvSpPr>
        <p:spPr>
          <a:xfrm rot="17166436">
            <a:off x="6028959" y="2049880"/>
            <a:ext cx="115329" cy="49427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768FAC-C437-45C4-83F3-C3CC0C7E6F67}"/>
              </a:ext>
            </a:extLst>
          </p:cNvPr>
          <p:cNvGrpSpPr/>
          <p:nvPr/>
        </p:nvGrpSpPr>
        <p:grpSpPr>
          <a:xfrm>
            <a:off x="2271624" y="3647570"/>
            <a:ext cx="5019697" cy="923330"/>
            <a:chOff x="2362948" y="3746757"/>
            <a:chExt cx="5019697" cy="9233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8E2BED-D905-404D-ACA2-189AD81E34F7}"/>
                </a:ext>
              </a:extLst>
            </p:cNvPr>
            <p:cNvSpPr/>
            <p:nvPr/>
          </p:nvSpPr>
          <p:spPr>
            <a:xfrm>
              <a:off x="2362948" y="3746757"/>
              <a:ext cx="18296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How?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0D1F27-67D0-4C4F-9D5C-756DC50A844E}"/>
                </a:ext>
              </a:extLst>
            </p:cNvPr>
            <p:cNvSpPr txBox="1"/>
            <p:nvPr/>
          </p:nvSpPr>
          <p:spPr>
            <a:xfrm>
              <a:off x="4919150" y="4055516"/>
              <a:ext cx="2463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&lt;NLTK&gt;  FREQDIST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3BFE08C7-F1A7-475D-88CE-17E1C45D5908}"/>
                </a:ext>
              </a:extLst>
            </p:cNvPr>
            <p:cNvSpPr/>
            <p:nvPr/>
          </p:nvSpPr>
          <p:spPr>
            <a:xfrm>
              <a:off x="4271969" y="4241220"/>
              <a:ext cx="567764" cy="1506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8171A8B-8574-49BF-BA08-4146FF40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37707"/>
            <a:ext cx="8142357" cy="54074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A599C4-940C-42BA-9256-CBCA2175AFCA}"/>
              </a:ext>
            </a:extLst>
          </p:cNvPr>
          <p:cNvSpPr/>
          <p:nvPr/>
        </p:nvSpPr>
        <p:spPr>
          <a:xfrm>
            <a:off x="163877" y="5201880"/>
            <a:ext cx="15805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How it works...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19E566-721C-42B0-874F-CF716499D61B}"/>
              </a:ext>
            </a:extLst>
          </p:cNvPr>
          <p:cNvSpPr/>
          <p:nvPr/>
        </p:nvSpPr>
        <p:spPr>
          <a:xfrm>
            <a:off x="4500556" y="5055332"/>
            <a:ext cx="1941541" cy="147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Distribution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9A623-142D-440E-941E-29D686EEE5F6}"/>
              </a:ext>
            </a:extLst>
          </p:cNvPr>
          <p:cNvSpPr txBox="1"/>
          <p:nvPr/>
        </p:nvSpPr>
        <p:spPr>
          <a:xfrm>
            <a:off x="3254784" y="5257209"/>
            <a:ext cx="83202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A6FF34-544A-4CC1-BDCC-8387CC37DF57}"/>
              </a:ext>
            </a:extLst>
          </p:cNvPr>
          <p:cNvSpPr txBox="1"/>
          <p:nvPr/>
        </p:nvSpPr>
        <p:spPr>
          <a:xfrm>
            <a:off x="2664951" y="5847451"/>
            <a:ext cx="120570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DABF3-769F-4ED5-9196-9B4EF50444D6}"/>
              </a:ext>
            </a:extLst>
          </p:cNvPr>
          <p:cNvSpPr txBox="1"/>
          <p:nvPr/>
        </p:nvSpPr>
        <p:spPr>
          <a:xfrm>
            <a:off x="3166794" y="6392968"/>
            <a:ext cx="259152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Total number of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AF537-F484-4D2C-9B06-E610BDBC2F79}"/>
              </a:ext>
            </a:extLst>
          </p:cNvPr>
          <p:cNvSpPr txBox="1"/>
          <p:nvPr/>
        </p:nvSpPr>
        <p:spPr>
          <a:xfrm>
            <a:off x="6442097" y="6216783"/>
            <a:ext cx="20292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greatest count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B86C40-0949-48B9-85BC-62B0A12BD2A4}"/>
              </a:ext>
            </a:extLst>
          </p:cNvPr>
          <p:cNvSpPr txBox="1"/>
          <p:nvPr/>
        </p:nvSpPr>
        <p:spPr>
          <a:xfrm>
            <a:off x="6571100" y="5436455"/>
            <a:ext cx="85943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DECC5FB-2B35-4C43-A292-D8D8761B59A2}"/>
              </a:ext>
            </a:extLst>
          </p:cNvPr>
          <p:cNvSpPr/>
          <p:nvPr/>
        </p:nvSpPr>
        <p:spPr>
          <a:xfrm rot="4843471">
            <a:off x="4075080" y="5639329"/>
            <a:ext cx="142605" cy="66401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BBF9870-4B61-4804-BF6F-0AB69F307815}"/>
              </a:ext>
            </a:extLst>
          </p:cNvPr>
          <p:cNvSpPr/>
          <p:nvPr/>
        </p:nvSpPr>
        <p:spPr>
          <a:xfrm rot="5771128">
            <a:off x="4221178" y="5265510"/>
            <a:ext cx="145005" cy="50330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CBF599F3-623C-4945-BFF7-612E5A730928}"/>
              </a:ext>
            </a:extLst>
          </p:cNvPr>
          <p:cNvSpPr/>
          <p:nvPr/>
        </p:nvSpPr>
        <p:spPr>
          <a:xfrm rot="3387062">
            <a:off x="4356289" y="6036813"/>
            <a:ext cx="164909" cy="50462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72AAE2D4-9E1E-439F-8637-0306226636D7}"/>
              </a:ext>
            </a:extLst>
          </p:cNvPr>
          <p:cNvSpPr/>
          <p:nvPr/>
        </p:nvSpPr>
        <p:spPr>
          <a:xfrm rot="17778823">
            <a:off x="6248521" y="6125238"/>
            <a:ext cx="191473" cy="3053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4484214D-BD07-441E-8805-87BE61405EB1}"/>
              </a:ext>
            </a:extLst>
          </p:cNvPr>
          <p:cNvSpPr/>
          <p:nvPr/>
        </p:nvSpPr>
        <p:spPr>
          <a:xfrm rot="16200000">
            <a:off x="6424481" y="5509994"/>
            <a:ext cx="144895" cy="3053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A9BA7-EDFC-46B0-B6BA-8AB11691BF95}"/>
              </a:ext>
            </a:extLst>
          </p:cNvPr>
          <p:cNvCxnSpPr/>
          <p:nvPr/>
        </p:nvCxnSpPr>
        <p:spPr>
          <a:xfrm>
            <a:off x="188097" y="3657600"/>
            <a:ext cx="88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0CDC-D036-41E4-9699-95F4FDB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Top most common words in Text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19E566-721C-42B0-874F-CF716499D61B}"/>
              </a:ext>
            </a:extLst>
          </p:cNvPr>
          <p:cNvSpPr/>
          <p:nvPr/>
        </p:nvSpPr>
        <p:spPr>
          <a:xfrm>
            <a:off x="3470827" y="1529537"/>
            <a:ext cx="1941541" cy="147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Distribution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9A623-142D-440E-941E-29D686EEE5F6}"/>
              </a:ext>
            </a:extLst>
          </p:cNvPr>
          <p:cNvSpPr txBox="1"/>
          <p:nvPr/>
        </p:nvSpPr>
        <p:spPr>
          <a:xfrm>
            <a:off x="2225055" y="1731414"/>
            <a:ext cx="83202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A6FF34-544A-4CC1-BDCC-8387CC37DF57}"/>
              </a:ext>
            </a:extLst>
          </p:cNvPr>
          <p:cNvSpPr txBox="1"/>
          <p:nvPr/>
        </p:nvSpPr>
        <p:spPr>
          <a:xfrm>
            <a:off x="1635222" y="2321656"/>
            <a:ext cx="120570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DABF3-769F-4ED5-9196-9B4EF50444D6}"/>
              </a:ext>
            </a:extLst>
          </p:cNvPr>
          <p:cNvSpPr txBox="1"/>
          <p:nvPr/>
        </p:nvSpPr>
        <p:spPr>
          <a:xfrm>
            <a:off x="2137065" y="2867173"/>
            <a:ext cx="259152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Total number of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AF537-F484-4D2C-9B06-E610BDBC2F79}"/>
              </a:ext>
            </a:extLst>
          </p:cNvPr>
          <p:cNvSpPr txBox="1"/>
          <p:nvPr/>
        </p:nvSpPr>
        <p:spPr>
          <a:xfrm>
            <a:off x="5412368" y="2690988"/>
            <a:ext cx="20292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greatest count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B86C40-0949-48B9-85BC-62B0A12BD2A4}"/>
              </a:ext>
            </a:extLst>
          </p:cNvPr>
          <p:cNvSpPr txBox="1"/>
          <p:nvPr/>
        </p:nvSpPr>
        <p:spPr>
          <a:xfrm>
            <a:off x="5541371" y="1910660"/>
            <a:ext cx="20292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the count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DECC5FB-2B35-4C43-A292-D8D8761B59A2}"/>
              </a:ext>
            </a:extLst>
          </p:cNvPr>
          <p:cNvSpPr/>
          <p:nvPr/>
        </p:nvSpPr>
        <p:spPr>
          <a:xfrm rot="4843471">
            <a:off x="3045351" y="2113534"/>
            <a:ext cx="142605" cy="66401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BBF9870-4B61-4804-BF6F-0AB69F307815}"/>
              </a:ext>
            </a:extLst>
          </p:cNvPr>
          <p:cNvSpPr/>
          <p:nvPr/>
        </p:nvSpPr>
        <p:spPr>
          <a:xfrm rot="5771128">
            <a:off x="3191449" y="1739715"/>
            <a:ext cx="145005" cy="50330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CBF599F3-623C-4945-BFF7-612E5A730928}"/>
              </a:ext>
            </a:extLst>
          </p:cNvPr>
          <p:cNvSpPr/>
          <p:nvPr/>
        </p:nvSpPr>
        <p:spPr>
          <a:xfrm rot="3387062">
            <a:off x="3326560" y="2511018"/>
            <a:ext cx="164909" cy="50462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72AAE2D4-9E1E-439F-8637-0306226636D7}"/>
              </a:ext>
            </a:extLst>
          </p:cNvPr>
          <p:cNvSpPr/>
          <p:nvPr/>
        </p:nvSpPr>
        <p:spPr>
          <a:xfrm rot="17778823">
            <a:off x="5218792" y="2599443"/>
            <a:ext cx="191473" cy="3053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4484214D-BD07-441E-8805-87BE61405EB1}"/>
              </a:ext>
            </a:extLst>
          </p:cNvPr>
          <p:cNvSpPr/>
          <p:nvPr/>
        </p:nvSpPr>
        <p:spPr>
          <a:xfrm rot="16200000">
            <a:off x="5394752" y="1984199"/>
            <a:ext cx="144895" cy="3053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8A5055-3336-4DFF-8C38-8E9515AA3B1B}"/>
              </a:ext>
            </a:extLst>
          </p:cNvPr>
          <p:cNvGrpSpPr/>
          <p:nvPr/>
        </p:nvGrpSpPr>
        <p:grpSpPr>
          <a:xfrm>
            <a:off x="243016" y="3681909"/>
            <a:ext cx="8657968" cy="2837599"/>
            <a:chOff x="243016" y="3393582"/>
            <a:chExt cx="8657968" cy="28375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E57E497-87F9-4D1A-A0AE-00269A99F56A}"/>
                </a:ext>
              </a:extLst>
            </p:cNvPr>
            <p:cNvSpPr/>
            <p:nvPr/>
          </p:nvSpPr>
          <p:spPr>
            <a:xfrm>
              <a:off x="243016" y="3672830"/>
              <a:ext cx="8657968" cy="2558351"/>
            </a:xfrm>
            <a:prstGeom prst="roundRect">
              <a:avLst>
                <a:gd name="adj" fmla="val 668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032125" indent="-3032125">
                <a:tabLst>
                  <a:tab pos="2743200" algn="l"/>
                </a:tabLst>
              </a:pPr>
              <a:r>
                <a:rPr lang="en-US" sz="1600" dirty="0" err="1">
                  <a:highlight>
                    <a:srgbClr val="FFFF00"/>
                  </a:highlight>
                </a:rPr>
                <a:t>fdist</a:t>
              </a:r>
              <a:r>
                <a:rPr lang="en-US" sz="1600" dirty="0">
                  <a:highlight>
                    <a:srgbClr val="FFFF00"/>
                  </a:highlight>
                </a:rPr>
                <a:t> = </a:t>
              </a:r>
              <a:r>
                <a:rPr lang="en-US" sz="1600" dirty="0" err="1">
                  <a:highlight>
                    <a:srgbClr val="FFFF00"/>
                  </a:highlight>
                </a:rPr>
                <a:t>FreqDist</a:t>
              </a:r>
              <a:r>
                <a:rPr lang="en-US" sz="1600" dirty="0">
                  <a:highlight>
                    <a:srgbClr val="FFFF00"/>
                  </a:highlight>
                </a:rPr>
                <a:t>(samples)  </a:t>
              </a:r>
              <a:r>
                <a:rPr lang="en-US" sz="1600" dirty="0"/>
                <a:t>	</a:t>
              </a:r>
              <a:r>
                <a:rPr lang="en-US" sz="1600" dirty="0">
                  <a:sym typeface="Wingdings" panose="05000000000000000000" pitchFamily="2" charset="2"/>
                </a:rPr>
                <a:t> Create a frequency distribution containing the given samples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 err="1">
                  <a:sym typeface="Wingdings" panose="05000000000000000000" pitchFamily="2" charset="2"/>
                </a:rPr>
                <a:t>fdist</a:t>
              </a:r>
              <a:r>
                <a:rPr lang="en-US" sz="1600" dirty="0">
                  <a:sym typeface="Wingdings" panose="05000000000000000000" pitchFamily="2" charset="2"/>
                </a:rPr>
                <a:t>[‘word’] 	 Count of the number of times a given sample occurred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 err="1">
                  <a:sym typeface="Wingdings" panose="05000000000000000000" pitchFamily="2" charset="2"/>
                </a:rPr>
                <a:t>fdist.freq</a:t>
              </a:r>
              <a:r>
                <a:rPr lang="en-US" sz="1600" dirty="0">
                  <a:sym typeface="Wingdings" panose="05000000000000000000" pitchFamily="2" charset="2"/>
                </a:rPr>
                <a:t>(‘word’) 	 Frequency of a given sample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 err="1">
                  <a:sym typeface="Wingdings" panose="05000000000000000000" pitchFamily="2" charset="2"/>
                </a:rPr>
                <a:t>fdist.max</a:t>
              </a:r>
              <a:r>
                <a:rPr lang="en-US" sz="1600" dirty="0">
                  <a:sym typeface="Wingdings" panose="05000000000000000000" pitchFamily="2" charset="2"/>
                </a:rPr>
                <a:t>() 	 Sample with the greatest count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 err="1">
                  <a:sym typeface="Wingdings" panose="05000000000000000000" pitchFamily="2" charset="2"/>
                </a:rPr>
                <a:t>fdist.tabulate</a:t>
              </a:r>
              <a:r>
                <a:rPr lang="en-US" sz="1600" dirty="0">
                  <a:sym typeface="Wingdings" panose="05000000000000000000" pitchFamily="2" charset="2"/>
                </a:rPr>
                <a:t>() 	 Tabulate the frequency distribution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 err="1">
                  <a:sym typeface="Wingdings" panose="05000000000000000000" pitchFamily="2" charset="2"/>
                </a:rPr>
                <a:t>fdist.plot</a:t>
              </a:r>
              <a:r>
                <a:rPr lang="en-US" sz="1600" dirty="0">
                  <a:sym typeface="Wingdings" panose="05000000000000000000" pitchFamily="2" charset="2"/>
                </a:rPr>
                <a:t>()	 Graphical plot of the frequency distribution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>
                  <a:sym typeface="Wingdings" panose="05000000000000000000" pitchFamily="2" charset="2"/>
                </a:rPr>
                <a:t>fdist1 &lt; fdist2	 Test if samples in fdist1 occur less frequently than in fdist2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>
                  <a:sym typeface="Wingdings" panose="05000000000000000000" pitchFamily="2" charset="2"/>
                </a:rPr>
                <a:t>fdist.inc(sample)	 Increment the count for this sample</a:t>
              </a:r>
            </a:p>
            <a:p>
              <a:pPr>
                <a:tabLst>
                  <a:tab pos="2743200" algn="l"/>
                </a:tabLst>
              </a:pPr>
              <a:r>
                <a:rPr lang="en-US" sz="1600" dirty="0">
                  <a:sym typeface="Wingdings" panose="05000000000000000000" pitchFamily="2" charset="2"/>
                </a:rPr>
                <a:t>…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657E2-AC02-4D42-ACC8-F60D7ED0FC05}"/>
                </a:ext>
              </a:extLst>
            </p:cNvPr>
            <p:cNvSpPr txBox="1"/>
            <p:nvPr/>
          </p:nvSpPr>
          <p:spPr>
            <a:xfrm>
              <a:off x="303678" y="3393582"/>
              <a:ext cx="19552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FreqDist</a:t>
              </a:r>
              <a:r>
                <a:rPr lang="en-US" dirty="0">
                  <a:solidFill>
                    <a:srgbClr val="FF0000"/>
                  </a:solidFill>
                </a:rPr>
                <a:t> functions: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95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F5F45-8BC6-4BA0-9821-DC8CEF944B8D}"/>
              </a:ext>
            </a:extLst>
          </p:cNvPr>
          <p:cNvSpPr txBox="1"/>
          <p:nvPr/>
        </p:nvSpPr>
        <p:spPr>
          <a:xfrm>
            <a:off x="72415" y="14289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4EF84-4C31-4D42-91CE-8B0794FE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3" y="67959"/>
            <a:ext cx="6001162" cy="23269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894277-6B95-42FA-8179-1888EDCA41AC}"/>
              </a:ext>
            </a:extLst>
          </p:cNvPr>
          <p:cNvSpPr/>
          <p:nvPr/>
        </p:nvSpPr>
        <p:spPr>
          <a:xfrm>
            <a:off x="7034293" y="1091200"/>
            <a:ext cx="1850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sym typeface="Wingdings" panose="05000000000000000000" pitchFamily="2" charset="2"/>
              </a:rPr>
              <a:t>Create a </a:t>
            </a:r>
          </a:p>
          <a:p>
            <a:r>
              <a:rPr lang="en-US" sz="1400" i="1" dirty="0">
                <a:solidFill>
                  <a:srgbClr val="C00000"/>
                </a:solidFill>
                <a:sym typeface="Wingdings" panose="05000000000000000000" pitchFamily="2" charset="2"/>
              </a:rPr>
              <a:t>frequency distribution 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192350-4993-446D-86AD-02D0FAE0756B}"/>
              </a:ext>
            </a:extLst>
          </p:cNvPr>
          <p:cNvSpPr/>
          <p:nvPr/>
        </p:nvSpPr>
        <p:spPr>
          <a:xfrm>
            <a:off x="6190631" y="1850791"/>
            <a:ext cx="2392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sym typeface="Wingdings" panose="05000000000000000000" pitchFamily="2" charset="2"/>
              </a:rPr>
              <a:t>Find the greatest count word </a:t>
            </a:r>
            <a:endParaRPr lang="en-US" sz="1400" i="1" dirty="0">
              <a:solidFill>
                <a:srgbClr val="C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5C1BD0-0D5C-4FFC-956F-850C82BD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0" y="3647093"/>
            <a:ext cx="1847155" cy="1897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9DA465-BB34-410E-A598-C270E5AB0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990" y="3397252"/>
            <a:ext cx="3867150" cy="2952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DDC24C-B82E-494E-9DCB-5949F4E9A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" y="2382233"/>
            <a:ext cx="5772150" cy="82867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57B3054-B200-4FE8-8A1F-FA2D94FBB488}"/>
              </a:ext>
            </a:extLst>
          </p:cNvPr>
          <p:cNvSpPr/>
          <p:nvPr/>
        </p:nvSpPr>
        <p:spPr>
          <a:xfrm>
            <a:off x="1629978" y="3575221"/>
            <a:ext cx="1688757" cy="3354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9818F4-39E8-43C1-AAD6-33B742F86120}"/>
              </a:ext>
            </a:extLst>
          </p:cNvPr>
          <p:cNvSpPr txBox="1"/>
          <p:nvPr/>
        </p:nvSpPr>
        <p:spPr>
          <a:xfrm>
            <a:off x="502746" y="358907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main subject</a:t>
            </a:r>
          </a:p>
        </p:txBody>
      </p:sp>
    </p:spTree>
    <p:extLst>
      <p:ext uri="{BB962C8B-B14F-4D97-AF65-F5344CB8AC3E}">
        <p14:creationId xmlns:p14="http://schemas.microsoft.com/office/powerpoint/2010/main" val="12095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370800-A8FD-4E8A-9E55-124578B9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55" y="1867659"/>
            <a:ext cx="6792998" cy="4878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D1335-1766-4794-B2D8-8A8D22F3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Dispersion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F3B1-448E-44D0-BEF1-065B3A05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451034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i="1" dirty="0" err="1">
                <a:solidFill>
                  <a:srgbClr val="0070C0"/>
                </a:solidFill>
              </a:rPr>
              <a:t>nltk</a:t>
            </a:r>
            <a:r>
              <a:rPr lang="en-US" dirty="0"/>
              <a:t>: this is an utility for displaying lexical dispersion.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5D833-8BA5-4E2E-850D-B276AB33EB63}"/>
              </a:ext>
            </a:extLst>
          </p:cNvPr>
          <p:cNvGrpSpPr/>
          <p:nvPr/>
        </p:nvGrpSpPr>
        <p:grpSpPr>
          <a:xfrm>
            <a:off x="312375" y="2477044"/>
            <a:ext cx="1418505" cy="4146043"/>
            <a:chOff x="49748" y="2525696"/>
            <a:chExt cx="1418505" cy="41460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D2F0B7-8535-461C-AB27-831D33AFF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64" y="2525696"/>
              <a:ext cx="723363" cy="90330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6115C13-F9AB-4C86-88B5-808F45BAD5DD}"/>
                </a:ext>
              </a:extLst>
            </p:cNvPr>
            <p:cNvGrpSpPr/>
            <p:nvPr/>
          </p:nvGrpSpPr>
          <p:grpSpPr>
            <a:xfrm>
              <a:off x="49748" y="3134277"/>
              <a:ext cx="1418505" cy="3537462"/>
              <a:chOff x="49748" y="3134277"/>
              <a:chExt cx="1418505" cy="353746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8BBCDC4-96E9-4693-BD38-EF50E49BB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48" y="5473606"/>
                <a:ext cx="1030370" cy="77178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CEDD2F6-F22F-4FAA-8D78-36870DC20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948" y="3134277"/>
                <a:ext cx="624746" cy="83406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C31E427-DA88-456F-8DA1-292EC70D7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650" y="3817621"/>
                <a:ext cx="729588" cy="72958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3B5E2CE-BD8A-4E51-9B01-5BF1A5A5C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67" y="4343858"/>
                <a:ext cx="689727" cy="92082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2B69A4E-8216-4C40-BE3A-DD9858AE0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773" y="4741289"/>
                <a:ext cx="694480" cy="956274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74C27B4-E3A8-4047-BB4B-C7173FD98F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253" y="5793275"/>
                <a:ext cx="658000" cy="8784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0176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0A2C-3F9F-4E2D-94DC-B5CF105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N-gram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F6842-11C5-4AB0-8C87-617D09EA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501334"/>
            <a:ext cx="8144647" cy="2831769"/>
          </a:xfrm>
        </p:spPr>
        <p:txBody>
          <a:bodyPr/>
          <a:lstStyle/>
          <a:p>
            <a:r>
              <a:rPr lang="en-US" dirty="0"/>
              <a:t>Sometimes </a:t>
            </a:r>
            <a:r>
              <a:rPr lang="en-US" dirty="0">
                <a:solidFill>
                  <a:srgbClr val="C00000"/>
                </a:solidFill>
              </a:rPr>
              <a:t>collocations</a:t>
            </a:r>
            <a:r>
              <a:rPr lang="en-US" dirty="0"/>
              <a:t> are a problem for splitting words</a:t>
            </a:r>
          </a:p>
          <a:p>
            <a:pPr marL="0" indent="0">
              <a:buNone/>
            </a:pPr>
            <a:r>
              <a:rPr lang="en-US" i="1" dirty="0"/>
              <a:t>e.g. Fast food, pay attention, catch a cold, …</a:t>
            </a:r>
          </a:p>
          <a:p>
            <a:r>
              <a:rPr lang="en-US" dirty="0">
                <a:solidFill>
                  <a:srgbClr val="C00000"/>
                </a:solidFill>
              </a:rPr>
              <a:t>Conjunctions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connecting words </a:t>
            </a:r>
            <a:r>
              <a:rPr lang="en-US" dirty="0"/>
              <a:t>are also an another problem</a:t>
            </a:r>
          </a:p>
          <a:p>
            <a:pPr marL="0" indent="0">
              <a:buNone/>
            </a:pPr>
            <a:r>
              <a:rPr lang="en-US" i="1" dirty="0"/>
              <a:t>e.g. In case, in spite of, even though…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proper names </a:t>
            </a:r>
            <a:r>
              <a:rPr lang="en-US" dirty="0"/>
              <a:t>are also a problem</a:t>
            </a:r>
          </a:p>
          <a:p>
            <a:pPr marL="0" indent="0">
              <a:buNone/>
            </a:pPr>
            <a:r>
              <a:rPr lang="en-US" i="1" dirty="0"/>
              <a:t>e.g. “Harry Potter”, “White House”, “Burger King”, …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To manage multi-words together: </a:t>
            </a:r>
            <a:r>
              <a:rPr lang="en-US" dirty="0">
                <a:solidFill>
                  <a:srgbClr val="FF0000"/>
                </a:solidFill>
              </a:rPr>
              <a:t>n-gram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81B69-47CF-435D-9FAD-079D48D84EF9}"/>
              </a:ext>
            </a:extLst>
          </p:cNvPr>
          <p:cNvSpPr/>
          <p:nvPr/>
        </p:nvSpPr>
        <p:spPr>
          <a:xfrm>
            <a:off x="370703" y="4354729"/>
            <a:ext cx="81446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An </a:t>
            </a:r>
            <a:r>
              <a:rPr lang="en-US" sz="1600" b="1" i="1" dirty="0">
                <a:solidFill>
                  <a:srgbClr val="222222"/>
                </a:solidFill>
                <a:latin typeface="Arial" panose="020B0604020202020204" pitchFamily="34" charset="0"/>
              </a:rPr>
              <a:t>n-gram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 is a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</a:rPr>
              <a:t>contiguous sequence 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of n items from a given </a:t>
            </a:r>
            <a:r>
              <a:rPr lang="en-US" sz="1600" i="1" dirty="0">
                <a:solidFill>
                  <a:schemeClr val="accent1"/>
                </a:solidFill>
                <a:latin typeface="Arial" panose="020B0604020202020204" pitchFamily="34" charset="0"/>
              </a:rPr>
              <a:t>sample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 of text or speech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822AD-A07B-4D77-9E8E-E6FD1BA5FC74}"/>
              </a:ext>
            </a:extLst>
          </p:cNvPr>
          <p:cNvSpPr txBox="1"/>
          <p:nvPr/>
        </p:nvSpPr>
        <p:spPr>
          <a:xfrm>
            <a:off x="7915017" y="4720060"/>
            <a:ext cx="102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&lt;Wikipedia&gt;</a:t>
            </a:r>
          </a:p>
        </p:txBody>
      </p:sp>
      <p:pic>
        <p:nvPicPr>
          <p:cNvPr id="1026" name="Picture 2" descr="Image result for n-gram">
            <a:extLst>
              <a:ext uri="{FF2B5EF4-FFF2-40B4-BE49-F238E27FC236}">
                <a16:creationId xmlns:a16="http://schemas.microsoft.com/office/drawing/2014/main" id="{F7120119-2B45-4A57-A441-1C4111E9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59" y="4794422"/>
            <a:ext cx="4716235" cy="19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5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A68DD9C-AAEF-4D82-9581-9BA2B567AEE1}"/>
              </a:ext>
            </a:extLst>
          </p:cNvPr>
          <p:cNvGrpSpPr/>
          <p:nvPr/>
        </p:nvGrpSpPr>
        <p:grpSpPr>
          <a:xfrm>
            <a:off x="27645" y="1381208"/>
            <a:ext cx="8487705" cy="3598332"/>
            <a:chOff x="0" y="1918831"/>
            <a:chExt cx="9144000" cy="43414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94B69D-22BE-42E8-8BFD-2AE4EA429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57" y="1918831"/>
              <a:ext cx="2428875" cy="9525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C106FE-E1D8-4681-9DE6-29E63E59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71331"/>
              <a:ext cx="9144000" cy="3388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D0A2C-3F9F-4E2D-94DC-B5CF105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N-gram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5D8F6-23C5-4148-B2C6-E5C79E97E864}"/>
              </a:ext>
            </a:extLst>
          </p:cNvPr>
          <p:cNvSpPr txBox="1"/>
          <p:nvPr/>
        </p:nvSpPr>
        <p:spPr>
          <a:xfrm>
            <a:off x="186738" y="5107460"/>
            <a:ext cx="182351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use n-gram?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63D95-F0BE-41FE-BA5B-18E9F19589DA}"/>
              </a:ext>
            </a:extLst>
          </p:cNvPr>
          <p:cNvSpPr txBox="1"/>
          <p:nvPr/>
        </p:nvSpPr>
        <p:spPr>
          <a:xfrm>
            <a:off x="2260058" y="5096454"/>
            <a:ext cx="6533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sz="2000" dirty="0"/>
              <a:t>Can capture all possibility of word’s combination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Better coverage (e.g. collocations, proper noun, noun phrases,…)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Higher precision (more data  more information)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8A4F7-69B7-4ED9-979E-3244A1BED059}"/>
              </a:ext>
            </a:extLst>
          </p:cNvPr>
          <p:cNvSpPr txBox="1"/>
          <p:nvPr/>
        </p:nvSpPr>
        <p:spPr>
          <a:xfrm>
            <a:off x="186738" y="6227806"/>
            <a:ext cx="23468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n-gram can work?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B1667-B45D-4E0E-B751-963188431B29}"/>
              </a:ext>
            </a:extLst>
          </p:cNvPr>
          <p:cNvSpPr txBox="1"/>
          <p:nvPr/>
        </p:nvSpPr>
        <p:spPr>
          <a:xfrm>
            <a:off x="2696663" y="6236044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Because words are in order.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276796-B1E9-46CC-9164-0B3354DE68A4}"/>
              </a:ext>
            </a:extLst>
          </p:cNvPr>
          <p:cNvSpPr/>
          <p:nvPr/>
        </p:nvSpPr>
        <p:spPr>
          <a:xfrm>
            <a:off x="180577" y="4489621"/>
            <a:ext cx="684396" cy="296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92CCD5-B141-4CE1-B07F-185BBBB68074}"/>
              </a:ext>
            </a:extLst>
          </p:cNvPr>
          <p:cNvSpPr/>
          <p:nvPr/>
        </p:nvSpPr>
        <p:spPr>
          <a:xfrm>
            <a:off x="1829830" y="2093771"/>
            <a:ext cx="605294" cy="309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FA0D37-5934-4FE0-81C6-48D0EF98BB76}"/>
              </a:ext>
            </a:extLst>
          </p:cNvPr>
          <p:cNvSpPr/>
          <p:nvPr/>
        </p:nvSpPr>
        <p:spPr>
          <a:xfrm>
            <a:off x="1575662" y="4489621"/>
            <a:ext cx="684396" cy="296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0A2C-3F9F-4E2D-94DC-B5CF105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N-gram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45AB6-A85C-4ABC-B0D3-2A071D7B4CC3}"/>
              </a:ext>
            </a:extLst>
          </p:cNvPr>
          <p:cNvSpPr txBox="1"/>
          <p:nvPr/>
        </p:nvSpPr>
        <p:spPr>
          <a:xfrm>
            <a:off x="446360" y="1700157"/>
            <a:ext cx="115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Python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CD21D-1086-4CDA-AC6F-10414AE2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95" y="1716447"/>
            <a:ext cx="5562600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6BFE0-F6F2-4ED9-9E8C-5359CFD2B741}"/>
              </a:ext>
            </a:extLst>
          </p:cNvPr>
          <p:cNvSpPr txBox="1"/>
          <p:nvPr/>
        </p:nvSpPr>
        <p:spPr>
          <a:xfrm>
            <a:off x="5964194" y="2807555"/>
            <a:ext cx="139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&lt; In case having punctuations&gt;</a:t>
            </a:r>
          </a:p>
        </p:txBody>
      </p:sp>
    </p:spTree>
    <p:extLst>
      <p:ext uri="{BB962C8B-B14F-4D97-AF65-F5344CB8AC3E}">
        <p14:creationId xmlns:p14="http://schemas.microsoft.com/office/powerpoint/2010/main" val="192849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0A2C-3F9F-4E2D-94DC-B5CF105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4) </a:t>
            </a:r>
            <a:r>
              <a:rPr lang="en-US" dirty="0">
                <a:solidFill>
                  <a:srgbClr val="0070C0"/>
                </a:solidFill>
              </a:rPr>
              <a:t>Frequency</a:t>
            </a:r>
            <a:r>
              <a:rPr lang="en-US" dirty="0"/>
              <a:t> for n-gram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45AB6-A85C-4ABC-B0D3-2A071D7B4CC3}"/>
              </a:ext>
            </a:extLst>
          </p:cNvPr>
          <p:cNvSpPr txBox="1"/>
          <p:nvPr/>
        </p:nvSpPr>
        <p:spPr>
          <a:xfrm>
            <a:off x="205946" y="1408670"/>
            <a:ext cx="115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Python 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BC603-2197-4856-B25E-45010B07673F}"/>
              </a:ext>
            </a:extLst>
          </p:cNvPr>
          <p:cNvSpPr txBox="1"/>
          <p:nvPr/>
        </p:nvSpPr>
        <p:spPr>
          <a:xfrm>
            <a:off x="5631334" y="18525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FA18E-D4C0-45DB-B6C4-204F6FAF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6" y="1716447"/>
            <a:ext cx="5383828" cy="494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D8C1E-B4FD-4D6B-BC7D-EE0955C3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34" y="2210649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5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43D516-A5BA-4E01-9D31-B7FB119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64" y="4374292"/>
            <a:ext cx="4190980" cy="2118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7C4CD-8F48-4FFA-AB3C-5CE8ADA5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82" y="1511792"/>
            <a:ext cx="4305004" cy="191720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F506F67-97C7-473A-9ED5-5CE77D8AA1F1}"/>
              </a:ext>
            </a:extLst>
          </p:cNvPr>
          <p:cNvSpPr/>
          <p:nvPr/>
        </p:nvSpPr>
        <p:spPr>
          <a:xfrm>
            <a:off x="6624213" y="3539181"/>
            <a:ext cx="955589" cy="724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F0CDD-8901-421D-ADFF-1F08D9B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CF60-9255-47E0-A7D8-FE6E07432AFD}"/>
              </a:ext>
            </a:extLst>
          </p:cNvPr>
          <p:cNvSpPr txBox="1"/>
          <p:nvPr/>
        </p:nvSpPr>
        <p:spPr>
          <a:xfrm>
            <a:off x="628650" y="2208786"/>
            <a:ext cx="166519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CLEAN-UP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6DEA9-0BC2-4A34-8884-E435326D5091}"/>
              </a:ext>
            </a:extLst>
          </p:cNvPr>
          <p:cNvSpPr txBox="1"/>
          <p:nvPr/>
        </p:nvSpPr>
        <p:spPr>
          <a:xfrm>
            <a:off x="628650" y="2718486"/>
            <a:ext cx="2734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punctuation</a:t>
            </a:r>
          </a:p>
          <a:p>
            <a:r>
              <a:rPr lang="en-US" dirty="0"/>
              <a:t>Remove stop words</a:t>
            </a:r>
          </a:p>
          <a:p>
            <a:r>
              <a:rPr lang="en-US" dirty="0"/>
              <a:t>Normalize the case</a:t>
            </a:r>
          </a:p>
          <a:p>
            <a:r>
              <a:rPr lang="en-US" dirty="0"/>
              <a:t>Stemming | Lemmatization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12DADB1-17EC-445E-9C03-ADDD69959226}"/>
              </a:ext>
            </a:extLst>
          </p:cNvPr>
          <p:cNvSpPr/>
          <p:nvPr/>
        </p:nvSpPr>
        <p:spPr>
          <a:xfrm>
            <a:off x="1338260" y="4066050"/>
            <a:ext cx="955589" cy="724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1F01C-382F-4B85-8B67-F6426EE98ABF}"/>
              </a:ext>
            </a:extLst>
          </p:cNvPr>
          <p:cNvSpPr txBox="1"/>
          <p:nvPr/>
        </p:nvSpPr>
        <p:spPr>
          <a:xfrm>
            <a:off x="1118106" y="4938215"/>
            <a:ext cx="132536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wordlist</a:t>
            </a:r>
          </a:p>
        </p:txBody>
      </p:sp>
    </p:spTree>
    <p:extLst>
      <p:ext uri="{BB962C8B-B14F-4D97-AF65-F5344CB8AC3E}">
        <p14:creationId xmlns:p14="http://schemas.microsoft.com/office/powerpoint/2010/main" val="123931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4AF90-88BF-4ED0-9E94-90E9359B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" y="4228010"/>
            <a:ext cx="8723870" cy="2629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6856C-EA7A-412D-BD12-F2291BE2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N-gram + </a:t>
            </a:r>
            <a:r>
              <a:rPr lang="en-US" dirty="0">
                <a:solidFill>
                  <a:srgbClr val="0070C0"/>
                </a:solidFill>
              </a:rPr>
              <a:t>POS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4C97-2C0C-4531-8161-F0744649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1620807"/>
          </a:xfrm>
        </p:spPr>
        <p:txBody>
          <a:bodyPr/>
          <a:lstStyle/>
          <a:p>
            <a:r>
              <a:rPr lang="en-US" dirty="0"/>
              <a:t>To improve the accuracy of n-gram words, we can add POS structure to the n-gram</a:t>
            </a:r>
          </a:p>
          <a:p>
            <a:pPr marL="0" indent="0">
              <a:buNone/>
            </a:pPr>
            <a:r>
              <a:rPr lang="en-US" dirty="0"/>
              <a:t>Example: 	</a:t>
            </a:r>
            <a:r>
              <a:rPr lang="en-US" b="1" dirty="0"/>
              <a:t>Bigrams:</a:t>
            </a:r>
            <a:r>
              <a:rPr lang="en-US" dirty="0"/>
              <a:t> (Noun, Noun), (Adjective, Noun)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BC83D-6ECC-42AA-A8E3-00BA729F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" y="2782864"/>
            <a:ext cx="4286250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01BED-C8AC-4969-B704-0EF574C0926A}"/>
              </a:ext>
            </a:extLst>
          </p:cNvPr>
          <p:cNvSpPr txBox="1"/>
          <p:nvPr/>
        </p:nvSpPr>
        <p:spPr>
          <a:xfrm>
            <a:off x="3381220" y="2691704"/>
            <a:ext cx="166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&lt;previous slide&gt;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306F6-B25E-4D38-8930-06624DAC3B93}"/>
              </a:ext>
            </a:extLst>
          </p:cNvPr>
          <p:cNvSpPr txBox="1"/>
          <p:nvPr/>
        </p:nvSpPr>
        <p:spPr>
          <a:xfrm>
            <a:off x="2144644" y="5321694"/>
            <a:ext cx="214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&lt;create </a:t>
            </a:r>
            <a:r>
              <a:rPr lang="en-US" i="1" dirty="0" err="1">
                <a:solidFill>
                  <a:srgbClr val="C00000"/>
                </a:solidFill>
              </a:rPr>
              <a:t>dataframe</a:t>
            </a:r>
            <a:r>
              <a:rPr lang="en-US" i="1" dirty="0">
                <a:solidFill>
                  <a:srgbClr val="C00000"/>
                </a:solidFill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5D8C1E-B4FD-4D6B-BC7D-EE0955C3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5" y="2735239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0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856C-EA7A-412D-BD12-F2291BE2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N-gram + </a:t>
            </a:r>
            <a:r>
              <a:rPr lang="en-US" dirty="0">
                <a:solidFill>
                  <a:srgbClr val="0070C0"/>
                </a:solidFill>
              </a:rPr>
              <a:t>POS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4C97-2C0C-4531-8161-F0744649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1159488"/>
          </a:xfrm>
        </p:spPr>
        <p:txBody>
          <a:bodyPr/>
          <a:lstStyle/>
          <a:p>
            <a:r>
              <a:rPr lang="en-US" dirty="0"/>
              <a:t>To improve the accuracy of n-gram words, we can add POS structure to the n-gram</a:t>
            </a:r>
          </a:p>
          <a:p>
            <a:pPr marL="0" indent="0">
              <a:buNone/>
            </a:pPr>
            <a:r>
              <a:rPr lang="en-US" dirty="0"/>
              <a:t>Example: 	</a:t>
            </a:r>
            <a:r>
              <a:rPr lang="en-US" b="1" dirty="0"/>
              <a:t>Bigrams:</a:t>
            </a:r>
            <a:r>
              <a:rPr lang="en-US" dirty="0"/>
              <a:t>  (Adjective, Noun), (Noun, Noun)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C47C3-F0C9-49A0-B7CA-B2D9D04B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2" y="3058310"/>
            <a:ext cx="6810375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D5E21-F896-4170-A237-718A515943FE}"/>
              </a:ext>
            </a:extLst>
          </p:cNvPr>
          <p:cNvSpPr txBox="1"/>
          <p:nvPr/>
        </p:nvSpPr>
        <p:spPr>
          <a:xfrm>
            <a:off x="6391738" y="4679117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&lt; Noun 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418F62-7AA6-40F9-8D1E-EAFCDBB72DB3}"/>
              </a:ext>
            </a:extLst>
          </p:cNvPr>
          <p:cNvCxnSpPr>
            <a:cxnSpLocks/>
          </p:cNvCxnSpPr>
          <p:nvPr/>
        </p:nvCxnSpPr>
        <p:spPr>
          <a:xfrm flipH="1">
            <a:off x="3675491" y="2496065"/>
            <a:ext cx="76844" cy="2236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C0B01-B05D-4507-96E0-1DD1D03232B5}"/>
              </a:ext>
            </a:extLst>
          </p:cNvPr>
          <p:cNvCxnSpPr>
            <a:cxnSpLocks/>
          </p:cNvCxnSpPr>
          <p:nvPr/>
        </p:nvCxnSpPr>
        <p:spPr>
          <a:xfrm flipH="1">
            <a:off x="4211123" y="2496065"/>
            <a:ext cx="1308229" cy="2236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EDDDDE-7AE2-4C6D-93C6-FB4A13AF91D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629667" y="2496065"/>
            <a:ext cx="2180616" cy="21830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418F62-7AA6-40F9-8D1E-EAFCDBB72DB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44282" y="2496065"/>
            <a:ext cx="566001" cy="21830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2B9654-3452-4C67-B84A-A0AC157DCEA1}"/>
              </a:ext>
            </a:extLst>
          </p:cNvPr>
          <p:cNvSpPr txBox="1"/>
          <p:nvPr/>
        </p:nvSpPr>
        <p:spPr>
          <a:xfrm>
            <a:off x="3342442" y="467911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&lt; Adj | Noun &gt;</a:t>
            </a:r>
          </a:p>
        </p:txBody>
      </p:sp>
    </p:spTree>
    <p:extLst>
      <p:ext uri="{BB962C8B-B14F-4D97-AF65-F5344CB8AC3E}">
        <p14:creationId xmlns:p14="http://schemas.microsoft.com/office/powerpoint/2010/main" val="162771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856C-EA7A-412D-BD12-F2291BE2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N-gram + </a:t>
            </a:r>
            <a:r>
              <a:rPr lang="en-US" dirty="0">
                <a:solidFill>
                  <a:srgbClr val="0070C0"/>
                </a:solidFill>
              </a:rPr>
              <a:t>POS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4C97-2C0C-4531-8161-F0744649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1159488"/>
          </a:xfrm>
        </p:spPr>
        <p:txBody>
          <a:bodyPr/>
          <a:lstStyle/>
          <a:p>
            <a:r>
              <a:rPr lang="en-US" dirty="0"/>
              <a:t>To improve the accuracy of n-gram words, we can add POS structure to the n-gram</a:t>
            </a:r>
          </a:p>
          <a:p>
            <a:pPr marL="0" indent="0">
              <a:buNone/>
            </a:pPr>
            <a:r>
              <a:rPr lang="en-US" dirty="0"/>
              <a:t>Example: 	</a:t>
            </a:r>
            <a:r>
              <a:rPr lang="en-US" b="1" dirty="0"/>
              <a:t>Bigrams:</a:t>
            </a:r>
            <a:r>
              <a:rPr lang="en-US" dirty="0"/>
              <a:t>  (Adjective, Noun), (Noun, Noun)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3F481-CF6D-4363-B31F-0E5B1499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3" y="3084684"/>
            <a:ext cx="7943850" cy="2962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3C970-AAC9-4F69-9EF1-E73E4894F027}"/>
              </a:ext>
            </a:extLst>
          </p:cNvPr>
          <p:cNvSpPr txBox="1"/>
          <p:nvPr/>
        </p:nvSpPr>
        <p:spPr>
          <a:xfrm>
            <a:off x="3393989" y="4827373"/>
            <a:ext cx="18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&lt;It’s better now!&gt;</a:t>
            </a:r>
          </a:p>
        </p:txBody>
      </p:sp>
    </p:spTree>
    <p:extLst>
      <p:ext uri="{BB962C8B-B14F-4D97-AF65-F5344CB8AC3E}">
        <p14:creationId xmlns:p14="http://schemas.microsoft.com/office/powerpoint/2010/main" val="40920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856C-EA7A-412D-BD12-F2291BE2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Note about N-gram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A540AB-011D-4A4F-9788-16A89654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" y="1517809"/>
            <a:ext cx="7886700" cy="4675629"/>
          </a:xfrm>
        </p:spPr>
        <p:txBody>
          <a:bodyPr/>
          <a:lstStyle/>
          <a:p>
            <a:r>
              <a:rPr lang="en-US" b="1" dirty="0"/>
              <a:t>Choosing the Right n-Gram Window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21673-1998-400D-8EDE-96980769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6" y="1855515"/>
            <a:ext cx="7820025" cy="962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BD991C-C4D2-4DBE-9817-94F7F2EB0E16}"/>
              </a:ext>
            </a:extLst>
          </p:cNvPr>
          <p:cNvSpPr/>
          <p:nvPr/>
        </p:nvSpPr>
        <p:spPr>
          <a:xfrm>
            <a:off x="282583" y="2622485"/>
            <a:ext cx="85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identify all of the n-grams from our text, we simply slide a fixed-length window over a list of words until the window reaches the end of the list.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97C771-B1E9-413D-BEA4-0F789F390927}"/>
              </a:ext>
            </a:extLst>
          </p:cNvPr>
          <p:cNvSpPr/>
          <p:nvPr/>
        </p:nvSpPr>
        <p:spPr>
          <a:xfrm>
            <a:off x="740169" y="3327035"/>
            <a:ext cx="818792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Unfortunately, if we build a model based on an n-gram order that is too high, it will be very unlikely that we’ll see any repeated entities.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70053-C427-40E9-A022-71A20357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66" y="3996013"/>
            <a:ext cx="6091924" cy="24968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A13BDC-8210-4BCB-88CB-45EB61113461}"/>
              </a:ext>
            </a:extLst>
          </p:cNvPr>
          <p:cNvSpPr/>
          <p:nvPr/>
        </p:nvSpPr>
        <p:spPr>
          <a:xfrm>
            <a:off x="486032" y="4225311"/>
            <a:ext cx="231036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order to capture the entirety of the phrase “</a:t>
            </a:r>
            <a:r>
              <a:rPr lang="en-US" b="1" dirty="0"/>
              <a:t>the President of the United States</a:t>
            </a:r>
            <a:r>
              <a:rPr lang="en-US" dirty="0"/>
              <a:t>,” we would have to set </a:t>
            </a:r>
            <a:r>
              <a:rPr lang="en-US" sz="3200" dirty="0"/>
              <a:t>n=6: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0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856C-EA7A-412D-BD12-F2291BE2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Note about N-gram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A540AB-011D-4A4F-9788-16A89654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" y="1517809"/>
            <a:ext cx="7886700" cy="4675629"/>
          </a:xfrm>
        </p:spPr>
        <p:txBody>
          <a:bodyPr/>
          <a:lstStyle/>
          <a:p>
            <a:r>
              <a:rPr lang="en-US" b="1" dirty="0"/>
              <a:t>Choosing the Right n-Gram Window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21673-1998-400D-8EDE-96980769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6" y="1855515"/>
            <a:ext cx="7820025" cy="962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BD991C-C4D2-4DBE-9817-94F7F2EB0E16}"/>
              </a:ext>
            </a:extLst>
          </p:cNvPr>
          <p:cNvSpPr/>
          <p:nvPr/>
        </p:nvSpPr>
        <p:spPr>
          <a:xfrm>
            <a:off x="282583" y="2622485"/>
            <a:ext cx="85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identify all of the n-grams from our text, we simply slide a fixed-length window over a list of words until the window reaches the end of the list.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97C771-B1E9-413D-BEA4-0F789F390927}"/>
              </a:ext>
            </a:extLst>
          </p:cNvPr>
          <p:cNvSpPr/>
          <p:nvPr/>
        </p:nvSpPr>
        <p:spPr>
          <a:xfrm>
            <a:off x="740170" y="3351749"/>
            <a:ext cx="818792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Unfortunately, if we build a model based on an n-gram order that is too high, it will be very unlikely that we’ll see any repeated entities.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7DE33-3DA9-4220-BD51-38A5A0E89859}"/>
              </a:ext>
            </a:extLst>
          </p:cNvPr>
          <p:cNvSpPr/>
          <p:nvPr/>
        </p:nvSpPr>
        <p:spPr>
          <a:xfrm>
            <a:off x="914400" y="4435282"/>
            <a:ext cx="7528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Too large of an n may </a:t>
            </a:r>
            <a:r>
              <a:rPr lang="en-US" b="1" dirty="0"/>
              <a:t>add too much noise </a:t>
            </a:r>
            <a:r>
              <a:rPr lang="en-US" dirty="0"/>
              <a:t>by overlapping independent contexts. </a:t>
            </a:r>
          </a:p>
          <a:p>
            <a:endParaRPr lang="en-US" dirty="0"/>
          </a:p>
          <a:p>
            <a:pPr algn="ctr"/>
            <a:r>
              <a:rPr lang="en-US" dirty="0"/>
              <a:t>If the window is larger than the sentence, it might not even produce any n-grams at all.</a:t>
            </a:r>
          </a:p>
        </p:txBody>
      </p:sp>
    </p:spTree>
    <p:extLst>
      <p:ext uri="{BB962C8B-B14F-4D97-AF65-F5344CB8AC3E}">
        <p14:creationId xmlns:p14="http://schemas.microsoft.com/office/powerpoint/2010/main" val="162973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856C-EA7A-412D-BD12-F2291BE2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Note about N-gram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A540AB-011D-4A4F-9788-16A89654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7" y="1517809"/>
            <a:ext cx="7886700" cy="4675629"/>
          </a:xfrm>
        </p:spPr>
        <p:txBody>
          <a:bodyPr/>
          <a:lstStyle/>
          <a:p>
            <a:r>
              <a:rPr lang="en-US" b="1" dirty="0"/>
              <a:t>Choosing the Right n-Gram Window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21673-1998-400D-8EDE-96980769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6" y="1855515"/>
            <a:ext cx="7820025" cy="962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BD991C-C4D2-4DBE-9817-94F7F2EB0E16}"/>
              </a:ext>
            </a:extLst>
          </p:cNvPr>
          <p:cNvSpPr/>
          <p:nvPr/>
        </p:nvSpPr>
        <p:spPr>
          <a:xfrm>
            <a:off x="93113" y="2622485"/>
            <a:ext cx="85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identify all of the n-grams from our text, we simply slide a fixed-length window over a list of words until the window reaches the end of the list.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616F6-9C6A-4802-8C43-F735BFB689D6}"/>
              </a:ext>
            </a:extLst>
          </p:cNvPr>
          <p:cNvSpPr/>
          <p:nvPr/>
        </p:nvSpPr>
        <p:spPr>
          <a:xfrm>
            <a:off x="93113" y="3925705"/>
            <a:ext cx="434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dirty="0"/>
              <a:t>n</a:t>
            </a:r>
            <a:r>
              <a:rPr lang="en-US" dirty="0"/>
              <a:t> can also be considered as balancing the </a:t>
            </a:r>
            <a:r>
              <a:rPr lang="en-US" b="1" dirty="0"/>
              <a:t>trade-off between bias and variance</a:t>
            </a:r>
            <a:r>
              <a:rPr lang="en-US" dirty="0"/>
              <a:t>.</a:t>
            </a:r>
          </a:p>
        </p:txBody>
      </p:sp>
      <p:pic>
        <p:nvPicPr>
          <p:cNvPr id="1030" name="Picture 6" descr="Image result for bias and variance">
            <a:extLst>
              <a:ext uri="{FF2B5EF4-FFF2-40B4-BE49-F238E27FC236}">
                <a16:creationId xmlns:a16="http://schemas.microsoft.com/office/drawing/2014/main" id="{D11DB6E1-93C7-46D8-9556-DCB19266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2" y="3801446"/>
            <a:ext cx="3816821" cy="29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32E654-3CB3-4B62-AB52-2396B7A93E1E}"/>
              </a:ext>
            </a:extLst>
          </p:cNvPr>
          <p:cNvSpPr/>
          <p:nvPr/>
        </p:nvSpPr>
        <p:spPr>
          <a:xfrm>
            <a:off x="975669" y="4772169"/>
            <a:ext cx="4190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small </a:t>
            </a:r>
            <a:r>
              <a:rPr lang="en-US" b="1" dirty="0"/>
              <a:t>n</a:t>
            </a:r>
            <a:r>
              <a:rPr lang="en-US" dirty="0"/>
              <a:t> leads to a simpler (weaker) model, therefore causing more error due to bias.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57F54-B988-4C5D-8A02-FBF100ED5148}"/>
              </a:ext>
            </a:extLst>
          </p:cNvPr>
          <p:cNvSpPr/>
          <p:nvPr/>
        </p:nvSpPr>
        <p:spPr>
          <a:xfrm>
            <a:off x="993213" y="5724692"/>
            <a:ext cx="4172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larger </a:t>
            </a:r>
            <a:r>
              <a:rPr lang="en-US" b="1" dirty="0"/>
              <a:t>n</a:t>
            </a:r>
            <a:r>
              <a:rPr lang="en-US" dirty="0"/>
              <a:t> leads to a more complex model (a higher-order model), thus causing more error due to variance.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97C771-B1E9-413D-BEA4-0F789F390927}"/>
              </a:ext>
            </a:extLst>
          </p:cNvPr>
          <p:cNvSpPr/>
          <p:nvPr/>
        </p:nvSpPr>
        <p:spPr>
          <a:xfrm>
            <a:off x="740169" y="3284841"/>
            <a:ext cx="818792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Unfortunately, if we build a model based on an n-gram order that is too high, it will be very unlikely that we’ll see any repeated entities.</a:t>
            </a:r>
          </a:p>
        </p:txBody>
      </p:sp>
    </p:spTree>
    <p:extLst>
      <p:ext uri="{BB962C8B-B14F-4D97-AF65-F5344CB8AC3E}">
        <p14:creationId xmlns:p14="http://schemas.microsoft.com/office/powerpoint/2010/main" val="40809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A714-7BC5-4DA2-9B2C-7E1F60DA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14C62-C98D-4D30-82D1-4E18E15A878F}"/>
              </a:ext>
            </a:extLst>
          </p:cNvPr>
          <p:cNvGrpSpPr/>
          <p:nvPr/>
        </p:nvGrpSpPr>
        <p:grpSpPr>
          <a:xfrm>
            <a:off x="533014" y="1609594"/>
            <a:ext cx="2047875" cy="2607707"/>
            <a:chOff x="533014" y="1609594"/>
            <a:chExt cx="2047875" cy="26077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48A7DD-80F6-4F5F-A031-B4B5CE46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14" y="1609594"/>
              <a:ext cx="2047875" cy="22383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AD9E2E-B9FF-4AC7-8574-6F84B20EF40D}"/>
                </a:ext>
              </a:extLst>
            </p:cNvPr>
            <p:cNvSpPr txBox="1"/>
            <p:nvPr/>
          </p:nvSpPr>
          <p:spPr>
            <a:xfrm>
              <a:off x="1135200" y="3847969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Corpus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945CB2-83A6-4F85-9A33-5193235C1AD5}"/>
              </a:ext>
            </a:extLst>
          </p:cNvPr>
          <p:cNvGrpSpPr/>
          <p:nvPr/>
        </p:nvGrpSpPr>
        <p:grpSpPr>
          <a:xfrm>
            <a:off x="3480879" y="2211273"/>
            <a:ext cx="1254156" cy="1518968"/>
            <a:chOff x="3728378" y="1789667"/>
            <a:chExt cx="1687244" cy="20253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51BAB7-3C15-4613-AD47-3F947C226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559" y="1789667"/>
              <a:ext cx="1532882" cy="15328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A66C02-008B-4C1A-9F6A-2D2534D689C7}"/>
                </a:ext>
              </a:extLst>
            </p:cNvPr>
            <p:cNvSpPr txBox="1"/>
            <p:nvPr/>
          </p:nvSpPr>
          <p:spPr>
            <a:xfrm>
              <a:off x="3728378" y="3322542"/>
              <a:ext cx="1687244" cy="49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F264BC-9172-41B5-A31E-3BE4E567EBEE}"/>
              </a:ext>
            </a:extLst>
          </p:cNvPr>
          <p:cNvSpPr/>
          <p:nvPr/>
        </p:nvSpPr>
        <p:spPr>
          <a:xfrm>
            <a:off x="2493169" y="2680832"/>
            <a:ext cx="968422" cy="607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58ED708-7BDD-443A-8716-B43230379122}"/>
              </a:ext>
            </a:extLst>
          </p:cNvPr>
          <p:cNvSpPr/>
          <p:nvPr/>
        </p:nvSpPr>
        <p:spPr>
          <a:xfrm>
            <a:off x="4906753" y="2680830"/>
            <a:ext cx="1090393" cy="607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663AF5-1F91-409C-8E1B-8441752DEEE6}"/>
              </a:ext>
            </a:extLst>
          </p:cNvPr>
          <p:cNvGrpSpPr/>
          <p:nvPr/>
        </p:nvGrpSpPr>
        <p:grpSpPr>
          <a:xfrm>
            <a:off x="6205435" y="2211273"/>
            <a:ext cx="2779278" cy="1645833"/>
            <a:chOff x="6205435" y="2211273"/>
            <a:chExt cx="2779278" cy="16458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D24D9-7EA6-433E-9837-489EF8E19500}"/>
                </a:ext>
              </a:extLst>
            </p:cNvPr>
            <p:cNvSpPr txBox="1"/>
            <p:nvPr/>
          </p:nvSpPr>
          <p:spPr>
            <a:xfrm>
              <a:off x="7095001" y="3487774"/>
              <a:ext cx="100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text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EC264B-798F-485D-B5A6-E799EBB6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435" y="2211273"/>
              <a:ext cx="2779278" cy="123773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041AE-DBCA-4D3B-8E96-800C9424E327}"/>
              </a:ext>
            </a:extLst>
          </p:cNvPr>
          <p:cNvGrpSpPr/>
          <p:nvPr/>
        </p:nvGrpSpPr>
        <p:grpSpPr>
          <a:xfrm>
            <a:off x="5571380" y="4398068"/>
            <a:ext cx="3413333" cy="2094805"/>
            <a:chOff x="5451949" y="4668546"/>
            <a:chExt cx="3413333" cy="20948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6B4F62-E09B-4430-BFB0-C627FC12D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1949" y="4668546"/>
              <a:ext cx="3413333" cy="1725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631883-B987-494C-8935-316A0B7D1F74}"/>
                </a:ext>
              </a:extLst>
            </p:cNvPr>
            <p:cNvSpPr txBox="1"/>
            <p:nvPr/>
          </p:nvSpPr>
          <p:spPr>
            <a:xfrm>
              <a:off x="6689480" y="6394019"/>
              <a:ext cx="938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wordlist</a:t>
              </a:r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F85E63D-A212-469B-BD29-56F78B9987A5}"/>
              </a:ext>
            </a:extLst>
          </p:cNvPr>
          <p:cNvSpPr/>
          <p:nvPr/>
        </p:nvSpPr>
        <p:spPr>
          <a:xfrm>
            <a:off x="7390750" y="3895872"/>
            <a:ext cx="618050" cy="462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0449C0-4940-45B7-891D-B27B00BB1117}"/>
              </a:ext>
            </a:extLst>
          </p:cNvPr>
          <p:cNvSpPr txBox="1"/>
          <p:nvPr/>
        </p:nvSpPr>
        <p:spPr>
          <a:xfrm>
            <a:off x="3363391" y="59173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562F4-AE32-4C84-AADC-36B35CC6AA8E}"/>
              </a:ext>
            </a:extLst>
          </p:cNvPr>
          <p:cNvSpPr txBox="1"/>
          <p:nvPr/>
        </p:nvSpPr>
        <p:spPr>
          <a:xfrm>
            <a:off x="2555542" y="4336140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Most common 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A4C9F-2D6A-4551-A6EE-A4426EAA5369}"/>
              </a:ext>
            </a:extLst>
          </p:cNvPr>
          <p:cNvSpPr txBox="1"/>
          <p:nvPr/>
        </p:nvSpPr>
        <p:spPr>
          <a:xfrm>
            <a:off x="3061129" y="480241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Frequency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2459A-5410-44E5-84D9-BFFC2BB18812}"/>
              </a:ext>
            </a:extLst>
          </p:cNvPr>
          <p:cNvSpPr txBox="1"/>
          <p:nvPr/>
        </p:nvSpPr>
        <p:spPr>
          <a:xfrm>
            <a:off x="3202257" y="5363321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N-gram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BBB6E1-A1E1-43E0-86DF-931941999809}"/>
              </a:ext>
            </a:extLst>
          </p:cNvPr>
          <p:cNvCxnSpPr>
            <a:stCxn id="20" idx="1"/>
            <a:endCxn id="23" idx="3"/>
          </p:cNvCxnSpPr>
          <p:nvPr/>
        </p:nvCxnSpPr>
        <p:spPr>
          <a:xfrm flipH="1">
            <a:off x="3924763" y="5260805"/>
            <a:ext cx="1646617" cy="841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8E47E9-35E3-49D8-9979-A9767F19D227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 flipV="1">
            <a:off x="4732613" y="4520806"/>
            <a:ext cx="838767" cy="739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CDF879-3E31-4189-8CC4-54ADF93A484C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227026" y="4987079"/>
            <a:ext cx="1344354" cy="273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7C5662-8DA1-4700-8889-4C423C8AC5EC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flipH="1">
            <a:off x="4085897" y="5260805"/>
            <a:ext cx="1485483" cy="28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43ED1DB6-F4A3-4769-8A8F-79E4A75C4E3A}"/>
              </a:ext>
            </a:extLst>
          </p:cNvPr>
          <p:cNvSpPr/>
          <p:nvPr/>
        </p:nvSpPr>
        <p:spPr>
          <a:xfrm>
            <a:off x="2191564" y="4234957"/>
            <a:ext cx="436304" cy="2051694"/>
          </a:xfrm>
          <a:prstGeom prst="leftBrace">
            <a:avLst>
              <a:gd name="adj1" fmla="val 80081"/>
              <a:gd name="adj2" fmla="val 4839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6AFEA5-DC88-46AF-B893-F143E633F166}"/>
              </a:ext>
            </a:extLst>
          </p:cNvPr>
          <p:cNvSpPr/>
          <p:nvPr/>
        </p:nvSpPr>
        <p:spPr>
          <a:xfrm>
            <a:off x="370982" y="4917827"/>
            <a:ext cx="159415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 </a:t>
            </a:r>
          </a:p>
          <a:p>
            <a:pPr algn="ctr"/>
            <a:r>
              <a:rPr lang="en-US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EA429-DEAD-44B7-ABFB-E9072B0150AC}"/>
              </a:ext>
            </a:extLst>
          </p:cNvPr>
          <p:cNvSpPr txBox="1"/>
          <p:nvPr/>
        </p:nvSpPr>
        <p:spPr>
          <a:xfrm>
            <a:off x="527929" y="556415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&lt;Meaning&gt;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8DAB3A-ADDA-45F0-8183-519E8093A025}"/>
              </a:ext>
            </a:extLst>
          </p:cNvPr>
          <p:cNvSpPr txBox="1"/>
          <p:nvPr/>
        </p:nvSpPr>
        <p:spPr>
          <a:xfrm>
            <a:off x="263182" y="5944860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Next lecture</a:t>
            </a:r>
            <a:r>
              <a:rPr lang="en-US" dirty="0">
                <a:sym typeface="Wingdings" panose="05000000000000000000" pitchFamily="2" charset="2"/>
              </a:rPr>
              <a:t>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0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5652-65C8-4EF3-BFCE-1D293BE9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5330C-78CB-48AF-9828-80645C04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6" y="2075016"/>
            <a:ext cx="7437738" cy="32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AF757E-9BFA-40E9-9D7A-A547F60A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7" y="2075016"/>
            <a:ext cx="7393962" cy="3139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85652-65C8-4EF3-BFCE-1D293BE9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112510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4A7A3-50AF-46D0-A69E-FDC80324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6" y="2142867"/>
            <a:ext cx="7393963" cy="3218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85652-65C8-4EF3-BFCE-1D293BE9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12682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336E-76D2-4E23-979E-7C8F859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7D0B-D3BC-4B0C-9567-8EEDE2C1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Understand the text</a:t>
            </a:r>
            <a:r>
              <a:rPr lang="en-US" sz="2400" dirty="0"/>
              <a:t>:</a:t>
            </a:r>
          </a:p>
          <a:p>
            <a:pPr marL="684213" lvl="1" indent="-341313">
              <a:buFont typeface="Wingdings" panose="05000000000000000000" pitchFamily="2" charset="2"/>
              <a:buChar char="Ø"/>
            </a:pPr>
            <a:r>
              <a:rPr lang="en-US" sz="2400" dirty="0"/>
              <a:t>Find the most common words in text</a:t>
            </a:r>
          </a:p>
          <a:p>
            <a:pPr marL="684213" lvl="1" indent="-341313">
              <a:buFont typeface="Wingdings" panose="05000000000000000000" pitchFamily="2" charset="2"/>
              <a:buChar char="Ø"/>
            </a:pPr>
            <a:r>
              <a:rPr lang="en-US" sz="2400" dirty="0"/>
              <a:t>N-gram</a:t>
            </a:r>
          </a:p>
          <a:p>
            <a:pPr marL="684213" lvl="1" indent="-341313">
              <a:buFont typeface="Wingdings" panose="05000000000000000000" pitchFamily="2" charset="2"/>
              <a:buChar char="Ø"/>
            </a:pPr>
            <a:r>
              <a:rPr lang="en-US" sz="2400" dirty="0"/>
              <a:t>Frequency</a:t>
            </a:r>
          </a:p>
          <a:p>
            <a:pPr marL="684213" lvl="1" indent="-341313">
              <a:buFont typeface="Wingdings" panose="05000000000000000000" pitchFamily="2" charset="2"/>
              <a:buChar char="Ø"/>
            </a:pPr>
            <a:r>
              <a:rPr lang="en-US" sz="2400" dirty="0"/>
              <a:t>Document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05641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C9AE-8030-43B9-B5B7-2DD82213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from a big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B3ED7-9E0E-4F00-96DE-34774549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47" y="1719262"/>
            <a:ext cx="6981825" cy="34194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9DC51B-B713-4A53-BBDA-DA6928645832}"/>
              </a:ext>
            </a:extLst>
          </p:cNvPr>
          <p:cNvSpPr/>
          <p:nvPr/>
        </p:nvSpPr>
        <p:spPr>
          <a:xfrm>
            <a:off x="1804087" y="1647568"/>
            <a:ext cx="2767914" cy="3707027"/>
          </a:xfrm>
          <a:prstGeom prst="roundRect">
            <a:avLst>
              <a:gd name="adj" fmla="val 47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AA0798-5E17-47E0-852D-35214530DA8C}"/>
              </a:ext>
            </a:extLst>
          </p:cNvPr>
          <p:cNvSpPr/>
          <p:nvPr/>
        </p:nvSpPr>
        <p:spPr>
          <a:xfrm>
            <a:off x="5369141" y="1647567"/>
            <a:ext cx="2767914" cy="3707027"/>
          </a:xfrm>
          <a:prstGeom prst="roundRect">
            <a:avLst>
              <a:gd name="adj" fmla="val 47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3CE18998-6E62-4850-A099-F84FE02C3D8C}"/>
              </a:ext>
            </a:extLst>
          </p:cNvPr>
          <p:cNvSpPr/>
          <p:nvPr/>
        </p:nvSpPr>
        <p:spPr>
          <a:xfrm>
            <a:off x="3188044" y="5428735"/>
            <a:ext cx="3731740" cy="953611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F0D52-A3DD-4336-BD80-9051A1FDD1D1}"/>
              </a:ext>
            </a:extLst>
          </p:cNvPr>
          <p:cNvSpPr txBox="1"/>
          <p:nvPr/>
        </p:nvSpPr>
        <p:spPr>
          <a:xfrm>
            <a:off x="2527530" y="6382346"/>
            <a:ext cx="568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time, we learned how to extract the keywords (tokens)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725C3-19DE-42F0-97D8-81A7D0E86253}"/>
              </a:ext>
            </a:extLst>
          </p:cNvPr>
          <p:cNvSpPr txBox="1"/>
          <p:nvPr/>
        </p:nvSpPr>
        <p:spPr>
          <a:xfrm>
            <a:off x="296563" y="2485097"/>
            <a:ext cx="461665" cy="132023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News Corpus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4830987-2930-49F9-87C6-C8E9E4860B19}"/>
              </a:ext>
            </a:extLst>
          </p:cNvPr>
          <p:cNvSpPr/>
          <p:nvPr/>
        </p:nvSpPr>
        <p:spPr>
          <a:xfrm>
            <a:off x="758229" y="1977081"/>
            <a:ext cx="100436" cy="3161656"/>
          </a:xfrm>
          <a:prstGeom prst="leftBracket">
            <a:avLst>
              <a:gd name="adj" fmla="val 147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C9AE-8030-43B9-B5B7-2DD82213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from a big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B3ED7-9E0E-4F00-96DE-34774549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47" y="1719262"/>
            <a:ext cx="6981825" cy="34194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9DC51B-B713-4A53-BBDA-DA6928645832}"/>
              </a:ext>
            </a:extLst>
          </p:cNvPr>
          <p:cNvSpPr/>
          <p:nvPr/>
        </p:nvSpPr>
        <p:spPr>
          <a:xfrm>
            <a:off x="1804087" y="1647568"/>
            <a:ext cx="2767914" cy="3707027"/>
          </a:xfrm>
          <a:prstGeom prst="roundRect">
            <a:avLst>
              <a:gd name="adj" fmla="val 47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AA0798-5E17-47E0-852D-35214530DA8C}"/>
              </a:ext>
            </a:extLst>
          </p:cNvPr>
          <p:cNvSpPr/>
          <p:nvPr/>
        </p:nvSpPr>
        <p:spPr>
          <a:xfrm>
            <a:off x="5369141" y="1647567"/>
            <a:ext cx="2767914" cy="3707027"/>
          </a:xfrm>
          <a:prstGeom prst="roundRect">
            <a:avLst>
              <a:gd name="adj" fmla="val 47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725C3-19DE-42F0-97D8-81A7D0E86253}"/>
              </a:ext>
            </a:extLst>
          </p:cNvPr>
          <p:cNvSpPr txBox="1"/>
          <p:nvPr/>
        </p:nvSpPr>
        <p:spPr>
          <a:xfrm>
            <a:off x="296563" y="2485097"/>
            <a:ext cx="461665" cy="132023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News Corpus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4830987-2930-49F9-87C6-C8E9E4860B19}"/>
              </a:ext>
            </a:extLst>
          </p:cNvPr>
          <p:cNvSpPr/>
          <p:nvPr/>
        </p:nvSpPr>
        <p:spPr>
          <a:xfrm>
            <a:off x="758229" y="1977081"/>
            <a:ext cx="100436" cy="3161656"/>
          </a:xfrm>
          <a:prstGeom prst="leftBracket">
            <a:avLst>
              <a:gd name="adj" fmla="val 147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5CE90-6958-4CDB-A342-4DD25025610C}"/>
              </a:ext>
            </a:extLst>
          </p:cNvPr>
          <p:cNvSpPr txBox="1"/>
          <p:nvPr/>
        </p:nvSpPr>
        <p:spPr>
          <a:xfrm>
            <a:off x="3188044" y="6123541"/>
            <a:ext cx="370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get the meaning refer to this?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7214A6-FC90-49FA-AE39-CF77F420AA3B}"/>
              </a:ext>
            </a:extLst>
          </p:cNvPr>
          <p:cNvSpPr/>
          <p:nvPr/>
        </p:nvSpPr>
        <p:spPr>
          <a:xfrm rot="17230156">
            <a:off x="4465995" y="5466733"/>
            <a:ext cx="799071" cy="3675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4775DB7-B946-4344-9AE8-12833B9B8998}"/>
              </a:ext>
            </a:extLst>
          </p:cNvPr>
          <p:cNvSpPr/>
          <p:nvPr/>
        </p:nvSpPr>
        <p:spPr>
          <a:xfrm rot="1179521">
            <a:off x="6293708" y="5519351"/>
            <a:ext cx="587061" cy="494270"/>
          </a:xfrm>
          <a:prstGeom prst="downArrow">
            <a:avLst>
              <a:gd name="adj1" fmla="val 47357"/>
              <a:gd name="adj2" fmla="val 235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8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DC55CA-9B9C-4BD8-BB05-306415CAF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16343"/>
              </p:ext>
            </p:extLst>
          </p:nvPr>
        </p:nvGraphicFramePr>
        <p:xfrm>
          <a:off x="2479587" y="1707635"/>
          <a:ext cx="2652585" cy="423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5C450870-8920-4C5A-A3C8-ED384E1BEB87}"/>
              </a:ext>
            </a:extLst>
          </p:cNvPr>
          <p:cNvGrpSpPr/>
          <p:nvPr/>
        </p:nvGrpSpPr>
        <p:grpSpPr>
          <a:xfrm>
            <a:off x="5545495" y="5072355"/>
            <a:ext cx="1405321" cy="1093149"/>
            <a:chOff x="4203865" y="4688412"/>
            <a:chExt cx="1405321" cy="10931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4E1F3F-7377-4C71-9AF3-86AB7A044A30}"/>
                </a:ext>
              </a:extLst>
            </p:cNvPr>
            <p:cNvSpPr txBox="1"/>
            <p:nvPr/>
          </p:nvSpPr>
          <p:spPr>
            <a:xfrm>
              <a:off x="4212103" y="4688412"/>
              <a:ext cx="1151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Sentiment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076337-4165-4237-BFA4-556006D52234}"/>
                </a:ext>
              </a:extLst>
            </p:cNvPr>
            <p:cNvSpPr txBox="1"/>
            <p:nvPr/>
          </p:nvSpPr>
          <p:spPr>
            <a:xfrm>
              <a:off x="4203865" y="5054598"/>
              <a:ext cx="14053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Classification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2B1E96-ACAA-44E5-A08F-09AEEFF2A9A9}"/>
                </a:ext>
              </a:extLst>
            </p:cNvPr>
            <p:cNvSpPr txBox="1"/>
            <p:nvPr/>
          </p:nvSpPr>
          <p:spPr>
            <a:xfrm>
              <a:off x="4212103" y="5412229"/>
              <a:ext cx="11237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Clustering</a:t>
              </a:r>
            </a:p>
          </p:txBody>
        </p:sp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6519D96-9C64-410A-85AB-13BF6319A52B}"/>
              </a:ext>
            </a:extLst>
          </p:cNvPr>
          <p:cNvSpPr/>
          <p:nvPr/>
        </p:nvSpPr>
        <p:spPr>
          <a:xfrm>
            <a:off x="5132172" y="2576734"/>
            <a:ext cx="529791" cy="2398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0666600-E876-44EA-B6F8-264429D540D2}"/>
              </a:ext>
            </a:extLst>
          </p:cNvPr>
          <p:cNvSpPr/>
          <p:nvPr/>
        </p:nvSpPr>
        <p:spPr>
          <a:xfrm>
            <a:off x="5198076" y="1631092"/>
            <a:ext cx="173551" cy="766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021601B-DB8F-4670-A51B-BAB4A5B31303}"/>
              </a:ext>
            </a:extLst>
          </p:cNvPr>
          <p:cNvSpPr/>
          <p:nvPr/>
        </p:nvSpPr>
        <p:spPr>
          <a:xfrm>
            <a:off x="5250786" y="5251621"/>
            <a:ext cx="173551" cy="766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3A6022-52C1-4F6A-BBD5-148FBD29812B}"/>
              </a:ext>
            </a:extLst>
          </p:cNvPr>
          <p:cNvGrpSpPr/>
          <p:nvPr/>
        </p:nvGrpSpPr>
        <p:grpSpPr>
          <a:xfrm>
            <a:off x="5536903" y="1375847"/>
            <a:ext cx="1526252" cy="1046068"/>
            <a:chOff x="4431956" y="913909"/>
            <a:chExt cx="1526252" cy="10460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2061DF-E501-427F-8CE4-0BC0E92B821A}"/>
                </a:ext>
              </a:extLst>
            </p:cNvPr>
            <p:cNvSpPr txBox="1"/>
            <p:nvPr/>
          </p:nvSpPr>
          <p:spPr>
            <a:xfrm>
              <a:off x="4431956" y="913909"/>
              <a:ext cx="152625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Part of speech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A117D7-0370-4D94-AC2A-336895F1F7D8}"/>
                </a:ext>
              </a:extLst>
            </p:cNvPr>
            <p:cNvSpPr txBox="1"/>
            <p:nvPr/>
          </p:nvSpPr>
          <p:spPr>
            <a:xfrm>
              <a:off x="4431956" y="1252277"/>
              <a:ext cx="112357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Find word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B4DA13-FF90-4BBF-88B7-75988B1C5E0C}"/>
                </a:ext>
              </a:extLst>
            </p:cNvPr>
            <p:cNvSpPr/>
            <p:nvPr/>
          </p:nvSpPr>
          <p:spPr>
            <a:xfrm>
              <a:off x="4431956" y="1590645"/>
              <a:ext cx="141391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Concordance</a:t>
              </a:r>
            </a:p>
          </p:txBody>
        </p:sp>
      </p:grpSp>
      <p:pic>
        <p:nvPicPr>
          <p:cNvPr id="1026" name="Picture 2" descr="Image result for check box png">
            <a:extLst>
              <a:ext uri="{FF2B5EF4-FFF2-40B4-BE49-F238E27FC236}">
                <a16:creationId xmlns:a16="http://schemas.microsoft.com/office/drawing/2014/main" id="{821262E1-6FD9-4B73-B7DE-5103FE1A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74" y="1210865"/>
            <a:ext cx="536190" cy="5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ncheck box png">
            <a:extLst>
              <a:ext uri="{FF2B5EF4-FFF2-40B4-BE49-F238E27FC236}">
                <a16:creationId xmlns:a16="http://schemas.microsoft.com/office/drawing/2014/main" id="{D9974A36-F0CA-4A8B-AD8F-223BC8A1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1" y="1631093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uncheck box png">
            <a:extLst>
              <a:ext uri="{FF2B5EF4-FFF2-40B4-BE49-F238E27FC236}">
                <a16:creationId xmlns:a16="http://schemas.microsoft.com/office/drawing/2014/main" id="{2DA56211-3AA3-47E6-9FEE-BEA04A81A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1" y="201666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uncheck box png">
            <a:extLst>
              <a:ext uri="{FF2B5EF4-FFF2-40B4-BE49-F238E27FC236}">
                <a16:creationId xmlns:a16="http://schemas.microsoft.com/office/drawing/2014/main" id="{0E91FA73-2D38-4F33-BA71-BFDA3128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1" y="507235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mage result for uncheck box png">
            <a:extLst>
              <a:ext uri="{FF2B5EF4-FFF2-40B4-BE49-F238E27FC236}">
                <a16:creationId xmlns:a16="http://schemas.microsoft.com/office/drawing/2014/main" id="{67172807-99BE-4E18-8998-DA994DD62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1" y="543854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uncheck box png">
            <a:extLst>
              <a:ext uri="{FF2B5EF4-FFF2-40B4-BE49-F238E27FC236}">
                <a16:creationId xmlns:a16="http://schemas.microsoft.com/office/drawing/2014/main" id="{44BB59D6-71CF-4E62-99E0-A4032858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1" y="577456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519380A-914C-480D-8917-44CB70778699}"/>
              </a:ext>
            </a:extLst>
          </p:cNvPr>
          <p:cNvGrpSpPr/>
          <p:nvPr/>
        </p:nvGrpSpPr>
        <p:grpSpPr>
          <a:xfrm>
            <a:off x="5711786" y="2449733"/>
            <a:ext cx="2753078" cy="2363031"/>
            <a:chOff x="5718425" y="2576734"/>
            <a:chExt cx="2753078" cy="2363031"/>
          </a:xfrm>
        </p:grpSpPr>
        <p:pic>
          <p:nvPicPr>
            <p:cNvPr id="45" name="Picture 44" descr="Image result for check box png">
              <a:extLst>
                <a:ext uri="{FF2B5EF4-FFF2-40B4-BE49-F238E27FC236}">
                  <a16:creationId xmlns:a16="http://schemas.microsoft.com/office/drawing/2014/main" id="{821262E1-6FD9-4B73-B7DE-5103FE1AF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674" y="2576734"/>
              <a:ext cx="536190" cy="53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Image result for check box png">
              <a:extLst>
                <a:ext uri="{FF2B5EF4-FFF2-40B4-BE49-F238E27FC236}">
                  <a16:creationId xmlns:a16="http://schemas.microsoft.com/office/drawing/2014/main" id="{821262E1-6FD9-4B73-B7DE-5103FE1AF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313" y="2951695"/>
              <a:ext cx="536190" cy="53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Image result for check box png">
              <a:extLst>
                <a:ext uri="{FF2B5EF4-FFF2-40B4-BE49-F238E27FC236}">
                  <a16:creationId xmlns:a16="http://schemas.microsoft.com/office/drawing/2014/main" id="{1B0806F7-2885-4E2A-82E3-041C1FB8E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674" y="3349225"/>
              <a:ext cx="536190" cy="52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Image result for uncheck box png">
              <a:extLst>
                <a:ext uri="{FF2B5EF4-FFF2-40B4-BE49-F238E27FC236}">
                  <a16:creationId xmlns:a16="http://schemas.microsoft.com/office/drawing/2014/main" id="{61FEC4F1-B0DD-4F1B-B743-30502CC8D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531" y="4219326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32FCAB-708B-4579-8C7F-4CFCD104B864}"/>
                </a:ext>
              </a:extLst>
            </p:cNvPr>
            <p:cNvGrpSpPr/>
            <p:nvPr/>
          </p:nvGrpSpPr>
          <p:grpSpPr>
            <a:xfrm>
              <a:off x="5718425" y="2697407"/>
              <a:ext cx="1974323" cy="2157573"/>
              <a:chOff x="5743242" y="2952062"/>
              <a:chExt cx="1974323" cy="215757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CF1047-4419-414A-8D1F-2003FEBB0E21}"/>
                  </a:ext>
                </a:extLst>
              </p:cNvPr>
              <p:cNvGrpSpPr/>
              <p:nvPr/>
            </p:nvGrpSpPr>
            <p:grpSpPr>
              <a:xfrm>
                <a:off x="5743242" y="2952062"/>
                <a:ext cx="1974323" cy="1831813"/>
                <a:chOff x="4285144" y="2556646"/>
                <a:chExt cx="1974323" cy="18318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79FD92F-4608-4EC2-8F8B-0A70328FD1DA}"/>
                    </a:ext>
                  </a:extLst>
                </p:cNvPr>
                <p:cNvSpPr/>
                <p:nvPr/>
              </p:nvSpPr>
              <p:spPr>
                <a:xfrm>
                  <a:off x="4285144" y="2556646"/>
                  <a:ext cx="135460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Tokenization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55299E0-8AC4-4418-A3A0-230A4F81C4DC}"/>
                    </a:ext>
                  </a:extLst>
                </p:cNvPr>
                <p:cNvSpPr/>
                <p:nvPr/>
              </p:nvSpPr>
              <p:spPr>
                <a:xfrm>
                  <a:off x="4285144" y="2922266"/>
                  <a:ext cx="19743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Remove </a:t>
                  </a:r>
                  <a:r>
                    <a:rPr lang="en-US" dirty="0" err="1"/>
                    <a:t>stopwords</a:t>
                  </a:r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BEA9F5-F4F4-4FDA-96F2-B3185C312F26}"/>
                    </a:ext>
                  </a:extLst>
                </p:cNvPr>
                <p:cNvSpPr/>
                <p:nvPr/>
              </p:nvSpPr>
              <p:spPr>
                <a:xfrm>
                  <a:off x="4285144" y="3287886"/>
                  <a:ext cx="193264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Lemma and </a:t>
                  </a:r>
                  <a:r>
                    <a:rPr lang="en-US" dirty="0" err="1"/>
                    <a:t>Steem</a:t>
                  </a:r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8A56F1D-329C-4C72-9F99-8EB0F80CDDA6}"/>
                    </a:ext>
                  </a:extLst>
                </p:cNvPr>
                <p:cNvSpPr/>
                <p:nvPr/>
              </p:nvSpPr>
              <p:spPr>
                <a:xfrm>
                  <a:off x="4285144" y="3653506"/>
                  <a:ext cx="12170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n-US" dirty="0" err="1"/>
                    <a:t>Wordcloud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7B4F05-7D0D-4ED0-83FF-A766BBBCCBE6}"/>
                    </a:ext>
                  </a:extLst>
                </p:cNvPr>
                <p:cNvSpPr txBox="1"/>
                <p:nvPr/>
              </p:nvSpPr>
              <p:spPr>
                <a:xfrm>
                  <a:off x="4285144" y="4019127"/>
                  <a:ext cx="116589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Frequency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B4D795-1AC2-4906-BCE4-0DA6F2EFAA44}"/>
                  </a:ext>
                </a:extLst>
              </p:cNvPr>
              <p:cNvSpPr txBox="1"/>
              <p:nvPr/>
            </p:nvSpPr>
            <p:spPr>
              <a:xfrm>
                <a:off x="5776840" y="4740303"/>
                <a:ext cx="88364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N-gram</a:t>
                </a:r>
              </a:p>
            </p:txBody>
          </p:sp>
        </p:grpSp>
        <p:pic>
          <p:nvPicPr>
            <p:cNvPr id="37" name="Picture 4" descr="Image result for uncheck box png">
              <a:extLst>
                <a:ext uri="{FF2B5EF4-FFF2-40B4-BE49-F238E27FC236}">
                  <a16:creationId xmlns:a16="http://schemas.microsoft.com/office/drawing/2014/main" id="{647C0632-2EEE-4F81-B8C8-3B1BC31ED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8742" y="4570433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681605C-C944-430A-BA6F-56F1228A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in Text Mining</a:t>
            </a:r>
          </a:p>
        </p:txBody>
      </p:sp>
      <p:pic>
        <p:nvPicPr>
          <p:cNvPr id="38" name="Picture 37" descr="Image result for check box png">
            <a:extLst>
              <a:ext uri="{FF2B5EF4-FFF2-40B4-BE49-F238E27FC236}">
                <a16:creationId xmlns:a16="http://schemas.microsoft.com/office/drawing/2014/main" id="{D37F6A9C-015A-40E1-9C73-9F78917F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230" y="3622178"/>
            <a:ext cx="536190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ind a word in text meaning">
            <a:extLst>
              <a:ext uri="{FF2B5EF4-FFF2-40B4-BE49-F238E27FC236}">
                <a16:creationId xmlns:a16="http://schemas.microsoft.com/office/drawing/2014/main" id="{9756864E-86AD-4068-9E59-DD6347FF4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8" r="20290"/>
          <a:stretch/>
        </p:blipFill>
        <p:spPr bwMode="auto">
          <a:xfrm>
            <a:off x="2726727" y="3118085"/>
            <a:ext cx="3163328" cy="309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23CCA-D1B9-4A4E-9E26-BA2D9375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Find a word, 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2413-4424-4834-BAFD-4F03402F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4932416"/>
          </a:xfrm>
        </p:spPr>
        <p:txBody>
          <a:bodyPr/>
          <a:lstStyle/>
          <a:p>
            <a:r>
              <a:rPr lang="en-US" dirty="0"/>
              <a:t>Helping us reduce the time of analysis.</a:t>
            </a:r>
          </a:p>
          <a:p>
            <a:r>
              <a:rPr lang="en-US" dirty="0"/>
              <a:t>Extracting information from context</a:t>
            </a:r>
          </a:p>
          <a:p>
            <a:r>
              <a:rPr lang="en-US" dirty="0"/>
              <a:t>Building the first understanding of document</a:t>
            </a:r>
          </a:p>
          <a:p>
            <a:r>
              <a:rPr lang="en-US" dirty="0"/>
              <a:t>Making the first statistic for further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503396C-6BB7-4FA0-B3D8-37D703FE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5" y="4887988"/>
            <a:ext cx="2667000" cy="99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23CCA-D1B9-4A4E-9E26-BA2D9375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Find a word, Concordance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6AFF3-C87D-4A9C-B0D4-384BF834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5" y="1474712"/>
            <a:ext cx="7948099" cy="2350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BD8E7-865C-45ED-9A64-0803A7A03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59" y="4093943"/>
            <a:ext cx="221932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FB6406-398E-469E-9EE5-F3048829C731}"/>
              </a:ext>
            </a:extLst>
          </p:cNvPr>
          <p:cNvSpPr txBox="1"/>
          <p:nvPr/>
        </p:nvSpPr>
        <p:spPr>
          <a:xfrm>
            <a:off x="3142112" y="4121507"/>
            <a:ext cx="338406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Return the first index of that word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7C7A90-B7DF-47E8-802C-56486C86C884}"/>
              </a:ext>
            </a:extLst>
          </p:cNvPr>
          <p:cNvSpPr/>
          <p:nvPr/>
        </p:nvSpPr>
        <p:spPr>
          <a:xfrm>
            <a:off x="2838765" y="4252394"/>
            <a:ext cx="267087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2D053-E6A5-46B0-83A7-BD1B58529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021" y="4887988"/>
            <a:ext cx="5486400" cy="15240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974345-78D6-4CCB-BF49-38AC1E77082C}"/>
              </a:ext>
            </a:extLst>
          </p:cNvPr>
          <p:cNvSpPr/>
          <p:nvPr/>
        </p:nvSpPr>
        <p:spPr>
          <a:xfrm>
            <a:off x="3105852" y="5094758"/>
            <a:ext cx="267087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9C961-4F56-400A-8D00-5F265E895213}"/>
              </a:ext>
            </a:extLst>
          </p:cNvPr>
          <p:cNvSpPr txBox="1"/>
          <p:nvPr/>
        </p:nvSpPr>
        <p:spPr>
          <a:xfrm>
            <a:off x="183579" y="5878588"/>
            <a:ext cx="2506905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Get tokens and Text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34ADE-61F9-46C1-9667-9EE37B8A44E9}"/>
              </a:ext>
            </a:extLst>
          </p:cNvPr>
          <p:cNvSpPr txBox="1"/>
          <p:nvPr/>
        </p:nvSpPr>
        <p:spPr>
          <a:xfrm>
            <a:off x="6000454" y="4887988"/>
            <a:ext cx="2746714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Return concordance in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9F9B7-94F7-4793-9D06-1371D30EF66E}"/>
              </a:ext>
            </a:extLst>
          </p:cNvPr>
          <p:cNvSpPr/>
          <p:nvPr/>
        </p:nvSpPr>
        <p:spPr>
          <a:xfrm>
            <a:off x="6038334" y="5478163"/>
            <a:ext cx="238897" cy="95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4A3AA-ACE5-4816-9D15-73B13081DA33}"/>
              </a:ext>
            </a:extLst>
          </p:cNvPr>
          <p:cNvCxnSpPr/>
          <p:nvPr/>
        </p:nvCxnSpPr>
        <p:spPr>
          <a:xfrm>
            <a:off x="51774" y="4741643"/>
            <a:ext cx="90922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5D9717-1AC6-4B46-83A3-C41CEE868D16}"/>
              </a:ext>
            </a:extLst>
          </p:cNvPr>
          <p:cNvCxnSpPr/>
          <p:nvPr/>
        </p:nvCxnSpPr>
        <p:spPr>
          <a:xfrm>
            <a:off x="25887" y="3830076"/>
            <a:ext cx="90922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5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3CCA-D1B9-4A4E-9E26-BA2D9375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Find a word, Concordance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5CCC6-C03D-45F0-8F02-F32C3685539B}"/>
              </a:ext>
            </a:extLst>
          </p:cNvPr>
          <p:cNvSpPr txBox="1"/>
          <p:nvPr/>
        </p:nvSpPr>
        <p:spPr>
          <a:xfrm>
            <a:off x="171835" y="1466104"/>
            <a:ext cx="814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b="1" dirty="0" err="1"/>
              <a:t>findall</a:t>
            </a:r>
            <a:r>
              <a:rPr lang="en-US" dirty="0"/>
              <a:t>’ : find the multi-word, using Regular Expression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E104A5-53C9-497B-8C94-0F571C6B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66" y="1916138"/>
            <a:ext cx="4791075" cy="2295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F2D25D-9D07-44C8-B11E-E375F43A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31" y="4292366"/>
            <a:ext cx="5367981" cy="21471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15CBB2-F21C-40C6-975B-5D45C2DA1451}"/>
              </a:ext>
            </a:extLst>
          </p:cNvPr>
          <p:cNvSpPr txBox="1"/>
          <p:nvPr/>
        </p:nvSpPr>
        <p:spPr>
          <a:xfrm>
            <a:off x="2098137" y="4720050"/>
            <a:ext cx="59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23EF9-3F08-471D-8415-7963B76F6889}"/>
              </a:ext>
            </a:extLst>
          </p:cNvPr>
          <p:cNvSpPr/>
          <p:nvPr/>
        </p:nvSpPr>
        <p:spPr>
          <a:xfrm rot="20761227">
            <a:off x="716086" y="5799412"/>
            <a:ext cx="195500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Different?</a:t>
            </a:r>
          </a:p>
        </p:txBody>
      </p:sp>
    </p:spTree>
    <p:extLst>
      <p:ext uri="{BB962C8B-B14F-4D97-AF65-F5344CB8AC3E}">
        <p14:creationId xmlns:p14="http://schemas.microsoft.com/office/powerpoint/2010/main" val="192124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22215</TotalTime>
  <Words>943</Words>
  <Application>Microsoft Office PowerPoint</Application>
  <PresentationFormat>On-screen Show (4:3)</PresentationFormat>
  <Paragraphs>185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ALS SyysScript VH</vt:lpstr>
      <vt:lpstr>Arial</vt:lpstr>
      <vt:lpstr>Arial Nova Cond</vt:lpstr>
      <vt:lpstr>Calibri</vt:lpstr>
      <vt:lpstr>Calibri Light</vt:lpstr>
      <vt:lpstr>Courier New</vt:lpstr>
      <vt:lpstr>Wingdings</vt:lpstr>
      <vt:lpstr>Office Theme</vt:lpstr>
      <vt:lpstr>COMP30810 Intro to Text Analytics</vt:lpstr>
      <vt:lpstr>Previous lecture</vt:lpstr>
      <vt:lpstr>Today tasks</vt:lpstr>
      <vt:lpstr>Observation from a big scale</vt:lpstr>
      <vt:lpstr>Observation from a big scale</vt:lpstr>
      <vt:lpstr>Technologies in Text Mining</vt:lpstr>
      <vt:lpstr>1) Find a word, Concordance</vt:lpstr>
      <vt:lpstr>1) Find a word, Concordance</vt:lpstr>
      <vt:lpstr>1) Find a word, Concordance</vt:lpstr>
      <vt:lpstr>Example for extracting information</vt:lpstr>
      <vt:lpstr>2) Top most common words in Text</vt:lpstr>
      <vt:lpstr>2) Top most common words in Text</vt:lpstr>
      <vt:lpstr>2) Top most common words in Text</vt:lpstr>
      <vt:lpstr>PowerPoint Presentation</vt:lpstr>
      <vt:lpstr>3) Dispersion plot</vt:lpstr>
      <vt:lpstr>3) N-gram</vt:lpstr>
      <vt:lpstr>3) N-gram</vt:lpstr>
      <vt:lpstr>3) N-gram</vt:lpstr>
      <vt:lpstr>4) Frequency for n-gram</vt:lpstr>
      <vt:lpstr>5) N-gram + POS structure</vt:lpstr>
      <vt:lpstr>5) N-gram + POS structure</vt:lpstr>
      <vt:lpstr>5) N-gram + POS structure</vt:lpstr>
      <vt:lpstr>6) Note about N-gram</vt:lpstr>
      <vt:lpstr>6) Note about N-gram</vt:lpstr>
      <vt:lpstr>6) Note about N-gram</vt:lpstr>
      <vt:lpstr>Summary</vt:lpstr>
      <vt:lpstr>Next lecture</vt:lpstr>
      <vt:lpstr>Next lecture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Le Binh</cp:lastModifiedBy>
  <cp:revision>633</cp:revision>
  <dcterms:created xsi:type="dcterms:W3CDTF">2018-07-12T09:51:39Z</dcterms:created>
  <dcterms:modified xsi:type="dcterms:W3CDTF">2018-10-03T09:31:48Z</dcterms:modified>
</cp:coreProperties>
</file>