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handoutMasterIdLst>
    <p:handoutMasterId r:id="rId29"/>
  </p:handoutMasterIdLst>
  <p:sldIdLst>
    <p:sldId id="256" r:id="rId2"/>
    <p:sldId id="266" r:id="rId3"/>
    <p:sldId id="257" r:id="rId4"/>
    <p:sldId id="271" r:id="rId5"/>
    <p:sldId id="267" r:id="rId6"/>
    <p:sldId id="268" r:id="rId7"/>
    <p:sldId id="269" r:id="rId8"/>
    <p:sldId id="270" r:id="rId9"/>
    <p:sldId id="272" r:id="rId10"/>
    <p:sldId id="273" r:id="rId11"/>
    <p:sldId id="274" r:id="rId12"/>
    <p:sldId id="275" r:id="rId13"/>
    <p:sldId id="277" r:id="rId14"/>
    <p:sldId id="280" r:id="rId15"/>
    <p:sldId id="281" r:id="rId16"/>
    <p:sldId id="282" r:id="rId17"/>
    <p:sldId id="283" r:id="rId18"/>
    <p:sldId id="284" r:id="rId19"/>
    <p:sldId id="286" r:id="rId20"/>
    <p:sldId id="290" r:id="rId21"/>
    <p:sldId id="287" r:id="rId22"/>
    <p:sldId id="288" r:id="rId23"/>
    <p:sldId id="292" r:id="rId24"/>
    <p:sldId id="291" r:id="rId25"/>
    <p:sldId id="289" r:id="rId26"/>
    <p:sldId id="285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120" d="100"/>
          <a:sy n="120" d="100"/>
        </p:scale>
        <p:origin x="106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55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E24BBD-1CC7-43F2-9FFA-4F9F91198F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C76434-B326-4429-B8C3-D1C885A7E1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81890-378C-4071-B216-FDF0E3AE0BC2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4798F-BF53-4F26-A269-50769175BD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E1C61-E030-48D4-A017-9507ECEDB9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B9A83-0472-47BC-A1B8-FD4DCE4F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33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A230C-0BFE-4E66-A9D8-358E9CC84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D21AF-CCEE-42EE-97CE-9CEC66959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732218"/>
            <a:ext cx="6858000" cy="152558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975F3-5DE8-4D0E-88DC-82B8743C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7C06C-E1C3-4307-8698-B79C9D95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AF44D-F376-44D8-892A-6DDB756A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Image result for ucd logo png">
            <a:extLst>
              <a:ext uri="{FF2B5EF4-FFF2-40B4-BE49-F238E27FC236}">
                <a16:creationId xmlns:a16="http://schemas.microsoft.com/office/drawing/2014/main" id="{4287B32C-C8EA-411C-976E-8CD731E06A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429" y="465346"/>
            <a:ext cx="1940624" cy="194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765467-1DD7-4FDB-BEF9-A99A1CF8D52E}"/>
              </a:ext>
            </a:extLst>
          </p:cNvPr>
          <p:cNvCxnSpPr/>
          <p:nvPr userDrawn="1"/>
        </p:nvCxnSpPr>
        <p:spPr>
          <a:xfrm>
            <a:off x="1143000" y="3602038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EC3C3C-ADAE-4D8F-BE50-8B1C958EF222}"/>
              </a:ext>
            </a:extLst>
          </p:cNvPr>
          <p:cNvCxnSpPr/>
          <p:nvPr userDrawn="1"/>
        </p:nvCxnSpPr>
        <p:spPr>
          <a:xfrm>
            <a:off x="1148439" y="3640142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46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8A4C-E2E1-42BA-A615-6D6584A7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9C7ED-66D3-40C4-9FB3-5D8B5134D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439C-8941-4B87-9C7A-C406D0EF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81CAA-D351-454C-BD37-0689368F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70300-A800-4C59-8994-33825335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6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A9C362-54EC-4F6F-993E-EB0220CD7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F74B2-881E-4126-B898-2553FF41C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F270F-D090-4691-9E46-0F04CCDC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9B2DE-DF39-41F1-B3D8-985A0D44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3C112-B5C6-4E8C-AB11-BCFDC69E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58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6BE13184-5E3F-44E2-9A2B-CE00FFCDD202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pic>
        <p:nvPicPr>
          <p:cNvPr id="17" name="Picture 2" descr="Image result for ucd logo png">
            <a:extLst>
              <a:ext uri="{FF2B5EF4-FFF2-40B4-BE49-F238E27FC236}">
                <a16:creationId xmlns:a16="http://schemas.microsoft.com/office/drawing/2014/main" id="{8B64AFC3-BA40-4A08-AABC-9D54DFE838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429" y="465346"/>
            <a:ext cx="1940624" cy="194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1F3257C-DFDE-4AE4-AA42-5F79C864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75" y="2246397"/>
            <a:ext cx="7070725" cy="1981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349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4A61-D3D2-4337-B812-A94865501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3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BF4BC-AB6B-43FF-AE85-597B73B92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1334"/>
            <a:ext cx="7886700" cy="46756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37269-F32F-4657-B237-1E37417F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AFCBE-84FD-4577-8D8E-5F9AE221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C8140-F6A8-48E4-852C-D8F2DECC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CF9C1-B532-444D-9D5C-EEFD3D8FB741}"/>
              </a:ext>
            </a:extLst>
          </p:cNvPr>
          <p:cNvCxnSpPr/>
          <p:nvPr userDrawn="1"/>
        </p:nvCxnSpPr>
        <p:spPr>
          <a:xfrm>
            <a:off x="97971" y="1354824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EC3C3C-ADAE-4D8F-BE50-8B1C958EF222}"/>
              </a:ext>
            </a:extLst>
          </p:cNvPr>
          <p:cNvCxnSpPr/>
          <p:nvPr userDrawn="1"/>
        </p:nvCxnSpPr>
        <p:spPr>
          <a:xfrm>
            <a:off x="0" y="1320739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15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93D2A-D78C-403A-AB77-4E70C6982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715BD-97B1-4CA5-BEE7-8A26B0325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0CE03-A7A3-40A0-AFFD-A08DFCA0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CD5B3-49CE-49C1-A265-C6DCD0D0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D3FCA-65D0-4EF4-86A0-63D410DF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18F1-83FD-41C7-B14D-47837A3C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85DBE-3E68-433C-8E77-85E4D021B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6F238-4E7F-4CA0-A0AB-9A13417CF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B72EA-916B-46F6-AECA-280D0014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CA297-EDC1-4387-AA92-469FFB9B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8926A-1038-4B1C-929D-89F9D1D0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5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5D226-C29D-499C-90DB-3775EBC40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D9D64-9D92-4C8E-9E9C-CF25A631C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9BEE4-0544-4728-BAB9-FB0AA7188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BC99E-A4CE-4B97-B30C-B5184B489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BCA04-512F-408B-8BE7-60B1EA9E5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40D6E-5AFC-4E82-8009-63A6A439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10/9/18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A0F2C3-52D3-4DB7-87E7-0992E61C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BAFE6-9A55-4F2E-AD14-7F904231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8A01-3677-4393-B122-16559100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B6E6C3-700D-4AC4-A71B-C5848CBE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A2FC0-4CB9-421A-9287-53DB1AB3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F11B8-5A94-41CE-AA46-7EF2E9D1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9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A1B7FF-C1E2-4B7D-936D-7B1F2C64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10/9/18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F9E60-5CA8-4B4C-8487-26E33064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DC97F-FD72-4814-8C24-987E4AEE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4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43ED-5691-42CF-A29A-B96F860C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AEF05-D242-4755-93F8-0EBE5BF1E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3514D-9C3E-49F8-AF33-796251E6B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F8209-DB05-42A1-A4FA-4ECBB5CA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F7585-BA7C-4CC3-9668-BA882AB7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2734E-D92C-4823-9024-125D102D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4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23DF-9081-4FC4-814E-1F5DF76F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4CDC1C-8376-4636-9AE1-0709D80B3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2127E-436D-476F-889E-ACF20D21A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D7285-4E90-4518-8255-CE4BF0FE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67B29-1D34-4E4E-9CCB-90D3302B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D1014-16DF-40DB-ADE8-76A29ADC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6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CA8D60-DCB9-4DC2-917C-5D8170417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F64CF-9E00-4FB7-960E-6C6808FE9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258A2-E6C9-44CE-89D8-6C42762FC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13184-5E3F-44E2-9A2B-CE00FFCDD202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10A89-1591-4136-8F15-4CE0B5C92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3C638-5F37-40DC-963E-216B896C0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3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if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7" Type="http://schemas.openxmlformats.org/officeDocument/2006/relationships/image" Target="../media/image43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F4E1-F271-41AF-81C3-D9E01F183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0519" y="1192449"/>
            <a:ext cx="5354300" cy="1655762"/>
          </a:xfrm>
        </p:spPr>
        <p:txBody>
          <a:bodyPr>
            <a:normAutofit/>
          </a:bodyPr>
          <a:lstStyle/>
          <a:p>
            <a:r>
              <a:rPr lang="en-US" b="1" dirty="0"/>
              <a:t>COMP30810</a:t>
            </a:r>
            <a:br>
              <a:rPr lang="en-US" dirty="0"/>
            </a:br>
            <a:r>
              <a:rPr lang="en-US" dirty="0"/>
              <a:t>Intro to Text Analytics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1BE40-B0A8-418D-A9CF-822D3D507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1027" y="3937686"/>
            <a:ext cx="6301945" cy="18473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Dr. Binh Thanh Le</a:t>
            </a:r>
          </a:p>
          <a:p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thanhbinh.le@ucd.ie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Insight Centre for Data Analytics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School of Computer Science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University College Dublin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7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F7D42F4A-840B-4C33-9E81-BD7D5614E1BB}"/>
              </a:ext>
            </a:extLst>
          </p:cNvPr>
          <p:cNvSpPr txBox="1">
            <a:spLocks/>
          </p:cNvSpPr>
          <p:nvPr/>
        </p:nvSpPr>
        <p:spPr>
          <a:xfrm>
            <a:off x="628650" y="365127"/>
            <a:ext cx="7886700" cy="843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1) TF-IDF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26EC01-295E-4D08-A75D-734375FD6084}"/>
              </a:ext>
            </a:extLst>
          </p:cNvPr>
          <p:cNvSpPr/>
          <p:nvPr/>
        </p:nvSpPr>
        <p:spPr>
          <a:xfrm>
            <a:off x="527222" y="1557495"/>
            <a:ext cx="8146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highlight>
                  <a:srgbClr val="FFFF00"/>
                </a:highlight>
              </a:rPr>
              <a:t> TF-IDF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A29B8F-7DE2-48BE-9348-EF9C3F264A6B}"/>
              </a:ext>
            </a:extLst>
          </p:cNvPr>
          <p:cNvSpPr/>
          <p:nvPr/>
        </p:nvSpPr>
        <p:spPr>
          <a:xfrm>
            <a:off x="1380433" y="1403606"/>
            <a:ext cx="6470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dium-content-serif-font"/>
              </a:rPr>
              <a:t>Combining these two we come up with the TF-IDF score for a word in a document in the corpus. </a:t>
            </a:r>
            <a:r>
              <a:rPr lang="en-US" dirty="0"/>
              <a:t> It is the product of </a:t>
            </a:r>
            <a:r>
              <a:rPr lang="en-US" i="1" dirty="0">
                <a:solidFill>
                  <a:srgbClr val="C00000"/>
                </a:solidFill>
                <a:highlight>
                  <a:srgbClr val="FFFF00"/>
                </a:highlight>
              </a:rPr>
              <a:t>TF</a:t>
            </a:r>
            <a:r>
              <a:rPr lang="en-US" dirty="0"/>
              <a:t> and </a:t>
            </a:r>
            <a:r>
              <a:rPr lang="en-US" i="1" dirty="0">
                <a:solidFill>
                  <a:srgbClr val="C00000"/>
                </a:solidFill>
                <a:highlight>
                  <a:srgbClr val="FFFF00"/>
                </a:highlight>
              </a:rPr>
              <a:t>IDF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4227F3-9241-4772-A562-94C1B685C67A}"/>
                  </a:ext>
                </a:extLst>
              </p:cNvPr>
              <p:cNvSpPr txBox="1"/>
              <p:nvPr/>
            </p:nvSpPr>
            <p:spPr>
              <a:xfrm>
                <a:off x="1828800" y="2306432"/>
                <a:ext cx="4888108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𝑡𝑓𝑖𝑑𝑓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𝑖𝑑𝑓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4227F3-9241-4772-A562-94C1B685C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306432"/>
                <a:ext cx="4888108" cy="369332"/>
              </a:xfrm>
              <a:prstGeom prst="rect">
                <a:avLst/>
              </a:prstGeom>
              <a:blipFill>
                <a:blip r:embed="rId2"/>
                <a:stretch>
                  <a:fillRect b="-3174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6AE81749-5A37-4C41-99DE-794F2568A869}"/>
              </a:ext>
            </a:extLst>
          </p:cNvPr>
          <p:cNvSpPr/>
          <p:nvPr/>
        </p:nvSpPr>
        <p:spPr>
          <a:xfrm>
            <a:off x="151699" y="2917826"/>
            <a:ext cx="12287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u="sng" dirty="0"/>
              <a:t>Python code</a:t>
            </a:r>
            <a:endParaRPr lang="en-US" sz="1600" i="0" u="sng" dirty="0">
              <a:effectLst/>
              <a:latin typeface="Roboto Slab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094634-0EED-45D0-836F-C57B13F1E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08" y="3332720"/>
            <a:ext cx="75152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21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F7D42F4A-840B-4C33-9E81-BD7D5614E1BB}"/>
              </a:ext>
            </a:extLst>
          </p:cNvPr>
          <p:cNvSpPr txBox="1">
            <a:spLocks/>
          </p:cNvSpPr>
          <p:nvPr/>
        </p:nvSpPr>
        <p:spPr>
          <a:xfrm>
            <a:off x="628650" y="365127"/>
            <a:ext cx="7886700" cy="843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1) TF-IDF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C6DA16-CF11-437D-A239-55ACF9079797}"/>
              </a:ext>
            </a:extLst>
          </p:cNvPr>
          <p:cNvSpPr/>
          <p:nvPr/>
        </p:nvSpPr>
        <p:spPr>
          <a:xfrm>
            <a:off x="2842761" y="5894654"/>
            <a:ext cx="35044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Doc1: "</a:t>
            </a:r>
            <a:r>
              <a:rPr lang="en-US" sz="300" dirty="0">
                <a:solidFill>
                  <a:srgbClr val="0070C0"/>
                </a:solidFill>
              </a:rPr>
              <a:t>The</a:t>
            </a:r>
            <a:r>
              <a:rPr lang="en-US" sz="2800" dirty="0">
                <a:solidFill>
                  <a:srgbClr val="0070C0"/>
                </a:solidFill>
              </a:rPr>
              <a:t> sky </a:t>
            </a:r>
            <a:r>
              <a:rPr lang="en-US" sz="1600" dirty="0">
                <a:solidFill>
                  <a:srgbClr val="0070C0"/>
                </a:solidFill>
              </a:rPr>
              <a:t>is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5400" dirty="0">
                <a:solidFill>
                  <a:srgbClr val="0070C0"/>
                </a:solidFill>
              </a:rPr>
              <a:t>blue</a:t>
            </a:r>
            <a:r>
              <a:rPr lang="en-US" sz="2800" dirty="0"/>
              <a:t>"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7F58923-7DC4-4394-A049-9CC278AB4FFD}"/>
              </a:ext>
            </a:extLst>
          </p:cNvPr>
          <p:cNvGrpSpPr/>
          <p:nvPr/>
        </p:nvGrpSpPr>
        <p:grpSpPr>
          <a:xfrm>
            <a:off x="1404936" y="1350958"/>
            <a:ext cx="6334125" cy="4627008"/>
            <a:chOff x="1404937" y="1392147"/>
            <a:chExt cx="6334125" cy="462700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9B6789E-4397-4051-9C6C-BB668FACA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4937" y="1761479"/>
              <a:ext cx="6334125" cy="4219575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238A1A2-2DBF-41AC-9B04-5A505B9E04AF}"/>
                </a:ext>
              </a:extLst>
            </p:cNvPr>
            <p:cNvSpPr/>
            <p:nvPr/>
          </p:nvSpPr>
          <p:spPr>
            <a:xfrm>
              <a:off x="1985318" y="1761480"/>
              <a:ext cx="1968843" cy="4257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C85E66-6037-4CDF-9240-3D73C457B12A}"/>
                </a:ext>
              </a:extLst>
            </p:cNvPr>
            <p:cNvSpPr/>
            <p:nvPr/>
          </p:nvSpPr>
          <p:spPr>
            <a:xfrm>
              <a:off x="4394887" y="1761479"/>
              <a:ext cx="3299254" cy="4257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9EC2C2-4C05-4C5F-B9BC-C66F98B90AF9}"/>
                </a:ext>
              </a:extLst>
            </p:cNvPr>
            <p:cNvSpPr txBox="1"/>
            <p:nvPr/>
          </p:nvSpPr>
          <p:spPr>
            <a:xfrm>
              <a:off x="2641425" y="1392147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TF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45D892-36C1-4A90-B8FD-B5C6E1AA8FC6}"/>
                </a:ext>
              </a:extLst>
            </p:cNvPr>
            <p:cNvSpPr txBox="1"/>
            <p:nvPr/>
          </p:nvSpPr>
          <p:spPr>
            <a:xfrm>
              <a:off x="5843177" y="1392147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TF-IDF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1F3FE8D-F85F-435D-9E02-A6B17944DC0B}"/>
                </a:ext>
              </a:extLst>
            </p:cNvPr>
            <p:cNvSpPr txBox="1"/>
            <p:nvPr/>
          </p:nvSpPr>
          <p:spPr>
            <a:xfrm>
              <a:off x="3904047" y="1392147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IDF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61A5114-30EA-43B0-8EA0-E2390151EF80}"/>
                </a:ext>
              </a:extLst>
            </p:cNvPr>
            <p:cNvSpPr/>
            <p:nvPr/>
          </p:nvSpPr>
          <p:spPr>
            <a:xfrm>
              <a:off x="4571999" y="2059459"/>
              <a:ext cx="617839" cy="3377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1729591-F1BC-44D6-8D58-F6B4AA531E3B}"/>
                </a:ext>
              </a:extLst>
            </p:cNvPr>
            <p:cNvSpPr/>
            <p:nvPr/>
          </p:nvSpPr>
          <p:spPr>
            <a:xfrm>
              <a:off x="4571999" y="4980253"/>
              <a:ext cx="617839" cy="3377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CC038C1-9622-44E4-83C2-FD3726BBE32A}"/>
                </a:ext>
              </a:extLst>
            </p:cNvPr>
            <p:cNvSpPr/>
            <p:nvPr/>
          </p:nvSpPr>
          <p:spPr>
            <a:xfrm>
              <a:off x="4571999" y="5289172"/>
              <a:ext cx="617839" cy="3377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919154E-4ECF-44A8-BECB-5A33CA053CCF}"/>
                </a:ext>
              </a:extLst>
            </p:cNvPr>
            <p:cNvSpPr/>
            <p:nvPr/>
          </p:nvSpPr>
          <p:spPr>
            <a:xfrm>
              <a:off x="4588473" y="5600439"/>
              <a:ext cx="617839" cy="3377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2880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3179F-B52A-42A2-800A-A436BECF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Information Retrieval (IR)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C3DF6D4-30C8-4D6B-9F8C-58C46EACF333}"/>
              </a:ext>
            </a:extLst>
          </p:cNvPr>
          <p:cNvGrpSpPr/>
          <p:nvPr/>
        </p:nvGrpSpPr>
        <p:grpSpPr>
          <a:xfrm>
            <a:off x="4589052" y="1482811"/>
            <a:ext cx="4511788" cy="4765100"/>
            <a:chOff x="3636274" y="1534634"/>
            <a:chExt cx="4794169" cy="500984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EFA7CEA-EC35-47CE-AB10-CC995DA423DE}"/>
                </a:ext>
              </a:extLst>
            </p:cNvPr>
            <p:cNvGrpSpPr/>
            <p:nvPr/>
          </p:nvGrpSpPr>
          <p:grpSpPr>
            <a:xfrm>
              <a:off x="3636274" y="1534634"/>
              <a:ext cx="4794169" cy="5009840"/>
              <a:chOff x="2235842" y="1404504"/>
              <a:chExt cx="4794169" cy="5009840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3037A3B8-3C8C-4D1D-A66E-9B8BA5C7216B}"/>
                  </a:ext>
                </a:extLst>
              </p:cNvPr>
              <p:cNvGrpSpPr/>
              <p:nvPr/>
            </p:nvGrpSpPr>
            <p:grpSpPr>
              <a:xfrm>
                <a:off x="2236959" y="1404504"/>
                <a:ext cx="3957509" cy="4588907"/>
                <a:chOff x="3933953" y="1544548"/>
                <a:chExt cx="3957509" cy="4588907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367BF39-B0B9-43A5-9E4E-148841937EC0}"/>
                    </a:ext>
                  </a:extLst>
                </p:cNvPr>
                <p:cNvSpPr txBox="1"/>
                <p:nvPr/>
              </p:nvSpPr>
              <p:spPr>
                <a:xfrm>
                  <a:off x="5521901" y="1544548"/>
                  <a:ext cx="71365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TF-IDF</a:t>
                  </a:r>
                </a:p>
              </p:txBody>
            </p:sp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73F41CF4-BCA0-4165-95F7-C73980A263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91097"/>
                <a:stretch/>
              </p:blipFill>
              <p:spPr>
                <a:xfrm>
                  <a:off x="3933953" y="1913880"/>
                  <a:ext cx="563906" cy="4219575"/>
                </a:xfrm>
                <a:prstGeom prst="rect">
                  <a:avLst/>
                </a:prstGeom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37A07846-4BE7-4C50-AA13-BE009644A4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46424"/>
                <a:stretch/>
              </p:blipFill>
              <p:spPr>
                <a:xfrm>
                  <a:off x="4497859" y="1913880"/>
                  <a:ext cx="3393603" cy="4219575"/>
                </a:xfrm>
                <a:prstGeom prst="rect">
                  <a:avLst/>
                </a:prstGeom>
              </p:spPr>
            </p:pic>
          </p:grp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6CDB363-AA6A-4FD2-9CFE-5C8CA3AD751D}"/>
                  </a:ext>
                </a:extLst>
              </p:cNvPr>
              <p:cNvSpPr/>
              <p:nvPr/>
            </p:nvSpPr>
            <p:spPr>
              <a:xfrm>
                <a:off x="2235842" y="3097427"/>
                <a:ext cx="3957509" cy="23047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DAA8E6F-4EC4-4A4C-98D2-D7A62B33CC96}"/>
                  </a:ext>
                </a:extLst>
              </p:cNvPr>
              <p:cNvSpPr/>
              <p:nvPr/>
            </p:nvSpPr>
            <p:spPr>
              <a:xfrm>
                <a:off x="3080951" y="2100649"/>
                <a:ext cx="543698" cy="389276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42AB5F-2AFB-454B-833E-47B20F4952E1}"/>
                  </a:ext>
                </a:extLst>
              </p:cNvPr>
              <p:cNvSpPr txBox="1"/>
              <p:nvPr/>
            </p:nvSpPr>
            <p:spPr>
              <a:xfrm>
                <a:off x="6317124" y="2889496"/>
                <a:ext cx="71288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Word </a:t>
                </a:r>
              </a:p>
              <a:p>
                <a:r>
                  <a:rPr lang="en-US" sz="1600" dirty="0"/>
                  <a:t>vector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529248-9975-4B5D-8420-A48C2C4E7A87}"/>
                  </a:ext>
                </a:extLst>
              </p:cNvPr>
              <p:cNvSpPr txBox="1"/>
              <p:nvPr/>
            </p:nvSpPr>
            <p:spPr>
              <a:xfrm>
                <a:off x="2518912" y="6075790"/>
                <a:ext cx="16294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Document vector</a:t>
                </a:r>
              </a:p>
            </p:txBody>
          </p:sp>
        </p:grpSp>
        <p:sp>
          <p:nvSpPr>
            <p:cNvPr id="23" name="Arrow: Left 22">
              <a:extLst>
                <a:ext uri="{FF2B5EF4-FFF2-40B4-BE49-F238E27FC236}">
                  <a16:creationId xmlns:a16="http://schemas.microsoft.com/office/drawing/2014/main" id="{7ED09ACB-E634-4857-A87A-33D3AC20F10F}"/>
                </a:ext>
              </a:extLst>
            </p:cNvPr>
            <p:cNvSpPr/>
            <p:nvPr/>
          </p:nvSpPr>
          <p:spPr>
            <a:xfrm>
              <a:off x="7593783" y="3227557"/>
              <a:ext cx="174498" cy="23047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Arrow: Up 23">
              <a:extLst>
                <a:ext uri="{FF2B5EF4-FFF2-40B4-BE49-F238E27FC236}">
                  <a16:creationId xmlns:a16="http://schemas.microsoft.com/office/drawing/2014/main" id="{A3F4D4A3-DA62-473E-99D6-3BC4D085C796}"/>
                </a:ext>
              </a:extLst>
            </p:cNvPr>
            <p:cNvSpPr/>
            <p:nvPr/>
          </p:nvSpPr>
          <p:spPr>
            <a:xfrm>
              <a:off x="4572000" y="6134606"/>
              <a:ext cx="370705" cy="14828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40DC0696-F662-4EED-9D00-99BBBF1C621C}"/>
              </a:ext>
            </a:extLst>
          </p:cNvPr>
          <p:cNvSpPr/>
          <p:nvPr/>
        </p:nvSpPr>
        <p:spPr>
          <a:xfrm>
            <a:off x="262428" y="2551837"/>
            <a:ext cx="3423747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Doc1: "The </a:t>
            </a:r>
            <a:r>
              <a:rPr lang="en-US" dirty="0">
                <a:solidFill>
                  <a:schemeClr val="tx1"/>
                </a:solidFill>
              </a:rPr>
              <a:t>sky</a:t>
            </a:r>
            <a:r>
              <a:rPr lang="en-US" dirty="0"/>
              <a:t> is blue."</a:t>
            </a:r>
          </a:p>
          <a:p>
            <a:r>
              <a:rPr lang="en-US" dirty="0"/>
              <a:t>Doc2: "The </a:t>
            </a:r>
            <a:r>
              <a:rPr lang="en-US" dirty="0">
                <a:solidFill>
                  <a:srgbClr val="FF0000"/>
                </a:solidFill>
              </a:rPr>
              <a:t>sun</a:t>
            </a:r>
            <a:r>
              <a:rPr lang="en-US" dirty="0"/>
              <a:t> is bright today."</a:t>
            </a:r>
          </a:p>
          <a:p>
            <a:r>
              <a:rPr lang="en-US" dirty="0"/>
              <a:t>Doc3: "The </a:t>
            </a:r>
            <a:r>
              <a:rPr lang="en-US" dirty="0">
                <a:solidFill>
                  <a:srgbClr val="FF0000"/>
                </a:solidFill>
              </a:rPr>
              <a:t>sun</a:t>
            </a:r>
            <a:r>
              <a:rPr lang="en-US" dirty="0"/>
              <a:t> in the </a:t>
            </a:r>
            <a:r>
              <a:rPr lang="en-US" dirty="0">
                <a:solidFill>
                  <a:schemeClr val="tx1"/>
                </a:solidFill>
              </a:rPr>
              <a:t>sky</a:t>
            </a:r>
            <a:r>
              <a:rPr lang="en-US" dirty="0"/>
              <a:t> is 	bright.“</a:t>
            </a:r>
          </a:p>
          <a:p>
            <a:r>
              <a:rPr lang="en-US" dirty="0"/>
              <a:t>Doc4: "We can see the shining </a:t>
            </a:r>
            <a:r>
              <a:rPr lang="en-US" dirty="0">
                <a:solidFill>
                  <a:srgbClr val="FF0000"/>
                </a:solidFill>
              </a:rPr>
              <a:t>sun</a:t>
            </a:r>
            <a:r>
              <a:rPr lang="en-US" dirty="0"/>
              <a:t>, 	the bright </a:t>
            </a:r>
            <a:r>
              <a:rPr lang="en-US" dirty="0">
                <a:solidFill>
                  <a:srgbClr val="FF0000"/>
                </a:solidFill>
              </a:rPr>
              <a:t>sun</a:t>
            </a:r>
            <a:r>
              <a:rPr lang="en-US" dirty="0"/>
              <a:t>."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3FBD06-5FFE-42B9-BD9D-C1E9983AF11E}"/>
              </a:ext>
            </a:extLst>
          </p:cNvPr>
          <p:cNvSpPr txBox="1"/>
          <p:nvPr/>
        </p:nvSpPr>
        <p:spPr>
          <a:xfrm>
            <a:off x="124552" y="4514674"/>
            <a:ext cx="14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Query</a:t>
            </a:r>
            <a:r>
              <a:rPr lang="en-US" dirty="0"/>
              <a:t>: “sun”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90A5F27-9C06-485B-8623-95206B7DA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22" y="4972970"/>
            <a:ext cx="4151736" cy="676715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CFB01F65-35B3-4483-B42C-EDB23CDC9AB2}"/>
              </a:ext>
            </a:extLst>
          </p:cNvPr>
          <p:cNvSpPr/>
          <p:nvPr/>
        </p:nvSpPr>
        <p:spPr>
          <a:xfrm>
            <a:off x="3386058" y="4884006"/>
            <a:ext cx="996416" cy="8431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44FCF8-45B9-4016-8ED8-7D82A6732D3D}"/>
              </a:ext>
            </a:extLst>
          </p:cNvPr>
          <p:cNvSpPr txBox="1"/>
          <p:nvPr/>
        </p:nvSpPr>
        <p:spPr>
          <a:xfrm>
            <a:off x="243934" y="1466850"/>
            <a:ext cx="3322833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What is the document having a good description for the “</a:t>
            </a:r>
            <a:r>
              <a:rPr lang="en-US" dirty="0">
                <a:solidFill>
                  <a:srgbClr val="FF0000"/>
                </a:solidFill>
              </a:rPr>
              <a:t>sun</a:t>
            </a:r>
            <a:r>
              <a:rPr lang="en-US" dirty="0"/>
              <a:t>”?</a:t>
            </a:r>
          </a:p>
        </p:txBody>
      </p:sp>
    </p:spTree>
    <p:extLst>
      <p:ext uri="{BB962C8B-B14F-4D97-AF65-F5344CB8AC3E}">
        <p14:creationId xmlns:p14="http://schemas.microsoft.com/office/powerpoint/2010/main" val="3761307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3179F-B52A-42A2-800A-A436BECF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Information Retrieval (IR)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F06591-B838-495F-AE9F-80867C35197B}"/>
              </a:ext>
            </a:extLst>
          </p:cNvPr>
          <p:cNvSpPr txBox="1"/>
          <p:nvPr/>
        </p:nvSpPr>
        <p:spPr>
          <a:xfrm>
            <a:off x="243934" y="1466850"/>
            <a:ext cx="3322833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What is the document having a good description for the “</a:t>
            </a:r>
            <a:r>
              <a:rPr lang="en-US" dirty="0">
                <a:solidFill>
                  <a:srgbClr val="FF0000"/>
                </a:solidFill>
              </a:rPr>
              <a:t>sun</a:t>
            </a:r>
            <a:r>
              <a:rPr lang="en-US" dirty="0"/>
              <a:t>”?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DC0696-F662-4EED-9D00-99BBBF1C621C}"/>
              </a:ext>
            </a:extLst>
          </p:cNvPr>
          <p:cNvSpPr/>
          <p:nvPr/>
        </p:nvSpPr>
        <p:spPr>
          <a:xfrm>
            <a:off x="262428" y="2551837"/>
            <a:ext cx="3446631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Doc1: "The </a:t>
            </a:r>
            <a:r>
              <a:rPr lang="en-US" dirty="0">
                <a:solidFill>
                  <a:schemeClr val="tx1"/>
                </a:solidFill>
              </a:rPr>
              <a:t>sky</a:t>
            </a:r>
            <a:r>
              <a:rPr lang="en-US" dirty="0"/>
              <a:t> is blue."</a:t>
            </a:r>
          </a:p>
          <a:p>
            <a:r>
              <a:rPr lang="en-US" dirty="0"/>
              <a:t>Doc2: "The </a:t>
            </a:r>
            <a:r>
              <a:rPr lang="en-US" dirty="0">
                <a:solidFill>
                  <a:srgbClr val="FF0000"/>
                </a:solidFill>
              </a:rPr>
              <a:t>sun</a:t>
            </a:r>
            <a:r>
              <a:rPr lang="en-US" dirty="0"/>
              <a:t> is bright today."</a:t>
            </a:r>
          </a:p>
          <a:p>
            <a:r>
              <a:rPr lang="en-US" dirty="0"/>
              <a:t>Doc3: "The </a:t>
            </a:r>
            <a:r>
              <a:rPr lang="en-US" dirty="0">
                <a:solidFill>
                  <a:srgbClr val="FF0000"/>
                </a:solidFill>
              </a:rPr>
              <a:t>sun</a:t>
            </a:r>
            <a:r>
              <a:rPr lang="en-US" dirty="0"/>
              <a:t> in the </a:t>
            </a:r>
            <a:r>
              <a:rPr lang="en-US" dirty="0">
                <a:solidFill>
                  <a:schemeClr val="tx1"/>
                </a:solidFill>
              </a:rPr>
              <a:t>sky</a:t>
            </a:r>
            <a:r>
              <a:rPr lang="en-US" dirty="0"/>
              <a:t> is 	bright.“</a:t>
            </a:r>
          </a:p>
          <a:p>
            <a:r>
              <a:rPr lang="en-US" dirty="0"/>
              <a:t>Doc4: "We can see the shining </a:t>
            </a:r>
            <a:r>
              <a:rPr lang="en-US" dirty="0">
                <a:solidFill>
                  <a:srgbClr val="FF0000"/>
                </a:solidFill>
              </a:rPr>
              <a:t>sun</a:t>
            </a:r>
            <a:r>
              <a:rPr lang="en-US" dirty="0"/>
              <a:t>, 	the bright </a:t>
            </a:r>
            <a:r>
              <a:rPr lang="en-US" dirty="0">
                <a:solidFill>
                  <a:srgbClr val="FF0000"/>
                </a:solidFill>
              </a:rPr>
              <a:t>sun</a:t>
            </a:r>
            <a:r>
              <a:rPr lang="en-US" dirty="0"/>
              <a:t>."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3FBD06-5FFE-42B9-BD9D-C1E9983AF11E}"/>
              </a:ext>
            </a:extLst>
          </p:cNvPr>
          <p:cNvSpPr txBox="1"/>
          <p:nvPr/>
        </p:nvSpPr>
        <p:spPr>
          <a:xfrm>
            <a:off x="124552" y="4514674"/>
            <a:ext cx="14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Query</a:t>
            </a:r>
            <a:r>
              <a:rPr lang="en-US" dirty="0"/>
              <a:t>: “sun”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90A5F27-9C06-485B-8623-95206B7DA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22" y="4972970"/>
            <a:ext cx="4151736" cy="6767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493C41-7B68-4911-B683-07EAA9C5296E}"/>
              </a:ext>
            </a:extLst>
          </p:cNvPr>
          <p:cNvCxnSpPr/>
          <p:nvPr/>
        </p:nvCxnSpPr>
        <p:spPr>
          <a:xfrm>
            <a:off x="4467225" y="1466850"/>
            <a:ext cx="0" cy="53911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8DA5A4C-C417-4AB9-92ED-5DE823D9492A}"/>
              </a:ext>
            </a:extLst>
          </p:cNvPr>
          <p:cNvSpPr txBox="1"/>
          <p:nvPr/>
        </p:nvSpPr>
        <p:spPr>
          <a:xfrm>
            <a:off x="4871481" y="1466850"/>
            <a:ext cx="3322833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/>
              <a:t>What is the document having a good description for the “</a:t>
            </a:r>
            <a:r>
              <a:rPr lang="en-US" dirty="0">
                <a:solidFill>
                  <a:srgbClr val="FF0000"/>
                </a:solidFill>
              </a:rPr>
              <a:t>sun</a:t>
            </a:r>
            <a:r>
              <a:rPr lang="en-US" dirty="0"/>
              <a:t>” or “</a:t>
            </a:r>
            <a:r>
              <a:rPr lang="en-US" dirty="0">
                <a:solidFill>
                  <a:srgbClr val="FF0000"/>
                </a:solidFill>
              </a:rPr>
              <a:t>sky</a:t>
            </a:r>
            <a:r>
              <a:rPr lang="en-US" dirty="0"/>
              <a:t>”?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D170D4-0D10-4C55-B2E5-AEB848A46F32}"/>
              </a:ext>
            </a:extLst>
          </p:cNvPr>
          <p:cNvSpPr txBox="1"/>
          <p:nvPr/>
        </p:nvSpPr>
        <p:spPr>
          <a:xfrm>
            <a:off x="4572000" y="2856252"/>
            <a:ext cx="2209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Query</a:t>
            </a:r>
            <a:r>
              <a:rPr lang="en-US" dirty="0"/>
              <a:t>: “sun” </a:t>
            </a:r>
            <a:r>
              <a:rPr lang="en-US" dirty="0">
                <a:highlight>
                  <a:srgbClr val="FFFF00"/>
                </a:highlight>
              </a:rPr>
              <a:t>or</a:t>
            </a:r>
            <a:r>
              <a:rPr lang="en-US" dirty="0"/>
              <a:t> “sky”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754821B-2C81-4E01-AB32-6A52C44ECB5A}"/>
              </a:ext>
            </a:extLst>
          </p:cNvPr>
          <p:cNvGrpSpPr/>
          <p:nvPr/>
        </p:nvGrpSpPr>
        <p:grpSpPr>
          <a:xfrm>
            <a:off x="4585798" y="3334371"/>
            <a:ext cx="4433650" cy="1943584"/>
            <a:chOff x="4572000" y="4038117"/>
            <a:chExt cx="4433650" cy="1943584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FF30574-C119-4641-8646-975BD6138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4351954"/>
              <a:ext cx="4129624" cy="1043134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8A2607C-CAFD-4AFC-9D07-C8697E351272}"/>
                </a:ext>
              </a:extLst>
            </p:cNvPr>
            <p:cNvSpPr txBox="1"/>
            <p:nvPr/>
          </p:nvSpPr>
          <p:spPr>
            <a:xfrm>
              <a:off x="5273074" y="5340904"/>
              <a:ext cx="3732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0.1725    0.058      0.1372      0.0638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6C0A6A1-58FD-4206-9624-C3147C814EC1}"/>
                </a:ext>
              </a:extLst>
            </p:cNvPr>
            <p:cNvSpPr/>
            <p:nvPr/>
          </p:nvSpPr>
          <p:spPr>
            <a:xfrm>
              <a:off x="5161953" y="4038117"/>
              <a:ext cx="938003" cy="1943584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652340C8-8244-4359-AD0E-14C804D9ED33}"/>
              </a:ext>
            </a:extLst>
          </p:cNvPr>
          <p:cNvSpPr/>
          <p:nvPr/>
        </p:nvSpPr>
        <p:spPr>
          <a:xfrm>
            <a:off x="3386058" y="4884006"/>
            <a:ext cx="996416" cy="8431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AE675A-98E1-4345-80B2-0F3BEFC495E3}"/>
              </a:ext>
            </a:extLst>
          </p:cNvPr>
          <p:cNvSpPr txBox="1"/>
          <p:nvPr/>
        </p:nvSpPr>
        <p:spPr>
          <a:xfrm>
            <a:off x="4676776" y="5316191"/>
            <a:ext cx="41707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Why?</a:t>
            </a:r>
            <a:r>
              <a:rPr lang="en-US" dirty="0"/>
              <a:t>: the description is stronger in Doc1, </a:t>
            </a:r>
          </a:p>
          <a:p>
            <a:r>
              <a:rPr lang="en-US" dirty="0"/>
              <a:t>because the word “blue” has high </a:t>
            </a:r>
          </a:p>
          <a:p>
            <a:r>
              <a:rPr lang="en-US" dirty="0"/>
              <a:t>information content.</a:t>
            </a:r>
          </a:p>
        </p:txBody>
      </p:sp>
    </p:spTree>
    <p:extLst>
      <p:ext uri="{BB962C8B-B14F-4D97-AF65-F5344CB8AC3E}">
        <p14:creationId xmlns:p14="http://schemas.microsoft.com/office/powerpoint/2010/main" val="3709136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3179F-B52A-42A2-800A-A436BECF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Documents as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157744-1873-4F89-9194-EE140D558F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941614"/>
                <a:ext cx="4401498" cy="382101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Each document is now represented by a real-valued vector of </a:t>
                </a:r>
                <a:r>
                  <a:rPr lang="en-US" dirty="0" err="1"/>
                  <a:t>tf-idf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So, we have a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dirty="0"/>
                  <a:t>- dimension vector space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Terms are axes of the space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Documents are samples in this space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en-US" dirty="0">
                    <a:sym typeface="Wingdings" panose="05000000000000000000" pitchFamily="2" charset="2"/>
                  </a:rPr>
                  <a:t>This is a very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high-dimensional space</a:t>
                </a:r>
                <a:r>
                  <a:rPr lang="en-US" dirty="0">
                    <a:sym typeface="Wingdings" panose="05000000000000000000" pitchFamily="2" charset="2"/>
                  </a:rPr>
                  <a:t>: easily to get tens of thousands (millions) of dimensions.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en-US" dirty="0">
                    <a:sym typeface="Wingdings" panose="05000000000000000000" pitchFamily="2" charset="2"/>
                  </a:rPr>
                  <a:t>These are very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sparse vectors </a:t>
                </a:r>
                <a:r>
                  <a:rPr lang="en-US" dirty="0">
                    <a:sym typeface="Wingdings" panose="05000000000000000000" pitchFamily="2" charset="2"/>
                  </a:rPr>
                  <a:t>– most entries are zero.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157744-1873-4F89-9194-EE140D558F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941614"/>
                <a:ext cx="4401498" cy="3821011"/>
              </a:xfrm>
              <a:blipFill>
                <a:blip r:embed="rId2"/>
                <a:stretch>
                  <a:fillRect l="-1385" t="-2556" r="-2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CFCFEE1E-FAB1-466B-8D61-B654DA5FAB65}"/>
              </a:ext>
            </a:extLst>
          </p:cNvPr>
          <p:cNvGrpSpPr/>
          <p:nvPr/>
        </p:nvGrpSpPr>
        <p:grpSpPr>
          <a:xfrm>
            <a:off x="4632212" y="1345563"/>
            <a:ext cx="4511788" cy="4765100"/>
            <a:chOff x="3636274" y="1534634"/>
            <a:chExt cx="4794169" cy="500984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7387BE9-5A93-4948-8178-024A0D879C48}"/>
                </a:ext>
              </a:extLst>
            </p:cNvPr>
            <p:cNvGrpSpPr/>
            <p:nvPr/>
          </p:nvGrpSpPr>
          <p:grpSpPr>
            <a:xfrm>
              <a:off x="3636274" y="1534634"/>
              <a:ext cx="4794169" cy="5009840"/>
              <a:chOff x="2235842" y="1404504"/>
              <a:chExt cx="4794169" cy="500984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B58C3E9-C3B1-443E-AF93-FDCD5CC35792}"/>
                  </a:ext>
                </a:extLst>
              </p:cNvPr>
              <p:cNvGrpSpPr/>
              <p:nvPr/>
            </p:nvGrpSpPr>
            <p:grpSpPr>
              <a:xfrm>
                <a:off x="2236959" y="1404504"/>
                <a:ext cx="3957509" cy="4588907"/>
                <a:chOff x="3933953" y="1544548"/>
                <a:chExt cx="3957509" cy="4588907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8A6CC9C-3CA3-49B0-8CD2-144E33A6A69C}"/>
                    </a:ext>
                  </a:extLst>
                </p:cNvPr>
                <p:cNvSpPr txBox="1"/>
                <p:nvPr/>
              </p:nvSpPr>
              <p:spPr>
                <a:xfrm>
                  <a:off x="5521901" y="1544548"/>
                  <a:ext cx="71365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TF-IDF</a:t>
                  </a:r>
                </a:p>
              </p:txBody>
            </p:sp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2F4DC563-DE23-4C04-A720-EBD50809C3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91097"/>
                <a:stretch/>
              </p:blipFill>
              <p:spPr>
                <a:xfrm>
                  <a:off x="3933953" y="1913880"/>
                  <a:ext cx="563906" cy="4219575"/>
                </a:xfrm>
                <a:prstGeom prst="rect">
                  <a:avLst/>
                </a:prstGeom>
              </p:spPr>
            </p:pic>
            <p:pic>
              <p:nvPicPr>
                <p:cNvPr id="37" name="Picture 36">
                  <a:extLst>
                    <a:ext uri="{FF2B5EF4-FFF2-40B4-BE49-F238E27FC236}">
                      <a16:creationId xmlns:a16="http://schemas.microsoft.com/office/drawing/2014/main" id="{6B934BDD-9E81-4AA8-AD90-F91FC59AE7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6424"/>
                <a:stretch/>
              </p:blipFill>
              <p:spPr>
                <a:xfrm>
                  <a:off x="4497859" y="1913880"/>
                  <a:ext cx="3393603" cy="4219575"/>
                </a:xfrm>
                <a:prstGeom prst="rect">
                  <a:avLst/>
                </a:prstGeom>
              </p:spPr>
            </p:pic>
          </p:grp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63EAE8D-916E-4B58-85F7-CE239B597E9F}"/>
                  </a:ext>
                </a:extLst>
              </p:cNvPr>
              <p:cNvSpPr/>
              <p:nvPr/>
            </p:nvSpPr>
            <p:spPr>
              <a:xfrm>
                <a:off x="2235842" y="3097427"/>
                <a:ext cx="3957509" cy="23047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B76E2A7-017D-4305-80AC-D67DB095BF2B}"/>
                  </a:ext>
                </a:extLst>
              </p:cNvPr>
              <p:cNvSpPr/>
              <p:nvPr/>
            </p:nvSpPr>
            <p:spPr>
              <a:xfrm>
                <a:off x="3080951" y="2100649"/>
                <a:ext cx="543698" cy="389276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314259D-CB2F-4038-93E8-ABE1E3AE7369}"/>
                  </a:ext>
                </a:extLst>
              </p:cNvPr>
              <p:cNvSpPr txBox="1"/>
              <p:nvPr/>
            </p:nvSpPr>
            <p:spPr>
              <a:xfrm>
                <a:off x="6317124" y="2889496"/>
                <a:ext cx="71288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Word </a:t>
                </a:r>
              </a:p>
              <a:p>
                <a:r>
                  <a:rPr lang="en-US" sz="1600" dirty="0"/>
                  <a:t>vector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D0DF08A-5A16-446D-AE47-C9E3E16DC22E}"/>
                  </a:ext>
                </a:extLst>
              </p:cNvPr>
              <p:cNvSpPr txBox="1"/>
              <p:nvPr/>
            </p:nvSpPr>
            <p:spPr>
              <a:xfrm>
                <a:off x="2518912" y="6075790"/>
                <a:ext cx="16294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Document vector</a:t>
                </a:r>
              </a:p>
            </p:txBody>
          </p:sp>
        </p:grpSp>
        <p:sp>
          <p:nvSpPr>
            <p:cNvPr id="20" name="Arrow: Left 19">
              <a:extLst>
                <a:ext uri="{FF2B5EF4-FFF2-40B4-BE49-F238E27FC236}">
                  <a16:creationId xmlns:a16="http://schemas.microsoft.com/office/drawing/2014/main" id="{CACB22F1-F8D3-4057-B6CA-BDF29C9D5810}"/>
                </a:ext>
              </a:extLst>
            </p:cNvPr>
            <p:cNvSpPr/>
            <p:nvPr/>
          </p:nvSpPr>
          <p:spPr>
            <a:xfrm>
              <a:off x="7593783" y="3227557"/>
              <a:ext cx="174498" cy="23047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Arrow: Up 20">
              <a:extLst>
                <a:ext uri="{FF2B5EF4-FFF2-40B4-BE49-F238E27FC236}">
                  <a16:creationId xmlns:a16="http://schemas.microsoft.com/office/drawing/2014/main" id="{9C80B370-34F6-477A-A228-178EF0A324D7}"/>
                </a:ext>
              </a:extLst>
            </p:cNvPr>
            <p:cNvSpPr/>
            <p:nvPr/>
          </p:nvSpPr>
          <p:spPr>
            <a:xfrm>
              <a:off x="4572000" y="6134606"/>
              <a:ext cx="370705" cy="14828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50DDAE-ADBB-46DD-8BA1-D2234748FB61}"/>
                  </a:ext>
                </a:extLst>
              </p:cNvPr>
              <p:cNvSpPr txBox="1"/>
              <p:nvPr/>
            </p:nvSpPr>
            <p:spPr>
              <a:xfrm>
                <a:off x="5683380" y="6178493"/>
                <a:ext cx="2380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dirty="0"/>
                  <a:t> : size of terms (=12)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50DDAE-ADBB-46DD-8BA1-D2234748F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380" y="6178493"/>
                <a:ext cx="2380588" cy="369332"/>
              </a:xfrm>
              <a:prstGeom prst="rect">
                <a:avLst/>
              </a:prstGeom>
              <a:blipFill>
                <a:blip r:embed="rId4"/>
                <a:stretch>
                  <a:fillRect t="-10000" r="-15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328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B4D7E-A332-4726-A6EC-F8A1F6AF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4) What can we do with vectors?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FF502-90A7-46B3-A0C1-04A386AA3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we have a story (book) </a:t>
            </a:r>
            <a:r>
              <a:rPr lang="en-US" dirty="0">
                <a:sym typeface="Wingdings" panose="05000000000000000000" pitchFamily="2" charset="2"/>
              </a:rPr>
              <a:t> corpus</a:t>
            </a:r>
          </a:p>
          <a:p>
            <a:pPr marL="0" indent="0">
              <a:buNone/>
            </a:pPr>
            <a:r>
              <a:rPr lang="en-US" b="1" i="1" u="sng" dirty="0">
                <a:sym typeface="Wingdings" panose="05000000000000000000" pitchFamily="2" charset="2"/>
              </a:rPr>
              <a:t>Task</a:t>
            </a:r>
            <a:r>
              <a:rPr lang="en-US" dirty="0">
                <a:sym typeface="Wingdings" panose="05000000000000000000" pitchFamily="2" charset="2"/>
              </a:rPr>
              <a:t>: get the most informative sentence and word in that story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Book is a corpus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Sentences are documents</a:t>
            </a:r>
          </a:p>
          <a:p>
            <a:pPr>
              <a:buFont typeface="Wingdings" panose="05000000000000000000" pitchFamily="2" charset="2"/>
              <a:buChar char="è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4DDF89-758F-496F-9861-B335DA29D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407522"/>
              </p:ext>
            </p:extLst>
          </p:nvPr>
        </p:nvGraphicFramePr>
        <p:xfrm>
          <a:off x="567724" y="3959543"/>
          <a:ext cx="5029200" cy="22174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197483151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0433374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93420305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668366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33749813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Word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Word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Word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058047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Sentence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  <a:r>
                        <a:rPr lang="en-US" dirty="0" err="1"/>
                        <a:t>tf-idf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tf-idf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tf-idf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52607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Sentence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  <a:r>
                        <a:rPr lang="en-US" dirty="0" err="1"/>
                        <a:t>tf-idf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tf-idf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tf-idf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001889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Sentence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  <a:r>
                        <a:rPr lang="en-US" dirty="0" err="1"/>
                        <a:t>tf-idf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tf-idf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tf-idf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73863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Sentence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  <a:r>
                        <a:rPr lang="en-US" dirty="0" err="1"/>
                        <a:t>tf-idf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tf-idf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tf-idf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0.568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0954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64997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1.568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052874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E805D53-8168-4CAB-8D82-F87FC1915CF0}"/>
              </a:ext>
            </a:extLst>
          </p:cNvPr>
          <p:cNvSpPr/>
          <p:nvPr/>
        </p:nvSpPr>
        <p:spPr>
          <a:xfrm>
            <a:off x="358174" y="5160645"/>
            <a:ext cx="5476875" cy="3810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10C639-51E0-4A55-A7E6-ED07D414CC00}"/>
              </a:ext>
            </a:extLst>
          </p:cNvPr>
          <p:cNvSpPr txBox="1"/>
          <p:nvPr/>
        </p:nvSpPr>
        <p:spPr>
          <a:xfrm flipH="1">
            <a:off x="5806474" y="4756501"/>
            <a:ext cx="1383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most informative sentence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4954FE-75FD-409A-BA06-6343BEB1D1AE}"/>
              </a:ext>
            </a:extLst>
          </p:cNvPr>
          <p:cNvSpPr/>
          <p:nvPr/>
        </p:nvSpPr>
        <p:spPr>
          <a:xfrm>
            <a:off x="2672749" y="3884295"/>
            <a:ext cx="800100" cy="235743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5C0CD2-3A68-476D-8617-2142DF01AE77}"/>
              </a:ext>
            </a:extLst>
          </p:cNvPr>
          <p:cNvSpPr txBox="1"/>
          <p:nvPr/>
        </p:nvSpPr>
        <p:spPr>
          <a:xfrm flipH="1">
            <a:off x="1172561" y="6301978"/>
            <a:ext cx="407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most informative word in story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278ACC-E075-4F59-80C3-B582AAF1A860}"/>
              </a:ext>
            </a:extLst>
          </p:cNvPr>
          <p:cNvSpPr/>
          <p:nvPr/>
        </p:nvSpPr>
        <p:spPr>
          <a:xfrm rot="393334">
            <a:off x="6496079" y="2486776"/>
            <a:ext cx="2374689" cy="95410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Document </a:t>
            </a:r>
          </a:p>
          <a:p>
            <a:pPr algn="ctr"/>
            <a:r>
              <a:rPr lang="en-US" sz="2800" b="0" cap="none" spc="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Summarization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CECC45-C30C-46C8-A514-7EE4FE3BFED0}"/>
              </a:ext>
            </a:extLst>
          </p:cNvPr>
          <p:cNvSpPr/>
          <p:nvPr/>
        </p:nvSpPr>
        <p:spPr>
          <a:xfrm rot="21223697">
            <a:off x="6740371" y="3765246"/>
            <a:ext cx="1789144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Document </a:t>
            </a:r>
          </a:p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Ranking</a:t>
            </a:r>
          </a:p>
        </p:txBody>
      </p:sp>
    </p:spTree>
    <p:extLst>
      <p:ext uri="{BB962C8B-B14F-4D97-AF65-F5344CB8AC3E}">
        <p14:creationId xmlns:p14="http://schemas.microsoft.com/office/powerpoint/2010/main" val="610169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5A957-B693-48C8-BD28-68F836A5C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 Improvement for ranking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9D9BF-8C8A-423B-B619-8DAD04D69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1501334"/>
            <a:ext cx="8305800" cy="467562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 rank each sentence </a:t>
            </a:r>
            <a:r>
              <a:rPr lang="en-US" dirty="0">
                <a:sym typeface="Wingdings" panose="05000000000000000000" pitchFamily="2" charset="2"/>
              </a:rPr>
              <a:t> use t</a:t>
            </a:r>
            <a:r>
              <a:rPr lang="en-US" dirty="0"/>
              <a:t>he </a:t>
            </a:r>
            <a:r>
              <a:rPr lang="en-US" dirty="0" err="1"/>
              <a:t>tf-idf</a:t>
            </a:r>
            <a:r>
              <a:rPr lang="en-US" dirty="0"/>
              <a:t> values. </a:t>
            </a:r>
          </a:p>
          <a:p>
            <a:pPr>
              <a:lnSpc>
                <a:spcPct val="150000"/>
              </a:lnSpc>
            </a:pPr>
            <a:r>
              <a:rPr lang="en-US" dirty="0"/>
              <a:t>However, rather than </a:t>
            </a:r>
            <a:r>
              <a:rPr lang="en-US" dirty="0">
                <a:solidFill>
                  <a:srgbClr val="C00000"/>
                </a:solidFill>
              </a:rPr>
              <a:t>simply taking the summation of all the values </a:t>
            </a:r>
            <a:r>
              <a:rPr lang="en-US" dirty="0"/>
              <a:t>for a given sentence, it will be useful when using some </a:t>
            </a:r>
            <a:r>
              <a:rPr lang="en-US" dirty="0">
                <a:solidFill>
                  <a:srgbClr val="C00000"/>
                </a:solidFill>
              </a:rPr>
              <a:t>additional techniques </a:t>
            </a:r>
            <a:r>
              <a:rPr lang="en-US" dirty="0"/>
              <a:t>as follow:</a:t>
            </a:r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highlight>
                  <a:srgbClr val="FFFF00"/>
                </a:highlight>
              </a:rPr>
              <a:t>Only summing </a:t>
            </a:r>
            <a:r>
              <a:rPr lang="en-US" sz="2000" dirty="0" err="1">
                <a:highlight>
                  <a:srgbClr val="FFFF00"/>
                </a:highlight>
              </a:rPr>
              <a:t>tf-idf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values where the underling word is a </a:t>
            </a:r>
            <a:r>
              <a:rPr lang="en-US" sz="2000" dirty="0">
                <a:solidFill>
                  <a:srgbClr val="0070C0"/>
                </a:solidFill>
                <a:highlight>
                  <a:srgbClr val="FFFF00"/>
                </a:highlight>
              </a:rPr>
              <a:t>noun</a:t>
            </a:r>
            <a:r>
              <a:rPr lang="en-US" sz="2000" dirty="0"/>
              <a:t>.</a:t>
            </a:r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highlight>
                  <a:srgbClr val="FFFF00"/>
                </a:highlight>
              </a:rPr>
              <a:t>Add an </a:t>
            </a:r>
            <a:r>
              <a:rPr lang="en-US" sz="2000" dirty="0">
                <a:solidFill>
                  <a:srgbClr val="0070C0"/>
                </a:solidFill>
                <a:highlight>
                  <a:srgbClr val="FFFF00"/>
                </a:highlight>
              </a:rPr>
              <a:t>additional value </a:t>
            </a:r>
            <a:r>
              <a:rPr lang="en-US" sz="2000" dirty="0"/>
              <a:t>to a given sentence </a:t>
            </a:r>
            <a:r>
              <a:rPr lang="en-US" sz="2000" dirty="0">
                <a:solidFill>
                  <a:srgbClr val="0070C0"/>
                </a:solidFill>
                <a:highlight>
                  <a:srgbClr val="FFFF00"/>
                </a:highlight>
              </a:rPr>
              <a:t>if it has any words that are included in the </a:t>
            </a:r>
            <a:r>
              <a:rPr lang="en-US" sz="2000" b="1" dirty="0">
                <a:solidFill>
                  <a:srgbClr val="0070C0"/>
                </a:solidFill>
                <a:highlight>
                  <a:srgbClr val="FFFF00"/>
                </a:highlight>
              </a:rPr>
              <a:t>title</a:t>
            </a:r>
            <a:r>
              <a:rPr lang="en-US" sz="2000" dirty="0"/>
              <a:t> of the document (title can be the first sentence of document). </a:t>
            </a:r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highlight>
                  <a:srgbClr val="FFFF00"/>
                </a:highlight>
              </a:rPr>
              <a:t>Apply a position weighting.</a:t>
            </a:r>
            <a:r>
              <a:rPr lang="en-US" sz="2000" dirty="0"/>
              <a:t> For example if there are 10 sentences in a document, sentence nine’s “position weighting” would be 0.9. This weighting is then multiplied by the value calculated in point 2.</a:t>
            </a:r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highlight>
                  <a:srgbClr val="FFFF00"/>
                </a:highlight>
              </a:rPr>
              <a:t>Apply n-gram </a:t>
            </a:r>
            <a:r>
              <a:rPr lang="en-US" sz="2000" dirty="0"/>
              <a:t>to check the </a:t>
            </a:r>
            <a:r>
              <a:rPr lang="en-US" sz="2000" dirty="0" err="1"/>
              <a:t>tf-idf</a:t>
            </a:r>
            <a:r>
              <a:rPr lang="en-US" sz="2000" dirty="0"/>
              <a:t> of multiword in sentence.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5A13A9-7144-4CA0-B45E-3B92A8CAB632}"/>
              </a:ext>
            </a:extLst>
          </p:cNvPr>
          <p:cNvSpPr/>
          <p:nvPr/>
        </p:nvSpPr>
        <p:spPr>
          <a:xfrm>
            <a:off x="95250" y="6492873"/>
            <a:ext cx="90487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https://medium.com/@acrosson/summarize-documents-using-tf-idf-bdee8f60b71</a:t>
            </a:r>
          </a:p>
        </p:txBody>
      </p:sp>
    </p:spTree>
    <p:extLst>
      <p:ext uri="{BB962C8B-B14F-4D97-AF65-F5344CB8AC3E}">
        <p14:creationId xmlns:p14="http://schemas.microsoft.com/office/powerpoint/2010/main" val="2122164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3285-F726-41EC-97C6-68645972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6) Distance and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5678-FB08-4C47-98B5-62BE49FC8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will cover three basic distance measurements in Text Mining: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Euclidean Distance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Cosine Similarity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Jaccard Similarity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A85F7F6-C846-4753-A72D-AFF921D1D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1" y="4093318"/>
            <a:ext cx="6800208" cy="2526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7296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latin typeface="medium-content-serif-font"/>
              </a:rPr>
              <a:t>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onsider these three sentences: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Menlo"/>
              </a:rPr>
              <a:t>s1 = “David loves dogs”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Menlo"/>
              </a:rPr>
              <a:t>s2 = “Dogs are ok with David”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Menlo"/>
              </a:rPr>
              <a:t>s3 = “Cats love rain”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0E74EE-4223-4244-B268-BD1313467CF6}"/>
              </a:ext>
            </a:extLst>
          </p:cNvPr>
          <p:cNvCxnSpPr/>
          <p:nvPr/>
        </p:nvCxnSpPr>
        <p:spPr>
          <a:xfrm>
            <a:off x="371475" y="4229100"/>
            <a:ext cx="825817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222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5245-9BCC-4804-B4C9-685BA895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6)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EC555-FF4C-4E35-837A-369C96A3E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6" y="1501334"/>
            <a:ext cx="4371976" cy="467562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We generate tokens for sentences: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We build a vocabulary with all the words in our corpus.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Then, we generate the vectors (6-dimensional space) by using counting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171FFF-60CE-4D5C-80F0-03664ABE0D27}"/>
              </a:ext>
            </a:extLst>
          </p:cNvPr>
          <p:cNvSpPr/>
          <p:nvPr/>
        </p:nvSpPr>
        <p:spPr>
          <a:xfrm>
            <a:off x="961206" y="2261197"/>
            <a:ext cx="2876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s1 = (“</a:t>
            </a:r>
            <a:r>
              <a:rPr lang="en-US" dirty="0" err="1"/>
              <a:t>david</a:t>
            </a:r>
            <a:r>
              <a:rPr lang="en-US" dirty="0"/>
              <a:t>”, “love”, “dog”)</a:t>
            </a:r>
          </a:p>
          <a:p>
            <a:r>
              <a:rPr lang="en-US" dirty="0"/>
              <a:t>s2 = (“dog”,”ok”,”</a:t>
            </a:r>
            <a:r>
              <a:rPr lang="en-US" dirty="0" err="1"/>
              <a:t>david</a:t>
            </a:r>
            <a:r>
              <a:rPr lang="en-US" dirty="0"/>
              <a:t>”)</a:t>
            </a:r>
          </a:p>
          <a:p>
            <a:r>
              <a:rPr lang="en-US" dirty="0"/>
              <a:t>s3 = (“</a:t>
            </a:r>
            <a:r>
              <a:rPr lang="en-US" dirty="0" err="1"/>
              <a:t>cat”,”love”,”rain</a:t>
            </a:r>
            <a:r>
              <a:rPr lang="en-US" dirty="0"/>
              <a:t>”)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232F17-433D-4868-91DC-CB8BB539F5DC}"/>
              </a:ext>
            </a:extLst>
          </p:cNvPr>
          <p:cNvSpPr/>
          <p:nvPr/>
        </p:nvSpPr>
        <p:spPr>
          <a:xfrm>
            <a:off x="77033" y="4378824"/>
            <a:ext cx="45434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{'cat': 0, '</a:t>
            </a:r>
            <a:r>
              <a:rPr lang="en-US" sz="1600" dirty="0" err="1"/>
              <a:t>david</a:t>
            </a:r>
            <a:r>
              <a:rPr lang="en-US" sz="1600" dirty="0"/>
              <a:t>': 1, 'dog': 2, 'love': 3, 'ok': 4, 'rain': 5}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4874B5-667E-4412-B37D-09A9D8EC20C6}"/>
              </a:ext>
            </a:extLst>
          </p:cNvPr>
          <p:cNvSpPr/>
          <p:nvPr/>
        </p:nvSpPr>
        <p:spPr>
          <a:xfrm>
            <a:off x="1122761" y="5748076"/>
            <a:ext cx="23145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s1 = [0, 1, 1, 1, 0, 0]     </a:t>
            </a:r>
          </a:p>
          <a:p>
            <a:r>
              <a:rPr lang="en-US" dirty="0"/>
              <a:t>s2 = [0, 1, 1, 0, 1, 0]    </a:t>
            </a:r>
          </a:p>
          <a:p>
            <a:r>
              <a:rPr lang="en-US" dirty="0"/>
              <a:t>s3 = [1, 0, 0, 1, 0, 1]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DF9189-4FE8-493F-8993-25458383C630}"/>
              </a:ext>
            </a:extLst>
          </p:cNvPr>
          <p:cNvCxnSpPr/>
          <p:nvPr/>
        </p:nvCxnSpPr>
        <p:spPr>
          <a:xfrm>
            <a:off x="4676779" y="1501334"/>
            <a:ext cx="0" cy="49915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03037AE-2B24-4DE2-ABDE-DF0EC25FF689}"/>
              </a:ext>
            </a:extLst>
          </p:cNvPr>
          <p:cNvSpPr txBox="1"/>
          <p:nvPr/>
        </p:nvSpPr>
        <p:spPr>
          <a:xfrm>
            <a:off x="3207554" y="5592187"/>
            <a:ext cx="14692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In here, you can use </a:t>
            </a:r>
            <a:r>
              <a:rPr lang="en-US" sz="1400" dirty="0" err="1">
                <a:solidFill>
                  <a:schemeClr val="accent2"/>
                </a:solidFill>
              </a:rPr>
              <a:t>tf-idf</a:t>
            </a:r>
            <a:r>
              <a:rPr lang="en-US" sz="1400" dirty="0">
                <a:solidFill>
                  <a:schemeClr val="accent2"/>
                </a:solidFill>
              </a:rPr>
              <a:t> vectors, but for the example, I simply use counting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27C2582-E67C-4492-9501-1B6280DB430E}"/>
              </a:ext>
            </a:extLst>
          </p:cNvPr>
          <p:cNvSpPr txBox="1">
            <a:spLocks/>
          </p:cNvSpPr>
          <p:nvPr/>
        </p:nvSpPr>
        <p:spPr>
          <a:xfrm>
            <a:off x="5457831" y="1588377"/>
            <a:ext cx="3390890" cy="4675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dirty="0">
                <a:solidFill>
                  <a:srgbClr val="0070C0"/>
                </a:solidFill>
              </a:rPr>
              <a:t>Reduce 6-d to 2-d for visualization (using PCA)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FCE68F8-D09C-45A6-B153-E3C54E298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424" y="5447444"/>
            <a:ext cx="4245274" cy="12239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71E7DE-E888-4CA5-BB9B-DE87C942E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424" y="2179111"/>
            <a:ext cx="4347334" cy="294057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63F5B10-8137-4363-9B98-B61BB51A8AA4}"/>
              </a:ext>
            </a:extLst>
          </p:cNvPr>
          <p:cNvSpPr/>
          <p:nvPr/>
        </p:nvSpPr>
        <p:spPr>
          <a:xfrm>
            <a:off x="1514454" y="4030559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bag-of-words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18584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5245-9BCC-4804-B4C9-685BA895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6) Distance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397945-174D-442E-9C2E-BCD3F333C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1335"/>
            <a:ext cx="7886700" cy="517966"/>
          </a:xfrm>
        </p:spPr>
        <p:txBody>
          <a:bodyPr/>
          <a:lstStyle/>
          <a:p>
            <a:r>
              <a:rPr lang="en-US" dirty="0"/>
              <a:t>So, the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Euclidean distance </a:t>
            </a:r>
            <a:r>
              <a:rPr lang="en-US" dirty="0"/>
              <a:t>is good in this case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7170" name="Picture 2" descr="Image result for euclidean distance formula">
            <a:extLst>
              <a:ext uri="{FF2B5EF4-FFF2-40B4-BE49-F238E27FC236}">
                <a16:creationId xmlns:a16="http://schemas.microsoft.com/office/drawing/2014/main" id="{2E23FDB6-FDE8-44EA-928C-55BD01001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39777"/>
            <a:ext cx="4981575" cy="883019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C6B6B2-FF69-1B48-947C-5A5CE0DA7A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59" b="4215"/>
          <a:stretch/>
        </p:blipFill>
        <p:spPr>
          <a:xfrm>
            <a:off x="2048241" y="3145278"/>
            <a:ext cx="4426131" cy="371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9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785C-1855-43AF-A60A-E04A2B30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previous lecture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02A7E7-05E3-4CB6-9B77-C21743465184}"/>
              </a:ext>
            </a:extLst>
          </p:cNvPr>
          <p:cNvGrpSpPr/>
          <p:nvPr/>
        </p:nvGrpSpPr>
        <p:grpSpPr>
          <a:xfrm>
            <a:off x="533014" y="1609594"/>
            <a:ext cx="2047875" cy="2607707"/>
            <a:chOff x="533014" y="1609594"/>
            <a:chExt cx="2047875" cy="260770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F9CD01E-456F-4668-8EFB-AED5ACF8E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014" y="1609594"/>
              <a:ext cx="2047875" cy="223837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D614F01-FC1C-4D2E-9A20-9EAEA4889559}"/>
                </a:ext>
              </a:extLst>
            </p:cNvPr>
            <p:cNvSpPr txBox="1"/>
            <p:nvPr/>
          </p:nvSpPr>
          <p:spPr>
            <a:xfrm>
              <a:off x="1135200" y="3847969"/>
              <a:ext cx="843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Corpus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F1A73D4-A76C-4D7F-88DA-1B1071E089E9}"/>
              </a:ext>
            </a:extLst>
          </p:cNvPr>
          <p:cNvGrpSpPr/>
          <p:nvPr/>
        </p:nvGrpSpPr>
        <p:grpSpPr>
          <a:xfrm>
            <a:off x="3480879" y="2211273"/>
            <a:ext cx="1254156" cy="1518968"/>
            <a:chOff x="3728378" y="1789667"/>
            <a:chExt cx="1687244" cy="202532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2162DBE-B09F-4E1F-AF77-9DF9C1641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5559" y="1789667"/>
              <a:ext cx="1532882" cy="153288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66C5A-FAB3-4FEC-99FC-3640475281C9}"/>
                </a:ext>
              </a:extLst>
            </p:cNvPr>
            <p:cNvSpPr txBox="1"/>
            <p:nvPr/>
          </p:nvSpPr>
          <p:spPr>
            <a:xfrm>
              <a:off x="3728378" y="3322542"/>
              <a:ext cx="1687244" cy="492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Document</a:t>
              </a:r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26AD871-49FB-450A-8A7A-4CE13978A80E}"/>
              </a:ext>
            </a:extLst>
          </p:cNvPr>
          <p:cNvSpPr/>
          <p:nvPr/>
        </p:nvSpPr>
        <p:spPr>
          <a:xfrm>
            <a:off x="2493169" y="2680832"/>
            <a:ext cx="968422" cy="607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D9B36AD-DB0A-4620-A830-34F688811B15}"/>
              </a:ext>
            </a:extLst>
          </p:cNvPr>
          <p:cNvSpPr/>
          <p:nvPr/>
        </p:nvSpPr>
        <p:spPr>
          <a:xfrm>
            <a:off x="4906753" y="2680830"/>
            <a:ext cx="1090393" cy="607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3FF30D-B5EC-40FC-927D-72D5A7A83646}"/>
              </a:ext>
            </a:extLst>
          </p:cNvPr>
          <p:cNvGrpSpPr/>
          <p:nvPr/>
        </p:nvGrpSpPr>
        <p:grpSpPr>
          <a:xfrm>
            <a:off x="6205435" y="2211273"/>
            <a:ext cx="2779278" cy="1645833"/>
            <a:chOff x="6205435" y="2211273"/>
            <a:chExt cx="2779278" cy="164583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CF82B3-8ECF-48B8-9611-2D27E1437615}"/>
                </a:ext>
              </a:extLst>
            </p:cNvPr>
            <p:cNvSpPr txBox="1"/>
            <p:nvPr/>
          </p:nvSpPr>
          <p:spPr>
            <a:xfrm>
              <a:off x="7095001" y="3487774"/>
              <a:ext cx="1000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Raw text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C6C25B7-66CB-41A3-8B61-110A958A9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5435" y="2211273"/>
              <a:ext cx="2779278" cy="1237735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EE2FA5B-37F1-4A1B-A389-F725B32BAB89}"/>
              </a:ext>
            </a:extLst>
          </p:cNvPr>
          <p:cNvGrpSpPr/>
          <p:nvPr/>
        </p:nvGrpSpPr>
        <p:grpSpPr>
          <a:xfrm>
            <a:off x="5571380" y="4398068"/>
            <a:ext cx="3413333" cy="2094805"/>
            <a:chOff x="5451949" y="4668546"/>
            <a:chExt cx="3413333" cy="209480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252DC07-C1FC-4DC1-A614-C703D5A7F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51949" y="4668546"/>
              <a:ext cx="3413333" cy="17254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5AB209-2819-4710-BE3F-E7C05763BE90}"/>
                </a:ext>
              </a:extLst>
            </p:cNvPr>
            <p:cNvSpPr txBox="1"/>
            <p:nvPr/>
          </p:nvSpPr>
          <p:spPr>
            <a:xfrm>
              <a:off x="6689480" y="6394019"/>
              <a:ext cx="938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wordlist</a:t>
              </a:r>
            </a:p>
          </p:txBody>
        </p:sp>
      </p:grpSp>
      <p:sp>
        <p:nvSpPr>
          <p:cNvPr id="18" name="Arrow: Down 17">
            <a:extLst>
              <a:ext uri="{FF2B5EF4-FFF2-40B4-BE49-F238E27FC236}">
                <a16:creationId xmlns:a16="http://schemas.microsoft.com/office/drawing/2014/main" id="{9898F66C-F6A8-4E09-B3B7-D9275B06439D}"/>
              </a:ext>
            </a:extLst>
          </p:cNvPr>
          <p:cNvSpPr/>
          <p:nvPr/>
        </p:nvSpPr>
        <p:spPr>
          <a:xfrm>
            <a:off x="7390750" y="3895872"/>
            <a:ext cx="618050" cy="4623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F27D4-27E1-45F9-A65F-B1AE7D6BC49E}"/>
              </a:ext>
            </a:extLst>
          </p:cNvPr>
          <p:cNvSpPr txBox="1"/>
          <p:nvPr/>
        </p:nvSpPr>
        <p:spPr>
          <a:xfrm>
            <a:off x="3363391" y="591731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POS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78D581-054C-4CE0-8269-2143DF4F774A}"/>
              </a:ext>
            </a:extLst>
          </p:cNvPr>
          <p:cNvSpPr txBox="1"/>
          <p:nvPr/>
        </p:nvSpPr>
        <p:spPr>
          <a:xfrm>
            <a:off x="2555542" y="4336140"/>
            <a:ext cx="217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Most common words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288DCE-273C-458C-BF5A-1FD1815D498B}"/>
              </a:ext>
            </a:extLst>
          </p:cNvPr>
          <p:cNvSpPr txBox="1"/>
          <p:nvPr/>
        </p:nvSpPr>
        <p:spPr>
          <a:xfrm>
            <a:off x="3061129" y="4802413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Frequency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27A750-45FE-4A3E-BEF5-88BE9DCE7086}"/>
              </a:ext>
            </a:extLst>
          </p:cNvPr>
          <p:cNvSpPr txBox="1"/>
          <p:nvPr/>
        </p:nvSpPr>
        <p:spPr>
          <a:xfrm>
            <a:off x="3202257" y="5363321"/>
            <a:ext cx="88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N-gram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DD5B6C-8452-466E-B118-BF3C7DE846C2}"/>
              </a:ext>
            </a:extLst>
          </p:cNvPr>
          <p:cNvCxnSpPr>
            <a:stCxn id="16" idx="1"/>
            <a:endCxn id="19" idx="3"/>
          </p:cNvCxnSpPr>
          <p:nvPr/>
        </p:nvCxnSpPr>
        <p:spPr>
          <a:xfrm flipH="1">
            <a:off x="3924763" y="5260805"/>
            <a:ext cx="1646617" cy="841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81D7C5-A0EF-435F-A59B-658972832C0A}"/>
              </a:ext>
            </a:extLst>
          </p:cNvPr>
          <p:cNvCxnSpPr>
            <a:cxnSpLocks/>
            <a:stCxn id="16" idx="1"/>
            <a:endCxn id="20" idx="3"/>
          </p:cNvCxnSpPr>
          <p:nvPr/>
        </p:nvCxnSpPr>
        <p:spPr>
          <a:xfrm flipH="1" flipV="1">
            <a:off x="4732613" y="4520806"/>
            <a:ext cx="838767" cy="739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B3B6606-A4C2-43C7-8AC1-8466310833EC}"/>
              </a:ext>
            </a:extLst>
          </p:cNvPr>
          <p:cNvCxnSpPr>
            <a:cxnSpLocks/>
            <a:stCxn id="16" idx="1"/>
            <a:endCxn id="21" idx="3"/>
          </p:cNvCxnSpPr>
          <p:nvPr/>
        </p:nvCxnSpPr>
        <p:spPr>
          <a:xfrm flipH="1" flipV="1">
            <a:off x="4227026" y="4987079"/>
            <a:ext cx="1344354" cy="273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721947D-BF91-412F-B25A-7133DCFB92B7}"/>
              </a:ext>
            </a:extLst>
          </p:cNvPr>
          <p:cNvCxnSpPr>
            <a:cxnSpLocks/>
            <a:stCxn id="16" idx="1"/>
            <a:endCxn id="22" idx="3"/>
          </p:cNvCxnSpPr>
          <p:nvPr/>
        </p:nvCxnSpPr>
        <p:spPr>
          <a:xfrm flipH="1">
            <a:off x="4085897" y="5260805"/>
            <a:ext cx="1485483" cy="287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Left Brace 26">
            <a:extLst>
              <a:ext uri="{FF2B5EF4-FFF2-40B4-BE49-F238E27FC236}">
                <a16:creationId xmlns:a16="http://schemas.microsoft.com/office/drawing/2014/main" id="{10980274-2458-4F31-B74D-BA8DB3DDABA3}"/>
              </a:ext>
            </a:extLst>
          </p:cNvPr>
          <p:cNvSpPr/>
          <p:nvPr/>
        </p:nvSpPr>
        <p:spPr>
          <a:xfrm>
            <a:off x="2191564" y="4234957"/>
            <a:ext cx="436304" cy="2051694"/>
          </a:xfrm>
          <a:prstGeom prst="leftBrace">
            <a:avLst>
              <a:gd name="adj1" fmla="val 80081"/>
              <a:gd name="adj2" fmla="val 48394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FDA9C9-4F26-4B8B-A1C3-C16968A1C9CA}"/>
              </a:ext>
            </a:extLst>
          </p:cNvPr>
          <p:cNvSpPr/>
          <p:nvPr/>
        </p:nvSpPr>
        <p:spPr>
          <a:xfrm>
            <a:off x="370982" y="4917827"/>
            <a:ext cx="1594154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Document </a:t>
            </a:r>
          </a:p>
          <a:p>
            <a:pPr algn="ctr"/>
            <a:r>
              <a:rPr lang="en-US" b="0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Summarization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1854A6-895B-41D3-B747-78CB7C98C026}"/>
              </a:ext>
            </a:extLst>
          </p:cNvPr>
          <p:cNvSpPr txBox="1"/>
          <p:nvPr/>
        </p:nvSpPr>
        <p:spPr>
          <a:xfrm>
            <a:off x="527929" y="5564158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&lt;Meaning&gt;</a:t>
            </a:r>
          </a:p>
        </p:txBody>
      </p:sp>
    </p:spTree>
    <p:extLst>
      <p:ext uri="{BB962C8B-B14F-4D97-AF65-F5344CB8AC3E}">
        <p14:creationId xmlns:p14="http://schemas.microsoft.com/office/powerpoint/2010/main" val="3638636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5245-9BCC-4804-B4C9-685BA895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6) Distance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397945-174D-442E-9C2E-BCD3F333C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1335"/>
            <a:ext cx="7886700" cy="517966"/>
          </a:xfrm>
        </p:spPr>
        <p:txBody>
          <a:bodyPr/>
          <a:lstStyle/>
          <a:p>
            <a:r>
              <a:rPr lang="en-US" dirty="0"/>
              <a:t>So, the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Euclidean distance </a:t>
            </a:r>
            <a:r>
              <a:rPr lang="en-US" dirty="0"/>
              <a:t>is good in this case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C439CA-E137-4EF7-8943-487D4993D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48" y="2911375"/>
            <a:ext cx="3846291" cy="25511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476228-1E27-47DE-8A6C-0B8C1DC4EC78}"/>
              </a:ext>
            </a:extLst>
          </p:cNvPr>
          <p:cNvSpPr/>
          <p:nvPr/>
        </p:nvSpPr>
        <p:spPr>
          <a:xfrm>
            <a:off x="5549491" y="3076572"/>
            <a:ext cx="2608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Euclidean distance matrix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95E24B5-DFBC-4EA7-BF52-0C2EB83D9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41" y="5696647"/>
            <a:ext cx="5419725" cy="1000125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32095C-80A7-4137-A55D-917119A982F8}"/>
              </a:ext>
            </a:extLst>
          </p:cNvPr>
          <p:cNvCxnSpPr>
            <a:cxnSpLocks/>
          </p:cNvCxnSpPr>
          <p:nvPr/>
        </p:nvCxnSpPr>
        <p:spPr>
          <a:xfrm>
            <a:off x="6853745" y="5307292"/>
            <a:ext cx="337630" cy="389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0D8DEEF-B111-4785-A092-659A5DEA4530}"/>
              </a:ext>
            </a:extLst>
          </p:cNvPr>
          <p:cNvSpPr txBox="1"/>
          <p:nvPr/>
        </p:nvSpPr>
        <p:spPr>
          <a:xfrm>
            <a:off x="6215579" y="5696647"/>
            <a:ext cx="2530180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S1 to S2 are closer</a:t>
            </a:r>
          </a:p>
          <a:p>
            <a:pPr algn="ctr"/>
            <a:r>
              <a:rPr lang="en-US" dirty="0"/>
              <a:t>than S1 to S3, or S2 to S3</a:t>
            </a:r>
          </a:p>
        </p:txBody>
      </p:sp>
      <p:pic>
        <p:nvPicPr>
          <p:cNvPr id="7170" name="Picture 2" descr="Image result for euclidean distance formula">
            <a:extLst>
              <a:ext uri="{FF2B5EF4-FFF2-40B4-BE49-F238E27FC236}">
                <a16:creationId xmlns:a16="http://schemas.microsoft.com/office/drawing/2014/main" id="{2E23FDB6-FDE8-44EA-928C-55BD01001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39777"/>
            <a:ext cx="4981575" cy="883019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1B5FC6-BC50-401A-A547-EA561EA097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818" y="3429000"/>
            <a:ext cx="33718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33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5245-9BCC-4804-B4C9-685BA895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6) Distance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AFD21A-94D3-4DAD-A6F8-7AF53CE0ABD4}"/>
              </a:ext>
            </a:extLst>
          </p:cNvPr>
          <p:cNvSpPr/>
          <p:nvPr/>
        </p:nvSpPr>
        <p:spPr>
          <a:xfrm>
            <a:off x="85725" y="1413985"/>
            <a:ext cx="4305300" cy="175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Now, consider these sentences: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s1 = “David loves dogs </a:t>
            </a:r>
            <a:r>
              <a:rPr lang="en-US" dirty="0" err="1">
                <a:solidFill>
                  <a:schemeClr val="accent1"/>
                </a:solidFill>
              </a:rPr>
              <a:t>dogs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dogs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dogs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dogs</a:t>
            </a:r>
            <a:r>
              <a:rPr lang="en-US" dirty="0">
                <a:solidFill>
                  <a:schemeClr val="accent1"/>
                </a:solidFill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s2 = “Dogs are ok with David”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</a:rPr>
              <a:t>s3 = “Cats love rain”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685668D-E7AA-4164-9421-B359501CADA8}"/>
              </a:ext>
            </a:extLst>
          </p:cNvPr>
          <p:cNvSpPr/>
          <p:nvPr/>
        </p:nvSpPr>
        <p:spPr>
          <a:xfrm>
            <a:off x="1685924" y="3429000"/>
            <a:ext cx="1076325" cy="695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741E1-62E1-4D07-BACD-9622DA6274AC}"/>
              </a:ext>
            </a:extLst>
          </p:cNvPr>
          <p:cNvSpPr/>
          <p:nvPr/>
        </p:nvSpPr>
        <p:spPr>
          <a:xfrm>
            <a:off x="1035141" y="4976013"/>
            <a:ext cx="20859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s1 = [0, 1, 5, 1, 0, 0]     </a:t>
            </a:r>
          </a:p>
          <a:p>
            <a:r>
              <a:rPr lang="en-US" dirty="0"/>
              <a:t>s2 = [0, 1, 1, 0, 1, 0]    </a:t>
            </a:r>
          </a:p>
          <a:p>
            <a:r>
              <a:rPr lang="en-US" dirty="0"/>
              <a:t>s3 = [1, 0, 0, 1, 0, 1]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2BE7B2-2405-43B4-AEBB-36C298FC6CDE}"/>
              </a:ext>
            </a:extLst>
          </p:cNvPr>
          <p:cNvSpPr/>
          <p:nvPr/>
        </p:nvSpPr>
        <p:spPr>
          <a:xfrm>
            <a:off x="9527" y="4418579"/>
            <a:ext cx="44481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{'cat': 0, '</a:t>
            </a:r>
            <a:r>
              <a:rPr lang="en-US" sz="1600" dirty="0" err="1">
                <a:solidFill>
                  <a:srgbClr val="C00000"/>
                </a:solidFill>
              </a:rPr>
              <a:t>david</a:t>
            </a:r>
            <a:r>
              <a:rPr lang="en-US" sz="1600" dirty="0">
                <a:solidFill>
                  <a:srgbClr val="C00000"/>
                </a:solidFill>
              </a:rPr>
              <a:t>': 1, 'dog': 2, 'love': 3, 'ok': 4, 'rain': 5}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4E1E54-9543-43D9-912C-192576E7E82D}"/>
              </a:ext>
            </a:extLst>
          </p:cNvPr>
          <p:cNvCxnSpPr/>
          <p:nvPr/>
        </p:nvCxnSpPr>
        <p:spPr>
          <a:xfrm>
            <a:off x="4457702" y="1463332"/>
            <a:ext cx="0" cy="49915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C2F8F62B-5244-4548-A5BB-430FFA321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972656"/>
            <a:ext cx="4486275" cy="30765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658F265-C2B5-4B08-88F2-DBE5822735A1}"/>
              </a:ext>
            </a:extLst>
          </p:cNvPr>
          <p:cNvSpPr/>
          <p:nvPr/>
        </p:nvSpPr>
        <p:spPr>
          <a:xfrm>
            <a:off x="4874958" y="1564494"/>
            <a:ext cx="3880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edium-content-serif-font"/>
              </a:rPr>
              <a:t>Let’s plot those vectors using PCA again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8AA111E-E52E-4BE6-8640-1A88F2505C83}"/>
              </a:ext>
            </a:extLst>
          </p:cNvPr>
          <p:cNvCxnSpPr/>
          <p:nvPr/>
        </p:nvCxnSpPr>
        <p:spPr>
          <a:xfrm flipH="1">
            <a:off x="5191125" y="2359629"/>
            <a:ext cx="819150" cy="222697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BC8F965-A96F-405E-A1B3-D866D136B1FF}"/>
              </a:ext>
            </a:extLst>
          </p:cNvPr>
          <p:cNvSpPr/>
          <p:nvPr/>
        </p:nvSpPr>
        <p:spPr>
          <a:xfrm>
            <a:off x="4686299" y="5253012"/>
            <a:ext cx="42957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dium-content-serif-font"/>
              </a:rPr>
              <a:t>See what happened: now, Sentence 2 and 3 are closer than 1 and 2.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67FD72-7F63-44E2-B52B-53E91CCBD5A2}"/>
              </a:ext>
            </a:extLst>
          </p:cNvPr>
          <p:cNvSpPr/>
          <p:nvPr/>
        </p:nvSpPr>
        <p:spPr>
          <a:xfrm>
            <a:off x="5731734" y="6085539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medium-content-serif-font"/>
              </a:rPr>
              <a:t>This is bad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9B7302-BBE8-4625-8393-5A66766F2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616" y="2698167"/>
            <a:ext cx="1790700" cy="6953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65C5118-B3EA-415F-8BA6-9F0967C0BD0B}"/>
              </a:ext>
            </a:extLst>
          </p:cNvPr>
          <p:cNvSpPr/>
          <p:nvPr/>
        </p:nvSpPr>
        <p:spPr>
          <a:xfrm>
            <a:off x="6705804" y="2340198"/>
            <a:ext cx="23083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Euclidean distance matrix</a:t>
            </a:r>
            <a:endParaRPr lang="en-US" sz="1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4B513B-C57E-46F7-9572-5298C5A2A981}"/>
              </a:ext>
            </a:extLst>
          </p:cNvPr>
          <p:cNvSpPr/>
          <p:nvPr/>
        </p:nvSpPr>
        <p:spPr>
          <a:xfrm>
            <a:off x="7628238" y="3105665"/>
            <a:ext cx="461319" cy="22242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33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5245-9BCC-4804-B4C9-685BA895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6) Similarity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4F52C0-F3A2-44F8-ACA2-6178449D0A16}"/>
              </a:ext>
            </a:extLst>
          </p:cNvPr>
          <p:cNvSpPr/>
          <p:nvPr/>
        </p:nvSpPr>
        <p:spPr>
          <a:xfrm>
            <a:off x="169859" y="1661758"/>
            <a:ext cx="1773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highlight>
                  <a:srgbClr val="FFFF00"/>
                </a:highlight>
                <a:latin typeface="medium-content-serif-font"/>
              </a:rPr>
              <a:t>Cosine Similarity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9218" name="Picture 2" descr="Image result for cosine similarity formula">
            <a:extLst>
              <a:ext uri="{FF2B5EF4-FFF2-40B4-BE49-F238E27FC236}">
                <a16:creationId xmlns:a16="http://schemas.microsoft.com/office/drawing/2014/main" id="{09F0CE12-0C01-4E7A-9956-C3A92671B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367" y="988584"/>
            <a:ext cx="6450016" cy="1678573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879E38-748E-F441-8386-3EB89F023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427" y="4026631"/>
            <a:ext cx="6484883" cy="820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2A7E70-0CF4-5B4F-917E-9BFBAFAF4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1158" y="2896664"/>
            <a:ext cx="3054262" cy="9004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CDD24E-06BF-0C4C-B020-A0C249D09465}"/>
              </a:ext>
            </a:extLst>
          </p:cNvPr>
          <p:cNvSpPr/>
          <p:nvPr/>
        </p:nvSpPr>
        <p:spPr>
          <a:xfrm>
            <a:off x="210738" y="6283518"/>
            <a:ext cx="87225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http://</a:t>
            </a:r>
            <a:r>
              <a:rPr lang="en-US" sz="1400" i="1" dirty="0" err="1"/>
              <a:t>blog.christianperone.com</a:t>
            </a:r>
            <a:r>
              <a:rPr lang="en-US" sz="1400" i="1" dirty="0"/>
              <a:t>/2013/09/machine-learning-cosine-similarity-for-vector-space-models-part-iii/</a:t>
            </a:r>
          </a:p>
        </p:txBody>
      </p:sp>
    </p:spTree>
    <p:extLst>
      <p:ext uri="{BB962C8B-B14F-4D97-AF65-F5344CB8AC3E}">
        <p14:creationId xmlns:p14="http://schemas.microsoft.com/office/powerpoint/2010/main" val="195531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5245-9BCC-4804-B4C9-685BA895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6) Similarity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4F52C0-F3A2-44F8-ACA2-6178449D0A16}"/>
              </a:ext>
            </a:extLst>
          </p:cNvPr>
          <p:cNvSpPr/>
          <p:nvPr/>
        </p:nvSpPr>
        <p:spPr>
          <a:xfrm>
            <a:off x="169859" y="1661758"/>
            <a:ext cx="1773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highlight>
                  <a:srgbClr val="FFFF00"/>
                </a:highlight>
                <a:latin typeface="medium-content-serif-font"/>
              </a:rPr>
              <a:t>Cosine Similarity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9218" name="Picture 2" descr="Image result for cosine similarity formula">
            <a:extLst>
              <a:ext uri="{FF2B5EF4-FFF2-40B4-BE49-F238E27FC236}">
                <a16:creationId xmlns:a16="http://schemas.microsoft.com/office/drawing/2014/main" id="{09F0CE12-0C01-4E7A-9956-C3A92671B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367" y="988584"/>
            <a:ext cx="6450016" cy="1678573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A38E7A-8193-724A-8108-191725B469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3" r="-2829"/>
          <a:stretch/>
        </p:blipFill>
        <p:spPr>
          <a:xfrm>
            <a:off x="273269" y="3120600"/>
            <a:ext cx="8870731" cy="264448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FBD9CBF-0758-CF4A-A8F4-6D0CFE9A55EE}"/>
              </a:ext>
            </a:extLst>
          </p:cNvPr>
          <p:cNvSpPr/>
          <p:nvPr/>
        </p:nvSpPr>
        <p:spPr>
          <a:xfrm>
            <a:off x="1051680" y="5756685"/>
            <a:ext cx="146386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Similar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5B73F0-19CD-7A45-AB2D-30343E361ED8}"/>
              </a:ext>
            </a:extLst>
          </p:cNvPr>
          <p:cNvSpPr/>
          <p:nvPr/>
        </p:nvSpPr>
        <p:spPr>
          <a:xfrm>
            <a:off x="3683800" y="5765082"/>
            <a:ext cx="20496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Unrelated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31BDDF-8012-BE41-AC46-265B99CA2878}"/>
              </a:ext>
            </a:extLst>
          </p:cNvPr>
          <p:cNvSpPr/>
          <p:nvPr/>
        </p:nvSpPr>
        <p:spPr>
          <a:xfrm>
            <a:off x="6496871" y="5765082"/>
            <a:ext cx="188372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Opposite</a:t>
            </a:r>
          </a:p>
        </p:txBody>
      </p:sp>
    </p:spTree>
    <p:extLst>
      <p:ext uri="{BB962C8B-B14F-4D97-AF65-F5344CB8AC3E}">
        <p14:creationId xmlns:p14="http://schemas.microsoft.com/office/powerpoint/2010/main" val="1699440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BC582C28-A6D6-4739-9F34-4434436D0E29}"/>
              </a:ext>
            </a:extLst>
          </p:cNvPr>
          <p:cNvGrpSpPr/>
          <p:nvPr/>
        </p:nvGrpSpPr>
        <p:grpSpPr>
          <a:xfrm>
            <a:off x="114301" y="2870685"/>
            <a:ext cx="4486275" cy="3076575"/>
            <a:chOff x="283843" y="3526923"/>
            <a:chExt cx="4486275" cy="307657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0A6A91-1EB1-4190-95AE-E6BE4451B52B}"/>
                </a:ext>
              </a:extLst>
            </p:cNvPr>
            <p:cNvGrpSpPr/>
            <p:nvPr/>
          </p:nvGrpSpPr>
          <p:grpSpPr>
            <a:xfrm>
              <a:off x="283843" y="3526923"/>
              <a:ext cx="4486275" cy="3076575"/>
              <a:chOff x="4324350" y="1505931"/>
              <a:chExt cx="4486275" cy="3076575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0B0FCF75-3A9D-44A0-8065-D63F6BBB5D57}"/>
                  </a:ext>
                </a:extLst>
              </p:cNvPr>
              <p:cNvGrpSpPr/>
              <p:nvPr/>
            </p:nvGrpSpPr>
            <p:grpSpPr>
              <a:xfrm>
                <a:off x="4324350" y="1505931"/>
                <a:ext cx="4486275" cy="3076575"/>
                <a:chOff x="2419350" y="1467831"/>
                <a:chExt cx="4486275" cy="3076575"/>
              </a:xfrm>
            </p:grpSpPr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C2F8F62B-5244-4548-A5BB-430FFA3218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419350" y="1467831"/>
                  <a:ext cx="4486275" cy="3076575"/>
                </a:xfrm>
                <a:prstGeom prst="rect">
                  <a:avLst/>
                </a:prstGeom>
              </p:spPr>
            </p:pic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AFD89A90-2320-4ED3-BAF3-019A70EE93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886201" y="1819275"/>
                  <a:ext cx="600074" cy="1295400"/>
                </a:xfrm>
                <a:prstGeom prst="line">
                  <a:avLst/>
                </a:prstGeom>
                <a:ln w="76200"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2B7379B-F49F-4902-8860-5683365FF7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00375" y="3114675"/>
                  <a:ext cx="1485900" cy="1028700"/>
                </a:xfrm>
                <a:prstGeom prst="line">
                  <a:avLst/>
                </a:prstGeom>
                <a:ln w="76200">
                  <a:headEnd type="triangl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C36A88ED-02D0-43F1-A677-91E4765AE436}"/>
                  </a:ext>
                </a:extLst>
              </p:cNvPr>
              <p:cNvSpPr/>
              <p:nvPr/>
            </p:nvSpPr>
            <p:spPr>
              <a:xfrm>
                <a:off x="5553075" y="2410970"/>
                <a:ext cx="1676400" cy="1550070"/>
              </a:xfrm>
              <a:prstGeom prst="arc">
                <a:avLst>
                  <a:gd name="adj1" fmla="val 14853436"/>
                  <a:gd name="adj2" fmla="val 8617270"/>
                </a:avLst>
              </a:prstGeom>
              <a:ln w="3810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A9EEC54-8905-4A26-90A2-BE09D90EAF9A}"/>
                </a:ext>
              </a:extLst>
            </p:cNvPr>
            <p:cNvSpPr txBox="1"/>
            <p:nvPr/>
          </p:nvSpPr>
          <p:spPr>
            <a:xfrm>
              <a:off x="1381402" y="4804435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93</a:t>
              </a:r>
              <a:r>
                <a:rPr lang="en-US" baseline="30000" dirty="0">
                  <a:solidFill>
                    <a:srgbClr val="C00000"/>
                  </a:solidFill>
                </a:rPr>
                <a:t>o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9EF175-E88A-42E1-9A8F-38A13C7ACEC5}"/>
                </a:ext>
              </a:extLst>
            </p:cNvPr>
            <p:cNvSpPr txBox="1"/>
            <p:nvPr/>
          </p:nvSpPr>
          <p:spPr>
            <a:xfrm>
              <a:off x="3031105" y="5519261"/>
              <a:ext cx="1096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360</a:t>
              </a:r>
              <a:r>
                <a:rPr lang="en-US" baseline="30000" dirty="0">
                  <a:solidFill>
                    <a:srgbClr val="C00000"/>
                  </a:solidFill>
                </a:rPr>
                <a:t>o</a:t>
              </a:r>
              <a:r>
                <a:rPr lang="en-US" dirty="0">
                  <a:solidFill>
                    <a:srgbClr val="C00000"/>
                  </a:solidFill>
                </a:rPr>
                <a:t>- 93</a:t>
              </a:r>
              <a:r>
                <a:rPr lang="en-US" baseline="30000" dirty="0">
                  <a:solidFill>
                    <a:srgbClr val="C00000"/>
                  </a:solidFill>
                </a:rPr>
                <a:t>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065245-9BCC-4804-B4C9-685BA895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6) Similarity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4F52C0-F3A2-44F8-ACA2-6178449D0A16}"/>
              </a:ext>
            </a:extLst>
          </p:cNvPr>
          <p:cNvSpPr/>
          <p:nvPr/>
        </p:nvSpPr>
        <p:spPr>
          <a:xfrm>
            <a:off x="169859" y="1661758"/>
            <a:ext cx="1773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highlight>
                  <a:srgbClr val="FFFF00"/>
                </a:highlight>
                <a:latin typeface="medium-content-serif-font"/>
              </a:rPr>
              <a:t>Cosine Similarity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9218" name="Picture 2" descr="Image result for cosine similarity formula">
            <a:extLst>
              <a:ext uri="{FF2B5EF4-FFF2-40B4-BE49-F238E27FC236}">
                <a16:creationId xmlns:a16="http://schemas.microsoft.com/office/drawing/2014/main" id="{09F0CE12-0C01-4E7A-9956-C3A92671B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367" y="988584"/>
            <a:ext cx="6450016" cy="1678573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5C05BED-5C46-4297-964E-111D966E7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3083" y="2844475"/>
            <a:ext cx="6237079" cy="69589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FCB1DBE-D883-41DB-9024-183D01D61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1187" y="4134482"/>
            <a:ext cx="3228975" cy="114576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0D00E92-0DF6-429B-B50D-F56BF072E844}"/>
              </a:ext>
            </a:extLst>
          </p:cNvPr>
          <p:cNvSpPr txBox="1"/>
          <p:nvPr/>
        </p:nvSpPr>
        <p:spPr>
          <a:xfrm>
            <a:off x="5915024" y="3740994"/>
            <a:ext cx="2486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S1	S2	S3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E23E8F-E544-45E0-B0E1-6796F5EC6D58}"/>
              </a:ext>
            </a:extLst>
          </p:cNvPr>
          <p:cNvSpPr txBox="1"/>
          <p:nvPr/>
        </p:nvSpPr>
        <p:spPr>
          <a:xfrm>
            <a:off x="5289231" y="4180119"/>
            <a:ext cx="492443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S1  S2  S3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10B58A-9BFB-463B-BDDB-F8A1CD4B80C8}"/>
              </a:ext>
            </a:extLst>
          </p:cNvPr>
          <p:cNvCxnSpPr/>
          <p:nvPr/>
        </p:nvCxnSpPr>
        <p:spPr>
          <a:xfrm>
            <a:off x="5715000" y="3941049"/>
            <a:ext cx="0" cy="13391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6151515-8D56-43A5-A847-296FDB30D096}"/>
              </a:ext>
            </a:extLst>
          </p:cNvPr>
          <p:cNvCxnSpPr>
            <a:cxnSpLocks/>
          </p:cNvCxnSpPr>
          <p:nvPr/>
        </p:nvCxnSpPr>
        <p:spPr>
          <a:xfrm>
            <a:off x="5372100" y="4180119"/>
            <a:ext cx="34813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61370C40-1E83-48D4-AE74-9B9EC1956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97" y="6052180"/>
            <a:ext cx="6007926" cy="717103"/>
          </a:xfrm>
          <a:prstGeom prst="rect">
            <a:avLst/>
          </a:prstGeom>
          <a:ln>
            <a:noFill/>
          </a:ln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50164D10-E511-432D-85D3-16567AB22C04}"/>
              </a:ext>
            </a:extLst>
          </p:cNvPr>
          <p:cNvSpPr/>
          <p:nvPr/>
        </p:nvSpPr>
        <p:spPr>
          <a:xfrm>
            <a:off x="6829425" y="4180119"/>
            <a:ext cx="876300" cy="3934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21">
            <a:extLst>
              <a:ext uri="{FF2B5EF4-FFF2-40B4-BE49-F238E27FC236}">
                <a16:creationId xmlns:a16="http://schemas.microsoft.com/office/drawing/2014/main" id="{50D8DEEF-B111-4785-A092-659A5DEA4530}"/>
              </a:ext>
            </a:extLst>
          </p:cNvPr>
          <p:cNvSpPr txBox="1"/>
          <p:nvPr/>
        </p:nvSpPr>
        <p:spPr>
          <a:xfrm>
            <a:off x="6499519" y="5729014"/>
            <a:ext cx="2530180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S1 to S2 are more similar</a:t>
            </a:r>
          </a:p>
          <a:p>
            <a:pPr algn="ctr"/>
            <a:r>
              <a:rPr lang="en-US" dirty="0"/>
              <a:t>than S1 to S3, or S2 to S3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E9F9D80-4A3F-42B4-8FBE-8F23B9540C8F}"/>
              </a:ext>
            </a:extLst>
          </p:cNvPr>
          <p:cNvCxnSpPr/>
          <p:nvPr/>
        </p:nvCxnSpPr>
        <p:spPr>
          <a:xfrm>
            <a:off x="7158036" y="5325794"/>
            <a:ext cx="337630" cy="389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874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5245-9BCC-4804-B4C9-685BA895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6) Similarity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D40DA6-E2F4-4F2B-93A7-CD2B7CDF4347}"/>
              </a:ext>
            </a:extLst>
          </p:cNvPr>
          <p:cNvSpPr/>
          <p:nvPr/>
        </p:nvSpPr>
        <p:spPr>
          <a:xfrm>
            <a:off x="559111" y="1838571"/>
            <a:ext cx="1857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highlight>
                  <a:srgbClr val="FFFF00"/>
                </a:highlight>
                <a:latin typeface="medium-content-serif-font"/>
              </a:rPr>
              <a:t>Jaccard Similarity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10242" name="Picture 2" descr="Related image">
            <a:extLst>
              <a:ext uri="{FF2B5EF4-FFF2-40B4-BE49-F238E27FC236}">
                <a16:creationId xmlns:a16="http://schemas.microsoft.com/office/drawing/2014/main" id="{5E41AF3B-6C32-41F2-9CAB-ED4E5F6512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69"/>
          <a:stretch/>
        </p:blipFill>
        <p:spPr bwMode="auto">
          <a:xfrm>
            <a:off x="2537769" y="1538265"/>
            <a:ext cx="2288933" cy="103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6BE4074-C9B9-4A4E-AAE0-CAA1D618408A}"/>
                  </a:ext>
                </a:extLst>
              </p:cNvPr>
              <p:cNvSpPr/>
              <p:nvPr/>
            </p:nvSpPr>
            <p:spPr>
              <a:xfrm>
                <a:off x="4736757" y="1703774"/>
                <a:ext cx="3848132" cy="6844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𝐼𝑛𝑡𝑒𝑟𝑠𝑒𝑐𝑡𝑖𝑜𝑛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𝑎𝑛𝑑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𝑈𝑛𝑖𝑜𝑛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𝑎𝑛𝑑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6BE4074-C9B9-4A4E-AAE0-CAA1D61840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757" y="1703774"/>
                <a:ext cx="3848132" cy="684418"/>
              </a:xfrm>
              <a:prstGeom prst="rect">
                <a:avLst/>
              </a:prstGeom>
              <a:blipFill>
                <a:blip r:embed="rId3"/>
                <a:stretch>
                  <a:fillRect b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E03E2C96-927C-4EF1-9D71-787177CF6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95" y="3044056"/>
            <a:ext cx="6553200" cy="1638300"/>
          </a:xfrm>
          <a:prstGeom prst="rect">
            <a:avLst/>
          </a:prstGeom>
        </p:spPr>
      </p:pic>
      <p:sp>
        <p:nvSpPr>
          <p:cNvPr id="40" name="TextBox 21">
            <a:extLst>
              <a:ext uri="{FF2B5EF4-FFF2-40B4-BE49-F238E27FC236}">
                <a16:creationId xmlns:a16="http://schemas.microsoft.com/office/drawing/2014/main" id="{AD84BA56-D701-48AC-A82A-4260EE4E5CFA}"/>
              </a:ext>
            </a:extLst>
          </p:cNvPr>
          <p:cNvSpPr txBox="1"/>
          <p:nvPr/>
        </p:nvSpPr>
        <p:spPr>
          <a:xfrm>
            <a:off x="4192129" y="6044570"/>
            <a:ext cx="2530180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S1 to S2 are more similar</a:t>
            </a:r>
          </a:p>
          <a:p>
            <a:pPr algn="ctr"/>
            <a:r>
              <a:rPr lang="en-US" dirty="0"/>
              <a:t>than S1 to S3, or S2 to S3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12D49C2-9687-4656-A286-3290A8E1DD7F}"/>
              </a:ext>
            </a:extLst>
          </p:cNvPr>
          <p:cNvCxnSpPr>
            <a:cxnSpLocks/>
          </p:cNvCxnSpPr>
          <p:nvPr/>
        </p:nvCxnSpPr>
        <p:spPr>
          <a:xfrm>
            <a:off x="3402495" y="5821690"/>
            <a:ext cx="750405" cy="445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6BD8E6-4CC4-478D-B952-29BC96AC2CD7}"/>
              </a:ext>
            </a:extLst>
          </p:cNvPr>
          <p:cNvGrpSpPr/>
          <p:nvPr/>
        </p:nvGrpSpPr>
        <p:grpSpPr>
          <a:xfrm>
            <a:off x="274318" y="4879943"/>
            <a:ext cx="3564257" cy="1562884"/>
            <a:chOff x="709776" y="4817816"/>
            <a:chExt cx="3564257" cy="156288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2B8DE74-9AE9-41A4-844C-F6F54E52DD3E}"/>
                </a:ext>
              </a:extLst>
            </p:cNvPr>
            <p:cNvGrpSpPr/>
            <p:nvPr/>
          </p:nvGrpSpPr>
          <p:grpSpPr>
            <a:xfrm>
              <a:off x="709776" y="4817816"/>
              <a:ext cx="3564257" cy="1562884"/>
              <a:chOff x="5289231" y="3740994"/>
              <a:chExt cx="3564257" cy="1562884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3E47CE5-0BE9-420A-8D07-4DC729BA21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15024" y="4288216"/>
                <a:ext cx="2632703" cy="1015662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B45421-114F-402B-9268-64A9F91F95A5}"/>
                  </a:ext>
                </a:extLst>
              </p:cNvPr>
              <p:cNvSpPr txBox="1"/>
              <p:nvPr/>
            </p:nvSpPr>
            <p:spPr>
              <a:xfrm>
                <a:off x="5915024" y="3740994"/>
                <a:ext cx="24860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S1	S2	S3 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0A48EB9-D32D-4096-AC7E-5C7DA9E4CA87}"/>
                  </a:ext>
                </a:extLst>
              </p:cNvPr>
              <p:cNvSpPr txBox="1"/>
              <p:nvPr/>
            </p:nvSpPr>
            <p:spPr>
              <a:xfrm>
                <a:off x="5289231" y="4180119"/>
                <a:ext cx="492443" cy="1015663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S1  S2  S3 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F73E7F6-391C-4418-A4CD-4B552D5794DD}"/>
                  </a:ext>
                </a:extLst>
              </p:cNvPr>
              <p:cNvCxnSpPr/>
              <p:nvPr/>
            </p:nvCxnSpPr>
            <p:spPr>
              <a:xfrm>
                <a:off x="5715000" y="3941049"/>
                <a:ext cx="0" cy="133919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D2A50B4-AEB7-4F07-95AA-7C7C0CF1FD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2100" y="4180119"/>
                <a:ext cx="348138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3A3B2AB-7603-4726-AD57-7D6858A5C255}"/>
                </a:ext>
              </a:extLst>
            </p:cNvPr>
            <p:cNvSpPr/>
            <p:nvPr/>
          </p:nvSpPr>
          <p:spPr>
            <a:xfrm>
              <a:off x="2228849" y="5365038"/>
              <a:ext cx="619921" cy="3934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1B886AF7-91E8-409E-9711-6C753D3CBC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3225" y="3309937"/>
            <a:ext cx="2333625" cy="44767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1E1F65D-FE80-4BFC-81AA-BD87127D53EF}"/>
              </a:ext>
            </a:extLst>
          </p:cNvPr>
          <p:cNvSpPr/>
          <p:nvPr/>
        </p:nvSpPr>
        <p:spPr>
          <a:xfrm>
            <a:off x="7334250" y="3200400"/>
            <a:ext cx="190500" cy="684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FBBE36B-51FD-41E0-BCAC-CDC3417D7BBD}"/>
              </a:ext>
            </a:extLst>
          </p:cNvPr>
          <p:cNvSpPr/>
          <p:nvPr/>
        </p:nvSpPr>
        <p:spPr>
          <a:xfrm>
            <a:off x="7589355" y="3200400"/>
            <a:ext cx="190500" cy="684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3B06D0-7D88-4B1C-9142-B9C0F4858B69}"/>
              </a:ext>
            </a:extLst>
          </p:cNvPr>
          <p:cNvSpPr/>
          <p:nvPr/>
        </p:nvSpPr>
        <p:spPr>
          <a:xfrm>
            <a:off x="8737740" y="3200400"/>
            <a:ext cx="190500" cy="684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2F5DD5-5122-4D90-A46D-FC456765465C}"/>
                  </a:ext>
                </a:extLst>
              </p:cNvPr>
              <p:cNvSpPr txBox="1"/>
              <p:nvPr/>
            </p:nvSpPr>
            <p:spPr>
              <a:xfrm>
                <a:off x="6679095" y="3927702"/>
                <a:ext cx="2434962" cy="48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𝐽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1,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2)=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=0.5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2F5DD5-5122-4D90-A46D-FC4567654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095" y="3927702"/>
                <a:ext cx="2434962" cy="485774"/>
              </a:xfrm>
              <a:prstGeom prst="rect">
                <a:avLst/>
              </a:prstGeom>
              <a:blipFill>
                <a:blip r:embed="rId7"/>
                <a:stretch>
                  <a:fillRect l="-2256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696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881D9-7AC1-4013-BFB5-F2BF89DAA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7) Conclusion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9C18B-AD12-402E-9E07-B3C94124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techniques are </a:t>
            </a:r>
            <a:r>
              <a:rPr lang="en-US" dirty="0">
                <a:solidFill>
                  <a:srgbClr val="C00000"/>
                </a:solidFill>
              </a:rPr>
              <a:t>simple </a:t>
            </a:r>
            <a:r>
              <a:rPr lang="en-US" dirty="0"/>
              <a:t>for finding the similarity of two documents </a:t>
            </a:r>
            <a:r>
              <a:rPr lang="en-US" dirty="0">
                <a:solidFill>
                  <a:srgbClr val="C00000"/>
                </a:solidFill>
              </a:rPr>
              <a:t>if having common words</a:t>
            </a:r>
            <a:endParaRPr lang="en-US" dirty="0"/>
          </a:p>
          <a:p>
            <a:r>
              <a:rPr lang="en-US" i="1" u="sng" dirty="0"/>
              <a:t>Advantage</a:t>
            </a:r>
            <a:r>
              <a:rPr lang="en-US" dirty="0"/>
              <a:t>: text is represented as a </a:t>
            </a:r>
            <a:r>
              <a:rPr lang="en-US" b="1" dirty="0"/>
              <a:t>vector of numbers</a:t>
            </a:r>
            <a:r>
              <a:rPr lang="en-US" dirty="0"/>
              <a:t> </a:t>
            </a:r>
          </a:p>
          <a:p>
            <a:r>
              <a:rPr lang="en-US" i="1" u="sng" dirty="0"/>
              <a:t>Limitation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The techniques do not cover the </a:t>
            </a:r>
            <a:r>
              <a:rPr lang="en-US" dirty="0">
                <a:solidFill>
                  <a:srgbClr val="0070C0"/>
                </a:solidFill>
              </a:rPr>
              <a:t>synonym scenario</a:t>
            </a:r>
            <a:r>
              <a:rPr lang="en-US" dirty="0"/>
              <a:t> (e.g. [dog, puppy]</a:t>
            </a:r>
            <a:r>
              <a:rPr lang="en-US" dirty="0">
                <a:sym typeface="Wingdings" panose="05000000000000000000" pitchFamily="2" charset="2"/>
              </a:rPr>
              <a:t> , [buy, purchase], [funny, amusing], etc. 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vectors of documents are sparse vectors (many zeros)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61FC402-9279-441E-8FF2-DEA2AF4B2584}"/>
              </a:ext>
            </a:extLst>
          </p:cNvPr>
          <p:cNvGrpSpPr/>
          <p:nvPr/>
        </p:nvGrpSpPr>
        <p:grpSpPr>
          <a:xfrm>
            <a:off x="1257301" y="3962003"/>
            <a:ext cx="7276783" cy="2789325"/>
            <a:chOff x="1285876" y="3839148"/>
            <a:chExt cx="7276783" cy="27893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23099EF-C1DC-4D6F-9A35-4097E8234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5876" y="3839148"/>
              <a:ext cx="5238750" cy="27893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27A91E-3C85-4B0B-B60F-F52870FFC5B0}"/>
                </a:ext>
              </a:extLst>
            </p:cNvPr>
            <p:cNvSpPr/>
            <p:nvPr/>
          </p:nvSpPr>
          <p:spPr>
            <a:xfrm>
              <a:off x="4895850" y="3943350"/>
              <a:ext cx="1114425" cy="6286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1D9FFC-75A1-4A18-8585-83276E6FEEEF}"/>
                </a:ext>
              </a:extLst>
            </p:cNvPr>
            <p:cNvSpPr txBox="1"/>
            <p:nvPr/>
          </p:nvSpPr>
          <p:spPr>
            <a:xfrm>
              <a:off x="6138406" y="4073009"/>
              <a:ext cx="2424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accent6"/>
                  </a:solidFill>
                </a:rPr>
                <a:t>Advanced Text Analytics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4320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3075-710C-4671-B778-1ACEC482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1BCEA8-BB32-4703-A04A-64A8FD709EE7}"/>
              </a:ext>
            </a:extLst>
          </p:cNvPr>
          <p:cNvGrpSpPr/>
          <p:nvPr/>
        </p:nvGrpSpPr>
        <p:grpSpPr>
          <a:xfrm>
            <a:off x="533015" y="1609595"/>
            <a:ext cx="1139416" cy="1476506"/>
            <a:chOff x="533014" y="1609594"/>
            <a:chExt cx="2047875" cy="260770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C61194-EC42-4865-8651-265338E8D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014" y="1609594"/>
              <a:ext cx="2047875" cy="223837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5B78033-9262-444A-A671-04EA5CEAED9D}"/>
                </a:ext>
              </a:extLst>
            </p:cNvPr>
            <p:cNvSpPr txBox="1"/>
            <p:nvPr/>
          </p:nvSpPr>
          <p:spPr>
            <a:xfrm>
              <a:off x="1135200" y="3847969"/>
              <a:ext cx="843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Corpus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27FBBA-7F41-4740-851F-B6803A3DA0CF}"/>
              </a:ext>
            </a:extLst>
          </p:cNvPr>
          <p:cNvGrpSpPr/>
          <p:nvPr/>
        </p:nvGrpSpPr>
        <p:grpSpPr>
          <a:xfrm>
            <a:off x="2892568" y="1644873"/>
            <a:ext cx="1254156" cy="1518968"/>
            <a:chOff x="3728378" y="1789667"/>
            <a:chExt cx="1687244" cy="202532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E2BD03D-84D2-474B-85EB-FAF1026B2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5559" y="1789667"/>
              <a:ext cx="1532882" cy="153288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BB0A27-F665-4F75-9002-E956D4C128D0}"/>
                </a:ext>
              </a:extLst>
            </p:cNvPr>
            <p:cNvSpPr txBox="1"/>
            <p:nvPr/>
          </p:nvSpPr>
          <p:spPr>
            <a:xfrm>
              <a:off x="3728378" y="3322542"/>
              <a:ext cx="1687244" cy="492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Document</a:t>
              </a:r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DFCDEBE-4D90-4B2B-80A6-B7DB571A226F}"/>
              </a:ext>
            </a:extLst>
          </p:cNvPr>
          <p:cNvSpPr/>
          <p:nvPr/>
        </p:nvSpPr>
        <p:spPr>
          <a:xfrm>
            <a:off x="1970052" y="2000398"/>
            <a:ext cx="968422" cy="607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5BEBE08-98B0-48DB-8D20-69CBA538439E}"/>
              </a:ext>
            </a:extLst>
          </p:cNvPr>
          <p:cNvSpPr/>
          <p:nvPr/>
        </p:nvSpPr>
        <p:spPr>
          <a:xfrm>
            <a:off x="4156629" y="1939516"/>
            <a:ext cx="1090393" cy="607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08E18C-3784-4BC0-8D09-B14CF38B13EE}"/>
              </a:ext>
            </a:extLst>
          </p:cNvPr>
          <p:cNvGrpSpPr/>
          <p:nvPr/>
        </p:nvGrpSpPr>
        <p:grpSpPr>
          <a:xfrm>
            <a:off x="5525191" y="1620770"/>
            <a:ext cx="3348294" cy="1608621"/>
            <a:chOff x="6205435" y="2211273"/>
            <a:chExt cx="2779278" cy="164583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856FB7-745B-42C8-8521-205B27CD4317}"/>
                </a:ext>
              </a:extLst>
            </p:cNvPr>
            <p:cNvSpPr txBox="1"/>
            <p:nvPr/>
          </p:nvSpPr>
          <p:spPr>
            <a:xfrm>
              <a:off x="7351508" y="3487774"/>
              <a:ext cx="1000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Raw text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6C1A2CD-26A2-470A-A405-DFAD2971A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5435" y="2211273"/>
              <a:ext cx="2779278" cy="1237735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B621A73-7935-44B6-857C-E00845F4CE47}"/>
              </a:ext>
            </a:extLst>
          </p:cNvPr>
          <p:cNvGrpSpPr/>
          <p:nvPr/>
        </p:nvGrpSpPr>
        <p:grpSpPr>
          <a:xfrm>
            <a:off x="5870974" y="3972187"/>
            <a:ext cx="3079213" cy="1597600"/>
            <a:chOff x="5451949" y="4668546"/>
            <a:chExt cx="3413333" cy="209480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35165C-67BE-414F-AE79-DD8B16C6E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51949" y="4668546"/>
              <a:ext cx="3413333" cy="17254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17B221-A494-4741-83D6-2D136B4A7E5F}"/>
                </a:ext>
              </a:extLst>
            </p:cNvPr>
            <p:cNvSpPr txBox="1"/>
            <p:nvPr/>
          </p:nvSpPr>
          <p:spPr>
            <a:xfrm>
              <a:off x="6689480" y="6394019"/>
              <a:ext cx="938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wordlist</a:t>
              </a:r>
            </a:p>
          </p:txBody>
        </p:sp>
      </p:grpSp>
      <p:sp>
        <p:nvSpPr>
          <p:cNvPr id="18" name="Arrow: Down 17">
            <a:extLst>
              <a:ext uri="{FF2B5EF4-FFF2-40B4-BE49-F238E27FC236}">
                <a16:creationId xmlns:a16="http://schemas.microsoft.com/office/drawing/2014/main" id="{92376A2B-BC28-45FA-A621-2E6236ACC63F}"/>
              </a:ext>
            </a:extLst>
          </p:cNvPr>
          <p:cNvSpPr/>
          <p:nvPr/>
        </p:nvSpPr>
        <p:spPr>
          <a:xfrm>
            <a:off x="7199337" y="3267281"/>
            <a:ext cx="618050" cy="4623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1956EE-26F6-406D-9467-6F7F1541BC0A}"/>
              </a:ext>
            </a:extLst>
          </p:cNvPr>
          <p:cNvSpPr txBox="1"/>
          <p:nvPr/>
        </p:nvSpPr>
        <p:spPr>
          <a:xfrm>
            <a:off x="3779241" y="5136213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POS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862028-F5D9-4BA1-ABED-56C637D8307D}"/>
              </a:ext>
            </a:extLst>
          </p:cNvPr>
          <p:cNvSpPr txBox="1"/>
          <p:nvPr/>
        </p:nvSpPr>
        <p:spPr>
          <a:xfrm>
            <a:off x="3390763" y="3854602"/>
            <a:ext cx="217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Most common words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74824D-2585-4F7B-BD71-A3885B7E3297}"/>
              </a:ext>
            </a:extLst>
          </p:cNvPr>
          <p:cNvSpPr txBox="1"/>
          <p:nvPr/>
        </p:nvSpPr>
        <p:spPr>
          <a:xfrm>
            <a:off x="3582850" y="4282283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Frequency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D5FA82-699D-4E9E-82A4-EAEF8F966D06}"/>
              </a:ext>
            </a:extLst>
          </p:cNvPr>
          <p:cNvSpPr txBox="1"/>
          <p:nvPr/>
        </p:nvSpPr>
        <p:spPr>
          <a:xfrm>
            <a:off x="3658480" y="4709248"/>
            <a:ext cx="88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N-gram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A73323-B7D6-4776-8639-909AFC14A1FD}"/>
              </a:ext>
            </a:extLst>
          </p:cNvPr>
          <p:cNvCxnSpPr>
            <a:stCxn id="16" idx="1"/>
            <a:endCxn id="19" idx="3"/>
          </p:cNvCxnSpPr>
          <p:nvPr/>
        </p:nvCxnSpPr>
        <p:spPr>
          <a:xfrm flipH="1">
            <a:off x="4340613" y="4630152"/>
            <a:ext cx="1530361" cy="690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93822B-5086-495F-A515-CF355A99F26A}"/>
              </a:ext>
            </a:extLst>
          </p:cNvPr>
          <p:cNvCxnSpPr>
            <a:cxnSpLocks/>
            <a:stCxn id="16" idx="1"/>
            <a:endCxn id="20" idx="3"/>
          </p:cNvCxnSpPr>
          <p:nvPr/>
        </p:nvCxnSpPr>
        <p:spPr>
          <a:xfrm flipH="1" flipV="1">
            <a:off x="5567834" y="4039268"/>
            <a:ext cx="303140" cy="590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602B03-C5D1-4DBC-A4A4-8645436C1776}"/>
              </a:ext>
            </a:extLst>
          </p:cNvPr>
          <p:cNvCxnSpPr>
            <a:cxnSpLocks/>
            <a:stCxn id="16" idx="1"/>
            <a:endCxn id="21" idx="3"/>
          </p:cNvCxnSpPr>
          <p:nvPr/>
        </p:nvCxnSpPr>
        <p:spPr>
          <a:xfrm flipH="1" flipV="1">
            <a:off x="4748747" y="4466949"/>
            <a:ext cx="1122227" cy="1632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6F77FF-C9CF-4173-B8C2-AA037FD19827}"/>
              </a:ext>
            </a:extLst>
          </p:cNvPr>
          <p:cNvCxnSpPr>
            <a:cxnSpLocks/>
            <a:stCxn id="16" idx="1"/>
            <a:endCxn id="22" idx="3"/>
          </p:cNvCxnSpPr>
          <p:nvPr/>
        </p:nvCxnSpPr>
        <p:spPr>
          <a:xfrm flipH="1">
            <a:off x="4542120" y="4630152"/>
            <a:ext cx="1328854" cy="2637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Left Brace 26">
            <a:extLst>
              <a:ext uri="{FF2B5EF4-FFF2-40B4-BE49-F238E27FC236}">
                <a16:creationId xmlns:a16="http://schemas.microsoft.com/office/drawing/2014/main" id="{8199CC41-AD82-404B-A229-2157FA8C52D3}"/>
              </a:ext>
            </a:extLst>
          </p:cNvPr>
          <p:cNvSpPr/>
          <p:nvPr/>
        </p:nvSpPr>
        <p:spPr>
          <a:xfrm>
            <a:off x="3145928" y="3831188"/>
            <a:ext cx="329990" cy="1545971"/>
          </a:xfrm>
          <a:prstGeom prst="leftBrace">
            <a:avLst>
              <a:gd name="adj1" fmla="val 80081"/>
              <a:gd name="adj2" fmla="val 48394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CDDF10-BB27-408C-9CC7-528CE624DBFE}"/>
              </a:ext>
            </a:extLst>
          </p:cNvPr>
          <p:cNvSpPr/>
          <p:nvPr/>
        </p:nvSpPr>
        <p:spPr>
          <a:xfrm>
            <a:off x="1241007" y="488028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TF-IDF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51D022-9D22-4429-8909-C8B29D1D4B0F}"/>
              </a:ext>
            </a:extLst>
          </p:cNvPr>
          <p:cNvSpPr/>
          <p:nvPr/>
        </p:nvSpPr>
        <p:spPr>
          <a:xfrm>
            <a:off x="1165666" y="5571508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Ranking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51B4E33-5EA6-445A-B676-DD2EBB387B68}"/>
              </a:ext>
            </a:extLst>
          </p:cNvPr>
          <p:cNvSpPr/>
          <p:nvPr/>
        </p:nvSpPr>
        <p:spPr>
          <a:xfrm>
            <a:off x="568836" y="5917121"/>
            <a:ext cx="2123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Distance &amp; Similarity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F7C716E-F48A-43F3-90C1-6C9A4EEF14D3}"/>
              </a:ext>
            </a:extLst>
          </p:cNvPr>
          <p:cNvSpPr/>
          <p:nvPr/>
        </p:nvSpPr>
        <p:spPr>
          <a:xfrm>
            <a:off x="543957" y="5225895"/>
            <a:ext cx="21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Information Retrieval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2D864BD-C7D8-496C-AA34-088B1E991F24}"/>
              </a:ext>
            </a:extLst>
          </p:cNvPr>
          <p:cNvSpPr/>
          <p:nvPr/>
        </p:nvSpPr>
        <p:spPr>
          <a:xfrm>
            <a:off x="223276" y="4162503"/>
            <a:ext cx="285225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Text </a:t>
            </a:r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 Vector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A9F0503-2584-4C2E-8138-668858F02B3A}"/>
              </a:ext>
            </a:extLst>
          </p:cNvPr>
          <p:cNvSpPr/>
          <p:nvPr/>
        </p:nvSpPr>
        <p:spPr>
          <a:xfrm>
            <a:off x="240206" y="4026617"/>
            <a:ext cx="2798790" cy="2355133"/>
          </a:xfrm>
          <a:prstGeom prst="roundRect">
            <a:avLst>
              <a:gd name="adj" fmla="val 1302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81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967D-2F80-48B8-864B-741854EB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8DB34-6D2C-4765-8D49-BEFC2BAE1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01334"/>
            <a:ext cx="8048625" cy="4675629"/>
          </a:xfrm>
        </p:spPr>
        <p:txBody>
          <a:bodyPr>
            <a:normAutofit/>
          </a:bodyPr>
          <a:lstStyle/>
          <a:p>
            <a:r>
              <a:rPr lang="en-US" sz="2800" dirty="0"/>
              <a:t>Understanding </a:t>
            </a:r>
            <a:r>
              <a:rPr lang="en-US" sz="2800" dirty="0">
                <a:solidFill>
                  <a:srgbClr val="C00000"/>
                </a:solidFill>
              </a:rPr>
              <a:t>TF-IDF</a:t>
            </a:r>
          </a:p>
          <a:p>
            <a:r>
              <a:rPr lang="en-US" sz="2800" dirty="0"/>
              <a:t>Understanding </a:t>
            </a:r>
            <a:r>
              <a:rPr lang="en-US" sz="2800" dirty="0">
                <a:solidFill>
                  <a:srgbClr val="C00000"/>
                </a:solidFill>
              </a:rPr>
              <a:t>ranking</a:t>
            </a:r>
          </a:p>
          <a:p>
            <a:r>
              <a:rPr lang="en-US" sz="2800" dirty="0"/>
              <a:t>Understanding </a:t>
            </a:r>
            <a:r>
              <a:rPr lang="en-US" sz="2800" dirty="0">
                <a:solidFill>
                  <a:srgbClr val="C00000"/>
                </a:solidFill>
              </a:rPr>
              <a:t>distance</a:t>
            </a:r>
            <a:r>
              <a:rPr lang="en-US" sz="2800" dirty="0"/>
              <a:t> and  </a:t>
            </a:r>
            <a:r>
              <a:rPr lang="en-US" sz="2800" dirty="0">
                <a:solidFill>
                  <a:srgbClr val="C00000"/>
                </a:solidFill>
              </a:rPr>
              <a:t>similarity</a:t>
            </a:r>
            <a:r>
              <a:rPr lang="en-US" sz="2800" dirty="0"/>
              <a:t> measurement</a:t>
            </a:r>
          </a:p>
          <a:p>
            <a:r>
              <a:rPr lang="en-US" sz="2800" dirty="0"/>
              <a:t>Document summarization</a:t>
            </a:r>
          </a:p>
        </p:txBody>
      </p:sp>
    </p:spTree>
    <p:extLst>
      <p:ext uri="{BB962C8B-B14F-4D97-AF65-F5344CB8AC3E}">
        <p14:creationId xmlns:p14="http://schemas.microsoft.com/office/powerpoint/2010/main" val="60512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5E6D03-950A-41DE-AFD7-FB26B64C6C61}"/>
              </a:ext>
            </a:extLst>
          </p:cNvPr>
          <p:cNvSpPr txBox="1">
            <a:spLocks/>
          </p:cNvSpPr>
          <p:nvPr/>
        </p:nvSpPr>
        <p:spPr>
          <a:xfrm>
            <a:off x="1327578" y="2202586"/>
            <a:ext cx="6488842" cy="245282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Given the corpus of 4 documents as: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Doc1: "The sky is blue."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Doc2: "The sun is bright today."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Doc3: "The sun in the sky is bright.“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Doc4: "We can see the shining sun, the bright sun."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/>
              <a:t>Our task</a:t>
            </a:r>
            <a:r>
              <a:rPr lang="en-US" dirty="0"/>
              <a:t>: return the analysis for this corpus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0C743C-F23E-4BB0-A799-D7D5BE75F5B5}"/>
              </a:ext>
            </a:extLst>
          </p:cNvPr>
          <p:cNvSpPr/>
          <p:nvPr/>
        </p:nvSpPr>
        <p:spPr>
          <a:xfrm>
            <a:off x="3290879" y="619194"/>
            <a:ext cx="25622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756811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EBC8D-FE20-4E4E-8D2D-F85F27E0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TF-IDF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0A7CB4-6DFB-4166-AB12-5189B2A5D4C1}"/>
              </a:ext>
            </a:extLst>
          </p:cNvPr>
          <p:cNvSpPr txBox="1"/>
          <p:nvPr/>
        </p:nvSpPr>
        <p:spPr>
          <a:xfrm>
            <a:off x="930876" y="985493"/>
            <a:ext cx="526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C00000"/>
                </a:solidFill>
              </a:rPr>
              <a:t>T</a:t>
            </a:r>
            <a:r>
              <a:rPr lang="en-US" b="1" dirty="0">
                <a:solidFill>
                  <a:srgbClr val="C00000"/>
                </a:solidFill>
              </a:rPr>
              <a:t>erm </a:t>
            </a:r>
            <a:r>
              <a:rPr lang="en-US" b="1" u="sng" dirty="0">
                <a:solidFill>
                  <a:srgbClr val="C00000"/>
                </a:solidFill>
              </a:rPr>
              <a:t>F</a:t>
            </a:r>
            <a:r>
              <a:rPr lang="en-US" b="1" dirty="0">
                <a:solidFill>
                  <a:srgbClr val="C00000"/>
                </a:solidFill>
              </a:rPr>
              <a:t>requency–</a:t>
            </a:r>
            <a:r>
              <a:rPr lang="en-US" b="1" u="sng" dirty="0">
                <a:solidFill>
                  <a:srgbClr val="C00000"/>
                </a:solidFill>
              </a:rPr>
              <a:t>I</a:t>
            </a:r>
            <a:r>
              <a:rPr lang="en-US" b="1" dirty="0">
                <a:solidFill>
                  <a:srgbClr val="C00000"/>
                </a:solidFill>
              </a:rPr>
              <a:t>nverse </a:t>
            </a:r>
            <a:r>
              <a:rPr lang="en-US" b="1" u="sng" dirty="0">
                <a:solidFill>
                  <a:srgbClr val="C00000"/>
                </a:solidFill>
              </a:rPr>
              <a:t>D</a:t>
            </a:r>
            <a:r>
              <a:rPr lang="en-US" b="1" dirty="0">
                <a:solidFill>
                  <a:srgbClr val="C00000"/>
                </a:solidFill>
              </a:rPr>
              <a:t>ocument </a:t>
            </a:r>
            <a:r>
              <a:rPr lang="en-US" b="1" u="sng" dirty="0">
                <a:solidFill>
                  <a:srgbClr val="C00000"/>
                </a:solidFill>
              </a:rPr>
              <a:t>F</a:t>
            </a:r>
            <a:r>
              <a:rPr lang="en-US" b="1" dirty="0">
                <a:solidFill>
                  <a:srgbClr val="C00000"/>
                </a:solidFill>
              </a:rPr>
              <a:t>requency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B2CBFF-0909-4201-AB2C-D3161AF1321A}"/>
              </a:ext>
            </a:extLst>
          </p:cNvPr>
          <p:cNvSpPr/>
          <p:nvPr/>
        </p:nvSpPr>
        <p:spPr>
          <a:xfrm>
            <a:off x="335690" y="1548784"/>
            <a:ext cx="1707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rgbClr val="C00000"/>
                </a:solidFill>
                <a:highlight>
                  <a:srgbClr val="FFFF00"/>
                </a:highlight>
              </a:rPr>
              <a:t>T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erm </a:t>
            </a:r>
            <a:r>
              <a:rPr lang="en-US" b="1" u="sng" dirty="0">
                <a:solidFill>
                  <a:srgbClr val="C00000"/>
                </a:solidFill>
                <a:highlight>
                  <a:srgbClr val="FFFF00"/>
                </a:highlight>
              </a:rPr>
              <a:t>F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requency</a:t>
            </a:r>
            <a:endParaRPr lang="en-US" b="1" i="0" dirty="0">
              <a:solidFill>
                <a:srgbClr val="9F2042"/>
              </a:solidFill>
              <a:effectLst/>
              <a:highlight>
                <a:srgbClr val="FFFF00"/>
              </a:highlight>
              <a:latin typeface="Roboto Slab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875570-3F0C-4EC1-9ADE-38C64AE812E4}"/>
              </a:ext>
            </a:extLst>
          </p:cNvPr>
          <p:cNvSpPr/>
          <p:nvPr/>
        </p:nvSpPr>
        <p:spPr>
          <a:xfrm>
            <a:off x="1935374" y="1548784"/>
            <a:ext cx="66705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medium-content-serif-font"/>
              </a:rPr>
              <a:t>: gives us the </a:t>
            </a:r>
            <a:r>
              <a:rPr lang="en-US" i="1" dirty="0">
                <a:solidFill>
                  <a:srgbClr val="C00000"/>
                </a:solidFill>
                <a:latin typeface="medium-content-serif-font"/>
              </a:rPr>
              <a:t>frequency of the word</a:t>
            </a:r>
            <a:r>
              <a:rPr lang="en-US" i="1" dirty="0">
                <a:latin typeface="medium-content-serif-font"/>
              </a:rPr>
              <a:t> in each document in the corpus.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259C84-431F-456B-A84A-AF0715CC0A48}"/>
              </a:ext>
            </a:extLst>
          </p:cNvPr>
          <p:cNvSpPr/>
          <p:nvPr/>
        </p:nvSpPr>
        <p:spPr>
          <a:xfrm>
            <a:off x="245074" y="1979569"/>
            <a:ext cx="8519985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medium-content-serif-font"/>
              </a:rPr>
              <a:t>It is the ratio of </a:t>
            </a:r>
            <a:r>
              <a:rPr lang="en-US" dirty="0">
                <a:solidFill>
                  <a:schemeClr val="accent1"/>
                </a:solidFill>
                <a:latin typeface="medium-content-serif-font"/>
              </a:rPr>
              <a:t>number of times the word appears </a:t>
            </a:r>
            <a:r>
              <a:rPr lang="en-US" dirty="0">
                <a:latin typeface="medium-content-serif-font"/>
              </a:rPr>
              <a:t>in a document compared to the </a:t>
            </a:r>
            <a:r>
              <a:rPr lang="en-US" dirty="0">
                <a:solidFill>
                  <a:srgbClr val="00B050"/>
                </a:solidFill>
                <a:latin typeface="medium-content-serif-font"/>
              </a:rPr>
              <a:t>total number of words in that document</a:t>
            </a:r>
            <a:r>
              <a:rPr lang="en-US" dirty="0">
                <a:latin typeface="medium-content-serif-font"/>
              </a:rPr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63A718-0C04-4CD7-BDF3-7E16CC9A66D2}"/>
                  </a:ext>
                </a:extLst>
              </p:cNvPr>
              <p:cNvSpPr txBox="1"/>
              <p:nvPr/>
            </p:nvSpPr>
            <p:spPr>
              <a:xfrm>
                <a:off x="55348" y="3089527"/>
                <a:ext cx="4333101" cy="9344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63A718-0C04-4CD7-BDF3-7E16CC9A6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8" y="3089527"/>
                <a:ext cx="4333101" cy="9344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F66E060A-C2EA-4D11-BEB4-15957429C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585" y="3035996"/>
            <a:ext cx="4143375" cy="335280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27CA44D-DE45-43FB-A72A-0334DFDEB260}"/>
              </a:ext>
            </a:extLst>
          </p:cNvPr>
          <p:cNvSpPr/>
          <p:nvPr/>
        </p:nvSpPr>
        <p:spPr>
          <a:xfrm>
            <a:off x="2483708" y="3064813"/>
            <a:ext cx="1079157" cy="43554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6A83E2C-3F78-4FB9-B480-2AFF4954A6CB}"/>
              </a:ext>
            </a:extLst>
          </p:cNvPr>
          <p:cNvSpPr/>
          <p:nvPr/>
        </p:nvSpPr>
        <p:spPr>
          <a:xfrm>
            <a:off x="2043145" y="3598456"/>
            <a:ext cx="1952206" cy="56312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EE3E5D-8EF7-4A52-95B9-1D0832CE7B3D}"/>
              </a:ext>
            </a:extLst>
          </p:cNvPr>
          <p:cNvSpPr txBox="1"/>
          <p:nvPr/>
        </p:nvSpPr>
        <p:spPr>
          <a:xfrm>
            <a:off x="611365" y="2789823"/>
            <a:ext cx="6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term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EC3B45F-A675-4DEF-9D74-9CCFE2E65BA2}"/>
              </a:ext>
            </a:extLst>
          </p:cNvPr>
          <p:cNvCxnSpPr/>
          <p:nvPr/>
        </p:nvCxnSpPr>
        <p:spPr>
          <a:xfrm>
            <a:off x="950018" y="3159155"/>
            <a:ext cx="87950" cy="206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A6230F1-B68A-41F0-95A1-B9D0DF933D25}"/>
              </a:ext>
            </a:extLst>
          </p:cNvPr>
          <p:cNvSpPr txBox="1"/>
          <p:nvPr/>
        </p:nvSpPr>
        <p:spPr>
          <a:xfrm>
            <a:off x="1244711" y="2789823"/>
            <a:ext cx="112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document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460798-597B-4911-BA25-747E7BE52A32}"/>
              </a:ext>
            </a:extLst>
          </p:cNvPr>
          <p:cNvCxnSpPr/>
          <p:nvPr/>
        </p:nvCxnSpPr>
        <p:spPr>
          <a:xfrm flipH="1">
            <a:off x="1411564" y="3181977"/>
            <a:ext cx="144910" cy="195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9F62A78-A608-4E26-8C23-4AC7EC9DEF0A}"/>
              </a:ext>
            </a:extLst>
          </p:cNvPr>
          <p:cNvGrpSpPr/>
          <p:nvPr/>
        </p:nvGrpSpPr>
        <p:grpSpPr>
          <a:xfrm>
            <a:off x="481466" y="4587168"/>
            <a:ext cx="3850116" cy="1970151"/>
            <a:chOff x="481466" y="4587168"/>
            <a:chExt cx="3850116" cy="197015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F1DFB3E-2BBE-48FD-A55B-095E7C2EE945}"/>
                </a:ext>
              </a:extLst>
            </p:cNvPr>
            <p:cNvSpPr/>
            <p:nvPr/>
          </p:nvSpPr>
          <p:spPr>
            <a:xfrm>
              <a:off x="652661" y="5010613"/>
              <a:ext cx="367892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medium-content-serif-font"/>
                </a:rPr>
                <a:t>It increases as the number of occurrences of that word within the document increases.</a:t>
              </a:r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D525D11-F6C0-485C-88F6-09F63CA3FBF4}"/>
                </a:ext>
              </a:extLst>
            </p:cNvPr>
            <p:cNvSpPr/>
            <p:nvPr/>
          </p:nvSpPr>
          <p:spPr>
            <a:xfrm>
              <a:off x="664734" y="6042170"/>
              <a:ext cx="34850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medium-content-serif-font"/>
                </a:rPr>
                <a:t>Each document has its own </a:t>
              </a:r>
              <a:r>
                <a:rPr lang="en-US" dirty="0" err="1">
                  <a:latin typeface="medium-content-serif-font"/>
                </a:rPr>
                <a:t>tf</a:t>
              </a:r>
              <a:r>
                <a:rPr lang="en-US" dirty="0">
                  <a:latin typeface="medium-content-serif-font"/>
                </a:rPr>
                <a:t>.</a:t>
              </a:r>
              <a:endParaRPr lang="en-US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3230EA1F-8407-47DB-A1F0-7E3A4023BE6C}"/>
                </a:ext>
              </a:extLst>
            </p:cNvPr>
            <p:cNvSpPr/>
            <p:nvPr/>
          </p:nvSpPr>
          <p:spPr>
            <a:xfrm>
              <a:off x="481466" y="4825947"/>
              <a:ext cx="3678921" cy="173137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0BD52B2-6DF5-40F9-A70F-AC9895D4A315}"/>
                </a:ext>
              </a:extLst>
            </p:cNvPr>
            <p:cNvSpPr txBox="1"/>
            <p:nvPr/>
          </p:nvSpPr>
          <p:spPr>
            <a:xfrm>
              <a:off x="728327" y="4587168"/>
              <a:ext cx="70795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2063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679B966-1EA4-469E-B011-D20F5BD2E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71" y="2469440"/>
            <a:ext cx="6076950" cy="3895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FEBC8D-FE20-4E4E-8D2D-F85F27E0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TF-IDF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B2CBFF-0909-4201-AB2C-D3161AF1321A}"/>
              </a:ext>
            </a:extLst>
          </p:cNvPr>
          <p:cNvSpPr/>
          <p:nvPr/>
        </p:nvSpPr>
        <p:spPr>
          <a:xfrm>
            <a:off x="0" y="1459349"/>
            <a:ext cx="12287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u="sng" dirty="0"/>
              <a:t>Python code</a:t>
            </a:r>
            <a:endParaRPr lang="en-US" sz="1600" i="0" u="sng" dirty="0">
              <a:effectLst/>
              <a:latin typeface="Roboto Slab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18DB3FD-A31A-4525-AD82-8B47B9E66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508" y="3111138"/>
            <a:ext cx="1085850" cy="2514600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AE958779-4B3A-40B6-A89D-474B14C68425}"/>
              </a:ext>
            </a:extLst>
          </p:cNvPr>
          <p:cNvSpPr/>
          <p:nvPr/>
        </p:nvSpPr>
        <p:spPr>
          <a:xfrm>
            <a:off x="6089306" y="4007342"/>
            <a:ext cx="708454" cy="722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F7714C-DE05-475B-8B1E-E0FA66B83F6F}"/>
              </a:ext>
            </a:extLst>
          </p:cNvPr>
          <p:cNvSpPr txBox="1"/>
          <p:nvPr/>
        </p:nvSpPr>
        <p:spPr>
          <a:xfrm>
            <a:off x="308805" y="2071366"/>
            <a:ext cx="338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First: build the wordlist for corpus: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F77824-67C8-4271-A500-9B661C653D5A}"/>
              </a:ext>
            </a:extLst>
          </p:cNvPr>
          <p:cNvSpPr/>
          <p:nvPr/>
        </p:nvSpPr>
        <p:spPr>
          <a:xfrm>
            <a:off x="6743839" y="2646957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</a:rPr>
              <a:t>bag-of-words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60500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CB2CBFF-0909-4201-AB2C-D3161AF1321A}"/>
              </a:ext>
            </a:extLst>
          </p:cNvPr>
          <p:cNvSpPr/>
          <p:nvPr/>
        </p:nvSpPr>
        <p:spPr>
          <a:xfrm>
            <a:off x="191400" y="2641082"/>
            <a:ext cx="12287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u="sng" dirty="0"/>
              <a:t>Python code</a:t>
            </a:r>
            <a:endParaRPr lang="en-US" sz="1600" i="0" u="sng" dirty="0">
              <a:effectLst/>
              <a:latin typeface="Roboto Slab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2C421-FE5D-4FB2-A404-8A22AF847AAE}"/>
              </a:ext>
            </a:extLst>
          </p:cNvPr>
          <p:cNvSpPr txBox="1"/>
          <p:nvPr/>
        </p:nvSpPr>
        <p:spPr>
          <a:xfrm>
            <a:off x="570341" y="3111000"/>
            <a:ext cx="2583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Easy code for understanding: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7D42F4A-840B-4C33-9E81-BD7D5614E1BB}"/>
              </a:ext>
            </a:extLst>
          </p:cNvPr>
          <p:cNvSpPr txBox="1">
            <a:spLocks/>
          </p:cNvSpPr>
          <p:nvPr/>
        </p:nvSpPr>
        <p:spPr>
          <a:xfrm>
            <a:off x="628650" y="365127"/>
            <a:ext cx="7886700" cy="843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1) TF-IDF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26EC01-295E-4D08-A75D-734375FD6084}"/>
              </a:ext>
            </a:extLst>
          </p:cNvPr>
          <p:cNvSpPr/>
          <p:nvPr/>
        </p:nvSpPr>
        <p:spPr>
          <a:xfrm>
            <a:off x="1580199" y="2625693"/>
            <a:ext cx="1749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highlight>
                  <a:srgbClr val="FFFF00"/>
                </a:highlight>
              </a:rPr>
              <a:t>&lt;Term Frequency&gt;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49B9B7F-F1C7-4993-9810-F370B1A0A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05737"/>
            <a:ext cx="9144000" cy="269877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226008B-359A-4E8C-9642-D2050C421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862" y="1195783"/>
            <a:ext cx="2641385" cy="38304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3B9450C-5454-4BB1-8B13-4FA653BA0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849" y="5938671"/>
            <a:ext cx="871795" cy="36675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FFDF8F0-CACD-4B70-BDE1-79A7CA8F8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6306" y="5938671"/>
            <a:ext cx="1435186" cy="43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3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F7D42F4A-840B-4C33-9E81-BD7D5614E1BB}"/>
              </a:ext>
            </a:extLst>
          </p:cNvPr>
          <p:cNvSpPr txBox="1">
            <a:spLocks/>
          </p:cNvSpPr>
          <p:nvPr/>
        </p:nvSpPr>
        <p:spPr>
          <a:xfrm>
            <a:off x="628650" y="365127"/>
            <a:ext cx="7886700" cy="843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1) TF-IDF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D3FAC9-9551-4451-8639-EA91B0A4C610}"/>
              </a:ext>
            </a:extLst>
          </p:cNvPr>
          <p:cNvSpPr/>
          <p:nvPr/>
        </p:nvSpPr>
        <p:spPr>
          <a:xfrm>
            <a:off x="3300798" y="151641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edium-content-serif-font"/>
              </a:rPr>
              <a:t>used to calculate the </a:t>
            </a:r>
            <a:r>
              <a:rPr lang="en-US" dirty="0">
                <a:solidFill>
                  <a:srgbClr val="C00000"/>
                </a:solidFill>
                <a:latin typeface="medium-content-serif-font"/>
              </a:rPr>
              <a:t>weight of rare words</a:t>
            </a:r>
            <a:r>
              <a:rPr lang="en-US" dirty="0">
                <a:latin typeface="medium-content-serif-font"/>
              </a:rPr>
              <a:t> across all documents in the corpus.</a:t>
            </a:r>
          </a:p>
          <a:p>
            <a:endParaRPr lang="en-US" dirty="0">
              <a:latin typeface="medium-content-serif-fon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words that occur </a:t>
            </a:r>
            <a:r>
              <a:rPr lang="en-US" dirty="0">
                <a:solidFill>
                  <a:srgbClr val="0070C0"/>
                </a:solidFill>
              </a:rPr>
              <a:t>rarely</a:t>
            </a:r>
            <a:r>
              <a:rPr lang="en-US" dirty="0"/>
              <a:t> in the corpus have a </a:t>
            </a:r>
            <a:r>
              <a:rPr lang="en-US" dirty="0">
                <a:solidFill>
                  <a:srgbClr val="0070C0"/>
                </a:solidFill>
              </a:rPr>
              <a:t>high</a:t>
            </a:r>
            <a:r>
              <a:rPr lang="en-US" dirty="0"/>
              <a:t> IDF score.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9469D2-E4B2-4070-BABE-5FF8930B053D}"/>
              </a:ext>
            </a:extLst>
          </p:cNvPr>
          <p:cNvSpPr/>
          <p:nvPr/>
        </p:nvSpPr>
        <p:spPr>
          <a:xfrm>
            <a:off x="217671" y="1546066"/>
            <a:ext cx="2964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rgbClr val="C00000"/>
                </a:solidFill>
                <a:highlight>
                  <a:srgbClr val="FFFF00"/>
                </a:highlight>
              </a:rPr>
              <a:t>I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nverse </a:t>
            </a:r>
            <a:r>
              <a:rPr lang="en-US" b="1" u="sng" dirty="0">
                <a:solidFill>
                  <a:srgbClr val="C00000"/>
                </a:solidFill>
                <a:highlight>
                  <a:srgbClr val="FFFF00"/>
                </a:highlight>
              </a:rPr>
              <a:t>D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ocument </a:t>
            </a:r>
            <a:r>
              <a:rPr lang="en-US" b="1" u="sng" dirty="0">
                <a:solidFill>
                  <a:srgbClr val="C00000"/>
                </a:solidFill>
                <a:highlight>
                  <a:srgbClr val="FFFF00"/>
                </a:highlight>
              </a:rPr>
              <a:t>F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requency</a:t>
            </a:r>
            <a:endParaRPr lang="en-U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6E8DF3-18D3-4F19-BDBB-0DBD12B8C8C9}"/>
                  </a:ext>
                </a:extLst>
              </p:cNvPr>
              <p:cNvSpPr txBox="1"/>
              <p:nvPr/>
            </p:nvSpPr>
            <p:spPr>
              <a:xfrm>
                <a:off x="1790314" y="3422462"/>
                <a:ext cx="5563372" cy="82984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𝑖𝑑𝑓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6E8DF3-18D3-4F19-BDBB-0DBD12B8C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314" y="3422462"/>
                <a:ext cx="5563372" cy="829843"/>
              </a:xfrm>
              <a:prstGeom prst="rect">
                <a:avLst/>
              </a:prstGeom>
              <a:blipFill>
                <a:blip r:embed="rId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6C2DD40-74D0-4B5D-93F2-8E226D7C018D}"/>
                  </a:ext>
                </a:extLst>
              </p:cNvPr>
              <p:cNvSpPr/>
              <p:nvPr/>
            </p:nvSpPr>
            <p:spPr>
              <a:xfrm>
                <a:off x="781919" y="4942704"/>
                <a:ext cx="7974903" cy="922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𝑛𝑢𝑚𝑏𝑒𝑟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𝑑𝑜𝑐𝑢𝑚𝑒𝑛𝑡𝑠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𝑛𝑢𝑚𝑏𝑒𝑟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𝑑𝑜𝑐𝑢𝑚𝑒𝑛𝑡𝑠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𝑐𝑜𝑛𝑡𝑎𝑖𝑛𝑖𝑛𝑔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𝑡𝑒𝑟𝑚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6C2DD40-74D0-4B5D-93F2-8E226D7C0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19" y="4942704"/>
                <a:ext cx="7974903" cy="922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74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A610D997-13B5-4C1C-9474-25CE2A1AF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693" y="1789488"/>
            <a:ext cx="2971800" cy="42100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B2CBFF-0909-4201-AB2C-D3161AF1321A}"/>
              </a:ext>
            </a:extLst>
          </p:cNvPr>
          <p:cNvSpPr/>
          <p:nvPr/>
        </p:nvSpPr>
        <p:spPr>
          <a:xfrm>
            <a:off x="100783" y="1542107"/>
            <a:ext cx="12287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u="sng" dirty="0"/>
              <a:t>Python code</a:t>
            </a:r>
            <a:endParaRPr lang="en-US" sz="1600" i="0" u="sng" dirty="0">
              <a:effectLst/>
              <a:latin typeface="Roboto Slab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7D42F4A-840B-4C33-9E81-BD7D5614E1BB}"/>
              </a:ext>
            </a:extLst>
          </p:cNvPr>
          <p:cNvSpPr txBox="1">
            <a:spLocks/>
          </p:cNvSpPr>
          <p:nvPr/>
        </p:nvSpPr>
        <p:spPr>
          <a:xfrm>
            <a:off x="628650" y="365127"/>
            <a:ext cx="7886700" cy="843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1) TF-IDF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26EC01-295E-4D08-A75D-734375FD6084}"/>
              </a:ext>
            </a:extLst>
          </p:cNvPr>
          <p:cNvSpPr/>
          <p:nvPr/>
        </p:nvSpPr>
        <p:spPr>
          <a:xfrm>
            <a:off x="1489582" y="1526718"/>
            <a:ext cx="2965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highlight>
                  <a:srgbClr val="FFFF00"/>
                </a:highlight>
              </a:rPr>
              <a:t>&lt; Inverse Document Frequency &gt;</a:t>
            </a:r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C4C8D6F0-AF72-41A7-B2E3-F1759684BC93}"/>
              </a:ext>
            </a:extLst>
          </p:cNvPr>
          <p:cNvSpPr/>
          <p:nvPr/>
        </p:nvSpPr>
        <p:spPr>
          <a:xfrm>
            <a:off x="100783" y="2957384"/>
            <a:ext cx="137085" cy="3443416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3BBB27-2F67-4E59-81D9-DD4BEB35050F}"/>
              </a:ext>
            </a:extLst>
          </p:cNvPr>
          <p:cNvSpPr txBox="1"/>
          <p:nvPr/>
        </p:nvSpPr>
        <p:spPr>
          <a:xfrm>
            <a:off x="100783" y="5476318"/>
            <a:ext cx="546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3AA75D-7246-4AF5-9C28-044C423EB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25" y="1963952"/>
            <a:ext cx="5465356" cy="22057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F7B1B6-6E4D-4879-A549-075D677F1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90" y="6000488"/>
            <a:ext cx="5363792" cy="72699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8A1C2A3-41BA-48EB-8441-BEE646563C9B}"/>
              </a:ext>
            </a:extLst>
          </p:cNvPr>
          <p:cNvSpPr/>
          <p:nvPr/>
        </p:nvSpPr>
        <p:spPr>
          <a:xfrm>
            <a:off x="6474942" y="1793012"/>
            <a:ext cx="1927654" cy="4235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D3CD8A-6589-4831-B8AF-1895C69A2547}"/>
              </a:ext>
            </a:extLst>
          </p:cNvPr>
          <p:cNvSpPr txBox="1"/>
          <p:nvPr/>
        </p:nvSpPr>
        <p:spPr>
          <a:xfrm>
            <a:off x="7252926" y="142015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TF</a:t>
            </a:r>
          </a:p>
        </p:txBody>
      </p:sp>
    </p:spTree>
    <p:extLst>
      <p:ext uri="{BB962C8B-B14F-4D97-AF65-F5344CB8AC3E}">
        <p14:creationId xmlns:p14="http://schemas.microsoft.com/office/powerpoint/2010/main" val="2811303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6614</TotalTime>
  <Words>1268</Words>
  <Application>Microsoft Macintosh PowerPoint</Application>
  <PresentationFormat>On-screen Show (4:3)</PresentationFormat>
  <Paragraphs>247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medium-content-serif-font</vt:lpstr>
      <vt:lpstr>Menlo</vt:lpstr>
      <vt:lpstr>Roboto Slab</vt:lpstr>
      <vt:lpstr>Wingdings</vt:lpstr>
      <vt:lpstr>Office Theme</vt:lpstr>
      <vt:lpstr>COMP30810 Intro to Text Analytics</vt:lpstr>
      <vt:lpstr>Recap of previous lecture</vt:lpstr>
      <vt:lpstr>Today Goals:</vt:lpstr>
      <vt:lpstr>PowerPoint Presentation</vt:lpstr>
      <vt:lpstr>1) TF-IDF</vt:lpstr>
      <vt:lpstr>1) TF-IDF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2) Information Retrieval (IR)</vt:lpstr>
      <vt:lpstr>2) Information Retrieval (IR)</vt:lpstr>
      <vt:lpstr>3) Documents as vectors</vt:lpstr>
      <vt:lpstr>4) What can we do with vectors?</vt:lpstr>
      <vt:lpstr>5) Improvement for ranking</vt:lpstr>
      <vt:lpstr>6) Distance and Similarity</vt:lpstr>
      <vt:lpstr>6) Distance</vt:lpstr>
      <vt:lpstr>6) Distance</vt:lpstr>
      <vt:lpstr>6) Distance</vt:lpstr>
      <vt:lpstr>6) Distance</vt:lpstr>
      <vt:lpstr>6) Similarity</vt:lpstr>
      <vt:lpstr>6) Similarity</vt:lpstr>
      <vt:lpstr>6) Similarity</vt:lpstr>
      <vt:lpstr>6) Similarity</vt:lpstr>
      <vt:lpstr>7) Conclusion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COMP30810 Intro to Text Analytics</dc:title>
  <dc:creator>Le Binh</dc:creator>
  <cp:lastModifiedBy>Thanh Binh Le</cp:lastModifiedBy>
  <cp:revision>415</cp:revision>
  <cp:lastPrinted>2018-10-10T09:53:17Z</cp:lastPrinted>
  <dcterms:created xsi:type="dcterms:W3CDTF">2018-07-12T09:51:39Z</dcterms:created>
  <dcterms:modified xsi:type="dcterms:W3CDTF">2018-10-10T09:55:11Z</dcterms:modified>
</cp:coreProperties>
</file>