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4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 Binh" initials="LB" lastIdx="0" clrIdx="0">
    <p:extLst>
      <p:ext uri="{19B8F6BF-5375-455C-9EA6-DF929625EA0E}">
        <p15:presenceInfo xmlns:p15="http://schemas.microsoft.com/office/powerpoint/2012/main" userId="1805dfa9cd9fbb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E24BBD-1CC7-43F2-9FFA-4F9F91198F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6434-B326-4429-B8C3-D1C885A7E1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81890-378C-4071-B216-FDF0E3AE0BC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798F-BF53-4F26-A269-50769175B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1C61-E030-48D4-A017-9507ECEDB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B9A83-0472-47BC-A1B8-FD4DCE4F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3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230C-0BFE-4E66-A9D8-358E9CC84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21AF-CCEE-42EE-97CE-9CEC66959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32218"/>
            <a:ext cx="6858000" cy="152558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75F3-5DE8-4D0E-88DC-82B8743C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C06C-E1C3-4307-8698-B79C9D95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F44D-F376-44D8-892A-6DDB756A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ucd logo png">
            <a:extLst>
              <a:ext uri="{FF2B5EF4-FFF2-40B4-BE49-F238E27FC236}">
                <a16:creationId xmlns:a16="http://schemas.microsoft.com/office/drawing/2014/main" id="{4287B32C-C8EA-411C-976E-8CD731E06A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765467-1DD7-4FDB-BEF9-A99A1CF8D52E}"/>
              </a:ext>
            </a:extLst>
          </p:cNvPr>
          <p:cNvCxnSpPr/>
          <p:nvPr userDrawn="1"/>
        </p:nvCxnSpPr>
        <p:spPr>
          <a:xfrm>
            <a:off x="1143000" y="3602038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1148439" y="3640142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6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8A4C-E2E1-42BA-A615-6D6584A7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9C7ED-66D3-40C4-9FB3-5D8B5134D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439C-8941-4B87-9C7A-C406D0EF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1CAA-D351-454C-BD37-0689368F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0300-A800-4C59-8994-33825335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9C362-54EC-4F6F-993E-EB0220CD7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F74B2-881E-4126-B898-2553FF41C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270F-D090-4691-9E46-0F04CCDC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B2DE-DF39-41F1-B3D8-985A0D44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C112-B5C6-4E8C-AB11-BCFDC69E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BE13184-5E3F-44E2-9A2B-CE00FFCDD20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17" name="Picture 2" descr="Image result for ucd logo png">
            <a:extLst>
              <a:ext uri="{FF2B5EF4-FFF2-40B4-BE49-F238E27FC236}">
                <a16:creationId xmlns:a16="http://schemas.microsoft.com/office/drawing/2014/main" id="{8B64AFC3-BA40-4A08-AABC-9D54DFE838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1F3257C-DFDE-4AE4-AA42-5F79C864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75" y="2246397"/>
            <a:ext cx="7070725" cy="198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3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4A61-D3D2-4337-B812-A9486550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F4BC-AB6B-43FF-AE85-597B73B9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46756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7269-F32F-4657-B237-1E37417F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FCBE-84FD-4577-8D8E-5F9AE22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8140-F6A8-48E4-852C-D8F2DECC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CF9C1-B532-444D-9D5C-EEFD3D8FB741}"/>
              </a:ext>
            </a:extLst>
          </p:cNvPr>
          <p:cNvCxnSpPr/>
          <p:nvPr userDrawn="1"/>
        </p:nvCxnSpPr>
        <p:spPr>
          <a:xfrm>
            <a:off x="97971" y="1354824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0" y="1320739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3D2A-D78C-403A-AB77-4E70C698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15BD-97B1-4CA5-BEE7-8A26B032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CE03-A7A3-40A0-AFFD-A08DFCA0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D5B3-49CE-49C1-A265-C6DCD0D0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3FCA-65D0-4EF4-86A0-63D410DF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18F1-83FD-41C7-B14D-47837A3C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5DBE-3E68-433C-8E77-85E4D021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F238-4E7F-4CA0-A0AB-9A13417C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B72EA-916B-46F6-AECA-280D0014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A297-EDC1-4387-AA92-469FFB9B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926A-1038-4B1C-929D-89F9D1D0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D226-C29D-499C-90DB-3775EBC4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9D64-9D92-4C8E-9E9C-CF25A631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9BEE4-0544-4728-BAB9-FB0AA718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BC99E-A4CE-4B97-B30C-B5184B489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BCA04-512F-408B-8BE7-60B1EA9E5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40D6E-5AFC-4E82-8009-63A6A439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0F2C3-52D3-4DB7-87E7-0992E61C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BAFE6-9A55-4F2E-AD14-7F904231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8A01-3677-4393-B122-16559100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6E6C3-700D-4AC4-A71B-C5848CBE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A2FC0-4CB9-421A-9287-53DB1AB3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11B8-5A94-41CE-AA46-7EF2E9D1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9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B7FF-C1E2-4B7D-936D-7B1F2C64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F9E60-5CA8-4B4C-8487-26E33064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DC97F-FD72-4814-8C24-987E4AEE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43ED-5691-42CF-A29A-B96F860C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EF05-D242-4755-93F8-0EBE5BF1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3514D-9C3E-49F8-AF33-796251E6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F8209-DB05-42A1-A4FA-4ECBB5CA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F7585-BA7C-4CC3-9668-BA882AB7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734E-D92C-4823-9024-125D102D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23DF-9081-4FC4-814E-1F5DF76F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CDC1C-8376-4636-9AE1-0709D80B3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2127E-436D-476F-889E-ACF20D21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285-4E90-4518-8255-CE4BF0FE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67B29-1D34-4E4E-9CCB-90D3302B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1014-16DF-40DB-ADE8-76A29ADC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A8D60-DCB9-4DC2-917C-5D817041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F64CF-9E00-4FB7-960E-6C6808FE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58A2-E6C9-44CE-89D8-6C42762FC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3184-5E3F-44E2-9A2B-CE00FFCDD20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0A89-1591-4136-8F15-4CE0B5C92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C638-5F37-40DC-963E-216B896C0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3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F4E1-F271-41AF-81C3-D9E01F18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19" y="1192449"/>
            <a:ext cx="5354300" cy="1655762"/>
          </a:xfrm>
        </p:spPr>
        <p:txBody>
          <a:bodyPr>
            <a:normAutofit/>
          </a:bodyPr>
          <a:lstStyle/>
          <a:p>
            <a:r>
              <a:rPr lang="en-US" b="1" dirty="0"/>
              <a:t>COMP30810</a:t>
            </a:r>
            <a:br>
              <a:rPr lang="en-US" dirty="0"/>
            </a:br>
            <a:r>
              <a:rPr lang="en-US" dirty="0"/>
              <a:t>Intro to Text Analytics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BE40-B0A8-418D-A9CF-822D3D507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027" y="3937686"/>
            <a:ext cx="6301945" cy="18473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Dr. Binh Thanh Le</a:t>
            </a:r>
          </a:p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thanhbinh.le@ucd.ie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Insight Centre for Data Analytics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School of Computer Science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University College Dublin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7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2FF7-6DDB-41F9-AAD6-9785A07E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bag of words representation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7C83A-202B-47DB-82EE-FD664BD1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15" y="2493817"/>
            <a:ext cx="7915835" cy="33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4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400E9-6436-4F83-858C-2A10178F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04" y="2552356"/>
            <a:ext cx="7886700" cy="3400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CE2FF7-6DDB-41F9-AAD6-9785A07E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bag of words representation </a:t>
            </a:r>
          </a:p>
        </p:txBody>
      </p:sp>
    </p:spTree>
    <p:extLst>
      <p:ext uri="{BB962C8B-B14F-4D97-AF65-F5344CB8AC3E}">
        <p14:creationId xmlns:p14="http://schemas.microsoft.com/office/powerpoint/2010/main" val="56954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8748A3-B097-4E9D-A552-36394ADB0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7" y="2357506"/>
            <a:ext cx="8245273" cy="3595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CE2FF7-6DDB-41F9-AAD6-9785A07E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bag of words representation </a:t>
            </a:r>
          </a:p>
        </p:txBody>
      </p:sp>
    </p:spTree>
    <p:extLst>
      <p:ext uri="{BB962C8B-B14F-4D97-AF65-F5344CB8AC3E}">
        <p14:creationId xmlns:p14="http://schemas.microsoft.com/office/powerpoint/2010/main" val="341015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293D98-C5C5-4886-B438-CAECCAAB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401" y="1971720"/>
            <a:ext cx="4185198" cy="1444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B673BC-1CCD-42BF-86AF-00E73F1A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Bayes’ Rule Applied to Documents and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12AF-ADED-45BC-8574-82066E4A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document </a:t>
            </a:r>
            <a:r>
              <a:rPr lang="en-US" b="1" i="1" dirty="0">
                <a:solidFill>
                  <a:srgbClr val="FF0000"/>
                </a:solidFill>
              </a:rPr>
              <a:t>d</a:t>
            </a:r>
            <a:r>
              <a:rPr lang="en-US" dirty="0"/>
              <a:t> and a class </a:t>
            </a:r>
            <a:r>
              <a:rPr lang="en-US" b="1" i="1" dirty="0">
                <a:solidFill>
                  <a:srgbClr val="FF0000"/>
                </a:solidFill>
              </a:rPr>
              <a:t>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316AA-2642-4298-ACA1-0F34A759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88" y="3743325"/>
            <a:ext cx="7267575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C174C8-3A62-4B62-A8D3-E3D16D47A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108" y="4695825"/>
            <a:ext cx="6324600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334053-CC56-417C-AC90-4B47AE051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108" y="5810250"/>
            <a:ext cx="6372225" cy="9239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8DAE82E-1297-4D69-8895-A1A3C254CD80}"/>
              </a:ext>
            </a:extLst>
          </p:cNvPr>
          <p:cNvSpPr/>
          <p:nvPr/>
        </p:nvSpPr>
        <p:spPr>
          <a:xfrm>
            <a:off x="1571105" y="3839148"/>
            <a:ext cx="908296" cy="774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004D0-735B-477B-9EA2-7B8567194F4B}"/>
              </a:ext>
            </a:extLst>
          </p:cNvPr>
          <p:cNvSpPr txBox="1"/>
          <p:nvPr/>
        </p:nvSpPr>
        <p:spPr>
          <a:xfrm>
            <a:off x="1597090" y="351268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0932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9271F3-EC0E-469C-93E8-4C1CC2FF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75" y="2190750"/>
            <a:ext cx="7734300" cy="123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B673BC-1CCD-42BF-86AF-00E73F1A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Bayes’ Rule Applied to Documents and Classes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CB92F1-0190-4F03-AFEC-3C355F309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3" y="1475509"/>
            <a:ext cx="5076825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B24B4C-FA41-493B-9E3C-D920AC92923F}"/>
              </a:ext>
            </a:extLst>
          </p:cNvPr>
          <p:cNvSpPr/>
          <p:nvPr/>
        </p:nvSpPr>
        <p:spPr>
          <a:xfrm>
            <a:off x="172637" y="3992479"/>
            <a:ext cx="2841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Independence Assumptions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91706A-54DD-42CB-BB72-1AA827013F17}"/>
              </a:ext>
            </a:extLst>
          </p:cNvPr>
          <p:cNvSpPr/>
          <p:nvPr/>
        </p:nvSpPr>
        <p:spPr>
          <a:xfrm>
            <a:off x="728054" y="4385239"/>
            <a:ext cx="8227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Bag of Words assumption</a:t>
            </a:r>
            <a:r>
              <a:rPr lang="en-US" dirty="0"/>
              <a:t>: Assume position doesn’t matter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CBD320-F94A-4E92-9EE5-50AA2CE708B5}"/>
              </a:ext>
            </a:extLst>
          </p:cNvPr>
          <p:cNvSpPr/>
          <p:nvPr/>
        </p:nvSpPr>
        <p:spPr>
          <a:xfrm>
            <a:off x="728054" y="4777999"/>
            <a:ext cx="8227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Conditional Independence</a:t>
            </a:r>
            <a:r>
              <a:rPr lang="en-US" dirty="0"/>
              <a:t>: Assume the feature probabilities </a:t>
            </a:r>
            <a:r>
              <a:rPr lang="en-US" b="1" i="1" dirty="0">
                <a:solidFill>
                  <a:srgbClr val="FF0000"/>
                </a:solidFill>
              </a:rPr>
              <a:t>P(</a:t>
            </a:r>
            <a:r>
              <a:rPr lang="en-US" b="1" i="1" dirty="0" err="1">
                <a:solidFill>
                  <a:srgbClr val="FF0000"/>
                </a:solidFill>
              </a:rPr>
              <a:t>x</a:t>
            </a:r>
            <a:r>
              <a:rPr lang="en-US" b="1" i="1" baseline="-25000" dirty="0" err="1">
                <a:solidFill>
                  <a:srgbClr val="FF0000"/>
                </a:solidFill>
              </a:rPr>
              <a:t>i</a:t>
            </a:r>
            <a:r>
              <a:rPr lang="en-US" b="1" i="1" dirty="0" err="1">
                <a:solidFill>
                  <a:srgbClr val="FF0000"/>
                </a:solidFill>
              </a:rPr>
              <a:t>|c</a:t>
            </a:r>
            <a:r>
              <a:rPr lang="en-US" b="1" i="1" baseline="-25000" dirty="0" err="1">
                <a:solidFill>
                  <a:srgbClr val="FF0000"/>
                </a:solidFill>
              </a:rPr>
              <a:t>j</a:t>
            </a:r>
            <a:r>
              <a:rPr lang="en-US" b="1" i="1" dirty="0">
                <a:solidFill>
                  <a:srgbClr val="FF0000"/>
                </a:solidFill>
              </a:rPr>
              <a:t> )</a:t>
            </a:r>
            <a:r>
              <a:rPr lang="en-US" dirty="0"/>
              <a:t> are independent given the class c.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2DF1C3-4F3B-4202-9921-214C99123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5461760"/>
            <a:ext cx="78105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3BC-1CCD-42BF-86AF-00E73F1A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Bayes’ Rule Applied to Documents and Classes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862C6-96FB-4D00-9C96-2C693F63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731991"/>
            <a:ext cx="6715125" cy="933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55977C-FAAD-4B5B-92A4-A48FB6823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135" y="3189117"/>
            <a:ext cx="5705475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6EEB3-12E4-4796-BBED-8A61F6E93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135" y="4560397"/>
            <a:ext cx="6172200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F2C7A2-5C84-4CC7-8D05-B4EEF058E4D1}"/>
              </a:ext>
            </a:extLst>
          </p:cNvPr>
          <p:cNvSpPr/>
          <p:nvPr/>
        </p:nvSpPr>
        <p:spPr>
          <a:xfrm>
            <a:off x="3848791" y="5914891"/>
            <a:ext cx="4854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positions ← all word positions in test document </a:t>
            </a:r>
          </a:p>
        </p:txBody>
      </p:sp>
    </p:spTree>
    <p:extLst>
      <p:ext uri="{BB962C8B-B14F-4D97-AF65-F5344CB8AC3E}">
        <p14:creationId xmlns:p14="http://schemas.microsoft.com/office/powerpoint/2010/main" val="214015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3BC-1CCD-42BF-86AF-00E73F1A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Bayes’ Rule Applied to Documents and Classes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6EEB3-12E4-4796-BBED-8A61F6E9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95" y="1451437"/>
            <a:ext cx="6172200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011BF-BEBB-4DC2-8DD0-99953FA4B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" y="3429000"/>
            <a:ext cx="3848100" cy="11239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85087F9-F24D-491D-998B-AFA07E22E0DE}"/>
              </a:ext>
            </a:extLst>
          </p:cNvPr>
          <p:cNvSpPr/>
          <p:nvPr/>
        </p:nvSpPr>
        <p:spPr>
          <a:xfrm>
            <a:off x="3990109" y="1451437"/>
            <a:ext cx="964276" cy="843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F86135-502D-44D8-BD00-8B2E0801DD7C}"/>
              </a:ext>
            </a:extLst>
          </p:cNvPr>
          <p:cNvCxnSpPr>
            <a:stCxn id="8" idx="3"/>
          </p:cNvCxnSpPr>
          <p:nvPr/>
        </p:nvCxnSpPr>
        <p:spPr>
          <a:xfrm flipH="1">
            <a:off x="2219498" y="2171143"/>
            <a:ext cx="1911826" cy="1257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86BF679-911A-4FC7-8F78-E48EF6615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127" y="3338512"/>
            <a:ext cx="4076700" cy="13049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6AA10BC-75A1-4ABE-9C54-01B6066CB272}"/>
              </a:ext>
            </a:extLst>
          </p:cNvPr>
          <p:cNvSpPr/>
          <p:nvPr/>
        </p:nvSpPr>
        <p:spPr>
          <a:xfrm>
            <a:off x="6021185" y="1430225"/>
            <a:ext cx="1850968" cy="843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57B253-5FE5-428A-ADA3-EA3E995BF1BB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 flipH="1">
            <a:off x="6844477" y="2273413"/>
            <a:ext cx="102192" cy="10650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9292BE-44E0-4D99-8BD6-CB9751156904}"/>
                  </a:ext>
                </a:extLst>
              </p:cNvPr>
              <p:cNvSpPr/>
              <p:nvPr/>
            </p:nvSpPr>
            <p:spPr>
              <a:xfrm>
                <a:off x="5471492" y="4822378"/>
                <a:ext cx="3411335" cy="94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fraction of times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appears </a:t>
                </a:r>
                <a:br>
                  <a:rPr lang="en-US" b="1" dirty="0"/>
                </a:br>
                <a:r>
                  <a:rPr lang="en-US" b="1" dirty="0"/>
                  <a:t>among all words in documents </a:t>
                </a:r>
                <a:br>
                  <a:rPr lang="en-US" b="1" dirty="0"/>
                </a:br>
                <a:r>
                  <a:rPr lang="en-US" b="1" dirty="0"/>
                  <a:t>of topic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9292BE-44E0-4D99-8BD6-CB9751156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492" y="4822378"/>
                <a:ext cx="3411335" cy="945643"/>
              </a:xfrm>
              <a:prstGeom prst="rect">
                <a:avLst/>
              </a:prstGeom>
              <a:blipFill>
                <a:blip r:embed="rId5"/>
                <a:stretch>
                  <a:fillRect l="-1610" t="-3226" r="-2504" b="-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44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5FB7-3EC8-42B9-9CC3-3B7CB423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7CEFF-190A-45FC-85ED-75BD8BBEE5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training corpus, extract </a:t>
                </a:r>
                <a:r>
                  <a:rPr lang="en-US" i="1" dirty="0">
                    <a:solidFill>
                      <a:srgbClr val="00B050"/>
                    </a:solidFill>
                  </a:rPr>
                  <a:t>Vocabulary (V)</a:t>
                </a:r>
              </a:p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terms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terms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𝑇𝑒𝑥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← single doc containing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𝑑𝑜𝑐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each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V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7CEFF-190A-45FC-85ED-75BD8BBEE5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B3BFE71-BD9A-4B8A-A78C-E269C3376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47" y="2613919"/>
            <a:ext cx="317182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652CDB-FDE2-4DFC-B2BE-90B9E7AD3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372" y="2947294"/>
            <a:ext cx="3238500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AE4247-E904-479F-BA5D-A3EBEFC5A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047" y="5260029"/>
            <a:ext cx="3733800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A148DF-49E9-4BF8-A73B-71BEB670C6BE}"/>
                  </a:ext>
                </a:extLst>
              </p:cNvPr>
              <p:cNvSpPr txBox="1"/>
              <p:nvPr/>
            </p:nvSpPr>
            <p:spPr>
              <a:xfrm>
                <a:off x="1456372" y="5686829"/>
                <a:ext cx="3757952" cy="615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A148DF-49E9-4BF8-A73B-71BEB670C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372" y="5686829"/>
                <a:ext cx="3757952" cy="6156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CB2D38F-5A00-43C4-8FCB-340B20502B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462783"/>
                  </p:ext>
                </p:extLst>
              </p:nvPr>
            </p:nvGraphicFramePr>
            <p:xfrm>
              <a:off x="6021131" y="3224344"/>
              <a:ext cx="2316934" cy="11793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5291">
                      <a:extLst>
                        <a:ext uri="{9D8B030D-6E8A-4147-A177-3AD203B41FA5}">
                          <a16:colId xmlns:a16="http://schemas.microsoft.com/office/drawing/2014/main" val="2721685838"/>
                        </a:ext>
                      </a:extLst>
                    </a:gridCol>
                    <a:gridCol w="441643">
                      <a:extLst>
                        <a:ext uri="{9D8B030D-6E8A-4147-A177-3AD203B41FA5}">
                          <a16:colId xmlns:a16="http://schemas.microsoft.com/office/drawing/2014/main" val="3293121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nary>
                                  <m:naryPr>
                                    <m:chr m:val="∏"/>
                                    <m:subHide m:val="on"/>
                                    <m:supHide m:val="on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8741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nary>
                                  <m:naryPr>
                                    <m:chr m:val="∏"/>
                                    <m:subHide m:val="on"/>
                                    <m:supHide m:val="on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56411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CB2D38F-5A00-43C4-8FCB-340B20502B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462783"/>
                  </p:ext>
                </p:extLst>
              </p:nvPr>
            </p:nvGraphicFramePr>
            <p:xfrm>
              <a:off x="6021131" y="3224344"/>
              <a:ext cx="2316934" cy="1179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5291">
                      <a:extLst>
                        <a:ext uri="{9D8B030D-6E8A-4147-A177-3AD203B41FA5}">
                          <a16:colId xmlns:a16="http://schemas.microsoft.com/office/drawing/2014/main" val="2721685838"/>
                        </a:ext>
                      </a:extLst>
                    </a:gridCol>
                    <a:gridCol w="441643">
                      <a:extLst>
                        <a:ext uri="{9D8B030D-6E8A-4147-A177-3AD203B41FA5}">
                          <a16:colId xmlns:a16="http://schemas.microsoft.com/office/drawing/2014/main" val="329312116"/>
                        </a:ext>
                      </a:extLst>
                    </a:gridCol>
                  </a:tblGrid>
                  <a:tr h="5897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25" t="-118367" r="-25000" b="-2673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8741507"/>
                      </a:ext>
                    </a:extLst>
                  </a:tr>
                  <a:tr h="5897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25" t="-220619" r="-25000" b="-170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564117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7D8CAF-975C-491F-BC14-E184408A4EDA}"/>
              </a:ext>
            </a:extLst>
          </p:cNvPr>
          <p:cNvCxnSpPr>
            <a:cxnSpLocks/>
          </p:cNvCxnSpPr>
          <p:nvPr/>
        </p:nvCxnSpPr>
        <p:spPr>
          <a:xfrm>
            <a:off x="5104015" y="3456861"/>
            <a:ext cx="714894" cy="3572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E21BFE-C655-4ED7-B008-A6DA6D53C224}"/>
              </a:ext>
            </a:extLst>
          </p:cNvPr>
          <p:cNvCxnSpPr>
            <a:cxnSpLocks/>
          </p:cNvCxnSpPr>
          <p:nvPr/>
        </p:nvCxnSpPr>
        <p:spPr>
          <a:xfrm flipV="1">
            <a:off x="5256847" y="3873732"/>
            <a:ext cx="587000" cy="21555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E5B57-6506-40DB-88C4-8DC695AAA7D9}"/>
              </a:ext>
            </a:extLst>
          </p:cNvPr>
          <p:cNvCxnSpPr/>
          <p:nvPr/>
        </p:nvCxnSpPr>
        <p:spPr>
          <a:xfrm>
            <a:off x="7248698" y="4403794"/>
            <a:ext cx="0" cy="11075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0310CC-29D7-4739-AEC8-124DAA6D8B67}"/>
              </a:ext>
            </a:extLst>
          </p:cNvPr>
          <p:cNvSpPr txBox="1"/>
          <p:nvPr/>
        </p:nvSpPr>
        <p:spPr>
          <a:xfrm>
            <a:off x="6444901" y="5540279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(A&gt;B)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Class 1</a:t>
            </a:r>
          </a:p>
          <a:p>
            <a:r>
              <a:rPr lang="en-US" dirty="0"/>
              <a:t>Else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Class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5252BD-5819-44F6-8CB1-2BD6B52EF1B2}"/>
              </a:ext>
            </a:extLst>
          </p:cNvPr>
          <p:cNvSpPr/>
          <p:nvPr/>
        </p:nvSpPr>
        <p:spPr>
          <a:xfrm>
            <a:off x="628650" y="1885950"/>
            <a:ext cx="4475365" cy="19877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76FB0D-F028-434A-B202-53652AC6FE9E}"/>
              </a:ext>
            </a:extLst>
          </p:cNvPr>
          <p:cNvSpPr/>
          <p:nvPr/>
        </p:nvSpPr>
        <p:spPr>
          <a:xfrm>
            <a:off x="617740" y="4107088"/>
            <a:ext cx="4639107" cy="23032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B3639EC-EBBD-4C67-B3FB-467626CF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48" y="1459226"/>
            <a:ext cx="325002" cy="351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79EED-0826-426E-9BF6-CF6FD758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9AEFF-6360-4960-A85E-260A1C8C8AFC}"/>
              </a:ext>
            </a:extLst>
          </p:cNvPr>
          <p:cNvSpPr txBox="1"/>
          <p:nvPr/>
        </p:nvSpPr>
        <p:spPr>
          <a:xfrm>
            <a:off x="1257300" y="1393017"/>
            <a:ext cx="67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is a </a:t>
            </a:r>
            <a:r>
              <a:rPr lang="en-US" b="1" dirty="0">
                <a:solidFill>
                  <a:srgbClr val="C00000"/>
                </a:solidFill>
              </a:rPr>
              <a:t>good</a:t>
            </a:r>
            <a:r>
              <a:rPr lang="en-US" dirty="0"/>
              <a:t> film, the content is really </a:t>
            </a:r>
            <a:r>
              <a:rPr lang="en-US" b="1" dirty="0">
                <a:solidFill>
                  <a:srgbClr val="C00000"/>
                </a:solidFill>
              </a:rPr>
              <a:t>great</a:t>
            </a:r>
            <a:r>
              <a:rPr lang="en-US" dirty="0"/>
              <a:t>, especially </a:t>
            </a:r>
            <a:r>
              <a:rPr lang="en-US" b="1" dirty="0">
                <a:solidFill>
                  <a:srgbClr val="C00000"/>
                </a:solidFill>
              </a:rPr>
              <a:t>great</a:t>
            </a:r>
            <a:r>
              <a:rPr lang="en-US" dirty="0"/>
              <a:t> ending.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B7C8C-0800-490A-B750-225A25D9FBB8}"/>
              </a:ext>
            </a:extLst>
          </p:cNvPr>
          <p:cNvSpPr txBox="1"/>
          <p:nvPr/>
        </p:nvSpPr>
        <p:spPr>
          <a:xfrm>
            <a:off x="1257300" y="1789396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Great</a:t>
            </a:r>
            <a:r>
              <a:rPr lang="en-US" dirty="0"/>
              <a:t> movie! </a:t>
            </a:r>
            <a:r>
              <a:rPr lang="en-US" b="1" dirty="0">
                <a:solidFill>
                  <a:srgbClr val="C00000"/>
                </a:solidFill>
              </a:rPr>
              <a:t>Excellent</a:t>
            </a:r>
            <a:r>
              <a:rPr lang="en-US" dirty="0"/>
              <a:t> ending, and </a:t>
            </a:r>
            <a:r>
              <a:rPr lang="en-US" b="1" dirty="0">
                <a:solidFill>
                  <a:srgbClr val="C00000"/>
                </a:solidFill>
              </a:rPr>
              <a:t>great</a:t>
            </a:r>
            <a:r>
              <a:rPr lang="en-US" dirty="0"/>
              <a:t> actions.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50746-DF4A-4356-B5B4-B1384D158F89}"/>
              </a:ext>
            </a:extLst>
          </p:cNvPr>
          <p:cNvSpPr txBox="1"/>
          <p:nvPr/>
        </p:nvSpPr>
        <p:spPr>
          <a:xfrm>
            <a:off x="1257300" y="2162294"/>
            <a:ext cx="399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Great</a:t>
            </a:r>
            <a:r>
              <a:rPr lang="en-US" dirty="0"/>
              <a:t> film ever! But the ending is so </a:t>
            </a:r>
            <a:r>
              <a:rPr lang="en-US" b="1" dirty="0">
                <a:solidFill>
                  <a:srgbClr val="C00000"/>
                </a:solidFill>
              </a:rPr>
              <a:t>sad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E7F54-D612-4B65-9DE5-2E7764D03905}"/>
              </a:ext>
            </a:extLst>
          </p:cNvPr>
          <p:cNvSpPr txBox="1"/>
          <p:nvPr/>
        </p:nvSpPr>
        <p:spPr>
          <a:xfrm>
            <a:off x="1257300" y="2557999"/>
            <a:ext cx="795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ending is </a:t>
            </a:r>
            <a:r>
              <a:rPr lang="en-US" b="1" dirty="0">
                <a:solidFill>
                  <a:srgbClr val="C00000"/>
                </a:solidFill>
              </a:rPr>
              <a:t>boring</a:t>
            </a:r>
            <a:r>
              <a:rPr lang="en-US" dirty="0"/>
              <a:t>. The action is so </a:t>
            </a:r>
            <a:r>
              <a:rPr lang="en-US" b="1" dirty="0">
                <a:solidFill>
                  <a:srgbClr val="C00000"/>
                </a:solidFill>
              </a:rPr>
              <a:t>poor</a:t>
            </a:r>
            <a:r>
              <a:rPr lang="en-US" dirty="0"/>
              <a:t>. But the main actress’s dress is so </a:t>
            </a:r>
            <a:r>
              <a:rPr lang="en-US" b="1" dirty="0">
                <a:solidFill>
                  <a:srgbClr val="C00000"/>
                </a:solidFill>
              </a:rPr>
              <a:t>great</a:t>
            </a:r>
            <a:r>
              <a:rPr lang="en-US" dirty="0"/>
              <a:t>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EAE656-57D3-4B89-A7B5-915C62C6BAA8}"/>
              </a:ext>
            </a:extLst>
          </p:cNvPr>
          <p:cNvSpPr/>
          <p:nvPr/>
        </p:nvSpPr>
        <p:spPr>
          <a:xfrm>
            <a:off x="138828" y="1977628"/>
            <a:ext cx="64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73C79B-CB0C-4AA0-9955-D9BD8BEEBC59}"/>
              </a:ext>
            </a:extLst>
          </p:cNvPr>
          <p:cNvSpPr/>
          <p:nvPr/>
        </p:nvSpPr>
        <p:spPr>
          <a:xfrm>
            <a:off x="182526" y="3236508"/>
            <a:ext cx="555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CB3B0-906E-41AE-BA73-CD5A3ED17712}"/>
              </a:ext>
            </a:extLst>
          </p:cNvPr>
          <p:cNvSpPr txBox="1"/>
          <p:nvPr/>
        </p:nvSpPr>
        <p:spPr>
          <a:xfrm>
            <a:off x="1274965" y="3236508"/>
            <a:ext cx="626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film’s ending is </a:t>
            </a:r>
            <a:r>
              <a:rPr lang="en-US" b="1" dirty="0">
                <a:solidFill>
                  <a:srgbClr val="C00000"/>
                </a:solidFill>
              </a:rPr>
              <a:t>great</a:t>
            </a:r>
            <a:r>
              <a:rPr lang="en-US" dirty="0"/>
              <a:t>. Main actor is super </a:t>
            </a:r>
            <a:r>
              <a:rPr lang="en-US" b="1" dirty="0">
                <a:solidFill>
                  <a:srgbClr val="C00000"/>
                </a:solidFill>
              </a:rPr>
              <a:t>great</a:t>
            </a:r>
            <a:r>
              <a:rPr lang="en-US" dirty="0"/>
              <a:t>, I love him.</a:t>
            </a:r>
          </a:p>
          <a:p>
            <a:r>
              <a:rPr lang="en-US" dirty="0"/>
              <a:t>Main actress is also </a:t>
            </a:r>
            <a:r>
              <a:rPr lang="en-US" b="1" dirty="0">
                <a:solidFill>
                  <a:srgbClr val="C00000"/>
                </a:solidFill>
              </a:rPr>
              <a:t>great</a:t>
            </a:r>
            <a:r>
              <a:rPr lang="en-US" dirty="0"/>
              <a:t>, but her action is a bit </a:t>
            </a:r>
            <a:r>
              <a:rPr lang="en-US" b="1" dirty="0">
                <a:solidFill>
                  <a:srgbClr val="C00000"/>
                </a:solidFill>
              </a:rPr>
              <a:t>boring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poor</a:t>
            </a:r>
            <a:r>
              <a:rPr lang="en-US" dirty="0"/>
              <a:t>.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6E53402-5228-4C83-B2A5-AE1E0D9A1074}"/>
              </a:ext>
            </a:extLst>
          </p:cNvPr>
          <p:cNvSpPr/>
          <p:nvPr/>
        </p:nvSpPr>
        <p:spPr>
          <a:xfrm>
            <a:off x="4048125" y="4010025"/>
            <a:ext cx="1203666" cy="471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0FABD5-C0EE-416D-9FD2-DAF6A8228E7E}"/>
              </a:ext>
            </a:extLst>
          </p:cNvPr>
          <p:cNvCxnSpPr/>
          <p:nvPr/>
        </p:nvCxnSpPr>
        <p:spPr>
          <a:xfrm>
            <a:off x="306991" y="3095625"/>
            <a:ext cx="8703659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15261B2-333A-474E-A480-0B45199C2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170" y="4481512"/>
            <a:ext cx="4305300" cy="2247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5FC2F5-8996-4A89-A5E7-1FA412525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99" y="2536990"/>
            <a:ext cx="495300" cy="5429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611682-0896-4A9F-9E3A-C87E74727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48" y="1806927"/>
            <a:ext cx="325002" cy="3515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2F996B-138B-4244-B31E-B68866D0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97" y="2153394"/>
            <a:ext cx="325002" cy="3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9EED-0826-426E-9BF6-CF6FD758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26CDA2D-E749-41BA-90D1-D059D1358149}"/>
              </a:ext>
            </a:extLst>
          </p:cNvPr>
          <p:cNvSpPr/>
          <p:nvPr/>
        </p:nvSpPr>
        <p:spPr>
          <a:xfrm>
            <a:off x="1752600" y="3810000"/>
            <a:ext cx="1019175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73BE4-CE32-4737-9502-B9ADF6D64FED}"/>
                  </a:ext>
                </a:extLst>
              </p:cNvPr>
              <p:cNvSpPr txBox="1"/>
              <p:nvPr/>
            </p:nvSpPr>
            <p:spPr>
              <a:xfrm>
                <a:off x="6192670" y="2099732"/>
                <a:ext cx="2160756" cy="1591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Prior Prob.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{+1}=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{−1}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73BE4-CE32-4737-9502-B9ADF6D64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670" y="2099732"/>
                <a:ext cx="2160756" cy="1591205"/>
              </a:xfrm>
              <a:prstGeom prst="rect">
                <a:avLst/>
              </a:prstGeom>
              <a:blipFill>
                <a:blip r:embed="rId2"/>
                <a:stretch>
                  <a:fillRect l="-6780" t="-5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BFEF95-ABDA-45E4-A0DA-0F27F5469517}"/>
              </a:ext>
            </a:extLst>
          </p:cNvPr>
          <p:cNvSpPr/>
          <p:nvPr/>
        </p:nvSpPr>
        <p:spPr>
          <a:xfrm rot="19545099">
            <a:off x="5443690" y="3399920"/>
            <a:ext cx="819150" cy="747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36F57A-7728-4C71-A7F7-E3C7071F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4726265"/>
            <a:ext cx="5924550" cy="198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9CD791-ADE8-42AD-8874-B2C6A942A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" y="1355622"/>
            <a:ext cx="4305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67D-2F80-48B8-864B-741854EB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DB34-6D2C-4765-8D49-BEFC2BAE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Understanding the main concept of Naive Bayes classifier</a:t>
            </a:r>
          </a:p>
          <a:p>
            <a:r>
              <a:rPr lang="en-US" sz="2800" dirty="0"/>
              <a:t>Applying the classifiers to Text Mining</a:t>
            </a:r>
          </a:p>
        </p:txBody>
      </p:sp>
    </p:spTree>
    <p:extLst>
      <p:ext uri="{BB962C8B-B14F-4D97-AF65-F5344CB8AC3E}">
        <p14:creationId xmlns:p14="http://schemas.microsoft.com/office/powerpoint/2010/main" val="60512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9EED-0826-426E-9BF6-CF6FD758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73BE4-CE32-4737-9502-B9ADF6D64FED}"/>
                  </a:ext>
                </a:extLst>
              </p:cNvPr>
              <p:cNvSpPr txBox="1"/>
              <p:nvPr/>
            </p:nvSpPr>
            <p:spPr>
              <a:xfrm>
                <a:off x="6878469" y="1810520"/>
                <a:ext cx="2160756" cy="1591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i="1" dirty="0">
                    <a:solidFill>
                      <a:srgbClr val="FF0000"/>
                    </a:solidFill>
                  </a:rPr>
                  <a:t>Prior Probabilities: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{+1}=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{−1}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73BE4-CE32-4737-9502-B9ADF6D64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469" y="1810520"/>
                <a:ext cx="2160756" cy="1591205"/>
              </a:xfrm>
              <a:prstGeom prst="rect">
                <a:avLst/>
              </a:prstGeom>
              <a:blipFill>
                <a:blip r:embed="rId2"/>
                <a:stretch>
                  <a:fillRect l="-6479" t="-4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E3A20D5-6092-47E7-8BB6-91E4106D1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447800"/>
            <a:ext cx="5924550" cy="198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F7467-E28B-45D4-B35F-366225120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142" y="4155584"/>
            <a:ext cx="4230991" cy="187163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55686-278E-4C1C-A485-C2A8D5410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86" y="4155584"/>
            <a:ext cx="4102964" cy="187163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A54CCC-8E87-49AC-97B1-F35D2FC14A36}"/>
              </a:ext>
            </a:extLst>
          </p:cNvPr>
          <p:cNvSpPr/>
          <p:nvPr/>
        </p:nvSpPr>
        <p:spPr>
          <a:xfrm>
            <a:off x="657587" y="3668485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Conditional Probabilities: </a:t>
            </a:r>
          </a:p>
        </p:txBody>
      </p:sp>
    </p:spTree>
    <p:extLst>
      <p:ext uri="{BB962C8B-B14F-4D97-AF65-F5344CB8AC3E}">
        <p14:creationId xmlns:p14="http://schemas.microsoft.com/office/powerpoint/2010/main" val="3737575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9EED-0826-426E-9BF6-CF6FD758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73BE4-CE32-4737-9502-B9ADF6D64FED}"/>
                  </a:ext>
                </a:extLst>
              </p:cNvPr>
              <p:cNvSpPr txBox="1"/>
              <p:nvPr/>
            </p:nvSpPr>
            <p:spPr>
              <a:xfrm>
                <a:off x="230019" y="4068378"/>
                <a:ext cx="2160756" cy="1591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i="1" dirty="0">
                    <a:solidFill>
                      <a:srgbClr val="FF0000"/>
                    </a:solidFill>
                  </a:rPr>
                  <a:t>Prior Probabilities: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{+1}=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{−1}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73BE4-CE32-4737-9502-B9ADF6D64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19" y="4068378"/>
                <a:ext cx="2160756" cy="1591205"/>
              </a:xfrm>
              <a:prstGeom prst="rect">
                <a:avLst/>
              </a:prstGeom>
              <a:blipFill>
                <a:blip r:embed="rId2"/>
                <a:stretch>
                  <a:fillRect l="-6780" t="-4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EFF7467-E28B-45D4-B35F-36622512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331" y="2021984"/>
            <a:ext cx="4230991" cy="187163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55686-278E-4C1C-A485-C2A8D5410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2021984"/>
            <a:ext cx="4102964" cy="187163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A54CCC-8E87-49AC-97B1-F35D2FC14A36}"/>
              </a:ext>
            </a:extLst>
          </p:cNvPr>
          <p:cNvSpPr/>
          <p:nvPr/>
        </p:nvSpPr>
        <p:spPr>
          <a:xfrm>
            <a:off x="104775" y="1477892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Conditional Probabilities: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4BE680-9F46-4761-B4FA-6CBDE6569C94}"/>
              </a:ext>
            </a:extLst>
          </p:cNvPr>
          <p:cNvSpPr/>
          <p:nvPr/>
        </p:nvSpPr>
        <p:spPr>
          <a:xfrm>
            <a:off x="3257985" y="4631689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Choosing a class: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DC1F14-AAA1-4E05-8C2C-EB080E8EEC92}"/>
                  </a:ext>
                </a:extLst>
              </p:cNvPr>
              <p:cNvSpPr/>
              <p:nvPr/>
            </p:nvSpPr>
            <p:spPr>
              <a:xfrm>
                <a:off x="3420958" y="4948341"/>
                <a:ext cx="57230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P(+1|d5) = (3/4) * (6/14) * (6/14) * (6/14) * (1/14) * (1/14)</a:t>
                </a:r>
              </a:p>
              <a:p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0.000301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DC1F14-AAA1-4E05-8C2C-EB080E8EE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958" y="4948341"/>
                <a:ext cx="5723042" cy="646331"/>
              </a:xfrm>
              <a:prstGeom prst="rect">
                <a:avLst/>
              </a:prstGeom>
              <a:blipFill>
                <a:blip r:embed="rId5"/>
                <a:stretch>
                  <a:fillRect l="-852" t="-5660" r="-10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21D806B-7301-410D-9803-676908B61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0958" y="4269739"/>
            <a:ext cx="4229100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7B3913-9279-4DA1-937A-31FA39251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94" y="5834343"/>
            <a:ext cx="2773501" cy="871257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556B93-956A-45C8-9949-FC0A556CCF9B}"/>
                  </a:ext>
                </a:extLst>
              </p:cNvPr>
              <p:cNvSpPr/>
              <p:nvPr/>
            </p:nvSpPr>
            <p:spPr>
              <a:xfrm>
                <a:off x="3420958" y="5650349"/>
                <a:ext cx="51379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P(+1|d5) = (1/4) * (2/9) * (2/9) * (2/9) * (2/9) * (2/9)</a:t>
                </a:r>
              </a:p>
              <a:p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0.000135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556B93-956A-45C8-9949-FC0A556CC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958" y="5650349"/>
                <a:ext cx="5137945" cy="646331"/>
              </a:xfrm>
              <a:prstGeom prst="rect">
                <a:avLst/>
              </a:prstGeom>
              <a:blipFill>
                <a:blip r:embed="rId8"/>
                <a:stretch>
                  <a:fillRect l="-949" t="-5660" r="-23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F575802-21A8-45F9-AD92-26449C9B0227}"/>
              </a:ext>
            </a:extLst>
          </p:cNvPr>
          <p:cNvSpPr txBox="1"/>
          <p:nvPr/>
        </p:nvSpPr>
        <p:spPr>
          <a:xfrm>
            <a:off x="3905250" y="632356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 d5 is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Positive</a:t>
            </a:r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1778D2-BF0F-4622-9D5B-2F4340E35A77}"/>
                  </a:ext>
                </a:extLst>
              </p:cNvPr>
              <p:cNvSpPr txBox="1"/>
              <p:nvPr/>
            </p:nvSpPr>
            <p:spPr>
              <a:xfrm>
                <a:off x="4981392" y="316945"/>
                <a:ext cx="3757952" cy="615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1778D2-BF0F-4622-9D5B-2F4340E35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392" y="316945"/>
                <a:ext cx="3757952" cy="6156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987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843A-1C4A-8D41-A25F-51566BBC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37BA6-FC7E-4945-A93D-2C19D8647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81" y="3887991"/>
            <a:ext cx="2679700" cy="194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6A0B6-7C8D-F949-AA52-93F5AE8A2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81" y="1538503"/>
            <a:ext cx="7505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9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3EE76-DD52-EA45-9EC6-5FF5FA293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22"/>
            <a:ext cx="9144000" cy="4004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1BCE72-061F-B247-A5BC-3B441E7F5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5366"/>
            <a:ext cx="9144000" cy="171783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67F0D3-5784-C243-9468-49B6FAFA119B}"/>
              </a:ext>
            </a:extLst>
          </p:cNvPr>
          <p:cNvCxnSpPr/>
          <p:nvPr/>
        </p:nvCxnSpPr>
        <p:spPr>
          <a:xfrm>
            <a:off x="115614" y="4435366"/>
            <a:ext cx="8954814" cy="0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564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E28415C-1B16-430D-96FC-9D598FC7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66" y="2635911"/>
            <a:ext cx="5353569" cy="120057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71B1410-5C7C-4810-9E0A-CF00697D78BD}"/>
              </a:ext>
            </a:extLst>
          </p:cNvPr>
          <p:cNvGrpSpPr/>
          <p:nvPr/>
        </p:nvGrpSpPr>
        <p:grpSpPr>
          <a:xfrm>
            <a:off x="1151654" y="1156316"/>
            <a:ext cx="7845757" cy="1114014"/>
            <a:chOff x="1317909" y="133851"/>
            <a:chExt cx="7845757" cy="11140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31341D-726C-4369-BB92-1DDAFFB6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7909" y="133851"/>
              <a:ext cx="7845757" cy="74468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8158AA-A114-4102-B7C6-DD83A24819E9}"/>
                </a:ext>
              </a:extLst>
            </p:cNvPr>
            <p:cNvSpPr/>
            <p:nvPr/>
          </p:nvSpPr>
          <p:spPr>
            <a:xfrm>
              <a:off x="4788131" y="505376"/>
              <a:ext cx="1961804" cy="2843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B08825-1371-4BD7-9084-A6103CE9644D}"/>
                </a:ext>
              </a:extLst>
            </p:cNvPr>
            <p:cNvSpPr/>
            <p:nvPr/>
          </p:nvSpPr>
          <p:spPr>
            <a:xfrm>
              <a:off x="6919417" y="523008"/>
              <a:ext cx="1782994" cy="2843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FD9B4F-7352-480F-A114-E23AAA00E36E}"/>
                </a:ext>
              </a:extLst>
            </p:cNvPr>
            <p:cNvSpPr txBox="1"/>
            <p:nvPr/>
          </p:nvSpPr>
          <p:spPr>
            <a:xfrm>
              <a:off x="5453874" y="878533"/>
              <a:ext cx="630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Data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F423F2-8611-4211-A22D-737769C7F857}"/>
                </a:ext>
              </a:extLst>
            </p:cNvPr>
            <p:cNvSpPr txBox="1"/>
            <p:nvPr/>
          </p:nvSpPr>
          <p:spPr>
            <a:xfrm>
              <a:off x="7457330" y="878533"/>
              <a:ext cx="707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Label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93AC85F-5F84-483E-A9D0-FD95E8BB1116}"/>
              </a:ext>
            </a:extLst>
          </p:cNvPr>
          <p:cNvSpPr txBox="1"/>
          <p:nvPr/>
        </p:nvSpPr>
        <p:spPr>
          <a:xfrm>
            <a:off x="868016" y="78698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B515EF-987F-464D-A8AD-06C1C15C8390}"/>
              </a:ext>
            </a:extLst>
          </p:cNvPr>
          <p:cNvSpPr txBox="1"/>
          <p:nvPr/>
        </p:nvSpPr>
        <p:spPr>
          <a:xfrm>
            <a:off x="868016" y="226657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EEDFCA1-3931-4A53-AD46-0DC814FE6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366" y="4712241"/>
            <a:ext cx="6272376" cy="12005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27A4B2-1C83-49DE-9A23-C73A8AF7CF91}"/>
              </a:ext>
            </a:extLst>
          </p:cNvPr>
          <p:cNvSpPr txBox="1"/>
          <p:nvPr/>
        </p:nvSpPr>
        <p:spPr>
          <a:xfrm>
            <a:off x="860001" y="4386730"/>
            <a:ext cx="14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Probabilities: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0743D1-67FC-47E6-B273-94E62EEB9B2A}"/>
              </a:ext>
            </a:extLst>
          </p:cNvPr>
          <p:cNvSpPr txBox="1"/>
          <p:nvPr/>
        </p:nvSpPr>
        <p:spPr>
          <a:xfrm>
            <a:off x="4532554" y="586899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{-1}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B5218E-6FFC-4B7E-B99E-32394BFAFBD8}"/>
              </a:ext>
            </a:extLst>
          </p:cNvPr>
          <p:cNvSpPr txBox="1"/>
          <p:nvPr/>
        </p:nvSpPr>
        <p:spPr>
          <a:xfrm>
            <a:off x="5669190" y="5868992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{+1}</a:t>
            </a:r>
          </a:p>
        </p:txBody>
      </p:sp>
    </p:spTree>
    <p:extLst>
      <p:ext uri="{BB962C8B-B14F-4D97-AF65-F5344CB8AC3E}">
        <p14:creationId xmlns:p14="http://schemas.microsoft.com/office/powerpoint/2010/main" val="4115980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3BA6-86FC-4676-B570-F27A91A1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09DD2-8A03-4438-9FD0-DDF97304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Naive Bayes is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Very Fast, low storage requirements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Robust to Irrelevant Features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Very good in domains with many equally important features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Optimal if the independence assumptions hold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A good dependable baseline for 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5889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ayes' theorem">
            <a:extLst>
              <a:ext uri="{FF2B5EF4-FFF2-40B4-BE49-F238E27FC236}">
                <a16:creationId xmlns:a16="http://schemas.microsoft.com/office/drawing/2014/main" id="{00D69EA7-0D0B-46AB-90A9-0DDFD998D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154" y="2426554"/>
            <a:ext cx="5839691" cy="38931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89A060-341A-404C-9BDE-9B4669E4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sz="3600" dirty="0"/>
              <a:t>Naive Bayes theorem?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B2031E-BB82-40C3-B361-C14364F6F3E1}"/>
              </a:ext>
            </a:extLst>
          </p:cNvPr>
          <p:cNvSpPr/>
          <p:nvPr/>
        </p:nvSpPr>
        <p:spPr>
          <a:xfrm>
            <a:off x="232756" y="1503224"/>
            <a:ext cx="867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 probability theory and statistics, </a:t>
            </a:r>
            <a:r>
              <a:rPr lang="en-US" b="1" dirty="0"/>
              <a:t>Bayes' theorem</a:t>
            </a:r>
            <a:r>
              <a:rPr lang="en-US" dirty="0"/>
              <a:t> (alternatively </a:t>
            </a:r>
            <a:r>
              <a:rPr lang="en-US" b="1" dirty="0"/>
              <a:t>Bayes' law</a:t>
            </a:r>
            <a:r>
              <a:rPr lang="en-US" dirty="0"/>
              <a:t> or </a:t>
            </a:r>
            <a:r>
              <a:rPr lang="en-US" b="1" dirty="0"/>
              <a:t>Bayes' rule</a:t>
            </a:r>
            <a:r>
              <a:rPr lang="en-US" dirty="0"/>
              <a:t>) describes the probability of an event, based on prior knowledge of conditions that might be related to the event.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9FD5F-860E-4B1B-8DBC-FA4FE9CAA25F}"/>
              </a:ext>
            </a:extLst>
          </p:cNvPr>
          <p:cNvSpPr txBox="1"/>
          <p:nvPr/>
        </p:nvSpPr>
        <p:spPr>
          <a:xfrm>
            <a:off x="861200" y="4637479"/>
            <a:ext cx="158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highlight>
                  <a:srgbClr val="FFFF00"/>
                </a:highlight>
              </a:rPr>
              <a:t>Posterior Prob.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7667F-7DE2-445F-8007-4B62FAF2EA96}"/>
              </a:ext>
            </a:extLst>
          </p:cNvPr>
          <p:cNvSpPr txBox="1"/>
          <p:nvPr/>
        </p:nvSpPr>
        <p:spPr>
          <a:xfrm>
            <a:off x="4419046" y="3974877"/>
            <a:ext cx="112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highlight>
                  <a:srgbClr val="FFFF00"/>
                </a:highlight>
              </a:rPr>
              <a:t>Likelihood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34419-62AA-4DBA-8743-14E5B8CA7C05}"/>
              </a:ext>
            </a:extLst>
          </p:cNvPr>
          <p:cNvSpPr txBox="1"/>
          <p:nvPr/>
        </p:nvSpPr>
        <p:spPr>
          <a:xfrm>
            <a:off x="6700894" y="426814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highlight>
                  <a:srgbClr val="FFFF00"/>
                </a:highlight>
              </a:rPr>
              <a:t>Class Prior Prob.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28C3C-DB10-454F-A635-0902DC20C8D5}"/>
              </a:ext>
            </a:extLst>
          </p:cNvPr>
          <p:cNvSpPr txBox="1"/>
          <p:nvPr/>
        </p:nvSpPr>
        <p:spPr>
          <a:xfrm>
            <a:off x="5790738" y="5109248"/>
            <a:ext cx="207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highlight>
                  <a:srgbClr val="FFFF00"/>
                </a:highlight>
              </a:rPr>
              <a:t>Predictor Prior Prob.</a:t>
            </a:r>
          </a:p>
        </p:txBody>
      </p:sp>
    </p:spTree>
    <p:extLst>
      <p:ext uri="{BB962C8B-B14F-4D97-AF65-F5344CB8AC3E}">
        <p14:creationId xmlns:p14="http://schemas.microsoft.com/office/powerpoint/2010/main" val="157011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008-16F4-418E-88B4-656E3CE1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F096E-4A19-4B28-A81B-EE76BB34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1399222"/>
            <a:ext cx="1928812" cy="45431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36DA7B-DF4C-48F0-83F9-F0252FE9B411}"/>
              </a:ext>
            </a:extLst>
          </p:cNvPr>
          <p:cNvSpPr/>
          <p:nvPr/>
        </p:nvSpPr>
        <p:spPr>
          <a:xfrm>
            <a:off x="2263140" y="1539716"/>
            <a:ext cx="6598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858"/>
                </a:solidFill>
                <a:latin typeface="roboto" panose="02000000000000000000" pitchFamily="2" charset="0"/>
              </a:rPr>
              <a:t>We have a training data set of weather and corresponding target variable ‘Play’ (suggesting possibilities of playing). Now, we need to classify whether players will play or not based on weather condition.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4D340A-40AC-48CB-87DD-7926135438D6}"/>
              </a:ext>
            </a:extLst>
          </p:cNvPr>
          <p:cNvSpPr/>
          <p:nvPr/>
        </p:nvSpPr>
        <p:spPr>
          <a:xfrm>
            <a:off x="2750127" y="3147585"/>
            <a:ext cx="6111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59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Step 1</a:t>
            </a:r>
            <a:r>
              <a:rPr lang="en-US" dirty="0">
                <a:solidFill>
                  <a:srgbClr val="595858"/>
                </a:solidFill>
                <a:latin typeface="roboto" panose="02000000000000000000" pitchFamily="2" charset="0"/>
              </a:rPr>
              <a:t>: Convert the data set into a frequency table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C8C4C-CC12-4C40-A509-D6031D81B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757" y="3890962"/>
            <a:ext cx="35909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4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008-16F4-418E-88B4-656E3CE1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F096E-4A19-4B28-A81B-EE76BB34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8" y="1539716"/>
            <a:ext cx="1928812" cy="45431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36DA7B-DF4C-48F0-83F9-F0252FE9B411}"/>
              </a:ext>
            </a:extLst>
          </p:cNvPr>
          <p:cNvSpPr/>
          <p:nvPr/>
        </p:nvSpPr>
        <p:spPr>
          <a:xfrm>
            <a:off x="2263140" y="1539716"/>
            <a:ext cx="6598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858"/>
                </a:solidFill>
                <a:latin typeface="roboto" panose="02000000000000000000" pitchFamily="2" charset="0"/>
              </a:rPr>
              <a:t>We have a training data set of weather and corresponding target variable ‘Play’ (suggesting possibilities of playing). Now, we need to classify whether players will play or not based on weather condition.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EE525-CACE-4AED-A790-ADAB182A982D}"/>
              </a:ext>
            </a:extLst>
          </p:cNvPr>
          <p:cNvSpPr/>
          <p:nvPr/>
        </p:nvSpPr>
        <p:spPr>
          <a:xfrm>
            <a:off x="2772554" y="2930531"/>
            <a:ext cx="60895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59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Step 2</a:t>
            </a:r>
            <a:r>
              <a:rPr lang="en-US" dirty="0">
                <a:solidFill>
                  <a:srgbClr val="595858"/>
                </a:solidFill>
                <a:latin typeface="roboto" panose="02000000000000000000" pitchFamily="2" charset="0"/>
              </a:rPr>
              <a:t>: Create Likelihood table by finding the probabilities like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</a:rPr>
              <a:t>Overcast probability = 0.29</a:t>
            </a:r>
            <a:r>
              <a:rPr lang="en-US" dirty="0">
                <a:solidFill>
                  <a:srgbClr val="595858"/>
                </a:solidFill>
                <a:latin typeface="roboto" panose="02000000000000000000" pitchFamily="2" charset="0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</a:rPr>
              <a:t>probability of playing is 0.64</a:t>
            </a:r>
            <a:r>
              <a:rPr lang="en-US" dirty="0">
                <a:solidFill>
                  <a:srgbClr val="595858"/>
                </a:solidFill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B6093F-B88B-4C4F-998E-EB706687B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970" y="4198236"/>
            <a:ext cx="4812030" cy="245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3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answer">
            <a:extLst>
              <a:ext uri="{FF2B5EF4-FFF2-40B4-BE49-F238E27FC236}">
                <a16:creationId xmlns:a16="http://schemas.microsoft.com/office/drawing/2014/main" id="{D5A9DC0D-584E-4D9E-8520-F9F371D9E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908" y="5409616"/>
            <a:ext cx="1382111" cy="84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3B7008-16F4-418E-88B4-656E3CE1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F096E-4A19-4B28-A81B-EE76BB34F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1548733"/>
            <a:ext cx="1928812" cy="45431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36DA7B-DF4C-48F0-83F9-F0252FE9B411}"/>
              </a:ext>
            </a:extLst>
          </p:cNvPr>
          <p:cNvSpPr/>
          <p:nvPr/>
        </p:nvSpPr>
        <p:spPr>
          <a:xfrm>
            <a:off x="2263140" y="1539716"/>
            <a:ext cx="6598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858"/>
                </a:solidFill>
                <a:latin typeface="roboto" panose="02000000000000000000" pitchFamily="2" charset="0"/>
              </a:rPr>
              <a:t>We have a training data set of weather and corresponding target variable ‘Play’ (suggesting possibilities of playing). Now, we need to classify whether players will play or not based on weather condition.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71C49-578D-449C-BF34-0D3473F977DC}"/>
              </a:ext>
            </a:extLst>
          </p:cNvPr>
          <p:cNvSpPr/>
          <p:nvPr/>
        </p:nvSpPr>
        <p:spPr>
          <a:xfrm>
            <a:off x="2721400" y="2946259"/>
            <a:ext cx="6096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59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Step 3</a:t>
            </a:r>
            <a:r>
              <a:rPr lang="en-US" dirty="0">
                <a:solidFill>
                  <a:srgbClr val="595858"/>
                </a:solidFill>
                <a:latin typeface="roboto" panose="02000000000000000000" pitchFamily="2" charset="0"/>
              </a:rPr>
              <a:t>: Now, use Naive Bayesian equation to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</a:rPr>
              <a:t>calculate the posterior probability for each class</a:t>
            </a:r>
            <a:r>
              <a:rPr lang="en-US" dirty="0">
                <a:solidFill>
                  <a:srgbClr val="595858"/>
                </a:solidFill>
                <a:latin typeface="roboto" panose="02000000000000000000" pitchFamily="2" charset="0"/>
              </a:rPr>
              <a:t>. The class with the highest posterior probability is the outcome of prediction.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EC614-6AEA-4A1C-9DBF-7A7CBDA3E9A3}"/>
              </a:ext>
            </a:extLst>
          </p:cNvPr>
          <p:cNvSpPr/>
          <p:nvPr/>
        </p:nvSpPr>
        <p:spPr>
          <a:xfrm>
            <a:off x="4762541" y="4229692"/>
            <a:ext cx="387048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595858"/>
                </a:solidFill>
                <a:latin typeface="roboto" panose="02000000000000000000" pitchFamily="2" charset="0"/>
              </a:rPr>
              <a:t>Players will play if weather is sunny. </a:t>
            </a:r>
          </a:p>
          <a:p>
            <a:r>
              <a:rPr lang="en-US" dirty="0">
                <a:solidFill>
                  <a:srgbClr val="595858"/>
                </a:solidFill>
                <a:latin typeface="roboto" panose="02000000000000000000" pitchFamily="2" charset="0"/>
              </a:rPr>
              <a:t>Is this statement is correct?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7F01FA-7CD2-43D2-9B75-C0C2832D038C}"/>
              </a:ext>
            </a:extLst>
          </p:cNvPr>
          <p:cNvSpPr/>
          <p:nvPr/>
        </p:nvSpPr>
        <p:spPr>
          <a:xfrm>
            <a:off x="3466045" y="5061996"/>
            <a:ext cx="5650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858"/>
                </a:solidFill>
                <a:latin typeface="roboto" panose="02000000000000000000" pitchFamily="2" charset="0"/>
              </a:rPr>
              <a:t>P(Yes | Sunny) = P( Sunny | Yes) * P(Yes) / P (Sunny)</a:t>
            </a:r>
            <a:endParaRPr lang="en-US" dirty="0"/>
          </a:p>
        </p:txBody>
      </p:sp>
      <p:pic>
        <p:nvPicPr>
          <p:cNvPr id="2050" name="Picture 2" descr="Image result for question">
            <a:extLst>
              <a:ext uri="{FF2B5EF4-FFF2-40B4-BE49-F238E27FC236}">
                <a16:creationId xmlns:a16="http://schemas.microsoft.com/office/drawing/2014/main" id="{04B44A4E-51A0-4935-8ECC-1287BCA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28" b="91806" l="10000" r="90000">
                        <a14:foregroundMark x1="24766" y1="45694" x2="24766" y2="45694"/>
                        <a14:foregroundMark x1="25781" y1="40417" x2="25781" y2="40417"/>
                        <a14:foregroundMark x1="51719" y1="46528" x2="51719" y2="46528"/>
                        <a14:foregroundMark x1="52266" y1="44722" x2="52266" y2="44722"/>
                        <a14:foregroundMark x1="52266" y1="44722" x2="52266" y2="44722"/>
                        <a14:foregroundMark x1="45547" y1="46111" x2="45547" y2="46111"/>
                        <a14:foregroundMark x1="46797" y1="46528" x2="46797" y2="46528"/>
                        <a14:foregroundMark x1="46797" y1="49167" x2="46797" y2="49167"/>
                        <a14:foregroundMark x1="48750" y1="45278" x2="48750" y2="45278"/>
                        <a14:foregroundMark x1="48984" y1="44722" x2="48984" y2="44722"/>
                        <a14:foregroundMark x1="54922" y1="44722" x2="54922" y2="44722"/>
                        <a14:foregroundMark x1="54922" y1="44722" x2="54922" y2="44722"/>
                        <a14:foregroundMark x1="54922" y1="44722" x2="54922" y2="44722"/>
                        <a14:foregroundMark x1="55234" y1="45694" x2="55469" y2="50556"/>
                        <a14:foregroundMark x1="55469" y1="50556" x2="55469" y2="50556"/>
                        <a14:foregroundMark x1="56953" y1="52222" x2="51953" y2="68472"/>
                        <a14:foregroundMark x1="50469" y1="75556" x2="51016" y2="74722"/>
                        <a14:foregroundMark x1="34688" y1="91806" x2="34922" y2="90556"/>
                        <a14:foregroundMark x1="72500" y1="6528" x2="75234" y2="6528"/>
                        <a14:foregroundMark x1="73984" y1="12639" x2="76953" y2="18750"/>
                        <a14:foregroundMark x1="72734" y1="13056" x2="70547" y2="18750"/>
                        <a14:foregroundMark x1="77266" y1="21944" x2="74766" y2="31111"/>
                        <a14:foregroundMark x1="75000" y1="36806" x2="76250" y2="381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09" y="4072214"/>
            <a:ext cx="1296352" cy="72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A00DEC-AB85-4D92-B095-7EEE3A0489F4}"/>
                  </a:ext>
                </a:extLst>
              </p:cNvPr>
              <p:cNvSpPr txBox="1"/>
              <p:nvPr/>
            </p:nvSpPr>
            <p:spPr>
              <a:xfrm>
                <a:off x="4988379" y="5431328"/>
                <a:ext cx="2895536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∗</m:t>
                        </m:r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/(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b="1" dirty="0"/>
                  <a:t>0.60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A00DEC-AB85-4D92-B095-7EEE3A048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79" y="5431328"/>
                <a:ext cx="2895536" cy="552972"/>
              </a:xfrm>
              <a:prstGeom prst="rect">
                <a:avLst/>
              </a:prstGeom>
              <a:blipFill>
                <a:blip r:embed="rId6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C63B14A-89C5-4CED-99C9-8A73CAE5C970}"/>
              </a:ext>
            </a:extLst>
          </p:cNvPr>
          <p:cNvSpPr txBox="1"/>
          <p:nvPr/>
        </p:nvSpPr>
        <p:spPr>
          <a:xfrm>
            <a:off x="3524915" y="5984057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5858"/>
                </a:solidFill>
                <a:latin typeface="roboto" panose="02000000000000000000" pitchFamily="2" charset="0"/>
              </a:rPr>
              <a:t>P(No | Sunny) = P( Sunny | No) * P(No) / P (Sunny)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19840-D46A-4C09-9681-81EF8B952B10}"/>
                  </a:ext>
                </a:extLst>
              </p:cNvPr>
              <p:cNvSpPr txBox="1"/>
              <p:nvPr/>
            </p:nvSpPr>
            <p:spPr>
              <a:xfrm>
                <a:off x="5013225" y="6305028"/>
                <a:ext cx="2845844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∗</m:t>
                        </m:r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/(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b="1" dirty="0"/>
                  <a:t>0.40 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19840-D46A-4C09-9681-81EF8B952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225" y="6305028"/>
                <a:ext cx="2845844" cy="552972"/>
              </a:xfrm>
              <a:prstGeom prst="rect">
                <a:avLst/>
              </a:prstGeom>
              <a:blipFill>
                <a:blip r:embed="rId7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11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4998-A2A5-4860-A71F-B0D783AD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Methods</a:t>
            </a:r>
            <a:br>
              <a:rPr lang="en-US" dirty="0"/>
            </a:br>
            <a:r>
              <a:rPr lang="en-US" b="1" dirty="0"/>
              <a:t>Supervised Machine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07185-22AD-446F-AD2C-3F28BCAE4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dirty="0"/>
                  <a:t>Input: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/>
                  <a:t>a document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d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/>
                  <a:t>a fixed set of classes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C = {c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, c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,…, 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c</a:t>
                </a:r>
                <a:r>
                  <a:rPr lang="en-US" sz="2800" b="1" baseline="-25000" dirty="0" err="1">
                    <a:solidFill>
                      <a:srgbClr val="FF0000"/>
                    </a:solidFill>
                  </a:rPr>
                  <a:t>J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 }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/>
                  <a:t>A training set of m hand-labeled documents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(d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,c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),....,(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d</a:t>
                </a:r>
                <a:r>
                  <a:rPr lang="en-US" sz="2800" b="1" baseline="-25000" dirty="0" err="1">
                    <a:solidFill>
                      <a:srgbClr val="FF0000"/>
                    </a:solidFill>
                  </a:rPr>
                  <a:t>m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,c</a:t>
                </a:r>
                <a:r>
                  <a:rPr lang="en-US" sz="2800" b="1" baseline="-25000" dirty="0" err="1">
                    <a:solidFill>
                      <a:srgbClr val="FF0000"/>
                    </a:solidFill>
                  </a:rPr>
                  <a:t>m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)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dirty="0"/>
                  <a:t>Output: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/>
                  <a:t>a learned classifier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:d </a:t>
                </a:r>
                <a:r>
                  <a:rPr lang="en-US" sz="28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c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07185-22AD-446F-AD2C-3F28BCAE4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33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3D6-A772-403B-898D-45DD616B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188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Positive</a:t>
            </a:r>
            <a:r>
              <a:rPr lang="en-US"/>
              <a:t> or </a:t>
            </a:r>
            <a:r>
              <a:rPr lang="en-US" b="1">
                <a:solidFill>
                  <a:srgbClr val="0070C0"/>
                </a:solidFill>
              </a:rPr>
              <a:t>negative</a:t>
            </a:r>
            <a:r>
              <a:rPr lang="en-US"/>
              <a:t> movie review?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E20D-FFA9-4863-81AF-AB33CE62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4675629"/>
          </a:xfrm>
        </p:spPr>
        <p:txBody>
          <a:bodyPr>
            <a:normAutofit/>
          </a:bodyPr>
          <a:lstStyle/>
          <a:p>
            <a:r>
              <a:rPr lang="en-US" sz="3200" dirty="0"/>
              <a:t>unbelievably disappointing </a:t>
            </a:r>
          </a:p>
          <a:p>
            <a:r>
              <a:rPr lang="en-US" sz="3200" dirty="0"/>
              <a:t>Full of zany characters and richly applied satire, and some great plot twists</a:t>
            </a:r>
          </a:p>
          <a:p>
            <a:r>
              <a:rPr lang="en-US" sz="3200" dirty="0"/>
              <a:t>this is the greatest screwball comedy ever filmed</a:t>
            </a:r>
          </a:p>
          <a:p>
            <a:r>
              <a:rPr lang="en-US" sz="3200" dirty="0"/>
              <a:t>It was pathetic. The worst part about it was the boxing scenes.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B8AE3-7337-4142-8B9F-24FA120F1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937" y="1501334"/>
            <a:ext cx="495300" cy="54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F918D3-2F7C-45F9-8FE0-41FBA0A7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937" y="2084865"/>
            <a:ext cx="466725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54A242-5859-4353-889E-97C2DD73B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224" y="3080658"/>
            <a:ext cx="466725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CAF5E-C4FE-4DC4-B1EF-D70D9D9F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936" y="3995889"/>
            <a:ext cx="4953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5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4998-A2A5-4860-A71F-B0D783AD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Methods</a:t>
            </a:r>
            <a:br>
              <a:rPr lang="en-US" dirty="0"/>
            </a:br>
            <a:r>
              <a:rPr lang="en-US" b="1" dirty="0"/>
              <a:t>Supervised Machine Learning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3920A-C70F-4107-BED4-3847A9D3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Any kind of classifier 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Naïve Bayes </a:t>
            </a:r>
          </a:p>
          <a:p>
            <a:pPr lvl="1"/>
            <a:r>
              <a:rPr lang="en-US" sz="3200" dirty="0"/>
              <a:t>k-Nearest Neighbors </a:t>
            </a:r>
          </a:p>
          <a:p>
            <a:pPr lvl="1"/>
            <a:r>
              <a:rPr lang="en-US" sz="3200" dirty="0"/>
              <a:t>Logistic regression </a:t>
            </a:r>
          </a:p>
          <a:p>
            <a:pPr lvl="1"/>
            <a:r>
              <a:rPr lang="en-US" sz="3200" dirty="0"/>
              <a:t>Support-vector machines </a:t>
            </a:r>
          </a:p>
          <a:p>
            <a:pPr lvl="1"/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4728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835</Words>
  <Application>Microsoft Macintosh PowerPoint</Application>
  <PresentationFormat>On-screen Show (4:3)</PresentationFormat>
  <Paragraphs>127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roboto</vt:lpstr>
      <vt:lpstr>Wingdings</vt:lpstr>
      <vt:lpstr>Office Theme</vt:lpstr>
      <vt:lpstr>COMP30810 Intro to Text Analytics</vt:lpstr>
      <vt:lpstr>Today Goals:</vt:lpstr>
      <vt:lpstr>What is Naive Bayes theorem?</vt:lpstr>
      <vt:lpstr>Example</vt:lpstr>
      <vt:lpstr>Example</vt:lpstr>
      <vt:lpstr>Example</vt:lpstr>
      <vt:lpstr>Classification Methods Supervised Machine Learning </vt:lpstr>
      <vt:lpstr>Positive or negative movie review? </vt:lpstr>
      <vt:lpstr>Classification Methods Supervised Machine Learning </vt:lpstr>
      <vt:lpstr>The bag of words representation </vt:lpstr>
      <vt:lpstr>The bag of words representation </vt:lpstr>
      <vt:lpstr>The bag of words representation </vt:lpstr>
      <vt:lpstr>Bayes’ Rule Applied to Documents and Classes </vt:lpstr>
      <vt:lpstr>Bayes’ Rule Applied to Documents and Classes </vt:lpstr>
      <vt:lpstr>Bayes’ Rule Applied to Documents and Classes </vt:lpstr>
      <vt:lpstr>Bayes’ Rule Applied to Documents and Classes </vt:lpstr>
      <vt:lpstr>Algorithm</vt:lpstr>
      <vt:lpstr>Example</vt:lpstr>
      <vt:lpstr>Example</vt:lpstr>
      <vt:lpstr>Example</vt:lpstr>
      <vt:lpstr>Example</vt:lpstr>
      <vt:lpstr>Python Implementation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COMP30810 Intro to Text Analytics</dc:title>
  <dc:creator>Le Binh</dc:creator>
  <cp:lastModifiedBy>Thanh Binh Le</cp:lastModifiedBy>
  <cp:revision>162</cp:revision>
  <dcterms:created xsi:type="dcterms:W3CDTF">2018-07-12T09:51:39Z</dcterms:created>
  <dcterms:modified xsi:type="dcterms:W3CDTF">2018-10-31T10:55:51Z</dcterms:modified>
</cp:coreProperties>
</file>