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Binh" initials="LB" lastIdx="0" clrIdx="0">
    <p:extLst>
      <p:ext uri="{19B8F6BF-5375-455C-9EA6-DF929625EA0E}">
        <p15:presenceInfo xmlns:p15="http://schemas.microsoft.com/office/powerpoint/2012/main" userId="1805dfa9cd9fbb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24BBD-1CC7-43F2-9FFA-4F9F91198F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6434-B326-4429-B8C3-D1C885A7E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1890-378C-4071-B216-FDF0E3AE0BC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798F-BF53-4F26-A269-50769175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C61-E030-48D4-A017-9507ECEDB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9A83-0472-47BC-A1B8-FD4DCE4F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3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30C-0BFE-4E66-A9D8-358E9CC8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21AF-CCEE-42EE-97CE-9CEC6695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2218"/>
            <a:ext cx="6858000" cy="15255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75F3-5DE8-4D0E-88DC-82B8743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C06C-E1C3-4307-8698-B79C9D95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F44D-F376-44D8-892A-6DDB756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cd logo png">
            <a:extLst>
              <a:ext uri="{FF2B5EF4-FFF2-40B4-BE49-F238E27FC236}">
                <a16:creationId xmlns:a16="http://schemas.microsoft.com/office/drawing/2014/main" id="{4287B32C-C8EA-411C-976E-8CD731E06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65467-1DD7-4FDB-BEF9-A99A1CF8D52E}"/>
              </a:ext>
            </a:extLst>
          </p:cNvPr>
          <p:cNvCxnSpPr/>
          <p:nvPr userDrawn="1"/>
        </p:nvCxnSpPr>
        <p:spPr>
          <a:xfrm>
            <a:off x="1143000" y="3602038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1148439" y="3640142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8A4C-E2E1-42BA-A615-6D6584A7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C7ED-66D3-40C4-9FB3-5D8B5134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439C-8941-4B87-9C7A-C406D0E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1CAA-D351-454C-BD37-0689368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300-A800-4C59-8994-3382533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C362-54EC-4F6F-993E-EB0220CD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74B2-881E-4126-B898-2553FF41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70F-D090-4691-9E46-0F04CC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2DE-DF39-41F1-B3D8-985A0D44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C112-B5C6-4E8C-AB11-BCFDC69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2" descr="Image result for ucd logo png">
            <a:extLst>
              <a:ext uri="{FF2B5EF4-FFF2-40B4-BE49-F238E27FC236}">
                <a16:creationId xmlns:a16="http://schemas.microsoft.com/office/drawing/2014/main" id="{8B64AFC3-BA40-4A08-AABC-9D54DFE83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F3257C-DFDE-4AE4-AA42-5F79C86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75" y="2246397"/>
            <a:ext cx="7070725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A61-D3D2-4337-B812-A948655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F4BC-AB6B-43FF-AE85-597B73B9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269-F32F-4657-B237-1E37417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FCBE-84FD-4577-8D8E-5F9AE22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8140-F6A8-48E4-852C-D8F2DECC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CF9C1-B532-444D-9D5C-EEFD3D8FB741}"/>
              </a:ext>
            </a:extLst>
          </p:cNvPr>
          <p:cNvCxnSpPr/>
          <p:nvPr userDrawn="1"/>
        </p:nvCxnSpPr>
        <p:spPr>
          <a:xfrm>
            <a:off x="97971" y="1354824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0" y="1320739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D2A-D78C-403A-AB77-4E70C69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15BD-97B1-4CA5-BEE7-8A26B03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E03-A7A3-40A0-AFFD-A08DFCA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5B3-49CE-49C1-A265-C6DCD0D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3FCA-65D0-4EF4-86A0-63D410D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18F1-83FD-41C7-B14D-47837A3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DBE-3E68-433C-8E77-85E4D021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F238-4E7F-4CA0-A0AB-9A13417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72EA-916B-46F6-AECA-280D001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A297-EDC1-4387-AA92-469FFB9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926A-1038-4B1C-929D-89F9D1D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226-C29D-499C-90DB-3775EBC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9D64-9D92-4C8E-9E9C-CF25A631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BEE4-0544-4728-BAB9-FB0AA718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C99E-A4CE-4B97-B30C-B5184B489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CA04-512F-408B-8BE7-60B1EA9E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0D6E-5AFC-4E82-8009-63A6A43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F2C3-52D3-4DB7-87E7-0992E61C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BAFE6-9A55-4F2E-AD14-7F90423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A01-3677-4393-B122-16559100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E6C3-700D-4AC4-A71B-C5848C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2FC0-4CB9-421A-9287-53DB1AB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11B8-5A94-41CE-AA46-7EF2E9D1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B7FF-C1E2-4B7D-936D-7B1F2C64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9E60-5CA8-4B4C-8487-26E3306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C97F-FD72-4814-8C24-987E4A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D-5691-42CF-A29A-B96F860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EF05-D242-4755-93F8-0EBE5BF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514D-9C3E-49F8-AF33-796251E6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8209-DB05-42A1-A4FA-4ECBB5C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7585-BA7C-4CC3-9668-BA882AB7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734E-D92C-4823-9024-125D102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3DF-9081-4FC4-814E-1F5DF76F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DC1C-8376-4636-9AE1-0709D80B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127E-436D-476F-889E-ACF20D21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285-4E90-4518-8255-CE4BF0FE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7B29-1D34-4E4E-9CCB-90D3302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014-16DF-40DB-ADE8-76A29AD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A8D60-DCB9-4DC2-917C-5D817041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4CF-9E00-4FB7-960E-6C6808F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58A2-E6C9-44CE-89D8-6C42762F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3184-5E3F-44E2-9A2B-CE00FFCDD202}" type="datetimeFigureOut">
              <a:rPr lang="en-US" smtClean="0"/>
              <a:t>30/10/18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A89-1591-4136-8F15-4CE0B5C9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C638-5F37-40DC-963E-216B896C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4E1-F271-41AF-81C3-D9E01F1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19" y="1192449"/>
            <a:ext cx="5354300" cy="1655762"/>
          </a:xfrm>
        </p:spPr>
        <p:txBody>
          <a:bodyPr>
            <a:normAutofit/>
          </a:bodyPr>
          <a:lstStyle/>
          <a:p>
            <a:r>
              <a:rPr lang="en-US" b="1" dirty="0"/>
              <a:t>COMP30810</a:t>
            </a:r>
            <a:br>
              <a:rPr lang="en-US" dirty="0"/>
            </a:br>
            <a:r>
              <a:rPr lang="en-US" dirty="0"/>
              <a:t>Intro to Text Analytics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BE40-B0A8-418D-A9CF-822D3D50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3937686"/>
            <a:ext cx="6301945" cy="1847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Binh Thanh Le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thanhbinh.le@ucd.ie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Insight Centre for Data Analytics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 of Computer Science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University College 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1D6463-1035-404D-949B-39775BB4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85336"/>
            <a:ext cx="8382000" cy="3876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88516-76A3-4297-BCFF-33E41B72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4680759"/>
            <a:ext cx="6772275" cy="1752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ABD3A8-E418-4D28-9C4E-01A129A62FCC}"/>
              </a:ext>
            </a:extLst>
          </p:cNvPr>
          <p:cNvSpPr/>
          <p:nvPr/>
        </p:nvSpPr>
        <p:spPr>
          <a:xfrm>
            <a:off x="563880" y="2601883"/>
            <a:ext cx="3549534" cy="174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2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D500-8E52-5248-A8F7-B0FB0AEF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 and 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048E-3454-2E4A-B42C-E45C149A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Pros</a:t>
            </a:r>
          </a:p>
          <a:p>
            <a:pPr lvl="1"/>
            <a:r>
              <a:rPr lang="en-US" dirty="0"/>
              <a:t>No assumptions about data — useful, for example, for nonlinear data</a:t>
            </a:r>
          </a:p>
          <a:p>
            <a:pPr lvl="1"/>
            <a:r>
              <a:rPr lang="en-US" dirty="0"/>
              <a:t>Simple algorithm — to explain and understand/interpret</a:t>
            </a:r>
          </a:p>
          <a:p>
            <a:pPr lvl="1"/>
            <a:r>
              <a:rPr lang="en-US" dirty="0"/>
              <a:t>High accuracy (relatively) — it is pretty high but not competitive in comparison to better supervised learning models</a:t>
            </a:r>
          </a:p>
          <a:p>
            <a:pPr lvl="1"/>
            <a:r>
              <a:rPr lang="en-US" dirty="0"/>
              <a:t>Versatile — useful for classification or regression</a:t>
            </a:r>
          </a:p>
          <a:p>
            <a:r>
              <a:rPr lang="en-US" b="1" dirty="0"/>
              <a:t>Cons</a:t>
            </a:r>
          </a:p>
          <a:p>
            <a:pPr lvl="1"/>
            <a:r>
              <a:rPr lang="en-US" dirty="0"/>
              <a:t>Computationally expensive </a:t>
            </a:r>
          </a:p>
          <a:p>
            <a:pPr lvl="1"/>
            <a:r>
              <a:rPr lang="en-US" dirty="0"/>
              <a:t>High memory requirement</a:t>
            </a:r>
          </a:p>
          <a:p>
            <a:pPr lvl="1"/>
            <a:r>
              <a:rPr lang="en-US" dirty="0"/>
              <a:t>Stores all (or almost all) of the training data</a:t>
            </a:r>
          </a:p>
          <a:p>
            <a:pPr lvl="1"/>
            <a:r>
              <a:rPr lang="en-US" dirty="0"/>
              <a:t>Prediction stage might be slow</a:t>
            </a:r>
          </a:p>
          <a:p>
            <a:pPr lvl="1"/>
            <a:r>
              <a:rPr lang="en-US" dirty="0"/>
              <a:t>Sensitive to irrelevant features and the scale of the data</a:t>
            </a:r>
          </a:p>
        </p:txBody>
      </p:sp>
    </p:spTree>
    <p:extLst>
      <p:ext uri="{BB962C8B-B14F-4D97-AF65-F5344CB8AC3E}">
        <p14:creationId xmlns:p14="http://schemas.microsoft.com/office/powerpoint/2010/main" val="274265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46D2-CF73-8243-848E-A3773D08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DFC7-E266-0F44-85BB-506F1262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KNN classifier</a:t>
            </a:r>
          </a:p>
          <a:p>
            <a:r>
              <a:rPr lang="en-US" dirty="0"/>
              <a:t>Apply KNN to text</a:t>
            </a:r>
          </a:p>
        </p:txBody>
      </p:sp>
    </p:spTree>
    <p:extLst>
      <p:ext uri="{BB962C8B-B14F-4D97-AF65-F5344CB8AC3E}">
        <p14:creationId xmlns:p14="http://schemas.microsoft.com/office/powerpoint/2010/main" val="175288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0358-062E-8740-8079-13266CA7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D409-C29B-CA4F-9CCD-8271C2BD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KNN is the short name of </a:t>
            </a:r>
            <a:r>
              <a:rPr lang="en-IE" dirty="0">
                <a:solidFill>
                  <a:srgbClr val="FF0000"/>
                </a:solidFill>
              </a:rPr>
              <a:t>K-Nearest-Neighbour</a:t>
            </a:r>
            <a:r>
              <a:rPr lang="en-IE" dirty="0"/>
              <a:t> classifier. </a:t>
            </a:r>
          </a:p>
          <a:p>
            <a:endParaRPr lang="en-IE" dirty="0"/>
          </a:p>
          <a:p>
            <a:r>
              <a:rPr lang="en-IE" dirty="0"/>
              <a:t>It is very simple, easy to understand, versatile and one of the topmost Supervised Learning algorithms.</a:t>
            </a:r>
          </a:p>
          <a:p>
            <a:pPr marL="0" indent="0">
              <a:buNone/>
            </a:pPr>
            <a:endParaRPr lang="en-IE" b="1" dirty="0"/>
          </a:p>
          <a:p>
            <a:r>
              <a:rPr lang="en-IE" b="1" dirty="0"/>
              <a:t>KNN</a:t>
            </a:r>
            <a:r>
              <a:rPr lang="en-IE" dirty="0"/>
              <a:t> is a </a:t>
            </a:r>
            <a:r>
              <a:rPr lang="en-IE" b="1" dirty="0">
                <a:solidFill>
                  <a:srgbClr val="FF0000"/>
                </a:solidFill>
              </a:rPr>
              <a:t>non-parametric</a:t>
            </a:r>
            <a:r>
              <a:rPr lang="en-IE" b="1" dirty="0"/>
              <a:t> </a:t>
            </a:r>
            <a:r>
              <a:rPr lang="en-IE" dirty="0"/>
              <a:t>learning algorithm.</a:t>
            </a:r>
          </a:p>
          <a:p>
            <a:pPr marL="0" indent="0">
              <a:buNone/>
            </a:pPr>
            <a:r>
              <a:rPr lang="en-IE" dirty="0">
                <a:sym typeface="Wingdings" pitchFamily="2" charset="2"/>
              </a:rPr>
              <a:t>	 </a:t>
            </a:r>
            <a:r>
              <a:rPr lang="en-IE" dirty="0"/>
              <a:t>It does not make any </a:t>
            </a:r>
            <a:r>
              <a:rPr lang="en-IE" i="1" dirty="0"/>
              <a:t>assumptions</a:t>
            </a:r>
            <a:r>
              <a:rPr lang="en-IE" dirty="0"/>
              <a:t> on the underlying data 	distribution.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b="1" dirty="0"/>
              <a:t>KNN</a:t>
            </a:r>
            <a:r>
              <a:rPr lang="en-IE" dirty="0"/>
              <a:t> classifier is also an </a:t>
            </a:r>
            <a:r>
              <a:rPr lang="en-IE" b="1" dirty="0">
                <a:solidFill>
                  <a:srgbClr val="FF0000"/>
                </a:solidFill>
              </a:rPr>
              <a:t>instance-based</a:t>
            </a:r>
            <a:r>
              <a:rPr lang="en-IE" dirty="0"/>
              <a:t> learning algorithm</a:t>
            </a:r>
            <a:endParaRPr lang="en-US" dirty="0"/>
          </a:p>
          <a:p>
            <a:pPr marL="0" indent="0">
              <a:buNone/>
            </a:pPr>
            <a:r>
              <a:rPr lang="en-IE" dirty="0">
                <a:sym typeface="Wingdings" pitchFamily="2" charset="2"/>
              </a:rPr>
              <a:t> </a:t>
            </a:r>
            <a:r>
              <a:rPr lang="en-IE" dirty="0"/>
              <a:t>does not use the training data points to do any </a:t>
            </a:r>
            <a:r>
              <a:rPr lang="en-IE" i="1" dirty="0"/>
              <a:t>generalization.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9F7AC-B4CE-DB45-A813-14CC813F4604}"/>
              </a:ext>
            </a:extLst>
          </p:cNvPr>
          <p:cNvSpPr/>
          <p:nvPr/>
        </p:nvSpPr>
        <p:spPr>
          <a:xfrm>
            <a:off x="777766" y="5992297"/>
            <a:ext cx="77375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b="1" i="1" dirty="0">
                <a:solidFill>
                  <a:srgbClr val="C00000"/>
                </a:solidFill>
                <a:latin typeface="Helvetica" pitchFamily="2" charset="0"/>
              </a:rPr>
              <a:t>Minimal training </a:t>
            </a:r>
            <a:r>
              <a:rPr lang="en-IE" b="1" i="1" dirty="0">
                <a:solidFill>
                  <a:schemeClr val="tx1"/>
                </a:solidFill>
                <a:latin typeface="Helvetica" pitchFamily="2" charset="0"/>
              </a:rPr>
              <a:t>but</a:t>
            </a:r>
            <a:r>
              <a:rPr lang="en-IE" b="1" i="1" dirty="0">
                <a:solidFill>
                  <a:srgbClr val="C00000"/>
                </a:solidFill>
                <a:latin typeface="Helvetica" pitchFamily="2" charset="0"/>
              </a:rPr>
              <a:t> expensive testing.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6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A25A-5C1A-0B46-A71D-C57FE561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B2DBB-6A95-F046-9AD9-7959296F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6" y="1527173"/>
            <a:ext cx="6295040" cy="3746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AA1B0-DEBA-3048-904D-6DFEE1FA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254" y="4168636"/>
            <a:ext cx="3352800" cy="22098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7712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upload.wikimedia.org/wikipedia/commons/thumb/5/56/Kosaciec_szczecinkowaty_Iris_setosa.jpg/220px-Kosaciec_szczecinkowaty_Iris_setosa.jpg">
            <a:extLst>
              <a:ext uri="{FF2B5EF4-FFF2-40B4-BE49-F238E27FC236}">
                <a16:creationId xmlns:a16="http://schemas.microsoft.com/office/drawing/2014/main" id="{AEE7895C-3505-4138-BBC4-DF84F1C2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905" y="105036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9/9f/Iris_virginica.jpg/220px-Iris_virginica.jpg">
            <a:extLst>
              <a:ext uri="{FF2B5EF4-FFF2-40B4-BE49-F238E27FC236}">
                <a16:creationId xmlns:a16="http://schemas.microsoft.com/office/drawing/2014/main" id="{A1DD2809-F6D3-4539-8E55-2CDF0FE45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905" y="4920703"/>
            <a:ext cx="2095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commons/thumb/4/41/Iris_versicolor_3.jpg/220px-Iris_versicolor_3.jpg">
            <a:extLst>
              <a:ext uri="{FF2B5EF4-FFF2-40B4-BE49-F238E27FC236}">
                <a16:creationId xmlns:a16="http://schemas.microsoft.com/office/drawing/2014/main" id="{B0541EA1-7BF3-4BFD-A4DF-95442F83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905" y="3185047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BEAEA8A-2198-4054-B021-F4AAF850F5CD}"/>
              </a:ext>
            </a:extLst>
          </p:cNvPr>
          <p:cNvSpPr/>
          <p:nvPr/>
        </p:nvSpPr>
        <p:spPr>
          <a:xfrm>
            <a:off x="5552077" y="259581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B0080"/>
                </a:solidFill>
                <a:latin typeface="Arial" panose="020B0604020202020204" pitchFamily="34" charset="0"/>
              </a:rPr>
              <a:t>Iris </a:t>
            </a:r>
            <a:r>
              <a:rPr lang="en-US" i="1" dirty="0" err="1">
                <a:solidFill>
                  <a:srgbClr val="0B0080"/>
                </a:solidFill>
                <a:latin typeface="Arial" panose="020B0604020202020204" pitchFamily="34" charset="0"/>
              </a:rPr>
              <a:t>Setosa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AA41B8-AA6D-4E54-8786-28416CF5BD11}"/>
              </a:ext>
            </a:extLst>
          </p:cNvPr>
          <p:cNvSpPr/>
          <p:nvPr/>
        </p:nvSpPr>
        <p:spPr>
          <a:xfrm>
            <a:off x="5346893" y="438734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B0080"/>
                </a:solidFill>
                <a:latin typeface="Arial" panose="020B0604020202020204" pitchFamily="34" charset="0"/>
              </a:rPr>
              <a:t>Iris versicolor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6A60A4-135A-45F9-A4E2-96A926DA4574}"/>
              </a:ext>
            </a:extLst>
          </p:cNvPr>
          <p:cNvSpPr/>
          <p:nvPr/>
        </p:nvSpPr>
        <p:spPr>
          <a:xfrm>
            <a:off x="5487957" y="630820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B0080"/>
                </a:solidFill>
                <a:latin typeface="Arial" panose="020B0604020202020204" pitchFamily="34" charset="0"/>
              </a:rPr>
              <a:t>Iris virginica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4F909F8-6006-42F1-8B4E-04841B24E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97" y="536137"/>
            <a:ext cx="4391025" cy="35433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10916A8-D4B8-4BED-9B15-EBC62F8DA8BB}"/>
              </a:ext>
            </a:extLst>
          </p:cNvPr>
          <p:cNvSpPr txBox="1"/>
          <p:nvPr/>
        </p:nvSpPr>
        <p:spPr>
          <a:xfrm>
            <a:off x="166676" y="84255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1C79EDF-6923-4622-9900-64DE62F0B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97" y="5349672"/>
            <a:ext cx="3533775" cy="58102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A894AB0-2A62-4A2E-B0C2-2CD6BDBEE67F}"/>
              </a:ext>
            </a:extLst>
          </p:cNvPr>
          <p:cNvSpPr txBox="1"/>
          <p:nvPr/>
        </p:nvSpPr>
        <p:spPr>
          <a:xfrm>
            <a:off x="237097" y="4920703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D4747D-644B-4A41-BB10-7C9650811722}"/>
              </a:ext>
            </a:extLst>
          </p:cNvPr>
          <p:cNvSpPr txBox="1"/>
          <p:nvPr/>
        </p:nvSpPr>
        <p:spPr>
          <a:xfrm>
            <a:off x="4156365" y="556136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23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84F909F8-6006-42F1-8B4E-04841B24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7" y="536137"/>
            <a:ext cx="4391025" cy="35433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10916A8-D4B8-4BED-9B15-EBC62F8DA8BB}"/>
              </a:ext>
            </a:extLst>
          </p:cNvPr>
          <p:cNvSpPr txBox="1"/>
          <p:nvPr/>
        </p:nvSpPr>
        <p:spPr>
          <a:xfrm>
            <a:off x="166676" y="84255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1C79EDF-6923-4622-9900-64DE62F0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7" y="5349672"/>
            <a:ext cx="3533775" cy="58102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A894AB0-2A62-4A2E-B0C2-2CD6BDBEE67F}"/>
              </a:ext>
            </a:extLst>
          </p:cNvPr>
          <p:cNvSpPr txBox="1"/>
          <p:nvPr/>
        </p:nvSpPr>
        <p:spPr>
          <a:xfrm>
            <a:off x="237097" y="4920703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97BC5F-7214-4C6F-8E77-8DAC9048B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304" y="2887692"/>
            <a:ext cx="1459490" cy="31898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E98C07-5582-4D94-94F9-4CC30ACC9CC1}"/>
              </a:ext>
            </a:extLst>
          </p:cNvPr>
          <p:cNvSpPr/>
          <p:nvPr/>
        </p:nvSpPr>
        <p:spPr>
          <a:xfrm>
            <a:off x="5998463" y="2241361"/>
            <a:ext cx="109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Euclidean</a:t>
            </a:r>
          </a:p>
          <a:p>
            <a:r>
              <a:rPr lang="en-US" dirty="0">
                <a:solidFill>
                  <a:srgbClr val="FF0000"/>
                </a:solidFill>
              </a:rPr>
              <a:t>distances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1A638-EEAA-4D12-AFE0-E72D5DBCE328}"/>
              </a:ext>
            </a:extLst>
          </p:cNvPr>
          <p:cNvSpPr txBox="1"/>
          <p:nvPr/>
        </p:nvSpPr>
        <p:spPr>
          <a:xfrm>
            <a:off x="7494189" y="2116846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 with </a:t>
            </a:r>
            <a:r>
              <a:rPr lang="en-US" dirty="0">
                <a:solidFill>
                  <a:srgbClr val="FF0000"/>
                </a:solidFill>
              </a:rPr>
              <a:t>K = 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0E4F3-E17F-4E74-BBA2-0828820425A2}"/>
              </a:ext>
            </a:extLst>
          </p:cNvPr>
          <p:cNvCxnSpPr>
            <a:stCxn id="44" idx="3"/>
          </p:cNvCxnSpPr>
          <p:nvPr/>
        </p:nvCxnSpPr>
        <p:spPr>
          <a:xfrm flipV="1">
            <a:off x="3770872" y="3052945"/>
            <a:ext cx="2001713" cy="25872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29B918-E200-4692-A17F-5625B3DC7E5E}"/>
              </a:ext>
            </a:extLst>
          </p:cNvPr>
          <p:cNvCxnSpPr/>
          <p:nvPr/>
        </p:nvCxnSpPr>
        <p:spPr>
          <a:xfrm>
            <a:off x="4628122" y="881149"/>
            <a:ext cx="1144463" cy="21717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83C8B5-EA95-425D-85CB-FA098A2B4EF3}"/>
              </a:ext>
            </a:extLst>
          </p:cNvPr>
          <p:cNvSpPr/>
          <p:nvPr/>
        </p:nvSpPr>
        <p:spPr>
          <a:xfrm>
            <a:off x="5816304" y="4176384"/>
            <a:ext cx="1459490" cy="337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08F01-9567-47D1-9D6C-18151864BAB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275794" y="4345098"/>
            <a:ext cx="46335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0BC070-F714-4ED0-BEBF-EEE9E94247CF}"/>
              </a:ext>
            </a:extLst>
          </p:cNvPr>
          <p:cNvSpPr txBox="1"/>
          <p:nvPr/>
        </p:nvSpPr>
        <p:spPr>
          <a:xfrm>
            <a:off x="7913716" y="4144480"/>
            <a:ext cx="11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Iris-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E0BF55-C8DE-4F0D-A0FC-66BC4FEB9412}"/>
              </a:ext>
            </a:extLst>
          </p:cNvPr>
          <p:cNvSpPr/>
          <p:nvPr/>
        </p:nvSpPr>
        <p:spPr>
          <a:xfrm>
            <a:off x="237096" y="2116846"/>
            <a:ext cx="4334903" cy="3374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84F909F8-6006-42F1-8B4E-04841B24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7" y="536137"/>
            <a:ext cx="4391025" cy="35433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10916A8-D4B8-4BED-9B15-EBC62F8DA8BB}"/>
              </a:ext>
            </a:extLst>
          </p:cNvPr>
          <p:cNvSpPr txBox="1"/>
          <p:nvPr/>
        </p:nvSpPr>
        <p:spPr>
          <a:xfrm>
            <a:off x="166676" y="84255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1C79EDF-6923-4622-9900-64DE62F0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7" y="5349672"/>
            <a:ext cx="3533775" cy="58102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A894AB0-2A62-4A2E-B0C2-2CD6BDBEE67F}"/>
              </a:ext>
            </a:extLst>
          </p:cNvPr>
          <p:cNvSpPr txBox="1"/>
          <p:nvPr/>
        </p:nvSpPr>
        <p:spPr>
          <a:xfrm>
            <a:off x="237097" y="4920703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97BC5F-7214-4C6F-8E77-8DAC9048B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304" y="2887692"/>
            <a:ext cx="1459490" cy="31898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E98C07-5582-4D94-94F9-4CC30ACC9CC1}"/>
              </a:ext>
            </a:extLst>
          </p:cNvPr>
          <p:cNvSpPr/>
          <p:nvPr/>
        </p:nvSpPr>
        <p:spPr>
          <a:xfrm>
            <a:off x="5998463" y="2241361"/>
            <a:ext cx="109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Euclidean</a:t>
            </a:r>
          </a:p>
          <a:p>
            <a:r>
              <a:rPr lang="en-US" dirty="0">
                <a:solidFill>
                  <a:srgbClr val="FF0000"/>
                </a:solidFill>
              </a:rPr>
              <a:t>distances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1A638-EEAA-4D12-AFE0-E72D5DBCE328}"/>
              </a:ext>
            </a:extLst>
          </p:cNvPr>
          <p:cNvSpPr txBox="1"/>
          <p:nvPr/>
        </p:nvSpPr>
        <p:spPr>
          <a:xfrm>
            <a:off x="7507471" y="2116846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 with </a:t>
            </a:r>
            <a:r>
              <a:rPr lang="en-US" dirty="0">
                <a:solidFill>
                  <a:srgbClr val="FF0000"/>
                </a:solidFill>
              </a:rPr>
              <a:t>K = </a:t>
            </a:r>
            <a:r>
              <a:rPr lang="en-US" sz="36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0E4F3-E17F-4E74-BBA2-0828820425A2}"/>
              </a:ext>
            </a:extLst>
          </p:cNvPr>
          <p:cNvCxnSpPr>
            <a:stCxn id="44" idx="3"/>
          </p:cNvCxnSpPr>
          <p:nvPr/>
        </p:nvCxnSpPr>
        <p:spPr>
          <a:xfrm flipV="1">
            <a:off x="3770872" y="3052945"/>
            <a:ext cx="2001713" cy="25872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29B918-E200-4692-A17F-5625B3DC7E5E}"/>
              </a:ext>
            </a:extLst>
          </p:cNvPr>
          <p:cNvCxnSpPr/>
          <p:nvPr/>
        </p:nvCxnSpPr>
        <p:spPr>
          <a:xfrm>
            <a:off x="4628122" y="881149"/>
            <a:ext cx="1144463" cy="21717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C83C8B5-EA95-425D-85CB-FA098A2B4EF3}"/>
              </a:ext>
            </a:extLst>
          </p:cNvPr>
          <p:cNvSpPr/>
          <p:nvPr/>
        </p:nvSpPr>
        <p:spPr>
          <a:xfrm>
            <a:off x="5816304" y="4176384"/>
            <a:ext cx="1459490" cy="337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08F01-9567-47D1-9D6C-18151864BAB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275794" y="3296136"/>
            <a:ext cx="463355" cy="10489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0BC070-F714-4ED0-BEBF-EEE9E94247CF}"/>
              </a:ext>
            </a:extLst>
          </p:cNvPr>
          <p:cNvSpPr txBox="1"/>
          <p:nvPr/>
        </p:nvSpPr>
        <p:spPr>
          <a:xfrm>
            <a:off x="7913716" y="4144480"/>
            <a:ext cx="11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Iris-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0B12F-D854-4DC1-AE52-163606990EC5}"/>
              </a:ext>
            </a:extLst>
          </p:cNvPr>
          <p:cNvSpPr/>
          <p:nvPr/>
        </p:nvSpPr>
        <p:spPr>
          <a:xfrm>
            <a:off x="5816304" y="3127422"/>
            <a:ext cx="1459490" cy="337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492047-1607-4464-96EB-B6CD447A0830}"/>
              </a:ext>
            </a:extLst>
          </p:cNvPr>
          <p:cNvSpPr/>
          <p:nvPr/>
        </p:nvSpPr>
        <p:spPr>
          <a:xfrm>
            <a:off x="5816304" y="5682862"/>
            <a:ext cx="1459490" cy="337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0CAB3E-3D49-4C5A-BA78-90975023CE1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275794" y="4345098"/>
            <a:ext cx="46335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48B153-2F1F-4D4B-8312-CD0F0B4241E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75794" y="4365548"/>
            <a:ext cx="463355" cy="14860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162C7CD-56D7-4485-9702-740A87484DB6}"/>
              </a:ext>
            </a:extLst>
          </p:cNvPr>
          <p:cNvSpPr/>
          <p:nvPr/>
        </p:nvSpPr>
        <p:spPr>
          <a:xfrm>
            <a:off x="237096" y="2116846"/>
            <a:ext cx="4334903" cy="3374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C3AD2D-C21A-4F39-8EDD-06D6F5B76760}"/>
              </a:ext>
            </a:extLst>
          </p:cNvPr>
          <p:cNvSpPr/>
          <p:nvPr/>
        </p:nvSpPr>
        <p:spPr>
          <a:xfrm>
            <a:off x="237095" y="3697555"/>
            <a:ext cx="4334903" cy="3374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61650B-B85C-4B9D-A116-A4C4088338AF}"/>
              </a:ext>
            </a:extLst>
          </p:cNvPr>
          <p:cNvSpPr/>
          <p:nvPr/>
        </p:nvSpPr>
        <p:spPr>
          <a:xfrm>
            <a:off x="237095" y="1049101"/>
            <a:ext cx="4334903" cy="3374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1F7D-5116-B743-B589-E43BF792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Text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F1204-B12D-4723-86B3-8F3DADA27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58"/>
          <a:stretch/>
        </p:blipFill>
        <p:spPr>
          <a:xfrm>
            <a:off x="256000" y="1719506"/>
            <a:ext cx="3343411" cy="40929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F0AB86-4B0C-4FB9-8FEF-BCB1000544D7}"/>
              </a:ext>
            </a:extLst>
          </p:cNvPr>
          <p:cNvSpPr/>
          <p:nvPr/>
        </p:nvSpPr>
        <p:spPr>
          <a:xfrm>
            <a:off x="256000" y="1719506"/>
            <a:ext cx="3409913" cy="1364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45DC5-412D-42FF-A34F-7B48EFD2D784}"/>
              </a:ext>
            </a:extLst>
          </p:cNvPr>
          <p:cNvSpPr/>
          <p:nvPr/>
        </p:nvSpPr>
        <p:spPr>
          <a:xfrm>
            <a:off x="256000" y="3084024"/>
            <a:ext cx="3409913" cy="13050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E4A76-BBBA-4A88-8639-DBF9E8F338BF}"/>
              </a:ext>
            </a:extLst>
          </p:cNvPr>
          <p:cNvSpPr/>
          <p:nvPr/>
        </p:nvSpPr>
        <p:spPr>
          <a:xfrm>
            <a:off x="256000" y="4389122"/>
            <a:ext cx="3409913" cy="14232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D9782C-6F3B-4988-99DF-8EA22D4AE0DD}"/>
              </a:ext>
            </a:extLst>
          </p:cNvPr>
          <p:cNvSpPr/>
          <p:nvPr/>
        </p:nvSpPr>
        <p:spPr>
          <a:xfrm>
            <a:off x="3816253" y="2217098"/>
            <a:ext cx="879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Cricket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54C76F-101B-4951-9A1B-052DB496A511}"/>
              </a:ext>
            </a:extLst>
          </p:cNvPr>
          <p:cNvSpPr/>
          <p:nvPr/>
        </p:nvSpPr>
        <p:spPr>
          <a:xfrm>
            <a:off x="3816253" y="3460466"/>
            <a:ext cx="210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Artificial Intelligence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AD6D17-6A92-4029-8593-27169F021641}"/>
              </a:ext>
            </a:extLst>
          </p:cNvPr>
          <p:cNvSpPr/>
          <p:nvPr/>
        </p:nvSpPr>
        <p:spPr>
          <a:xfrm>
            <a:off x="3816253" y="4916101"/>
            <a:ext cx="113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Chemistry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79022D-C5AC-4D55-B261-B062D4F02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869" y="6136448"/>
            <a:ext cx="4752975" cy="504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0C9D7-710C-4F34-8AA4-EF91AC8ED8F2}"/>
              </a:ext>
            </a:extLst>
          </p:cNvPr>
          <p:cNvSpPr txBox="1"/>
          <p:nvPr/>
        </p:nvSpPr>
        <p:spPr>
          <a:xfrm>
            <a:off x="8082534" y="595178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A8196-0615-4A0B-8ABD-4BD5102C2645}"/>
              </a:ext>
            </a:extLst>
          </p:cNvPr>
          <p:cNvSpPr txBox="1"/>
          <p:nvPr/>
        </p:nvSpPr>
        <p:spPr>
          <a:xfrm>
            <a:off x="8093844" y="622872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40163-F99D-4BEE-900C-0EB7581F97B3}"/>
              </a:ext>
            </a:extLst>
          </p:cNvPr>
          <p:cNvSpPr txBox="1"/>
          <p:nvPr/>
        </p:nvSpPr>
        <p:spPr>
          <a:xfrm>
            <a:off x="8082534" y="650565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B9066F-1A5B-4672-8B31-2DDFE0F66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09" y="1304320"/>
            <a:ext cx="4426080" cy="5364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0FEE34-E367-4DC5-9BA3-1D1759E82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956" y="6162796"/>
            <a:ext cx="1280271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1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F83F96-7604-4ED9-B158-A4FC0BDA1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1" y="5037737"/>
            <a:ext cx="5473301" cy="952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AAD19-1530-4879-A36D-01B4AC8D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Text Analytics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2E947-0ED1-417D-8ABD-77181E62F99F}"/>
              </a:ext>
            </a:extLst>
          </p:cNvPr>
          <p:cNvSpPr/>
          <p:nvPr/>
        </p:nvSpPr>
        <p:spPr>
          <a:xfrm>
            <a:off x="325581" y="1386578"/>
            <a:ext cx="4039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PT Sans"/>
              </a:rPr>
              <a:t>Texts</a:t>
            </a:r>
            <a:r>
              <a:rPr lang="en-US" dirty="0">
                <a:solidFill>
                  <a:srgbClr val="000000"/>
                </a:solidFill>
                <a:latin typeface="PT Sans"/>
              </a:rPr>
              <a:t> 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PT Sans"/>
              </a:rPr>
              <a:t>==&gt;  </a:t>
            </a:r>
            <a:r>
              <a:rPr lang="en-US" i="1" dirty="0">
                <a:solidFill>
                  <a:srgbClr val="000000"/>
                </a:solidFill>
                <a:latin typeface="PT Sans"/>
              </a:rPr>
              <a:t>Stop words removal</a:t>
            </a:r>
            <a:r>
              <a:rPr lang="en-US" dirty="0">
                <a:solidFill>
                  <a:srgbClr val="000000"/>
                </a:solidFill>
                <a:latin typeface="PT Sans"/>
              </a:rPr>
              <a:t> 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PT Sans"/>
              </a:rPr>
              <a:t>==&gt; </a:t>
            </a:r>
            <a:r>
              <a:rPr lang="en-US" i="1" dirty="0">
                <a:solidFill>
                  <a:srgbClr val="000000"/>
                </a:solidFill>
                <a:latin typeface="PT Sans"/>
              </a:rPr>
              <a:t>Punctuation removal </a:t>
            </a:r>
            <a:r>
              <a:rPr lang="en-US" dirty="0">
                <a:solidFill>
                  <a:srgbClr val="000000"/>
                </a:solidFill>
                <a:latin typeface="PT Sans"/>
              </a:rPr>
              <a:t> 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PT Sans"/>
              </a:rPr>
              <a:t>==&gt; </a:t>
            </a:r>
            <a:r>
              <a:rPr lang="en-US" i="1" dirty="0">
                <a:solidFill>
                  <a:srgbClr val="000000"/>
                </a:solidFill>
                <a:latin typeface="PT Sans"/>
              </a:rPr>
              <a:t>Word Lemmatization</a:t>
            </a:r>
            <a:r>
              <a:rPr lang="en-US" dirty="0">
                <a:solidFill>
                  <a:srgbClr val="000000"/>
                </a:solidFill>
                <a:latin typeface="PT Sans"/>
              </a:rPr>
              <a:t> 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PT Sans"/>
              </a:rPr>
              <a:t>==&gt; </a:t>
            </a:r>
            <a:r>
              <a:rPr lang="en-US" i="1" dirty="0">
                <a:solidFill>
                  <a:srgbClr val="000000"/>
                </a:solidFill>
                <a:latin typeface="PT Sans"/>
              </a:rPr>
              <a:t>Digit removal</a:t>
            </a:r>
            <a:r>
              <a:rPr lang="en-US" dirty="0">
                <a:solidFill>
                  <a:srgbClr val="000000"/>
                </a:solidFill>
                <a:latin typeface="PT Sans"/>
              </a:rPr>
              <a:t> 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PT Sans"/>
              </a:rPr>
              <a:t>==&gt; </a:t>
            </a:r>
            <a:r>
              <a:rPr lang="en-US" i="1" dirty="0">
                <a:solidFill>
                  <a:srgbClr val="000000"/>
                </a:solidFill>
                <a:latin typeface="PT Sans"/>
              </a:rPr>
              <a:t>Feature Extraction (</a:t>
            </a:r>
            <a:r>
              <a:rPr lang="en-US" i="1" dirty="0" err="1">
                <a:solidFill>
                  <a:srgbClr val="000000"/>
                </a:solidFill>
                <a:latin typeface="PT Sans"/>
              </a:rPr>
              <a:t>Tf-Idf</a:t>
            </a:r>
            <a:r>
              <a:rPr lang="en-US" i="1" dirty="0">
                <a:solidFill>
                  <a:srgbClr val="000000"/>
                </a:solidFill>
                <a:latin typeface="PT Sans"/>
              </a:rPr>
              <a:t>)</a:t>
            </a:r>
            <a:r>
              <a:rPr lang="en-US" dirty="0">
                <a:solidFill>
                  <a:srgbClr val="000000"/>
                </a:solidFill>
                <a:latin typeface="PT Sans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D6B1B-2CAA-4ECE-94A6-EE20A3D9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319167"/>
            <a:ext cx="8991600" cy="16668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FE17ED-D596-42F3-A2E1-8AFF1A18E8B3}"/>
              </a:ext>
            </a:extLst>
          </p:cNvPr>
          <p:cNvSpPr/>
          <p:nvPr/>
        </p:nvSpPr>
        <p:spPr>
          <a:xfrm>
            <a:off x="1070055" y="6189397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T Sans"/>
              </a:rPr>
              <a:t>==&gt; </a:t>
            </a:r>
            <a:r>
              <a:rPr lang="en-US" i="1" dirty="0">
                <a:solidFill>
                  <a:srgbClr val="FF0000"/>
                </a:solidFill>
                <a:latin typeface="PT Sans"/>
              </a:rPr>
              <a:t>Model training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51D3B-9FB4-49BF-BA2D-FFC9BBC0E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300" y="5990428"/>
            <a:ext cx="5018203" cy="772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B7BE86-8405-4C60-B614-327A7100D8E8}"/>
              </a:ext>
            </a:extLst>
          </p:cNvPr>
          <p:cNvSpPr txBox="1"/>
          <p:nvPr/>
        </p:nvSpPr>
        <p:spPr>
          <a:xfrm>
            <a:off x="6467301" y="2844225"/>
            <a:ext cx="48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5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138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PT Sans</vt:lpstr>
      <vt:lpstr>Wingdings</vt:lpstr>
      <vt:lpstr>Office Theme</vt:lpstr>
      <vt:lpstr>COMP30810 Intro to Text Analytics</vt:lpstr>
      <vt:lpstr>Today goals</vt:lpstr>
      <vt:lpstr>What is KNN?</vt:lpstr>
      <vt:lpstr>The KNN algorithm</vt:lpstr>
      <vt:lpstr>PowerPoint Presentation</vt:lpstr>
      <vt:lpstr>PowerPoint Presentation</vt:lpstr>
      <vt:lpstr>PowerPoint Presentation</vt:lpstr>
      <vt:lpstr>Example for Text Analytics</vt:lpstr>
      <vt:lpstr>Example for Text Analytics</vt:lpstr>
      <vt:lpstr>PowerPoint Presentation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COMP30810 Intro to Text Analytics</dc:title>
  <dc:creator>Le Binh</dc:creator>
  <cp:lastModifiedBy>Le Binh</cp:lastModifiedBy>
  <cp:revision>230</cp:revision>
  <dcterms:created xsi:type="dcterms:W3CDTF">2018-07-12T09:51:39Z</dcterms:created>
  <dcterms:modified xsi:type="dcterms:W3CDTF">2018-10-30T14:30:28Z</dcterms:modified>
</cp:coreProperties>
</file>