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handoutMasterIdLst>
    <p:handoutMasterId r:id="rId24"/>
  </p:handoutMasterIdLst>
  <p:sldIdLst>
    <p:sldId id="256" r:id="rId2"/>
    <p:sldId id="257" r:id="rId3"/>
    <p:sldId id="266" r:id="rId4"/>
    <p:sldId id="267" r:id="rId5"/>
    <p:sldId id="259" r:id="rId6"/>
    <p:sldId id="264" r:id="rId7"/>
    <p:sldId id="268" r:id="rId8"/>
    <p:sldId id="275" r:id="rId9"/>
    <p:sldId id="269" r:id="rId10"/>
    <p:sldId id="270" r:id="rId11"/>
    <p:sldId id="272" r:id="rId12"/>
    <p:sldId id="273" r:id="rId13"/>
    <p:sldId id="260" r:id="rId14"/>
    <p:sldId id="274" r:id="rId15"/>
    <p:sldId id="276" r:id="rId16"/>
    <p:sldId id="277" r:id="rId17"/>
    <p:sldId id="278" r:id="rId18"/>
    <p:sldId id="279" r:id="rId19"/>
    <p:sldId id="280" r:id="rId20"/>
    <p:sldId id="262" r:id="rId21"/>
    <p:sldId id="281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 Binh" initials="LB" lastIdx="0" clrIdx="0">
    <p:extLst>
      <p:ext uri="{19B8F6BF-5375-455C-9EA6-DF929625EA0E}">
        <p15:presenceInfo xmlns:p15="http://schemas.microsoft.com/office/powerpoint/2012/main" userId="1805dfa9cd9fbb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66" autoAdjust="0"/>
    <p:restoredTop sz="94660"/>
  </p:normalViewPr>
  <p:slideViewPr>
    <p:cSldViewPr snapToGrid="0">
      <p:cViewPr>
        <p:scale>
          <a:sx n="120" d="100"/>
          <a:sy n="120" d="100"/>
        </p:scale>
        <p:origin x="12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stmarkham/DAT4/blob/master/notebooks/08_linear_regression.ipynb" TargetMode="External"/><Relationship Id="rId2" Type="http://schemas.openxmlformats.org/officeDocument/2006/relationships/hyperlink" Target="https://www.statisticssolutions.com/assumptions-of-linear-regress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archive.ics.uci.edu/ml/datasets/SMS+Spam+Collec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8F35-51E6-47FA-BC26-4E636732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79E9-0DFF-4B61-AF77-71513DE1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8099714" cy="4675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want to apply the LR for your data, you should check the five key assumptions:</a:t>
            </a:r>
          </a:p>
          <a:p>
            <a:pPr marL="0" indent="0">
              <a:buNone/>
            </a:pPr>
            <a:endParaRPr lang="en-US" dirty="0"/>
          </a:p>
          <a:p>
            <a:pPr fontAlgn="base"/>
            <a:r>
              <a:rPr lang="en-US" dirty="0">
                <a:solidFill>
                  <a:srgbClr val="C00000"/>
                </a:solidFill>
              </a:rPr>
              <a:t>Linear relationship</a:t>
            </a:r>
          </a:p>
          <a:p>
            <a:pPr fontAlgn="base"/>
            <a:r>
              <a:rPr lang="en-US" dirty="0">
                <a:solidFill>
                  <a:srgbClr val="0070C0"/>
                </a:solidFill>
              </a:rPr>
              <a:t>Multivariate normality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No or little multicollinearity</a:t>
            </a:r>
          </a:p>
          <a:p>
            <a:pPr fontAlgn="base"/>
            <a:r>
              <a:rPr lang="en-US" dirty="0">
                <a:solidFill>
                  <a:srgbClr val="FFC000"/>
                </a:solidFill>
              </a:rPr>
              <a:t>No auto-correlation</a:t>
            </a:r>
          </a:p>
          <a:p>
            <a:pPr fontAlgn="base"/>
            <a:r>
              <a:rPr lang="en-US" dirty="0">
                <a:solidFill>
                  <a:srgbClr val="7030A0"/>
                </a:solidFill>
              </a:rPr>
              <a:t>Homoscedasticity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2CB9E-3D63-4D2A-A15E-3D21604E158F}"/>
              </a:ext>
            </a:extLst>
          </p:cNvPr>
          <p:cNvSpPr/>
          <p:nvPr/>
        </p:nvSpPr>
        <p:spPr>
          <a:xfrm>
            <a:off x="214572" y="5015545"/>
            <a:ext cx="8927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Read more: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https://www.statisticssolutions.com/assumptions-of-linear-regression/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https://github.com/justmarkham/DAT4/blob/master/notebooks/08_linear_regression.ipynb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1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67B4-3ADB-4ADC-8651-BFCBFBA2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relationship is not linear?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EF063-5407-4198-9B9F-2E0A53D7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008" y="1477211"/>
            <a:ext cx="4102923" cy="29177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3B544A-B975-4024-8B82-4DFFD143EAC4}"/>
              </a:ext>
            </a:extLst>
          </p:cNvPr>
          <p:cNvSpPr/>
          <p:nvPr/>
        </p:nvSpPr>
        <p:spPr>
          <a:xfrm>
            <a:off x="504001" y="3507474"/>
            <a:ext cx="3826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GROWTH = w0 + w1*RAIN + w2*RAIN</a:t>
            </a:r>
            <a:r>
              <a:rPr lang="pl-PL" baseline="30000" dirty="0">
                <a:latin typeface="Calibri" panose="020F0502020204030204" pitchFamily="34" charset="0"/>
              </a:rPr>
              <a:t>2</a:t>
            </a:r>
            <a:endParaRPr lang="en-US" baseline="30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042B33-A004-4CBA-9F1A-6A7D3987B57A}"/>
              </a:ext>
            </a:extLst>
          </p:cNvPr>
          <p:cNvSpPr/>
          <p:nvPr/>
        </p:nvSpPr>
        <p:spPr>
          <a:xfrm>
            <a:off x="131378" y="1552110"/>
            <a:ext cx="11608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Solution1: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F2A25-FED5-4572-81B5-5E336E90391B}"/>
              </a:ext>
            </a:extLst>
          </p:cNvPr>
          <p:cNvSpPr/>
          <p:nvPr/>
        </p:nvSpPr>
        <p:spPr>
          <a:xfrm>
            <a:off x="131378" y="1955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Create new features that capture nonlinear</a:t>
            </a:r>
          </a:p>
          <a:p>
            <a:r>
              <a:rPr lang="en-US" b="1" dirty="0">
                <a:latin typeface="Calibri" panose="020F0502020204030204" pitchFamily="34" charset="0"/>
              </a:rPr>
              <a:t>polynomials of original features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FDD2-6DA0-4F2B-BF38-A68513B16A17}"/>
              </a:ext>
            </a:extLst>
          </p:cNvPr>
          <p:cNvSpPr/>
          <p:nvPr/>
        </p:nvSpPr>
        <p:spPr>
          <a:xfrm>
            <a:off x="250183" y="255564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Calibri" panose="020F0502020204030204" pitchFamily="34" charset="0"/>
              </a:rPr>
              <a:t>E.g., original descriptive feature: RAIN. Create a new feature (quadratic polynomial): RAIN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603B1-B36B-49F2-BEBF-544D7E0D0CB7}"/>
              </a:ext>
            </a:extLst>
          </p:cNvPr>
          <p:cNvSpPr/>
          <p:nvPr/>
        </p:nvSpPr>
        <p:spPr>
          <a:xfrm>
            <a:off x="131378" y="4068563"/>
            <a:ext cx="116089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lt1"/>
                </a:solidFill>
                <a:latin typeface="Calibri-Bold"/>
              </a:rPr>
              <a:t>Solution2: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3F2469-9966-4170-9AD4-1833D39738E9}"/>
              </a:ext>
            </a:extLst>
          </p:cNvPr>
          <p:cNvSpPr/>
          <p:nvPr/>
        </p:nvSpPr>
        <p:spPr>
          <a:xfrm>
            <a:off x="1371098" y="4068563"/>
            <a:ext cx="273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Create feature interactions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8CA9-7964-46BD-9731-4B7A8E96FD06}"/>
              </a:ext>
            </a:extLst>
          </p:cNvPr>
          <p:cNvSpPr/>
          <p:nvPr/>
        </p:nvSpPr>
        <p:spPr>
          <a:xfrm>
            <a:off x="504001" y="44663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Calibri" panose="020F0502020204030204" pitchFamily="34" charset="0"/>
              </a:rPr>
              <a:t>E.g., original descriptive features: SALARY, HOUSE_PRICE. Create a new feature: the ratio of the two features SALARY/HOUSE_PRICE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4E1D8-4A91-443F-BDEF-511D20965E98}"/>
              </a:ext>
            </a:extLst>
          </p:cNvPr>
          <p:cNvSpPr/>
          <p:nvPr/>
        </p:nvSpPr>
        <p:spPr>
          <a:xfrm>
            <a:off x="131378" y="5733865"/>
            <a:ext cx="86914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lt1"/>
                </a:solidFill>
                <a:latin typeface="Calibri-Bold"/>
              </a:rPr>
              <a:t>Finally: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77F23-FF59-4060-A856-61495B6E9947}"/>
              </a:ext>
            </a:extLst>
          </p:cNvPr>
          <p:cNvSpPr/>
          <p:nvPr/>
        </p:nvSpPr>
        <p:spPr>
          <a:xfrm>
            <a:off x="1072342" y="5657671"/>
            <a:ext cx="4003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Build linear regression model with original features + new (derived) features that aim to capture non-linear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6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67B4-3ADB-4ADC-8651-BFCBFBA2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relationship is not linear?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7BE2C-A6BD-4F2A-8501-6879AF1C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529" y="1478951"/>
            <a:ext cx="3740900" cy="2659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ABA29F-F411-437F-A020-3F4EF25C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1" y="4214773"/>
            <a:ext cx="3624348" cy="25820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59F81C2-8317-458F-84CE-B29B003549D6}"/>
              </a:ext>
            </a:extLst>
          </p:cNvPr>
          <p:cNvSpPr/>
          <p:nvPr/>
        </p:nvSpPr>
        <p:spPr>
          <a:xfrm>
            <a:off x="523528" y="1885598"/>
            <a:ext cx="5328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linear model using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original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features: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13.510 - 0.667 * RAIN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F47A14-BBDC-42EA-B8BF-3B2F7D64589B}"/>
              </a:ext>
            </a:extLst>
          </p:cNvPr>
          <p:cNvSpPr/>
          <p:nvPr/>
        </p:nvSpPr>
        <p:spPr>
          <a:xfrm>
            <a:off x="1189130" y="2531929"/>
            <a:ext cx="3008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(This model has a large error!)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F3D7D2-AAA1-43B2-8EA6-EBAED50B7A23}"/>
              </a:ext>
            </a:extLst>
          </p:cNvPr>
          <p:cNvSpPr/>
          <p:nvPr/>
        </p:nvSpPr>
        <p:spPr>
          <a:xfrm>
            <a:off x="523528" y="42076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 linear model using original features and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quadratic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features: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2A55D-64A1-49AC-9F97-AE1ACF68157B}"/>
              </a:ext>
            </a:extLst>
          </p:cNvPr>
          <p:cNvSpPr/>
          <p:nvPr/>
        </p:nvSpPr>
        <p:spPr>
          <a:xfrm>
            <a:off x="901843" y="513644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0.3707 + 0.8475 * RAIN + 1.717 * RAIN</a:t>
            </a:r>
            <a:r>
              <a:rPr lang="en-US" baseline="30000" dirty="0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CD7998-AF85-4D2D-B0C0-F03AA4817AF1}"/>
              </a:ext>
            </a:extLst>
          </p:cNvPr>
          <p:cNvSpPr/>
          <p:nvPr/>
        </p:nvSpPr>
        <p:spPr>
          <a:xfrm>
            <a:off x="286353" y="5775634"/>
            <a:ext cx="5145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(This model fits the data better and has lower error)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8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9A98-E806-45E2-B64C-6238058A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398DB-9FBB-464D-B5DE-9CA70CF43732}"/>
              </a:ext>
            </a:extLst>
          </p:cNvPr>
          <p:cNvSpPr/>
          <p:nvPr/>
        </p:nvSpPr>
        <p:spPr>
          <a:xfrm>
            <a:off x="1751732" y="4070322"/>
            <a:ext cx="1873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Linear regression: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55946-9F2D-4EEF-AAEA-ED966F02D77B}"/>
              </a:ext>
            </a:extLst>
          </p:cNvPr>
          <p:cNvSpPr/>
          <p:nvPr/>
        </p:nvSpPr>
        <p:spPr>
          <a:xfrm>
            <a:off x="1362161" y="5178318"/>
            <a:ext cx="199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Logistic regression: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38A61-F4B3-4EA3-BECE-08968974687F}"/>
                  </a:ext>
                </a:extLst>
              </p:cNvPr>
              <p:cNvSpPr/>
              <p:nvPr/>
            </p:nvSpPr>
            <p:spPr>
              <a:xfrm>
                <a:off x="1362161" y="5606066"/>
                <a:ext cx="64196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𝑃𝑟𝑖𝑐𝑒𝐶𝑙𝑎𝑠𝑠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𝒍𝒐𝒈𝒊𝒔𝒕𝒊𝒄</m:t>
                      </m:r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38A61-F4B3-4EA3-BECE-089689746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61" y="5606066"/>
                <a:ext cx="6419677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2A2D57-2B7C-4148-B4FF-D4D93C8D426A}"/>
                  </a:ext>
                </a:extLst>
              </p:cNvPr>
              <p:cNvSpPr/>
              <p:nvPr/>
            </p:nvSpPr>
            <p:spPr>
              <a:xfrm>
                <a:off x="1751732" y="4439654"/>
                <a:ext cx="53151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𝑃𝑟𝑖𝑐𝑒𝐶𝑙𝑎𝑠𝑠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2A2D57-2B7C-4148-B4FF-D4D93C8D4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32" y="4439654"/>
                <a:ext cx="531510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C6BCE2A-46E8-4F86-9146-766B67292319}"/>
              </a:ext>
            </a:extLst>
          </p:cNvPr>
          <p:cNvSpPr/>
          <p:nvPr/>
        </p:nvSpPr>
        <p:spPr>
          <a:xfrm>
            <a:off x="191192" y="1527251"/>
            <a:ext cx="8794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We assume only 2 classes (binary classification); can extend to many classes with one-vs-all approach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A55B4F-4D76-4F6B-8CF4-333261760E44}"/>
              </a:ext>
            </a:extLst>
          </p:cNvPr>
          <p:cNvSpPr/>
          <p:nvPr/>
        </p:nvSpPr>
        <p:spPr>
          <a:xfrm>
            <a:off x="191192" y="2349912"/>
            <a:ext cx="8531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We model the probability of class membership, e.g., if </a:t>
            </a:r>
            <a:r>
              <a:rPr lang="en-US" b="1" dirty="0">
                <a:latin typeface="Calibri-Bold"/>
              </a:rPr>
              <a:t>p(</a:t>
            </a:r>
            <a:r>
              <a:rPr lang="en-US" b="1" dirty="0" err="1">
                <a:latin typeface="Calibri-Bold"/>
              </a:rPr>
              <a:t>PriceClass</a:t>
            </a:r>
            <a:r>
              <a:rPr lang="en-US" b="1" dirty="0">
                <a:latin typeface="Calibri-Bold"/>
              </a:rPr>
              <a:t> = High| Size) &gt; 0.5</a:t>
            </a:r>
            <a:r>
              <a:rPr lang="en-US" dirty="0">
                <a:latin typeface="Calibri" panose="020F0502020204030204" pitchFamily="34" charset="0"/>
              </a:rPr>
              <a:t>, then predict class </a:t>
            </a:r>
            <a:r>
              <a:rPr lang="en-US" b="1" dirty="0">
                <a:solidFill>
                  <a:srgbClr val="C00000"/>
                </a:solidFill>
                <a:latin typeface="Calibri-Bold"/>
              </a:rPr>
              <a:t>High</a:t>
            </a:r>
            <a:r>
              <a:rPr lang="en-US" dirty="0">
                <a:latin typeface="Calibri" panose="020F0502020204030204" pitchFamily="34" charset="0"/>
              </a:rPr>
              <a:t>, else predict class </a:t>
            </a:r>
            <a:r>
              <a:rPr lang="en-US" b="1" dirty="0">
                <a:solidFill>
                  <a:srgbClr val="0070C0"/>
                </a:solidFill>
                <a:latin typeface="Calibri-Bold"/>
              </a:rPr>
              <a:t>Low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9236B0-D0B3-4B77-B0D0-D70F8C53EE6B}"/>
              </a:ext>
            </a:extLst>
          </p:cNvPr>
          <p:cNvSpPr/>
          <p:nvPr/>
        </p:nvSpPr>
        <p:spPr>
          <a:xfrm>
            <a:off x="191192" y="3210117"/>
            <a:ext cx="8794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We use a logistic function to make sure predictions are in the [0,1] interval (proper probabilities)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EB71-4877-43C6-92FA-C837A4D7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CB923-942E-4295-8B16-982D9375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5" y="1497199"/>
            <a:ext cx="5818908" cy="2190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CAC97C-B7E9-442D-B4D9-B6D9863E946D}"/>
              </a:ext>
            </a:extLst>
          </p:cNvPr>
          <p:cNvSpPr/>
          <p:nvPr/>
        </p:nvSpPr>
        <p:spPr>
          <a:xfrm>
            <a:off x="332509" y="40326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PFDinTextCompPro-Italic"/>
              </a:rPr>
              <a:t>When performing logistic regression, we use the following form: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A6BFB2-2E51-4CFD-ABAF-EFC15B3C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23" y="5024013"/>
            <a:ext cx="4572000" cy="11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6C6F-991F-4DE6-AE4D-F101743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5201-0157-4938-86D6-42F0A4EB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logistic function takes on an “S” shape, where y is bounded by [0,1]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C4FD-9886-4450-8DC5-B45BCEB3E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58098"/>
            <a:ext cx="2695575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815EB-B938-4540-8A8E-FEDCADA0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38" y="2176338"/>
            <a:ext cx="4909012" cy="40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86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86992B-8DE9-44B8-9AA0-0B07E2A6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74" y="977872"/>
            <a:ext cx="2450252" cy="1308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42657A-005B-4F32-8EBB-C22BB1BC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30" y="178897"/>
            <a:ext cx="4331902" cy="3333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457D7-97D7-4B51-8F0D-BDE5BF422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49" y="3429000"/>
            <a:ext cx="4327351" cy="3333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CBB18-AF1D-4057-80A2-23AFD001A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79" y="4442559"/>
            <a:ext cx="2666698" cy="12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2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8BF4-CEA1-4F0A-B5F2-678871D7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  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51D3-CD72-41B7-A2A8-10326FE8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762009" cy="4675629"/>
          </a:xfrm>
        </p:spPr>
        <p:txBody>
          <a:bodyPr/>
          <a:lstStyle/>
          <a:p>
            <a:r>
              <a:rPr lang="en-US" i="1" dirty="0"/>
              <a:t>In order to interpret the outputs of a logistic function we must understand the difference between </a:t>
            </a:r>
            <a:r>
              <a:rPr lang="en-US" b="1" i="1" dirty="0">
                <a:solidFill>
                  <a:srgbClr val="0070C0"/>
                </a:solidFill>
              </a:rPr>
              <a:t>probability</a:t>
            </a:r>
            <a:r>
              <a:rPr lang="en-US" i="1" dirty="0"/>
              <a:t> and </a:t>
            </a:r>
            <a:r>
              <a:rPr lang="en-US" b="1" i="1" dirty="0">
                <a:solidFill>
                  <a:srgbClr val="C00000"/>
                </a:solidFill>
              </a:rPr>
              <a:t>odds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2F8B82-E128-4D09-B7F2-0F2C7BDBF3AE}"/>
              </a:ext>
            </a:extLst>
          </p:cNvPr>
          <p:cNvSpPr/>
          <p:nvPr/>
        </p:nvSpPr>
        <p:spPr>
          <a:xfrm>
            <a:off x="182879" y="2592666"/>
            <a:ext cx="8778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PFDinTextCompPro-Italic"/>
              </a:rPr>
              <a:t>The odds of an event are given by the ratio of the probability of the event by its complement: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E251E-5E81-4B62-B43B-980785B5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20" y="2993799"/>
            <a:ext cx="2571750" cy="1352550"/>
          </a:xfrm>
          <a:prstGeom prst="rect">
            <a:avLst/>
          </a:prstGeom>
        </p:spPr>
      </p:pic>
      <p:pic>
        <p:nvPicPr>
          <p:cNvPr id="3076" name="Picture 4" descr="https://encrypted-tbn0.gstatic.com/images?q=tbn:ANd9GcSrRpePYYkRE4LmG-RzwIBSNohTdBTK1yRr9zTKolgpXYKp2ATV">
            <a:extLst>
              <a:ext uri="{FF2B5EF4-FFF2-40B4-BE49-F238E27FC236}">
                <a16:creationId xmlns:a16="http://schemas.microsoft.com/office/drawing/2014/main" id="{A8BAAAA0-71D5-4448-906E-F5227647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94" b="91813" l="9459" r="89865">
                        <a14:foregroundMark x1="42568" y1="21637" x2="42568" y2="21637"/>
                        <a14:foregroundMark x1="42568" y1="21637" x2="42568" y2="21637"/>
                        <a14:foregroundMark x1="47635" y1="4678" x2="47635" y2="4678"/>
                        <a14:foregroundMark x1="58784" y1="25146" x2="58784" y2="25146"/>
                        <a14:foregroundMark x1="37838" y1="57895" x2="37838" y2="57895"/>
                        <a14:foregroundMark x1="66892" y1="44444" x2="66892" y2="44444"/>
                        <a14:foregroundMark x1="57770" y1="52632" x2="57770" y2="52632"/>
                        <a14:foregroundMark x1="57770" y1="64327" x2="57770" y2="64327"/>
                        <a14:foregroundMark x1="50000" y1="64912" x2="50000" y2="64912"/>
                        <a14:foregroundMark x1="50000" y1="64912" x2="50000" y2="64912"/>
                        <a14:foregroundMark x1="42230" y1="91813" x2="42230" y2="91813"/>
                        <a14:foregroundMark x1="57432" y1="77778" x2="57432" y2="77778"/>
                        <a14:foregroundMark x1="65541" y1="70175" x2="65541" y2="70175"/>
                        <a14:foregroundMark x1="65878" y1="59649" x2="65878" y2="59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1" y="4916964"/>
            <a:ext cx="2181051" cy="125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5DDA86-732D-4FBD-A5DE-3A27611E4D00}"/>
              </a:ext>
            </a:extLst>
          </p:cNvPr>
          <p:cNvSpPr/>
          <p:nvPr/>
        </p:nvSpPr>
        <p:spPr>
          <a:xfrm>
            <a:off x="3153120" y="5085298"/>
            <a:ext cx="5026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Let's compare the 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odds ratio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 with 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probability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for a case of getting "1" for dice 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856DFB8-9602-4D4D-9B89-505E3D50A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3" y="1525371"/>
            <a:ext cx="6859112" cy="5166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A8BF4-CEA1-4F0A-B5F2-678871D7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  Odds Ratio</a:t>
            </a:r>
          </a:p>
        </p:txBody>
      </p:sp>
      <p:pic>
        <p:nvPicPr>
          <p:cNvPr id="3076" name="Picture 4" descr="https://encrypted-tbn0.gstatic.com/images?q=tbn:ANd9GcSrRpePYYkRE4LmG-RzwIBSNohTdBTK1yRr9zTKolgpXYKp2ATV">
            <a:extLst>
              <a:ext uri="{FF2B5EF4-FFF2-40B4-BE49-F238E27FC236}">
                <a16:creationId xmlns:a16="http://schemas.microsoft.com/office/drawing/2014/main" id="{A8BAAAA0-71D5-4448-906E-F5227647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94" b="91813" l="9459" r="89865">
                        <a14:foregroundMark x1="42568" y1="21637" x2="42568" y2="21637"/>
                        <a14:foregroundMark x1="42568" y1="21637" x2="42568" y2="21637"/>
                        <a14:foregroundMark x1="47635" y1="4678" x2="47635" y2="4678"/>
                        <a14:foregroundMark x1="58784" y1="25146" x2="58784" y2="25146"/>
                        <a14:foregroundMark x1="37838" y1="57895" x2="37838" y2="57895"/>
                        <a14:foregroundMark x1="66892" y1="44444" x2="66892" y2="44444"/>
                        <a14:foregroundMark x1="57770" y1="52632" x2="57770" y2="52632"/>
                        <a14:foregroundMark x1="57770" y1="64327" x2="57770" y2="64327"/>
                        <a14:foregroundMark x1="50000" y1="64912" x2="50000" y2="64912"/>
                        <a14:foregroundMark x1="50000" y1="64912" x2="50000" y2="64912"/>
                        <a14:foregroundMark x1="42230" y1="91813" x2="42230" y2="91813"/>
                        <a14:foregroundMark x1="57432" y1="77778" x2="57432" y2="77778"/>
                        <a14:foregroundMark x1="65541" y1="70175" x2="65541" y2="70175"/>
                        <a14:foregroundMark x1="65878" y1="59649" x2="65878" y2="59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868" y="1525371"/>
            <a:ext cx="2181051" cy="125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BEA421-47D4-4044-8919-F7AE79A26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463" y="226572"/>
            <a:ext cx="1684887" cy="8861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2168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F843-2260-4737-9B42-0072F921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-  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D4F2-DC0B-434A-B223-5FAFD08C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happen if we took the odds of the logistic function?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86A20-24AA-432D-9F48-A393EEE4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5" y="1956677"/>
            <a:ext cx="7381702" cy="3067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C4EC92-9C1E-4B72-A67D-61E6D07458BF}"/>
              </a:ext>
            </a:extLst>
          </p:cNvPr>
          <p:cNvSpPr txBox="1"/>
          <p:nvPr/>
        </p:nvSpPr>
        <p:spPr>
          <a:xfrm>
            <a:off x="495687" y="5317176"/>
            <a:ext cx="2211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So:</a:t>
            </a:r>
          </a:p>
          <a:p>
            <a:r>
              <a:rPr lang="en-US" dirty="0"/>
              <a:t>logarithm of the odds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DF442-F845-4601-AE5B-99E3399E13AB}"/>
              </a:ext>
            </a:extLst>
          </p:cNvPr>
          <p:cNvGrpSpPr/>
          <p:nvPr/>
        </p:nvGrpSpPr>
        <p:grpSpPr>
          <a:xfrm>
            <a:off x="2918981" y="5192046"/>
            <a:ext cx="5384450" cy="1093270"/>
            <a:chOff x="2378653" y="5192046"/>
            <a:chExt cx="5384450" cy="10932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01D0A-7641-467B-967C-C8F01FDB4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8653" y="5192046"/>
              <a:ext cx="5313026" cy="1093270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5BCA99-F3D0-4225-861A-4323646E1FA0}"/>
                </a:ext>
              </a:extLst>
            </p:cNvPr>
            <p:cNvSpPr/>
            <p:nvPr/>
          </p:nvSpPr>
          <p:spPr>
            <a:xfrm>
              <a:off x="6150674" y="5861808"/>
              <a:ext cx="1612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</a:rPr>
                <a:t>linear equation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5E67484-784A-4303-948C-630910FA7C7A}"/>
              </a:ext>
            </a:extLst>
          </p:cNvPr>
          <p:cNvSpPr/>
          <p:nvPr/>
        </p:nvSpPr>
        <p:spPr>
          <a:xfrm>
            <a:off x="2816437" y="6344852"/>
            <a:ext cx="5698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MT"/>
              </a:rPr>
              <a:t>the logit transformation or the log-odds function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46D2-CF73-8243-848E-A3773D08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70C51B-B693-4F6C-B5D2-0605D4E22F22}"/>
              </a:ext>
            </a:extLst>
          </p:cNvPr>
          <p:cNvSpPr/>
          <p:nvPr/>
        </p:nvSpPr>
        <p:spPr>
          <a:xfrm>
            <a:off x="515389" y="1828562"/>
            <a:ext cx="84207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-Bold"/>
              </a:rPr>
              <a:t>Regression Model:</a:t>
            </a:r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-Bold"/>
              </a:rPr>
              <a:t>Linear Regression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for predicting a </a:t>
            </a:r>
            <a:r>
              <a:rPr lang="en-US" sz="2400" b="1" dirty="0">
                <a:solidFill>
                  <a:srgbClr val="000000"/>
                </a:solidFill>
                <a:latin typeface="Calibri-Bold"/>
              </a:rPr>
              <a:t>numeric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target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feature (can also be used for categorical target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feature); looks for linear relationship between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descriptive and target feature</a:t>
            </a:r>
          </a:p>
          <a:p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Calibri-Bold"/>
              </a:rPr>
              <a:t>Classification Model:</a:t>
            </a:r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Calibri-Bold"/>
              </a:rPr>
              <a:t>Logistic Regression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for predicting a </a:t>
            </a:r>
            <a:r>
              <a:rPr lang="en-US" sz="2400" b="1" dirty="0">
                <a:solidFill>
                  <a:srgbClr val="000000"/>
                </a:solidFill>
                <a:latin typeface="Calibri-Bold"/>
              </a:rPr>
              <a:t>categorical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target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feature; looks for linear separation between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2884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ACC6A4-A25F-48A0-B2F9-0826ECEB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4792114"/>
            <a:ext cx="8105775" cy="1962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0876-8C86-4880-B3D5-1D33895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Text Analytics – Ham/Spam SMS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A7292-9E63-4F80-89E3-EFE9EF1C0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" y="1519584"/>
            <a:ext cx="5599365" cy="2287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277CE1-5B13-4FDD-A8F4-ADC52FF35E1D}"/>
              </a:ext>
            </a:extLst>
          </p:cNvPr>
          <p:cNvSpPr/>
          <p:nvPr/>
        </p:nvSpPr>
        <p:spPr>
          <a:xfrm>
            <a:off x="1910083" y="3953422"/>
            <a:ext cx="65359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https://archive.ics.uci.edu/ml/datasets/SMS+Spam+Collection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27477-ED66-461C-9DED-5BFAFB589DBF}"/>
              </a:ext>
            </a:extLst>
          </p:cNvPr>
          <p:cNvSpPr txBox="1"/>
          <p:nvPr/>
        </p:nvSpPr>
        <p:spPr>
          <a:xfrm>
            <a:off x="435961" y="3971216"/>
            <a:ext cx="147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Download at: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A2B8F-E6A1-4C42-8EE7-E16301029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782" y="4479318"/>
            <a:ext cx="2722215" cy="8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31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0876-8C86-4880-B3D5-1D33895E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Text Analytics – Ham/Spam SMS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436B70-BDD3-4D33-A365-74C76D1B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2" y="1458710"/>
            <a:ext cx="6800850" cy="3790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AE4A2-FB5B-4325-8336-333FCA2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4" y="5823382"/>
            <a:ext cx="8494729" cy="5349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779BB4-840E-499B-9A74-1480CC8CD88A}"/>
              </a:ext>
            </a:extLst>
          </p:cNvPr>
          <p:cNvSpPr/>
          <p:nvPr/>
        </p:nvSpPr>
        <p:spPr>
          <a:xfrm>
            <a:off x="248862" y="3420687"/>
            <a:ext cx="2663671" cy="160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2564-934E-4F0A-A89F-0E4FAE4C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EB46A-A06E-4ECE-A2B0-C5E64E9EE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 - Linear Model : This is Regression model. The output will be the predicted values of Target feature.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case you require the output in [0,1], you should apply the Logistic Regression.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𝒍𝒐𝒈𝒊𝒔𝒕𝒊𝒄</m:t>
                    </m:r>
                  </m:oMath>
                </a14:m>
                <a:r>
                  <a:rPr lang="en-US" dirty="0"/>
                  <a:t>() function will turn your output to [0,1]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/>
                  <a:t> Predicted probability for each class 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en-US" dirty="0"/>
                  <a:t>Based on the threshold (default=0.5), predicted labels can be provided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BEB46A-A06E-4ECE-A2B0-C5E64E9EE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FC876F2-B147-D649-B34D-336809C5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17" y="2328053"/>
            <a:ext cx="3395766" cy="1030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AEF835-E73B-3541-AF77-81D94A2E6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458" y="5215399"/>
            <a:ext cx="4572000" cy="117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3219-EEEE-44EB-9985-5D30F0F3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9A2A-478F-45FE-BD2F-0D05886B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Table: </a:t>
            </a:r>
            <a:r>
              <a:rPr lang="en-US" dirty="0"/>
              <a:t>The </a:t>
            </a:r>
            <a:r>
              <a:rPr lang="en-US" b="1" dirty="0"/>
              <a:t>office rentals dataset</a:t>
            </a:r>
            <a:r>
              <a:rPr lang="en-US" dirty="0"/>
              <a:t>: a dataset that includes office rental prices and several descriptive features for 10 Dublin city-</a:t>
            </a:r>
            <a:r>
              <a:rPr lang="en-US" dirty="0" err="1"/>
              <a:t>centre</a:t>
            </a:r>
            <a:r>
              <a:rPr lang="en-US" dirty="0"/>
              <a:t> offices.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756C5-BFA5-4877-B35E-5EE4445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39" y="2454834"/>
            <a:ext cx="6838257" cy="3165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DA0C93-529C-4187-AA60-443B65C075F0}"/>
              </a:ext>
            </a:extLst>
          </p:cNvPr>
          <p:cNvSpPr/>
          <p:nvPr/>
        </p:nvSpPr>
        <p:spPr>
          <a:xfrm>
            <a:off x="628650" y="5809089"/>
            <a:ext cx="83241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-Bold"/>
              </a:rPr>
              <a:t>Can we predict the rental price (target outcome), given the descriptive features for an office?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2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A4BE-1868-44DA-A43D-6D4D5833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012F-9F9E-4472-95BC-E9E2F847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Table: </a:t>
            </a:r>
            <a:r>
              <a:rPr lang="en-US" dirty="0"/>
              <a:t>The </a:t>
            </a:r>
            <a:r>
              <a:rPr lang="en-US" b="1" dirty="0"/>
              <a:t>office rentals dataset</a:t>
            </a:r>
            <a:r>
              <a:rPr lang="en-US" dirty="0"/>
              <a:t>: a dataset that includes office </a:t>
            </a:r>
            <a:r>
              <a:rPr lang="en-US" dirty="0">
                <a:solidFill>
                  <a:srgbClr val="C00000"/>
                </a:solidFill>
              </a:rPr>
              <a:t>rental prices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Size</a:t>
            </a:r>
            <a:r>
              <a:rPr lang="en-US" dirty="0"/>
              <a:t> features for 10 Dublin city-</a:t>
            </a:r>
            <a:r>
              <a:rPr lang="en-US" dirty="0" err="1"/>
              <a:t>centre</a:t>
            </a:r>
            <a:r>
              <a:rPr lang="en-US" dirty="0"/>
              <a:t> offices.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7CA85-A396-458A-8636-B04EE326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196" y="2302626"/>
            <a:ext cx="3064040" cy="3973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651F6-CC00-4AE9-A3E6-F82A86A8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2432661"/>
            <a:ext cx="4567933" cy="38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1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C131-1BB0-4CF5-B556-80F57139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EEDD-C24B-46DA-ABB3-1631F272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the </a:t>
            </a:r>
            <a:r>
              <a:rPr lang="en-US" b="1" dirty="0" err="1"/>
              <a:t>RentalPrice</a:t>
            </a:r>
            <a:r>
              <a:rPr lang="en-US" dirty="0"/>
              <a:t> given the </a:t>
            </a:r>
            <a:r>
              <a:rPr lang="en-US" b="1" dirty="0"/>
              <a:t>Size</a:t>
            </a:r>
            <a:r>
              <a:rPr lang="en-US" dirty="0"/>
              <a:t> of an office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Classification</a:t>
            </a:r>
            <a:r>
              <a:rPr lang="en-US" b="1" dirty="0"/>
              <a:t>: </a:t>
            </a:r>
            <a:r>
              <a:rPr lang="en-US" dirty="0"/>
              <a:t>Predict if the </a:t>
            </a:r>
            <a:r>
              <a:rPr lang="en-US" b="1" dirty="0" err="1"/>
              <a:t>RentalPrice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or </a:t>
            </a:r>
            <a:r>
              <a:rPr lang="en-US" dirty="0">
                <a:solidFill>
                  <a:srgbClr val="0070C0"/>
                </a:solidFill>
              </a:rPr>
              <a:t>Low</a:t>
            </a:r>
            <a:r>
              <a:rPr lang="en-US" dirty="0"/>
              <a:t> given the Size of office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5D14D-4E9D-47C0-8426-42A116638121}"/>
              </a:ext>
            </a:extLst>
          </p:cNvPr>
          <p:cNvSpPr/>
          <p:nvPr/>
        </p:nvSpPr>
        <p:spPr>
          <a:xfrm>
            <a:off x="997527" y="2936558"/>
            <a:ext cx="77474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(the focus is on predicting the </a:t>
            </a:r>
            <a:r>
              <a:rPr lang="en-US" b="1" dirty="0">
                <a:latin typeface="Calibri-Bold"/>
              </a:rPr>
              <a:t>Probability(</a:t>
            </a:r>
            <a:r>
              <a:rPr lang="en-US" b="1" dirty="0" err="1">
                <a:latin typeface="Calibri-Bold"/>
              </a:rPr>
              <a:t>RentalPrice</a:t>
            </a:r>
            <a:r>
              <a:rPr lang="en-US" b="1" dirty="0">
                <a:latin typeface="Calibri-Bold"/>
              </a:rPr>
              <a:t>=High| Size)</a:t>
            </a:r>
            <a:r>
              <a:rPr lang="en-US" dirty="0">
                <a:latin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78131-4247-4D4B-B301-DE96868167AE}"/>
              </a:ext>
            </a:extLst>
          </p:cNvPr>
          <p:cNvSpPr/>
          <p:nvPr/>
        </p:nvSpPr>
        <p:spPr>
          <a:xfrm>
            <a:off x="1113905" y="4020510"/>
            <a:ext cx="74014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</a:rPr>
              <a:t>We typically work with </a:t>
            </a:r>
            <a:r>
              <a:rPr lang="en-US" b="1" dirty="0">
                <a:latin typeface="Calibri" panose="020F0502020204030204" pitchFamily="34" charset="0"/>
              </a:rPr>
              <a:t>two classes </a:t>
            </a:r>
            <a:r>
              <a:rPr lang="en-US" dirty="0">
                <a:latin typeface="Calibri" panose="020F0502020204030204" pitchFamily="34" charset="0"/>
              </a:rPr>
              <a:t>and code one class with 0 and the other class with 1.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</a:rPr>
              <a:t>If </a:t>
            </a:r>
            <a:r>
              <a:rPr lang="en-US" b="1" dirty="0">
                <a:latin typeface="Calibri" panose="020F0502020204030204" pitchFamily="34" charset="0"/>
              </a:rPr>
              <a:t>more than 2 classes</a:t>
            </a:r>
            <a:r>
              <a:rPr lang="en-US" dirty="0">
                <a:latin typeface="Calibri" panose="020F0502020204030204" pitchFamily="34" charset="0"/>
              </a:rPr>
              <a:t>, we can use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one-vs-all</a:t>
            </a:r>
            <a:r>
              <a:rPr lang="en-US" dirty="0">
                <a:latin typeface="Calibri" panose="020F0502020204030204" pitchFamily="34" charset="0"/>
              </a:rPr>
              <a:t> formulation to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create </a:t>
            </a:r>
            <a:r>
              <a:rPr lang="en-US" b="1" dirty="0">
                <a:solidFill>
                  <a:srgbClr val="C00000"/>
                </a:solidFill>
                <a:latin typeface="Calibri-Bold"/>
              </a:rPr>
              <a:t>n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binary classification problems </a:t>
            </a:r>
            <a:r>
              <a:rPr lang="en-US" dirty="0">
                <a:latin typeface="Calibri" panose="020F0502020204030204" pitchFamily="34" charset="0"/>
              </a:rPr>
              <a:t>(where </a:t>
            </a:r>
            <a:r>
              <a:rPr lang="en-US" b="1" dirty="0">
                <a:latin typeface="Calibri-Bold"/>
              </a:rPr>
              <a:t>n </a:t>
            </a:r>
            <a:r>
              <a:rPr lang="en-US" dirty="0">
                <a:latin typeface="Calibri" panose="020F0502020204030204" pitchFamily="34" charset="0"/>
              </a:rPr>
              <a:t>is the number of classes).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1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C131-1BB0-4CF5-B556-80F57139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97180-E3A2-4F8D-91BA-BA74A738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4" y="1895302"/>
            <a:ext cx="4432616" cy="4405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905C96-6851-41EA-83B5-DF8FCE5B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671" y="1828800"/>
            <a:ext cx="4334945" cy="44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8B96-6298-4C38-B65F-CF917A7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Linear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44A94-20BB-42AB-8D83-6E60E9AE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1501334"/>
            <a:ext cx="8454044" cy="4675629"/>
          </a:xfrm>
        </p:spPr>
        <p:txBody>
          <a:bodyPr/>
          <a:lstStyle/>
          <a:p>
            <a:r>
              <a:rPr lang="en-US" dirty="0"/>
              <a:t>Scatter plot shows linear relationship between </a:t>
            </a:r>
            <a:r>
              <a:rPr lang="en-US" b="1" dirty="0"/>
              <a:t>SIZE</a:t>
            </a:r>
            <a:r>
              <a:rPr lang="en-US" dirty="0"/>
              <a:t> and </a:t>
            </a:r>
            <a:r>
              <a:rPr lang="en-US" b="1" dirty="0"/>
              <a:t>RENTAL PRICE</a:t>
            </a:r>
          </a:p>
          <a:p>
            <a:r>
              <a:rPr lang="en-US" dirty="0"/>
              <a:t>This relationship can be approximately captured via a parameterized line</a:t>
            </a:r>
          </a:p>
          <a:p>
            <a:r>
              <a:rPr lang="en-US" dirty="0"/>
              <a:t>The equation of a line can be written as: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174068-0697-4517-AA8B-A290D1CA9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74"/>
          <a:stretch/>
        </p:blipFill>
        <p:spPr>
          <a:xfrm>
            <a:off x="231547" y="3906633"/>
            <a:ext cx="8705843" cy="10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8B96-6298-4C38-B65F-CF917A7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Linear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B264A-01F0-4BFA-BDEE-5FFC6A3CB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71" y="1650309"/>
            <a:ext cx="3395766" cy="1030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13BE20-5117-4A03-912B-E9720E15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8" y="3334937"/>
            <a:ext cx="8705843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94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8B96-6298-4C38-B65F-CF917A7E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Linear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CA89A-098D-4EA7-A0F0-268129A6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expected Rental Price for a new/test 730 square foot office?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ED98C-AABE-4FE2-BB45-65127B4B9DCA}"/>
              </a:ext>
            </a:extLst>
          </p:cNvPr>
          <p:cNvSpPr/>
          <p:nvPr/>
        </p:nvSpPr>
        <p:spPr>
          <a:xfrm>
            <a:off x="2581230" y="2230181"/>
            <a:ext cx="3283271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latin typeface="NimbusSanL-Regu"/>
              </a:rPr>
              <a:t>R</a:t>
            </a:r>
            <a:r>
              <a:rPr lang="en-US" sz="1600" dirty="0">
                <a:latin typeface="NimbusSanL-Regu"/>
              </a:rPr>
              <a:t>ENTAL </a:t>
            </a:r>
            <a:r>
              <a:rPr lang="en-US" dirty="0">
                <a:latin typeface="NimbusSanL-Regu"/>
              </a:rPr>
              <a:t>P</a:t>
            </a:r>
            <a:r>
              <a:rPr lang="en-US" sz="1600" dirty="0">
                <a:latin typeface="NimbusSanL-Regu"/>
              </a:rPr>
              <a:t>RICE </a:t>
            </a:r>
            <a:r>
              <a:rPr lang="en-US" dirty="0">
                <a:latin typeface="CMSS10"/>
              </a:rPr>
              <a:t>= </a:t>
            </a:r>
            <a:r>
              <a:rPr lang="en-US" dirty="0">
                <a:latin typeface="NimbusSanL-Regu"/>
              </a:rPr>
              <a:t>6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NimbusSanL-Regu"/>
              </a:rPr>
              <a:t>47 </a:t>
            </a:r>
            <a:r>
              <a:rPr lang="en-US" dirty="0">
                <a:latin typeface="CMSS10"/>
              </a:rPr>
              <a:t>+ </a:t>
            </a:r>
            <a:r>
              <a:rPr lang="en-US" dirty="0">
                <a:latin typeface="NimbusSanL-Regu"/>
              </a:rPr>
              <a:t>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NimbusSanL-Regu"/>
              </a:rPr>
              <a:t>62 </a:t>
            </a:r>
            <a:r>
              <a:rPr lang="en-US" dirty="0">
                <a:latin typeface="CMSY10"/>
              </a:rPr>
              <a:t>x </a:t>
            </a:r>
            <a:r>
              <a:rPr lang="en-US" dirty="0">
                <a:latin typeface="NimbusSanL-Regu"/>
              </a:rPr>
              <a:t>S</a:t>
            </a:r>
            <a:r>
              <a:rPr lang="en-US" sz="1600" dirty="0">
                <a:latin typeface="NimbusSanL-Regu"/>
              </a:rPr>
              <a:t>IZE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AC811-BBC5-4068-80D2-9954BE90544D}"/>
              </a:ext>
            </a:extLst>
          </p:cNvPr>
          <p:cNvSpPr/>
          <p:nvPr/>
        </p:nvSpPr>
        <p:spPr>
          <a:xfrm>
            <a:off x="2044931" y="2630071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SanL-Regu"/>
              </a:rPr>
              <a:t>R</a:t>
            </a:r>
            <a:r>
              <a:rPr lang="en-US" sz="1400" dirty="0">
                <a:latin typeface="NimbusSanL-Regu"/>
              </a:rPr>
              <a:t>ENTAL </a:t>
            </a:r>
            <a:r>
              <a:rPr lang="en-US" dirty="0">
                <a:latin typeface="NimbusSanL-Regu"/>
              </a:rPr>
              <a:t>P</a:t>
            </a:r>
            <a:r>
              <a:rPr lang="en-US" sz="1400" dirty="0">
                <a:latin typeface="NimbusSanL-Regu"/>
              </a:rPr>
              <a:t>RICE 	</a:t>
            </a:r>
            <a:r>
              <a:rPr lang="en-US" dirty="0">
                <a:latin typeface="CMSS10"/>
              </a:rPr>
              <a:t>= </a:t>
            </a:r>
            <a:r>
              <a:rPr lang="en-US" dirty="0">
                <a:latin typeface="NimbusSanL-Regu"/>
              </a:rPr>
              <a:t>6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NimbusSanL-Regu"/>
              </a:rPr>
              <a:t>47 </a:t>
            </a:r>
            <a:r>
              <a:rPr lang="en-US" dirty="0">
                <a:latin typeface="CMSS10"/>
              </a:rPr>
              <a:t>+ </a:t>
            </a:r>
            <a:r>
              <a:rPr lang="en-US" dirty="0">
                <a:latin typeface="NimbusSanL-Regu"/>
              </a:rPr>
              <a:t>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NimbusSanL-Regu"/>
              </a:rPr>
              <a:t>62 </a:t>
            </a:r>
            <a:r>
              <a:rPr lang="en-US" dirty="0">
                <a:latin typeface="CMSY10"/>
              </a:rPr>
              <a:t>x </a:t>
            </a:r>
            <a:r>
              <a:rPr lang="en-US" sz="2800" dirty="0">
                <a:solidFill>
                  <a:srgbClr val="C00000"/>
                </a:solidFill>
                <a:latin typeface="NimbusSanL-Regu"/>
              </a:rPr>
              <a:t>730</a:t>
            </a:r>
            <a:endParaRPr lang="en-US" dirty="0">
              <a:solidFill>
                <a:srgbClr val="C00000"/>
              </a:solidFill>
              <a:latin typeface="NimbusSanL-Regu"/>
            </a:endParaRPr>
          </a:p>
          <a:p>
            <a:r>
              <a:rPr lang="en-US" dirty="0">
                <a:latin typeface="CMSS10"/>
              </a:rPr>
              <a:t>		= </a:t>
            </a:r>
            <a:r>
              <a:rPr lang="en-US" dirty="0">
                <a:latin typeface="NimbusSanL-Regu"/>
              </a:rPr>
              <a:t>459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NimbusSanL-Regu"/>
              </a:rPr>
              <a:t>07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B70D1-9E79-4BAE-BA84-925653EC10BE}"/>
              </a:ext>
            </a:extLst>
          </p:cNvPr>
          <p:cNvSpPr/>
          <p:nvPr/>
        </p:nvSpPr>
        <p:spPr>
          <a:xfrm>
            <a:off x="368357" y="3511516"/>
            <a:ext cx="8407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This model is known as </a:t>
            </a:r>
            <a:r>
              <a:rPr lang="en-US" b="1" dirty="0">
                <a:solidFill>
                  <a:srgbClr val="0000FF"/>
                </a:solidFill>
                <a:latin typeface="Calibri-Bold"/>
              </a:rPr>
              <a:t>simple linear regression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(1 descriptive feature, 1 target feature)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939B47-DECD-4C73-954B-D619B33EF5E5}"/>
              </a:ext>
            </a:extLst>
          </p:cNvPr>
          <p:cNvSpPr/>
          <p:nvPr/>
        </p:nvSpPr>
        <p:spPr>
          <a:xfrm>
            <a:off x="19222" y="4275546"/>
            <a:ext cx="8407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This allows us to extend the model to use more features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89A434-36CB-42B1-8D22-0BB0F248D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5" y="4793024"/>
            <a:ext cx="8870449" cy="4206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DC4F7-789F-4440-A837-772B8F8E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11" y="5597923"/>
            <a:ext cx="2213040" cy="670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23D5B4-C09E-4DD3-8550-AA7584142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777" y="5644352"/>
            <a:ext cx="228619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5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4836</TotalTime>
  <Words>920</Words>
  <Application>Microsoft Macintosh PowerPoint</Application>
  <PresentationFormat>On-screen Show (4:3)</PresentationFormat>
  <Paragraphs>111</Paragraphs>
  <Slides>22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ArialMT</vt:lpstr>
      <vt:lpstr>Calibri</vt:lpstr>
      <vt:lpstr>Calibri Light</vt:lpstr>
      <vt:lpstr>Calibri-Bold</vt:lpstr>
      <vt:lpstr>Cambria Math</vt:lpstr>
      <vt:lpstr>CMMI10</vt:lpstr>
      <vt:lpstr>CMSS10</vt:lpstr>
      <vt:lpstr>CMSY10</vt:lpstr>
      <vt:lpstr>NimbusSanL-Regu</vt:lpstr>
      <vt:lpstr>Open sans</vt:lpstr>
      <vt:lpstr>PFDinTextCompPro-Italic</vt:lpstr>
      <vt:lpstr>Wingdings</vt:lpstr>
      <vt:lpstr>Office Theme</vt:lpstr>
      <vt:lpstr>COMP30810 Intro to Text Analytics</vt:lpstr>
      <vt:lpstr>Today goals</vt:lpstr>
      <vt:lpstr>Example</vt:lpstr>
      <vt:lpstr>Simple Example</vt:lpstr>
      <vt:lpstr>Regression VS Classification</vt:lpstr>
      <vt:lpstr>Regression VS Classification</vt:lpstr>
      <vt:lpstr>Linear Regression: Linear Model</vt:lpstr>
      <vt:lpstr>Linear Regression: Linear Model</vt:lpstr>
      <vt:lpstr>Linear Regression: Linear Model</vt:lpstr>
      <vt:lpstr>Linear Regression: Assumptions</vt:lpstr>
      <vt:lpstr>What if the relationship is not linear?</vt:lpstr>
      <vt:lpstr>What if the relationship is not linear?</vt:lpstr>
      <vt:lpstr>Logistic Regression</vt:lpstr>
      <vt:lpstr>Logistic Regression</vt:lpstr>
      <vt:lpstr>Logistic Regression</vt:lpstr>
      <vt:lpstr>PowerPoint Presentation</vt:lpstr>
      <vt:lpstr>Logistic Regression -  Odds Ratio</vt:lpstr>
      <vt:lpstr>Logistic Regression -  Odds Ratio</vt:lpstr>
      <vt:lpstr>Logistic Regression -  Odds Ratio</vt:lpstr>
      <vt:lpstr>Example for Text Analytics – Ham/Spam SMS</vt:lpstr>
      <vt:lpstr>Example for Text Analytics – Ham/Spam SMS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Thanh Binh Le</cp:lastModifiedBy>
  <cp:revision>356</cp:revision>
  <dcterms:created xsi:type="dcterms:W3CDTF">2018-07-12T09:51:39Z</dcterms:created>
  <dcterms:modified xsi:type="dcterms:W3CDTF">2018-11-13T20:33:20Z</dcterms:modified>
</cp:coreProperties>
</file>