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handoutMasterIdLst>
    <p:handoutMasterId r:id="rId18"/>
  </p:handoutMasterIdLst>
  <p:sldIdLst>
    <p:sldId id="256" r:id="rId2"/>
    <p:sldId id="257" r:id="rId3"/>
    <p:sldId id="259" r:id="rId4"/>
    <p:sldId id="258" r:id="rId5"/>
    <p:sldId id="261" r:id="rId6"/>
    <p:sldId id="260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62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 Binh" initials="LB" lastIdx="0" clrIdx="0">
    <p:extLst>
      <p:ext uri="{19B8F6BF-5375-455C-9EA6-DF929625EA0E}">
        <p15:presenceInfo xmlns:p15="http://schemas.microsoft.com/office/powerpoint/2012/main" userId="1805dfa9cd9fbb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55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E24BBD-1CC7-43F2-9FFA-4F9F91198F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76434-B326-4429-B8C3-D1C885A7E1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81890-378C-4071-B216-FDF0E3AE0BC2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798F-BF53-4F26-A269-50769175BD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E1C61-E030-48D4-A017-9507ECEDB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B9A83-0472-47BC-A1B8-FD4DCE4F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33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230C-0BFE-4E66-A9D8-358E9CC84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D21AF-CCEE-42EE-97CE-9CEC66959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732218"/>
            <a:ext cx="6858000" cy="152558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975F3-5DE8-4D0E-88DC-82B8743C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7C06C-E1C3-4307-8698-B79C9D95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AF44D-F376-44D8-892A-6DDB756A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ucd logo png">
            <a:extLst>
              <a:ext uri="{FF2B5EF4-FFF2-40B4-BE49-F238E27FC236}">
                <a16:creationId xmlns:a16="http://schemas.microsoft.com/office/drawing/2014/main" id="{4287B32C-C8EA-411C-976E-8CD731E06A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429" y="465346"/>
            <a:ext cx="1940624" cy="194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765467-1DD7-4FDB-BEF9-A99A1CF8D52E}"/>
              </a:ext>
            </a:extLst>
          </p:cNvPr>
          <p:cNvCxnSpPr/>
          <p:nvPr userDrawn="1"/>
        </p:nvCxnSpPr>
        <p:spPr>
          <a:xfrm>
            <a:off x="1143000" y="3602038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EC3C3C-ADAE-4D8F-BE50-8B1C958EF222}"/>
              </a:ext>
            </a:extLst>
          </p:cNvPr>
          <p:cNvCxnSpPr/>
          <p:nvPr userDrawn="1"/>
        </p:nvCxnSpPr>
        <p:spPr>
          <a:xfrm>
            <a:off x="1148439" y="3640142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46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8A4C-E2E1-42BA-A615-6D6584A7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9C7ED-66D3-40C4-9FB3-5D8B5134D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439C-8941-4B87-9C7A-C406D0EF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1CAA-D351-454C-BD37-0689368F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70300-A800-4C59-8994-33825335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6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A9C362-54EC-4F6F-993E-EB0220CD7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F74B2-881E-4126-B898-2553FF41C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F270F-D090-4691-9E46-0F04CCDC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9B2DE-DF39-41F1-B3D8-985A0D44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3C112-B5C6-4E8C-AB11-BCFDC69E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8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6BE13184-5E3F-44E2-9A2B-CE00FFCDD202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pic>
        <p:nvPicPr>
          <p:cNvPr id="17" name="Picture 2" descr="Image result for ucd logo png">
            <a:extLst>
              <a:ext uri="{FF2B5EF4-FFF2-40B4-BE49-F238E27FC236}">
                <a16:creationId xmlns:a16="http://schemas.microsoft.com/office/drawing/2014/main" id="{8B64AFC3-BA40-4A08-AABC-9D54DFE838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429" y="465346"/>
            <a:ext cx="1940624" cy="194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1F3257C-DFDE-4AE4-AA42-5F79C864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75" y="2246397"/>
            <a:ext cx="7070725" cy="1981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34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4A61-D3D2-4337-B812-A9486550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3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F4BC-AB6B-43FF-AE85-597B73B92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1334"/>
            <a:ext cx="7886700" cy="46756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37269-F32F-4657-B237-1E37417F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AFCBE-84FD-4577-8D8E-5F9AE221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C8140-F6A8-48E4-852C-D8F2DECC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CF9C1-B532-444D-9D5C-EEFD3D8FB741}"/>
              </a:ext>
            </a:extLst>
          </p:cNvPr>
          <p:cNvCxnSpPr/>
          <p:nvPr userDrawn="1"/>
        </p:nvCxnSpPr>
        <p:spPr>
          <a:xfrm>
            <a:off x="97971" y="1354824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EC3C3C-ADAE-4D8F-BE50-8B1C958EF222}"/>
              </a:ext>
            </a:extLst>
          </p:cNvPr>
          <p:cNvCxnSpPr/>
          <p:nvPr userDrawn="1"/>
        </p:nvCxnSpPr>
        <p:spPr>
          <a:xfrm>
            <a:off x="0" y="1320739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15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3D2A-D78C-403A-AB77-4E70C698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715BD-97B1-4CA5-BEE7-8A26B0325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0CE03-A7A3-40A0-AFFD-A08DFCA0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CD5B3-49CE-49C1-A265-C6DCD0D0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D3FCA-65D0-4EF4-86A0-63D410DF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18F1-83FD-41C7-B14D-47837A3C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85DBE-3E68-433C-8E77-85E4D021B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F238-4E7F-4CA0-A0AB-9A13417CF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B72EA-916B-46F6-AECA-280D0014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A297-EDC1-4387-AA92-469FFB9B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8926A-1038-4B1C-929D-89F9D1D0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5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D226-C29D-499C-90DB-3775EBC4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9D64-9D92-4C8E-9E9C-CF25A631C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9BEE4-0544-4728-BAB9-FB0AA7188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BC99E-A4CE-4B97-B30C-B5184B489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BCA04-512F-408B-8BE7-60B1EA9E5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40D6E-5AFC-4E82-8009-63A6A439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A0F2C3-52D3-4DB7-87E7-0992E61C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BAFE6-9A55-4F2E-AD14-7F904231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8A01-3677-4393-B122-16559100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6E6C3-700D-4AC4-A71B-C5848CBE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A2FC0-4CB9-421A-9287-53DB1AB3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F11B8-5A94-41CE-AA46-7EF2E9D1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9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1B7FF-C1E2-4B7D-936D-7B1F2C64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F9E60-5CA8-4B4C-8487-26E33064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DC97F-FD72-4814-8C24-987E4AEE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4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43ED-5691-42CF-A29A-B96F860C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AEF05-D242-4755-93F8-0EBE5BF1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3514D-9C3E-49F8-AF33-796251E6B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F8209-DB05-42A1-A4FA-4ECBB5CA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F7585-BA7C-4CC3-9668-BA882AB7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2734E-D92C-4823-9024-125D102D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4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23DF-9081-4FC4-814E-1F5DF76F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CDC1C-8376-4636-9AE1-0709D80B3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2127E-436D-476F-889E-ACF20D21A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D7285-4E90-4518-8255-CE4BF0FE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67B29-1D34-4E4E-9CCB-90D3302B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D1014-16DF-40DB-ADE8-76A29ADC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6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CA8D60-DCB9-4DC2-917C-5D8170417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F64CF-9E00-4FB7-960E-6C6808FE9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258A2-E6C9-44CE-89D8-6C42762FC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13184-5E3F-44E2-9A2B-CE00FFCDD202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10A89-1591-4136-8F15-4CE0B5C92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3C638-5F37-40DC-963E-216B896C0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3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s://archive.ics.uci.edu/ml/datasets/SMS+Spam+Collectio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F4E1-F271-41AF-81C3-D9E01F183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519" y="1192449"/>
            <a:ext cx="5354300" cy="1655762"/>
          </a:xfrm>
        </p:spPr>
        <p:txBody>
          <a:bodyPr>
            <a:normAutofit/>
          </a:bodyPr>
          <a:lstStyle/>
          <a:p>
            <a:r>
              <a:rPr lang="en-US" b="1" dirty="0"/>
              <a:t>COMP30810</a:t>
            </a:r>
            <a:br>
              <a:rPr lang="en-US" dirty="0"/>
            </a:br>
            <a:r>
              <a:rPr lang="en-US" dirty="0"/>
              <a:t>Intro to Text Analytics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1BE40-B0A8-418D-A9CF-822D3D507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1027" y="3937686"/>
            <a:ext cx="6301945" cy="18473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Dr. Binh Thanh Le</a:t>
            </a:r>
          </a:p>
          <a:p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thanhbinh.le@ucd.ie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Insight Centre for Data Analytics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School of Computer Science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University College Dublin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7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C39CD6-1607-4154-A6C8-5EB5C81B1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381173"/>
            <a:ext cx="6286500" cy="5962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6344D4-AB92-4484-BA86-36C67CF63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890" y="156728"/>
            <a:ext cx="3776345" cy="29813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C1016A-6675-4243-8DB7-627287B8D73C}"/>
              </a:ext>
            </a:extLst>
          </p:cNvPr>
          <p:cNvSpPr/>
          <p:nvPr/>
        </p:nvSpPr>
        <p:spPr>
          <a:xfrm>
            <a:off x="6526530" y="3831553"/>
            <a:ext cx="2407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the child node is “pure” (has instances from only one class) tag it as a leaf and return.</a:t>
            </a:r>
          </a:p>
        </p:txBody>
      </p:sp>
    </p:spTree>
    <p:extLst>
      <p:ext uri="{BB962C8B-B14F-4D97-AF65-F5344CB8AC3E}">
        <p14:creationId xmlns:p14="http://schemas.microsoft.com/office/powerpoint/2010/main" val="861472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C939-06E8-4082-961E-B1E3113B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494B16-88D6-42DB-87BF-C3D2288A4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414115"/>
            <a:ext cx="84963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71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165C-9398-4B37-B4CB-FBB6BEC7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Forest vs Decision Tree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4C84F3-CC0D-4342-8437-F6CE3C012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900568"/>
              </p:ext>
            </p:extLst>
          </p:nvPr>
        </p:nvGraphicFramePr>
        <p:xfrm>
          <a:off x="856211" y="1769570"/>
          <a:ext cx="7863840" cy="43984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31920">
                  <a:extLst>
                    <a:ext uri="{9D8B030D-6E8A-4147-A177-3AD203B41FA5}">
                      <a16:colId xmlns:a16="http://schemas.microsoft.com/office/drawing/2014/main" val="2672316844"/>
                    </a:ext>
                  </a:extLst>
                </a:gridCol>
                <a:gridCol w="3931920">
                  <a:extLst>
                    <a:ext uri="{9D8B030D-6E8A-4147-A177-3AD203B41FA5}">
                      <a16:colId xmlns:a16="http://schemas.microsoft.com/office/drawing/2014/main" val="735136866"/>
                    </a:ext>
                  </a:extLst>
                </a:gridCol>
              </a:tblGrid>
              <a:tr h="4970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23303624"/>
                  </a:ext>
                </a:extLst>
              </a:tr>
              <a:tr h="4970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 Classification +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Classification +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954106"/>
                  </a:ext>
                </a:extLst>
              </a:tr>
              <a:tr h="49700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- Require much of data for Bagging step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D</a:t>
                      </a:r>
                      <a:r>
                        <a:rPr lang="en-US" sz="1350" kern="1200" dirty="0">
                          <a:effectLst/>
                        </a:rPr>
                        <a:t>oes not require much of data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943987"/>
                  </a:ext>
                </a:extLst>
              </a:tr>
              <a:tr h="546703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Easy to interpret and </a:t>
                      </a:r>
                      <a:r>
                        <a:rPr lang="en-US" dirty="0">
                          <a:effectLst/>
                        </a:rPr>
                        <a:t>make for straightforward visualizations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985278"/>
                  </a:ext>
                </a:extLst>
              </a:tr>
              <a:tr h="49700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- Can provide the Feature Importance scores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53537543"/>
                  </a:ext>
                </a:extLst>
              </a:tr>
              <a:tr h="770354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- This is a greedy model, meaning it makes the most optimal decision at each step, but does not consider the global optimum.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367138"/>
                  </a:ext>
                </a:extLst>
              </a:tr>
              <a:tr h="54670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- Can avoid the overfitting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kern="1200" dirty="0">
                          <a:effectLst/>
                        </a:rPr>
                        <a:t>- Decision trees are prone to overfitting, especially when a tree is particularly deep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477109"/>
                  </a:ext>
                </a:extLst>
              </a:tr>
              <a:tr h="546703">
                <a:tc>
                  <a:txBody>
                    <a:bodyPr/>
                    <a:lstStyle/>
                    <a:p>
                      <a:pPr algn="l"/>
                      <a:r>
                        <a:rPr lang="en-US" sz="1350" kern="1200" dirty="0">
                          <a:effectLst/>
                        </a:rPr>
                        <a:t>- Many trees can make the algorithm to slow and ineffective for real-time predictions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661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804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E019168-4185-4BCC-A482-FB599BCB679E}"/>
              </a:ext>
            </a:extLst>
          </p:cNvPr>
          <p:cNvSpPr/>
          <p:nvPr/>
        </p:nvSpPr>
        <p:spPr>
          <a:xfrm>
            <a:off x="4106487" y="1758142"/>
            <a:ext cx="1471353" cy="13341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>
                <a:solidFill>
                  <a:prstClr val="black"/>
                </a:solidFill>
                <a:sym typeface="Wingdings" panose="05000000000000000000" pitchFamily="2" charset="2"/>
              </a:rPr>
              <a:t> </a:t>
            </a:r>
            <a:r>
              <a:rPr lang="en-US">
                <a:solidFill>
                  <a:prstClr val="black"/>
                </a:solidFill>
              </a:rPr>
              <a:t>Low Bias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CC939-06E8-4082-961E-B1E3113B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vote?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AA5CA694-B83B-4E3D-B128-E7F1FAF2ECAB}"/>
              </a:ext>
            </a:extLst>
          </p:cNvPr>
          <p:cNvSpPr/>
          <p:nvPr/>
        </p:nvSpPr>
        <p:spPr>
          <a:xfrm>
            <a:off x="146512" y="3591099"/>
            <a:ext cx="773084" cy="11222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pic>
        <p:nvPicPr>
          <p:cNvPr id="7170" name="Picture 2" descr="https://cdn-images-1.medium.com/max/800/1*WKiHUqlrrhoPowkH3JPfoQ.png">
            <a:extLst>
              <a:ext uri="{FF2B5EF4-FFF2-40B4-BE49-F238E27FC236}">
                <a16:creationId xmlns:a16="http://schemas.microsoft.com/office/drawing/2014/main" id="{C5C0D37F-EE3C-4C0D-9CA3-98E8A6285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43" y="1758142"/>
            <a:ext cx="1985210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cdn-images-1.medium.com/max/800/1*WKiHUqlrrhoPowkH3JPfoQ.png">
            <a:extLst>
              <a:ext uri="{FF2B5EF4-FFF2-40B4-BE49-F238E27FC236}">
                <a16:creationId xmlns:a16="http://schemas.microsoft.com/office/drawing/2014/main" id="{A6044318-8491-4601-8C72-1D53A1A96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43" y="3591099"/>
            <a:ext cx="1985210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dn-images-1.medium.com/max/800/1*WKiHUqlrrhoPowkH3JPfoQ.png">
            <a:extLst>
              <a:ext uri="{FF2B5EF4-FFF2-40B4-BE49-F238E27FC236}">
                <a16:creationId xmlns:a16="http://schemas.microsoft.com/office/drawing/2014/main" id="{E8F04A6F-24BF-4EE6-BFDB-C263905AC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43" y="5266113"/>
            <a:ext cx="1985210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E86D8174-BCF4-41B3-BB76-DA3141D228BA}"/>
              </a:ext>
            </a:extLst>
          </p:cNvPr>
          <p:cNvSpPr/>
          <p:nvPr/>
        </p:nvSpPr>
        <p:spPr>
          <a:xfrm>
            <a:off x="1205345" y="1758142"/>
            <a:ext cx="432262" cy="4858789"/>
          </a:xfrm>
          <a:prstGeom prst="leftBrace">
            <a:avLst>
              <a:gd name="adj1" fmla="val 190873"/>
              <a:gd name="adj2" fmla="val 49316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618C6-D243-4EEF-B5EB-3DF9C9C64B12}"/>
              </a:ext>
            </a:extLst>
          </p:cNvPr>
          <p:cNvSpPr txBox="1"/>
          <p:nvPr/>
        </p:nvSpPr>
        <p:spPr>
          <a:xfrm>
            <a:off x="5669279" y="1695796"/>
            <a:ext cx="461665" cy="50790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High Variance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52FAA35-3906-4F8A-B8A1-D748C90A6086}"/>
              </a:ext>
            </a:extLst>
          </p:cNvPr>
          <p:cNvSpPr/>
          <p:nvPr/>
        </p:nvSpPr>
        <p:spPr>
          <a:xfrm>
            <a:off x="6309359" y="3904296"/>
            <a:ext cx="1454727" cy="738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BA0DB4-21D0-473E-A85F-A8E203C50906}"/>
              </a:ext>
            </a:extLst>
          </p:cNvPr>
          <p:cNvSpPr txBox="1"/>
          <p:nvPr/>
        </p:nvSpPr>
        <p:spPr>
          <a:xfrm>
            <a:off x="6345872" y="2980966"/>
            <a:ext cx="1099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Want to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reduce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Variance?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14A7D7-FF0F-481E-B4DD-868DA67E1E2F}"/>
              </a:ext>
            </a:extLst>
          </p:cNvPr>
          <p:cNvSpPr txBox="1"/>
          <p:nvPr/>
        </p:nvSpPr>
        <p:spPr>
          <a:xfrm>
            <a:off x="7764087" y="4088962"/>
            <a:ext cx="94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VOTING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F7F399-EF93-4C43-8E0F-0074B2688AE1}"/>
              </a:ext>
            </a:extLst>
          </p:cNvPr>
          <p:cNvSpPr/>
          <p:nvPr/>
        </p:nvSpPr>
        <p:spPr>
          <a:xfrm>
            <a:off x="3621196" y="372849"/>
            <a:ext cx="51819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  <a:latin typeface="medium-content-serif-font"/>
              </a:rPr>
              <a:t>Decision Trees have usually </a:t>
            </a:r>
            <a:r>
              <a:rPr lang="en-US" sz="2400" b="1" i="1" dirty="0">
                <a:solidFill>
                  <a:srgbClr val="00B050"/>
                </a:solidFill>
                <a:latin typeface="medium-content-serif-font"/>
              </a:rPr>
              <a:t>low bias </a:t>
            </a:r>
            <a:r>
              <a:rPr lang="en-US" i="1" dirty="0">
                <a:solidFill>
                  <a:srgbClr val="00B050"/>
                </a:solidFill>
                <a:latin typeface="medium-content-serif-font"/>
              </a:rPr>
              <a:t>because they maximally overfit to the training data.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96AA47-0E88-4AD9-B84D-DB3257A9DB8E}"/>
              </a:ext>
            </a:extLst>
          </p:cNvPr>
          <p:cNvSpPr/>
          <p:nvPr/>
        </p:nvSpPr>
        <p:spPr>
          <a:xfrm>
            <a:off x="4106487" y="3606531"/>
            <a:ext cx="1471353" cy="13341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>
                <a:solidFill>
                  <a:prstClr val="black"/>
                </a:solidFill>
                <a:sym typeface="Wingdings" panose="05000000000000000000" pitchFamily="2" charset="2"/>
              </a:rPr>
              <a:t> </a:t>
            </a:r>
            <a:r>
              <a:rPr lang="en-US">
                <a:solidFill>
                  <a:prstClr val="black"/>
                </a:solidFill>
              </a:rPr>
              <a:t>Low Bias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E15293-A852-4F01-9FC1-74FCAD3D1341}"/>
              </a:ext>
            </a:extLst>
          </p:cNvPr>
          <p:cNvSpPr/>
          <p:nvPr/>
        </p:nvSpPr>
        <p:spPr>
          <a:xfrm>
            <a:off x="4106487" y="5353396"/>
            <a:ext cx="1471353" cy="13341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>
                <a:solidFill>
                  <a:prstClr val="black"/>
                </a:solidFill>
                <a:sym typeface="Wingdings" panose="05000000000000000000" pitchFamily="2" charset="2"/>
              </a:rPr>
              <a:t> </a:t>
            </a:r>
            <a:r>
              <a:rPr lang="en-US">
                <a:solidFill>
                  <a:prstClr val="black"/>
                </a:solidFill>
              </a:rPr>
              <a:t>Low Bias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80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DACC6A4-A25F-48A0-B2F9-0826ECEB4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4792114"/>
            <a:ext cx="8105775" cy="1962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60876-8C86-4880-B3D5-1D33895E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Text Analytics – Ham/Spam SMS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A7292-9E63-4F80-89E3-EFE9EF1C0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5" y="1519584"/>
            <a:ext cx="5599365" cy="22876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277CE1-5B13-4FDD-A8F4-ADC52FF35E1D}"/>
              </a:ext>
            </a:extLst>
          </p:cNvPr>
          <p:cNvSpPr/>
          <p:nvPr/>
        </p:nvSpPr>
        <p:spPr>
          <a:xfrm>
            <a:off x="1910083" y="3953422"/>
            <a:ext cx="65359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https://archive.ics.uci.edu/ml/datasets/SMS+Spam+Collection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27477-ED66-461C-9DED-5BFAFB589DBF}"/>
              </a:ext>
            </a:extLst>
          </p:cNvPr>
          <p:cNvSpPr txBox="1"/>
          <p:nvPr/>
        </p:nvSpPr>
        <p:spPr>
          <a:xfrm>
            <a:off x="435961" y="3971216"/>
            <a:ext cx="147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Download at: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A2B8F-E6A1-4C42-8EE7-E16301029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3782" y="4479318"/>
            <a:ext cx="2722215" cy="89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31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9D72-66CC-4797-9642-FA4E5115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Text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935B0-2638-464F-BB66-23D3B3A8B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82" y="1524000"/>
            <a:ext cx="6638925" cy="381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8E79A1-D0A8-4764-93DA-B5B13E7CD52E}"/>
              </a:ext>
            </a:extLst>
          </p:cNvPr>
          <p:cNvSpPr/>
          <p:nvPr/>
        </p:nvSpPr>
        <p:spPr>
          <a:xfrm>
            <a:off x="171882" y="2044929"/>
            <a:ext cx="4117485" cy="16625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7BB2D4-0CE9-48F6-9129-538FE146907C}"/>
              </a:ext>
            </a:extLst>
          </p:cNvPr>
          <p:cNvSpPr/>
          <p:nvPr/>
        </p:nvSpPr>
        <p:spPr>
          <a:xfrm>
            <a:off x="171882" y="3498270"/>
            <a:ext cx="2837325" cy="16625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A63DF6-C8E7-4DC9-9A9B-41472A354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44" y="5449660"/>
            <a:ext cx="56483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03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31AE-B9F1-4478-A3B0-42440073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DB09CA8-5F44-4994-ACD3-FAC8320A616F}"/>
              </a:ext>
            </a:extLst>
          </p:cNvPr>
          <p:cNvGrpSpPr/>
          <p:nvPr/>
        </p:nvGrpSpPr>
        <p:grpSpPr>
          <a:xfrm>
            <a:off x="142875" y="2310108"/>
            <a:ext cx="8858250" cy="1200150"/>
            <a:chOff x="142875" y="1756583"/>
            <a:chExt cx="8858250" cy="12001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3414D56-BA83-4A2D-9E59-30A7B5DFC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875" y="1756583"/>
              <a:ext cx="8858250" cy="120015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39875D-76A9-4506-9037-75CED4FF543F}"/>
                </a:ext>
              </a:extLst>
            </p:cNvPr>
            <p:cNvSpPr/>
            <p:nvPr/>
          </p:nvSpPr>
          <p:spPr>
            <a:xfrm>
              <a:off x="142876" y="2128056"/>
              <a:ext cx="3406660" cy="149631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670A6D9-26B1-4639-A67A-1A9337670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2" y="3565892"/>
            <a:ext cx="1504950" cy="3000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DA3FD5-D570-40E8-9D83-339954A3F914}"/>
              </a:ext>
            </a:extLst>
          </p:cNvPr>
          <p:cNvSpPr txBox="1"/>
          <p:nvPr/>
        </p:nvSpPr>
        <p:spPr>
          <a:xfrm>
            <a:off x="374073" y="1386778"/>
            <a:ext cx="8445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nice if we can see “How are important of token words?”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Make an extra analysis on this	- Dictionary for corpus?</a:t>
            </a:r>
          </a:p>
          <a:p>
            <a:r>
              <a:rPr lang="en-US" dirty="0">
                <a:sym typeface="Wingdings" panose="05000000000000000000" pitchFamily="2" charset="2"/>
              </a:rPr>
              <a:t>				- Feature extraction/selection?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BA7701-F501-4779-8827-813AECA9F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896" y="3565892"/>
            <a:ext cx="3807229" cy="321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0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46D2-CF73-8243-848E-A3773D08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goals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70C51B-B693-4F6C-B5D2-0605D4E22F22}"/>
              </a:ext>
            </a:extLst>
          </p:cNvPr>
          <p:cNvSpPr/>
          <p:nvPr/>
        </p:nvSpPr>
        <p:spPr>
          <a:xfrm>
            <a:off x="494368" y="1649886"/>
            <a:ext cx="84207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Understand Random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Understand how to apply RF in Text Analytics</a:t>
            </a:r>
          </a:p>
        </p:txBody>
      </p:sp>
    </p:spTree>
    <p:extLst>
      <p:ext uri="{BB962C8B-B14F-4D97-AF65-F5344CB8AC3E}">
        <p14:creationId xmlns:p14="http://schemas.microsoft.com/office/powerpoint/2010/main" val="175288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18D3-2384-D243-9867-9862668E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Random Forest?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3D6959-37C3-4864-AAC6-DB6A855CA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1334"/>
            <a:ext cx="7886700" cy="46756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Random forest = 	learning ensemble consisting of a bagging of un-				pruned </a:t>
            </a:r>
            <a:r>
              <a:rPr lang="en-US" dirty="0">
                <a:solidFill>
                  <a:srgbClr val="C00000"/>
                </a:solidFill>
              </a:rPr>
              <a:t>decision tree </a:t>
            </a:r>
            <a:r>
              <a:rPr lang="en-US" dirty="0"/>
              <a:t>learners with a </a:t>
            </a:r>
            <a:r>
              <a:rPr lang="en-US" dirty="0">
                <a:solidFill>
                  <a:srgbClr val="0070C0"/>
                </a:solidFill>
              </a:rPr>
              <a:t>randomized 				selection of features at each split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01E18-2A53-47BD-8C99-F41D861E6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205" y="2514696"/>
            <a:ext cx="3609145" cy="41395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094418-0678-4F23-95EC-F862994276E1}"/>
              </a:ext>
            </a:extLst>
          </p:cNvPr>
          <p:cNvSpPr/>
          <p:nvPr/>
        </p:nvSpPr>
        <p:spPr>
          <a:xfrm>
            <a:off x="417332" y="3138055"/>
            <a:ext cx="4370799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term came from random decision forests that was first proposed by Tin Kam Ho of Bell Labs in 1995.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method combines </a:t>
            </a:r>
            <a:r>
              <a:rPr lang="en-US" dirty="0" err="1"/>
              <a:t>Breiman's</a:t>
            </a:r>
            <a:r>
              <a:rPr lang="en-US" dirty="0"/>
              <a:t> "bagging" idea and the random selection of features.</a:t>
            </a:r>
          </a:p>
        </p:txBody>
      </p:sp>
    </p:spTree>
    <p:extLst>
      <p:ext uri="{BB962C8B-B14F-4D97-AF65-F5344CB8AC3E}">
        <p14:creationId xmlns:p14="http://schemas.microsoft.com/office/powerpoint/2010/main" val="239249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63C4925-8EED-45C0-ADDC-2734C2EC5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 … one of most popular learning methods commonly used for data exploration</a:t>
            </a:r>
          </a:p>
          <a:p>
            <a:r>
              <a:rPr lang="en-US" dirty="0"/>
              <a:t>A decision tree is a tree where </a:t>
            </a:r>
            <a:r>
              <a:rPr lang="en-US" dirty="0">
                <a:solidFill>
                  <a:srgbClr val="0070C0"/>
                </a:solidFill>
              </a:rPr>
              <a:t>each node represents a feature(attribute)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each link(branch) represents a decision(rule)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each leaf represents an outcome(categorical or continues value)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i="1" dirty="0"/>
              <a:t>A decision tree is drawn upside down with its root at the top</a:t>
            </a:r>
          </a:p>
          <a:p>
            <a:endParaRPr lang="en-US" i="1" dirty="0"/>
          </a:p>
          <a:p>
            <a:r>
              <a:rPr lang="en-US" b="1" i="1" dirty="0"/>
              <a:t>Why Decision trees?</a:t>
            </a:r>
            <a:endParaRPr lang="en-US" dirty="0"/>
          </a:p>
        </p:txBody>
      </p:sp>
      <p:pic>
        <p:nvPicPr>
          <p:cNvPr id="1028" name="Picture 4" descr="Image result for decision tree">
            <a:extLst>
              <a:ext uri="{FF2B5EF4-FFF2-40B4-BE49-F238E27FC236}">
                <a16:creationId xmlns:a16="http://schemas.microsoft.com/office/drawing/2014/main" id="{C866DC79-36A2-4EDB-8446-2BB33BDE2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736" y="4163114"/>
            <a:ext cx="3101051" cy="238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DF8E41-FAC2-6445-8821-AC9A8DA3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Decision Tree?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10E729-A1C7-4A5B-B84C-A80D80FEA0EE}"/>
              </a:ext>
            </a:extLst>
          </p:cNvPr>
          <p:cNvSpPr/>
          <p:nvPr/>
        </p:nvSpPr>
        <p:spPr>
          <a:xfrm>
            <a:off x="684197" y="4756501"/>
            <a:ext cx="4367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dium-content-serif-font"/>
              </a:rPr>
              <a:t>Decision tress often mimic the human level thinking so </a:t>
            </a:r>
            <a:r>
              <a:rPr lang="en-US" dirty="0">
                <a:solidFill>
                  <a:srgbClr val="C00000"/>
                </a:solidFill>
                <a:latin typeface="medium-content-serif-font"/>
              </a:rPr>
              <a:t>its so simple to understand the data </a:t>
            </a:r>
            <a:r>
              <a:rPr lang="en-US" dirty="0">
                <a:latin typeface="medium-content-serif-font"/>
              </a:rPr>
              <a:t>and </a:t>
            </a:r>
            <a:r>
              <a:rPr lang="en-US" dirty="0">
                <a:solidFill>
                  <a:srgbClr val="0070C0"/>
                </a:solidFill>
                <a:latin typeface="medium-content-serif-font"/>
              </a:rPr>
              <a:t>make some good interpretations</a:t>
            </a:r>
            <a:r>
              <a:rPr lang="en-US" dirty="0">
                <a:latin typeface="medium-content-serif-font"/>
              </a:rPr>
              <a:t>.</a:t>
            </a:r>
          </a:p>
          <a:p>
            <a:r>
              <a:rPr lang="en-US" dirty="0">
                <a:latin typeface="medium-content-serif-font"/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FF0000"/>
                </a:solidFill>
              </a:rPr>
              <a:t>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409711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554D-C037-4440-AE56-4A547875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tree</a:t>
            </a:r>
          </a:p>
        </p:txBody>
      </p:sp>
      <p:pic>
        <p:nvPicPr>
          <p:cNvPr id="6146" name="Picture 2" descr="https://qph.fs.quoracdn.net/main-qimg-b40f186f8e5c3d45a8a7c6740829695f">
            <a:extLst>
              <a:ext uri="{FF2B5EF4-FFF2-40B4-BE49-F238E27FC236}">
                <a16:creationId xmlns:a16="http://schemas.microsoft.com/office/drawing/2014/main" id="{9819063A-54E1-4485-B2A1-91D15D4E6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22" y="1813182"/>
            <a:ext cx="8481756" cy="467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88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E2F8A-AE33-4546-9665-372F222CF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couple of algorithms there to build a decision tree</a:t>
            </a:r>
          </a:p>
          <a:p>
            <a:pPr marL="739775" lvl="1" indent="-396875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ID3</a:t>
            </a:r>
          </a:p>
          <a:p>
            <a:pPr marL="739775" lvl="1" indent="-396875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C4.5</a:t>
            </a:r>
          </a:p>
          <a:p>
            <a:pPr marL="739775" lvl="1" indent="-396875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C5.0</a:t>
            </a:r>
          </a:p>
          <a:p>
            <a:pPr marL="739775" lvl="1" indent="-396875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CART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113919-598F-47A3-B267-E22C64EA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the tree?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D32155-8435-4B17-ADA6-AC5FB310C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147" y="2546358"/>
            <a:ext cx="3935763" cy="28103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6DBF74-7747-4D20-BEB6-B15FD13BDF93}"/>
              </a:ext>
            </a:extLst>
          </p:cNvPr>
          <p:cNvSpPr txBox="1"/>
          <p:nvPr/>
        </p:nvSpPr>
        <p:spPr>
          <a:xfrm>
            <a:off x="540327" y="3059668"/>
            <a:ext cx="336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/>
              <a:t>lassification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nd 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egression </a:t>
            </a:r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dirty="0"/>
              <a:t>ree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49D3CA-3AB6-4ABF-BBB4-7479C96839E1}"/>
              </a:ext>
            </a:extLst>
          </p:cNvPr>
          <p:cNvSpPr txBox="1"/>
          <p:nvPr/>
        </p:nvSpPr>
        <p:spPr>
          <a:xfrm>
            <a:off x="4904510" y="2253339"/>
            <a:ext cx="2257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take an example: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2B54A6-F246-4A78-9BEE-259AA9F938A4}"/>
              </a:ext>
            </a:extLst>
          </p:cNvPr>
          <p:cNvSpPr txBox="1"/>
          <p:nvPr/>
        </p:nvSpPr>
        <p:spPr>
          <a:xfrm>
            <a:off x="628650" y="4222266"/>
            <a:ext cx="334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First question: What is the ROOT?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9EE686-1E26-4044-9673-957358692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32" y="4686048"/>
            <a:ext cx="2365453" cy="13412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E541C8-05EC-4BB4-A501-489C26644FEE}"/>
              </a:ext>
            </a:extLst>
          </p:cNvPr>
          <p:cNvSpPr txBox="1"/>
          <p:nvPr/>
        </p:nvSpPr>
        <p:spPr>
          <a:xfrm>
            <a:off x="1446415" y="580973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7813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28D2-BA92-4F92-9F1F-00450495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Gini Impurity - </a:t>
            </a:r>
            <a:r>
              <a:rPr lang="en-US" b="1" i="1" dirty="0"/>
              <a:t>Gini Index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C289C-19EC-409D-B209-5B0087CBF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1580989"/>
            <a:ext cx="3343049" cy="2152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812496-3E97-49F9-99A2-9E84EFEE7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152" y="1572117"/>
            <a:ext cx="3492697" cy="2170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6FB3E8-7813-4962-9D1E-0B72AEFF4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75" y="4271266"/>
            <a:ext cx="4457700" cy="1685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EBCA10-D99D-4407-B570-AD192A7D1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596" y="5565835"/>
            <a:ext cx="4621169" cy="11400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DDF06D-F22F-43B1-A5F9-4482A0BD0E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3373" y="4359211"/>
            <a:ext cx="1841152" cy="9266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57AD11-EBFD-4EB5-BC0E-5E8660C0A8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2822" y="6126536"/>
            <a:ext cx="2752725" cy="4286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6681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3B58E4-9E7C-4FF4-A42A-94FCE23F0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06" y="1692017"/>
            <a:ext cx="5797616" cy="478829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E50B8DF-0211-4EFE-B20E-DC5A1268F4A1}"/>
              </a:ext>
            </a:extLst>
          </p:cNvPr>
          <p:cNvSpPr/>
          <p:nvPr/>
        </p:nvSpPr>
        <p:spPr>
          <a:xfrm>
            <a:off x="3851126" y="3295997"/>
            <a:ext cx="2075848" cy="5278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23F6242-592F-444F-A8A4-78D587F6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</p:spTree>
    <p:extLst>
      <p:ext uri="{BB962C8B-B14F-4D97-AF65-F5344CB8AC3E}">
        <p14:creationId xmlns:p14="http://schemas.microsoft.com/office/powerpoint/2010/main" val="3803586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7C740B-B6B8-40B9-A794-B3CEFF91D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15" y="331643"/>
            <a:ext cx="2695575" cy="569595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1F97A9A-2982-4494-9ABA-76A024CD8B23}"/>
              </a:ext>
            </a:extLst>
          </p:cNvPr>
          <p:cNvSpPr/>
          <p:nvPr/>
        </p:nvSpPr>
        <p:spPr>
          <a:xfrm rot="18155996">
            <a:off x="2312305" y="2374771"/>
            <a:ext cx="4721350" cy="793039"/>
          </a:xfrm>
          <a:prstGeom prst="rightArrow">
            <a:avLst>
              <a:gd name="adj1" fmla="val 30560"/>
              <a:gd name="adj2" fmla="val 7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A0F42-F183-4F15-8A88-FAD282637628}"/>
              </a:ext>
            </a:extLst>
          </p:cNvPr>
          <p:cNvSpPr txBox="1"/>
          <p:nvPr/>
        </p:nvSpPr>
        <p:spPr>
          <a:xfrm>
            <a:off x="6101883" y="331643"/>
            <a:ext cx="2558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highlight>
                  <a:srgbClr val="FFFF00"/>
                </a:highlight>
              </a:rPr>
              <a:t>This is the ROOT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FE9136-0F6F-41C6-A78E-B227EC135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418" y="1742901"/>
            <a:ext cx="3124858" cy="28734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52A5A1-E4C9-47CD-A6CC-F083369ED1F2}"/>
              </a:ext>
            </a:extLst>
          </p:cNvPr>
          <p:cNvSpPr/>
          <p:nvPr/>
        </p:nvSpPr>
        <p:spPr>
          <a:xfrm>
            <a:off x="6983425" y="4478171"/>
            <a:ext cx="1464503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Repeat</a:t>
            </a:r>
          </a:p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Previous</a:t>
            </a:r>
          </a:p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3508756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5296</TotalTime>
  <Words>462</Words>
  <Application>Microsoft Office PowerPoint</Application>
  <PresentationFormat>On-screen Show (4:3)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medium-content-serif-font</vt:lpstr>
      <vt:lpstr>Wingdings</vt:lpstr>
      <vt:lpstr>Office Theme</vt:lpstr>
      <vt:lpstr>COMP30810 Intro to Text Analytics</vt:lpstr>
      <vt:lpstr>Today goals</vt:lpstr>
      <vt:lpstr>What is Random Forest?</vt:lpstr>
      <vt:lpstr>What is Decision Tree?</vt:lpstr>
      <vt:lpstr>Example of a tree</vt:lpstr>
      <vt:lpstr>How to build the tree?</vt:lpstr>
      <vt:lpstr>Gini Impurity - Gini Index</vt:lpstr>
      <vt:lpstr>Information Gain</vt:lpstr>
      <vt:lpstr>PowerPoint Presentation</vt:lpstr>
      <vt:lpstr>PowerPoint Presentation</vt:lpstr>
      <vt:lpstr>Random Forest </vt:lpstr>
      <vt:lpstr>Random Forest vs Decision Tree</vt:lpstr>
      <vt:lpstr>Why vote?</vt:lpstr>
      <vt:lpstr>Example for Text Analytics – Ham/Spam SMS</vt:lpstr>
      <vt:lpstr>Example in Text Analysis</vt:lpstr>
      <vt:lpstr>Feature Importance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COMP30810 Intro to Text Analytics</dc:title>
  <dc:creator>Le Binh</dc:creator>
  <cp:lastModifiedBy>Le Binh</cp:lastModifiedBy>
  <cp:revision>436</cp:revision>
  <dcterms:created xsi:type="dcterms:W3CDTF">2018-07-12T09:51:39Z</dcterms:created>
  <dcterms:modified xsi:type="dcterms:W3CDTF">2018-11-14T16:55:31Z</dcterms:modified>
</cp:coreProperties>
</file>