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8"/>
  </p:handoutMasterIdLst>
  <p:sldIdLst>
    <p:sldId id="256" r:id="rId2"/>
    <p:sldId id="257" r:id="rId3"/>
    <p:sldId id="259" r:id="rId4"/>
    <p:sldId id="274" r:id="rId5"/>
    <p:sldId id="283" r:id="rId6"/>
    <p:sldId id="28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E24BBD-1CC7-43F2-9FFA-4F9F91198F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6434-B326-4429-B8C3-D1C885A7E1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1890-378C-4071-B216-FDF0E3AE0BC2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798F-BF53-4F26-A269-50769175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C61-E030-48D4-A017-9507ECEDB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B9A83-0472-47BC-A1B8-FD4DCE4F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3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30C-0BFE-4E66-A9D8-358E9CC84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21AF-CCEE-42EE-97CE-9CEC6695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32218"/>
            <a:ext cx="6858000" cy="15255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75F3-5DE8-4D0E-88DC-82B8743C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C06C-E1C3-4307-8698-B79C9D95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F44D-F376-44D8-892A-6DDB756A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ucd logo png">
            <a:extLst>
              <a:ext uri="{FF2B5EF4-FFF2-40B4-BE49-F238E27FC236}">
                <a16:creationId xmlns:a16="http://schemas.microsoft.com/office/drawing/2014/main" id="{4287B32C-C8EA-411C-976E-8CD731E06A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765467-1DD7-4FDB-BEF9-A99A1CF8D52E}"/>
              </a:ext>
            </a:extLst>
          </p:cNvPr>
          <p:cNvCxnSpPr/>
          <p:nvPr userDrawn="1"/>
        </p:nvCxnSpPr>
        <p:spPr>
          <a:xfrm>
            <a:off x="1143000" y="3602038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1148439" y="3640142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6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8A4C-E2E1-42BA-A615-6D6584A7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9C7ED-66D3-40C4-9FB3-5D8B5134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439C-8941-4B87-9C7A-C406D0EF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1CAA-D351-454C-BD37-0689368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0300-A800-4C59-8994-33825335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9C362-54EC-4F6F-993E-EB0220CD7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F74B2-881E-4126-B898-2553FF41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270F-D090-4691-9E46-0F04CCD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B2DE-DF39-41F1-B3D8-985A0D44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C112-B5C6-4E8C-AB11-BCFDC69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BE13184-5E3F-44E2-9A2B-CE00FFCDD202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Picture 2" descr="Image result for ucd logo png">
            <a:extLst>
              <a:ext uri="{FF2B5EF4-FFF2-40B4-BE49-F238E27FC236}">
                <a16:creationId xmlns:a16="http://schemas.microsoft.com/office/drawing/2014/main" id="{8B64AFC3-BA40-4A08-AABC-9D54DFE838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1F3257C-DFDE-4AE4-AA42-5F79C864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75" y="2246397"/>
            <a:ext cx="7070725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3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4A61-D3D2-4337-B812-A9486550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F4BC-AB6B-43FF-AE85-597B73B9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6756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269-F32F-4657-B237-1E37417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FCBE-84FD-4577-8D8E-5F9AE22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8140-F6A8-48E4-852C-D8F2DECC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CF9C1-B532-444D-9D5C-EEFD3D8FB741}"/>
              </a:ext>
            </a:extLst>
          </p:cNvPr>
          <p:cNvCxnSpPr/>
          <p:nvPr userDrawn="1"/>
        </p:nvCxnSpPr>
        <p:spPr>
          <a:xfrm>
            <a:off x="97971" y="1354824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0" y="1320739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3D2A-D78C-403A-AB77-4E70C698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15BD-97B1-4CA5-BEE7-8A26B03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CE03-A7A3-40A0-AFFD-A08DFCA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D5B3-49CE-49C1-A265-C6DCD0D0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3FCA-65D0-4EF4-86A0-63D410DF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18F1-83FD-41C7-B14D-47837A3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5DBE-3E68-433C-8E77-85E4D021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F238-4E7F-4CA0-A0AB-9A13417C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72EA-916B-46F6-AECA-280D001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A297-EDC1-4387-AA92-469FFB9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926A-1038-4B1C-929D-89F9D1D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D226-C29D-499C-90DB-3775EBC4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9D64-9D92-4C8E-9E9C-CF25A631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BEE4-0544-4728-BAB9-FB0AA718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BC99E-A4CE-4B97-B30C-B5184B489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BCA04-512F-408B-8BE7-60B1EA9E5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40D6E-5AFC-4E82-8009-63A6A43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0F2C3-52D3-4DB7-87E7-0992E61C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BAFE6-9A55-4F2E-AD14-7F90423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8A01-3677-4393-B122-16559100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6E6C3-700D-4AC4-A71B-C5848CBE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A2FC0-4CB9-421A-9287-53DB1AB3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11B8-5A94-41CE-AA46-7EF2E9D1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B7FF-C1E2-4B7D-936D-7B1F2C64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9E60-5CA8-4B4C-8487-26E33064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DC97F-FD72-4814-8C24-987E4AE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43ED-5691-42CF-A29A-B96F860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EF05-D242-4755-93F8-0EBE5BF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514D-9C3E-49F8-AF33-796251E6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F8209-DB05-42A1-A4FA-4ECBB5C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F7585-BA7C-4CC3-9668-BA882AB7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734E-D92C-4823-9024-125D102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3DF-9081-4FC4-814E-1F5DF76F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CDC1C-8376-4636-9AE1-0709D80B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127E-436D-476F-889E-ACF20D21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285-4E90-4518-8255-CE4BF0FE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67B29-1D34-4E4E-9CCB-90D3302B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014-16DF-40DB-ADE8-76A29AD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A8D60-DCB9-4DC2-917C-5D817041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64CF-9E00-4FB7-960E-6C6808F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58A2-E6C9-44CE-89D8-6C42762F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3184-5E3F-44E2-9A2B-CE00FFCDD202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A89-1591-4136-8F15-4CE0B5C92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C638-5F37-40DC-963E-216B896C0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3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F4E1-F271-41AF-81C3-D9E01F18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19" y="1192449"/>
            <a:ext cx="5354300" cy="1655762"/>
          </a:xfrm>
        </p:spPr>
        <p:txBody>
          <a:bodyPr>
            <a:normAutofit/>
          </a:bodyPr>
          <a:lstStyle/>
          <a:p>
            <a:r>
              <a:rPr lang="en-US" b="1" dirty="0"/>
              <a:t>COMP30810</a:t>
            </a:r>
            <a:br>
              <a:rPr lang="en-US" dirty="0"/>
            </a:br>
            <a:r>
              <a:rPr lang="en-US" dirty="0"/>
              <a:t>Intro to Text Analytics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BE40-B0A8-418D-A9CF-822D3D507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27" y="3937686"/>
            <a:ext cx="6301945" cy="18473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Dr. Binh Thanh Le</a:t>
            </a:r>
          </a:p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thanhbinh.le@ucd.ie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Insight Centre for Data Analytics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School of Computer Science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University College Dublin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7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67D-2F80-48B8-864B-741854EB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DB34-6D2C-4765-8D49-BEFC2BAE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Reviewing what we got so far</a:t>
            </a:r>
          </a:p>
          <a:p>
            <a:r>
              <a:rPr lang="en-US" sz="2800"/>
              <a:t>Future plans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512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DB61-7DF2-4871-8690-0C579F87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8F674-D6B0-4C14-A069-8FAF973D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69" y="1517810"/>
            <a:ext cx="7886700" cy="4675629"/>
          </a:xfrm>
        </p:spPr>
        <p:txBody>
          <a:bodyPr>
            <a:normAutofit/>
          </a:bodyPr>
          <a:lstStyle/>
          <a:p>
            <a:pPr marL="403225" indent="-403225">
              <a:buClr>
                <a:schemeClr val="dk1"/>
              </a:buClr>
              <a:buSzPts val="1100"/>
              <a:buNone/>
            </a:pPr>
            <a:r>
              <a:rPr lang="en-US" sz="2800" dirty="0"/>
              <a:t>1. Have a clear understanding of the </a:t>
            </a:r>
            <a:r>
              <a:rPr lang="en-US" sz="2800" b="1" dirty="0"/>
              <a:t>core concepts</a:t>
            </a:r>
            <a:r>
              <a:rPr lang="en-US" sz="2800" dirty="0"/>
              <a:t> in text analytics and be familiar with a range of </a:t>
            </a:r>
            <a:r>
              <a:rPr lang="en-US" sz="2800" b="1" dirty="0"/>
              <a:t>common analytics techniques </a:t>
            </a:r>
            <a:r>
              <a:rPr lang="en-US" sz="2800" dirty="0"/>
              <a:t>in this area.</a:t>
            </a:r>
          </a:p>
          <a:p>
            <a:pPr marL="403225" indent="-403225">
              <a:buClr>
                <a:schemeClr val="dk1"/>
              </a:buClr>
              <a:buSzPts val="1100"/>
              <a:buNone/>
            </a:pPr>
            <a:r>
              <a:rPr lang="en-US" sz="2800" dirty="0"/>
              <a:t>2. Be familiar with </a:t>
            </a:r>
            <a:r>
              <a:rPr lang="en-US" sz="2800" b="1" dirty="0"/>
              <a:t>common representations </a:t>
            </a:r>
            <a:r>
              <a:rPr lang="en-US" sz="2800" dirty="0"/>
              <a:t>used to represent textual data.</a:t>
            </a:r>
          </a:p>
          <a:p>
            <a:pPr marL="403225" indent="-403225">
              <a:buClr>
                <a:schemeClr val="dk1"/>
              </a:buClr>
              <a:buSzPts val="1100"/>
              <a:buNone/>
            </a:pPr>
            <a:r>
              <a:rPr lang="en-US" sz="2800" dirty="0"/>
              <a:t>3. Have developed a </a:t>
            </a:r>
            <a:r>
              <a:rPr lang="en-US" sz="2800" b="1" dirty="0"/>
              <a:t>knowledge of the main application</a:t>
            </a:r>
            <a:r>
              <a:rPr lang="en-US" sz="2800" dirty="0"/>
              <a:t> </a:t>
            </a:r>
            <a:r>
              <a:rPr lang="en-US" sz="2800" b="1" dirty="0"/>
              <a:t>areas</a:t>
            </a:r>
            <a:r>
              <a:rPr lang="en-US" sz="2800" dirty="0"/>
              <a:t> in which these techniques prove useful.</a:t>
            </a:r>
          </a:p>
          <a:p>
            <a:pPr marL="403225" indent="-403225">
              <a:buClr>
                <a:schemeClr val="dk1"/>
              </a:buClr>
              <a:buSzPts val="1100"/>
              <a:buNone/>
            </a:pPr>
            <a:r>
              <a:rPr lang="en-US" sz="2800" dirty="0"/>
              <a:t>4. Be able to </a:t>
            </a:r>
            <a:r>
              <a:rPr lang="en-US" sz="2800" b="1" dirty="0"/>
              <a:t>collect, pre-process and analyze </a:t>
            </a:r>
            <a:r>
              <a:rPr lang="en-US" sz="2800" dirty="0"/>
              <a:t>textual datasets using Python.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55A7E-7169-DF4C-B324-C27D9AC72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517810"/>
            <a:ext cx="4699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98A15E-B58D-9644-BF44-96864DCD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721770"/>
            <a:ext cx="4699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A7456-840C-2F47-898B-E4880990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9" y="3620674"/>
            <a:ext cx="4699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842667-9ADE-6649-9F04-BB6D2CFF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9" y="490705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2EFD-1A3B-4C5C-A942-674E5567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| Analytics Process</a:t>
            </a:r>
          </a:p>
        </p:txBody>
      </p:sp>
      <p:pic>
        <p:nvPicPr>
          <p:cNvPr id="14338" name="Picture 2" descr="Image result for text mining process">
            <a:extLst>
              <a:ext uri="{FF2B5EF4-FFF2-40B4-BE49-F238E27FC236}">
                <a16:creationId xmlns:a16="http://schemas.microsoft.com/office/drawing/2014/main" id="{5B65FA9D-B4BF-4DCE-ADB3-9AB7E9948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747838"/>
            <a:ext cx="6848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86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F448-C04C-4F0D-9388-33AD07A0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 in Text Analytics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EB1AB-A3C5-4BA2-9C04-E83CE4C24AD4}"/>
              </a:ext>
            </a:extLst>
          </p:cNvPr>
          <p:cNvSpPr/>
          <p:nvPr/>
        </p:nvSpPr>
        <p:spPr>
          <a:xfrm>
            <a:off x="0" y="6525825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/>
              <a:t>http://www.textanalyticsworld.com/wp-content/uploads/2012/03/PracticalTextMining_Excerpt.pdf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4A61A-BB0F-4652-A1CF-8083A1B78151}"/>
              </a:ext>
            </a:extLst>
          </p:cNvPr>
          <p:cNvSpPr/>
          <p:nvPr/>
        </p:nvSpPr>
        <p:spPr>
          <a:xfrm>
            <a:off x="325395" y="1496638"/>
            <a:ext cx="84932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Search and information retrieval (IR)</a:t>
            </a:r>
            <a:r>
              <a:rPr lang="en-US" dirty="0"/>
              <a:t>: Storage and retrieval of text documents, including search engines and keyword search. </a:t>
            </a:r>
          </a:p>
          <a:p>
            <a:pPr marL="342900" indent="-342900">
              <a:buAutoNum type="arabicPeriod"/>
            </a:pPr>
            <a:r>
              <a:rPr lang="en-US" b="1" dirty="0"/>
              <a:t>Document clustering</a:t>
            </a:r>
            <a:r>
              <a:rPr lang="en-US" dirty="0"/>
              <a:t>: Grouping and categorizing terms, snippets, paragraphs, or documents, using data mining clustering methods.</a:t>
            </a:r>
          </a:p>
          <a:p>
            <a:pPr marL="342900" indent="-342900">
              <a:buAutoNum type="arabicPeriod"/>
            </a:pPr>
            <a:r>
              <a:rPr lang="en-US" b="1" dirty="0"/>
              <a:t>Document classification</a:t>
            </a:r>
            <a:r>
              <a:rPr lang="en-US" dirty="0"/>
              <a:t>: Grouping and categorizing snippets, paragraphs, or documents, using data mining classification methods, based on models trained on labeled examples. </a:t>
            </a:r>
          </a:p>
          <a:p>
            <a:pPr marL="342900" indent="-342900">
              <a:buAutoNum type="arabicPeriod"/>
            </a:pPr>
            <a:r>
              <a:rPr lang="en-US" b="1" dirty="0"/>
              <a:t>Web mining</a:t>
            </a:r>
            <a:r>
              <a:rPr lang="en-US" dirty="0"/>
              <a:t>: Data and text mining on the Internet, with a specific focus on the scale and interconnectedness of the web. </a:t>
            </a:r>
          </a:p>
          <a:p>
            <a:pPr marL="342900" indent="-342900">
              <a:buAutoNum type="arabicPeriod"/>
            </a:pPr>
            <a:r>
              <a:rPr lang="en-US" b="1" dirty="0"/>
              <a:t>Information extraction (IE)</a:t>
            </a:r>
            <a:r>
              <a:rPr lang="en-US" dirty="0"/>
              <a:t>: Identification and extraction of relevant facts and relationships from unstructured text; the process of making structured data from unstructured and semi-structured text. </a:t>
            </a:r>
          </a:p>
          <a:p>
            <a:pPr marL="342900" indent="-342900">
              <a:buAutoNum type="arabicPeriod"/>
            </a:pPr>
            <a:r>
              <a:rPr lang="en-US" b="1" dirty="0"/>
              <a:t>Natural language processing (NLP)</a:t>
            </a:r>
            <a:r>
              <a:rPr lang="en-US" dirty="0"/>
              <a:t>: Low-level language processing and understanding tasks (e.g., tagging part of speech); often used synonymously with computational linguistics. </a:t>
            </a:r>
          </a:p>
          <a:p>
            <a:pPr marL="342900" indent="-342900">
              <a:buAutoNum type="arabicPeriod"/>
            </a:pPr>
            <a:r>
              <a:rPr lang="en-US" b="1" dirty="0"/>
              <a:t>Concept extraction</a:t>
            </a:r>
            <a:r>
              <a:rPr lang="en-US" dirty="0"/>
              <a:t>: Grouping of words and phrases into semantically similar groups.</a:t>
            </a:r>
          </a:p>
        </p:txBody>
      </p:sp>
    </p:spTree>
    <p:extLst>
      <p:ext uri="{BB962C8B-B14F-4D97-AF65-F5344CB8AC3E}">
        <p14:creationId xmlns:p14="http://schemas.microsoft.com/office/powerpoint/2010/main" val="190610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2C97460-DBC6-E242-9D2A-16DC562E8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BEST WISHES FOR YOUR FUTURE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89625-8C0E-AA4D-ADFC-762B69B1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5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314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COMP30810 Intro to Text Analytics</vt:lpstr>
      <vt:lpstr>Today Goals:</vt:lpstr>
      <vt:lpstr>Learning Objectives</vt:lpstr>
      <vt:lpstr>Text Mining | Analytics Process</vt:lpstr>
      <vt:lpstr>Future plans in Text Analytics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COMP30810 Intro to Text Analytics</dc:title>
  <dc:creator>Le Binh</dc:creator>
  <cp:lastModifiedBy>Thanh Binh Le</cp:lastModifiedBy>
  <cp:revision>28</cp:revision>
  <dcterms:created xsi:type="dcterms:W3CDTF">2018-07-12T09:51:39Z</dcterms:created>
  <dcterms:modified xsi:type="dcterms:W3CDTF">2018-11-29T20:17:25Z</dcterms:modified>
</cp:coreProperties>
</file>