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4" r:id="rId9"/>
    <p:sldId id="268" r:id="rId10"/>
    <p:sldId id="273" r:id="rId11"/>
    <p:sldId id="265" r:id="rId12"/>
    <p:sldId id="269" r:id="rId13"/>
    <p:sldId id="272" r:id="rId14"/>
    <p:sldId id="261" r:id="rId15"/>
    <p:sldId id="274" r:id="rId16"/>
    <p:sldId id="275" r:id="rId17"/>
    <p:sldId id="270" r:id="rId18"/>
    <p:sldId id="276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12" autoAdjust="0"/>
  </p:normalViewPr>
  <p:slideViewPr>
    <p:cSldViewPr snapToGrid="0">
      <p:cViewPr varScale="1">
        <p:scale>
          <a:sx n="62" d="100"/>
          <a:sy n="62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80E7D-6852-414C-A14A-3AA540D85E6A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81169-7F13-427B-881C-B4E4F7788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9043-A12C-41BC-A828-DABBC03136BF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1E21-5695-479E-9EE3-73E3E2FA91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0DB13-5E7F-42E2-8886-ED3CDF1B7AE0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35FA-7941-4AFD-B7B8-18D81E6FF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1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3DAEE-FDE2-412D-89FC-DCEF8BBCBA68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C571-B3AA-4584-B961-5265CC01A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61D64-BC15-4DE8-B95E-4802D83AE95F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C23AA-E34D-4BD7-B06F-8B4DA678B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79A72-3BDD-416E-B9F8-FBC9B66D12DE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B64EF-2344-4958-B7F3-5C5195439C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4206A-D915-4ABE-AF22-C246574C62A7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8AFD6-4B44-4A81-9386-98047910D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9F1A1-752C-4F15-B309-D1CE4182814B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ADE18-A301-4815-93B4-C9135533A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A8FC0-CFA6-417C-8BCD-DDB011E9C48A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6469-FDD1-455D-8AE7-0652CE433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6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99D7-0E64-4DF5-882C-1721695533C4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5A15-9CD2-423F-A49B-DADACDCA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DB67F-27ED-4820-87FE-4906E70D0C8D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DD4DA-DA53-4DF0-80F2-89A20D61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4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D1F840-06DF-4B19-A29A-BDC08736E715}" type="datetimeFigureOut">
              <a:rPr lang="en-US"/>
              <a:pPr>
                <a:defRPr/>
              </a:pPr>
              <a:t>12/21/2017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EFCF308-C4BD-4595-9166-CB73B2637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-3248025" y="128588"/>
            <a:ext cx="9144000" cy="1116012"/>
          </a:xfrm>
        </p:spPr>
        <p:txBody>
          <a:bodyPr/>
          <a:lstStyle/>
          <a:p>
            <a:pPr eaLnBrk="1" hangingPunct="1"/>
            <a:r>
              <a:rPr lang="en-US" altLang="en-US" sz="3200" b="1"/>
              <a:t>PROJECT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2" name="Title 1"/>
          <p:cNvSpPr txBox="1">
            <a:spLocks/>
          </p:cNvSpPr>
          <p:nvPr/>
        </p:nvSpPr>
        <p:spPr bwMode="auto">
          <a:xfrm>
            <a:off x="-304800" y="1044575"/>
            <a:ext cx="9144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Real-time Face Detection and Recognition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2053" name="Title 1"/>
          <p:cNvSpPr txBox="1">
            <a:spLocks/>
          </p:cNvSpPr>
          <p:nvPr/>
        </p:nvSpPr>
        <p:spPr bwMode="auto">
          <a:xfrm>
            <a:off x="5457825" y="5110163"/>
            <a:ext cx="91440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Group Member:</a:t>
            </a:r>
            <a:endParaRPr lang="en-US" altLang="en-US" sz="2400" b="1" i="1">
              <a:solidFill>
                <a:schemeClr val="accent2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Calibri Light" panose="020F0302020204030204" pitchFamily="34" charset="0"/>
              </a:rPr>
              <a:t>Muhammad Umer EP-1449081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Calibri Light" panose="020F0302020204030204" pitchFamily="34" charset="0"/>
              </a:rPr>
              <a:t>Khalid Bin Huda EP-1449041</a:t>
            </a:r>
            <a:endParaRPr lang="en-US" altLang="en-US" sz="24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67" name="Title 1"/>
          <p:cNvSpPr txBox="1">
            <a:spLocks/>
          </p:cNvSpPr>
          <p:nvPr/>
        </p:nvSpPr>
        <p:spPr bwMode="auto">
          <a:xfrm>
            <a:off x="-2544763" y="1044575"/>
            <a:ext cx="9144001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TWO Step Process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76200" y="3530600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i="1">
                <a:latin typeface="Calibri Light" panose="020F0302020204030204" pitchFamily="34" charset="0"/>
              </a:rPr>
              <a:t>For Face Detection in a Picture it use HOG (</a:t>
            </a:r>
            <a:r>
              <a:rPr lang="en-US" altLang="en-US" sz="2000"/>
              <a:t>histogram of oriented gradients</a:t>
            </a:r>
            <a:r>
              <a:rPr lang="en-US" altLang="en-US" sz="4000" b="1" i="1">
                <a:latin typeface="Calibri Light" panose="020F0302020204030204" pitchFamily="34" charset="0"/>
              </a:rPr>
              <a:t>)algorithm</a:t>
            </a:r>
          </a:p>
        </p:txBody>
      </p:sp>
      <p:sp>
        <p:nvSpPr>
          <p:cNvPr id="11269" name="Title 1"/>
          <p:cNvSpPr txBox="1">
            <a:spLocks/>
          </p:cNvSpPr>
          <p:nvPr/>
        </p:nvSpPr>
        <p:spPr bwMode="auto">
          <a:xfrm>
            <a:off x="-127000" y="2881313"/>
            <a:ext cx="5664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First: face detection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Second: face Recognition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solidFill>
                <a:schemeClr val="accent2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alibri Light" panose="020F030202020403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8F21F-A9EA-4CDE-9E00-BCEA36989831}"/>
              </a:ext>
            </a:extLst>
          </p:cNvPr>
          <p:cNvSpPr txBox="1"/>
          <p:nvPr/>
        </p:nvSpPr>
        <p:spPr>
          <a:xfrm>
            <a:off x="1343025" y="4738298"/>
            <a:ext cx="60960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In Greyscale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Gradient</a:t>
            </a:r>
            <a:r>
              <a:rPr lang="en-US" dirty="0"/>
              <a:t> Ve</a:t>
            </a:r>
            <a:r>
              <a:rPr lang="en-US" b="1" dirty="0"/>
              <a:t>ctor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b="1" dirty="0">
              <a:cs typeface="Calibri"/>
            </a:endParaRPr>
          </a:p>
        </p:txBody>
      </p:sp>
      <p:pic>
        <p:nvPicPr>
          <p:cNvPr id="5" name="Picture 6" descr="dxExample">
            <a:extLst>
              <a:ext uri="{FF2B5EF4-FFF2-40B4-BE49-F238E27FC236}">
                <a16:creationId xmlns:a16="http://schemas.microsoft.com/office/drawing/2014/main" id="{B1005CBC-2E6D-4AFE-A925-9737494D5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044575"/>
            <a:ext cx="3603245" cy="5632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FBD980-C27A-45EC-A16B-4CD472756FFD}"/>
              </a:ext>
            </a:extLst>
          </p:cNvPr>
          <p:cNvSpPr txBox="1"/>
          <p:nvPr/>
        </p:nvSpPr>
        <p:spPr>
          <a:xfrm>
            <a:off x="2117785" y="5248275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 measure of the change in pixel values along the x-direction and the y-direction around each pixel.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91" name="Title 1"/>
          <p:cNvSpPr txBox="1">
            <a:spLocks/>
          </p:cNvSpPr>
          <p:nvPr/>
        </p:nvSpPr>
        <p:spPr bwMode="auto">
          <a:xfrm>
            <a:off x="-3070225" y="1001713"/>
            <a:ext cx="9145588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Steps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12292" name="Title 1"/>
          <p:cNvSpPr txBox="1">
            <a:spLocks/>
          </p:cNvSpPr>
          <p:nvPr/>
        </p:nvSpPr>
        <p:spPr bwMode="auto">
          <a:xfrm>
            <a:off x="773113" y="2625725"/>
            <a:ext cx="1332547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rgbClr val="D64200"/>
                </a:solidFill>
                <a:latin typeface="Calibri Light" panose="020F0302020204030204" pitchFamily="34" charset="0"/>
              </a:rPr>
              <a:t>1)Load image file as Numpy Array (pixels)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rgbClr val="D64200"/>
                </a:solidFill>
                <a:latin typeface="Calibri Light" panose="020F0302020204030204" pitchFamily="34" charset="0"/>
              </a:rPr>
              <a:t>2) Neural Network gives </a:t>
            </a:r>
            <a:r>
              <a:rPr lang="en-US" altLang="en-US" sz="3600">
                <a:solidFill>
                  <a:srgbClr val="D64200"/>
                </a:solidFill>
              </a:rPr>
              <a:t>features of the face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rgbClr val="D64200"/>
                </a:solidFill>
                <a:latin typeface="Calibri Light" panose="020F0302020204030204" pitchFamily="34" charset="0"/>
              </a:rPr>
              <a:t> Multi-dimensional Encoding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rgbClr val="D64200"/>
                </a:solidFill>
                <a:latin typeface="Calibri Light" panose="020F0302020204030204" pitchFamily="34" charset="0"/>
              </a:rPr>
              <a:t>3)Now Classify and predict face</a:t>
            </a:r>
            <a:endParaRPr lang="en-US" altLang="en-US" sz="2400" b="1">
              <a:solidFill>
                <a:srgbClr val="D642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229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4572000"/>
            <a:ext cx="88995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1" t="24927" r="55624" b="24123"/>
          <a:stretch>
            <a:fillRect/>
          </a:stretch>
        </p:blipFill>
        <p:spPr bwMode="auto">
          <a:xfrm>
            <a:off x="4662488" y="3630613"/>
            <a:ext cx="286702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316" name="Title 1"/>
          <p:cNvSpPr txBox="1">
            <a:spLocks/>
          </p:cNvSpPr>
          <p:nvPr/>
        </p:nvSpPr>
        <p:spPr bwMode="auto">
          <a:xfrm>
            <a:off x="1711325" y="2943225"/>
            <a:ext cx="9144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i="1">
                <a:solidFill>
                  <a:srgbClr val="D64200"/>
                </a:solidFill>
                <a:latin typeface="Calibri Light" panose="020F0302020204030204" pitchFamily="34" charset="0"/>
              </a:rPr>
              <a:t>ML Model</a:t>
            </a:r>
            <a:endParaRPr lang="en-US" altLang="en-US" sz="4000" b="1">
              <a:solidFill>
                <a:srgbClr val="D642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331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" t="63483" r="-201" b="23636"/>
          <a:stretch>
            <a:fillRect/>
          </a:stretch>
        </p:blipFill>
        <p:spPr bwMode="auto">
          <a:xfrm>
            <a:off x="1966913" y="6513513"/>
            <a:ext cx="86328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324100"/>
            <a:ext cx="1905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4395788"/>
            <a:ext cx="19685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" t="86044"/>
          <a:stretch>
            <a:fillRect/>
          </a:stretch>
        </p:blipFill>
        <p:spPr bwMode="auto">
          <a:xfrm>
            <a:off x="2119313" y="2636838"/>
            <a:ext cx="86185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itle 1"/>
          <p:cNvSpPr txBox="1">
            <a:spLocks/>
          </p:cNvSpPr>
          <p:nvPr/>
        </p:nvSpPr>
        <p:spPr bwMode="auto">
          <a:xfrm>
            <a:off x="-1555750" y="1033463"/>
            <a:ext cx="91440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Compare Face and Classify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15" name="Bent-Up Arrow 14"/>
          <p:cNvSpPr/>
          <p:nvPr/>
        </p:nvSpPr>
        <p:spPr>
          <a:xfrm rot="5400000">
            <a:off x="2860676" y="3136900"/>
            <a:ext cx="1757362" cy="2147887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16200000">
            <a:off x="7694613" y="4408487"/>
            <a:ext cx="1758950" cy="209232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24" name="Title 1"/>
          <p:cNvSpPr txBox="1">
            <a:spLocks/>
          </p:cNvSpPr>
          <p:nvPr/>
        </p:nvSpPr>
        <p:spPr bwMode="auto">
          <a:xfrm>
            <a:off x="-669925" y="3835400"/>
            <a:ext cx="75946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64200"/>
                </a:solidFill>
              </a:rPr>
              <a:t>match with closest measurement</a:t>
            </a:r>
            <a:endParaRPr lang="en-US" altLang="en-US" sz="1800" b="1">
              <a:solidFill>
                <a:srgbClr val="D6420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39" name="Title 1"/>
          <p:cNvSpPr txBox="1">
            <a:spLocks/>
          </p:cNvSpPr>
          <p:nvPr/>
        </p:nvSpPr>
        <p:spPr bwMode="auto">
          <a:xfrm>
            <a:off x="676275" y="2844800"/>
            <a:ext cx="91440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1" i="1">
              <a:solidFill>
                <a:srgbClr val="D64200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i="1">
                <a:solidFill>
                  <a:srgbClr val="D64200"/>
                </a:solidFill>
                <a:latin typeface="Calibri Light" panose="020F0302020204030204" pitchFamily="34" charset="0"/>
              </a:rPr>
              <a:t>It check weather the person in Database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i="1">
                <a:solidFill>
                  <a:srgbClr val="D64200"/>
                </a:solidFill>
                <a:latin typeface="Calibri Light" panose="020F0302020204030204" pitchFamily="34" charset="0"/>
              </a:rPr>
              <a:t>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i="1">
                <a:solidFill>
                  <a:srgbClr val="D64200"/>
                </a:solidFill>
                <a:latin typeface="Calibri Light" panose="020F0302020204030204" pitchFamily="34" charset="0"/>
              </a:rPr>
              <a:t> if it is in Database then It display the name of the person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i="1">
                <a:solidFill>
                  <a:srgbClr val="D64200"/>
                </a:solidFill>
                <a:latin typeface="Calibri Light" panose="020F0302020204030204" pitchFamily="34" charset="0"/>
              </a:rPr>
              <a:t>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i="1">
                <a:solidFill>
                  <a:srgbClr val="D64200"/>
                </a:solidFill>
                <a:latin typeface="Calibri Light" panose="020F0302020204030204" pitchFamily="34" charset="0"/>
              </a:rPr>
              <a:t> add  a entry in database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i="1" u="sng">
                <a:latin typeface="Calibri Light" panose="020F0302020204030204" pitchFamily="34" charset="0"/>
              </a:rPr>
              <a:t>otherwise it display unknown</a:t>
            </a:r>
            <a:endParaRPr lang="en-US" altLang="en-US" sz="4000" b="1" u="sng">
              <a:latin typeface="Calibri Light" panose="020F0302020204030204" pitchFamily="34" charset="0"/>
            </a:endParaRPr>
          </a:p>
        </p:txBody>
      </p:sp>
      <p:sp>
        <p:nvSpPr>
          <p:cNvPr id="14340" name="Title 1"/>
          <p:cNvSpPr txBox="1">
            <a:spLocks/>
          </p:cNvSpPr>
          <p:nvPr/>
        </p:nvSpPr>
        <p:spPr bwMode="auto">
          <a:xfrm>
            <a:off x="439738" y="1406525"/>
            <a:ext cx="49498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After Classifying the face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44038" y="4733925"/>
            <a:ext cx="1646237" cy="1597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34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75" y="4967288"/>
            <a:ext cx="89376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itle 1"/>
          <p:cNvSpPr txBox="1">
            <a:spLocks/>
          </p:cNvSpPr>
          <p:nvPr/>
        </p:nvSpPr>
        <p:spPr bwMode="auto">
          <a:xfrm>
            <a:off x="8864600" y="4164013"/>
            <a:ext cx="280511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1">
                <a:latin typeface="Calibri Light" panose="020F0302020204030204" pitchFamily="34" charset="0"/>
              </a:rPr>
              <a:t>Saad ahmed</a:t>
            </a:r>
            <a:endParaRPr lang="en-US" altLang="en-US" sz="32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2160588"/>
            <a:ext cx="7377113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64" name="Title 1"/>
          <p:cNvSpPr txBox="1">
            <a:spLocks/>
          </p:cNvSpPr>
          <p:nvPr/>
        </p:nvSpPr>
        <p:spPr bwMode="auto">
          <a:xfrm>
            <a:off x="-1597025" y="1017588"/>
            <a:ext cx="91440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Process For The Application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15365" name="Title 1"/>
          <p:cNvSpPr txBox="1">
            <a:spLocks/>
          </p:cNvSpPr>
          <p:nvPr/>
        </p:nvSpPr>
        <p:spPr bwMode="auto">
          <a:xfrm>
            <a:off x="0" y="2160588"/>
            <a:ext cx="5237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Form For Registration</a:t>
            </a:r>
            <a:endParaRPr lang="en-US" altLang="en-US" sz="2400" b="1">
              <a:latin typeface="Calibri Light" panose="020F03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725863" y="4772025"/>
            <a:ext cx="2509837" cy="1598613"/>
          </a:xfrm>
          <a:prstGeom prst="rightArrow">
            <a:avLst/>
          </a:prstGeom>
          <a:solidFill>
            <a:srgbClr val="D64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367" name="Title 1"/>
          <p:cNvSpPr txBox="1">
            <a:spLocks/>
          </p:cNvSpPr>
          <p:nvPr/>
        </p:nvSpPr>
        <p:spPr bwMode="auto">
          <a:xfrm>
            <a:off x="2309813" y="5278438"/>
            <a:ext cx="52371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Insert photo</a:t>
            </a:r>
            <a:endParaRPr lang="en-US" altLang="en-US" sz="24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387" name="Title 1"/>
          <p:cNvSpPr txBox="1">
            <a:spLocks/>
          </p:cNvSpPr>
          <p:nvPr/>
        </p:nvSpPr>
        <p:spPr bwMode="auto">
          <a:xfrm>
            <a:off x="-2908300" y="1044575"/>
            <a:ext cx="9144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Process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16388" name="Title 1"/>
          <p:cNvSpPr txBox="1">
            <a:spLocks/>
          </p:cNvSpPr>
          <p:nvPr/>
        </p:nvSpPr>
        <p:spPr bwMode="auto">
          <a:xfrm>
            <a:off x="0" y="2160588"/>
            <a:ext cx="5237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Control Panel</a:t>
            </a:r>
            <a:endParaRPr lang="en-US" altLang="en-US" sz="2400" b="1">
              <a:latin typeface="Calibri Light" panose="020F0302020204030204" pitchFamily="34" charset="0"/>
            </a:endParaRPr>
          </a:p>
        </p:txBody>
      </p:sp>
      <p:pic>
        <p:nvPicPr>
          <p:cNvPr id="163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" t="438" r="154" b="2193"/>
          <a:stretch>
            <a:fillRect/>
          </a:stretch>
        </p:blipFill>
        <p:spPr bwMode="auto">
          <a:xfrm>
            <a:off x="4675188" y="2452688"/>
            <a:ext cx="6940550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5450" y="660400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11" name="Title 1"/>
          <p:cNvSpPr txBox="1">
            <a:spLocks/>
          </p:cNvSpPr>
          <p:nvPr/>
        </p:nvSpPr>
        <p:spPr bwMode="auto">
          <a:xfrm>
            <a:off x="0" y="0"/>
            <a:ext cx="39338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Flow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pic>
        <p:nvPicPr>
          <p:cNvPr id="174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52" b="29649"/>
          <a:stretch>
            <a:fillRect/>
          </a:stretch>
        </p:blipFill>
        <p:spPr bwMode="auto">
          <a:xfrm>
            <a:off x="5010150" y="1228725"/>
            <a:ext cx="360362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" descr="Image result for picture of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1571625"/>
            <a:ext cx="2865437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9032875" y="5399088"/>
            <a:ext cx="515938" cy="4905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7415" name="Picture 2" descr="Image result for picture of per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6" t="12288" r="13777" b="32416"/>
          <a:stretch>
            <a:fillRect/>
          </a:stretch>
        </p:blipFill>
        <p:spPr bwMode="auto">
          <a:xfrm>
            <a:off x="9850438" y="2620963"/>
            <a:ext cx="1698625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8682038" y="2652713"/>
            <a:ext cx="1033462" cy="7016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741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43515" r="78452" b="13957"/>
          <a:stretch>
            <a:fillRect/>
          </a:stretch>
        </p:blipFill>
        <p:spPr bwMode="auto">
          <a:xfrm>
            <a:off x="9850438" y="5008563"/>
            <a:ext cx="2100262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 rot="5400000">
            <a:off x="10383837" y="4035426"/>
            <a:ext cx="1033463" cy="7032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7419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1" t="24927" r="55624" b="24123"/>
          <a:stretch>
            <a:fillRect/>
          </a:stretch>
        </p:blipFill>
        <p:spPr bwMode="auto">
          <a:xfrm>
            <a:off x="7366000" y="5157788"/>
            <a:ext cx="1516063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itle 1"/>
          <p:cNvSpPr txBox="1">
            <a:spLocks/>
          </p:cNvSpPr>
          <p:nvPr/>
        </p:nvSpPr>
        <p:spPr bwMode="auto">
          <a:xfrm>
            <a:off x="7048500" y="5756275"/>
            <a:ext cx="21494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D64200"/>
                </a:solidFill>
                <a:latin typeface="Calibri Light" panose="020F0302020204030204" pitchFamily="34" charset="0"/>
              </a:rPr>
              <a:t>ML Model</a:t>
            </a:r>
            <a:endParaRPr lang="en-US" altLang="en-US" sz="2400" b="1">
              <a:solidFill>
                <a:srgbClr val="D64200"/>
              </a:solidFill>
              <a:latin typeface="Calibri Light" panose="020F03020202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6178550" y="5400675"/>
            <a:ext cx="1187450" cy="787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422" name="Title 1"/>
          <p:cNvSpPr txBox="1">
            <a:spLocks/>
          </p:cNvSpPr>
          <p:nvPr/>
        </p:nvSpPr>
        <p:spPr bwMode="auto">
          <a:xfrm>
            <a:off x="4029075" y="5832475"/>
            <a:ext cx="21494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D64200"/>
                </a:solidFill>
                <a:latin typeface="Calibri Light" panose="020F0302020204030204" pitchFamily="34" charset="0"/>
              </a:rPr>
              <a:t>Predict person Face</a:t>
            </a:r>
            <a:endParaRPr lang="en-US" altLang="en-US" sz="2400" b="1">
              <a:solidFill>
                <a:srgbClr val="D64200"/>
              </a:solidFill>
              <a:latin typeface="Calibri Light" panose="020F030202020403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 flipH="1">
            <a:off x="2995613" y="5297488"/>
            <a:ext cx="1187450" cy="787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742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52" b="29649"/>
          <a:stretch>
            <a:fillRect/>
          </a:stretch>
        </p:blipFill>
        <p:spPr bwMode="auto">
          <a:xfrm>
            <a:off x="87313" y="4635500"/>
            <a:ext cx="271938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2" descr="Image result for picture of pers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811713"/>
            <a:ext cx="2162175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6" name="Title 1"/>
          <p:cNvSpPr txBox="1">
            <a:spLocks/>
          </p:cNvSpPr>
          <p:nvPr/>
        </p:nvSpPr>
        <p:spPr bwMode="auto">
          <a:xfrm>
            <a:off x="392113" y="4341813"/>
            <a:ext cx="21494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chemeClr val="bg1"/>
                </a:solidFill>
                <a:latin typeface="Calibri Light" panose="020F0302020204030204" pitchFamily="34" charset="0"/>
              </a:rPr>
              <a:t>Elon Musk</a:t>
            </a:r>
            <a:endParaRPr lang="en-US" altLang="en-US" sz="24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2463" y="4954588"/>
            <a:ext cx="165735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28" name="Picture 6" descr="Image result for mobile camer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6" t="9688" r="14023" b="8855"/>
          <a:stretch>
            <a:fillRect/>
          </a:stretch>
        </p:blipFill>
        <p:spPr bwMode="auto">
          <a:xfrm>
            <a:off x="1447800" y="1250950"/>
            <a:ext cx="11239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3074988" y="2149475"/>
            <a:ext cx="1808162" cy="7032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430" name="Title 1"/>
          <p:cNvSpPr txBox="1">
            <a:spLocks/>
          </p:cNvSpPr>
          <p:nvPr/>
        </p:nvSpPr>
        <p:spPr bwMode="auto">
          <a:xfrm>
            <a:off x="925513" y="895350"/>
            <a:ext cx="21494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D64200"/>
                </a:solidFill>
                <a:latin typeface="Calibri Light" panose="020F0302020204030204" pitchFamily="34" charset="0"/>
              </a:rPr>
              <a:t>Mobile Camera</a:t>
            </a:r>
            <a:endParaRPr lang="en-US" altLang="en-US" sz="2400" b="1">
              <a:solidFill>
                <a:srgbClr val="D64200"/>
              </a:solidFill>
              <a:latin typeface="Calibri Light" panose="020F0302020204030204" pitchFamily="34" charset="0"/>
            </a:endParaRPr>
          </a:p>
        </p:txBody>
      </p:sp>
      <p:sp>
        <p:nvSpPr>
          <p:cNvPr id="17431" name="Title 1"/>
          <p:cNvSpPr txBox="1">
            <a:spLocks/>
          </p:cNvSpPr>
          <p:nvPr/>
        </p:nvSpPr>
        <p:spPr bwMode="auto">
          <a:xfrm>
            <a:off x="2725738" y="2398713"/>
            <a:ext cx="21494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D64200"/>
                </a:solidFill>
                <a:latin typeface="Calibri Light" panose="020F0302020204030204" pitchFamily="34" charset="0"/>
              </a:rPr>
              <a:t>HTTP</a:t>
            </a:r>
            <a:endParaRPr lang="en-US" altLang="en-US" sz="2400" b="1">
              <a:solidFill>
                <a:srgbClr val="D64200"/>
              </a:solidFill>
              <a:latin typeface="Calibri Light" panose="020F0302020204030204" pitchFamily="34" charset="0"/>
            </a:endParaRPr>
          </a:p>
        </p:txBody>
      </p:sp>
      <p:sp>
        <p:nvSpPr>
          <p:cNvPr id="17432" name="Title 1"/>
          <p:cNvSpPr txBox="1">
            <a:spLocks/>
          </p:cNvSpPr>
          <p:nvPr/>
        </p:nvSpPr>
        <p:spPr bwMode="auto">
          <a:xfrm>
            <a:off x="7958138" y="2852738"/>
            <a:ext cx="21494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D64200"/>
                </a:solidFill>
                <a:latin typeface="Calibri Light" panose="020F0302020204030204" pitchFamily="34" charset="0"/>
              </a:rPr>
              <a:t>Face</a:t>
            </a:r>
            <a:endParaRPr lang="en-US" altLang="en-US" sz="2400" b="1">
              <a:solidFill>
                <a:srgbClr val="D6420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435" name="Title 1"/>
          <p:cNvSpPr txBox="1">
            <a:spLocks/>
          </p:cNvSpPr>
          <p:nvPr/>
        </p:nvSpPr>
        <p:spPr bwMode="auto">
          <a:xfrm>
            <a:off x="-1219200" y="1044575"/>
            <a:ext cx="9144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APPLICATION OF THE PROJECT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18436" name="Title 1"/>
          <p:cNvSpPr txBox="1">
            <a:spLocks/>
          </p:cNvSpPr>
          <p:nvPr/>
        </p:nvSpPr>
        <p:spPr bwMode="auto">
          <a:xfrm>
            <a:off x="801688" y="1212850"/>
            <a:ext cx="1086802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1-  Help To Organize any Conference (which allow only Register Member)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  <p:sp>
        <p:nvSpPr>
          <p:cNvPr id="18437" name="Title 1"/>
          <p:cNvSpPr txBox="1">
            <a:spLocks/>
          </p:cNvSpPr>
          <p:nvPr/>
        </p:nvSpPr>
        <p:spPr bwMode="auto">
          <a:xfrm>
            <a:off x="-2506663" y="3865563"/>
            <a:ext cx="108696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2-  Online Testing</a:t>
            </a: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  <p:sp>
        <p:nvSpPr>
          <p:cNvPr id="18438" name="Title 1"/>
          <p:cNvSpPr txBox="1">
            <a:spLocks/>
          </p:cNvSpPr>
          <p:nvPr/>
        </p:nvSpPr>
        <p:spPr bwMode="auto">
          <a:xfrm>
            <a:off x="-2081213" y="4756150"/>
            <a:ext cx="10868026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3-  Attendance System</a:t>
            </a: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459" name="Title 1"/>
          <p:cNvSpPr txBox="1">
            <a:spLocks/>
          </p:cNvSpPr>
          <p:nvPr/>
        </p:nvSpPr>
        <p:spPr bwMode="auto">
          <a:xfrm>
            <a:off x="-3848100" y="-600075"/>
            <a:ext cx="1086802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Questions?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366838" y="2384425"/>
            <a:ext cx="9144000" cy="1116013"/>
          </a:xfrm>
        </p:spPr>
        <p:txBody>
          <a:bodyPr/>
          <a:lstStyle/>
          <a:p>
            <a:pPr eaLnBrk="1" hangingPunct="1"/>
            <a:r>
              <a:rPr lang="en-US" altLang="en-US" sz="3200" i="1"/>
              <a:t>Application for Face-Detection and Recognition or QR Code that help to organize and manage any event.</a:t>
            </a:r>
            <a:br>
              <a:rPr lang="en-US" altLang="en-US" sz="3200" i="1"/>
            </a:br>
            <a:r>
              <a:rPr lang="en-US" altLang="en-US" sz="3200" i="1"/>
              <a:t>With Machine Learning</a:t>
            </a:r>
            <a:endParaRPr lang="en-US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-2365375" y="14288"/>
            <a:ext cx="9144000" cy="1116012"/>
          </a:xfrm>
        </p:spPr>
        <p:txBody>
          <a:bodyPr/>
          <a:lstStyle/>
          <a:p>
            <a:pPr eaLnBrk="1" hangingPunct="1"/>
            <a:r>
              <a:rPr lang="en-US" altLang="en-US" sz="3200" b="1"/>
              <a:t>FINAL YEAR PROJECT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6625" y="14288"/>
            <a:ext cx="0" cy="6843712"/>
          </a:xfrm>
          <a:prstGeom prst="line">
            <a:avLst/>
          </a:prstGeom>
          <a:ln w="444500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00" name="Title 1"/>
          <p:cNvSpPr txBox="1">
            <a:spLocks/>
          </p:cNvSpPr>
          <p:nvPr/>
        </p:nvSpPr>
        <p:spPr bwMode="auto">
          <a:xfrm>
            <a:off x="-1981200" y="1130300"/>
            <a:ext cx="9144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bg1"/>
                </a:solidFill>
                <a:latin typeface="Calibri Light" panose="020F0302020204030204" pitchFamily="34" charset="0"/>
              </a:rPr>
              <a:t>Overview</a:t>
            </a:r>
            <a:endParaRPr lang="en-US" altLang="en-US" sz="40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4101" name="Title 1"/>
          <p:cNvSpPr txBox="1">
            <a:spLocks/>
          </p:cNvSpPr>
          <p:nvPr/>
        </p:nvSpPr>
        <p:spPr bwMode="auto">
          <a:xfrm>
            <a:off x="3749675" y="1535113"/>
            <a:ext cx="914400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Calibri Light" panose="020F0302020204030204" pitchFamily="34" charset="0"/>
              </a:rPr>
              <a:t>INTRODUCTION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Calibri Light" panose="020F0302020204030204" pitchFamily="34" charset="0"/>
              </a:rPr>
              <a:t>Why? ,PROBLEM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Calibri Light" panose="020F0302020204030204" pitchFamily="34" charset="0"/>
              </a:rPr>
              <a:t>TECHNOLOGY USED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Calibri Light" panose="020F0302020204030204" pitchFamily="34" charset="0"/>
              </a:rPr>
              <a:t>WORKING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Calibri Light" panose="020F0302020204030204" pitchFamily="34" charset="0"/>
              </a:rPr>
              <a:t>FRONTEND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Calibri Light" panose="020F0302020204030204" pitchFamily="34" charset="0"/>
              </a:rPr>
              <a:t>PROCESS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latin typeface="Calibri Light" panose="020F0302020204030204" pitchFamily="34" charset="0"/>
              </a:rPr>
              <a:t>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40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23" name="Title 1"/>
          <p:cNvSpPr txBox="1">
            <a:spLocks/>
          </p:cNvSpPr>
          <p:nvPr/>
        </p:nvSpPr>
        <p:spPr bwMode="auto">
          <a:xfrm>
            <a:off x="-1500188" y="995363"/>
            <a:ext cx="9144001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WHY!  (or) Problem It Solve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5124" name="Title 1"/>
          <p:cNvSpPr txBox="1">
            <a:spLocks/>
          </p:cNvSpPr>
          <p:nvPr/>
        </p:nvSpPr>
        <p:spPr bwMode="auto">
          <a:xfrm>
            <a:off x="138113" y="1203325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Invited only Conference and Event </a:t>
            </a:r>
            <a:r>
              <a:rPr lang="en-US" altLang="en-US" sz="2000" b="1" i="1">
                <a:latin typeface="Calibri Light" panose="020F0302020204030204" pitchFamily="34" charset="0"/>
              </a:rPr>
              <a:t>(A LOT OF WORK)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solidFill>
                <a:schemeClr val="accent2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  <p:sp>
        <p:nvSpPr>
          <p:cNvPr id="5125" name="Title 1"/>
          <p:cNvSpPr txBox="1">
            <a:spLocks/>
          </p:cNvSpPr>
          <p:nvPr/>
        </p:nvSpPr>
        <p:spPr bwMode="auto">
          <a:xfrm>
            <a:off x="-541338" y="2971800"/>
            <a:ext cx="914400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Steps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Calibri Light" panose="020F0302020204030204" pitchFamily="34" charset="0"/>
              </a:rPr>
              <a:t>1) Form Submission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Calibri Light" panose="020F0302020204030204" pitchFamily="34" charset="0"/>
              </a:rPr>
              <a:t>2) Confirmation Email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Calibri Light" panose="020F0302020204030204" pitchFamily="34" charset="0"/>
              </a:rPr>
              <a:t>3)Need A lot of volunteers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Calibri Light" panose="020F0302020204030204" pitchFamily="34" charset="0"/>
              </a:rPr>
              <a:t>4) Waste of time in checking people identity Cards at Gate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latin typeface="Calibri Light" panose="020F0302020204030204" pitchFamily="34" charset="0"/>
              </a:rPr>
              <a:t>5) Marking Their attendance for Certificate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  <p:pic>
        <p:nvPicPr>
          <p:cNvPr id="5126" name="Picture 9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4376738"/>
            <a:ext cx="3635375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p Arrow 1"/>
          <p:cNvSpPr/>
          <p:nvPr/>
        </p:nvSpPr>
        <p:spPr>
          <a:xfrm rot="10800000">
            <a:off x="8943975" y="1760538"/>
            <a:ext cx="2493963" cy="26162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8" name="Title 1"/>
          <p:cNvSpPr txBox="1">
            <a:spLocks/>
          </p:cNvSpPr>
          <p:nvPr/>
        </p:nvSpPr>
        <p:spPr bwMode="auto">
          <a:xfrm>
            <a:off x="8445500" y="2717800"/>
            <a:ext cx="34036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D64200"/>
                </a:solidFill>
                <a:latin typeface="Calibri Light" panose="020F0302020204030204" pitchFamily="34" charset="0"/>
              </a:rPr>
              <a:t>PEOPLE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D64200"/>
                </a:solidFill>
                <a:latin typeface="Calibri Light" panose="020F0302020204030204" pitchFamily="34" charset="0"/>
              </a:rPr>
              <a:t>WAITING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D64200"/>
                </a:solidFill>
                <a:latin typeface="Calibri Light" panose="020F0302020204030204" pitchFamily="34" charset="0"/>
              </a:rPr>
              <a:t> 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D64200"/>
                </a:solidFill>
                <a:latin typeface="Calibri Light" panose="020F0302020204030204" pitchFamily="34" charset="0"/>
              </a:rPr>
              <a:t>GATE</a:t>
            </a:r>
            <a:endParaRPr lang="en-US" altLang="en-US" sz="1400" b="1" i="1">
              <a:solidFill>
                <a:srgbClr val="D64200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 b="1" i="1">
              <a:solidFill>
                <a:srgbClr val="D64200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 b="1" i="1">
              <a:solidFill>
                <a:srgbClr val="D64200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D6420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47" name="Title 1"/>
          <p:cNvSpPr txBox="1">
            <a:spLocks/>
          </p:cNvSpPr>
          <p:nvPr/>
        </p:nvSpPr>
        <p:spPr bwMode="auto">
          <a:xfrm>
            <a:off x="-1500188" y="995363"/>
            <a:ext cx="9144001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WHY!  (or) Problem It Solve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6148" name="Title 1"/>
          <p:cNvSpPr txBox="1">
            <a:spLocks/>
          </p:cNvSpPr>
          <p:nvPr/>
        </p:nvSpPr>
        <p:spPr bwMode="auto">
          <a:xfrm>
            <a:off x="-482600" y="911225"/>
            <a:ext cx="914400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1">
                <a:solidFill>
                  <a:schemeClr val="accent2"/>
                </a:solidFill>
                <a:latin typeface="Calibri Light" panose="020F0302020204030204" pitchFamily="34" charset="0"/>
              </a:rPr>
              <a:t>Invited only Conference and Event </a:t>
            </a:r>
            <a:r>
              <a:rPr lang="en-US" altLang="en-US" sz="2000" b="1" i="1">
                <a:latin typeface="Calibri Light" panose="020F0302020204030204" pitchFamily="34" charset="0"/>
              </a:rPr>
              <a:t>(A LOT OF WORK)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solidFill>
                <a:schemeClr val="accent2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  <p:sp>
        <p:nvSpPr>
          <p:cNvPr id="6149" name="Title 1"/>
          <p:cNvSpPr txBox="1">
            <a:spLocks/>
          </p:cNvSpPr>
          <p:nvPr/>
        </p:nvSpPr>
        <p:spPr bwMode="auto">
          <a:xfrm>
            <a:off x="-2249488" y="2471738"/>
            <a:ext cx="914400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>
                <a:latin typeface="Calibri Light" panose="020F0302020204030204" pitchFamily="34" charset="0"/>
              </a:rPr>
              <a:t>Steps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>
                <a:latin typeface="Calibri Light" panose="020F0302020204030204" pitchFamily="34" charset="0"/>
              </a:rPr>
              <a:t>1) Form Submission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>
                <a:latin typeface="Calibri Light" panose="020F0302020204030204" pitchFamily="34" charset="0"/>
              </a:rPr>
              <a:t>2) Confirmation Email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>
                <a:latin typeface="Calibri Light" panose="020F0302020204030204" pitchFamily="34" charset="0"/>
              </a:rPr>
              <a:t>3)Need A lot of volunteers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>
                <a:latin typeface="Calibri Light" panose="020F0302020204030204" pitchFamily="34" charset="0"/>
              </a:rPr>
              <a:t>4) Waste of time in checking people identity Cards at Gate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>
                <a:latin typeface="Calibri Light" panose="020F0302020204030204" pitchFamily="34" charset="0"/>
              </a:rPr>
              <a:t>5) Marking Their attendance for Certificate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latin typeface="Calibri Light" panose="020F0302020204030204" pitchFamily="34" charset="0"/>
            </a:endParaRPr>
          </a:p>
        </p:txBody>
      </p:sp>
      <p:sp>
        <p:nvSpPr>
          <p:cNvPr id="6150" name="Title 1"/>
          <p:cNvSpPr txBox="1">
            <a:spLocks/>
          </p:cNvSpPr>
          <p:nvPr/>
        </p:nvSpPr>
        <p:spPr bwMode="auto">
          <a:xfrm>
            <a:off x="4710113" y="3398838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i="1">
                <a:solidFill>
                  <a:schemeClr val="accent2"/>
                </a:solidFill>
                <a:latin typeface="Calibri Light" panose="020F0302020204030204" pitchFamily="34" charset="0"/>
              </a:rPr>
              <a:t>Our Project </a:t>
            </a:r>
            <a:r>
              <a:rPr lang="en-US" altLang="en-US" sz="2000" b="1" i="1">
                <a:latin typeface="Calibri Light" panose="020F0302020204030204" pitchFamily="34" charset="0"/>
              </a:rPr>
              <a:t>(less work, Automatic)</a:t>
            </a:r>
            <a:endParaRPr lang="en-US" altLang="en-US" sz="18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Calibri Light" panose="020F0302020204030204" pitchFamily="34" charset="0"/>
              </a:rPr>
              <a:t>Steps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Calibri Light" panose="020F0302020204030204" pitchFamily="34" charset="0"/>
              </a:rPr>
              <a:t>1)Fill Form online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Calibri Light" panose="020F0302020204030204" pitchFamily="34" charset="0"/>
              </a:rPr>
              <a:t>2) Need A Camera At Gate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latin typeface="Calibri Light" panose="020F0302020204030204" pitchFamily="34" charset="0"/>
              </a:rPr>
              <a:t>DONE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71" name="Title 1"/>
          <p:cNvSpPr txBox="1">
            <a:spLocks/>
          </p:cNvSpPr>
          <p:nvPr/>
        </p:nvSpPr>
        <p:spPr bwMode="auto">
          <a:xfrm>
            <a:off x="-2316163" y="1044575"/>
            <a:ext cx="9144001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Technology Used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7172" name="Title 1"/>
          <p:cNvSpPr txBox="1">
            <a:spLocks/>
          </p:cNvSpPr>
          <p:nvPr/>
        </p:nvSpPr>
        <p:spPr bwMode="auto">
          <a:xfrm>
            <a:off x="1852613" y="2644775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JAVA,PYTHON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SPRING BOOT for Web-App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PYTHON for Face-Recognition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Open-CV for computer vision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MYSQL for Database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solidFill>
                <a:schemeClr val="accent2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95" name="Title 1"/>
          <p:cNvSpPr txBox="1">
            <a:spLocks/>
          </p:cNvSpPr>
          <p:nvPr/>
        </p:nvSpPr>
        <p:spPr bwMode="auto">
          <a:xfrm>
            <a:off x="-2544763" y="1044575"/>
            <a:ext cx="9144001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INPUT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8196" name="Title 1"/>
          <p:cNvSpPr txBox="1">
            <a:spLocks/>
          </p:cNvSpPr>
          <p:nvPr/>
        </p:nvSpPr>
        <p:spPr bwMode="auto">
          <a:xfrm>
            <a:off x="1682750" y="1485900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Mobile Camera with HTTP VIDEO STREAM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Or Web-cam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solidFill>
                <a:schemeClr val="accent2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  <p:pic>
        <p:nvPicPr>
          <p:cNvPr id="8197" name="Picture 6" descr="Image result for mobile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3740150"/>
            <a:ext cx="50609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8" descr="Image result for web cam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3546475"/>
            <a:ext cx="331152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19" name="Title 1"/>
          <p:cNvSpPr txBox="1">
            <a:spLocks/>
          </p:cNvSpPr>
          <p:nvPr/>
        </p:nvSpPr>
        <p:spPr bwMode="auto">
          <a:xfrm>
            <a:off x="-2544763" y="1044575"/>
            <a:ext cx="9144001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TWO Step Process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9220" name="Title 1"/>
          <p:cNvSpPr txBox="1">
            <a:spLocks/>
          </p:cNvSpPr>
          <p:nvPr/>
        </p:nvSpPr>
        <p:spPr bwMode="auto">
          <a:xfrm>
            <a:off x="323850" y="2419350"/>
            <a:ext cx="80930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 i="1">
                <a:solidFill>
                  <a:schemeClr val="accent2"/>
                </a:solidFill>
                <a:latin typeface="Calibri Light" panose="020F0302020204030204" pitchFamily="34" charset="0"/>
              </a:rPr>
              <a:t>First: face detection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 i="1">
                <a:solidFill>
                  <a:schemeClr val="accent2"/>
                </a:solidFill>
                <a:latin typeface="Calibri Light" panose="020F0302020204030204" pitchFamily="34" charset="0"/>
              </a:rPr>
              <a:t>Second: face Recognition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 i="1">
              <a:solidFill>
                <a:schemeClr val="accent2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E18DC2-5D81-4930-ADEE-A1923D480237}"/>
              </a:ext>
            </a:extLst>
          </p:cNvPr>
          <p:cNvSpPr txBox="1">
            <a:spLocks/>
          </p:cNvSpPr>
          <p:nvPr/>
        </p:nvSpPr>
        <p:spPr bwMode="auto">
          <a:xfrm>
            <a:off x="371475" y="2482215"/>
            <a:ext cx="1160410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US" altLang="en-US" sz="3600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Input</a:t>
            </a:r>
            <a:r>
              <a:rPr lang="en-US" altLang="en-US" sz="3600" b="1" i="1" dirty="0">
                <a:solidFill>
                  <a:srgbClr val="000000"/>
                </a:solidFill>
                <a:latin typeface="Calibri Light"/>
                <a:cs typeface="Calibri Light"/>
              </a:rPr>
              <a:t> image </a:t>
            </a:r>
            <a:r>
              <a:rPr lang="en-US" altLang="en-US" sz="3600" b="1" i="1" dirty="0">
                <a:solidFill>
                  <a:srgbClr val="ED7D31"/>
                </a:solidFill>
                <a:latin typeface="Calibri Light"/>
                <a:cs typeface="Calibri Light"/>
              </a:rPr>
              <a:t>  -&gt; </a:t>
            </a:r>
            <a:r>
              <a:rPr lang="en-US" altLang="en-US" sz="3600" b="1" i="1" dirty="0">
                <a:solidFill>
                  <a:srgbClr val="000000"/>
                </a:solidFill>
                <a:latin typeface="Calibri Light"/>
                <a:cs typeface="Calibri Light"/>
              </a:rPr>
              <a:t>detection</a:t>
            </a:r>
            <a:r>
              <a:rPr lang="en-US" altLang="en-US" sz="3600" b="1" i="1" dirty="0">
                <a:solidFill>
                  <a:srgbClr val="ED7D31"/>
                </a:solidFill>
                <a:latin typeface="Calibri Light"/>
                <a:cs typeface="Calibri Light"/>
              </a:rPr>
              <a:t>  -&gt; </a:t>
            </a:r>
            <a:r>
              <a:rPr lang="en-US" altLang="en-US" sz="3600" b="1" i="1" dirty="0">
                <a:solidFill>
                  <a:srgbClr val="0C0C0C"/>
                </a:solidFill>
                <a:latin typeface="Calibri Light"/>
                <a:cs typeface="Calibri Light"/>
              </a:rPr>
              <a:t>recognition </a:t>
            </a:r>
            <a:r>
              <a:rPr lang="en-US" altLang="en-US" sz="3600" b="1" i="1" dirty="0">
                <a:solidFill>
                  <a:srgbClr val="ED7D31"/>
                </a:solidFill>
                <a:latin typeface="Calibri Light"/>
                <a:cs typeface="Calibri Light"/>
              </a:rPr>
              <a:t>-&gt; </a:t>
            </a:r>
            <a:r>
              <a:rPr lang="en-US" altLang="en-US" sz="3600" b="1" i="1" dirty="0">
                <a:solidFill>
                  <a:srgbClr val="000000"/>
                </a:solidFill>
                <a:latin typeface="Calibri Light"/>
                <a:cs typeface="Calibri Light"/>
              </a:rPr>
              <a:t>classification</a:t>
            </a:r>
            <a:endParaRPr lang="en-US" sz="360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79425" y="2160588"/>
            <a:ext cx="11190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43" name="Title 1"/>
          <p:cNvSpPr txBox="1">
            <a:spLocks/>
          </p:cNvSpPr>
          <p:nvPr/>
        </p:nvSpPr>
        <p:spPr bwMode="auto">
          <a:xfrm>
            <a:off x="-2544763" y="1044575"/>
            <a:ext cx="9144001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latin typeface="Calibri Light" panose="020F0302020204030204" pitchFamily="34" charset="0"/>
              </a:rPr>
              <a:t>TWO Step Process</a:t>
            </a:r>
            <a:endParaRPr lang="en-US" altLang="en-US" sz="3600" b="1">
              <a:latin typeface="Calibri Light" panose="020F0302020204030204" pitchFamily="34" charset="0"/>
            </a:endParaRP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0" y="3181350"/>
            <a:ext cx="5086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i="1">
                <a:latin typeface="Calibri Light" panose="020F0302020204030204" pitchFamily="34" charset="0"/>
              </a:rPr>
              <a:t>We Used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943100" y="3801464"/>
            <a:ext cx="73929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D64200"/>
                </a:solidFill>
                <a:latin typeface="medium-content-sans-serif-font"/>
              </a:rPr>
              <a:t>Deep Learning and Convolutional Neural Networks and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2020049" y="4733925"/>
            <a:ext cx="553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D64200"/>
                </a:solidFill>
              </a:rPr>
              <a:t>Brandon Amos`s  Pre Trained Model</a:t>
            </a:r>
          </a:p>
        </p:txBody>
      </p:sp>
      <p:sp>
        <p:nvSpPr>
          <p:cNvPr id="10247" name="Title 1"/>
          <p:cNvSpPr txBox="1">
            <a:spLocks/>
          </p:cNvSpPr>
          <p:nvPr/>
        </p:nvSpPr>
        <p:spPr bwMode="auto">
          <a:xfrm>
            <a:off x="-127000" y="2881313"/>
            <a:ext cx="5664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First: face detection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accent2"/>
                </a:solidFill>
                <a:latin typeface="Calibri Light" panose="020F0302020204030204" pitchFamily="34" charset="0"/>
              </a:rPr>
              <a:t>Second: face Recognition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solidFill>
                <a:schemeClr val="accent2"/>
              </a:solidFill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 i="1">
              <a:latin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1">
              <a:latin typeface="Calibri Light" panose="020F0302020204030204" pitchFamily="34" charset="0"/>
            </a:endParaRPr>
          </a:p>
        </p:txBody>
      </p:sp>
      <p:pic>
        <p:nvPicPr>
          <p:cNvPr id="2" name="Picture 2" descr="Image result for convolutional neural network">
            <a:extLst>
              <a:ext uri="{FF2B5EF4-FFF2-40B4-BE49-F238E27FC236}">
                <a16:creationId xmlns:a16="http://schemas.microsoft.com/office/drawing/2014/main" id="{CAD7A6AB-3EC1-44C3-8F1F-1F63ECE5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4139332"/>
            <a:ext cx="4188338" cy="2056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D013E1-0E57-4BA0-9E09-99DADF2BD697}"/>
              </a:ext>
            </a:extLst>
          </p:cNvPr>
          <p:cNvSpPr txBox="1"/>
          <p:nvPr/>
        </p:nvSpPr>
        <p:spPr>
          <a:xfrm>
            <a:off x="4648200" y="4201160"/>
            <a:ext cx="60960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Consist of neurons</a:t>
            </a:r>
            <a:endParaRPr lang="en-US" dirty="0"/>
          </a:p>
          <a:p>
            <a:r>
              <a:rPr lang="en-US" dirty="0"/>
              <a:t>Neuron is a mathematical function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389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PROJECT</vt:lpstr>
      <vt:lpstr>Application for Face-Detection and Recognition or QR Code that help to organize and manage any event. With Machine Learning</vt:lpstr>
      <vt:lpstr>FINAL YEAR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Face-Detection and Recognition Technology or QR Code</dc:title>
  <dc:creator>Khalid Bin Huda</dc:creator>
  <cp:lastModifiedBy>Khalid Bin Huda</cp:lastModifiedBy>
  <cp:revision>49</cp:revision>
  <dcterms:created xsi:type="dcterms:W3CDTF">2017-12-18T05:40:09Z</dcterms:created>
  <dcterms:modified xsi:type="dcterms:W3CDTF">2017-12-21T02:46:56Z</dcterms:modified>
</cp:coreProperties>
</file>