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8" name="Shape 5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84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85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0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188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189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191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2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3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9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96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97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98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2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3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06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204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05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07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1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19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4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222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23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25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6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7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8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29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30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31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3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6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7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40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238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39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41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1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52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53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8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256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57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59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0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1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2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63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6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6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66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0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1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74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272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73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75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8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87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92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290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291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293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4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5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6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97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98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99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00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04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05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08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306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07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09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9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20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2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6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324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25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27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8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9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0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31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32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33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3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8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9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42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340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41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4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34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5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56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1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359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60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62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63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64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6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6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6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6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69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3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4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77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375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76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78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386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8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89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4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392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93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95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96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97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98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99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00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01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02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5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6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7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10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408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09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9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20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2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26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424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25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427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8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9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0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31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32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33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34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6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8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9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42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440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41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44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4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날짜 개체 틀 3"/>
          <p:cNvSpPr txBox="1"/>
          <p:nvPr/>
        </p:nvSpPr>
        <p:spPr>
          <a:xfrm>
            <a:off x="883919" y="6356350"/>
            <a:ext cx="265176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2025-06-26</a:t>
            </a:r>
          </a:p>
        </p:txBody>
      </p:sp>
      <p:sp>
        <p:nvSpPr>
          <p:cNvPr id="453" name="Slide Number"/>
          <p:cNvSpPr txBox="1"/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5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56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7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8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1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459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60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462" name="사다리꼴 1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3" name="사다리꼴 1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4" name="사다리꼴 1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6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6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46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469" name="직사각형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0" name="직사각형 22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1" name="직사각형 23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2" name="사다리꼴 24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3" name="사다리꼴 25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4" name="사다리꼴 26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77" name="사각형: 둥근 모서리 27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475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76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4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479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8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2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26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직사각형 15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직사각형 16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" name="사각형: 둥근 모서리 17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29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30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32" name="사다리꼴 19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" name="사다리꼴 20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" name="사다리꼴 21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3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직사각형 39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직사각형 40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사다리꼴 41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" name="사다리꼴 42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4" name="사다리꼴 43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7" name="사각형: 둥근 모서리 44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45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46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88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7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6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5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559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5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57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직사각형 15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직사각형 16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사다리꼴 19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1" name="사다리꼴 20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" name="사다리꼴 21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5" name="사각형: 둥근 모서리 18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63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64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76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7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7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79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직사각형 1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직사각형 1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4" name="사각형: 둥근 모서리 13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82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83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85" name="사다리꼴 14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6" name="사다리꼴 15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7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88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89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90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9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직사각형 21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직사각형 22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사다리꼴 23"/>
          <p:cNvSpPr/>
          <p:nvPr/>
        </p:nvSpPr>
        <p:spPr>
          <a:xfrm rot="8100000">
            <a:off x="10229639" y="6009032"/>
            <a:ext cx="2454228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622" y="0"/>
                </a:lnTo>
                <a:lnTo>
                  <a:pt x="1997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5" name="사다리꼴 24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6" name="사다리꼴 25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99" name="사각형: 둥근 모서리 26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97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98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3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36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직사각형 7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직사각형 8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1" name="사각형: 둥근 모서리 9"/>
          <p:cNvGrpSpPr/>
          <p:nvPr/>
        </p:nvGrpSpPr>
        <p:grpSpPr>
          <a:xfrm>
            <a:off x="-91213" y="272769"/>
            <a:ext cx="1368261" cy="510542"/>
            <a:chOff x="0" y="0"/>
            <a:chExt cx="1368259" cy="510540"/>
          </a:xfrm>
        </p:grpSpPr>
        <p:sp>
          <p:nvSpPr>
            <p:cNvPr id="139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140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142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43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44" name="날짜 개체 틀 3"/>
          <p:cNvSpPr txBox="1"/>
          <p:nvPr/>
        </p:nvSpPr>
        <p:spPr>
          <a:xfrm>
            <a:off x="8839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2025-06-26</a:t>
            </a:r>
          </a:p>
        </p:txBody>
      </p:sp>
      <p:sp>
        <p:nvSpPr>
          <p:cNvPr id="145" name="슬라이드 번호 개체 틀 5"/>
          <p:cNvSpPr txBox="1"/>
          <p:nvPr/>
        </p:nvSpPr>
        <p:spPr>
          <a:xfrm>
            <a:off x="8656319" y="6404292"/>
            <a:ext cx="265176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200">
                <a:solidFill>
                  <a:srgbClr val="888888"/>
                </a:solidFill>
              </a:defRPr>
            </a:pPr>
          </a:p>
        </p:txBody>
      </p:sp>
      <p:sp>
        <p:nvSpPr>
          <p:cNvPr id="146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직사각형 15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직사각형 16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1" name="사각형: 둥근 모서리 17"/>
          <p:cNvGrpSpPr/>
          <p:nvPr/>
        </p:nvGrpSpPr>
        <p:grpSpPr>
          <a:xfrm>
            <a:off x="32672" y="343561"/>
            <a:ext cx="1368260" cy="510541"/>
            <a:chOff x="0" y="0"/>
            <a:chExt cx="1368259" cy="510540"/>
          </a:xfrm>
        </p:grpSpPr>
        <p:sp>
          <p:nvSpPr>
            <p:cNvPr id="149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150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152" name="사다리꼴 18"/>
          <p:cNvSpPr/>
          <p:nvPr/>
        </p:nvSpPr>
        <p:spPr>
          <a:xfrm rot="8100000">
            <a:off x="10664935" y="6025167"/>
            <a:ext cx="1562814" cy="168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547" y="0"/>
                </a:lnTo>
                <a:lnTo>
                  <a:pt x="19053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3" name="사다리꼴 19"/>
          <p:cNvSpPr/>
          <p:nvPr/>
        </p:nvSpPr>
        <p:spPr>
          <a:xfrm rot="8100000">
            <a:off x="10773898" y="6023221"/>
            <a:ext cx="1293893" cy="211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869" y="0"/>
                </a:lnTo>
                <a:lnTo>
                  <a:pt x="17731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직사각형 8"/>
          <p:cNvSpPr/>
          <p:nvPr/>
        </p:nvSpPr>
        <p:spPr>
          <a:xfrm>
            <a:off x="268184" y="261972"/>
            <a:ext cx="11655632" cy="6334057"/>
          </a:xfrm>
          <a:prstGeom prst="rect">
            <a:avLst/>
          </a:prstGeom>
          <a:solidFill>
            <a:srgbClr val="12121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직사각형 9"/>
          <p:cNvSpPr/>
          <p:nvPr/>
        </p:nvSpPr>
        <p:spPr>
          <a:xfrm>
            <a:off x="396018" y="832639"/>
            <a:ext cx="11399965" cy="56599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" name="사각형: 둥근 모서리 12"/>
          <p:cNvGrpSpPr/>
          <p:nvPr/>
        </p:nvGrpSpPr>
        <p:grpSpPr>
          <a:xfrm>
            <a:off x="-49916" y="349457"/>
            <a:ext cx="1368260" cy="510542"/>
            <a:chOff x="0" y="0"/>
            <a:chExt cx="1368259" cy="510540"/>
          </a:xfrm>
        </p:grpSpPr>
        <p:sp>
          <p:nvSpPr>
            <p:cNvPr id="5" name="Rounded Rectangle"/>
            <p:cNvSpPr/>
            <p:nvPr/>
          </p:nvSpPr>
          <p:spPr>
            <a:xfrm>
              <a:off x="0" y="9224"/>
              <a:ext cx="1368260" cy="492093"/>
            </a:xfrm>
            <a:prstGeom prst="roundRect">
              <a:avLst>
                <a:gd name="adj" fmla="val 16667"/>
              </a:avLst>
            </a:prstGeom>
            <a:solidFill>
              <a:srgbClr val="F5C518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pPr>
            </a:p>
          </p:txBody>
        </p:sp>
        <p:sp>
          <p:nvSpPr>
            <p:cNvPr id="6" name="MOVIE"/>
            <p:cNvSpPr txBox="1"/>
            <p:nvPr/>
          </p:nvSpPr>
          <p:spPr>
            <a:xfrm>
              <a:off x="76091" y="-1"/>
              <a:ext cx="121607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MOVIE</a:t>
              </a: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제목 1"/>
          <p:cNvSpPr txBox="1"/>
          <p:nvPr>
            <p:ph type="title" idx="4294967295"/>
          </p:nvPr>
        </p:nvSpPr>
        <p:spPr>
          <a:xfrm>
            <a:off x="395257" y="831809"/>
            <a:ext cx="11397554" cy="4542503"/>
          </a:xfrm>
          <a:prstGeom prst="rect">
            <a:avLst/>
          </a:prstGeom>
        </p:spPr>
        <p:txBody>
          <a:bodyPr/>
          <a:lstStyle>
            <a:lvl1pPr algn="r">
              <a:defRPr sz="5800">
                <a:latin typeface="Gothic A1 Black"/>
                <a:ea typeface="Gothic A1 Black"/>
                <a:cs typeface="Gothic A1 Black"/>
                <a:sym typeface="Gothic A1 Black"/>
              </a:defRPr>
            </a:lvl1pPr>
          </a:lstStyle>
          <a:p>
            <a:pPr/>
            <a:r>
              <a:t>영화 성공 확률 모델링 및 분석</a:t>
            </a:r>
          </a:p>
        </p:txBody>
      </p:sp>
      <p:sp>
        <p:nvSpPr>
          <p:cNvPr id="571" name="부제목 2"/>
          <p:cNvSpPr txBox="1"/>
          <p:nvPr>
            <p:ph type="body" sz="quarter" idx="4294967295"/>
          </p:nvPr>
        </p:nvSpPr>
        <p:spPr>
          <a:xfrm>
            <a:off x="7020231" y="4688511"/>
            <a:ext cx="4684088" cy="541268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None/>
              <a:defRPr b="1"/>
            </a:pPr>
            <a:r>
              <a:t>2</a:t>
            </a:r>
            <a:r>
              <a:t>조</a:t>
            </a:r>
            <a:r>
              <a:t>(</a:t>
            </a:r>
            <a:r>
              <a:t>권은수</a:t>
            </a:r>
            <a:r>
              <a:t>, </a:t>
            </a:r>
            <a:r>
              <a:t>김규빈</a:t>
            </a:r>
            <a:r>
              <a:t>, </a:t>
            </a:r>
            <a:r>
              <a:t>조성빈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Box 1038"/>
          <p:cNvSpPr txBox="1"/>
          <p:nvPr/>
        </p:nvSpPr>
        <p:spPr>
          <a:xfrm>
            <a:off x="1180829" y="271532"/>
            <a:ext cx="23393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3200">
                <a:solidFill>
                  <a:srgbClr val="FFFFFF"/>
                </a:solidFill>
                <a:latin typeface="Gothic A1 Black"/>
                <a:ea typeface="Gothic A1 Black"/>
                <a:cs typeface="Gothic A1 Black"/>
                <a:sym typeface="Gothic A1 Black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675" name="그룹 2"/>
          <p:cNvGrpSpPr/>
          <p:nvPr/>
        </p:nvGrpSpPr>
        <p:grpSpPr>
          <a:xfrm>
            <a:off x="824074" y="1395200"/>
            <a:ext cx="10543852" cy="4067601"/>
            <a:chOff x="0" y="0"/>
            <a:chExt cx="10543850" cy="4067600"/>
          </a:xfrm>
        </p:grpSpPr>
        <p:grpSp>
          <p:nvGrpSpPr>
            <p:cNvPr id="669" name="그룹 1039"/>
            <p:cNvGrpSpPr/>
            <p:nvPr/>
          </p:nvGrpSpPr>
          <p:grpSpPr>
            <a:xfrm>
              <a:off x="0" y="0"/>
              <a:ext cx="10543852" cy="4067601"/>
              <a:chOff x="0" y="0"/>
              <a:chExt cx="10543851" cy="4067600"/>
            </a:xfrm>
          </p:grpSpPr>
          <p:pic>
            <p:nvPicPr>
              <p:cNvPr id="574" name="Picture 2" descr="Picture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8387" t="28373" r="15680" b="29742"/>
              <a:stretch>
                <a:fillRect/>
              </a:stretch>
            </p:blipFill>
            <p:spPr>
              <a:xfrm rot="5400000">
                <a:off x="531061" y="2708917"/>
                <a:ext cx="831162" cy="18862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5" name="Picture 2" descr="Picture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8387" t="28373" r="15680" b="29742"/>
              <a:stretch>
                <a:fillRect/>
              </a:stretch>
            </p:blipFill>
            <p:spPr>
              <a:xfrm rot="5400000">
                <a:off x="2650405" y="2708917"/>
                <a:ext cx="831162" cy="18862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6" name="Picture 2" descr="Picture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8387" t="28373" r="15680" b="29742"/>
              <a:stretch>
                <a:fillRect/>
              </a:stretch>
            </p:blipFill>
            <p:spPr>
              <a:xfrm rot="5400000">
                <a:off x="4769749" y="2708917"/>
                <a:ext cx="831162" cy="18862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7" name="Picture 2" descr="Picture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8387" t="28373" r="15680" b="29742"/>
              <a:stretch>
                <a:fillRect/>
              </a:stretch>
            </p:blipFill>
            <p:spPr>
              <a:xfrm rot="5400000">
                <a:off x="6889093" y="2708917"/>
                <a:ext cx="831162" cy="18862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78" name="Picture 2" descr="Picture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8387" t="28373" r="15680" b="29742"/>
              <a:stretch>
                <a:fillRect/>
              </a:stretch>
            </p:blipFill>
            <p:spPr>
              <a:xfrm rot="5400000">
                <a:off x="9008435" y="2708917"/>
                <a:ext cx="831162" cy="18862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79" name="직사각형 239"/>
              <p:cNvSpPr/>
              <p:nvPr/>
            </p:nvSpPr>
            <p:spPr>
              <a:xfrm>
                <a:off x="6385658" y="274571"/>
                <a:ext cx="1817322" cy="2979567"/>
              </a:xfrm>
              <a:prstGeom prst="rect">
                <a:avLst/>
              </a:prstGeom>
              <a:solidFill>
                <a:srgbClr val="F5C518"/>
              </a:solidFill>
              <a:ln w="12700" cap="flat">
                <a:solidFill>
                  <a:srgbClr val="F5C51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0" name="직사각형 183"/>
              <p:cNvSpPr/>
              <p:nvPr/>
            </p:nvSpPr>
            <p:spPr>
              <a:xfrm>
                <a:off x="28115" y="274571"/>
                <a:ext cx="1817322" cy="297956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93" name="그룹 67"/>
              <p:cNvGrpSpPr/>
              <p:nvPr/>
            </p:nvGrpSpPr>
            <p:grpSpPr>
              <a:xfrm>
                <a:off x="0" y="194727"/>
                <a:ext cx="2066478" cy="144847"/>
                <a:chOff x="0" y="0"/>
                <a:chExt cx="2066477" cy="144846"/>
              </a:xfrm>
            </p:grpSpPr>
            <p:sp>
              <p:nvSpPr>
                <p:cNvPr id="581" name="타원 68"/>
                <p:cNvSpPr/>
                <p:nvPr/>
              </p:nvSpPr>
              <p:spPr>
                <a:xfrm>
                  <a:off x="0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2" name="타원 69"/>
                <p:cNvSpPr/>
                <p:nvPr/>
              </p:nvSpPr>
              <p:spPr>
                <a:xfrm>
                  <a:off x="17673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3" name="타원 70"/>
                <p:cNvSpPr/>
                <p:nvPr/>
              </p:nvSpPr>
              <p:spPr>
                <a:xfrm>
                  <a:off x="3534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4" name="타원 71"/>
                <p:cNvSpPr/>
                <p:nvPr/>
              </p:nvSpPr>
              <p:spPr>
                <a:xfrm>
                  <a:off x="5301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5" name="타원 72"/>
                <p:cNvSpPr/>
                <p:nvPr/>
              </p:nvSpPr>
              <p:spPr>
                <a:xfrm>
                  <a:off x="7069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6" name="타원 73"/>
                <p:cNvSpPr/>
                <p:nvPr/>
              </p:nvSpPr>
              <p:spPr>
                <a:xfrm>
                  <a:off x="883664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7" name="타원 74"/>
                <p:cNvSpPr/>
                <p:nvPr/>
              </p:nvSpPr>
              <p:spPr>
                <a:xfrm>
                  <a:off x="1052806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8" name="타원 75"/>
                <p:cNvSpPr/>
                <p:nvPr/>
              </p:nvSpPr>
              <p:spPr>
                <a:xfrm>
                  <a:off x="1229539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9" name="타원 76"/>
                <p:cNvSpPr/>
                <p:nvPr/>
              </p:nvSpPr>
              <p:spPr>
                <a:xfrm>
                  <a:off x="140627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0" name="타원 77"/>
                <p:cNvSpPr/>
                <p:nvPr/>
              </p:nvSpPr>
              <p:spPr>
                <a:xfrm>
                  <a:off x="15681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1" name="타원 78"/>
                <p:cNvSpPr/>
                <p:nvPr/>
              </p:nvSpPr>
              <p:spPr>
                <a:xfrm>
                  <a:off x="17448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2" name="타원 79"/>
                <p:cNvSpPr/>
                <p:nvPr/>
              </p:nvSpPr>
              <p:spPr>
                <a:xfrm>
                  <a:off x="19216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94" name="타원 1023"/>
              <p:cNvSpPr/>
              <p:nvPr/>
            </p:nvSpPr>
            <p:spPr>
              <a:xfrm>
                <a:off x="856032" y="0"/>
                <a:ext cx="534299" cy="5342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5" name="직사각형 188"/>
              <p:cNvSpPr/>
              <p:nvPr/>
            </p:nvSpPr>
            <p:spPr>
              <a:xfrm>
                <a:off x="2147296" y="274571"/>
                <a:ext cx="1817322" cy="2979567"/>
              </a:xfrm>
              <a:prstGeom prst="rect">
                <a:avLst/>
              </a:prstGeom>
              <a:solidFill>
                <a:srgbClr val="F5C518"/>
              </a:solidFill>
              <a:ln w="12700" cap="flat">
                <a:solidFill>
                  <a:srgbClr val="F5C51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08" name="그룹 190"/>
              <p:cNvGrpSpPr/>
              <p:nvPr/>
            </p:nvGrpSpPr>
            <p:grpSpPr>
              <a:xfrm>
                <a:off x="2119343" y="194727"/>
                <a:ext cx="2066478" cy="144847"/>
                <a:chOff x="0" y="0"/>
                <a:chExt cx="2066477" cy="144846"/>
              </a:xfrm>
            </p:grpSpPr>
            <p:sp>
              <p:nvSpPr>
                <p:cNvPr id="596" name="타원 192"/>
                <p:cNvSpPr/>
                <p:nvPr/>
              </p:nvSpPr>
              <p:spPr>
                <a:xfrm>
                  <a:off x="0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7" name="타원 193"/>
                <p:cNvSpPr/>
                <p:nvPr/>
              </p:nvSpPr>
              <p:spPr>
                <a:xfrm>
                  <a:off x="17673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8" name="타원 194"/>
                <p:cNvSpPr/>
                <p:nvPr/>
              </p:nvSpPr>
              <p:spPr>
                <a:xfrm>
                  <a:off x="3534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9" name="타원 195"/>
                <p:cNvSpPr/>
                <p:nvPr/>
              </p:nvSpPr>
              <p:spPr>
                <a:xfrm>
                  <a:off x="5301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0" name="타원 196"/>
                <p:cNvSpPr/>
                <p:nvPr/>
              </p:nvSpPr>
              <p:spPr>
                <a:xfrm>
                  <a:off x="7069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1" name="타원 197"/>
                <p:cNvSpPr/>
                <p:nvPr/>
              </p:nvSpPr>
              <p:spPr>
                <a:xfrm>
                  <a:off x="883664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2" name="타원 198"/>
                <p:cNvSpPr/>
                <p:nvPr/>
              </p:nvSpPr>
              <p:spPr>
                <a:xfrm>
                  <a:off x="1052806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3" name="타원 199"/>
                <p:cNvSpPr/>
                <p:nvPr/>
              </p:nvSpPr>
              <p:spPr>
                <a:xfrm>
                  <a:off x="1229539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4" name="타원 200"/>
                <p:cNvSpPr/>
                <p:nvPr/>
              </p:nvSpPr>
              <p:spPr>
                <a:xfrm>
                  <a:off x="140627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5" name="타원 201"/>
                <p:cNvSpPr/>
                <p:nvPr/>
              </p:nvSpPr>
              <p:spPr>
                <a:xfrm>
                  <a:off x="15681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6" name="타원 202"/>
                <p:cNvSpPr/>
                <p:nvPr/>
              </p:nvSpPr>
              <p:spPr>
                <a:xfrm>
                  <a:off x="17448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7" name="타원 203"/>
                <p:cNvSpPr/>
                <p:nvPr/>
              </p:nvSpPr>
              <p:spPr>
                <a:xfrm>
                  <a:off x="19216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09" name="타원 191"/>
              <p:cNvSpPr/>
              <p:nvPr/>
            </p:nvSpPr>
            <p:spPr>
              <a:xfrm>
                <a:off x="2975375" y="0"/>
                <a:ext cx="534299" cy="5342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0" name="직사각형 205"/>
              <p:cNvSpPr/>
              <p:nvPr/>
            </p:nvSpPr>
            <p:spPr>
              <a:xfrm>
                <a:off x="4266477" y="274571"/>
                <a:ext cx="1817322" cy="297956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23" name="그룹 207"/>
              <p:cNvGrpSpPr/>
              <p:nvPr/>
            </p:nvGrpSpPr>
            <p:grpSpPr>
              <a:xfrm>
                <a:off x="4238686" y="194727"/>
                <a:ext cx="2066478" cy="144847"/>
                <a:chOff x="0" y="0"/>
                <a:chExt cx="2066477" cy="144846"/>
              </a:xfrm>
            </p:grpSpPr>
            <p:sp>
              <p:nvSpPr>
                <p:cNvPr id="611" name="타원 209"/>
                <p:cNvSpPr/>
                <p:nvPr/>
              </p:nvSpPr>
              <p:spPr>
                <a:xfrm>
                  <a:off x="0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2" name="타원 210"/>
                <p:cNvSpPr/>
                <p:nvPr/>
              </p:nvSpPr>
              <p:spPr>
                <a:xfrm>
                  <a:off x="17673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3" name="타원 211"/>
                <p:cNvSpPr/>
                <p:nvPr/>
              </p:nvSpPr>
              <p:spPr>
                <a:xfrm>
                  <a:off x="3534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4" name="타원 212"/>
                <p:cNvSpPr/>
                <p:nvPr/>
              </p:nvSpPr>
              <p:spPr>
                <a:xfrm>
                  <a:off x="5301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5" name="타원 213"/>
                <p:cNvSpPr/>
                <p:nvPr/>
              </p:nvSpPr>
              <p:spPr>
                <a:xfrm>
                  <a:off x="7069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6" name="타원 214"/>
                <p:cNvSpPr/>
                <p:nvPr/>
              </p:nvSpPr>
              <p:spPr>
                <a:xfrm>
                  <a:off x="883664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7" name="타원 215"/>
                <p:cNvSpPr/>
                <p:nvPr/>
              </p:nvSpPr>
              <p:spPr>
                <a:xfrm>
                  <a:off x="1052806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8" name="타원 216"/>
                <p:cNvSpPr/>
                <p:nvPr/>
              </p:nvSpPr>
              <p:spPr>
                <a:xfrm>
                  <a:off x="1229539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9" name="타원 217"/>
                <p:cNvSpPr/>
                <p:nvPr/>
              </p:nvSpPr>
              <p:spPr>
                <a:xfrm>
                  <a:off x="140627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0" name="타원 218"/>
                <p:cNvSpPr/>
                <p:nvPr/>
              </p:nvSpPr>
              <p:spPr>
                <a:xfrm>
                  <a:off x="15681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1" name="타원 219"/>
                <p:cNvSpPr/>
                <p:nvPr/>
              </p:nvSpPr>
              <p:spPr>
                <a:xfrm>
                  <a:off x="17448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2" name="타원 220"/>
                <p:cNvSpPr/>
                <p:nvPr/>
              </p:nvSpPr>
              <p:spPr>
                <a:xfrm>
                  <a:off x="19216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24" name="타원 208"/>
              <p:cNvSpPr/>
              <p:nvPr/>
            </p:nvSpPr>
            <p:spPr>
              <a:xfrm>
                <a:off x="5094718" y="0"/>
                <a:ext cx="534299" cy="5342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5" name="직사각형 222"/>
              <p:cNvSpPr/>
              <p:nvPr/>
            </p:nvSpPr>
            <p:spPr>
              <a:xfrm>
                <a:off x="8504839" y="262772"/>
                <a:ext cx="1817322" cy="297956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38" name="그룹 224"/>
              <p:cNvGrpSpPr/>
              <p:nvPr/>
            </p:nvGrpSpPr>
            <p:grpSpPr>
              <a:xfrm>
                <a:off x="6358029" y="194727"/>
                <a:ext cx="2066478" cy="144847"/>
                <a:chOff x="0" y="0"/>
                <a:chExt cx="2066477" cy="144846"/>
              </a:xfrm>
            </p:grpSpPr>
            <p:sp>
              <p:nvSpPr>
                <p:cNvPr id="626" name="타원 226"/>
                <p:cNvSpPr/>
                <p:nvPr/>
              </p:nvSpPr>
              <p:spPr>
                <a:xfrm>
                  <a:off x="0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7" name="타원 227"/>
                <p:cNvSpPr/>
                <p:nvPr/>
              </p:nvSpPr>
              <p:spPr>
                <a:xfrm>
                  <a:off x="17673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8" name="타원 228"/>
                <p:cNvSpPr/>
                <p:nvPr/>
              </p:nvSpPr>
              <p:spPr>
                <a:xfrm>
                  <a:off x="3534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9" name="타원 229"/>
                <p:cNvSpPr/>
                <p:nvPr/>
              </p:nvSpPr>
              <p:spPr>
                <a:xfrm>
                  <a:off x="5301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0" name="타원 230"/>
                <p:cNvSpPr/>
                <p:nvPr/>
              </p:nvSpPr>
              <p:spPr>
                <a:xfrm>
                  <a:off x="7069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1" name="타원 231"/>
                <p:cNvSpPr/>
                <p:nvPr/>
              </p:nvSpPr>
              <p:spPr>
                <a:xfrm>
                  <a:off x="883664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2" name="타원 232"/>
                <p:cNvSpPr/>
                <p:nvPr/>
              </p:nvSpPr>
              <p:spPr>
                <a:xfrm>
                  <a:off x="1052806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3" name="타원 233"/>
                <p:cNvSpPr/>
                <p:nvPr/>
              </p:nvSpPr>
              <p:spPr>
                <a:xfrm>
                  <a:off x="1229539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4" name="타원 234"/>
                <p:cNvSpPr/>
                <p:nvPr/>
              </p:nvSpPr>
              <p:spPr>
                <a:xfrm>
                  <a:off x="140627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5" name="타원 235"/>
                <p:cNvSpPr/>
                <p:nvPr/>
              </p:nvSpPr>
              <p:spPr>
                <a:xfrm>
                  <a:off x="15681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6" name="타원 236"/>
                <p:cNvSpPr/>
                <p:nvPr/>
              </p:nvSpPr>
              <p:spPr>
                <a:xfrm>
                  <a:off x="17448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7" name="타원 237"/>
                <p:cNvSpPr/>
                <p:nvPr/>
              </p:nvSpPr>
              <p:spPr>
                <a:xfrm>
                  <a:off x="19216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39" name="타원 225"/>
              <p:cNvSpPr/>
              <p:nvPr/>
            </p:nvSpPr>
            <p:spPr>
              <a:xfrm>
                <a:off x="7214061" y="0"/>
                <a:ext cx="534299" cy="5342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52" name="그룹 241"/>
              <p:cNvGrpSpPr/>
              <p:nvPr/>
            </p:nvGrpSpPr>
            <p:grpSpPr>
              <a:xfrm>
                <a:off x="8477374" y="194727"/>
                <a:ext cx="2066478" cy="144847"/>
                <a:chOff x="0" y="0"/>
                <a:chExt cx="2066477" cy="144846"/>
              </a:xfrm>
            </p:grpSpPr>
            <p:sp>
              <p:nvSpPr>
                <p:cNvPr id="640" name="타원 243"/>
                <p:cNvSpPr/>
                <p:nvPr/>
              </p:nvSpPr>
              <p:spPr>
                <a:xfrm>
                  <a:off x="0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1" name="타원 244"/>
                <p:cNvSpPr/>
                <p:nvPr/>
              </p:nvSpPr>
              <p:spPr>
                <a:xfrm>
                  <a:off x="17673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2" name="타원 245"/>
                <p:cNvSpPr/>
                <p:nvPr/>
              </p:nvSpPr>
              <p:spPr>
                <a:xfrm>
                  <a:off x="3534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3" name="타원 246"/>
                <p:cNvSpPr/>
                <p:nvPr/>
              </p:nvSpPr>
              <p:spPr>
                <a:xfrm>
                  <a:off x="5301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4" name="타원 247"/>
                <p:cNvSpPr/>
                <p:nvPr/>
              </p:nvSpPr>
              <p:spPr>
                <a:xfrm>
                  <a:off x="7069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5" name="타원 248"/>
                <p:cNvSpPr/>
                <p:nvPr/>
              </p:nvSpPr>
              <p:spPr>
                <a:xfrm>
                  <a:off x="883664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6" name="타원 249"/>
                <p:cNvSpPr/>
                <p:nvPr/>
              </p:nvSpPr>
              <p:spPr>
                <a:xfrm>
                  <a:off x="1052806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7" name="타원 250"/>
                <p:cNvSpPr/>
                <p:nvPr/>
              </p:nvSpPr>
              <p:spPr>
                <a:xfrm>
                  <a:off x="1229539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8" name="타원 251"/>
                <p:cNvSpPr/>
                <p:nvPr/>
              </p:nvSpPr>
              <p:spPr>
                <a:xfrm>
                  <a:off x="1406272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9" name="타원 252"/>
                <p:cNvSpPr/>
                <p:nvPr/>
              </p:nvSpPr>
              <p:spPr>
                <a:xfrm>
                  <a:off x="1568165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0" name="타원 253"/>
                <p:cNvSpPr/>
                <p:nvPr/>
              </p:nvSpPr>
              <p:spPr>
                <a:xfrm>
                  <a:off x="1744898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1" name="타원 254"/>
                <p:cNvSpPr/>
                <p:nvPr/>
              </p:nvSpPr>
              <p:spPr>
                <a:xfrm>
                  <a:off x="1921631" y="-1"/>
                  <a:ext cx="144847" cy="14484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53" name="타원 242"/>
              <p:cNvSpPr/>
              <p:nvPr/>
            </p:nvSpPr>
            <p:spPr>
              <a:xfrm>
                <a:off x="9333406" y="0"/>
                <a:ext cx="534299" cy="53429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4" name="별: 꼭짓점 5개 1037"/>
              <p:cNvSpPr/>
              <p:nvPr/>
            </p:nvSpPr>
            <p:spPr>
              <a:xfrm>
                <a:off x="848410" y="614599"/>
                <a:ext cx="144577" cy="14457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5" name="별: 꼭짓점 5개 276"/>
              <p:cNvSpPr/>
              <p:nvPr/>
            </p:nvSpPr>
            <p:spPr>
              <a:xfrm>
                <a:off x="2903985" y="613994"/>
                <a:ext cx="144577" cy="14457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6" name="별: 꼭짓점 5개 277"/>
              <p:cNvSpPr/>
              <p:nvPr/>
            </p:nvSpPr>
            <p:spPr>
              <a:xfrm>
                <a:off x="4887605" y="613994"/>
                <a:ext cx="144578" cy="14457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7" name="별: 꼭짓점 5개 278"/>
              <p:cNvSpPr/>
              <p:nvPr/>
            </p:nvSpPr>
            <p:spPr>
              <a:xfrm>
                <a:off x="6890080" y="613993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8" name="별: 꼭짓점 5개 279"/>
              <p:cNvSpPr/>
              <p:nvPr/>
            </p:nvSpPr>
            <p:spPr>
              <a:xfrm>
                <a:off x="3140264" y="613993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9" name="별: 꼭짓점 5개 280"/>
              <p:cNvSpPr/>
              <p:nvPr/>
            </p:nvSpPr>
            <p:spPr>
              <a:xfrm>
                <a:off x="5122352" y="613994"/>
                <a:ext cx="144577" cy="14457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0" name="별: 꼭짓점 5개 281"/>
              <p:cNvSpPr/>
              <p:nvPr/>
            </p:nvSpPr>
            <p:spPr>
              <a:xfrm>
                <a:off x="5357097" y="613994"/>
                <a:ext cx="144578" cy="144576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1" name="별: 꼭짓점 5개 282"/>
              <p:cNvSpPr/>
              <p:nvPr/>
            </p:nvSpPr>
            <p:spPr>
              <a:xfrm>
                <a:off x="7127539" y="613993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2" name="별: 꼭짓점 5개 283"/>
              <p:cNvSpPr/>
              <p:nvPr/>
            </p:nvSpPr>
            <p:spPr>
              <a:xfrm>
                <a:off x="7364997" y="613993"/>
                <a:ext cx="144578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3" name="별: 꼭짓점 5개 284"/>
              <p:cNvSpPr/>
              <p:nvPr/>
            </p:nvSpPr>
            <p:spPr>
              <a:xfrm>
                <a:off x="7602457" y="613993"/>
                <a:ext cx="144578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4" name="별: 꼭짓점 5개 294"/>
              <p:cNvSpPr/>
              <p:nvPr/>
            </p:nvSpPr>
            <p:spPr>
              <a:xfrm>
                <a:off x="8912420" y="618481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5" name="별: 꼭짓점 5개 295"/>
              <p:cNvSpPr/>
              <p:nvPr/>
            </p:nvSpPr>
            <p:spPr>
              <a:xfrm>
                <a:off x="9135988" y="618481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6" name="별: 꼭짓점 5개 296"/>
              <p:cNvSpPr/>
              <p:nvPr/>
            </p:nvSpPr>
            <p:spPr>
              <a:xfrm>
                <a:off x="9359555" y="618481"/>
                <a:ext cx="144578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7" name="별: 꼭짓점 5개 297"/>
              <p:cNvSpPr/>
              <p:nvPr/>
            </p:nvSpPr>
            <p:spPr>
              <a:xfrm>
                <a:off x="9583124" y="618481"/>
                <a:ext cx="144577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8" name="별: 꼭짓점 5개 298"/>
              <p:cNvSpPr/>
              <p:nvPr/>
            </p:nvSpPr>
            <p:spPr>
              <a:xfrm>
                <a:off x="9806692" y="618481"/>
                <a:ext cx="144578" cy="14457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70" name="사각형: 둥근 모서리 1"/>
            <p:cNvSpPr/>
            <p:nvPr/>
          </p:nvSpPr>
          <p:spPr>
            <a:xfrm>
              <a:off x="122056" y="590827"/>
              <a:ext cx="1657433" cy="258908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사각형: 둥근 모서리 372"/>
            <p:cNvSpPr/>
            <p:nvPr/>
          </p:nvSpPr>
          <p:spPr>
            <a:xfrm>
              <a:off x="2237123" y="590222"/>
              <a:ext cx="1657433" cy="258908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사각형: 둥근 모서리 762"/>
            <p:cNvSpPr/>
            <p:nvPr/>
          </p:nvSpPr>
          <p:spPr>
            <a:xfrm>
              <a:off x="4361755" y="590222"/>
              <a:ext cx="1657433" cy="258908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사각형: 둥근 모서리 763"/>
            <p:cNvSpPr/>
            <p:nvPr/>
          </p:nvSpPr>
          <p:spPr>
            <a:xfrm>
              <a:off x="6445496" y="590222"/>
              <a:ext cx="1657433" cy="258908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사각형: 둥근 모서리 764"/>
            <p:cNvSpPr/>
            <p:nvPr/>
          </p:nvSpPr>
          <p:spPr>
            <a:xfrm>
              <a:off x="8604746" y="607535"/>
              <a:ext cx="1657433" cy="258908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6" name="TextBox 3"/>
          <p:cNvSpPr txBox="1"/>
          <p:nvPr/>
        </p:nvSpPr>
        <p:spPr>
          <a:xfrm>
            <a:off x="1009718" y="2337355"/>
            <a:ext cx="1432001" cy="101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분석 배경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- </a:t>
            </a:r>
            <a:r>
              <a:t>주제선정 배경</a:t>
            </a: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- </a:t>
            </a:r>
            <a:r>
              <a:t>목적</a:t>
            </a:r>
          </a:p>
        </p:txBody>
      </p:sp>
      <p:sp>
        <p:nvSpPr>
          <p:cNvPr id="677" name="TextBox 766"/>
          <p:cNvSpPr txBox="1"/>
          <p:nvPr/>
        </p:nvSpPr>
        <p:spPr>
          <a:xfrm>
            <a:off x="3096072" y="2337355"/>
            <a:ext cx="1646899" cy="155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데이터 소개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- </a:t>
            </a:r>
            <a:r>
              <a:t>데이터 수집 및 범위</a:t>
            </a: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- </a:t>
            </a:r>
            <a:r>
              <a:t>데이터 전처리</a:t>
            </a:r>
            <a:r>
              <a:t>1</a:t>
            </a: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a.</a:t>
            </a:r>
            <a:r>
              <a:t> </a:t>
            </a:r>
            <a:r>
              <a:t>Npl</a:t>
            </a:r>
          </a:p>
          <a:p>
            <a:pPr>
              <a:defRPr b="1" sz="1200">
                <a:solidFill>
                  <a:srgbClr val="FFFFFF"/>
                </a:solidFill>
              </a:defRPr>
            </a:pPr>
            <a:r>
              <a:t>b. _is_comming</a:t>
            </a:r>
          </a:p>
        </p:txBody>
      </p:sp>
      <p:sp>
        <p:nvSpPr>
          <p:cNvPr id="678" name="TextBox 767"/>
          <p:cNvSpPr txBox="1"/>
          <p:nvPr/>
        </p:nvSpPr>
        <p:spPr>
          <a:xfrm>
            <a:off x="5298521" y="2337354"/>
            <a:ext cx="1431532" cy="74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시각화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 b="1" sz="1400">
                <a:solidFill>
                  <a:srgbClr val="FFFFFF"/>
                </a:solidFill>
              </a:defRPr>
            </a:pPr>
            <a:r>
              <a:t>- </a:t>
            </a:r>
            <a:r>
              <a:rPr sz="1200"/>
              <a:t>연도별 분석 </a:t>
            </a:r>
          </a:p>
        </p:txBody>
      </p:sp>
      <p:sp>
        <p:nvSpPr>
          <p:cNvPr id="679" name="TextBox 768"/>
          <p:cNvSpPr txBox="1"/>
          <p:nvPr/>
        </p:nvSpPr>
        <p:spPr>
          <a:xfrm>
            <a:off x="7305823" y="2337355"/>
            <a:ext cx="1627275" cy="187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모델링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 b="1" sz="1000">
                <a:solidFill>
                  <a:srgbClr val="FFFFFF"/>
                </a:solidFill>
              </a:defRPr>
            </a:pPr>
            <a:r>
              <a:t>- </a:t>
            </a:r>
            <a:r>
              <a:t>데이터 전처리</a:t>
            </a:r>
            <a:r>
              <a:t>2</a:t>
            </a:r>
          </a:p>
          <a:p>
            <a:pPr>
              <a:lnSpc>
                <a:spcPct val="150000"/>
              </a:lnSpc>
              <a:defRPr b="1" sz="1000">
                <a:solidFill>
                  <a:srgbClr val="FFFFFF"/>
                </a:solidFill>
              </a:defRPr>
            </a:pPr>
            <a:r>
              <a:t>- Unsampling</a:t>
            </a:r>
          </a:p>
          <a:p>
            <a:pPr>
              <a:lnSpc>
                <a:spcPct val="150000"/>
              </a:lnSpc>
              <a:defRPr b="1" sz="1000">
                <a:solidFill>
                  <a:srgbClr val="FFFFFF"/>
                </a:solidFill>
              </a:defRPr>
            </a:pPr>
            <a:r>
              <a:t>- XGBoost + LightGBM </a:t>
            </a:r>
            <a:r>
              <a:t>혼합 모델링</a:t>
            </a:r>
          </a:p>
          <a:p>
            <a:pPr>
              <a:lnSpc>
                <a:spcPct val="150000"/>
              </a:lnSpc>
              <a:defRPr b="1" sz="1000">
                <a:solidFill>
                  <a:srgbClr val="FFFFFF"/>
                </a:solidFill>
              </a:defRPr>
            </a:pPr>
            <a:r>
              <a:t>- </a:t>
            </a:r>
            <a:r>
              <a:t>모델링 후 시각화</a:t>
            </a:r>
          </a:p>
        </p:txBody>
      </p:sp>
      <p:sp>
        <p:nvSpPr>
          <p:cNvPr id="680" name="TextBox 769"/>
          <p:cNvSpPr txBox="1"/>
          <p:nvPr/>
        </p:nvSpPr>
        <p:spPr>
          <a:xfrm>
            <a:off x="9487082" y="2336375"/>
            <a:ext cx="1481658" cy="726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rgbClr val="FFFFFF"/>
                </a:solidFill>
              </a:defRPr>
            </a:pPr>
            <a:r>
              <a:t>결과 및 해석</a:t>
            </a:r>
          </a:p>
          <a:p>
            <a:pPr>
              <a:defRPr b="1" sz="1400">
                <a:solidFill>
                  <a:srgbClr val="FFFFFF"/>
                </a:solidFill>
              </a:defRPr>
            </a:pPr>
          </a:p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</a:defRPr>
            </a:pPr>
            <a:r>
              <a:t>- </a:t>
            </a:r>
            <a:r>
              <a:t>ㅊ</a:t>
            </a:r>
          </a:p>
        </p:txBody>
      </p:sp>
      <p:sp>
        <p:nvSpPr>
          <p:cNvPr id="681" name="직선 연결선 5"/>
          <p:cNvSpPr/>
          <p:nvPr/>
        </p:nvSpPr>
        <p:spPr>
          <a:xfrm>
            <a:off x="1049633" y="2613417"/>
            <a:ext cx="1391434" cy="1"/>
          </a:xfrm>
          <a:prstGeom prst="line">
            <a:avLst/>
          </a:prstGeom>
          <a:ln w="6350">
            <a:solidFill>
              <a:srgbClr val="F5C51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직선 연결선 770"/>
          <p:cNvSpPr/>
          <p:nvPr/>
        </p:nvSpPr>
        <p:spPr>
          <a:xfrm>
            <a:off x="5325707" y="2612437"/>
            <a:ext cx="1391434" cy="1"/>
          </a:xfrm>
          <a:prstGeom prst="line">
            <a:avLst/>
          </a:prstGeom>
          <a:ln w="6350">
            <a:solidFill>
              <a:srgbClr val="F5C51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직선 연결선 771"/>
          <p:cNvSpPr/>
          <p:nvPr/>
        </p:nvSpPr>
        <p:spPr>
          <a:xfrm>
            <a:off x="9519184" y="2611460"/>
            <a:ext cx="1391434" cy="1"/>
          </a:xfrm>
          <a:prstGeom prst="line">
            <a:avLst/>
          </a:prstGeom>
          <a:ln w="6350">
            <a:solidFill>
              <a:srgbClr val="F5C51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직선 연결선 772"/>
          <p:cNvSpPr/>
          <p:nvPr/>
        </p:nvSpPr>
        <p:spPr>
          <a:xfrm>
            <a:off x="7335432" y="2610475"/>
            <a:ext cx="1391434" cy="1"/>
          </a:xfrm>
          <a:prstGeom prst="line">
            <a:avLst/>
          </a:prstGeom>
          <a:ln w="6350">
            <a:solidFill>
              <a:srgbClr val="12121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5" name="직선 연결선 773"/>
          <p:cNvSpPr/>
          <p:nvPr/>
        </p:nvSpPr>
        <p:spPr>
          <a:xfrm>
            <a:off x="3128178" y="2615390"/>
            <a:ext cx="1391434" cy="1"/>
          </a:xfrm>
          <a:prstGeom prst="line">
            <a:avLst/>
          </a:prstGeom>
          <a:ln w="6350">
            <a:solidFill>
              <a:srgbClr val="121212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Box 2"/>
          <p:cNvSpPr txBox="1"/>
          <p:nvPr/>
        </p:nvSpPr>
        <p:spPr>
          <a:xfrm>
            <a:off x="1180829" y="271532"/>
            <a:ext cx="2326268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3200">
                <a:solidFill>
                  <a:srgbClr val="FFFFFF"/>
                </a:solidFill>
                <a:latin typeface="Gothic A1 Black"/>
                <a:ea typeface="Gothic A1 Black"/>
                <a:cs typeface="Gothic A1 Black"/>
                <a:sym typeface="Gothic A1 Black"/>
              </a:defRPr>
            </a:lvl1pPr>
          </a:lstStyle>
          <a:p>
            <a:pPr/>
            <a:r>
              <a:t>주제선정 배경</a:t>
            </a:r>
          </a:p>
        </p:txBody>
      </p:sp>
      <p:sp>
        <p:nvSpPr>
          <p:cNvPr id="688" name="- 펜데믹 이후 OTT 플랫폼(Netflix, Disney + 등) 의 급성장과 함께, 오리지널 콘텐츠 제작이 폭발적으로…"/>
          <p:cNvSpPr txBox="1"/>
          <p:nvPr/>
        </p:nvSpPr>
        <p:spPr>
          <a:xfrm>
            <a:off x="553330" y="1127675"/>
            <a:ext cx="10169804" cy="2165637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- 펜데믹 이후 OTT 플랫폼(Netflix, Disney + 등) 의 급성장과 함께, 오리지널 콘텐츠 제작이 폭발적으로</a:t>
            </a:r>
          </a:p>
          <a:p>
            <a:pPr/>
            <a:r>
              <a:t>증가하였습니다.</a:t>
            </a:r>
          </a:p>
          <a:p>
            <a:pPr/>
            <a:r>
              <a:t>- 이에 따라 콘텐츠 간 경쟁이 심화되고, 과거보다 더 많은 투자와 기획이 사전에 이루어지는 구조로 변화하고있습니다.</a:t>
            </a:r>
          </a:p>
          <a:p>
            <a:pPr/>
            <a:r>
              <a:t>- 그러나 수많은 작품 중 실제로 흥행하는 작품은 그리 많지 않으며, 성공을 예측하는 일은 여전히 어려운 과제로 남아있습니다.</a:t>
            </a:r>
          </a:p>
          <a:p>
            <a:pPr/>
            <a:r>
              <a:t>- 산업 전반에서 데이터 기반의 의사결정과 성공 요소 분석에 대한 수요가 점점 더 커지고 있습니다.</a:t>
            </a:r>
          </a:p>
        </p:txBody>
      </p:sp>
      <p:pic>
        <p:nvPicPr>
          <p:cNvPr id="689" name="스크린샷 2025-06-26 오전 7.14.32.png" descr="스크린샷 2025-06-26 오전 7.14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032" y="3559657"/>
            <a:ext cx="3091614" cy="1212660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690" name="스크린샷 2025-06-26 오전 7.14.46.png" descr="스크린샷 2025-06-26 오전 7.14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691" name="스크린샷 2025-06-26 오전 7.14.46.png" descr="스크린샷 2025-06-26 오전 7.14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9523" y="5035487"/>
            <a:ext cx="2424633" cy="1383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스크린샷 2025-06-26 오전 7.16.53.png" descr="스크린샷 2025-06-26 오전 7.16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268" y="3546957"/>
            <a:ext cx="5428433" cy="287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"/>
          <p:cNvSpPr txBox="1"/>
          <p:nvPr/>
        </p:nvSpPr>
        <p:spPr>
          <a:xfrm>
            <a:off x="1180829" y="271532"/>
            <a:ext cx="2326268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3200">
                <a:solidFill>
                  <a:srgbClr val="FFFFFF"/>
                </a:solidFill>
                <a:latin typeface="Gothic A1 Black"/>
                <a:ea typeface="Gothic A1 Black"/>
                <a:cs typeface="Gothic A1 Black"/>
                <a:sym typeface="Gothic A1 Black"/>
              </a:defRPr>
            </a:lvl1pPr>
          </a:lstStyle>
          <a:p>
            <a:pPr/>
            <a:r>
              <a:t>주제선정 배경</a:t>
            </a:r>
          </a:p>
        </p:txBody>
      </p:sp>
      <p:sp>
        <p:nvSpPr>
          <p:cNvPr id="695" name="- OTT 뿐만 아니라 극장 영화, 글로벌 컨텐츠 시장전반에서도 콘텐츠의 성공여부는…"/>
          <p:cNvSpPr txBox="1"/>
          <p:nvPr/>
        </p:nvSpPr>
        <p:spPr>
          <a:xfrm>
            <a:off x="636208" y="1076178"/>
            <a:ext cx="6810507" cy="3565944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- OTT 뿐만 아니라 극장 영화, 글로벌 컨텐츠 시장전반에서도 콘텐츠의 성공여부는</a:t>
            </a:r>
          </a:p>
          <a:p>
            <a:pPr/>
            <a:r>
              <a:t>중요한 평가 기준이 됩니다.</a:t>
            </a:r>
          </a:p>
          <a:p>
            <a:pPr/>
          </a:p>
          <a:p>
            <a:pPr/>
            <a:r>
              <a:t>- 다양한 요소(감독, 배우, 장르, 국가, 시즌 수, 상영 시간 등) 가 콘텐츠의 성공에 어떤 영향을 주는지에 대한 구체적인 분석은 아직 부족한 상황입니다.</a:t>
            </a:r>
          </a:p>
          <a:p>
            <a:pPr/>
          </a:p>
          <a:p>
            <a:pPr/>
            <a:r>
              <a:t>- 실제 컨텐츠 제작 및 투자 시, 사전 예측이 가능하다면 시각과 비용을 절약하고, 흥행 가능성이 높은 작품에 집중할 수 있습니다. </a:t>
            </a:r>
          </a:p>
          <a:p>
            <a:pPr/>
          </a:p>
          <a:p>
            <a:pPr/>
            <a:r>
              <a:t>- 따라서 본 분석은 기존 영화 데이터를 기반으로 컨텐츠 성공에 영향을 미치는 요소들을 추출해보고자 합니다.</a:t>
            </a:r>
          </a:p>
        </p:txBody>
      </p:sp>
      <p:pic>
        <p:nvPicPr>
          <p:cNvPr id="696" name="스크린샷 2025-06-26 오전 7.21.55.png" descr="스크린샷 2025-06-26 오전 7.21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7726" y="1023997"/>
            <a:ext cx="3945013" cy="1705338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  <p:pic>
        <p:nvPicPr>
          <p:cNvPr id="697" name="스크린샷 2025-06-26 오전 7.22.53.png" descr="스크린샷 2025-06-26 오전 7.22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0757" y="3291225"/>
            <a:ext cx="4098949" cy="2406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Box 2"/>
          <p:cNvSpPr txBox="1"/>
          <p:nvPr/>
        </p:nvSpPr>
        <p:spPr>
          <a:xfrm>
            <a:off x="1180829" y="271532"/>
            <a:ext cx="2326268" cy="60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3200">
                <a:solidFill>
                  <a:srgbClr val="FFFFFF"/>
                </a:solidFill>
                <a:latin typeface="Gothic A1 Black"/>
                <a:ea typeface="Gothic A1 Black"/>
                <a:cs typeface="Gothic A1 Black"/>
                <a:sym typeface="Gothic A1 Black"/>
              </a:defRPr>
            </a:lvl1pPr>
          </a:lstStyle>
          <a:p>
            <a:pPr/>
            <a:r>
              <a:t>주제선정 배경</a:t>
            </a:r>
          </a:p>
        </p:txBody>
      </p:sp>
      <p:sp>
        <p:nvSpPr>
          <p:cNvPr id="700" name="분석 목적…"/>
          <p:cNvSpPr txBox="1"/>
          <p:nvPr/>
        </p:nvSpPr>
        <p:spPr>
          <a:xfrm>
            <a:off x="649082" y="1230670"/>
            <a:ext cx="10692725" cy="3082066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분석 목적</a:t>
            </a:r>
          </a:p>
          <a:p>
            <a:pPr/>
          </a:p>
          <a:p>
            <a:pPr/>
            <a:r>
              <a:t>본 프로젝트의 핵심 목표는 다음과 같습니다</a:t>
            </a:r>
          </a:p>
          <a:p>
            <a:pPr/>
            <a:r>
              <a:t>  - 흥행(성공) 콘텐츠의 공통된 특징을 데이터 기반으로 도출하기</a:t>
            </a:r>
          </a:p>
          <a:p>
            <a:pPr/>
            <a:r>
              <a:t>  </a:t>
            </a:r>
          </a:p>
          <a:p>
            <a:pPr/>
            <a:r>
              <a:t>  - 다양한 변수(감독/배우 역량, 상영시간, 국가, 장르 등)가 성공에 미치는 영향 분석</a:t>
            </a:r>
          </a:p>
          <a:p>
            <a:pPr/>
            <a:r>
              <a:t>  </a:t>
            </a:r>
          </a:p>
          <a:p>
            <a:pPr/>
            <a:r>
              <a:t>  - xGboost와 LightGBM 모델을 활용해, 개봉전 영화의 성공 가능성 모델 구축</a:t>
            </a:r>
          </a:p>
          <a:p>
            <a:pPr/>
            <a:r>
              <a:t>  </a:t>
            </a:r>
          </a:p>
          <a:p>
            <a:pPr/>
            <a:r>
              <a:t>  - 이를 통해, 앞으로의 콘텐츠 산업에서 보다 정량적인 판단 도구로 활용할 수 있는 기반을 마련하고자 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