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5CD1-56F3-16CF-461C-974F36AE8F6C}"/>
              </a:ext>
            </a:extLst>
          </p:cNvPr>
          <p:cNvSpPr>
            <a:spLocks noGrp="1"/>
          </p:cNvSpPr>
          <p:nvPr>
            <p:ph type="ctrTitle"/>
          </p:nvPr>
        </p:nvSpPr>
        <p:spPr>
          <a:xfrm>
            <a:off x="4495800" y="609600"/>
            <a:ext cx="6172199" cy="1666875"/>
          </a:xfrm>
        </p:spPr>
        <p:txBody>
          <a:bodyPr>
            <a:normAutofit/>
          </a:bodyPr>
          <a:lstStyle/>
          <a:p>
            <a:pPr algn="ctr"/>
            <a:r>
              <a:rPr lang="en-IN" dirty="0">
                <a:solidFill>
                  <a:schemeClr val="tx2"/>
                </a:solidFill>
              </a:rPr>
              <a:t>AI </a:t>
            </a:r>
            <a:r>
              <a:rPr lang="en-IN" dirty="0" err="1">
                <a:solidFill>
                  <a:schemeClr val="tx2"/>
                </a:solidFill>
              </a:rPr>
              <a:t>ChatBot</a:t>
            </a:r>
            <a:r>
              <a:rPr lang="en-IN" dirty="0">
                <a:solidFill>
                  <a:schemeClr val="tx2"/>
                </a:solidFill>
              </a:rPr>
              <a:t> using python</a:t>
            </a:r>
          </a:p>
        </p:txBody>
      </p:sp>
      <p:sp>
        <p:nvSpPr>
          <p:cNvPr id="3" name="Subtitle 2">
            <a:extLst>
              <a:ext uri="{FF2B5EF4-FFF2-40B4-BE49-F238E27FC236}">
                <a16:creationId xmlns:a16="http://schemas.microsoft.com/office/drawing/2014/main" id="{A8BF02B6-6013-EC9C-D621-29BA3D87842D}"/>
              </a:ext>
            </a:extLst>
          </p:cNvPr>
          <p:cNvSpPr>
            <a:spLocks noGrp="1"/>
          </p:cNvSpPr>
          <p:nvPr>
            <p:ph type="subTitle" idx="1"/>
          </p:nvPr>
        </p:nvSpPr>
        <p:spPr>
          <a:xfrm>
            <a:off x="8350898" y="3928188"/>
            <a:ext cx="2317101" cy="1329612"/>
          </a:xfrm>
        </p:spPr>
        <p:txBody>
          <a:bodyPr>
            <a:normAutofit fontScale="70000" lnSpcReduction="20000"/>
          </a:bodyPr>
          <a:lstStyle/>
          <a:p>
            <a:r>
              <a:rPr lang="en-IN" dirty="0"/>
              <a:t>D.CELITY DANI</a:t>
            </a:r>
          </a:p>
          <a:p>
            <a:r>
              <a:rPr lang="en-IN" dirty="0"/>
              <a:t>J.CARLIN AHANA </a:t>
            </a:r>
          </a:p>
          <a:p>
            <a:r>
              <a:rPr lang="en-IN" dirty="0"/>
              <a:t>K.S.BINCY DAS </a:t>
            </a:r>
          </a:p>
          <a:p>
            <a:r>
              <a:rPr lang="en-IN" dirty="0"/>
              <a:t>BINISHA SAJIN</a:t>
            </a:r>
          </a:p>
        </p:txBody>
      </p:sp>
    </p:spTree>
    <p:extLst>
      <p:ext uri="{BB962C8B-B14F-4D97-AF65-F5344CB8AC3E}">
        <p14:creationId xmlns:p14="http://schemas.microsoft.com/office/powerpoint/2010/main" val="41909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79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E748-97AE-01D1-3154-F4CCB3B12D36}"/>
              </a:ext>
            </a:extLst>
          </p:cNvPr>
          <p:cNvSpPr>
            <a:spLocks noGrp="1"/>
          </p:cNvSpPr>
          <p:nvPr>
            <p:ph type="title"/>
          </p:nvPr>
        </p:nvSpPr>
        <p:spPr>
          <a:xfrm>
            <a:off x="1306285" y="618518"/>
            <a:ext cx="9741125" cy="939694"/>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E6188D36-F85C-7650-F2D3-767AD6FF0984}"/>
              </a:ext>
            </a:extLst>
          </p:cNvPr>
          <p:cNvSpPr>
            <a:spLocks noGrp="1"/>
          </p:cNvSpPr>
          <p:nvPr>
            <p:ph idx="1"/>
          </p:nvPr>
        </p:nvSpPr>
        <p:spPr>
          <a:xfrm>
            <a:off x="905070" y="1408922"/>
            <a:ext cx="10562252" cy="4627984"/>
          </a:xfrm>
        </p:spPr>
        <p:txBody>
          <a:bodyPr>
            <a:normAutofit lnSpcReduction="10000"/>
          </a:bodyPr>
          <a:lstStyle/>
          <a:p>
            <a:r>
              <a:rPr lang="en-US" b="0" i="0" dirty="0">
                <a:solidFill>
                  <a:srgbClr val="D1D5DB"/>
                </a:solidFill>
                <a:effectLst/>
                <a:latin typeface="Söhne"/>
              </a:rPr>
              <a:t>In today's digital era, real-time online support is crucial. However, human support systems face challenges such as scalability and consistent 24/7 availability.</a:t>
            </a:r>
          </a:p>
          <a:p>
            <a:r>
              <a:rPr lang="en-US" b="0" i="0" dirty="0">
                <a:solidFill>
                  <a:srgbClr val="E3E3E3"/>
                </a:solidFill>
                <a:effectLst/>
                <a:latin typeface="Google Sans"/>
              </a:rPr>
              <a:t>AI chatbots are computer programs that are designed to simulate conversation with humans. They are often used in customer service applications, where they can provide answers to common questions and resolve customer issues. </a:t>
            </a:r>
            <a:endParaRPr lang="en-US" b="0" i="0" dirty="0">
              <a:solidFill>
                <a:srgbClr val="D1D5DB"/>
              </a:solidFill>
              <a:effectLst/>
              <a:latin typeface="Söhne"/>
            </a:endParaRPr>
          </a:p>
          <a:p>
            <a:r>
              <a:rPr lang="en-US" dirty="0">
                <a:solidFill>
                  <a:srgbClr val="D1D5DB"/>
                </a:solidFill>
                <a:latin typeface="Söhne"/>
              </a:rPr>
              <a:t>The following are the challenges faced by AI Chatbot</a:t>
            </a:r>
            <a:r>
              <a:rPr lang="en-IN" dirty="0">
                <a:solidFill>
                  <a:srgbClr val="D1D5DB"/>
                </a:solidFill>
                <a:latin typeface="Söhne"/>
              </a:rPr>
              <a:t> :</a:t>
            </a:r>
          </a:p>
          <a:p>
            <a:pPr lvl="3">
              <a:buFont typeface="Wingdings" panose="05000000000000000000" pitchFamily="2" charset="2"/>
              <a:buChar char="q"/>
            </a:pPr>
            <a:r>
              <a:rPr lang="en-US" dirty="0">
                <a:solidFill>
                  <a:srgbClr val="D1D5DB"/>
                </a:solidFill>
                <a:latin typeface="Söhne"/>
              </a:rPr>
              <a:t> </a:t>
            </a:r>
            <a:r>
              <a:rPr lang="en-US" b="0" i="0" dirty="0">
                <a:solidFill>
                  <a:srgbClr val="D1D5DB"/>
                </a:solidFill>
                <a:effectLst/>
                <a:latin typeface="Söhne"/>
              </a:rPr>
              <a:t>Scalability issues.</a:t>
            </a:r>
          </a:p>
          <a:p>
            <a:pPr lvl="3">
              <a:buFont typeface="Wingdings" panose="05000000000000000000" pitchFamily="2" charset="2"/>
              <a:buChar char="q"/>
            </a:pPr>
            <a:r>
              <a:rPr lang="en-US" b="0" i="0" dirty="0">
                <a:solidFill>
                  <a:srgbClr val="D1D5DB"/>
                </a:solidFill>
                <a:effectLst/>
                <a:latin typeface="Söhne"/>
              </a:rPr>
              <a:t>24/7 support limitations.</a:t>
            </a:r>
          </a:p>
          <a:p>
            <a:pPr lvl="3">
              <a:buFont typeface="Wingdings" panose="05000000000000000000" pitchFamily="2" charset="2"/>
              <a:buChar char="q"/>
            </a:pPr>
            <a:r>
              <a:rPr lang="en-US" b="0" i="0" dirty="0">
                <a:solidFill>
                  <a:srgbClr val="D1D5DB"/>
                </a:solidFill>
                <a:effectLst/>
                <a:latin typeface="Söhne"/>
              </a:rPr>
              <a:t>Variability in response quality.</a:t>
            </a:r>
          </a:p>
          <a:p>
            <a:pPr lvl="3">
              <a:buFont typeface="Wingdings" panose="05000000000000000000" pitchFamily="2" charset="2"/>
              <a:buChar char="q"/>
            </a:pPr>
            <a:r>
              <a:rPr lang="en-US" b="0" i="0" dirty="0">
                <a:solidFill>
                  <a:srgbClr val="D1D5DB"/>
                </a:solidFill>
                <a:effectLst/>
                <a:latin typeface="Söhne"/>
              </a:rPr>
              <a:t>Rising costs of human support.</a:t>
            </a:r>
          </a:p>
          <a:p>
            <a:pPr lvl="3">
              <a:buFont typeface="Wingdings" panose="05000000000000000000" pitchFamily="2" charset="2"/>
              <a:buChar char="q"/>
            </a:pPr>
            <a:r>
              <a:rPr lang="en-US" b="0" i="0" dirty="0">
                <a:solidFill>
                  <a:srgbClr val="D1D5DB"/>
                </a:solidFill>
                <a:effectLst/>
                <a:latin typeface="Söhne"/>
              </a:rPr>
              <a:t>Delays in response times.</a:t>
            </a:r>
          </a:p>
          <a:p>
            <a:pPr>
              <a:buFont typeface="Wingdings" panose="05000000000000000000" pitchFamily="2" charset="2"/>
              <a:buChar char="q"/>
            </a:pPr>
            <a:endParaRPr lang="en-US" dirty="0">
              <a:solidFill>
                <a:srgbClr val="D1D5DB"/>
              </a:solidFill>
              <a:latin typeface="Söhne"/>
            </a:endParaRPr>
          </a:p>
        </p:txBody>
      </p:sp>
    </p:spTree>
    <p:extLst>
      <p:ext uri="{BB962C8B-B14F-4D97-AF65-F5344CB8AC3E}">
        <p14:creationId xmlns:p14="http://schemas.microsoft.com/office/powerpoint/2010/main" val="89997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28CE-8D83-B7EC-76C3-EB84872C9E16}"/>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9031B7C0-7157-25B5-EF7F-693E1F0D5D71}"/>
              </a:ext>
            </a:extLst>
          </p:cNvPr>
          <p:cNvSpPr>
            <a:spLocks noGrp="1"/>
          </p:cNvSpPr>
          <p:nvPr>
            <p:ph idx="1"/>
          </p:nvPr>
        </p:nvSpPr>
        <p:spPr>
          <a:xfrm>
            <a:off x="1141413" y="1614196"/>
            <a:ext cx="9905998" cy="4553339"/>
          </a:xfrm>
        </p:spPr>
        <p:txBody>
          <a:bodyPr>
            <a:noAutofit/>
          </a:bodyPr>
          <a:lstStyle/>
          <a:p>
            <a:pPr algn="l" rtl="0"/>
            <a:r>
              <a:rPr lang="en-US" sz="1600" b="0" i="0" dirty="0">
                <a:solidFill>
                  <a:srgbClr val="FFFFFF"/>
                </a:solidFill>
                <a:effectLst/>
                <a:latin typeface="Google Sans"/>
              </a:rPr>
              <a:t>The objectives for developing an AI chatbot can vary depending on the specific needs of the organization or individual.</a:t>
            </a:r>
          </a:p>
          <a:p>
            <a:pPr algn="l">
              <a:buFont typeface="Arial" panose="020B0604020202020204" pitchFamily="34" charset="0"/>
              <a:buChar char="•"/>
            </a:pPr>
            <a:r>
              <a:rPr lang="en-US" sz="1600" b="0" i="0" dirty="0">
                <a:solidFill>
                  <a:srgbClr val="E3E3E3"/>
                </a:solidFill>
                <a:effectLst/>
                <a:latin typeface="Google Sans"/>
              </a:rPr>
              <a:t>Improve customer service: AI chatbots can be used to provide 24/7 customer support and answer customer questions quickly and accurately. This can lead to increased customer satisfaction and loyalty.</a:t>
            </a:r>
          </a:p>
          <a:p>
            <a:pPr algn="l">
              <a:buFont typeface="Arial" panose="020B0604020202020204" pitchFamily="34" charset="0"/>
              <a:buChar char="•"/>
            </a:pPr>
            <a:r>
              <a:rPr lang="en-US" sz="1600" b="0" i="0" dirty="0">
                <a:solidFill>
                  <a:srgbClr val="E3E3E3"/>
                </a:solidFill>
                <a:effectLst/>
                <a:latin typeface="Google Sans"/>
              </a:rPr>
              <a:t>Reduce costs: AI chatbots can automate many customer service tasks that are currently performed by human employees. This can free up human employees to focus on more complex tasks and save the organization money.</a:t>
            </a:r>
          </a:p>
          <a:p>
            <a:pPr algn="l">
              <a:buFont typeface="Arial" panose="020B0604020202020204" pitchFamily="34" charset="0"/>
              <a:buChar char="•"/>
            </a:pPr>
            <a:r>
              <a:rPr lang="en-US" sz="1600" b="0" i="0" dirty="0">
                <a:solidFill>
                  <a:srgbClr val="E3E3E3"/>
                </a:solidFill>
                <a:effectLst/>
                <a:latin typeface="Google Sans"/>
              </a:rPr>
              <a:t>Increase sales and marketing: AI chatbots can be used to generate leads, qualify prospects, and answer sales questions. This can help organizations to increase their sales and revenue.</a:t>
            </a:r>
          </a:p>
          <a:p>
            <a:pPr algn="l">
              <a:buFont typeface="Arial" panose="020B0604020202020204" pitchFamily="34" charset="0"/>
              <a:buChar char="•"/>
            </a:pPr>
            <a:r>
              <a:rPr lang="en-US" sz="1600" b="0" i="0" dirty="0">
                <a:solidFill>
                  <a:srgbClr val="E3E3E3"/>
                </a:solidFill>
                <a:effectLst/>
                <a:latin typeface="Google Sans"/>
              </a:rPr>
              <a:t>Improve employee productivity: AI chatbots can be used to provide employees with information and support that they need to do their jobs more effectively. This can lead to increased productivity and efficiency.</a:t>
            </a:r>
          </a:p>
          <a:p>
            <a:pPr algn="l">
              <a:buFont typeface="Arial" panose="020B0604020202020204" pitchFamily="34" charset="0"/>
              <a:buChar char="•"/>
            </a:pPr>
            <a:r>
              <a:rPr lang="en-US" sz="1600" b="0" i="0" dirty="0">
                <a:solidFill>
                  <a:srgbClr val="E3E3E3"/>
                </a:solidFill>
                <a:effectLst/>
                <a:latin typeface="Google Sans"/>
              </a:rPr>
              <a:t>Enhance customer experience: AI chatbots can be used to provide customers with a more personalized and engaging experience. This can lead to increased customer satisfaction and loyalty.</a:t>
            </a:r>
          </a:p>
          <a:p>
            <a:pPr algn="l" rtl="0"/>
            <a:endParaRPr lang="en-US" sz="1600" b="0" i="0" dirty="0">
              <a:solidFill>
                <a:srgbClr val="FFFFFF"/>
              </a:solidFill>
              <a:effectLst/>
              <a:latin typeface="Google Sans"/>
            </a:endParaRPr>
          </a:p>
          <a:p>
            <a:pPr algn="just"/>
            <a:endParaRPr lang="en-US" sz="1600" b="0" i="0" dirty="0">
              <a:solidFill>
                <a:srgbClr val="FFFFFF"/>
              </a:solidFill>
              <a:effectLst/>
              <a:latin typeface="Times New Roman" panose="02020603050405020304" pitchFamily="18" charset="0"/>
            </a:endParaRPr>
          </a:p>
        </p:txBody>
      </p:sp>
    </p:spTree>
    <p:extLst>
      <p:ext uri="{BB962C8B-B14F-4D97-AF65-F5344CB8AC3E}">
        <p14:creationId xmlns:p14="http://schemas.microsoft.com/office/powerpoint/2010/main" val="24002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EF57-F28D-DAEF-B20D-9EFBA205BDDF}"/>
              </a:ext>
            </a:extLst>
          </p:cNvPr>
          <p:cNvSpPr>
            <a:spLocks noGrp="1"/>
          </p:cNvSpPr>
          <p:nvPr>
            <p:ph type="title"/>
          </p:nvPr>
        </p:nvSpPr>
        <p:spPr/>
        <p:txBody>
          <a:bodyPr/>
          <a:lstStyle/>
          <a:p>
            <a:pPr algn="ctr"/>
            <a:r>
              <a:rPr lang="en-IN" dirty="0"/>
              <a:t>Design thinking</a:t>
            </a:r>
          </a:p>
        </p:txBody>
      </p:sp>
      <p:sp>
        <p:nvSpPr>
          <p:cNvPr id="3" name="Content Placeholder 2">
            <a:extLst>
              <a:ext uri="{FF2B5EF4-FFF2-40B4-BE49-F238E27FC236}">
                <a16:creationId xmlns:a16="http://schemas.microsoft.com/office/drawing/2014/main" id="{A865DD55-BFF0-6311-23A7-AF39124F380F}"/>
              </a:ext>
            </a:extLst>
          </p:cNvPr>
          <p:cNvSpPr>
            <a:spLocks noGrp="1"/>
          </p:cNvSpPr>
          <p:nvPr>
            <p:ph idx="1"/>
          </p:nvPr>
        </p:nvSpPr>
        <p:spPr>
          <a:xfrm>
            <a:off x="1141413" y="1847462"/>
            <a:ext cx="9905998" cy="3943740"/>
          </a:xfrm>
        </p:spPr>
        <p:txBody>
          <a:bodyPr>
            <a:noAutofit/>
          </a:bodyPr>
          <a:lstStyle/>
          <a:p>
            <a:pPr algn="l">
              <a:buFont typeface="+mj-lt"/>
              <a:buAutoNum type="arabicPeriod"/>
            </a:pPr>
            <a:r>
              <a:rPr lang="en-US" sz="1600" b="0" i="0" dirty="0">
                <a:solidFill>
                  <a:srgbClr val="E3E3E3"/>
                </a:solidFill>
                <a:effectLst/>
                <a:latin typeface="Google Sans"/>
              </a:rPr>
              <a:t>Empathize: The first step is to empathize with the users of the chatbot. This involves understanding their needs, wants, and pain points. What are they trying to achieve by using the chatbot? What are their frustrations with current chatbots?</a:t>
            </a:r>
          </a:p>
          <a:p>
            <a:pPr algn="l">
              <a:buFont typeface="+mj-lt"/>
              <a:buAutoNum type="arabicPeriod"/>
            </a:pPr>
            <a:r>
              <a:rPr lang="en-US" sz="1600" b="0" i="0" dirty="0">
                <a:solidFill>
                  <a:srgbClr val="E3E3E3"/>
                </a:solidFill>
                <a:effectLst/>
                <a:latin typeface="Google Sans"/>
              </a:rPr>
              <a:t>Define: Once you have a good understanding of the users, you can define the problem that you are trying to solve with the chatbot. What is the core need that the chatbot should address? What are the key features that the chatbot should have?</a:t>
            </a:r>
          </a:p>
          <a:p>
            <a:pPr algn="l">
              <a:buFont typeface="+mj-lt"/>
              <a:buAutoNum type="arabicPeriod"/>
            </a:pPr>
            <a:r>
              <a:rPr lang="en-US" sz="1600" b="0" i="0" dirty="0">
                <a:solidFill>
                  <a:srgbClr val="E3E3E3"/>
                </a:solidFill>
                <a:effectLst/>
                <a:latin typeface="Google Sans"/>
              </a:rPr>
              <a:t>Ideate: Once you have defined the problem, you can start to ideate solutions. This involves coming up with as many different ideas as possible, no matter how crazy they may seem. At this stage, it is important to be open-minded and to not judge any ideas.</a:t>
            </a:r>
          </a:p>
          <a:p>
            <a:pPr algn="l">
              <a:buFont typeface="+mj-lt"/>
              <a:buAutoNum type="arabicPeriod"/>
            </a:pPr>
            <a:r>
              <a:rPr lang="en-US" sz="1600" b="0" i="0" dirty="0">
                <a:solidFill>
                  <a:srgbClr val="E3E3E3"/>
                </a:solidFill>
                <a:effectLst/>
                <a:latin typeface="Google Sans"/>
              </a:rPr>
              <a:t>Prototype: Once you have a number of ideas, you can start to prototype them. This involves creating low-fidelity versions of the chatbot that you can test with users. This will help you to get feedback on your ideas and to make necessary improvements.</a:t>
            </a:r>
          </a:p>
          <a:p>
            <a:pPr algn="l">
              <a:buFont typeface="+mj-lt"/>
              <a:buAutoNum type="arabicPeriod"/>
            </a:pPr>
            <a:r>
              <a:rPr lang="en-US" sz="1600" b="0" i="0" dirty="0">
                <a:solidFill>
                  <a:srgbClr val="E3E3E3"/>
                </a:solidFill>
                <a:effectLst/>
                <a:latin typeface="Google Sans"/>
              </a:rPr>
              <a:t>Test: Once you have a prototype that you are happy with, you can start to test it with users. This involves giving the chatbot to users to try out and to get feedback on their experience. This feedback will help you to further improve the chatbot before deploying it to production.</a:t>
            </a:r>
          </a:p>
          <a:p>
            <a:endParaRPr lang="en-IN" sz="1600" dirty="0"/>
          </a:p>
        </p:txBody>
      </p:sp>
    </p:spTree>
    <p:extLst>
      <p:ext uri="{BB962C8B-B14F-4D97-AF65-F5344CB8AC3E}">
        <p14:creationId xmlns:p14="http://schemas.microsoft.com/office/powerpoint/2010/main" val="39323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069B-BC72-E949-AF99-8456A529E379}"/>
              </a:ext>
            </a:extLst>
          </p:cNvPr>
          <p:cNvSpPr>
            <a:spLocks noGrp="1"/>
          </p:cNvSpPr>
          <p:nvPr>
            <p:ph type="title"/>
          </p:nvPr>
        </p:nvSpPr>
        <p:spPr/>
        <p:txBody>
          <a:bodyPr/>
          <a:lstStyle/>
          <a:p>
            <a:pPr algn="ctr"/>
            <a:r>
              <a:rPr lang="en-IN" dirty="0"/>
              <a:t>significance</a:t>
            </a:r>
          </a:p>
        </p:txBody>
      </p:sp>
      <p:sp>
        <p:nvSpPr>
          <p:cNvPr id="3" name="Content Placeholder 2">
            <a:extLst>
              <a:ext uri="{FF2B5EF4-FFF2-40B4-BE49-F238E27FC236}">
                <a16:creationId xmlns:a16="http://schemas.microsoft.com/office/drawing/2014/main" id="{0611855F-6675-FB01-067D-DC7A0579A67F}"/>
              </a:ext>
            </a:extLst>
          </p:cNvPr>
          <p:cNvSpPr>
            <a:spLocks noGrp="1"/>
          </p:cNvSpPr>
          <p:nvPr>
            <p:ph idx="1"/>
          </p:nvPr>
        </p:nvSpPr>
        <p:spPr>
          <a:xfrm>
            <a:off x="737118" y="1688841"/>
            <a:ext cx="10310294" cy="4721290"/>
          </a:xfrm>
        </p:spPr>
        <p:txBody>
          <a:bodyPr>
            <a:normAutofit fontScale="92500"/>
          </a:bodyPr>
          <a:lstStyle/>
          <a:p>
            <a:pPr algn="l">
              <a:buFont typeface="Arial" panose="020B0604020202020204" pitchFamily="34" charset="0"/>
              <a:buChar char="•"/>
            </a:pPr>
            <a:r>
              <a:rPr lang="en-US" b="0" i="0" dirty="0">
                <a:solidFill>
                  <a:srgbClr val="E3E3E3"/>
                </a:solidFill>
                <a:effectLst/>
                <a:latin typeface="Google Sans"/>
              </a:rPr>
              <a:t>Python is a popular and versatile programming language. Python is one of the most popular programming languages in the world, and it is well-suited for developing AI chatbots. Python has a large community of developers and a wide range of libraries and tools available for NLP and machine learning.</a:t>
            </a:r>
          </a:p>
          <a:p>
            <a:pPr algn="l">
              <a:buFont typeface="Arial" panose="020B0604020202020204" pitchFamily="34" charset="0"/>
              <a:buChar char="•"/>
            </a:pPr>
            <a:r>
              <a:rPr lang="en-US" b="0" i="0" dirty="0">
                <a:solidFill>
                  <a:srgbClr val="E3E3E3"/>
                </a:solidFill>
                <a:effectLst/>
                <a:latin typeface="Google Sans"/>
              </a:rPr>
              <a:t>AI chatbots can be used to improve customer service. AI chatbots can provide 24/7 customer support and answer customer questions quickly and accurately. This can lead to increased customer satisfaction and loyalty.</a:t>
            </a:r>
          </a:p>
          <a:p>
            <a:pPr algn="l">
              <a:buFont typeface="Arial" panose="020B0604020202020204" pitchFamily="34" charset="0"/>
              <a:buChar char="•"/>
            </a:pPr>
            <a:r>
              <a:rPr lang="en-US" b="0" i="0" dirty="0">
                <a:solidFill>
                  <a:srgbClr val="E3E3E3"/>
                </a:solidFill>
                <a:effectLst/>
                <a:latin typeface="Google Sans"/>
              </a:rPr>
              <a:t>AI chatbots can be used to reduce costs. AI chatbots can automate many customer service tasks that are currently performed by human employees. This can free up human employees to focus on more complex tasks and save the organization money.</a:t>
            </a:r>
          </a:p>
          <a:p>
            <a:pPr marL="0" indent="0" algn="l">
              <a:buNone/>
            </a:pPr>
            <a:endParaRPr lang="en-US" b="0" i="0" dirty="0">
              <a:solidFill>
                <a:srgbClr val="E3E3E3"/>
              </a:solidFill>
              <a:effectLst/>
              <a:latin typeface="Google Sans"/>
            </a:endParaRPr>
          </a:p>
          <a:p>
            <a:endParaRPr lang="en-IN" dirty="0"/>
          </a:p>
        </p:txBody>
      </p:sp>
    </p:spTree>
    <p:extLst>
      <p:ext uri="{BB962C8B-B14F-4D97-AF65-F5344CB8AC3E}">
        <p14:creationId xmlns:p14="http://schemas.microsoft.com/office/powerpoint/2010/main" val="28671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2EA7F-13FF-60C3-6928-BD4EE7088C79}"/>
              </a:ext>
            </a:extLst>
          </p:cNvPr>
          <p:cNvSpPr>
            <a:spLocks noGrp="1"/>
          </p:cNvSpPr>
          <p:nvPr>
            <p:ph idx="1"/>
          </p:nvPr>
        </p:nvSpPr>
        <p:spPr>
          <a:xfrm>
            <a:off x="802434" y="522514"/>
            <a:ext cx="10244978" cy="5579706"/>
          </a:xfrm>
        </p:spPr>
        <p:txBody>
          <a:bodyPr>
            <a:normAutofit/>
          </a:bodyPr>
          <a:lstStyle/>
          <a:p>
            <a:pPr marL="0" indent="0" algn="l">
              <a:buNone/>
            </a:pPr>
            <a:endParaRPr lang="en-US" b="0" i="0" dirty="0">
              <a:solidFill>
                <a:srgbClr val="E3E3E3"/>
              </a:solidFill>
              <a:effectLst/>
              <a:latin typeface="Google Sans"/>
            </a:endParaRPr>
          </a:p>
          <a:p>
            <a:pPr algn="l">
              <a:buFont typeface="Arial" panose="020B0604020202020204" pitchFamily="34" charset="0"/>
              <a:buChar char="•"/>
            </a:pPr>
            <a:r>
              <a:rPr lang="en-US" b="0" i="0" dirty="0">
                <a:solidFill>
                  <a:srgbClr val="E3E3E3"/>
                </a:solidFill>
                <a:effectLst/>
                <a:latin typeface="Google Sans"/>
              </a:rPr>
              <a:t>AI chatbots can be used to increase sales and marketing. AI chatbots can be used to generate leads, qualify prospects, and answer sales questions. This can help organizations to increase their sales and revenue.</a:t>
            </a:r>
          </a:p>
          <a:p>
            <a:pPr algn="l">
              <a:buFont typeface="Arial" panose="020B0604020202020204" pitchFamily="34" charset="0"/>
              <a:buChar char="•"/>
            </a:pPr>
            <a:r>
              <a:rPr lang="en-US" b="0" i="0" dirty="0">
                <a:solidFill>
                  <a:srgbClr val="E3E3E3"/>
                </a:solidFill>
                <a:effectLst/>
                <a:latin typeface="Google Sans"/>
              </a:rPr>
              <a:t>AI chatbots can be used to improve employee productivity. AI chatbots can be used to provide employees with information and support that they need to do their jobs more effectively. This can lead to increased productivity and efficiency.</a:t>
            </a:r>
          </a:p>
          <a:p>
            <a:pPr algn="l">
              <a:buFont typeface="Arial" panose="020B0604020202020204" pitchFamily="34" charset="0"/>
              <a:buChar char="•"/>
            </a:pPr>
            <a:r>
              <a:rPr lang="en-US" b="0" i="0" dirty="0">
                <a:solidFill>
                  <a:srgbClr val="E3E3E3"/>
                </a:solidFill>
                <a:effectLst/>
                <a:latin typeface="Google Sans"/>
              </a:rPr>
              <a:t>AI chatbots can be used to enhance customer experience. AI chatbots can be used to provide customers with a more personalized and engaging experience. This can lead to increased customer satisfaction and loyalty.</a:t>
            </a:r>
          </a:p>
          <a:p>
            <a:endParaRPr lang="en-IN" dirty="0"/>
          </a:p>
        </p:txBody>
      </p:sp>
    </p:spTree>
    <p:extLst>
      <p:ext uri="{BB962C8B-B14F-4D97-AF65-F5344CB8AC3E}">
        <p14:creationId xmlns:p14="http://schemas.microsoft.com/office/powerpoint/2010/main" val="406106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8FF5-A5B7-A5C6-9EB8-CF55AFC1D045}"/>
              </a:ext>
            </a:extLst>
          </p:cNvPr>
          <p:cNvSpPr>
            <a:spLocks noGrp="1"/>
          </p:cNvSpPr>
          <p:nvPr>
            <p:ph type="title"/>
          </p:nvPr>
        </p:nvSpPr>
        <p:spPr/>
        <p:txBody>
          <a:bodyPr/>
          <a:lstStyle/>
          <a:p>
            <a:pPr algn="ctr"/>
            <a:r>
              <a:rPr lang="en-IN" dirty="0"/>
              <a:t>goal</a:t>
            </a:r>
          </a:p>
        </p:txBody>
      </p:sp>
      <p:sp>
        <p:nvSpPr>
          <p:cNvPr id="3" name="Content Placeholder 2">
            <a:extLst>
              <a:ext uri="{FF2B5EF4-FFF2-40B4-BE49-F238E27FC236}">
                <a16:creationId xmlns:a16="http://schemas.microsoft.com/office/drawing/2014/main" id="{0A96EC8C-43C3-9215-442D-B2ABBC36A7C9}"/>
              </a:ext>
            </a:extLst>
          </p:cNvPr>
          <p:cNvSpPr>
            <a:spLocks noGrp="1"/>
          </p:cNvSpPr>
          <p:nvPr>
            <p:ph idx="1"/>
          </p:nvPr>
        </p:nvSpPr>
        <p:spPr>
          <a:xfrm>
            <a:off x="858416" y="2286000"/>
            <a:ext cx="10188996" cy="4161453"/>
          </a:xfrm>
        </p:spPr>
        <p:txBody>
          <a:bodyPr>
            <a:normAutofit fontScale="70000" lnSpcReduction="20000"/>
          </a:bodyPr>
          <a:lstStyle/>
          <a:p>
            <a:pPr algn="l">
              <a:buFont typeface="Arial" panose="020B0604020202020204" pitchFamily="34" charset="0"/>
              <a:buChar char="•"/>
            </a:pPr>
            <a:r>
              <a:rPr lang="en-US" b="0" i="0" dirty="0">
                <a:solidFill>
                  <a:srgbClr val="E3E3E3"/>
                </a:solidFill>
                <a:effectLst/>
                <a:latin typeface="Google Sans"/>
              </a:rPr>
              <a:t>Provide excellent customer service: AI chatbots can be used to provide 24/7 customer support and answer customer questions quickly and accurately. This can lead to increased customer satisfaction and loyalty.</a:t>
            </a:r>
          </a:p>
          <a:p>
            <a:pPr algn="l">
              <a:buFont typeface="Arial" panose="020B0604020202020204" pitchFamily="34" charset="0"/>
              <a:buChar char="•"/>
            </a:pPr>
            <a:r>
              <a:rPr lang="en-US" b="0" i="0" dirty="0">
                <a:solidFill>
                  <a:srgbClr val="E3E3E3"/>
                </a:solidFill>
                <a:effectLst/>
                <a:latin typeface="Google Sans"/>
              </a:rPr>
              <a:t>Increase sales and marketing: AI chatbots can be used to generate leads, qualify prospects, and answer sales questions. This can help organizations to increase their sales and revenue.</a:t>
            </a:r>
          </a:p>
          <a:p>
            <a:pPr algn="l">
              <a:buFont typeface="Arial" panose="020B0604020202020204" pitchFamily="34" charset="0"/>
              <a:buChar char="•"/>
            </a:pPr>
            <a:r>
              <a:rPr lang="en-US" b="0" i="0" dirty="0">
                <a:solidFill>
                  <a:srgbClr val="E3E3E3"/>
                </a:solidFill>
                <a:effectLst/>
                <a:latin typeface="Google Sans"/>
              </a:rPr>
              <a:t>Improve employee productivity: AI chatbots can be used to provide employees with information and support that they need to do their jobs more effectively. This can lead to increased productivity and efficiency.</a:t>
            </a:r>
          </a:p>
          <a:p>
            <a:pPr algn="l">
              <a:buFont typeface="Arial" panose="020B0604020202020204" pitchFamily="34" charset="0"/>
              <a:buChar char="•"/>
            </a:pPr>
            <a:r>
              <a:rPr lang="en-US" b="0" i="0" dirty="0">
                <a:solidFill>
                  <a:srgbClr val="E3E3E3"/>
                </a:solidFill>
                <a:effectLst/>
                <a:latin typeface="Google Sans"/>
              </a:rPr>
              <a:t>Enhance customer experience: AI chatbots can be used to provide customers with a more personalized and engaging experience. This can lead to increased customer satisfaction and loyalty.</a:t>
            </a:r>
          </a:p>
          <a:p>
            <a:pPr algn="l">
              <a:buFont typeface="Arial" panose="020B0604020202020204" pitchFamily="34" charset="0"/>
              <a:buChar char="•"/>
            </a:pPr>
            <a:r>
              <a:rPr lang="en-US" b="0" i="0" dirty="0">
                <a:solidFill>
                  <a:srgbClr val="E3E3E3"/>
                </a:solidFill>
                <a:effectLst/>
                <a:latin typeface="Google Sans"/>
              </a:rPr>
              <a:t>Automate tasks: AI chatbots can be used to automate many repetitive tasks, such as scheduling appointments, answering frequently asked questions, and providing customer support. This can free up human employees to focus on more complex tasks.</a:t>
            </a:r>
          </a:p>
          <a:p>
            <a:endParaRPr lang="en-IN" dirty="0"/>
          </a:p>
        </p:txBody>
      </p:sp>
    </p:spTree>
    <p:extLst>
      <p:ext uri="{BB962C8B-B14F-4D97-AF65-F5344CB8AC3E}">
        <p14:creationId xmlns:p14="http://schemas.microsoft.com/office/powerpoint/2010/main" val="632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F4AB5-8599-21FE-2E46-30210F053504}"/>
              </a:ext>
            </a:extLst>
          </p:cNvPr>
          <p:cNvSpPr>
            <a:spLocks noGrp="1"/>
          </p:cNvSpPr>
          <p:nvPr>
            <p:ph idx="1"/>
          </p:nvPr>
        </p:nvSpPr>
        <p:spPr>
          <a:xfrm>
            <a:off x="783772" y="793102"/>
            <a:ext cx="10263640" cy="4998099"/>
          </a:xfrm>
        </p:spPr>
        <p:txBody>
          <a:bodyPr>
            <a:normAutofit fontScale="85000" lnSpcReduction="20000"/>
          </a:bodyPr>
          <a:lstStyle/>
          <a:p>
            <a:pPr algn="l"/>
            <a:r>
              <a:rPr lang="en-US" dirty="0">
                <a:solidFill>
                  <a:srgbClr val="E3E3E3"/>
                </a:solidFill>
                <a:latin typeface="Google Sans"/>
              </a:rPr>
              <a:t>I</a:t>
            </a:r>
            <a:r>
              <a:rPr lang="en-US" b="0" i="0" dirty="0">
                <a:solidFill>
                  <a:srgbClr val="E3E3E3"/>
                </a:solidFill>
                <a:effectLst/>
                <a:latin typeface="Google Sans"/>
              </a:rPr>
              <a:t>n addition to these general goals, AI chatbots using Python can also be used to achieve specific goals such as:</a:t>
            </a:r>
          </a:p>
          <a:p>
            <a:pPr algn="l">
              <a:buFont typeface="Arial" panose="020B0604020202020204" pitchFamily="34" charset="0"/>
              <a:buChar char="•"/>
            </a:pPr>
            <a:r>
              <a:rPr lang="en-US" b="0" i="0" dirty="0">
                <a:solidFill>
                  <a:srgbClr val="E3E3E3"/>
                </a:solidFill>
                <a:effectLst/>
                <a:latin typeface="Google Sans"/>
              </a:rPr>
              <a:t>Increase website traffic and engagement: AI chatbots can be used to engage visitors on websites and keep them coming back.</a:t>
            </a:r>
          </a:p>
          <a:p>
            <a:pPr algn="l">
              <a:buFont typeface="Arial" panose="020B0604020202020204" pitchFamily="34" charset="0"/>
              <a:buChar char="•"/>
            </a:pPr>
            <a:r>
              <a:rPr lang="en-US" b="0" i="0" dirty="0">
                <a:solidFill>
                  <a:srgbClr val="E3E3E3"/>
                </a:solidFill>
                <a:effectLst/>
                <a:latin typeface="Google Sans"/>
              </a:rPr>
              <a:t>Generate leads and sales: AI chatbots can be used to generate leads and sales for businesses.</a:t>
            </a:r>
          </a:p>
          <a:p>
            <a:pPr algn="l">
              <a:buFont typeface="Arial" panose="020B0604020202020204" pitchFamily="34" charset="0"/>
              <a:buChar char="•"/>
            </a:pPr>
            <a:r>
              <a:rPr lang="en-US" b="0" i="0" dirty="0">
                <a:solidFill>
                  <a:srgbClr val="E3E3E3"/>
                </a:solidFill>
                <a:effectLst/>
                <a:latin typeface="Google Sans"/>
              </a:rPr>
              <a:t>Provide customer support: AI chatbots can be used to provide customer support 24/7 and answer customer questions quickly and accurately.</a:t>
            </a:r>
          </a:p>
          <a:p>
            <a:pPr algn="l">
              <a:buFont typeface="Arial" panose="020B0604020202020204" pitchFamily="34" charset="0"/>
              <a:buChar char="•"/>
            </a:pPr>
            <a:r>
              <a:rPr lang="en-US" b="0" i="0" dirty="0">
                <a:solidFill>
                  <a:srgbClr val="E3E3E3"/>
                </a:solidFill>
                <a:effectLst/>
                <a:latin typeface="Google Sans"/>
              </a:rPr>
              <a:t>Educate and inform customers: AI chatbots can be used to educate and inform customers about products, services, and other topics.</a:t>
            </a:r>
          </a:p>
          <a:p>
            <a:pPr algn="l">
              <a:buFont typeface="Arial" panose="020B0604020202020204" pitchFamily="34" charset="0"/>
              <a:buChar char="•"/>
            </a:pPr>
            <a:r>
              <a:rPr lang="en-US" b="0" i="0" dirty="0">
                <a:solidFill>
                  <a:srgbClr val="E3E3E3"/>
                </a:solidFill>
                <a:effectLst/>
                <a:latin typeface="Google Sans"/>
              </a:rPr>
              <a:t>Entertain and engage users: AI chatbots can be used to entertain and engage users with games, stories, and other content.</a:t>
            </a:r>
          </a:p>
          <a:p>
            <a:pPr algn="l"/>
            <a:r>
              <a:rPr lang="en-US" b="0" i="0" dirty="0">
                <a:solidFill>
                  <a:srgbClr val="E3E3E3"/>
                </a:solidFill>
                <a:effectLst/>
                <a:latin typeface="Google Sans"/>
              </a:rPr>
              <a:t>Overall, the goal for an AI chatbot using Python is to improve the efficiency and effectiveness of businesses and organizations, and to provide a better experience for customers and users.</a:t>
            </a:r>
          </a:p>
          <a:p>
            <a:endParaRPr lang="en-IN" dirty="0"/>
          </a:p>
        </p:txBody>
      </p:sp>
    </p:spTree>
    <p:extLst>
      <p:ext uri="{BB962C8B-B14F-4D97-AF65-F5344CB8AC3E}">
        <p14:creationId xmlns:p14="http://schemas.microsoft.com/office/powerpoint/2010/main" val="239285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5F86B1-412E-1BC3-32C1-597BDD751D7B}"/>
              </a:ext>
            </a:extLst>
          </p:cNvPr>
          <p:cNvSpPr>
            <a:spLocks noGrp="1"/>
          </p:cNvSpPr>
          <p:nvPr>
            <p:ph idx="1"/>
          </p:nvPr>
        </p:nvSpPr>
        <p:spPr>
          <a:xfrm>
            <a:off x="475861" y="541177"/>
            <a:ext cx="10972799" cy="5626358"/>
          </a:xfrm>
        </p:spPr>
        <p:txBody>
          <a:bodyPr>
            <a:normAutofit fontScale="70000" lnSpcReduction="20000"/>
          </a:bodyPr>
          <a:lstStyle/>
          <a:p>
            <a:pPr algn="l"/>
            <a:r>
              <a:rPr lang="en-US" b="0" i="0" dirty="0">
                <a:solidFill>
                  <a:srgbClr val="E3E3E3"/>
                </a:solidFill>
                <a:effectLst/>
                <a:latin typeface="Google Sans"/>
              </a:rPr>
              <a:t>Here are some examples of how AI chatbots using Python are being used today to achieve these goals:</a:t>
            </a:r>
          </a:p>
          <a:p>
            <a:pPr algn="l">
              <a:buFont typeface="Arial" panose="020B0604020202020204" pitchFamily="34" charset="0"/>
              <a:buChar char="•"/>
            </a:pPr>
            <a:r>
              <a:rPr lang="en-US" b="0" i="0" dirty="0">
                <a:solidFill>
                  <a:srgbClr val="E3E3E3"/>
                </a:solidFill>
                <a:effectLst/>
                <a:latin typeface="Google Sans"/>
              </a:rPr>
              <a:t>Customer service: Chatbots are being used by customer service teams to answer customer questions, resolve customer issues, and provide support. For example, chatbots can be used to help customers book flights, make reservations, or find information about products and services.</a:t>
            </a:r>
          </a:p>
          <a:p>
            <a:pPr algn="l">
              <a:buFont typeface="Arial" panose="020B0604020202020204" pitchFamily="34" charset="0"/>
              <a:buChar char="•"/>
            </a:pPr>
            <a:r>
              <a:rPr lang="en-US" b="0" i="0" dirty="0">
                <a:solidFill>
                  <a:srgbClr val="E3E3E3"/>
                </a:solidFill>
                <a:effectLst/>
                <a:latin typeface="Google Sans"/>
              </a:rPr>
              <a:t>Sales and marketing: Chatbots are being used by sales and marketing teams to generate leads, qualify prospects, and answer sales questions. For example, chatbots can be used to engage visitors on websites and collect their contact information. Chatbots can also be used to qualify leads by asking them questions about their needs and budget.</a:t>
            </a:r>
          </a:p>
          <a:p>
            <a:pPr algn="l">
              <a:buFont typeface="Arial" panose="020B0604020202020204" pitchFamily="34" charset="0"/>
              <a:buChar char="•"/>
            </a:pPr>
            <a:r>
              <a:rPr lang="en-US" b="0" i="0" dirty="0">
                <a:solidFill>
                  <a:srgbClr val="E3E3E3"/>
                </a:solidFill>
                <a:effectLst/>
                <a:latin typeface="Google Sans"/>
              </a:rPr>
              <a:t>Employee productivity: Chatbots are being used to provide employees with information and support that they need to do their jobs more effectively. For example, chatbots can be used to help employees find information about company policies and procedures. Chatbots can also be used to provide employees with support for tasks such as scheduling meetings and booking travel.</a:t>
            </a:r>
          </a:p>
          <a:p>
            <a:pPr algn="l">
              <a:buFont typeface="Arial" panose="020B0604020202020204" pitchFamily="34" charset="0"/>
              <a:buChar char="•"/>
            </a:pPr>
            <a:r>
              <a:rPr lang="en-US" b="0" i="0" dirty="0">
                <a:solidFill>
                  <a:srgbClr val="E3E3E3"/>
                </a:solidFill>
                <a:effectLst/>
                <a:latin typeface="Google Sans"/>
              </a:rPr>
              <a:t>Customer experience: Chatbots are being used to provide customers with a more personalized and engaging experience. For example, chatbots can be used to greet customers by name and recommend products and services based on their past purchase history. Chatbots can also be used to provide customers with support in their preferred language.</a:t>
            </a:r>
          </a:p>
          <a:p>
            <a:pPr algn="l">
              <a:buFont typeface="Arial" panose="020B0604020202020204" pitchFamily="34" charset="0"/>
              <a:buChar char="•"/>
            </a:pPr>
            <a:r>
              <a:rPr lang="en-US" b="0" i="0" dirty="0">
                <a:solidFill>
                  <a:srgbClr val="E3E3E3"/>
                </a:solidFill>
                <a:effectLst/>
                <a:latin typeface="Google Sans"/>
              </a:rPr>
              <a:t>Automation: Chatbots are being used to automate many repetitive tasks, such as scheduling appointments, answering frequently asked questions, and providing customer support. For example, chatbots can be used to schedule appointments for doctor's visits or book flights. Chatbots can also be used to answer frequently asked questions about company products and services.</a:t>
            </a:r>
          </a:p>
          <a:p>
            <a:endParaRPr lang="en-IN" dirty="0"/>
          </a:p>
        </p:txBody>
      </p:sp>
    </p:spTree>
    <p:extLst>
      <p:ext uri="{BB962C8B-B14F-4D97-AF65-F5344CB8AC3E}">
        <p14:creationId xmlns:p14="http://schemas.microsoft.com/office/powerpoint/2010/main" val="2306657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1454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Google Sans</vt:lpstr>
      <vt:lpstr>Söhne</vt:lpstr>
      <vt:lpstr>Times New Roman</vt:lpstr>
      <vt:lpstr>Tw Cen MT</vt:lpstr>
      <vt:lpstr>Wingdings</vt:lpstr>
      <vt:lpstr>Circuit</vt:lpstr>
      <vt:lpstr>AI ChatBot using python</vt:lpstr>
      <vt:lpstr>Problem statement</vt:lpstr>
      <vt:lpstr>objective</vt:lpstr>
      <vt:lpstr>Design thinking</vt:lpstr>
      <vt:lpstr>significance</vt:lpstr>
      <vt:lpstr>PowerPoint Presentation</vt:lpstr>
      <vt:lpstr>goal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 using python</dc:title>
  <dc:creator>Celity Dani Celity Dani</dc:creator>
  <cp:lastModifiedBy>Celity Dani Celity Dani</cp:lastModifiedBy>
  <cp:revision>1</cp:revision>
  <dcterms:created xsi:type="dcterms:W3CDTF">2023-09-29T04:58:16Z</dcterms:created>
  <dcterms:modified xsi:type="dcterms:W3CDTF">2023-09-29T06:09:31Z</dcterms:modified>
</cp:coreProperties>
</file>