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22E80691-437E-4729-A625-4078AEEF247B}" type="slidenum">
              <a:rPr lang="en-US" smtClean="0"/>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2E80691-437E-4729-A625-4078AEEF247B}" type="slidenum">
              <a:rPr lang="en-US" smtClean="0"/>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2E80691-437E-4729-A625-4078AEEF247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E80691-437E-4729-A625-4078AEEF247B}" type="slidenum">
              <a:rPr lang="en-US" smtClean="0"/>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6E7E6D88-7C94-4A42-82E9-8B13D0C607E7}" type="datetimeFigureOut">
              <a:rPr lang="en-US" smtClean="0"/>
              <a:t>24-May-19</a:t>
            </a:fld>
            <a:endParaRPr lang="en-US" dirty="0"/>
          </a:p>
        </p:txBody>
      </p:sp>
      <p:sp>
        <p:nvSpPr>
          <p:cNvPr id="7" name="Slide Number Placeholder 6"/>
          <p:cNvSpPr>
            <a:spLocks noGrp="1"/>
          </p:cNvSpPr>
          <p:nvPr>
            <p:ph type="sldNum" sz="quarter" idx="12"/>
          </p:nvPr>
        </p:nvSpPr>
        <p:spPr/>
        <p:txBody>
          <a:bodyPr/>
          <a:lstStyle/>
          <a:p>
            <a:fld id="{22E80691-437E-4729-A625-4078AEEF247B}" type="slidenum">
              <a:rPr lang="en-US" smtClean="0"/>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6E7E6D88-7C94-4A42-82E9-8B13D0C607E7}" type="datetimeFigureOut">
              <a:rPr lang="en-US" smtClean="0"/>
              <a:t>24-May-19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22E80691-437E-4729-A625-4078AEEF247B}" type="slidenum">
              <a:rPr lang="en-US" smtClean="0"/>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r>
              <a:rPr lang="en-US" dirty="0" smtClean="0"/>
              <a:t>A COMPLETE ROOM AUTOMATION SYSTEM USING VOICE COMMANDS</a:t>
            </a:r>
            <a:endParaRPr lang="en-US" dirty="0"/>
          </a:p>
        </p:txBody>
      </p:sp>
      <p:sp>
        <p:nvSpPr>
          <p:cNvPr id="2" name="Title 1"/>
          <p:cNvSpPr>
            <a:spLocks noGrp="1"/>
          </p:cNvSpPr>
          <p:nvPr>
            <p:ph type="ctrTitle"/>
          </p:nvPr>
        </p:nvSpPr>
        <p:spPr/>
        <p:txBody>
          <a:bodyPr/>
          <a:lstStyle/>
          <a:p>
            <a:r>
              <a:rPr lang="en-US" dirty="0" smtClean="0"/>
              <a:t>CORTANA ENABLED DESK</a:t>
            </a:r>
            <a:endParaRPr lang="en-US" dirty="0"/>
          </a:p>
        </p:txBody>
      </p:sp>
    </p:spTree>
    <p:extLst>
      <p:ext uri="{BB962C8B-B14F-4D97-AF65-F5344CB8AC3E}">
        <p14:creationId xmlns:p14="http://schemas.microsoft.com/office/powerpoint/2010/main" val="450258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NodEMCU(ESP8266)</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6019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8939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board</a:t>
            </a:r>
            <a:endParaRPr lang="en-US" dirty="0"/>
          </a:p>
        </p:txBody>
      </p:sp>
      <p:sp>
        <p:nvSpPr>
          <p:cNvPr id="3" name="Content Placeholder 2"/>
          <p:cNvSpPr>
            <a:spLocks noGrp="1"/>
          </p:cNvSpPr>
          <p:nvPr>
            <p:ph idx="1"/>
          </p:nvPr>
        </p:nvSpPr>
        <p:spPr/>
        <p:txBody>
          <a:bodyPr>
            <a:normAutofit fontScale="92500"/>
          </a:bodyPr>
          <a:lstStyle/>
          <a:p>
            <a:pPr algn="just">
              <a:lnSpc>
                <a:spcPct val="150000"/>
              </a:lnSpc>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relay is an electromagnetic switch. It is activated when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small current of some microampere is applied to it. </a:t>
            </a:r>
            <a:endParaRPr lang="en-US" sz="2000" dirty="0" smtClean="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Normally a relay is used in a circuit as a type of switch, an automatic switch. There are different types of relays and they operate at different voltages.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a circuit is built the voltage that will trigger it has to be considered. In this system the relay circuit is used to turn the appliances ON/OFF. The high/low signal is supplied from the NodeMCU microcontroller. When a low voltage is given to the relay of an appliance it is turned off and when a high voltage is given it is turned on.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92003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Relay board wiring diagram</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917" y="1974655"/>
            <a:ext cx="4754166" cy="351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358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sz="2000" dirty="0" smtClean="0">
                <a:solidFill>
                  <a:srgbClr val="FF0000"/>
                </a:solidFill>
                <a:latin typeface="Times New Roman" pitchFamily="18" charset="0"/>
                <a:cs typeface="Times New Roman" pitchFamily="18" charset="0"/>
              </a:rPr>
              <a:t>A breadboard is a </a:t>
            </a:r>
            <a:r>
              <a:rPr lang="en-US" sz="2000" dirty="0" smtClean="0">
                <a:solidFill>
                  <a:srgbClr val="FF0000"/>
                </a:solidFill>
                <a:latin typeface="Times New Roman" pitchFamily="18" charset="0"/>
                <a:cs typeface="Times New Roman" pitchFamily="18" charset="0"/>
              </a:rPr>
              <a:t>solderless</a:t>
            </a:r>
            <a:r>
              <a:rPr lang="en-US" sz="2000" dirty="0" smtClean="0">
                <a:solidFill>
                  <a:srgbClr val="FF0000"/>
                </a:solidFill>
                <a:latin typeface="Times New Roman" pitchFamily="18" charset="0"/>
                <a:cs typeface="Times New Roman" pitchFamily="18" charset="0"/>
              </a:rPr>
              <a:t> device for temporary prototype with electronics and circuit designs</a:t>
            </a:r>
            <a:r>
              <a:rPr lang="en-US" sz="2000" dirty="0" smtClean="0">
                <a:latin typeface="Times New Roman" pitchFamily="18" charset="0"/>
                <a:cs typeface="Times New Roman" pitchFamily="18" charset="0"/>
              </a:rPr>
              <a:t>. Most electronic components in electronic circuit can be interconnected by inserting their leads or terminals into holes and then making connection through wires  where appropriate.</a:t>
            </a:r>
          </a:p>
          <a:p>
            <a:pPr algn="just">
              <a:lnSpc>
                <a:spcPct val="150000"/>
              </a:lnSpc>
            </a:pPr>
            <a:r>
              <a:rPr lang="en-US" sz="2000" dirty="0" smtClean="0">
                <a:latin typeface="Times New Roman" pitchFamily="18" charset="0"/>
                <a:cs typeface="Times New Roman" pitchFamily="18" charset="0"/>
              </a:rPr>
              <a:t>The breadboard has strips of metal underneath the board and connect the holes on the top of the board. In the board the top and the bottom rows of holes are connected horizontally and split in the middle while the remaining holes are connected vertically.</a:t>
            </a:r>
          </a:p>
          <a:p>
            <a:pPr algn="just">
              <a:lnSpc>
                <a:spcPct val="150000"/>
              </a:lnSpc>
            </a:pPr>
            <a:r>
              <a:rPr lang="en-US" sz="2000" dirty="0" smtClean="0">
                <a:latin typeface="Times New Roman" pitchFamily="18" charset="0"/>
                <a:cs typeface="Times New Roman" pitchFamily="18" charset="0"/>
              </a:rPr>
              <a:t> Because, </a:t>
            </a:r>
            <a:r>
              <a:rPr lang="en-US" sz="2000" dirty="0" smtClean="0">
                <a:solidFill>
                  <a:srgbClr val="FF0000"/>
                </a:solidFill>
                <a:latin typeface="Times New Roman" pitchFamily="18" charset="0"/>
                <a:cs typeface="Times New Roman" pitchFamily="18" charset="0"/>
              </a:rPr>
              <a:t>the </a:t>
            </a:r>
            <a:r>
              <a:rPr lang="en-US" sz="2000" dirty="0" smtClean="0">
                <a:solidFill>
                  <a:srgbClr val="FF0000"/>
                </a:solidFill>
                <a:latin typeface="Times New Roman" pitchFamily="18" charset="0"/>
                <a:cs typeface="Times New Roman" pitchFamily="18" charset="0"/>
              </a:rPr>
              <a:t>solderless</a:t>
            </a:r>
            <a:r>
              <a:rPr lang="en-US" sz="2000" dirty="0" smtClean="0">
                <a:solidFill>
                  <a:srgbClr val="FF0000"/>
                </a:solidFill>
                <a:latin typeface="Times New Roman" pitchFamily="18" charset="0"/>
                <a:cs typeface="Times New Roman" pitchFamily="18" charset="0"/>
              </a:rPr>
              <a:t> breadboard does not requires soldering it is reusable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his make it easy to use for creating temporary prototypes and experimenting with circuit design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0610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breadboard</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867348"/>
            <a:ext cx="5486399" cy="413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1535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Jumper wires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solidFill>
                  <a:srgbClr val="FF0000"/>
                </a:solidFill>
                <a:latin typeface="Times New Roman" pitchFamily="18" charset="0"/>
                <a:cs typeface="Times New Roman" pitchFamily="18" charset="0"/>
              </a:rPr>
              <a:t>Jumper wires are simply wires that have connector pins at each end, allowing them to be used to connect two points to each other without soldering</a:t>
            </a:r>
            <a:r>
              <a:rPr lang="en-US" sz="2000" dirty="0" smtClean="0">
                <a:latin typeface="Times New Roman" pitchFamily="18" charset="0"/>
                <a:cs typeface="Times New Roman" pitchFamily="18" charset="0"/>
              </a:rPr>
              <a:t>. Jumper wires are typically used with breadboard and other prototyping tools in order to make it easy to change a circuit as needed.</a:t>
            </a:r>
          </a:p>
          <a:p>
            <a:pPr algn="just">
              <a:lnSpc>
                <a:spcPct val="150000"/>
              </a:lnSpc>
            </a:pPr>
            <a:r>
              <a:rPr lang="en-US" sz="2000" dirty="0" smtClean="0">
                <a:latin typeface="Times New Roman" pitchFamily="18" charset="0"/>
                <a:cs typeface="Times New Roman" pitchFamily="18" charset="0"/>
              </a:rPr>
              <a:t>Through jumper wires comes in variety of colors, the color don’t actually mean anything. This means that red wires is same as a black one. </a:t>
            </a:r>
            <a:r>
              <a:rPr lang="en-US" sz="2000" dirty="0" smtClean="0">
                <a:solidFill>
                  <a:srgbClr val="FF0000"/>
                </a:solidFill>
                <a:latin typeface="Times New Roman" pitchFamily="18" charset="0"/>
                <a:cs typeface="Times New Roman" pitchFamily="18" charset="0"/>
              </a:rPr>
              <a:t>But the color can be used to differentiate between types of connections.</a:t>
            </a:r>
          </a:p>
          <a:p>
            <a:pPr algn="just">
              <a:lnSpc>
                <a:spcPct val="150000"/>
              </a:lnSpc>
            </a:pP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06309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Jumper wires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742" y="1825958"/>
            <a:ext cx="4488517" cy="3206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90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Led and battery</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sz="2000" dirty="0" smtClean="0">
                <a:latin typeface="Times New Roman" pitchFamily="18" charset="0"/>
                <a:cs typeface="Times New Roman" pitchFamily="18" charset="0"/>
              </a:rPr>
              <a:t>A light-emitting diode(LED) is a semiconductor light source that emits light when the current flows through it.</a:t>
            </a:r>
          </a:p>
          <a:p>
            <a:pPr algn="just">
              <a:lnSpc>
                <a:spcPct val="150000"/>
              </a:lnSpc>
            </a:pPr>
            <a:r>
              <a:rPr lang="en-US" sz="2000" dirty="0" smtClean="0">
                <a:latin typeface="Times New Roman" pitchFamily="18" charset="0"/>
                <a:cs typeface="Times New Roman" pitchFamily="18" charset="0"/>
              </a:rPr>
              <a:t> LEDs have many advantages over incandescent light sources, such as:</a:t>
            </a:r>
          </a:p>
          <a:p>
            <a:pPr lvl="3" algn="just">
              <a:lnSpc>
                <a:spcPct val="150000"/>
              </a:lnSpc>
            </a:pPr>
            <a:r>
              <a:rPr lang="en-US" sz="2000" dirty="0" smtClean="0">
                <a:solidFill>
                  <a:srgbClr val="FF0000"/>
                </a:solidFill>
                <a:latin typeface="Times New Roman" pitchFamily="18" charset="0"/>
                <a:cs typeface="Times New Roman" pitchFamily="18" charset="0"/>
              </a:rPr>
              <a:t>Lower Energy Consumption</a:t>
            </a:r>
          </a:p>
          <a:p>
            <a:pPr lvl="3" algn="just">
              <a:lnSpc>
                <a:spcPct val="150000"/>
              </a:lnSpc>
            </a:pPr>
            <a:r>
              <a:rPr lang="en-US" sz="2000" dirty="0" smtClean="0">
                <a:solidFill>
                  <a:srgbClr val="FF0000"/>
                </a:solidFill>
                <a:latin typeface="Times New Roman" pitchFamily="18" charset="0"/>
                <a:cs typeface="Times New Roman" pitchFamily="18" charset="0"/>
              </a:rPr>
              <a:t>Longer Lifetime</a:t>
            </a:r>
          </a:p>
          <a:p>
            <a:pPr lvl="3" algn="just">
              <a:lnSpc>
                <a:spcPct val="150000"/>
              </a:lnSpc>
            </a:pPr>
            <a:r>
              <a:rPr lang="en-US" sz="2000" dirty="0" smtClean="0">
                <a:solidFill>
                  <a:srgbClr val="FF0000"/>
                </a:solidFill>
                <a:latin typeface="Times New Roman" pitchFamily="18" charset="0"/>
                <a:cs typeface="Times New Roman" pitchFamily="18" charset="0"/>
              </a:rPr>
              <a:t>Improved Physical Robustness</a:t>
            </a:r>
          </a:p>
          <a:p>
            <a:pPr lvl="3" algn="just">
              <a:lnSpc>
                <a:spcPct val="150000"/>
              </a:lnSpc>
            </a:pPr>
            <a:r>
              <a:rPr lang="en-US" sz="2000" dirty="0" smtClean="0">
                <a:solidFill>
                  <a:srgbClr val="FF0000"/>
                </a:solidFill>
                <a:latin typeface="Times New Roman" pitchFamily="18" charset="0"/>
                <a:cs typeface="Times New Roman" pitchFamily="18" charset="0"/>
              </a:rPr>
              <a:t>Smaller Size</a:t>
            </a:r>
          </a:p>
          <a:p>
            <a:pPr lvl="3" algn="just">
              <a:lnSpc>
                <a:spcPct val="150000"/>
              </a:lnSpc>
            </a:pPr>
            <a:r>
              <a:rPr lang="en-US" sz="2000" dirty="0" smtClean="0">
                <a:solidFill>
                  <a:srgbClr val="FF0000"/>
                </a:solidFill>
                <a:latin typeface="Times New Roman" pitchFamily="18" charset="0"/>
                <a:cs typeface="Times New Roman" pitchFamily="18" charset="0"/>
              </a:rPr>
              <a:t>Faster Switching</a:t>
            </a:r>
            <a:endParaRPr lang="en-US" sz="2000" dirty="0">
              <a:solidFill>
                <a:srgbClr val="FF0000"/>
              </a:solidFill>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Here we use 9V normal battery</a:t>
            </a:r>
          </a:p>
          <a:p>
            <a:pPr marL="1051560" lvl="3" indent="0" algn="just">
              <a:lnSpc>
                <a:spcPct val="150000"/>
              </a:lnSpc>
              <a:buNone/>
            </a:pPr>
            <a:endParaRPr lang="en-US" sz="2000" dirty="0" smtClean="0">
              <a:latin typeface="Times New Roman" pitchFamily="18" charset="0"/>
              <a:cs typeface="Times New Roman" pitchFamily="18" charset="0"/>
            </a:endParaRPr>
          </a:p>
          <a:p>
            <a:pPr lvl="3"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791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The software's used here are,</a:t>
            </a:r>
          </a:p>
          <a:p>
            <a:pPr lvl="4" algn="just">
              <a:lnSpc>
                <a:spcPct val="150000"/>
              </a:lnSpc>
            </a:pPr>
            <a:r>
              <a:rPr lang="en-US" sz="2000" dirty="0" smtClean="0">
                <a:solidFill>
                  <a:srgbClr val="FF0000"/>
                </a:solidFill>
                <a:latin typeface="Times New Roman" pitchFamily="18" charset="0"/>
                <a:cs typeface="Times New Roman" pitchFamily="18" charset="0"/>
              </a:rPr>
              <a:t>BLYNK APPLICATION</a:t>
            </a:r>
          </a:p>
          <a:p>
            <a:pPr lvl="4" algn="just">
              <a:lnSpc>
                <a:spcPct val="150000"/>
              </a:lnSpc>
            </a:pPr>
            <a:r>
              <a:rPr lang="en-US" sz="2000" dirty="0" smtClean="0">
                <a:solidFill>
                  <a:srgbClr val="FF0000"/>
                </a:solidFill>
                <a:latin typeface="Times New Roman" pitchFamily="18" charset="0"/>
                <a:cs typeface="Times New Roman" pitchFamily="18" charset="0"/>
              </a:rPr>
              <a:t>IFTTT APPLICATION</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18420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Blynk application</a:t>
            </a:r>
            <a:endParaRPr lang="en-US" dirty="0"/>
          </a:p>
        </p:txBody>
      </p:sp>
      <p:sp>
        <p:nvSpPr>
          <p:cNvPr id="3" name="Content Placeholder 2"/>
          <p:cNvSpPr>
            <a:spLocks noGrp="1"/>
          </p:cNvSpPr>
          <p:nvPr>
            <p:ph idx="1"/>
          </p:nvPr>
        </p:nvSpPr>
        <p:spPr/>
        <p:txBody>
          <a:bodyPr>
            <a:noAutofit/>
          </a:bodyPr>
          <a:lstStyle/>
          <a:p>
            <a:pPr algn="just">
              <a:lnSpc>
                <a:spcPct val="160000"/>
              </a:lnSpc>
            </a:pPr>
            <a:r>
              <a:rPr lang="en-US" sz="1800" dirty="0">
                <a:latin typeface="Times New Roman" pitchFamily="18" charset="0"/>
                <a:cs typeface="Times New Roman" pitchFamily="18" charset="0"/>
              </a:rPr>
              <a:t>Blynk </a:t>
            </a:r>
            <a:r>
              <a:rPr lang="en-US" sz="1800" dirty="0" smtClean="0">
                <a:latin typeface="Times New Roman" pitchFamily="18" charset="0"/>
                <a:cs typeface="Times New Roman" pitchFamily="18" charset="0"/>
              </a:rPr>
              <a:t>is </a:t>
            </a:r>
            <a:r>
              <a:rPr lang="en-US" sz="1800" dirty="0">
                <a:latin typeface="Times New Roman" pitchFamily="18" charset="0"/>
                <a:cs typeface="Times New Roman" pitchFamily="18" charset="0"/>
              </a:rPr>
              <a:t>a Platform with </a:t>
            </a:r>
            <a:r>
              <a:rPr lang="en-US" sz="1800" dirty="0" err="1">
                <a:latin typeface="Times New Roman" pitchFamily="18" charset="0"/>
                <a:cs typeface="Times New Roman" pitchFamily="18" charset="0"/>
              </a:rPr>
              <a:t>iOS</a:t>
            </a:r>
            <a:r>
              <a:rPr lang="en-US" sz="1800" dirty="0">
                <a:latin typeface="Times New Roman" pitchFamily="18" charset="0"/>
                <a:cs typeface="Times New Roman" pitchFamily="18" charset="0"/>
              </a:rPr>
              <a:t> and Android apps to control </a:t>
            </a:r>
            <a:r>
              <a:rPr lang="en-US" sz="1800" dirty="0" err="1">
                <a:latin typeface="Times New Roman" pitchFamily="18" charset="0"/>
                <a:cs typeface="Times New Roman" pitchFamily="18" charset="0"/>
              </a:rPr>
              <a:t>Arduino</a:t>
            </a:r>
            <a:r>
              <a:rPr lang="en-US" sz="1800" dirty="0">
                <a:latin typeface="Times New Roman" pitchFamily="18" charset="0"/>
                <a:cs typeface="Times New Roman" pitchFamily="18" charset="0"/>
              </a:rPr>
              <a:t>, Raspberry Pi, NodeMCU and several other boards over the Internet</a:t>
            </a:r>
            <a:r>
              <a:rPr lang="en-US" sz="1800" dirty="0" smtClean="0">
                <a:latin typeface="Times New Roman" pitchFamily="18" charset="0"/>
                <a:cs typeface="Times New Roman" pitchFamily="18" charset="0"/>
              </a:rPr>
              <a:t>.</a:t>
            </a:r>
          </a:p>
          <a:p>
            <a:pPr algn="just">
              <a:lnSpc>
                <a:spcPct val="160000"/>
              </a:lnSpc>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Blynk was designed for the Internet of Things. It can control hardware remotely, it can display sensor data, it can store data, visualize it and do many other cool things. </a:t>
            </a:r>
          </a:p>
          <a:p>
            <a:pPr algn="just">
              <a:lnSpc>
                <a:spcPct val="160000"/>
              </a:lnSpc>
            </a:pPr>
            <a:r>
              <a:rPr lang="en-US" sz="1800" dirty="0">
                <a:latin typeface="Times New Roman" pitchFamily="18" charset="0"/>
                <a:cs typeface="Times New Roman" pitchFamily="18" charset="0"/>
              </a:rPr>
              <a:t>Blynk App setup is required; we set it up as per the requirement. We begin by creating a project and then selecting the microcontroller we are using. After which we create the toggle buttons for each relay associated with the digital pins of the microcontroller. Once this is done, Blynk sends an authentication token to the registered email id for this particular project. This token should be noted and saved for its use while programming the NodeMCU and setting up the IFTTT application. </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565073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itchFamily="18" charset="0"/>
                <a:cs typeface="Times New Roman" pitchFamily="18" charset="0"/>
              </a:rPr>
              <a:t>Worlds demand for electricity  had grown 87% between 2010 and 2018this increase is more than today’s total use of electricity  in India , USA, Japan, Australia combined. </a:t>
            </a:r>
            <a:r>
              <a:rPr lang="en-US" sz="2000" dirty="0" smtClean="0">
                <a:solidFill>
                  <a:srgbClr val="FF0000"/>
                </a:solidFill>
                <a:latin typeface="Times New Roman" pitchFamily="18" charset="0"/>
                <a:cs typeface="Times New Roman" pitchFamily="18" charset="0"/>
              </a:rPr>
              <a:t>We can’t decrease the electricity growth rate but we can lessen the amount of electricity wasted each year by turning off our home appliances when not in use</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saw many home automation technologies introduced over these years from</a:t>
            </a:r>
            <a:r>
              <a:rPr lang="en-US" sz="2000" dirty="0">
                <a:solidFill>
                  <a:srgbClr val="FF0000"/>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Zigbee, </a:t>
            </a:r>
            <a:r>
              <a:rPr lang="en-US" sz="2000" dirty="0">
                <a:solidFill>
                  <a:srgbClr val="FF0000"/>
                </a:solidFill>
                <a:latin typeface="Times New Roman" pitchFamily="18" charset="0"/>
                <a:cs typeface="Times New Roman" pitchFamily="18" charset="0"/>
              </a:rPr>
              <a:t>Google Home and Home from Apple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p>
          <a:p>
            <a:pPr marL="114300" indent="0">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4398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Functioning of </a:t>
            </a:r>
            <a:r>
              <a:rPr lang="en-US" dirty="0" err="1" smtClean="0"/>
              <a:t>blynk</a:t>
            </a:r>
            <a:r>
              <a:rPr lang="en-US" dirty="0" smtClean="0"/>
              <a:t> application</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859" y="1913430"/>
            <a:ext cx="3780282" cy="303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2099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Ifttt</a:t>
            </a:r>
            <a:r>
              <a:rPr lang="en-US" dirty="0" smtClean="0"/>
              <a:t> application</a:t>
            </a:r>
            <a:endParaRPr lang="en-US" dirty="0"/>
          </a:p>
        </p:txBody>
      </p:sp>
      <p:sp>
        <p:nvSpPr>
          <p:cNvPr id="3" name="Content Placeholder 2"/>
          <p:cNvSpPr>
            <a:spLocks noGrp="1"/>
          </p:cNvSpPr>
          <p:nvPr>
            <p:ph idx="1"/>
          </p:nvPr>
        </p:nvSpPr>
        <p:spPr/>
        <p:txBody>
          <a:bodyPr>
            <a:normAutofit/>
          </a:bodyPr>
          <a:lstStyle/>
          <a:p>
            <a:pPr algn="just">
              <a:lnSpc>
                <a:spcPct val="170000"/>
              </a:lnSpc>
            </a:pPr>
            <a:r>
              <a:rPr lang="en-US" sz="2000" dirty="0">
                <a:latin typeface="Times New Roman" pitchFamily="18" charset="0"/>
                <a:cs typeface="Times New Roman" pitchFamily="18" charset="0"/>
              </a:rPr>
              <a:t>IFTTT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derives its name from the programming conditional statement “if this, then that</a:t>
            </a:r>
            <a:r>
              <a:rPr lang="en-US" sz="2000" dirty="0" smtClean="0">
                <a:latin typeface="Times New Roman" pitchFamily="18" charset="0"/>
                <a:cs typeface="Times New Roman" pitchFamily="18" charset="0"/>
              </a:rPr>
              <a:t>.”</a:t>
            </a:r>
          </a:p>
          <a:p>
            <a:pPr algn="just">
              <a:lnSpc>
                <a:spcPct val="170000"/>
              </a:lnSpc>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IFTTT is both a website and a mobile app that launched in 2010 and has the slogan "Put the Internet to work for you". The idea is that you use IFTTT to automate everything from your </a:t>
            </a:r>
            <a:r>
              <a:rPr lang="en-US" sz="2000" dirty="0" smtClean="0">
                <a:latin typeface="Times New Roman" pitchFamily="18" charset="0"/>
                <a:cs typeface="Times New Roman" pitchFamily="18" charset="0"/>
              </a:rPr>
              <a:t>favorite </a:t>
            </a:r>
            <a:r>
              <a:rPr lang="en-US" sz="2000" dirty="0">
                <a:latin typeface="Times New Roman" pitchFamily="18" charset="0"/>
                <a:cs typeface="Times New Roman" pitchFamily="18" charset="0"/>
              </a:rPr>
              <a:t>apps and websites to app-enabled accessories and smart devices. </a:t>
            </a:r>
            <a:endParaRPr lang="en-US" sz="2000" dirty="0" smtClean="0">
              <a:latin typeface="Times New Roman" pitchFamily="18" charset="0"/>
              <a:cs typeface="Times New Roman" pitchFamily="18" charset="0"/>
            </a:endParaRPr>
          </a:p>
          <a:p>
            <a:pPr algn="just">
              <a:lnSpc>
                <a:spcPct val="170000"/>
              </a:lnSpc>
            </a:pPr>
            <a:r>
              <a:rPr lang="en-US" sz="2000" dirty="0">
                <a:latin typeface="Times New Roman" pitchFamily="18" charset="0"/>
                <a:cs typeface="Times New Roman" pitchFamily="18" charset="0"/>
              </a:rPr>
              <a:t>Here, IFTTT application is used to bridge the gap between the Google Assistant commands and the Blynk app. </a:t>
            </a:r>
          </a:p>
          <a:p>
            <a:pPr algn="just">
              <a:lnSpc>
                <a:spcPct val="17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4751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Ifttt</a:t>
            </a:r>
            <a:r>
              <a:rPr lang="en-US" dirty="0" smtClean="0"/>
              <a:t> application</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Setting up the IFTTT application first requires logging in after which we need to create an applet and then “This”, i.e. the trigger, here we select Google Assistant and then we will type in the commands to which the Google Assistant should respond and to this command it should control the appliance/relay associated with it. The response command from the Goggle Assistant can also be typed in as desired. </a:t>
            </a:r>
            <a:endParaRPr lang="en-US" sz="2000" dirty="0" smtClean="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p>
        </p:txBody>
      </p:sp>
    </p:spTree>
    <p:extLst>
      <p:ext uri="{BB962C8B-B14F-4D97-AF65-F5344CB8AC3E}">
        <p14:creationId xmlns:p14="http://schemas.microsoft.com/office/powerpoint/2010/main" val="2802762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Ifttt</a:t>
            </a:r>
            <a:r>
              <a:rPr lang="en-US" dirty="0"/>
              <a:t> application</a:t>
            </a:r>
          </a:p>
        </p:txBody>
      </p:sp>
      <p:sp>
        <p:nvSpPr>
          <p:cNvPr id="3" name="Content Placeholder 2"/>
          <p:cNvSpPr>
            <a:spLocks noGrp="1"/>
          </p:cNvSpPr>
          <p:nvPr>
            <p:ph idx="1"/>
          </p:nvPr>
        </p:nvSpPr>
        <p:spPr>
          <a:xfrm>
            <a:off x="457200" y="1752600"/>
            <a:ext cx="8229600" cy="4953000"/>
          </a:xfrm>
        </p:spPr>
        <p:txBody>
          <a:bodyPr>
            <a:normAutofit/>
          </a:bodyPr>
          <a:lstStyle/>
          <a:p>
            <a:pPr algn="just">
              <a:lnSpc>
                <a:spcPct val="150000"/>
              </a:lnSpc>
            </a:pPr>
            <a:r>
              <a:rPr lang="en-US" sz="2000" dirty="0">
                <a:latin typeface="Times New Roman" pitchFamily="18" charset="0"/>
                <a:cs typeface="Times New Roman" pitchFamily="18" charset="0"/>
              </a:rPr>
              <a:t>After configuring the trigger, i.e. “This” of the application we need to configure the “That”. What should be done once the Google Assistant hears the command which we just configured? This is decided by setting “That” of the app. We click “That” and then select </a:t>
            </a:r>
            <a:r>
              <a:rPr lang="en-US" sz="2000" dirty="0" smtClean="0">
                <a:latin typeface="Times New Roman" pitchFamily="18" charset="0"/>
                <a:cs typeface="Times New Roman" pitchFamily="18" charset="0"/>
              </a:rPr>
              <a:t>webhooks </a:t>
            </a:r>
            <a:r>
              <a:rPr lang="en-US" sz="2000" dirty="0">
                <a:latin typeface="Times New Roman" pitchFamily="18" charset="0"/>
                <a:cs typeface="Times New Roman" pitchFamily="18" charset="0"/>
              </a:rPr>
              <a:t>and click connect. Webhooks will allow us to send commands to the Blynk Server. Now, in the URL we type the IP address of the Blynk server followed by the Authentation token sent by the Blynk and then the pin number of the microcontroller to which the device to be controlled is connected. The URL should be in the following format: </a:t>
            </a:r>
          </a:p>
          <a:p>
            <a:pPr algn="just">
              <a:lnSpc>
                <a:spcPct val="150000"/>
              </a:lnSpc>
            </a:pPr>
            <a:r>
              <a:rPr lang="en-US" sz="2000" i="1" dirty="0">
                <a:latin typeface="Times New Roman" pitchFamily="18" charset="0"/>
                <a:cs typeface="Times New Roman" pitchFamily="18" charset="0"/>
              </a:rPr>
              <a:t>http://188.166.206.43/AuthToken/pin/CorrespondingDigitalPinNo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54061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Ifttt</a:t>
            </a:r>
            <a:r>
              <a:rPr lang="en-US" dirty="0" smtClean="0"/>
              <a:t> application</a:t>
            </a:r>
            <a:endParaRPr lang="en-US" dirty="0"/>
          </a:p>
        </p:txBody>
      </p:sp>
      <p:sp>
        <p:nvSpPr>
          <p:cNvPr id="3" name="Content Placeholder 2"/>
          <p:cNvSpPr>
            <a:spLocks noGrp="1"/>
          </p:cNvSpPr>
          <p:nvPr>
            <p:ph idx="1"/>
          </p:nvPr>
        </p:nvSpPr>
        <p:spPr>
          <a:xfrm>
            <a:off x="457200" y="1752600"/>
            <a:ext cx="8229600" cy="5105400"/>
          </a:xfrm>
        </p:spPr>
        <p:txBody>
          <a:bodyPr>
            <a:noAutofit/>
          </a:bodyPr>
          <a:lstStyle/>
          <a:p>
            <a:pPr algn="just">
              <a:lnSpc>
                <a:spcPct val="170000"/>
              </a:lnSpc>
            </a:pPr>
            <a:r>
              <a:rPr lang="en-US" sz="2000" dirty="0">
                <a:latin typeface="Times New Roman" pitchFamily="18" charset="0"/>
                <a:cs typeface="Times New Roman" pitchFamily="18" charset="0"/>
              </a:rPr>
              <a:t>Then in the method we select ‘PUT’ and the content type is ‘Application/JSON’ [8] and in the body we write [“1”] to turn ON and [“0”] to turn OFF. This creates the action for the trigger i.e. the Google Assistant command. The action taken by it is simply sending a message to the Blynk app to either turn ON or OFF the concerned connected device. </a:t>
            </a:r>
          </a:p>
          <a:p>
            <a:pPr algn="just">
              <a:lnSpc>
                <a:spcPct val="170000"/>
              </a:lnSpc>
            </a:pPr>
            <a:r>
              <a:rPr lang="en-US" sz="2000" dirty="0">
                <a:latin typeface="Times New Roman" pitchFamily="18" charset="0"/>
                <a:cs typeface="Times New Roman" pitchFamily="18" charset="0"/>
              </a:rPr>
              <a:t>Finally, the microcontroller is programmed with the actions it needs to do once it receives the signal from the Blynk application.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07135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Before that, the Blynk and the microcontroller should communicate and the communication is done via the internet and since the microcontroller, NodeMCU comes with inbuilt Wi-Fi module, it is programmed to connect to the desired network once plugged in. ‘C’ language is used to program the microcontroller and is programmed in the </a:t>
            </a:r>
            <a:r>
              <a:rPr lang="en-US" sz="2000" dirty="0" err="1">
                <a:latin typeface="Times New Roman" pitchFamily="18" charset="0"/>
                <a:cs typeface="Times New Roman" pitchFamily="18" charset="0"/>
              </a:rPr>
              <a:t>Arduino</a:t>
            </a:r>
            <a:r>
              <a:rPr lang="en-US" sz="2000" dirty="0">
                <a:latin typeface="Times New Roman" pitchFamily="18" charset="0"/>
                <a:cs typeface="Times New Roman" pitchFamily="18" charset="0"/>
              </a:rPr>
              <a:t> IDE .</a:t>
            </a:r>
            <a:endParaRPr lang="en-US" sz="2000" dirty="0"/>
          </a:p>
        </p:txBody>
      </p:sp>
    </p:spTree>
    <p:extLst>
      <p:ext uri="{BB962C8B-B14F-4D97-AF65-F5344CB8AC3E}">
        <p14:creationId xmlns:p14="http://schemas.microsoft.com/office/powerpoint/2010/main" val="3646703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Ifttt</a:t>
            </a:r>
            <a:r>
              <a:rPr lang="en-US" dirty="0" smtClean="0"/>
              <a:t> application after creating applets</a:t>
            </a:r>
            <a:endParaRPr lang="en-US" dirty="0"/>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360" y="1790398"/>
            <a:ext cx="6331281" cy="3277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2853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p:txBody>
          <a:bodyPr/>
          <a:lstStyle/>
          <a:p>
            <a:pPr marL="114300" indent="0">
              <a:buNone/>
            </a:pP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388" y="2152650"/>
            <a:ext cx="4467225"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143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Working diagram</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85048"/>
            <a:ext cx="6870023" cy="3025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5532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Text Placeholder 2"/>
          <p:cNvSpPr>
            <a:spLocks noGrp="1"/>
          </p:cNvSpPr>
          <p:nvPr>
            <p:ph type="body" idx="1"/>
          </p:nvPr>
        </p:nvSpPr>
        <p:spPr>
          <a:xfrm>
            <a:off x="426128" y="1722437"/>
            <a:ext cx="4040188" cy="951489"/>
          </a:xfrm>
        </p:spPr>
        <p:txBody>
          <a:bodyPr/>
          <a:lstStyle/>
          <a:p>
            <a:r>
              <a:rPr lang="en-US" dirty="0" smtClean="0"/>
              <a:t>Lights turned ON/OFF corresponding to  voice commands</a:t>
            </a:r>
            <a:endParaRPr lang="en-US" dirty="0"/>
          </a:p>
        </p:txBody>
      </p:sp>
      <p:sp>
        <p:nvSpPr>
          <p:cNvPr id="4" name="Content Placeholder 3"/>
          <p:cNvSpPr>
            <a:spLocks noGrp="1"/>
          </p:cNvSpPr>
          <p:nvPr>
            <p:ph sz="half" idx="2"/>
          </p:nvPr>
        </p:nvSpPr>
        <p:spPr>
          <a:xfrm>
            <a:off x="426128" y="2895600"/>
            <a:ext cx="4040188" cy="3230562"/>
          </a:xfrm>
        </p:spPr>
        <p:txBody>
          <a:bodyPr/>
          <a:lstStyle/>
          <a:p>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a:xfrm>
            <a:off x="4645025" y="2895600"/>
            <a:ext cx="4041775" cy="3230562"/>
          </a:xfrm>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248025"/>
            <a:ext cx="300037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9175" y="3352800"/>
            <a:ext cx="294322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10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solidFill>
                  <a:srgbClr val="FF0000"/>
                </a:solidFill>
                <a:latin typeface="Times New Roman" pitchFamily="18" charset="0"/>
                <a:cs typeface="Times New Roman" pitchFamily="18" charset="0"/>
              </a:rPr>
              <a:t>Google Home</a:t>
            </a:r>
            <a:r>
              <a:rPr lang="en-US" sz="2000" dirty="0" smtClean="0">
                <a:latin typeface="Times New Roman" pitchFamily="18" charset="0"/>
                <a:cs typeface="Times New Roman" pitchFamily="18" charset="0"/>
              </a:rPr>
              <a:t> price around 150$(USD) with an additional cost of the devices to be connected to the total cost of the system reaches over 250$(USD).</a:t>
            </a:r>
          </a:p>
          <a:p>
            <a:pPr algn="just">
              <a:lnSpc>
                <a:spcPct val="150000"/>
              </a:lnSpc>
            </a:pPr>
            <a:r>
              <a:rPr lang="en-US" sz="2000" dirty="0" smtClean="0">
                <a:solidFill>
                  <a:srgbClr val="FF0000"/>
                </a:solidFill>
                <a:latin typeface="Times New Roman" pitchFamily="18" charset="0"/>
                <a:cs typeface="Times New Roman" pitchFamily="18" charset="0"/>
              </a:rPr>
              <a:t>Apple Home</a:t>
            </a:r>
            <a:r>
              <a:rPr lang="en-US" sz="2000" dirty="0" smtClean="0">
                <a:latin typeface="Times New Roman" pitchFamily="18" charset="0"/>
                <a:cs typeface="Times New Roman" pitchFamily="18" charset="0"/>
              </a:rPr>
              <a:t> Kit tool is pretty more expensive ,over 100$(USD) more than Google Home just for basic setup.</a:t>
            </a:r>
          </a:p>
          <a:p>
            <a:pPr algn="just">
              <a:lnSpc>
                <a:spcPct val="150000"/>
              </a:lnSpc>
            </a:pPr>
            <a:r>
              <a:rPr lang="en-US" sz="2000" dirty="0" smtClean="0">
                <a:latin typeface="Times New Roman" pitchFamily="18" charset="0"/>
                <a:cs typeface="Times New Roman" pitchFamily="18" charset="0"/>
              </a:rPr>
              <a:t>So, overall we can see here that </a:t>
            </a:r>
            <a:r>
              <a:rPr lang="en-US" sz="2000" dirty="0" smtClean="0">
                <a:solidFill>
                  <a:srgbClr val="FF0000"/>
                </a:solidFill>
                <a:latin typeface="Times New Roman" pitchFamily="18" charset="0"/>
                <a:cs typeface="Times New Roman" pitchFamily="18" charset="0"/>
              </a:rPr>
              <a:t>to make our home smart we need to invest quite a lot</a:t>
            </a:r>
            <a:r>
              <a:rPr lang="en-US" sz="2000" dirty="0" smtClean="0">
                <a:latin typeface="Times New Roman" pitchFamily="18" charset="0"/>
                <a:cs typeface="Times New Roman" pitchFamily="18" charset="0"/>
              </a:rPr>
              <a:t>, let’s say some 250$(USD) for even basic setup</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6204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This system describes the implementation of </a:t>
            </a:r>
            <a:r>
              <a:rPr lang="en-US" sz="2000" dirty="0" smtClean="0">
                <a:solidFill>
                  <a:srgbClr val="FF0000"/>
                </a:solidFill>
                <a:latin typeface="Times New Roman" pitchFamily="18" charset="0"/>
                <a:cs typeface="Times New Roman" pitchFamily="18" charset="0"/>
              </a:rPr>
              <a:t>a cost effective system </a:t>
            </a:r>
            <a:r>
              <a:rPr lang="en-US" sz="2000" dirty="0" smtClean="0">
                <a:latin typeface="Times New Roman" pitchFamily="18" charset="0"/>
                <a:cs typeface="Times New Roman" pitchFamily="18" charset="0"/>
              </a:rPr>
              <a:t>that can be used to control the appliances in a room automatically.</a:t>
            </a:r>
          </a:p>
          <a:p>
            <a:pPr algn="just">
              <a:lnSpc>
                <a:spcPct val="150000"/>
              </a:lnSpc>
            </a:pPr>
            <a:r>
              <a:rPr lang="en-US" sz="2000" dirty="0" smtClean="0">
                <a:latin typeface="Times New Roman" pitchFamily="18" charset="0"/>
                <a:cs typeface="Times New Roman" pitchFamily="18" charset="0"/>
              </a:rPr>
              <a:t>Using this system </a:t>
            </a:r>
            <a:r>
              <a:rPr lang="en-US" sz="2000" dirty="0" smtClean="0">
                <a:solidFill>
                  <a:srgbClr val="FF0000"/>
                </a:solidFill>
                <a:latin typeface="Times New Roman" pitchFamily="18" charset="0"/>
                <a:cs typeface="Times New Roman" pitchFamily="18" charset="0"/>
              </a:rPr>
              <a:t>we can turn ON/OFF the devices in a room with voice commands alone</a:t>
            </a:r>
          </a:p>
          <a:p>
            <a:pPr algn="just">
              <a:lnSpc>
                <a:spcPct val="150000"/>
              </a:lnSpc>
            </a:pPr>
            <a:r>
              <a:rPr lang="en-US" sz="2000" dirty="0" smtClean="0">
                <a:latin typeface="Times New Roman" pitchFamily="18" charset="0"/>
                <a:cs typeface="Times New Roman" pitchFamily="18" charset="0"/>
              </a:rPr>
              <a:t>So the main advantage of the system is that we don’t need to go near to each switches to control these devices instead of that we can operate it according to our convenience.</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0204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Introduction(cont..)</a:t>
            </a: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sz="2000" dirty="0" smtClean="0">
                <a:latin typeface="Times New Roman" pitchFamily="18" charset="0"/>
                <a:cs typeface="Times New Roman" pitchFamily="18" charset="0"/>
              </a:rPr>
              <a:t>If people feel too tired that they find it hard to move once they land on their couch, sofa or bed, it is easy for them to switch their lights on or off, or play their favorite music etc. on a go with their voice with the aid of their smart phones would make their home more comfortable.</a:t>
            </a:r>
          </a:p>
          <a:p>
            <a:pPr algn="just">
              <a:lnSpc>
                <a:spcPct val="150000"/>
              </a:lnSpc>
            </a:pPr>
            <a:r>
              <a:rPr lang="en-US" sz="2000" dirty="0" smtClean="0">
                <a:latin typeface="Times New Roman" pitchFamily="18" charset="0"/>
                <a:cs typeface="Times New Roman" pitchFamily="18" charset="0"/>
              </a:rPr>
              <a:t>This system uses </a:t>
            </a:r>
            <a:r>
              <a:rPr lang="en-US" sz="2000" dirty="0" smtClean="0">
                <a:solidFill>
                  <a:srgbClr val="FF0000"/>
                </a:solidFill>
                <a:latin typeface="Times New Roman" pitchFamily="18" charset="0"/>
                <a:cs typeface="Times New Roman" pitchFamily="18" charset="0"/>
              </a:rPr>
              <a:t>Google Assistance ,IFTTT application, Blynk application and NodeMCU </a:t>
            </a:r>
            <a:r>
              <a:rPr lang="en-US" sz="2000" dirty="0" smtClean="0">
                <a:latin typeface="Times New Roman" pitchFamily="18" charset="0"/>
                <a:cs typeface="Times New Roman" pitchFamily="18" charset="0"/>
              </a:rPr>
              <a:t> as the major components along with a </a:t>
            </a:r>
            <a:r>
              <a:rPr lang="en-US" sz="2000" dirty="0" smtClean="0">
                <a:solidFill>
                  <a:srgbClr val="FF0000"/>
                </a:solidFill>
                <a:latin typeface="Times New Roman" pitchFamily="18" charset="0"/>
                <a:cs typeface="Times New Roman" pitchFamily="18" charset="0"/>
              </a:rPr>
              <a:t>Relay board </a:t>
            </a:r>
            <a:r>
              <a:rPr lang="en-US" sz="2000" dirty="0" smtClean="0">
                <a:latin typeface="Times New Roman" pitchFamily="18" charset="0"/>
                <a:cs typeface="Times New Roman" pitchFamily="18" charset="0"/>
              </a:rPr>
              <a:t>comprising of 4.8 replays.</a:t>
            </a:r>
          </a:p>
          <a:p>
            <a:pPr algn="just">
              <a:lnSpc>
                <a:spcPct val="150000"/>
              </a:lnSpc>
            </a:pPr>
            <a:r>
              <a:rPr lang="en-US" sz="2000" dirty="0" smtClean="0">
                <a:latin typeface="Times New Roman" pitchFamily="18" charset="0"/>
                <a:cs typeface="Times New Roman" pitchFamily="18" charset="0"/>
              </a:rPr>
              <a:t>Natural Language voice is used to give commands to Google assistant. All of the components are connected over the internet using Wi-Fi which put this system under the IoT </a:t>
            </a:r>
          </a:p>
          <a:p>
            <a:endParaRPr lang="en-US" dirty="0"/>
          </a:p>
        </p:txBody>
      </p:sp>
    </p:spTree>
    <p:extLst>
      <p:ext uri="{BB962C8B-B14F-4D97-AF65-F5344CB8AC3E}">
        <p14:creationId xmlns:p14="http://schemas.microsoft.com/office/powerpoint/2010/main" val="367500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design</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Times New Roman" pitchFamily="18" charset="0"/>
                <a:cs typeface="Times New Roman" pitchFamily="18" charset="0"/>
              </a:rPr>
              <a:t>The system design is broken into two main categories</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marL="114300" indent="0" algn="just">
              <a:lnSpc>
                <a:spcPct val="150000"/>
              </a:lnSpc>
              <a:buNone/>
            </a:pPr>
            <a:r>
              <a:rPr lang="en-US" sz="1800" dirty="0">
                <a:latin typeface="Times New Roman" pitchFamily="18" charset="0"/>
                <a:cs typeface="Times New Roman" pitchFamily="18" charset="0"/>
              </a:rPr>
              <a:t>	</a:t>
            </a:r>
            <a:r>
              <a:rPr lang="en-US" sz="1800" dirty="0" smtClean="0">
                <a:solidFill>
                  <a:srgbClr val="FF0000"/>
                </a:solidFill>
                <a:latin typeface="Times New Roman" pitchFamily="18" charset="0"/>
                <a:cs typeface="Times New Roman" pitchFamily="18" charset="0"/>
              </a:rPr>
              <a:t>1. Hardware</a:t>
            </a: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114300" indent="0" algn="just">
              <a:lnSpc>
                <a:spcPct val="150000"/>
              </a:lnSpc>
              <a:buNone/>
            </a:pPr>
            <a:r>
              <a:rPr lang="en-US" sz="1800" dirty="0">
                <a:latin typeface="Times New Roman" pitchFamily="18" charset="0"/>
                <a:cs typeface="Times New Roman" pitchFamily="18" charset="0"/>
              </a:rPr>
              <a:t>It has the capability to connect to the router. It would also be able to turn on/off specified devices, such as lights and fans. It is called the ‘Control </a:t>
            </a:r>
            <a:r>
              <a:rPr lang="en-US" sz="1800" dirty="0" smtClean="0">
                <a:latin typeface="Times New Roman" pitchFamily="18" charset="0"/>
                <a:cs typeface="Times New Roman" pitchFamily="18" charset="0"/>
              </a:rPr>
              <a:t>Unit’.</a:t>
            </a:r>
            <a:r>
              <a:rPr lang="en-US" sz="1800" dirty="0">
                <a:latin typeface="Times New Roman" pitchFamily="18" charset="0"/>
                <a:cs typeface="Times New Roman" pitchFamily="18" charset="0"/>
              </a:rPr>
              <a:t> The hardware also called the Control Unit comprises of the NodeMCU microcontroller and the Realy board. NodeMCU’s digital output pins are connected to the Relay pins of the Relay board. Finally, each Relay is connected to an appliance. </a:t>
            </a:r>
            <a:endParaRPr lang="en-US" sz="1800" dirty="0" smtClean="0">
              <a:latin typeface="Times New Roman" pitchFamily="18" charset="0"/>
              <a:cs typeface="Times New Roman" pitchFamily="18" charset="0"/>
            </a:endParaRPr>
          </a:p>
          <a:p>
            <a:pPr marL="114300" indent="0" algn="just">
              <a:lnSpc>
                <a:spcPct val="150000"/>
              </a:lnSpc>
              <a:buNone/>
            </a:pPr>
            <a:r>
              <a:rPr lang="en-US" sz="1800" dirty="0" smtClean="0">
                <a:solidFill>
                  <a:srgbClr val="FF0000"/>
                </a:solidFill>
                <a:latin typeface="Times New Roman" pitchFamily="18" charset="0"/>
                <a:cs typeface="Times New Roman" pitchFamily="18" charset="0"/>
              </a:rPr>
              <a:t>	2.Software</a:t>
            </a:r>
          </a:p>
          <a:p>
            <a:pPr marL="114300" indent="0" algn="just">
              <a:lnSpc>
                <a:spcPct val="150000"/>
              </a:lnSpc>
              <a:buNone/>
            </a:pPr>
            <a:r>
              <a:rPr lang="en-US" sz="1800" dirty="0">
                <a:latin typeface="Times New Roman" pitchFamily="18" charset="0"/>
                <a:cs typeface="Times New Roman" pitchFamily="18" charset="0"/>
              </a:rPr>
              <a:t>The software of the system proposed consists of mainly the Blynk Application and the IFTTT application.</a:t>
            </a:r>
          </a:p>
          <a:p>
            <a:pPr marL="114300" indent="0" algn="just">
              <a:lnSpc>
                <a:spcPct val="150000"/>
              </a:lnSpc>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46424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system architecture</a:t>
            </a:r>
            <a:endParaRPr lang="en-US" dirty="0"/>
          </a:p>
        </p:txBody>
      </p:sp>
      <p:sp>
        <p:nvSpPr>
          <p:cNvPr id="3" name="Content Placeholder 2"/>
          <p:cNvSpPr>
            <a:spLocks noGrp="1"/>
          </p:cNvSpPr>
          <p:nvPr>
            <p:ph idx="1"/>
          </p:nvPr>
        </p:nvSpPr>
        <p:spPr/>
        <p:txBody>
          <a:bodyPr/>
          <a:lstStyle/>
          <a:p>
            <a:pPr marL="114300" indent="0">
              <a:buNone/>
            </a:pPr>
            <a:endParaRPr lang="en-US" dirty="0" smtClean="0"/>
          </a:p>
          <a:p>
            <a:pPr marL="114300" indent="0">
              <a:buNone/>
            </a:pPr>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63579"/>
            <a:ext cx="6431570" cy="3695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854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Hardware used here are,</a:t>
            </a:r>
          </a:p>
          <a:p>
            <a:pPr lvl="2" algn="just">
              <a:lnSpc>
                <a:spcPct val="150000"/>
              </a:lnSpc>
            </a:pPr>
            <a:r>
              <a:rPr lang="en-US" sz="2000" dirty="0" smtClean="0">
                <a:solidFill>
                  <a:srgbClr val="FF0000"/>
                </a:solidFill>
                <a:latin typeface="Times New Roman" pitchFamily="18" charset="0"/>
                <a:cs typeface="Times New Roman" pitchFamily="18" charset="0"/>
              </a:rPr>
              <a:t>NodeMCU(ESP8266)</a:t>
            </a:r>
          </a:p>
          <a:p>
            <a:pPr lvl="2" algn="just">
              <a:lnSpc>
                <a:spcPct val="150000"/>
              </a:lnSpc>
            </a:pPr>
            <a:r>
              <a:rPr lang="en-US" sz="2000" dirty="0" smtClean="0">
                <a:solidFill>
                  <a:srgbClr val="FF0000"/>
                </a:solidFill>
                <a:latin typeface="Times New Roman" pitchFamily="18" charset="0"/>
                <a:cs typeface="Times New Roman" pitchFamily="18" charset="0"/>
              </a:rPr>
              <a:t>Relay Board</a:t>
            </a:r>
          </a:p>
          <a:p>
            <a:pPr lvl="2" algn="just">
              <a:lnSpc>
                <a:spcPct val="150000"/>
              </a:lnSpc>
            </a:pPr>
            <a:r>
              <a:rPr lang="en-US" sz="2000" dirty="0" smtClean="0">
                <a:solidFill>
                  <a:srgbClr val="FF0000"/>
                </a:solidFill>
                <a:latin typeface="Times New Roman" pitchFamily="18" charset="0"/>
                <a:cs typeface="Times New Roman" pitchFamily="18" charset="0"/>
              </a:rPr>
              <a:t>Bread Board</a:t>
            </a:r>
          </a:p>
          <a:p>
            <a:pPr lvl="2" algn="just">
              <a:lnSpc>
                <a:spcPct val="150000"/>
              </a:lnSpc>
            </a:pPr>
            <a:r>
              <a:rPr lang="en-US" sz="2000" dirty="0" smtClean="0">
                <a:solidFill>
                  <a:srgbClr val="FF0000"/>
                </a:solidFill>
                <a:latin typeface="Times New Roman" pitchFamily="18" charset="0"/>
                <a:cs typeface="Times New Roman" pitchFamily="18" charset="0"/>
              </a:rPr>
              <a:t>Jumper Cables</a:t>
            </a:r>
          </a:p>
          <a:p>
            <a:pPr lvl="2" algn="just">
              <a:lnSpc>
                <a:spcPct val="150000"/>
              </a:lnSpc>
            </a:pPr>
            <a:r>
              <a:rPr lang="en-US" sz="2000" dirty="0" smtClean="0">
                <a:solidFill>
                  <a:srgbClr val="FF0000"/>
                </a:solidFill>
                <a:latin typeface="Times New Roman" pitchFamily="18" charset="0"/>
                <a:cs typeface="Times New Roman" pitchFamily="18" charset="0"/>
              </a:rPr>
              <a:t>LEDs and battery</a:t>
            </a: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9828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NodEMCU(ESP8266)</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The NodeMCU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Node MicroController Unit) is an open source software and hardware development environment that is built around a very inexpensive System-on-a-Chip (SoC) called the ESP8266.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ESP8266 is designed and manufactured by Express, contains all crucial elements of the modern computer: CPU, RAM, networking </a:t>
            </a:r>
            <a:r>
              <a:rPr lang="en-US" sz="2000" dirty="0" smtClean="0">
                <a:latin typeface="Times New Roman" pitchFamily="18" charset="0"/>
                <a:cs typeface="Times New Roman" pitchFamily="18" charset="0"/>
              </a:rPr>
              <a:t>(Wi-Fi</a:t>
            </a:r>
            <a:r>
              <a:rPr lang="en-US" sz="2000" dirty="0">
                <a:latin typeface="Times New Roman" pitchFamily="18" charset="0"/>
                <a:cs typeface="Times New Roman" pitchFamily="18" charset="0"/>
              </a:rPr>
              <a:t>), and even a modern operating system and SDK. When purchased at bulk, the ESP8266 chip costs only $2 USD a piece. That makes it an excellent choice for this system design.</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513868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108</TotalTime>
  <Words>1544</Words>
  <Application>Microsoft Office PowerPoint</Application>
  <PresentationFormat>On-screen Show (4:3)</PresentationFormat>
  <Paragraphs>86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Apothecary</vt:lpstr>
      <vt:lpstr>CORTANA ENABLED DESK</vt:lpstr>
      <vt:lpstr>INTRODUCTION</vt:lpstr>
      <vt:lpstr>Introduction(cont.…)</vt:lpstr>
      <vt:lpstr>Introduction(cont..)</vt:lpstr>
      <vt:lpstr>Introduction(cont..)</vt:lpstr>
      <vt:lpstr>System design</vt:lpstr>
      <vt:lpstr>Basic system architecture</vt:lpstr>
      <vt:lpstr>hardware</vt:lpstr>
      <vt:lpstr>NodEMCU(ESP8266)</vt:lpstr>
      <vt:lpstr>NodEMCU(ESP8266)</vt:lpstr>
      <vt:lpstr>Relay board</vt:lpstr>
      <vt:lpstr>Relay board wiring diagram</vt:lpstr>
      <vt:lpstr>Breadboard</vt:lpstr>
      <vt:lpstr>breadboard</vt:lpstr>
      <vt:lpstr>Jumper wires</vt:lpstr>
      <vt:lpstr>Jumper wires</vt:lpstr>
      <vt:lpstr>Led and battery</vt:lpstr>
      <vt:lpstr>software</vt:lpstr>
      <vt:lpstr>Blynk application</vt:lpstr>
      <vt:lpstr>Functioning of blynk application</vt:lpstr>
      <vt:lpstr>Ifttt application</vt:lpstr>
      <vt:lpstr>Ifttt application</vt:lpstr>
      <vt:lpstr>Ifttt application</vt:lpstr>
      <vt:lpstr>Ifttt application</vt:lpstr>
      <vt:lpstr>PowerPoint Presentation</vt:lpstr>
      <vt:lpstr>Ifttt application after creating applets</vt:lpstr>
      <vt:lpstr>Flow chart</vt:lpstr>
      <vt:lpstr>Working diagram</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CORTANA ENABLED DESK</dc:title>
  <dc:creator>HP</dc:creator>
  <cp:lastModifiedBy>HP</cp:lastModifiedBy>
  <cp:revision>11</cp:revision>
  <dcterms:created xsi:type="dcterms:W3CDTF">2019-05-24T04:30:43Z</dcterms:created>
  <dcterms:modified xsi:type="dcterms:W3CDTF">2019-05-24T06:18:44Z</dcterms:modified>
</cp:coreProperties>
</file>