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463" r:id="rId3"/>
    <p:sldId id="464" r:id="rId4"/>
    <p:sldId id="465" r:id="rId5"/>
    <p:sldId id="466" r:id="rId6"/>
    <p:sldId id="467" r:id="rId7"/>
    <p:sldId id="468" r:id="rId8"/>
    <p:sldId id="469" r:id="rId9"/>
    <p:sldId id="470" r:id="rId10"/>
    <p:sldId id="471" r:id="rId11"/>
    <p:sldId id="472" r:id="rId12"/>
    <p:sldId id="473" r:id="rId13"/>
    <p:sldId id="475" r:id="rId14"/>
    <p:sldId id="477" r:id="rId15"/>
    <p:sldId id="476" r:id="rId16"/>
    <p:sldId id="478" r:id="rId17"/>
    <p:sldId id="479" r:id="rId18"/>
    <p:sldId id="480" r:id="rId19"/>
    <p:sldId id="481" r:id="rId20"/>
    <p:sldId id="482" r:id="rId21"/>
    <p:sldId id="483" r:id="rId22"/>
    <p:sldId id="497" r:id="rId23"/>
    <p:sldId id="484" r:id="rId24"/>
    <p:sldId id="501" r:id="rId25"/>
    <p:sldId id="485" r:id="rId26"/>
    <p:sldId id="486" r:id="rId27"/>
    <p:sldId id="487" r:id="rId28"/>
    <p:sldId id="488" r:id="rId29"/>
    <p:sldId id="498" r:id="rId30"/>
    <p:sldId id="499" r:id="rId31"/>
    <p:sldId id="489" r:id="rId32"/>
    <p:sldId id="490" r:id="rId33"/>
    <p:sldId id="491" r:id="rId34"/>
    <p:sldId id="492" r:id="rId35"/>
    <p:sldId id="493" r:id="rId36"/>
    <p:sldId id="500" r:id="rId37"/>
    <p:sldId id="494" r:id="rId38"/>
    <p:sldId id="495" r:id="rId39"/>
    <p:sldId id="496" r:id="rId40"/>
  </p:sldIdLst>
  <p:sldSz cx="12192000" cy="6858000"/>
  <p:notesSz cx="6858000" cy="9144000"/>
  <p:custDataLst>
    <p:tags r:id="rId42"/>
  </p:custDataLst>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111"/>
    <a:srgbClr val="CC3300"/>
    <a:srgbClr val="39AC00"/>
    <a:srgbClr val="FFCCCC"/>
    <a:srgbClr val="080808"/>
    <a:srgbClr val="DEFFCD"/>
    <a:srgbClr val="EFCFFD"/>
    <a:srgbClr val="C00000"/>
    <a:srgbClr val="990033"/>
    <a:srgbClr val="A90A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6" autoAdjust="0"/>
    <p:restoredTop sz="89141" autoAdjust="0"/>
  </p:normalViewPr>
  <p:slideViewPr>
    <p:cSldViewPr>
      <p:cViewPr varScale="1">
        <p:scale>
          <a:sx n="98" d="100"/>
          <a:sy n="98" d="100"/>
        </p:scale>
        <p:origin x="56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ahoma" pitchFamily="34" charset="0"/>
              </a:defRPr>
            </a:lvl1pPr>
          </a:lstStyle>
          <a:p>
            <a:pPr>
              <a:defRPr/>
            </a:pPr>
            <a:endParaRPr lang="zh-CN" altLang="en-US"/>
          </a:p>
        </p:txBody>
      </p:sp>
      <p:sp>
        <p:nvSpPr>
          <p:cNvPr id="1116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ahoma" pitchFamily="34" charset="0"/>
              </a:defRPr>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ahoma" pitchFamily="34" charset="0"/>
              </a:defRPr>
            </a:lvl1pPr>
          </a:lstStyle>
          <a:p>
            <a:pPr>
              <a:defRPr/>
            </a:pPr>
            <a:endParaRPr lang="en-US" altLang="zh-CN"/>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ahoma" pitchFamily="34" charset="0"/>
              </a:defRPr>
            </a:lvl1pPr>
          </a:lstStyle>
          <a:p>
            <a:pPr>
              <a:defRPr/>
            </a:pPr>
            <a:fld id="{15F03EC9-73D5-4DE6-8E8D-1533F6CC41FD}" type="slidenum">
              <a:rPr lang="zh-CN" altLang="en-US"/>
              <a:pPr>
                <a:defRPr/>
              </a:pPr>
              <a:t>‹#›</a:t>
            </a:fld>
            <a:endParaRPr lang="en-US" altLang="zh-CN"/>
          </a:p>
        </p:txBody>
      </p:sp>
    </p:spTree>
    <p:extLst>
      <p:ext uri="{BB962C8B-B14F-4D97-AF65-F5344CB8AC3E}">
        <p14:creationId xmlns:p14="http://schemas.microsoft.com/office/powerpoint/2010/main" val="1985259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a:t>
            </a:fld>
            <a:endParaRPr lang="en-US" altLang="zh-CN"/>
          </a:p>
        </p:txBody>
      </p:sp>
    </p:spTree>
    <p:extLst>
      <p:ext uri="{BB962C8B-B14F-4D97-AF65-F5344CB8AC3E}">
        <p14:creationId xmlns:p14="http://schemas.microsoft.com/office/powerpoint/2010/main" val="88321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11</a:t>
            </a:fld>
            <a:endParaRPr lang="en-US" altLang="zh-CN"/>
          </a:p>
        </p:txBody>
      </p:sp>
    </p:spTree>
    <p:extLst>
      <p:ext uri="{BB962C8B-B14F-4D97-AF65-F5344CB8AC3E}">
        <p14:creationId xmlns:p14="http://schemas.microsoft.com/office/powerpoint/2010/main" val="35456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12</a:t>
            </a:fld>
            <a:endParaRPr lang="en-US" altLang="zh-CN"/>
          </a:p>
        </p:txBody>
      </p:sp>
    </p:spTree>
    <p:extLst>
      <p:ext uri="{BB962C8B-B14F-4D97-AF65-F5344CB8AC3E}">
        <p14:creationId xmlns:p14="http://schemas.microsoft.com/office/powerpoint/2010/main" val="316392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13</a:t>
            </a:fld>
            <a:endParaRPr lang="en-US" altLang="zh-CN"/>
          </a:p>
        </p:txBody>
      </p:sp>
    </p:spTree>
    <p:extLst>
      <p:ext uri="{BB962C8B-B14F-4D97-AF65-F5344CB8AC3E}">
        <p14:creationId xmlns:p14="http://schemas.microsoft.com/office/powerpoint/2010/main" val="3112461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14</a:t>
            </a:fld>
            <a:endParaRPr lang="en-US" altLang="zh-CN"/>
          </a:p>
        </p:txBody>
      </p:sp>
    </p:spTree>
    <p:extLst>
      <p:ext uri="{BB962C8B-B14F-4D97-AF65-F5344CB8AC3E}">
        <p14:creationId xmlns:p14="http://schemas.microsoft.com/office/powerpoint/2010/main" val="249234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15</a:t>
            </a:fld>
            <a:endParaRPr lang="en-US" altLang="zh-CN"/>
          </a:p>
        </p:txBody>
      </p:sp>
    </p:spTree>
    <p:extLst>
      <p:ext uri="{BB962C8B-B14F-4D97-AF65-F5344CB8AC3E}">
        <p14:creationId xmlns:p14="http://schemas.microsoft.com/office/powerpoint/2010/main" val="366257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16</a:t>
            </a:fld>
            <a:endParaRPr lang="en-US" altLang="zh-CN"/>
          </a:p>
        </p:txBody>
      </p:sp>
    </p:spTree>
    <p:extLst>
      <p:ext uri="{BB962C8B-B14F-4D97-AF65-F5344CB8AC3E}">
        <p14:creationId xmlns:p14="http://schemas.microsoft.com/office/powerpoint/2010/main" val="165381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17</a:t>
            </a:fld>
            <a:endParaRPr lang="en-US" altLang="zh-CN"/>
          </a:p>
        </p:txBody>
      </p:sp>
    </p:spTree>
    <p:extLst>
      <p:ext uri="{BB962C8B-B14F-4D97-AF65-F5344CB8AC3E}">
        <p14:creationId xmlns:p14="http://schemas.microsoft.com/office/powerpoint/2010/main" val="307372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18</a:t>
            </a:fld>
            <a:endParaRPr lang="en-US" altLang="zh-CN"/>
          </a:p>
        </p:txBody>
      </p:sp>
    </p:spTree>
    <p:extLst>
      <p:ext uri="{BB962C8B-B14F-4D97-AF65-F5344CB8AC3E}">
        <p14:creationId xmlns:p14="http://schemas.microsoft.com/office/powerpoint/2010/main" val="3207352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19</a:t>
            </a:fld>
            <a:endParaRPr lang="en-US" altLang="zh-CN"/>
          </a:p>
        </p:txBody>
      </p:sp>
    </p:spTree>
    <p:extLst>
      <p:ext uri="{BB962C8B-B14F-4D97-AF65-F5344CB8AC3E}">
        <p14:creationId xmlns:p14="http://schemas.microsoft.com/office/powerpoint/2010/main" val="697157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20</a:t>
            </a:fld>
            <a:endParaRPr lang="en-US" altLang="zh-CN"/>
          </a:p>
        </p:txBody>
      </p:sp>
    </p:spTree>
    <p:extLst>
      <p:ext uri="{BB962C8B-B14F-4D97-AF65-F5344CB8AC3E}">
        <p14:creationId xmlns:p14="http://schemas.microsoft.com/office/powerpoint/2010/main" val="309733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a:t>
            </a:fld>
            <a:endParaRPr lang="en-US" altLang="zh-CN"/>
          </a:p>
        </p:txBody>
      </p:sp>
    </p:spTree>
    <p:extLst>
      <p:ext uri="{BB962C8B-B14F-4D97-AF65-F5344CB8AC3E}">
        <p14:creationId xmlns:p14="http://schemas.microsoft.com/office/powerpoint/2010/main" val="3656187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21</a:t>
            </a:fld>
            <a:endParaRPr lang="en-US" altLang="zh-CN"/>
          </a:p>
        </p:txBody>
      </p:sp>
    </p:spTree>
    <p:extLst>
      <p:ext uri="{BB962C8B-B14F-4D97-AF65-F5344CB8AC3E}">
        <p14:creationId xmlns:p14="http://schemas.microsoft.com/office/powerpoint/2010/main" val="2304550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22</a:t>
            </a:fld>
            <a:endParaRPr lang="en-US" altLang="zh-CN"/>
          </a:p>
        </p:txBody>
      </p:sp>
    </p:spTree>
    <p:extLst>
      <p:ext uri="{BB962C8B-B14F-4D97-AF65-F5344CB8AC3E}">
        <p14:creationId xmlns:p14="http://schemas.microsoft.com/office/powerpoint/2010/main" val="2907447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23</a:t>
            </a:fld>
            <a:endParaRPr lang="en-US" altLang="zh-CN"/>
          </a:p>
        </p:txBody>
      </p:sp>
    </p:spTree>
    <p:extLst>
      <p:ext uri="{BB962C8B-B14F-4D97-AF65-F5344CB8AC3E}">
        <p14:creationId xmlns:p14="http://schemas.microsoft.com/office/powerpoint/2010/main" val="2783945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24</a:t>
            </a:fld>
            <a:endParaRPr lang="en-US" altLang="zh-CN"/>
          </a:p>
        </p:txBody>
      </p:sp>
    </p:spTree>
    <p:extLst>
      <p:ext uri="{BB962C8B-B14F-4D97-AF65-F5344CB8AC3E}">
        <p14:creationId xmlns:p14="http://schemas.microsoft.com/office/powerpoint/2010/main" val="4115664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25</a:t>
            </a:fld>
            <a:endParaRPr lang="en-US" altLang="zh-CN"/>
          </a:p>
        </p:txBody>
      </p:sp>
    </p:spTree>
    <p:extLst>
      <p:ext uri="{BB962C8B-B14F-4D97-AF65-F5344CB8AC3E}">
        <p14:creationId xmlns:p14="http://schemas.microsoft.com/office/powerpoint/2010/main" val="812340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26</a:t>
            </a:fld>
            <a:endParaRPr lang="en-US" altLang="zh-CN"/>
          </a:p>
        </p:txBody>
      </p:sp>
    </p:spTree>
    <p:extLst>
      <p:ext uri="{BB962C8B-B14F-4D97-AF65-F5344CB8AC3E}">
        <p14:creationId xmlns:p14="http://schemas.microsoft.com/office/powerpoint/2010/main" val="3475362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27</a:t>
            </a:fld>
            <a:endParaRPr lang="en-US" altLang="zh-CN"/>
          </a:p>
        </p:txBody>
      </p:sp>
    </p:spTree>
    <p:extLst>
      <p:ext uri="{BB962C8B-B14F-4D97-AF65-F5344CB8AC3E}">
        <p14:creationId xmlns:p14="http://schemas.microsoft.com/office/powerpoint/2010/main" val="4213612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28</a:t>
            </a:fld>
            <a:endParaRPr lang="en-US" altLang="zh-CN"/>
          </a:p>
        </p:txBody>
      </p:sp>
    </p:spTree>
    <p:extLst>
      <p:ext uri="{BB962C8B-B14F-4D97-AF65-F5344CB8AC3E}">
        <p14:creationId xmlns:p14="http://schemas.microsoft.com/office/powerpoint/2010/main" val="436857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29</a:t>
            </a:fld>
            <a:endParaRPr lang="en-US" altLang="zh-CN"/>
          </a:p>
        </p:txBody>
      </p:sp>
    </p:spTree>
    <p:extLst>
      <p:ext uri="{BB962C8B-B14F-4D97-AF65-F5344CB8AC3E}">
        <p14:creationId xmlns:p14="http://schemas.microsoft.com/office/powerpoint/2010/main" val="3998768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30</a:t>
            </a:fld>
            <a:endParaRPr lang="en-US" altLang="zh-CN"/>
          </a:p>
        </p:txBody>
      </p:sp>
    </p:spTree>
    <p:extLst>
      <p:ext uri="{BB962C8B-B14F-4D97-AF65-F5344CB8AC3E}">
        <p14:creationId xmlns:p14="http://schemas.microsoft.com/office/powerpoint/2010/main" val="221133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4</a:t>
            </a:fld>
            <a:endParaRPr lang="en-US" altLang="zh-CN"/>
          </a:p>
        </p:txBody>
      </p:sp>
    </p:spTree>
    <p:extLst>
      <p:ext uri="{BB962C8B-B14F-4D97-AF65-F5344CB8AC3E}">
        <p14:creationId xmlns:p14="http://schemas.microsoft.com/office/powerpoint/2010/main" val="177613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31</a:t>
            </a:fld>
            <a:endParaRPr lang="en-US" altLang="zh-CN"/>
          </a:p>
        </p:txBody>
      </p:sp>
    </p:spTree>
    <p:extLst>
      <p:ext uri="{BB962C8B-B14F-4D97-AF65-F5344CB8AC3E}">
        <p14:creationId xmlns:p14="http://schemas.microsoft.com/office/powerpoint/2010/main" val="257883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32</a:t>
            </a:fld>
            <a:endParaRPr lang="en-US" altLang="zh-CN"/>
          </a:p>
        </p:txBody>
      </p:sp>
    </p:spTree>
    <p:extLst>
      <p:ext uri="{BB962C8B-B14F-4D97-AF65-F5344CB8AC3E}">
        <p14:creationId xmlns:p14="http://schemas.microsoft.com/office/powerpoint/2010/main" val="154981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33</a:t>
            </a:fld>
            <a:endParaRPr lang="en-US" altLang="zh-CN"/>
          </a:p>
        </p:txBody>
      </p:sp>
    </p:spTree>
    <p:extLst>
      <p:ext uri="{BB962C8B-B14F-4D97-AF65-F5344CB8AC3E}">
        <p14:creationId xmlns:p14="http://schemas.microsoft.com/office/powerpoint/2010/main" val="1475020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34</a:t>
            </a:fld>
            <a:endParaRPr lang="en-US" altLang="zh-CN"/>
          </a:p>
        </p:txBody>
      </p:sp>
    </p:spTree>
    <p:extLst>
      <p:ext uri="{BB962C8B-B14F-4D97-AF65-F5344CB8AC3E}">
        <p14:creationId xmlns:p14="http://schemas.microsoft.com/office/powerpoint/2010/main" val="130198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35</a:t>
            </a:fld>
            <a:endParaRPr lang="en-US" altLang="zh-CN"/>
          </a:p>
        </p:txBody>
      </p:sp>
    </p:spTree>
    <p:extLst>
      <p:ext uri="{BB962C8B-B14F-4D97-AF65-F5344CB8AC3E}">
        <p14:creationId xmlns:p14="http://schemas.microsoft.com/office/powerpoint/2010/main" val="1198757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36</a:t>
            </a:fld>
            <a:endParaRPr lang="en-US" altLang="zh-CN"/>
          </a:p>
        </p:txBody>
      </p:sp>
    </p:spTree>
    <p:extLst>
      <p:ext uri="{BB962C8B-B14F-4D97-AF65-F5344CB8AC3E}">
        <p14:creationId xmlns:p14="http://schemas.microsoft.com/office/powerpoint/2010/main" val="1570177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37</a:t>
            </a:fld>
            <a:endParaRPr lang="en-US" altLang="zh-CN"/>
          </a:p>
        </p:txBody>
      </p:sp>
    </p:spTree>
    <p:extLst>
      <p:ext uri="{BB962C8B-B14F-4D97-AF65-F5344CB8AC3E}">
        <p14:creationId xmlns:p14="http://schemas.microsoft.com/office/powerpoint/2010/main" val="882796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38</a:t>
            </a:fld>
            <a:endParaRPr lang="en-US" altLang="zh-CN"/>
          </a:p>
        </p:txBody>
      </p:sp>
    </p:spTree>
    <p:extLst>
      <p:ext uri="{BB962C8B-B14F-4D97-AF65-F5344CB8AC3E}">
        <p14:creationId xmlns:p14="http://schemas.microsoft.com/office/powerpoint/2010/main" val="3774563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39</a:t>
            </a:fld>
            <a:endParaRPr lang="en-US" altLang="zh-CN"/>
          </a:p>
        </p:txBody>
      </p:sp>
    </p:spTree>
    <p:extLst>
      <p:ext uri="{BB962C8B-B14F-4D97-AF65-F5344CB8AC3E}">
        <p14:creationId xmlns:p14="http://schemas.microsoft.com/office/powerpoint/2010/main" val="102524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5</a:t>
            </a:fld>
            <a:endParaRPr lang="en-US" altLang="zh-CN"/>
          </a:p>
        </p:txBody>
      </p:sp>
    </p:spTree>
    <p:extLst>
      <p:ext uri="{BB962C8B-B14F-4D97-AF65-F5344CB8AC3E}">
        <p14:creationId xmlns:p14="http://schemas.microsoft.com/office/powerpoint/2010/main" val="6939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6</a:t>
            </a:fld>
            <a:endParaRPr lang="en-US" altLang="zh-CN"/>
          </a:p>
        </p:txBody>
      </p:sp>
    </p:spTree>
    <p:extLst>
      <p:ext uri="{BB962C8B-B14F-4D97-AF65-F5344CB8AC3E}">
        <p14:creationId xmlns:p14="http://schemas.microsoft.com/office/powerpoint/2010/main" val="15630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7</a:t>
            </a:fld>
            <a:endParaRPr lang="en-US" altLang="zh-CN"/>
          </a:p>
        </p:txBody>
      </p:sp>
    </p:spTree>
    <p:extLst>
      <p:ext uri="{BB962C8B-B14F-4D97-AF65-F5344CB8AC3E}">
        <p14:creationId xmlns:p14="http://schemas.microsoft.com/office/powerpoint/2010/main" val="98669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8</a:t>
            </a:fld>
            <a:endParaRPr lang="en-US" altLang="zh-CN"/>
          </a:p>
        </p:txBody>
      </p:sp>
    </p:spTree>
    <p:extLst>
      <p:ext uri="{BB962C8B-B14F-4D97-AF65-F5344CB8AC3E}">
        <p14:creationId xmlns:p14="http://schemas.microsoft.com/office/powerpoint/2010/main" val="300799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9</a:t>
            </a:fld>
            <a:endParaRPr lang="en-US" altLang="zh-CN"/>
          </a:p>
        </p:txBody>
      </p:sp>
    </p:spTree>
    <p:extLst>
      <p:ext uri="{BB962C8B-B14F-4D97-AF65-F5344CB8AC3E}">
        <p14:creationId xmlns:p14="http://schemas.microsoft.com/office/powerpoint/2010/main" val="99221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5F03EC9-73D5-4DE6-8E8D-1533F6CC41FD}" type="slidenum">
              <a:rPr lang="zh-CN" altLang="en-US" smtClean="0"/>
              <a:pPr>
                <a:defRPr/>
              </a:pPr>
              <a:t>10</a:t>
            </a:fld>
            <a:endParaRPr lang="en-US" altLang="zh-CN"/>
          </a:p>
        </p:txBody>
      </p:sp>
    </p:spTree>
    <p:extLst>
      <p:ext uri="{BB962C8B-B14F-4D97-AF65-F5344CB8AC3E}">
        <p14:creationId xmlns:p14="http://schemas.microsoft.com/office/powerpoint/2010/main" val="4262127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9810"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119811" name="Rectangle 3"/>
          <p:cNvSpPr>
            <a:spLocks noGrp="1" noRot="1" noChangeArrowheads="1"/>
          </p:cNvSpPr>
          <p:nvPr>
            <p:ph type="subTitle" idx="1"/>
          </p:nvPr>
        </p:nvSpPr>
        <p:spPr>
          <a:xfrm>
            <a:off x="1828800" y="3886200"/>
            <a:ext cx="85344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8B513BA4-BB12-4549-B1EB-1D81D7EA60DE}" type="datetime1">
              <a:rPr lang="zh-CN" altLang="en-US" smtClean="0"/>
              <a:t>2023/11/22</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3EB4A04E-6BA8-41EF-85FE-067C4D93C323}" type="slidenum">
              <a:rPr lang="zh-CN" altLang="en-US"/>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C4203E9E-9467-48E2-BB1E-71040EBE7A51}" type="datetime1">
              <a:rPr lang="zh-CN" altLang="en-US" smtClean="0"/>
              <a:t>2023/11/22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7BD78723-63E2-4874-8C27-FB50CEABE520}" type="slidenum">
              <a:rPr lang="zh-CN" altLang="en-US"/>
              <a:pPr>
                <a:defRPr/>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228601"/>
            <a:ext cx="2846916"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228601"/>
            <a:ext cx="8337551" cy="5870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0A1825A2-6DC8-465A-B0C2-6BCE08996AD9}" type="datetime1">
              <a:rPr lang="zh-CN" altLang="en-US" smtClean="0"/>
              <a:t>2023/11/22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56691F4A-5856-4E54-BA5D-1526EC085A6B}" type="slidenum">
              <a:rPr lang="zh-CN" altLang="en-US"/>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228600"/>
            <a:ext cx="11387667" cy="752128"/>
          </a:xfrm>
        </p:spPr>
        <p:txBody>
          <a:bodyPr/>
          <a:lstStyle>
            <a:lvl1pPr>
              <a:defRPr sz="36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02167" y="1052736"/>
            <a:ext cx="11387667" cy="5046439"/>
          </a:xfrm>
        </p:spPr>
        <p:txBody>
          <a:bodyPr/>
          <a:lstStyle>
            <a:lvl1pPr>
              <a:defRPr sz="2800" b="1"/>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378336A1-F76E-4C18-BE5A-40D2838D8191}" type="datetime1">
              <a:rPr lang="zh-CN" altLang="en-US" smtClean="0"/>
              <a:t>2023/11/22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50221B70-7702-4B7B-B06C-28976365D9E4}" type="slidenum">
              <a:rPr lang="zh-CN" altLang="en-US"/>
              <a:pPr>
                <a:defRPr/>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11C44A6-3121-4C46-BF95-363F284E1F94}" type="datetime1">
              <a:rPr lang="zh-CN" altLang="en-US" smtClean="0"/>
              <a:t>2023/11/22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13078A46-39D3-4C7B-9BD0-5D4CF6B03CC8}" type="slidenum">
              <a:rPr lang="zh-CN" altLang="en-US"/>
              <a:pPr>
                <a:defRPr/>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pPr>
              <a:defRPr/>
            </a:pPr>
            <a:fld id="{B5DA2C15-4B34-4841-AE37-B4F5B02C6A59}" type="datetime1">
              <a:rPr lang="zh-CN" altLang="en-US" smtClean="0"/>
              <a:t>2023/11/22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C4C29FED-1934-4FC1-8E22-D4340189BEEB}" type="slidenum">
              <a:rPr lang="zh-CN" altLang="en-US"/>
              <a:pPr>
                <a:defRPr/>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pPr>
              <a:defRPr/>
            </a:pPr>
            <a:fld id="{BCF3EDCF-6E7E-4AFC-8FAC-60850880927B}" type="datetime1">
              <a:rPr lang="zh-CN" altLang="en-US" smtClean="0"/>
              <a:t>2023/11/22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CFE0361A-D067-4404-9EB8-77BB84676676}" type="slidenum">
              <a:rPr lang="zh-CN" altLang="en-US"/>
              <a:pPr>
                <a:defRPr/>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A33A87B7-647F-4AE3-B17D-AE2CD23A958C}" type="datetime1">
              <a:rPr lang="zh-CN" altLang="en-US" smtClean="0"/>
              <a:t>2023/11/22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C37A5958-787D-44C2-A27E-90C1ADC83196}" type="slidenum">
              <a:rPr lang="zh-CN" altLang="en-US"/>
              <a:pPr>
                <a:defRPr/>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78314FD-486C-4CE2-952C-D373B26E7FDE}" type="datetime1">
              <a:rPr lang="zh-CN" altLang="en-US" smtClean="0"/>
              <a:t>2023/11/22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A6CC5986-EE57-44D6-A157-C9D4D161F785}" type="slidenum">
              <a:rPr lang="zh-CN" altLang="en-US"/>
              <a:pPr>
                <a:defRPr/>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744D507-F484-4FFB-A16A-4B50D6F85D70}" type="datetime1">
              <a:rPr lang="zh-CN" altLang="en-US" smtClean="0"/>
              <a:t>2023/11/22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4CB1E24B-D030-4861-96F5-B8494D42E691}" type="slidenum">
              <a:rPr lang="zh-CN" altLang="en-US"/>
              <a:pPr>
                <a:defRPr/>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1978D0D-6D68-422E-9ED0-EC22776A3B48}" type="datetime1">
              <a:rPr lang="zh-CN" altLang="en-US" smtClean="0"/>
              <a:t>2023/11/22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5760235D-ABE3-4BA5-A618-E24C581B7978}" type="slidenum">
              <a:rPr lang="zh-CN" altLang="en-US"/>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alphaModFix amt="16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402167" y="228601"/>
            <a:ext cx="11387667" cy="7524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Rot="1" noChangeArrowheads="1"/>
          </p:cNvSpPr>
          <p:nvPr>
            <p:ph type="body" idx="1"/>
          </p:nvPr>
        </p:nvSpPr>
        <p:spPr bwMode="auto">
          <a:xfrm>
            <a:off x="402167" y="1196975"/>
            <a:ext cx="11387667"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8788"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53BD9A57-0704-44F9-B1D4-DD5AAAF63736}" type="datetime1">
              <a:rPr lang="zh-CN" altLang="en-US" smtClean="0"/>
              <a:t>2023/11/22</a:t>
            </a:fld>
            <a:endParaRPr lang="en-US" altLang="zh-CN"/>
          </a:p>
        </p:txBody>
      </p:sp>
      <p:sp>
        <p:nvSpPr>
          <p:cNvPr id="11878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zh-CN" altLang="en-US" dirty="0"/>
              <a:t>刘滨</a:t>
            </a:r>
            <a:r>
              <a:rPr lang="en-US" altLang="zh-CN" dirty="0"/>
              <a:t>Java</a:t>
            </a:r>
            <a:r>
              <a:rPr lang="zh-CN" altLang="en-US" dirty="0"/>
              <a:t>编程系列（</a:t>
            </a:r>
            <a:r>
              <a:rPr lang="en-US" altLang="zh-CN" dirty="0"/>
              <a:t>2016</a:t>
            </a:r>
            <a:r>
              <a:rPr lang="zh-CN" altLang="en-US" dirty="0"/>
              <a:t>版）</a:t>
            </a:r>
            <a:endParaRPr lang="en-US" altLang="zh-CN" dirty="0"/>
          </a:p>
        </p:txBody>
      </p:sp>
      <p:sp>
        <p:nvSpPr>
          <p:cNvPr id="118790"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AA4D0E1-5E43-406C-A680-CB715FFF394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random/>
  </p:transition>
  <p:hf sldNum="0" hdr="0" ftr="0" dt="0"/>
  <p:txStyles>
    <p:titleStyle>
      <a:lvl1pPr algn="ctr" rtl="0" eaLnBrk="1" fontAlgn="base" hangingPunct="1">
        <a:spcBef>
          <a:spcPct val="0"/>
        </a:spcBef>
        <a:spcAft>
          <a:spcPct val="0"/>
        </a:spcAft>
        <a:defRPr sz="3600" b="1">
          <a:solidFill>
            <a:schemeClr val="tx1"/>
          </a:solidFill>
          <a:latin typeface="微软雅黑" pitchFamily="34" charset="-122"/>
          <a:ea typeface="微软雅黑" pitchFamily="34" charset="-122"/>
          <a:cs typeface="+mj-cs"/>
        </a:defRPr>
      </a:lvl1pPr>
      <a:lvl2pPr algn="ctr" rtl="0" eaLnBrk="1" fontAlgn="base" hangingPunct="1">
        <a:spcBef>
          <a:spcPct val="0"/>
        </a:spcBef>
        <a:spcAft>
          <a:spcPct val="0"/>
        </a:spcAft>
        <a:defRPr sz="3600" b="1">
          <a:solidFill>
            <a:schemeClr val="tx2"/>
          </a:solidFill>
          <a:latin typeface="Arial" pitchFamily="34" charset="0"/>
          <a:ea typeface="宋体" pitchFamily="2" charset="-122"/>
        </a:defRPr>
      </a:lvl2pPr>
      <a:lvl3pPr algn="ctr" rtl="0" eaLnBrk="1" fontAlgn="base" hangingPunct="1">
        <a:spcBef>
          <a:spcPct val="0"/>
        </a:spcBef>
        <a:spcAft>
          <a:spcPct val="0"/>
        </a:spcAft>
        <a:defRPr sz="3600" b="1">
          <a:solidFill>
            <a:schemeClr val="tx2"/>
          </a:solidFill>
          <a:latin typeface="Arial" pitchFamily="34" charset="0"/>
          <a:ea typeface="宋体" pitchFamily="2" charset="-122"/>
        </a:defRPr>
      </a:lvl3pPr>
      <a:lvl4pPr algn="ctr" rtl="0" eaLnBrk="1" fontAlgn="base" hangingPunct="1">
        <a:spcBef>
          <a:spcPct val="0"/>
        </a:spcBef>
        <a:spcAft>
          <a:spcPct val="0"/>
        </a:spcAft>
        <a:defRPr sz="3600" b="1">
          <a:solidFill>
            <a:schemeClr val="tx2"/>
          </a:solidFill>
          <a:latin typeface="Arial" pitchFamily="34" charset="0"/>
          <a:ea typeface="宋体" pitchFamily="2" charset="-122"/>
        </a:defRPr>
      </a:lvl4pPr>
      <a:lvl5pPr algn="ctr" rtl="0" eaLnBrk="1" fontAlgn="base" hangingPunct="1">
        <a:spcBef>
          <a:spcPct val="0"/>
        </a:spcBef>
        <a:spcAft>
          <a:spcPct val="0"/>
        </a:spcAft>
        <a:defRPr sz="3600" b="1">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85000"/>
        <a:buFont typeface="Wingdings 2" pitchFamily="18" charset="2"/>
        <a:buChar char="¡"/>
        <a:defRPr sz="2800" b="1">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a:xfrm>
            <a:off x="1631318" y="1628800"/>
            <a:ext cx="9217210" cy="2016224"/>
          </a:xfrm>
        </p:spPr>
        <p:txBody>
          <a:bodyPr/>
          <a:lstStyle/>
          <a:p>
            <a:r>
              <a:rPr lang="en-US" altLang="zh-CN" sz="4400" dirty="0">
                <a:latin typeface="宋体" pitchFamily="2" charset="-122"/>
              </a:rPr>
              <a:t>Java</a:t>
            </a:r>
            <a:r>
              <a:rPr lang="zh-CN" altLang="en-US" sz="4400" dirty="0">
                <a:latin typeface="宋体" pitchFamily="2" charset="-122"/>
              </a:rPr>
              <a:t>语言程序设计相关知识复习</a:t>
            </a:r>
          </a:p>
        </p:txBody>
      </p:sp>
      <p:sp>
        <p:nvSpPr>
          <p:cNvPr id="2" name="副标题 1"/>
          <p:cNvSpPr>
            <a:spLocks noGrp="1"/>
          </p:cNvSpPr>
          <p:nvPr>
            <p:ph type="subTitle" idx="1"/>
          </p:nvPr>
        </p:nvSpPr>
        <p:spPr/>
        <p:txBody>
          <a:bodyPr/>
          <a:lstStyle/>
          <a:p>
            <a:r>
              <a:rPr kumimoji="1" lang="zh-CN" altLang="en-US" dirty="0">
                <a:latin typeface="Tahoma" pitchFamily="34" charset="0"/>
              </a:rPr>
              <a:t>北京理工大学计算机学院 刘滨</a:t>
            </a:r>
            <a:r>
              <a:rPr kumimoji="1" lang="en-US" altLang="zh-CN" dirty="0">
                <a:latin typeface="Tahoma" pitchFamily="34" charset="0"/>
              </a:rPr>
              <a:t>/</a:t>
            </a:r>
            <a:r>
              <a:rPr kumimoji="1" lang="zh-CN" altLang="en-US" dirty="0">
                <a:latin typeface="Tahoma" pitchFamily="34" charset="0"/>
              </a:rPr>
              <a:t>颜珂</a:t>
            </a:r>
            <a:r>
              <a:rPr kumimoji="1" lang="en-US" altLang="zh-CN" dirty="0">
                <a:latin typeface="Tahoma" pitchFamily="34" charset="0"/>
              </a:rPr>
              <a:t>/</a:t>
            </a:r>
            <a:r>
              <a:rPr kumimoji="1" lang="zh-CN" altLang="en-US" dirty="0">
                <a:latin typeface="Tahoma" pitchFamily="34" charset="0"/>
              </a:rPr>
              <a:t>邵江逸</a:t>
            </a:r>
            <a:r>
              <a:rPr kumimoji="1" lang="en-US" altLang="zh-CN" dirty="0">
                <a:latin typeface="Tahoma" pitchFamily="34" charset="0"/>
              </a:rPr>
              <a:t>/</a:t>
            </a:r>
            <a:r>
              <a:rPr kumimoji="1" lang="zh-CN" altLang="en-US" dirty="0">
                <a:latin typeface="Tahoma" pitchFamily="34" charset="0"/>
              </a:rPr>
              <a:t>白涛</a:t>
            </a:r>
          </a:p>
          <a:p>
            <a:endParaRPr lang="zh-CN" altLang="en-US"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2</a:t>
            </a:r>
            <a:r>
              <a:rPr lang="zh-CN" altLang="en-US" sz="2800" b="1" dirty="0">
                <a:latin typeface="Consolas" panose="020B0609020204030204" pitchFamily="49" charset="0"/>
                <a:ea typeface="华文楷体" panose="02010600040101010101" pitchFamily="2" charset="-122"/>
              </a:rPr>
              <a:t>：类与对象</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35CABAC3-FEB9-67DC-DA5B-A0454F4A698F}"/>
              </a:ext>
            </a:extLst>
          </p:cNvPr>
          <p:cNvSpPr txBox="1"/>
          <p:nvPr/>
        </p:nvSpPr>
        <p:spPr>
          <a:xfrm>
            <a:off x="119336" y="1196752"/>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相关</a:t>
            </a:r>
            <a:r>
              <a:rPr lang="en-US" altLang="zh-CN" sz="2800" b="1" dirty="0">
                <a:latin typeface="Consolas" panose="020B0609020204030204" pitchFamily="49" charset="0"/>
                <a:ea typeface="华文楷体" panose="02010600040101010101" pitchFamily="2" charset="-122"/>
              </a:rPr>
              <a:t>ppt:</a:t>
            </a:r>
          </a:p>
          <a:p>
            <a:pPr marL="514350" indent="-514350">
              <a:buAutoNum type="arabicPeriod"/>
            </a:pPr>
            <a:r>
              <a:rPr lang="zh-CN" altLang="en-US" sz="2800" b="1" dirty="0">
                <a:latin typeface="Consolas" panose="020B0609020204030204" pitchFamily="49" charset="0"/>
                <a:ea typeface="华文楷体" panose="02010600040101010101" pitchFamily="2" charset="-122"/>
              </a:rPr>
              <a:t>课</a:t>
            </a:r>
            <a:r>
              <a:rPr lang="en-US" altLang="zh-CN" sz="2800" b="1" dirty="0">
                <a:latin typeface="Consolas" panose="020B0609020204030204" pitchFamily="49" charset="0"/>
                <a:ea typeface="华文楷体" panose="02010600040101010101" pitchFamily="2" charset="-122"/>
              </a:rPr>
              <a:t>05 java</a:t>
            </a:r>
            <a:r>
              <a:rPr lang="zh-CN" altLang="en-US" sz="2800" b="1" dirty="0">
                <a:latin typeface="Consolas" panose="020B0609020204030204" pitchFamily="49" charset="0"/>
                <a:ea typeface="华文楷体" panose="02010600040101010101" pitchFamily="2" charset="-122"/>
              </a:rPr>
              <a:t>程序设计中的类与对象</a:t>
            </a:r>
            <a:endParaRPr lang="en-US" altLang="zh-CN" sz="2800" b="1" dirty="0">
              <a:latin typeface="Consolas" panose="020B0609020204030204" pitchFamily="49" charset="0"/>
              <a:ea typeface="华文楷体" panose="02010600040101010101" pitchFamily="2" charset="-122"/>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2552705"/>
            <a:ext cx="11953328" cy="3970318"/>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8</a:t>
            </a:r>
            <a:r>
              <a:rPr lang="zh-CN" altLang="en-US" sz="2800" b="1" dirty="0">
                <a:latin typeface="Consolas" panose="020B0609020204030204" pitchFamily="49" charset="0"/>
                <a:ea typeface="华文楷体" panose="02010600040101010101" pitchFamily="2" charset="-122"/>
              </a:rPr>
              <a:t>：对象引用</a:t>
            </a:r>
            <a:r>
              <a:rPr lang="en-US" altLang="zh-CN" sz="2800" b="1" dirty="0">
                <a:latin typeface="Consolas" panose="020B0609020204030204" pitchFamily="49" charset="0"/>
                <a:ea typeface="华文楷体" panose="02010600040101010101" pitchFamily="2" charset="-122"/>
              </a:rPr>
              <a:t>this</a:t>
            </a:r>
            <a:br>
              <a:rPr lang="en-US" altLang="zh-CN" sz="2800" b="1" dirty="0">
                <a:latin typeface="Consolas" panose="020B0609020204030204" pitchFamily="49" charset="0"/>
                <a:ea typeface="华文楷体" panose="02010600040101010101" pitchFamily="2" charset="-122"/>
              </a:rPr>
            </a:br>
            <a:r>
              <a:rPr lang="zh-CN" altLang="en-US" sz="2800" b="1" dirty="0">
                <a:latin typeface="Consolas" panose="020B0609020204030204" pitchFamily="49" charset="0"/>
                <a:ea typeface="华文楷体" panose="02010600040101010101" pitchFamily="2" charset="-122"/>
              </a:rPr>
              <a:t>分析：在类中定义的方法都存在隐式参数和显式参数，关键字</a:t>
            </a:r>
            <a:r>
              <a:rPr lang="en-US" altLang="zh-CN" sz="2800" b="1" dirty="0">
                <a:latin typeface="Consolas" panose="020B0609020204030204" pitchFamily="49" charset="0"/>
                <a:ea typeface="华文楷体" panose="02010600040101010101" pitchFamily="2" charset="-122"/>
              </a:rPr>
              <a:t>this</a:t>
            </a:r>
            <a:r>
              <a:rPr lang="zh-CN" altLang="en-US" sz="2800" b="1" dirty="0">
                <a:latin typeface="Consolas" panose="020B0609020204030204" pitchFamily="49" charset="0"/>
                <a:ea typeface="华文楷体" panose="02010600040101010101" pitchFamily="2" charset="-122"/>
              </a:rPr>
              <a:t>表示隐式参数。</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9</a:t>
            </a:r>
            <a:r>
              <a:rPr lang="zh-CN" altLang="en-US" sz="2800" b="1" dirty="0">
                <a:latin typeface="Consolas" panose="020B0609020204030204" pitchFamily="49" charset="0"/>
                <a:ea typeface="华文楷体" panose="02010600040101010101" pitchFamily="2" charset="-122"/>
              </a:rPr>
              <a:t>：对象比较</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分析：熟悉</a:t>
            </a:r>
            <a:r>
              <a:rPr lang="en-US" altLang="zh-CN" sz="2800" b="1" dirty="0">
                <a:latin typeface="Consolas" panose="020B0609020204030204" pitchFamily="49" charset="0"/>
                <a:ea typeface="华文楷体" panose="02010600040101010101" pitchFamily="2" charset="-122"/>
              </a:rPr>
              <a:t>equals</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compare, </a:t>
            </a:r>
            <a:r>
              <a:rPr lang="en-US" altLang="zh-CN" sz="2800" b="1" dirty="0" err="1">
                <a:latin typeface="Consolas" panose="020B0609020204030204" pitchFamily="49" charset="0"/>
                <a:ea typeface="华文楷体" panose="02010600040101010101" pitchFamily="2" charset="-122"/>
              </a:rPr>
              <a:t>compareTo</a:t>
            </a:r>
            <a:r>
              <a:rPr lang="zh-CN" altLang="en-US" sz="2800" b="1" dirty="0">
                <a:latin typeface="Consolas" panose="020B0609020204030204" pitchFamily="49" charset="0"/>
                <a:ea typeface="华文楷体" panose="02010600040101010101" pitchFamily="2" charset="-122"/>
              </a:rPr>
              <a:t>等方法</a:t>
            </a:r>
            <a:endParaRPr lang="en-US" altLang="zh-CN" sz="2800" b="1" dirty="0">
              <a:latin typeface="Consolas" panose="020B0609020204030204" pitchFamily="49" charset="0"/>
              <a:ea typeface="华文楷体" panose="02010600040101010101" pitchFamily="2" charset="-122"/>
            </a:endParaRPr>
          </a:p>
          <a:p>
            <a:r>
              <a:rPr lang="zh-CN" altLang="en-US" sz="2800" b="1" dirty="0">
                <a:solidFill>
                  <a:srgbClr val="FF0000"/>
                </a:solidFill>
                <a:latin typeface="Consolas" panose="020B0609020204030204" pitchFamily="49" charset="0"/>
                <a:ea typeface="华文楷体" panose="02010600040101010101" pitchFamily="2" charset="-122"/>
              </a:rPr>
              <a:t>知识点</a:t>
            </a:r>
            <a:r>
              <a:rPr lang="en-US" altLang="zh-CN" sz="2800" b="1" dirty="0">
                <a:solidFill>
                  <a:srgbClr val="FF0000"/>
                </a:solidFill>
                <a:latin typeface="Consolas" panose="020B0609020204030204" pitchFamily="49" charset="0"/>
                <a:ea typeface="华文楷体" panose="02010600040101010101" pitchFamily="2" charset="-122"/>
              </a:rPr>
              <a:t>10</a:t>
            </a:r>
            <a:r>
              <a:rPr lang="zh-CN" altLang="en-US" sz="2800" b="1" dirty="0">
                <a:solidFill>
                  <a:srgbClr val="FF0000"/>
                </a:solidFill>
                <a:latin typeface="Consolas" panose="020B0609020204030204" pitchFamily="49" charset="0"/>
                <a:ea typeface="华文楷体" panose="02010600040101010101" pitchFamily="2" charset="-122"/>
              </a:rPr>
              <a:t>：类的初始化块</a:t>
            </a:r>
            <a:endParaRPr lang="en-US" altLang="zh-CN" sz="2800" b="1" dirty="0">
              <a:solidFill>
                <a:srgbClr val="FF0000"/>
              </a:solidFill>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分析：这点容易忽略，初始化块也比较常用，比如新建一个</a:t>
            </a:r>
            <a:r>
              <a:rPr lang="en-US" altLang="zh-CN" sz="2800" b="1" dirty="0">
                <a:latin typeface="Consolas" panose="020B0609020204030204" pitchFamily="49" charset="0"/>
                <a:ea typeface="华文楷体" panose="02010600040101010101" pitchFamily="2" charset="-122"/>
              </a:rPr>
              <a:t>HashMap</a:t>
            </a:r>
            <a:r>
              <a:rPr lang="zh-CN" altLang="en-US" sz="2800" b="1" dirty="0">
                <a:latin typeface="Consolas" panose="020B0609020204030204" pitchFamily="49" charset="0"/>
                <a:ea typeface="华文楷体" panose="02010600040101010101" pitchFamily="2" charset="-122"/>
              </a:rPr>
              <a:t>，就可以通过初始化块向其中插入预设的成员。此外，尤其注意静态初始化块，了解他们的初始化顺序。</a:t>
            </a:r>
          </a:p>
        </p:txBody>
      </p:sp>
    </p:spTree>
    <p:extLst>
      <p:ext uri="{BB962C8B-B14F-4D97-AF65-F5344CB8AC3E}">
        <p14:creationId xmlns:p14="http://schemas.microsoft.com/office/powerpoint/2010/main" val="3036257873"/>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116632"/>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2</a:t>
            </a:r>
            <a:r>
              <a:rPr lang="zh-CN" altLang="en-US" sz="2800" b="1" dirty="0">
                <a:latin typeface="Consolas" panose="020B0609020204030204" pitchFamily="49" charset="0"/>
                <a:ea typeface="华文楷体" panose="02010600040101010101" pitchFamily="2" charset="-122"/>
              </a:rPr>
              <a:t>：类与对象</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35CABAC3-FEB9-67DC-DA5B-A0454F4A698F}"/>
              </a:ext>
            </a:extLst>
          </p:cNvPr>
          <p:cNvSpPr txBox="1"/>
          <p:nvPr/>
        </p:nvSpPr>
        <p:spPr>
          <a:xfrm>
            <a:off x="136940" y="555627"/>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：请阅读下述程序内容，按顺序写出程序打印输出的结果。</a:t>
            </a:r>
            <a:endParaRPr lang="en-US" altLang="zh-CN" sz="2800" b="1" dirty="0">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1BBFD927-C2F9-8225-F4E0-BF660C3A885D}"/>
              </a:ext>
            </a:extLst>
          </p:cNvPr>
          <p:cNvSpPr txBox="1"/>
          <p:nvPr/>
        </p:nvSpPr>
        <p:spPr>
          <a:xfrm>
            <a:off x="191344" y="1306530"/>
            <a:ext cx="11809312" cy="5478423"/>
          </a:xfrm>
          <a:prstGeom prst="rect">
            <a:avLst/>
          </a:prstGeom>
          <a:solidFill>
            <a:schemeClr val="bg1"/>
          </a:solidFill>
          <a:ln w="19050">
            <a:solidFill>
              <a:schemeClr val="tx1"/>
            </a:solidFill>
          </a:ln>
        </p:spPr>
        <p:txBody>
          <a:bodyPr wrap="square" rtlCol="0">
            <a:spAutoFit/>
          </a:bodyPr>
          <a:lstStyle/>
          <a:p>
            <a:r>
              <a:rPr lang="en-US" altLang="zh-CN" sz="1400" b="1" dirty="0">
                <a:latin typeface="Consolas" panose="020B0609020204030204" pitchFamily="49" charset="0"/>
                <a:ea typeface="华文楷体" panose="02010600040101010101" pitchFamily="2" charset="-122"/>
              </a:rPr>
              <a:t>public class </a:t>
            </a:r>
            <a:r>
              <a:rPr lang="en-US" altLang="zh-CN" sz="1400" b="1" dirty="0" err="1">
                <a:latin typeface="Consolas" panose="020B0609020204030204" pitchFamily="49" charset="0"/>
                <a:ea typeface="华文楷体" panose="02010600040101010101" pitchFamily="2" charset="-122"/>
              </a:rPr>
              <a:t>InitializeObjects</a:t>
            </a:r>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  public static void main(String[] </a:t>
            </a:r>
            <a:r>
              <a:rPr lang="en-US" altLang="zh-CN" sz="1400" b="1" dirty="0" err="1">
                <a:latin typeface="Consolas" panose="020B0609020204030204" pitchFamily="49" charset="0"/>
                <a:ea typeface="华文楷体" panose="02010600040101010101" pitchFamily="2" charset="-122"/>
              </a:rPr>
              <a:t>args</a:t>
            </a:r>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    new Leaf();</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class Root {</a:t>
            </a:r>
          </a:p>
          <a:p>
            <a:r>
              <a:rPr lang="en-US" altLang="zh-CN" sz="1400" b="1" dirty="0">
                <a:latin typeface="Consolas" panose="020B0609020204030204" pitchFamily="49" charset="0"/>
                <a:ea typeface="华文楷体" panose="02010600040101010101" pitchFamily="2" charset="-122"/>
              </a:rPr>
              <a:t>  static {</a:t>
            </a:r>
          </a:p>
          <a:p>
            <a:r>
              <a:rPr lang="en-US" altLang="zh-CN" sz="1400" b="1" dirty="0">
                <a:latin typeface="Consolas" panose="020B0609020204030204" pitchFamily="49" charset="0"/>
                <a:ea typeface="华文楷体" panose="02010600040101010101" pitchFamily="2" charset="-122"/>
              </a:rPr>
              <a:t>    </a:t>
            </a:r>
            <a:r>
              <a:rPr lang="en-US" altLang="zh-CN" sz="1400" b="1" dirty="0" err="1">
                <a:latin typeface="Consolas" panose="020B0609020204030204" pitchFamily="49" charset="0"/>
                <a:ea typeface="华文楷体" panose="02010600040101010101" pitchFamily="2" charset="-122"/>
              </a:rPr>
              <a:t>System.out.println</a:t>
            </a:r>
            <a:r>
              <a:rPr lang="en-US" altLang="zh-CN" sz="1400" b="1" dirty="0">
                <a:latin typeface="Consolas" panose="020B0609020204030204" pitchFamily="49" charset="0"/>
                <a:ea typeface="华文楷体" panose="02010600040101010101" pitchFamily="2" charset="-122"/>
              </a:rPr>
              <a:t>("Root</a:t>
            </a:r>
            <a:r>
              <a:rPr lang="zh-CN" altLang="en-US" sz="1400" b="1" dirty="0">
                <a:latin typeface="Consolas" panose="020B0609020204030204" pitchFamily="49" charset="0"/>
                <a:ea typeface="华文楷体" panose="02010600040101010101" pitchFamily="2" charset="-122"/>
              </a:rPr>
              <a:t>的静态初始化块</a:t>
            </a:r>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    </a:t>
            </a:r>
            <a:r>
              <a:rPr lang="en-US" altLang="zh-CN" sz="1400" b="1" dirty="0" err="1">
                <a:latin typeface="Consolas" panose="020B0609020204030204" pitchFamily="49" charset="0"/>
                <a:ea typeface="华文楷体" panose="02010600040101010101" pitchFamily="2" charset="-122"/>
              </a:rPr>
              <a:t>System.out.println</a:t>
            </a:r>
            <a:r>
              <a:rPr lang="en-US" altLang="zh-CN" sz="1400" b="1" dirty="0">
                <a:latin typeface="Consolas" panose="020B0609020204030204" pitchFamily="49" charset="0"/>
                <a:ea typeface="华文楷体" panose="02010600040101010101" pitchFamily="2" charset="-122"/>
              </a:rPr>
              <a:t>("Root</a:t>
            </a:r>
            <a:r>
              <a:rPr lang="zh-CN" altLang="en-US" sz="1400" b="1" dirty="0">
                <a:latin typeface="Consolas" panose="020B0609020204030204" pitchFamily="49" charset="0"/>
                <a:ea typeface="华文楷体" panose="02010600040101010101" pitchFamily="2" charset="-122"/>
              </a:rPr>
              <a:t>的普通初始化块</a:t>
            </a:r>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  public Root() {</a:t>
            </a:r>
          </a:p>
          <a:p>
            <a:r>
              <a:rPr lang="en-US" altLang="zh-CN" sz="1400" b="1" dirty="0">
                <a:latin typeface="Consolas" panose="020B0609020204030204" pitchFamily="49" charset="0"/>
                <a:ea typeface="华文楷体" panose="02010600040101010101" pitchFamily="2" charset="-122"/>
              </a:rPr>
              <a:t>    </a:t>
            </a:r>
            <a:r>
              <a:rPr lang="en-US" altLang="zh-CN" sz="1400" b="1" dirty="0" err="1">
                <a:latin typeface="Consolas" panose="020B0609020204030204" pitchFamily="49" charset="0"/>
                <a:ea typeface="华文楷体" panose="02010600040101010101" pitchFamily="2" charset="-122"/>
              </a:rPr>
              <a:t>System.out.println</a:t>
            </a:r>
            <a:r>
              <a:rPr lang="en-US" altLang="zh-CN" sz="1400" b="1" dirty="0">
                <a:latin typeface="Consolas" panose="020B0609020204030204" pitchFamily="49" charset="0"/>
                <a:ea typeface="华文楷体" panose="02010600040101010101" pitchFamily="2" charset="-122"/>
              </a:rPr>
              <a:t>("Root</a:t>
            </a:r>
            <a:r>
              <a:rPr lang="zh-CN" altLang="en-US" sz="1400" b="1" dirty="0">
                <a:latin typeface="Consolas" panose="020B0609020204030204" pitchFamily="49" charset="0"/>
                <a:ea typeface="华文楷体" panose="02010600040101010101" pitchFamily="2" charset="-122"/>
              </a:rPr>
              <a:t>的无参数的构造器</a:t>
            </a:r>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  public Root(String msg) {</a:t>
            </a:r>
          </a:p>
          <a:p>
            <a:r>
              <a:rPr lang="en-US" altLang="zh-CN" sz="1400" b="1" dirty="0">
                <a:latin typeface="Consolas" panose="020B0609020204030204" pitchFamily="49" charset="0"/>
                <a:ea typeface="华文楷体" panose="02010600040101010101" pitchFamily="2" charset="-122"/>
              </a:rPr>
              <a:t>    </a:t>
            </a:r>
            <a:r>
              <a:rPr lang="en-US" altLang="zh-CN" sz="1400" b="1" dirty="0" err="1">
                <a:latin typeface="Consolas" panose="020B0609020204030204" pitchFamily="49" charset="0"/>
                <a:ea typeface="华文楷体" panose="02010600040101010101" pitchFamily="2" charset="-122"/>
              </a:rPr>
              <a:t>System.out.println</a:t>
            </a:r>
            <a:r>
              <a:rPr lang="en-US" altLang="zh-CN" sz="1400" b="1" dirty="0">
                <a:latin typeface="Consolas" panose="020B0609020204030204" pitchFamily="49" charset="0"/>
                <a:ea typeface="华文楷体" panose="02010600040101010101" pitchFamily="2" charset="-122"/>
              </a:rPr>
              <a:t>("Root</a:t>
            </a:r>
            <a:r>
              <a:rPr lang="zh-CN" altLang="en-US" sz="1400" b="1" dirty="0">
                <a:latin typeface="Consolas" panose="020B0609020204030204" pitchFamily="49" charset="0"/>
                <a:ea typeface="华文楷体" panose="02010600040101010101" pitchFamily="2" charset="-122"/>
              </a:rPr>
              <a:t>的带参数构造器，其参数值：</a:t>
            </a:r>
            <a:r>
              <a:rPr lang="en-US" altLang="zh-CN" sz="1400" b="1" dirty="0">
                <a:latin typeface="Consolas" panose="020B0609020204030204" pitchFamily="49" charset="0"/>
                <a:ea typeface="华文楷体" panose="02010600040101010101" pitchFamily="2" charset="-122"/>
              </a:rPr>
              <a:t>" + msg);</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class Leaf extends Root {</a:t>
            </a:r>
          </a:p>
          <a:p>
            <a:r>
              <a:rPr lang="en-US" altLang="zh-CN" sz="1400" b="1" dirty="0">
                <a:latin typeface="Consolas" panose="020B0609020204030204" pitchFamily="49" charset="0"/>
                <a:ea typeface="华文楷体" panose="02010600040101010101" pitchFamily="2" charset="-122"/>
              </a:rPr>
              <a:t>  public Leaf() {</a:t>
            </a:r>
          </a:p>
          <a:p>
            <a:r>
              <a:rPr lang="en-US" altLang="zh-CN" sz="1400" b="1" dirty="0">
                <a:latin typeface="Consolas" panose="020B0609020204030204" pitchFamily="49" charset="0"/>
                <a:ea typeface="华文楷体" panose="02010600040101010101" pitchFamily="2" charset="-122"/>
              </a:rPr>
              <a:t>    super("Java</a:t>
            </a:r>
            <a:r>
              <a:rPr lang="zh-CN" altLang="en-US" sz="1400" b="1" dirty="0">
                <a:latin typeface="Consolas" panose="020B0609020204030204" pitchFamily="49" charset="0"/>
                <a:ea typeface="华文楷体" panose="02010600040101010101" pitchFamily="2" charset="-122"/>
              </a:rPr>
              <a:t>初始化顺序演示</a:t>
            </a:r>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    </a:t>
            </a:r>
            <a:r>
              <a:rPr lang="en-US" altLang="zh-CN" sz="1400" b="1" dirty="0" err="1">
                <a:latin typeface="Consolas" panose="020B0609020204030204" pitchFamily="49" charset="0"/>
                <a:ea typeface="华文楷体" panose="02010600040101010101" pitchFamily="2" charset="-122"/>
              </a:rPr>
              <a:t>System.out.println</a:t>
            </a:r>
            <a:r>
              <a:rPr lang="en-US" altLang="zh-CN" sz="1400" b="1" dirty="0">
                <a:latin typeface="Consolas" panose="020B0609020204030204" pitchFamily="49" charset="0"/>
                <a:ea typeface="华文楷体" panose="02010600040101010101" pitchFamily="2" charset="-122"/>
              </a:rPr>
              <a:t>("</a:t>
            </a:r>
            <a:r>
              <a:rPr lang="zh-CN" altLang="en-US" sz="1400" b="1" dirty="0">
                <a:latin typeface="Consolas" panose="020B0609020204030204" pitchFamily="49" charset="0"/>
                <a:ea typeface="华文楷体" panose="02010600040101010101" pitchFamily="2" charset="-122"/>
              </a:rPr>
              <a:t>执行</a:t>
            </a:r>
            <a:r>
              <a:rPr lang="en-US" altLang="zh-CN" sz="1400" b="1" dirty="0">
                <a:latin typeface="Consolas" panose="020B0609020204030204" pitchFamily="49" charset="0"/>
                <a:ea typeface="华文楷体" panose="02010600040101010101" pitchFamily="2" charset="-122"/>
              </a:rPr>
              <a:t>Leaf</a:t>
            </a:r>
            <a:r>
              <a:rPr lang="zh-CN" altLang="en-US" sz="1400" b="1" dirty="0">
                <a:latin typeface="Consolas" panose="020B0609020204030204" pitchFamily="49" charset="0"/>
                <a:ea typeface="华文楷体" panose="02010600040101010101" pitchFamily="2" charset="-122"/>
              </a:rPr>
              <a:t>的构造器</a:t>
            </a:r>
            <a:r>
              <a:rPr lang="en-US" altLang="zh-CN" sz="1400" b="1" dirty="0">
                <a:latin typeface="Consolas" panose="020B0609020204030204" pitchFamily="49" charset="0"/>
                <a:ea typeface="华文楷体" panose="02010600040101010101" pitchFamily="2" charset="-122"/>
              </a:rPr>
              <a:t>");</a:t>
            </a:r>
          </a:p>
          <a:p>
            <a:r>
              <a:rPr lang="en-US" altLang="zh-CN" sz="1400" b="1" dirty="0">
                <a:latin typeface="Consolas" panose="020B0609020204030204" pitchFamily="49" charset="0"/>
                <a:ea typeface="华文楷体" panose="02010600040101010101" pitchFamily="2" charset="-122"/>
              </a:rPr>
              <a:t>  }</a:t>
            </a:r>
          </a:p>
          <a:p>
            <a:r>
              <a:rPr lang="en-US" altLang="zh-CN" sz="1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621692213"/>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116632"/>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2</a:t>
            </a:r>
            <a:r>
              <a:rPr lang="zh-CN" altLang="en-US" sz="2800" b="1" dirty="0">
                <a:latin typeface="Consolas" panose="020B0609020204030204" pitchFamily="49" charset="0"/>
                <a:ea typeface="华文楷体" panose="02010600040101010101" pitchFamily="2" charset="-122"/>
              </a:rPr>
              <a:t>：类与对象</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35CABAC3-FEB9-67DC-DA5B-A0454F4A698F}"/>
              </a:ext>
            </a:extLst>
          </p:cNvPr>
          <p:cNvSpPr txBox="1"/>
          <p:nvPr/>
        </p:nvSpPr>
        <p:spPr>
          <a:xfrm>
            <a:off x="136940" y="555627"/>
            <a:ext cx="11953328" cy="353943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分析：注意，静态初始化块只执行一次。创建子类型的对象时，也会导致父类型的静态初始化块的执行。同时，</a:t>
            </a:r>
            <a:r>
              <a:rPr lang="zh-CN" altLang="en-US" sz="2800" b="1" dirty="0">
                <a:solidFill>
                  <a:srgbClr val="FF0000"/>
                </a:solidFill>
                <a:latin typeface="Consolas" panose="020B0609020204030204" pitchFamily="49" charset="0"/>
                <a:ea typeface="华文楷体" panose="02010600040101010101" pitchFamily="2" charset="-122"/>
              </a:rPr>
              <a:t>静态初始优先于所有的初始</a:t>
            </a:r>
            <a:r>
              <a:rPr lang="zh-CN" altLang="en-US" sz="2800" b="1" dirty="0">
                <a:latin typeface="Consolas" panose="020B0609020204030204" pitchFamily="49" charset="0"/>
                <a:ea typeface="华文楷体" panose="02010600040101010101" pitchFamily="2" charset="-122"/>
              </a:rPr>
              <a:t>，因此，上述程序先运行的必然是静态初始化块。</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结果如下：</a:t>
            </a:r>
            <a:endParaRPr lang="en-US" altLang="zh-CN" sz="2800" b="1" dirty="0">
              <a:latin typeface="Consolas" panose="020B0609020204030204" pitchFamily="49" charset="0"/>
              <a:ea typeface="华文楷体" panose="02010600040101010101" pitchFamily="2" charset="-122"/>
            </a:endParaRPr>
          </a:p>
          <a:p>
            <a:r>
              <a:rPr lang="en-US" altLang="zh-CN" sz="2800" b="1" dirty="0">
                <a:latin typeface="Consolas" panose="020B0609020204030204" pitchFamily="49" charset="0"/>
                <a:ea typeface="华文楷体" panose="02010600040101010101" pitchFamily="2" charset="-122"/>
              </a:rPr>
              <a:t>Root</a:t>
            </a:r>
            <a:r>
              <a:rPr lang="zh-CN" altLang="en-US" sz="2800" b="1" dirty="0">
                <a:latin typeface="Consolas" panose="020B0609020204030204" pitchFamily="49" charset="0"/>
                <a:ea typeface="华文楷体" panose="02010600040101010101" pitchFamily="2" charset="-122"/>
              </a:rPr>
              <a:t>的静态初始化块</a:t>
            </a:r>
          </a:p>
          <a:p>
            <a:r>
              <a:rPr lang="en-US" altLang="zh-CN" sz="2800" b="1" dirty="0">
                <a:latin typeface="Consolas" panose="020B0609020204030204" pitchFamily="49" charset="0"/>
                <a:ea typeface="华文楷体" panose="02010600040101010101" pitchFamily="2" charset="-122"/>
              </a:rPr>
              <a:t>Root</a:t>
            </a:r>
            <a:r>
              <a:rPr lang="zh-CN" altLang="en-US" sz="2800" b="1" dirty="0">
                <a:latin typeface="Consolas" panose="020B0609020204030204" pitchFamily="49" charset="0"/>
                <a:ea typeface="华文楷体" panose="02010600040101010101" pitchFamily="2" charset="-122"/>
              </a:rPr>
              <a:t>的普通初始化块</a:t>
            </a:r>
          </a:p>
          <a:p>
            <a:r>
              <a:rPr lang="en-US" altLang="zh-CN" sz="2800" b="1" dirty="0">
                <a:latin typeface="Consolas" panose="020B0609020204030204" pitchFamily="49" charset="0"/>
                <a:ea typeface="华文楷体" panose="02010600040101010101" pitchFamily="2" charset="-122"/>
              </a:rPr>
              <a:t>Root</a:t>
            </a:r>
            <a:r>
              <a:rPr lang="zh-CN" altLang="en-US" sz="2800" b="1" dirty="0">
                <a:latin typeface="Consolas" panose="020B0609020204030204" pitchFamily="49" charset="0"/>
                <a:ea typeface="华文楷体" panose="02010600040101010101" pitchFamily="2" charset="-122"/>
              </a:rPr>
              <a:t>的带参数构造器，其参数值：</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初始化顺序演示</a:t>
            </a:r>
          </a:p>
          <a:p>
            <a:r>
              <a:rPr lang="zh-CN" altLang="en-US" sz="2800" b="1" dirty="0">
                <a:latin typeface="Consolas" panose="020B0609020204030204" pitchFamily="49" charset="0"/>
                <a:ea typeface="华文楷体" panose="02010600040101010101" pitchFamily="2" charset="-122"/>
              </a:rPr>
              <a:t>执行</a:t>
            </a:r>
            <a:r>
              <a:rPr lang="en-US" altLang="zh-CN" sz="2800" b="1" dirty="0">
                <a:latin typeface="Consolas" panose="020B0609020204030204" pitchFamily="49" charset="0"/>
                <a:ea typeface="华文楷体" panose="02010600040101010101" pitchFamily="2" charset="-122"/>
              </a:rPr>
              <a:t>Leaf</a:t>
            </a:r>
            <a:r>
              <a:rPr lang="zh-CN" altLang="en-US" sz="2800" b="1" dirty="0">
                <a:latin typeface="Consolas" panose="020B0609020204030204" pitchFamily="49" charset="0"/>
                <a:ea typeface="华文楷体" panose="02010600040101010101" pitchFamily="2" charset="-122"/>
              </a:rPr>
              <a:t>的构造器</a:t>
            </a:r>
          </a:p>
        </p:txBody>
      </p:sp>
    </p:spTree>
    <p:extLst>
      <p:ext uri="{BB962C8B-B14F-4D97-AF65-F5344CB8AC3E}">
        <p14:creationId xmlns:p14="http://schemas.microsoft.com/office/powerpoint/2010/main" val="189857633"/>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：泛型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35CABAC3-FEB9-67DC-DA5B-A0454F4A698F}"/>
              </a:ext>
            </a:extLst>
          </p:cNvPr>
          <p:cNvSpPr txBox="1"/>
          <p:nvPr/>
        </p:nvSpPr>
        <p:spPr>
          <a:xfrm>
            <a:off x="119336" y="1196752"/>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相关</a:t>
            </a:r>
            <a:r>
              <a:rPr lang="en-US" altLang="zh-CN" sz="2800" b="1" dirty="0">
                <a:latin typeface="Consolas" panose="020B0609020204030204" pitchFamily="49" charset="0"/>
                <a:ea typeface="华文楷体" panose="02010600040101010101" pitchFamily="2" charset="-122"/>
              </a:rPr>
              <a:t>ppt:</a:t>
            </a:r>
          </a:p>
          <a:p>
            <a:pPr marL="514350" indent="-514350">
              <a:buAutoNum type="arabicPeriod"/>
            </a:pPr>
            <a:r>
              <a:rPr lang="zh-CN" altLang="en-US" sz="2800" b="1" dirty="0">
                <a:latin typeface="Consolas" panose="020B0609020204030204" pitchFamily="49" charset="0"/>
                <a:ea typeface="华文楷体" panose="02010600040101010101" pitchFamily="2" charset="-122"/>
              </a:rPr>
              <a:t>课</a:t>
            </a:r>
            <a:r>
              <a:rPr lang="en-US" altLang="zh-CN" sz="2800" b="1" dirty="0">
                <a:latin typeface="Consolas" panose="020B0609020204030204" pitchFamily="49" charset="0"/>
                <a:ea typeface="华文楷体" panose="02010600040101010101" pitchFamily="2" charset="-122"/>
              </a:rPr>
              <a:t>09 </a:t>
            </a:r>
            <a:r>
              <a:rPr lang="zh-CN" altLang="en-US" sz="2800" b="1" dirty="0">
                <a:latin typeface="Consolas" panose="020B0609020204030204" pitchFamily="49" charset="0"/>
                <a:ea typeface="华文楷体" panose="02010600040101010101" pitchFamily="2" charset="-122"/>
              </a:rPr>
              <a:t>泛型程序设计</a:t>
            </a:r>
            <a:endParaRPr lang="en-US" altLang="zh-CN" sz="2800" b="1" dirty="0">
              <a:latin typeface="Consolas" panose="020B0609020204030204" pitchFamily="49" charset="0"/>
              <a:ea typeface="华文楷体" panose="02010600040101010101" pitchFamily="2" charset="-122"/>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2275013"/>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11</a:t>
            </a:r>
            <a:r>
              <a:rPr lang="zh-CN" altLang="en-US" sz="2800" b="1" dirty="0">
                <a:latin typeface="Consolas" panose="020B0609020204030204" pitchFamily="49" charset="0"/>
                <a:ea typeface="华文楷体" panose="02010600040101010101" pitchFamily="2" charset="-122"/>
              </a:rPr>
              <a:t>：如何创建泛型类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分析：简单实例如下</a:t>
            </a:r>
            <a:endParaRPr lang="en-US" altLang="zh-CN" sz="2800" b="1" dirty="0">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9E6B7FD0-5526-B33A-7C4F-5078CAB65EA6}"/>
              </a:ext>
            </a:extLst>
          </p:cNvPr>
          <p:cNvSpPr txBox="1"/>
          <p:nvPr/>
        </p:nvSpPr>
        <p:spPr>
          <a:xfrm>
            <a:off x="191344" y="3508118"/>
            <a:ext cx="11809312" cy="2677656"/>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public class Pair&lt;T&gt; {</a:t>
            </a:r>
          </a:p>
          <a:p>
            <a:r>
              <a:rPr lang="en-US" altLang="zh-CN" sz="2400" b="1" dirty="0">
                <a:latin typeface="Consolas" panose="020B0609020204030204" pitchFamily="49" charset="0"/>
                <a:ea typeface="华文楷体" panose="02010600040101010101" pitchFamily="2" charset="-122"/>
              </a:rPr>
              <a:t>   public Pair() { first = null; second = null; }</a:t>
            </a:r>
          </a:p>
          <a:p>
            <a:r>
              <a:rPr lang="en-US" altLang="zh-CN" sz="2400" b="1" dirty="0">
                <a:latin typeface="Consolas" panose="020B0609020204030204" pitchFamily="49" charset="0"/>
                <a:ea typeface="华文楷体" panose="02010600040101010101" pitchFamily="2" charset="-122"/>
              </a:rPr>
              <a:t>   public Pair(T first, T second) { </a:t>
            </a:r>
          </a:p>
          <a:p>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this.first</a:t>
            </a:r>
            <a:r>
              <a:rPr lang="en-US" altLang="zh-CN" sz="2400" b="1" dirty="0">
                <a:latin typeface="Consolas" panose="020B0609020204030204" pitchFamily="49" charset="0"/>
                <a:ea typeface="华文楷体" panose="02010600040101010101" pitchFamily="2" charset="-122"/>
              </a:rPr>
              <a:t> = first;  </a:t>
            </a:r>
            <a:r>
              <a:rPr lang="en-US" altLang="zh-CN" sz="2400" b="1" dirty="0" err="1">
                <a:latin typeface="Consolas" panose="020B0609020204030204" pitchFamily="49" charset="0"/>
                <a:ea typeface="华文楷体" panose="02010600040101010101" pitchFamily="2" charset="-122"/>
              </a:rPr>
              <a:t>this.second</a:t>
            </a:r>
            <a:r>
              <a:rPr lang="en-US" altLang="zh-CN" sz="2400" b="1" dirty="0">
                <a:latin typeface="Consolas" panose="020B0609020204030204" pitchFamily="49" charset="0"/>
                <a:ea typeface="华文楷体" panose="02010600040101010101" pitchFamily="2" charset="-122"/>
              </a:rPr>
              <a:t> = second; </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495185539"/>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：泛型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12</a:t>
            </a:r>
            <a:r>
              <a:rPr lang="zh-CN" altLang="en-US" sz="2800" b="1" dirty="0">
                <a:latin typeface="Consolas" panose="020B0609020204030204" pitchFamily="49" charset="0"/>
                <a:ea typeface="华文楷体" panose="02010600040101010101" pitchFamily="2" charset="-122"/>
              </a:rPr>
              <a:t>：如何创建泛型数组？</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分析：简单实例如下</a:t>
            </a:r>
            <a:endParaRPr lang="en-US" altLang="zh-CN" sz="2800" b="1" dirty="0">
              <a:latin typeface="Consolas" panose="020B0609020204030204" pitchFamily="49" charset="0"/>
              <a:ea typeface="华文楷体" panose="02010600040101010101" pitchFamily="2" charset="-122"/>
            </a:endParaRPr>
          </a:p>
        </p:txBody>
      </p:sp>
      <p:sp>
        <p:nvSpPr>
          <p:cNvPr id="8" name="文本框 7">
            <a:extLst>
              <a:ext uri="{FF2B5EF4-FFF2-40B4-BE49-F238E27FC236}">
                <a16:creationId xmlns:a16="http://schemas.microsoft.com/office/drawing/2014/main" id="{034C832C-1BEF-9965-DC1C-5E4A09CD5FB1}"/>
              </a:ext>
            </a:extLst>
          </p:cNvPr>
          <p:cNvSpPr txBox="1"/>
          <p:nvPr/>
        </p:nvSpPr>
        <p:spPr>
          <a:xfrm>
            <a:off x="191344" y="1881991"/>
            <a:ext cx="11809312" cy="4893647"/>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public class </a:t>
            </a:r>
            <a:r>
              <a:rPr lang="en-US" altLang="zh-CN" sz="2400" b="1" dirty="0" err="1">
                <a:latin typeface="Consolas" panose="020B0609020204030204" pitchFamily="49" charset="0"/>
                <a:ea typeface="华文楷体" panose="02010600040101010101" pitchFamily="2" charset="-122"/>
              </a:rPr>
              <a:t>GenericArray</a:t>
            </a:r>
            <a:r>
              <a:rPr lang="en-US" altLang="zh-CN" sz="2400" b="1" dirty="0">
                <a:latin typeface="Consolas" panose="020B0609020204030204" pitchFamily="49" charset="0"/>
                <a:ea typeface="华文楷体" panose="02010600040101010101" pitchFamily="2" charset="-122"/>
              </a:rPr>
              <a:t>&lt;T&gt; {</a:t>
            </a:r>
          </a:p>
          <a:p>
            <a:r>
              <a:rPr lang="en-US" altLang="zh-CN" sz="2400" b="1" dirty="0">
                <a:latin typeface="Consolas" panose="020B0609020204030204" pitchFamily="49" charset="0"/>
                <a:ea typeface="华文楷体" panose="02010600040101010101" pitchFamily="2" charset="-122"/>
              </a:rPr>
              <a:t>  T[] items;</a:t>
            </a:r>
          </a:p>
          <a:p>
            <a:r>
              <a:rPr lang="en-US" altLang="zh-CN" sz="2400" b="1" dirty="0">
                <a:latin typeface="Consolas" panose="020B0609020204030204" pitchFamily="49" charset="0"/>
                <a:ea typeface="华文楷体" panose="02010600040101010101" pitchFamily="2" charset="-122"/>
              </a:rPr>
              <a:t>  int size;</a:t>
            </a:r>
          </a:p>
          <a:p>
            <a:r>
              <a:rPr lang="en-US" altLang="zh-CN" sz="2400" b="1" dirty="0">
                <a:latin typeface="Consolas" panose="020B0609020204030204" pitchFamily="49" charset="0"/>
                <a:ea typeface="华文楷体" panose="02010600040101010101" pitchFamily="2" charset="-122"/>
              </a:rPr>
              <a:t>  @SuppressWarnings("unchecked")</a:t>
            </a:r>
          </a:p>
          <a:p>
            <a:r>
              <a:rPr lang="en-US" altLang="zh-CN" sz="2400" b="1" dirty="0">
                <a:latin typeface="Consolas" panose="020B0609020204030204" pitchFamily="49" charset="0"/>
                <a:ea typeface="华文楷体" panose="02010600040101010101" pitchFamily="2" charset="-122"/>
              </a:rPr>
              <a:t>  public </a:t>
            </a:r>
            <a:r>
              <a:rPr lang="en-US" altLang="zh-CN" sz="2400" b="1" dirty="0" err="1">
                <a:latin typeface="Consolas" panose="020B0609020204030204" pitchFamily="49" charset="0"/>
                <a:ea typeface="华文楷体" panose="02010600040101010101" pitchFamily="2" charset="-122"/>
              </a:rPr>
              <a:t>GenericArray</a:t>
            </a:r>
            <a:r>
              <a:rPr lang="en-US" altLang="zh-CN" sz="2400" b="1" dirty="0">
                <a:latin typeface="Consolas" panose="020B0609020204030204" pitchFamily="49" charset="0"/>
                <a:ea typeface="华文楷体" panose="02010600040101010101" pitchFamily="2" charset="-122"/>
              </a:rPr>
              <a:t>(int size) {</a:t>
            </a:r>
          </a:p>
          <a:p>
            <a:r>
              <a:rPr lang="en-US" altLang="zh-CN" sz="2400" b="1" dirty="0">
                <a:latin typeface="Consolas" panose="020B0609020204030204" pitchFamily="49" charset="0"/>
                <a:ea typeface="华文楷体" panose="02010600040101010101" pitchFamily="2" charset="-122"/>
              </a:rPr>
              <a:t>    items = (T[]) new Object[size];</a:t>
            </a:r>
          </a:p>
          <a:p>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this.size</a:t>
            </a:r>
            <a:r>
              <a:rPr lang="en-US" altLang="zh-CN" sz="2400" b="1" dirty="0">
                <a:latin typeface="Consolas" panose="020B0609020204030204" pitchFamily="49" charset="0"/>
                <a:ea typeface="华文楷体" panose="02010600040101010101" pitchFamily="2" charset="-122"/>
              </a:rPr>
              <a:t> = size;</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public </a:t>
            </a:r>
            <a:r>
              <a:rPr lang="en-US" altLang="zh-CN" sz="2400" b="1" dirty="0" err="1">
                <a:latin typeface="Consolas" panose="020B0609020204030204" pitchFamily="49" charset="0"/>
                <a:ea typeface="华文楷体" panose="02010600040101010101" pitchFamily="2" charset="-122"/>
              </a:rPr>
              <a:t>GenericArray</a:t>
            </a:r>
            <a:r>
              <a:rPr lang="en-US" altLang="zh-CN" sz="2400" b="1" dirty="0">
                <a:latin typeface="Consolas" panose="020B0609020204030204" pitchFamily="49" charset="0"/>
                <a:ea typeface="华文楷体" panose="02010600040101010101" pitchFamily="2" charset="-122"/>
              </a:rPr>
              <a:t>(T[] items) {</a:t>
            </a:r>
          </a:p>
          <a:p>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this.items</a:t>
            </a:r>
            <a:r>
              <a:rPr lang="en-US" altLang="zh-CN" sz="2400" b="1" dirty="0">
                <a:latin typeface="Consolas" panose="020B0609020204030204" pitchFamily="49" charset="0"/>
                <a:ea typeface="华文楷体" panose="02010600040101010101" pitchFamily="2" charset="-122"/>
              </a:rPr>
              <a:t> = items;</a:t>
            </a:r>
          </a:p>
          <a:p>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this.size</a:t>
            </a:r>
            <a:r>
              <a:rPr lang="en-US" altLang="zh-CN" sz="2400" b="1" dirty="0">
                <a:latin typeface="Consolas" panose="020B0609020204030204" pitchFamily="49" charset="0"/>
                <a:ea typeface="华文楷体" panose="02010600040101010101" pitchFamily="2" charset="-122"/>
              </a:rPr>
              <a:t> = </a:t>
            </a:r>
            <a:r>
              <a:rPr lang="en-US" altLang="zh-CN" sz="2400" b="1" dirty="0" err="1">
                <a:latin typeface="Consolas" panose="020B0609020204030204" pitchFamily="49" charset="0"/>
                <a:ea typeface="华文楷体" panose="02010600040101010101" pitchFamily="2" charset="-122"/>
              </a:rPr>
              <a:t>items.length</a:t>
            </a:r>
            <a:r>
              <a:rPr lang="en-US" altLang="zh-CN" sz="2400" b="1" dirty="0">
                <a:latin typeface="Consolas" panose="020B0609020204030204" pitchFamily="49" charset="0"/>
                <a:ea typeface="华文楷体" panose="02010600040101010101" pitchFamily="2" charset="-122"/>
              </a:rPr>
              <a:t>;</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7721823"/>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：泛型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13</a:t>
            </a:r>
            <a:r>
              <a:rPr lang="zh-CN" altLang="en-US" sz="2800" b="1" dirty="0">
                <a:latin typeface="Consolas" panose="020B0609020204030204" pitchFamily="49" charset="0"/>
                <a:ea typeface="华文楷体" panose="02010600040101010101" pitchFamily="2" charset="-122"/>
              </a:rPr>
              <a:t>：如何创建泛型方法？</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分析：简单实例如下</a:t>
            </a:r>
            <a:endParaRPr lang="en-US" altLang="zh-CN" sz="2800" b="1" dirty="0">
              <a:latin typeface="Consolas" panose="020B0609020204030204" pitchFamily="49" charset="0"/>
              <a:ea typeface="华文楷体" panose="02010600040101010101" pitchFamily="2" charset="-122"/>
            </a:endParaRPr>
          </a:p>
        </p:txBody>
      </p:sp>
      <p:sp>
        <p:nvSpPr>
          <p:cNvPr id="8" name="文本框 7">
            <a:extLst>
              <a:ext uri="{FF2B5EF4-FFF2-40B4-BE49-F238E27FC236}">
                <a16:creationId xmlns:a16="http://schemas.microsoft.com/office/drawing/2014/main" id="{034C832C-1BEF-9965-DC1C-5E4A09CD5FB1}"/>
              </a:ext>
            </a:extLst>
          </p:cNvPr>
          <p:cNvSpPr txBox="1"/>
          <p:nvPr/>
        </p:nvSpPr>
        <p:spPr>
          <a:xfrm>
            <a:off x="191344" y="1881991"/>
            <a:ext cx="11809312" cy="1938992"/>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class </a:t>
            </a:r>
            <a:r>
              <a:rPr lang="en-US" altLang="zh-CN" sz="2400" b="1" dirty="0" err="1">
                <a:latin typeface="Consolas" panose="020B0609020204030204" pitchFamily="49" charset="0"/>
                <a:ea typeface="华文楷体" panose="02010600040101010101" pitchFamily="2" charset="-122"/>
              </a:rPr>
              <a:t>ArrayAlg</a:t>
            </a:r>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public static &lt;T&gt; T </a:t>
            </a:r>
            <a:r>
              <a:rPr lang="en-US" altLang="zh-CN" sz="2400" b="1" dirty="0" err="1">
                <a:latin typeface="Consolas" panose="020B0609020204030204" pitchFamily="49" charset="0"/>
                <a:ea typeface="华文楷体" panose="02010600040101010101" pitchFamily="2" charset="-122"/>
              </a:rPr>
              <a:t>getMiddle</a:t>
            </a:r>
            <a:r>
              <a:rPr lang="en-US" altLang="zh-CN" sz="2400" b="1" dirty="0">
                <a:latin typeface="Consolas" panose="020B0609020204030204" pitchFamily="49" charset="0"/>
                <a:ea typeface="华文楷体" panose="02010600040101010101" pitchFamily="2" charset="-122"/>
              </a:rPr>
              <a:t>(T[] a) {</a:t>
            </a:r>
          </a:p>
          <a:p>
            <a:r>
              <a:rPr lang="en-US" altLang="zh-CN" sz="2400" b="1" dirty="0">
                <a:latin typeface="Consolas" panose="020B0609020204030204" pitchFamily="49" charset="0"/>
                <a:ea typeface="华文楷体" panose="02010600040101010101" pitchFamily="2" charset="-122"/>
              </a:rPr>
              <a:t>    return a[</a:t>
            </a:r>
            <a:r>
              <a:rPr lang="en-US" altLang="zh-CN" sz="2400" b="1" dirty="0" err="1">
                <a:latin typeface="Consolas" panose="020B0609020204030204" pitchFamily="49" charset="0"/>
                <a:ea typeface="华文楷体" panose="02010600040101010101" pitchFamily="2" charset="-122"/>
              </a:rPr>
              <a:t>a.length</a:t>
            </a:r>
            <a:r>
              <a:rPr lang="en-US" altLang="zh-CN" sz="2400" b="1" dirty="0">
                <a:latin typeface="Consolas" panose="020B0609020204030204" pitchFamily="49" charset="0"/>
                <a:ea typeface="华文楷体" panose="02010600040101010101" pitchFamily="2" charset="-122"/>
              </a:rPr>
              <a:t> / 2];</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2650711579"/>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：泛型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2677656"/>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14</a:t>
            </a:r>
            <a:r>
              <a:rPr lang="zh-CN" altLang="en-US" sz="2800" b="1" dirty="0">
                <a:latin typeface="Consolas" panose="020B0609020204030204" pitchFamily="49" charset="0"/>
                <a:ea typeface="华文楷体" panose="02010600040101010101" pitchFamily="2" charset="-122"/>
              </a:rPr>
              <a:t>：什么是泛型约束？</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分析：对泛型参数进行类型上的限制，例如 </a:t>
            </a:r>
            <a:r>
              <a:rPr lang="en-US" altLang="zh-CN" sz="2800" b="1" dirty="0">
                <a:latin typeface="Consolas" panose="020B0609020204030204" pitchFamily="49" charset="0"/>
                <a:ea typeface="华文楷体" panose="02010600040101010101" pitchFamily="2" charset="-122"/>
              </a:rPr>
              <a:t>T extends Comparable&lt;T&gt;</a:t>
            </a:r>
            <a:r>
              <a:rPr lang="zh-CN" altLang="en-US" sz="2800" b="1" dirty="0">
                <a:latin typeface="Consolas" panose="020B0609020204030204" pitchFamily="49" charset="0"/>
                <a:ea typeface="华文楷体" panose="02010600040101010101" pitchFamily="2" charset="-122"/>
              </a:rPr>
              <a:t>表示限制泛型参数所表示的类型必须实现</a:t>
            </a:r>
            <a:r>
              <a:rPr lang="en-US" altLang="zh-CN" sz="2800" b="1" dirty="0">
                <a:latin typeface="Consolas" panose="020B0609020204030204" pitchFamily="49" charset="0"/>
                <a:ea typeface="华文楷体" panose="02010600040101010101" pitchFamily="2" charset="-122"/>
              </a:rPr>
              <a:t>Comparable</a:t>
            </a:r>
            <a:r>
              <a:rPr lang="zh-CN" altLang="en-US" sz="2800" b="1" dirty="0">
                <a:latin typeface="Consolas" panose="020B0609020204030204" pitchFamily="49" charset="0"/>
                <a:ea typeface="华文楷体" panose="02010600040101010101" pitchFamily="2" charset="-122"/>
              </a:rPr>
              <a:t>接口。此外，可以对泛型参数指定多个类型上的限制，例如 </a:t>
            </a:r>
            <a:r>
              <a:rPr lang="en-US" altLang="zh-CN" sz="2800" b="1" dirty="0">
                <a:latin typeface="Consolas" panose="020B0609020204030204" pitchFamily="49" charset="0"/>
                <a:ea typeface="华文楷体" panose="02010600040101010101" pitchFamily="2" charset="-122"/>
              </a:rPr>
              <a:t>T extends Comparable&lt;T&gt; &amp; Serializable</a:t>
            </a:r>
            <a:r>
              <a:rPr lang="zh-CN" altLang="en-US" sz="2800" b="1" dirty="0">
                <a:latin typeface="Consolas" panose="020B0609020204030204" pitchFamily="49" charset="0"/>
                <a:ea typeface="华文楷体" panose="02010600040101010101" pitchFamily="2" charset="-122"/>
              </a:rPr>
              <a:t>，表示限制泛型参数所表示的类型必须实现</a:t>
            </a:r>
            <a:r>
              <a:rPr lang="en-US" altLang="zh-CN" sz="2800" b="1" dirty="0">
                <a:latin typeface="Consolas" panose="020B0609020204030204" pitchFamily="49" charset="0"/>
                <a:ea typeface="华文楷体" panose="02010600040101010101" pitchFamily="2" charset="-122"/>
              </a:rPr>
              <a:t>Comparable</a:t>
            </a:r>
            <a:r>
              <a:rPr lang="zh-CN" altLang="en-US" sz="2800" b="1" dirty="0">
                <a:latin typeface="Consolas" panose="020B0609020204030204" pitchFamily="49" charset="0"/>
                <a:ea typeface="华文楷体" panose="02010600040101010101" pitchFamily="2" charset="-122"/>
              </a:rPr>
              <a:t>和</a:t>
            </a:r>
            <a:r>
              <a:rPr lang="en-US" altLang="zh-CN" sz="2800" b="1" dirty="0">
                <a:latin typeface="Consolas" panose="020B0609020204030204" pitchFamily="49" charset="0"/>
                <a:ea typeface="华文楷体" panose="02010600040101010101" pitchFamily="2" charset="-122"/>
              </a:rPr>
              <a:t>Serializable</a:t>
            </a:r>
            <a:r>
              <a:rPr lang="zh-CN" altLang="en-US" sz="2800" b="1" dirty="0">
                <a:latin typeface="Consolas" panose="020B0609020204030204" pitchFamily="49" charset="0"/>
                <a:ea typeface="华文楷体" panose="02010600040101010101" pitchFamily="2" charset="-122"/>
              </a:rPr>
              <a:t>接口</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148233601"/>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：泛型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：请在下述程序空白处填上正确内容，完善静态方法</a:t>
            </a:r>
            <a:r>
              <a:rPr lang="en-US" altLang="zh-CN" sz="2800" b="1" dirty="0" err="1">
                <a:latin typeface="Consolas" panose="020B0609020204030204" pitchFamily="49" charset="0"/>
                <a:ea typeface="华文楷体" panose="02010600040101010101" pitchFamily="2" charset="-122"/>
              </a:rPr>
              <a:t>maxOfObjs</a:t>
            </a:r>
            <a:r>
              <a:rPr lang="zh-CN" altLang="en-US" sz="2800" b="1" dirty="0">
                <a:latin typeface="Consolas" panose="020B0609020204030204" pitchFamily="49" charset="0"/>
                <a:ea typeface="华文楷体" panose="02010600040101010101" pitchFamily="2" charset="-122"/>
              </a:rPr>
              <a:t>，通过结合</a:t>
            </a:r>
            <a:r>
              <a:rPr lang="en-US" altLang="zh-CN" sz="2800" b="1" dirty="0" err="1">
                <a:latin typeface="Consolas" panose="020B0609020204030204" pitchFamily="49" charset="0"/>
                <a:ea typeface="华文楷体" panose="02010600040101010101" pitchFamily="2" charset="-122"/>
              </a:rPr>
              <a:t>compareTo</a:t>
            </a:r>
            <a:r>
              <a:rPr lang="zh-CN" altLang="en-US" sz="2800" b="1" dirty="0">
                <a:latin typeface="Consolas" panose="020B0609020204030204" pitchFamily="49" charset="0"/>
                <a:ea typeface="华文楷体" panose="02010600040101010101" pitchFamily="2" charset="-122"/>
              </a:rPr>
              <a:t>方法找出一系列对象中的最大对象。</a:t>
            </a:r>
            <a:endParaRPr lang="en-US" altLang="zh-CN" sz="2800" b="1" dirty="0">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BFAE692C-0B7A-A0AC-9561-567ED1E973FD}"/>
              </a:ext>
            </a:extLst>
          </p:cNvPr>
          <p:cNvSpPr txBox="1"/>
          <p:nvPr/>
        </p:nvSpPr>
        <p:spPr>
          <a:xfrm>
            <a:off x="191344" y="1881991"/>
            <a:ext cx="11809312" cy="2677656"/>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import </a:t>
            </a:r>
            <a:r>
              <a:rPr lang="en-US" altLang="zh-CN" sz="2400" b="1" dirty="0" err="1">
                <a:latin typeface="Consolas" panose="020B0609020204030204" pitchFamily="49" charset="0"/>
                <a:ea typeface="华文楷体" panose="02010600040101010101" pitchFamily="2" charset="-122"/>
              </a:rPr>
              <a:t>java.util.Arrays</a:t>
            </a:r>
            <a:r>
              <a:rPr lang="en-US" altLang="zh-CN" sz="2400" b="1" dirty="0">
                <a:latin typeface="Consolas" panose="020B0609020204030204" pitchFamily="49" charset="0"/>
                <a:ea typeface="华文楷体" panose="02010600040101010101" pitchFamily="2" charset="-122"/>
              </a:rPr>
              <a:t>;</a:t>
            </a:r>
          </a:p>
          <a:p>
            <a:endParaRPr lang="en-US" altLang="zh-CN" sz="2400" b="1" dirty="0">
              <a:latin typeface="Consolas" panose="020B0609020204030204" pitchFamily="49" charset="0"/>
              <a:ea typeface="华文楷体" panose="02010600040101010101" pitchFamily="2" charset="-122"/>
            </a:endParaRPr>
          </a:p>
          <a:p>
            <a:r>
              <a:rPr lang="en-US" altLang="zh-CN" sz="2400" b="1" dirty="0">
                <a:latin typeface="Consolas" panose="020B0609020204030204" pitchFamily="49" charset="0"/>
                <a:ea typeface="华文楷体" panose="02010600040101010101" pitchFamily="2" charset="-122"/>
              </a:rPr>
              <a:t>public class </a:t>
            </a:r>
            <a:r>
              <a:rPr lang="en-US" altLang="zh-CN" sz="2400" b="1" dirty="0" err="1">
                <a:latin typeface="Consolas" panose="020B0609020204030204" pitchFamily="49" charset="0"/>
                <a:ea typeface="华文楷体" panose="02010600040101010101" pitchFamily="2" charset="-122"/>
              </a:rPr>
              <a:t>MaxOfObjs</a:t>
            </a:r>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public static &lt;T extends Comparable&lt;T&gt;&gt; T </a:t>
            </a:r>
            <a:r>
              <a:rPr lang="en-US" altLang="zh-CN" sz="2400" b="1" dirty="0" err="1">
                <a:latin typeface="Consolas" panose="020B0609020204030204" pitchFamily="49" charset="0"/>
                <a:ea typeface="华文楷体" panose="02010600040101010101" pitchFamily="2" charset="-122"/>
              </a:rPr>
              <a:t>maxOfObjs</a:t>
            </a:r>
            <a:r>
              <a:rPr lang="en-US" altLang="zh-CN" sz="2400" b="1" dirty="0">
                <a:latin typeface="Consolas" panose="020B0609020204030204" pitchFamily="49" charset="0"/>
                <a:ea typeface="华文楷体" panose="02010600040101010101" pitchFamily="2" charset="-122"/>
              </a:rPr>
              <a:t>(T ... </a:t>
            </a:r>
            <a:r>
              <a:rPr lang="en-US" altLang="zh-CN" sz="2400" b="1" dirty="0" err="1">
                <a:latin typeface="Consolas" panose="020B0609020204030204" pitchFamily="49" charset="0"/>
                <a:ea typeface="华文楷体" panose="02010600040101010101" pitchFamily="2" charset="-122"/>
              </a:rPr>
              <a:t>objs</a:t>
            </a:r>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_________________________________________________________</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754078923"/>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：泛型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分析：题干中的程序表明</a:t>
            </a:r>
            <a:r>
              <a:rPr lang="en-US" altLang="zh-CN" sz="2800" b="1" dirty="0" err="1">
                <a:latin typeface="Consolas" panose="020B0609020204030204" pitchFamily="49" charset="0"/>
                <a:ea typeface="华文楷体" panose="02010600040101010101" pitchFamily="2" charset="-122"/>
              </a:rPr>
              <a:t>objs</a:t>
            </a:r>
            <a:r>
              <a:rPr lang="zh-CN" altLang="en-US" sz="2800" b="1" dirty="0">
                <a:latin typeface="Consolas" panose="020B0609020204030204" pitchFamily="49" charset="0"/>
                <a:ea typeface="华文楷体" panose="02010600040101010101" pitchFamily="2" charset="-122"/>
              </a:rPr>
              <a:t>数组中的每个成员必然实现了</a:t>
            </a:r>
            <a:r>
              <a:rPr lang="en-US" altLang="zh-CN" sz="2800" b="1" dirty="0" err="1">
                <a:latin typeface="Consolas" panose="020B0609020204030204" pitchFamily="49" charset="0"/>
                <a:ea typeface="华文楷体" panose="02010600040101010101" pitchFamily="2" charset="-122"/>
              </a:rPr>
              <a:t>compareTo</a:t>
            </a:r>
            <a:r>
              <a:rPr lang="zh-CN" altLang="en-US" sz="2800" b="1" dirty="0">
                <a:latin typeface="Consolas" panose="020B0609020204030204" pitchFamily="49" charset="0"/>
                <a:ea typeface="华文楷体" panose="02010600040101010101" pitchFamily="2" charset="-122"/>
              </a:rPr>
              <a:t>方法，因此，可简单通过循环找出最大值</a:t>
            </a:r>
            <a:endParaRPr lang="en-US" altLang="zh-CN" sz="2800" b="1" dirty="0">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BFAE692C-0B7A-A0AC-9561-567ED1E973FD}"/>
              </a:ext>
            </a:extLst>
          </p:cNvPr>
          <p:cNvSpPr txBox="1"/>
          <p:nvPr/>
        </p:nvSpPr>
        <p:spPr>
          <a:xfrm>
            <a:off x="191344" y="2060848"/>
            <a:ext cx="11809312" cy="4524315"/>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public class </a:t>
            </a:r>
            <a:r>
              <a:rPr lang="en-US" altLang="zh-CN" sz="2400" b="1" dirty="0" err="1">
                <a:latin typeface="Consolas" panose="020B0609020204030204" pitchFamily="49" charset="0"/>
                <a:ea typeface="华文楷体" panose="02010600040101010101" pitchFamily="2" charset="-122"/>
              </a:rPr>
              <a:t>MaxOfObjs</a:t>
            </a:r>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public static &lt;T extends Comparable&lt;T&gt;&gt; T </a:t>
            </a:r>
            <a:r>
              <a:rPr lang="en-US" altLang="zh-CN" sz="2400" b="1" dirty="0" err="1">
                <a:latin typeface="Consolas" panose="020B0609020204030204" pitchFamily="49" charset="0"/>
                <a:ea typeface="华文楷体" panose="02010600040101010101" pitchFamily="2" charset="-122"/>
              </a:rPr>
              <a:t>maxOfObjs</a:t>
            </a:r>
            <a:r>
              <a:rPr lang="en-US" altLang="zh-CN" sz="2400" b="1" dirty="0">
                <a:latin typeface="Consolas" panose="020B0609020204030204" pitchFamily="49" charset="0"/>
                <a:ea typeface="华文楷体" panose="02010600040101010101" pitchFamily="2" charset="-122"/>
              </a:rPr>
              <a:t>(T ... </a:t>
            </a:r>
            <a:r>
              <a:rPr lang="en-US" altLang="zh-CN" sz="2400" b="1" dirty="0" err="1">
                <a:latin typeface="Consolas" panose="020B0609020204030204" pitchFamily="49" charset="0"/>
                <a:ea typeface="华文楷体" panose="02010600040101010101" pitchFamily="2" charset="-122"/>
              </a:rPr>
              <a:t>objs</a:t>
            </a:r>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if (</a:t>
            </a:r>
            <a:r>
              <a:rPr lang="en-US" altLang="zh-CN" sz="2400" b="1" dirty="0" err="1">
                <a:latin typeface="Consolas" panose="020B0609020204030204" pitchFamily="49" charset="0"/>
                <a:ea typeface="华文楷体" panose="02010600040101010101" pitchFamily="2" charset="-122"/>
              </a:rPr>
              <a:t>objs.length</a:t>
            </a:r>
            <a:r>
              <a:rPr lang="en-US" altLang="zh-CN" sz="2400" b="1" dirty="0">
                <a:latin typeface="Consolas" panose="020B0609020204030204" pitchFamily="49" charset="0"/>
                <a:ea typeface="华文楷体" panose="02010600040101010101" pitchFamily="2" charset="-122"/>
              </a:rPr>
              <a:t> == 0) return null;</a:t>
            </a:r>
          </a:p>
          <a:p>
            <a:r>
              <a:rPr lang="en-US" altLang="zh-CN" sz="2400" b="1" dirty="0">
                <a:latin typeface="Consolas" panose="020B0609020204030204" pitchFamily="49" charset="0"/>
                <a:ea typeface="华文楷体" panose="02010600040101010101" pitchFamily="2" charset="-122"/>
              </a:rPr>
              <a:t>    T max = null;</a:t>
            </a:r>
          </a:p>
          <a:p>
            <a:r>
              <a:rPr lang="en-US" altLang="zh-CN" sz="2400" b="1" dirty="0">
                <a:latin typeface="Consolas" panose="020B0609020204030204" pitchFamily="49" charset="0"/>
                <a:ea typeface="华文楷体" panose="02010600040101010101" pitchFamily="2" charset="-122"/>
              </a:rPr>
              <a:t>    for (T obj : </a:t>
            </a:r>
            <a:r>
              <a:rPr lang="en-US" altLang="zh-CN" sz="2400" b="1" dirty="0" err="1">
                <a:latin typeface="Consolas" panose="020B0609020204030204" pitchFamily="49" charset="0"/>
                <a:ea typeface="华文楷体" panose="02010600040101010101" pitchFamily="2" charset="-122"/>
              </a:rPr>
              <a:t>objs</a:t>
            </a:r>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if (obj != null </a:t>
            </a:r>
          </a:p>
          <a:p>
            <a:r>
              <a:rPr lang="en-US" altLang="zh-CN" sz="2400" b="1" dirty="0">
                <a:latin typeface="Consolas" panose="020B0609020204030204" pitchFamily="49" charset="0"/>
                <a:ea typeface="华文楷体" panose="02010600040101010101" pitchFamily="2" charset="-122"/>
              </a:rPr>
              <a:t>          &amp;&amp; (max == null </a:t>
            </a:r>
          </a:p>
          <a:p>
            <a:r>
              <a:rPr lang="en-US" altLang="zh-CN" sz="2400" b="1" dirty="0">
                <a:latin typeface="Consolas" panose="020B0609020204030204" pitchFamily="49" charset="0"/>
                <a:ea typeface="华文楷体" panose="02010600040101010101" pitchFamily="2" charset="-122"/>
              </a:rPr>
              <a:t>          || </a:t>
            </a:r>
            <a:r>
              <a:rPr lang="en-US" altLang="zh-CN" sz="2400" b="1" dirty="0" err="1">
                <a:latin typeface="Consolas" panose="020B0609020204030204" pitchFamily="49" charset="0"/>
                <a:ea typeface="华文楷体" panose="02010600040101010101" pitchFamily="2" charset="-122"/>
              </a:rPr>
              <a:t>max.compareTo</a:t>
            </a:r>
            <a:r>
              <a:rPr lang="en-US" altLang="zh-CN" sz="2400" b="1" dirty="0">
                <a:latin typeface="Consolas" panose="020B0609020204030204" pitchFamily="49" charset="0"/>
                <a:ea typeface="华文楷体" panose="02010600040101010101" pitchFamily="2" charset="-122"/>
              </a:rPr>
              <a:t>(obj) &lt; 0)) </a:t>
            </a:r>
          </a:p>
          <a:p>
            <a:r>
              <a:rPr lang="en-US" altLang="zh-CN" sz="2400" b="1" dirty="0">
                <a:latin typeface="Consolas" panose="020B0609020204030204" pitchFamily="49" charset="0"/>
                <a:ea typeface="华文楷体" panose="02010600040101010101" pitchFamily="2" charset="-122"/>
              </a:rPr>
              <a:t>        max = obj;</a:t>
            </a:r>
          </a:p>
          <a:p>
            <a:r>
              <a:rPr lang="en-US" altLang="zh-CN" sz="2400" b="1" dirty="0">
                <a:latin typeface="Consolas" panose="020B0609020204030204" pitchFamily="49" charset="0"/>
                <a:ea typeface="华文楷体" panose="02010600040101010101" pitchFamily="2" charset="-122"/>
              </a:rPr>
              <a:t>    return max;</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24987743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：多态</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E4DB1AD1-482B-CC6C-2049-CD6CF120A2A3}"/>
              </a:ext>
            </a:extLst>
          </p:cNvPr>
          <p:cNvSpPr txBox="1"/>
          <p:nvPr/>
        </p:nvSpPr>
        <p:spPr>
          <a:xfrm>
            <a:off x="119336" y="1196752"/>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相关</a:t>
            </a:r>
            <a:r>
              <a:rPr lang="en-US" altLang="zh-CN" sz="2800" b="1" dirty="0">
                <a:latin typeface="Consolas" panose="020B0609020204030204" pitchFamily="49" charset="0"/>
                <a:ea typeface="华文楷体" panose="02010600040101010101" pitchFamily="2" charset="-122"/>
              </a:rPr>
              <a:t>ppt:</a:t>
            </a:r>
          </a:p>
          <a:p>
            <a:pPr marL="514350" indent="-514350">
              <a:buAutoNum type="arabicPeriod"/>
            </a:pPr>
            <a:r>
              <a:rPr lang="zh-CN" altLang="en-US" sz="2800" b="1" dirty="0">
                <a:latin typeface="Consolas" panose="020B0609020204030204" pitchFamily="49" charset="0"/>
                <a:ea typeface="华文楷体" panose="02010600040101010101" pitchFamily="2" charset="-122"/>
              </a:rPr>
              <a:t>课</a:t>
            </a:r>
            <a:r>
              <a:rPr lang="en-US" altLang="zh-CN" sz="2800" b="1" dirty="0">
                <a:latin typeface="Consolas" panose="020B0609020204030204" pitchFamily="49" charset="0"/>
                <a:ea typeface="华文楷体" panose="02010600040101010101" pitchFamily="2" charset="-122"/>
              </a:rPr>
              <a:t>10 Java</a:t>
            </a:r>
            <a:r>
              <a:rPr lang="zh-CN" altLang="en-US" sz="2800" b="1" dirty="0">
                <a:latin typeface="Consolas" panose="020B0609020204030204" pitchFamily="49" charset="0"/>
                <a:ea typeface="华文楷体" panose="02010600040101010101" pitchFamily="2" charset="-122"/>
              </a:rPr>
              <a:t>程序设计之多态</a:t>
            </a:r>
            <a:endParaRPr lang="en-US" altLang="zh-CN" sz="2800" b="1" dirty="0">
              <a:latin typeface="Consolas" panose="020B0609020204030204" pitchFamily="49" charset="0"/>
              <a:ea typeface="华文楷体" panose="02010600040101010101" pitchFamily="2" charset="-122"/>
            </a:endParaRPr>
          </a:p>
        </p:txBody>
      </p:sp>
      <p:sp>
        <p:nvSpPr>
          <p:cNvPr id="9" name="文本框 8">
            <a:extLst>
              <a:ext uri="{FF2B5EF4-FFF2-40B4-BE49-F238E27FC236}">
                <a16:creationId xmlns:a16="http://schemas.microsoft.com/office/drawing/2014/main" id="{F0189F54-9A37-2D69-6DE1-203D5585B48A}"/>
              </a:ext>
            </a:extLst>
          </p:cNvPr>
          <p:cNvSpPr txBox="1"/>
          <p:nvPr/>
        </p:nvSpPr>
        <p:spPr>
          <a:xfrm>
            <a:off x="119336" y="2150859"/>
            <a:ext cx="11953328" cy="1815882"/>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15</a:t>
            </a:r>
            <a:r>
              <a:rPr lang="zh-CN" altLang="en-US" sz="2800" b="1" dirty="0">
                <a:latin typeface="Consolas" panose="020B0609020204030204" pitchFamily="49" charset="0"/>
                <a:ea typeface="华文楷体" panose="02010600040101010101" pitchFamily="2" charset="-122"/>
              </a:rPr>
              <a:t>：了解多态的简单使用</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分析：多态的最本质特征就是父类（或接口）变量可以引用子类（或实现了接口的类）对象。例如</a:t>
            </a:r>
            <a:r>
              <a:rPr lang="en-US" altLang="zh-CN" sz="2800" b="1" dirty="0" err="1">
                <a:latin typeface="Consolas" panose="020B0609020204030204" pitchFamily="49" charset="0"/>
                <a:ea typeface="华文楷体" panose="02010600040101010101" pitchFamily="2" charset="-122"/>
              </a:rPr>
              <a:t>ArrayList</a:t>
            </a:r>
            <a:r>
              <a:rPr lang="zh-CN" altLang="en-US" sz="2800" b="1" dirty="0">
                <a:latin typeface="Consolas" panose="020B0609020204030204" pitchFamily="49" charset="0"/>
                <a:ea typeface="华文楷体" panose="02010600040101010101" pitchFamily="2" charset="-122"/>
              </a:rPr>
              <a:t>就实现了</a:t>
            </a:r>
            <a:r>
              <a:rPr lang="en-US" altLang="zh-CN" sz="2800" b="1" dirty="0">
                <a:latin typeface="Consolas" panose="020B0609020204030204" pitchFamily="49" charset="0"/>
                <a:ea typeface="华文楷体" panose="02010600040101010101" pitchFamily="2" charset="-122"/>
              </a:rPr>
              <a:t>List</a:t>
            </a:r>
            <a:r>
              <a:rPr lang="zh-CN" altLang="en-US" sz="2800" b="1" dirty="0">
                <a:latin typeface="Consolas" panose="020B0609020204030204" pitchFamily="49" charset="0"/>
                <a:ea typeface="华文楷体" panose="02010600040101010101" pitchFamily="2" charset="-122"/>
              </a:rPr>
              <a:t>接口，故下述代码是成立的</a:t>
            </a:r>
            <a:endParaRPr lang="en-US" altLang="zh-CN" sz="2800" b="1" dirty="0">
              <a:latin typeface="Consolas" panose="020B0609020204030204" pitchFamily="49" charset="0"/>
              <a:ea typeface="华文楷体" panose="02010600040101010101" pitchFamily="2" charset="-122"/>
            </a:endParaRPr>
          </a:p>
        </p:txBody>
      </p:sp>
      <p:sp>
        <p:nvSpPr>
          <p:cNvPr id="11" name="文本框 10">
            <a:extLst>
              <a:ext uri="{FF2B5EF4-FFF2-40B4-BE49-F238E27FC236}">
                <a16:creationId xmlns:a16="http://schemas.microsoft.com/office/drawing/2014/main" id="{57981E24-361E-1049-9792-7A1F1CFE6E7E}"/>
              </a:ext>
            </a:extLst>
          </p:cNvPr>
          <p:cNvSpPr txBox="1"/>
          <p:nvPr/>
        </p:nvSpPr>
        <p:spPr>
          <a:xfrm>
            <a:off x="191344" y="3966741"/>
            <a:ext cx="11809312" cy="830997"/>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List&lt;String&gt; </a:t>
            </a:r>
            <a:r>
              <a:rPr lang="en-US" altLang="zh-CN" sz="2400" b="1" dirty="0" err="1">
                <a:latin typeface="Consolas" panose="020B0609020204030204" pitchFamily="49" charset="0"/>
                <a:ea typeface="华文楷体" panose="02010600040101010101" pitchFamily="2" charset="-122"/>
              </a:rPr>
              <a:t>xs</a:t>
            </a:r>
            <a:r>
              <a:rPr lang="en-US" altLang="zh-CN" sz="2400" b="1" dirty="0">
                <a:latin typeface="Consolas" panose="020B0609020204030204" pitchFamily="49" charset="0"/>
                <a:ea typeface="华文楷体" panose="02010600040101010101" pitchFamily="2" charset="-122"/>
              </a:rPr>
              <a:t> = new </a:t>
            </a:r>
            <a:r>
              <a:rPr lang="en-US" altLang="zh-CN" sz="2400" b="1" dirty="0" err="1">
                <a:latin typeface="Consolas" panose="020B0609020204030204" pitchFamily="49" charset="0"/>
                <a:ea typeface="华文楷体" panose="02010600040101010101" pitchFamily="2" charset="-122"/>
              </a:rPr>
              <a:t>ArrayList</a:t>
            </a:r>
            <a:r>
              <a:rPr lang="en-US" altLang="zh-CN" sz="2400" b="1" dirty="0">
                <a:latin typeface="Consolas" panose="020B0609020204030204" pitchFamily="49" charset="0"/>
                <a:ea typeface="华文楷体" panose="02010600040101010101" pitchFamily="2" charset="-122"/>
              </a:rPr>
              <a:t>&lt;String&gt;(</a:t>
            </a:r>
          </a:p>
          <a:p>
            <a:r>
              <a:rPr lang="en-US" altLang="zh-CN" sz="2400" b="1" dirty="0" err="1">
                <a:latin typeface="Consolas" panose="020B0609020204030204" pitchFamily="49" charset="0"/>
                <a:ea typeface="华文楷体" panose="02010600040101010101" pitchFamily="2" charset="-122"/>
              </a:rPr>
              <a:t>List.of</a:t>
            </a:r>
            <a:r>
              <a:rPr lang="en-US" altLang="zh-CN" sz="2400" b="1" dirty="0">
                <a:latin typeface="Consolas" panose="020B0609020204030204" pitchFamily="49" charset="0"/>
                <a:ea typeface="华文楷体" panose="02010600040101010101" pitchFamily="2" charset="-122"/>
              </a:rPr>
              <a:t>(“</a:t>
            </a:r>
            <a:r>
              <a:rPr lang="en-US" altLang="zh-CN" sz="2400" b="1" dirty="0" err="1">
                <a:latin typeface="Consolas" panose="020B0609020204030204" pitchFamily="49" charset="0"/>
                <a:ea typeface="华文楷体" panose="02010600040101010101" pitchFamily="2" charset="-122"/>
              </a:rPr>
              <a:t>ddd</a:t>
            </a:r>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eef</a:t>
            </a:r>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cfg</a:t>
            </a:r>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umn</a:t>
            </a:r>
            <a:r>
              <a:rPr lang="en-US" altLang="zh-CN" sz="2400" b="1" dirty="0">
                <a:latin typeface="Consolas" panose="020B0609020204030204" pitchFamily="49" charset="0"/>
                <a:ea typeface="华文楷体" panose="02010600040101010101" pitchFamily="2" charset="-122"/>
              </a:rPr>
              <a:t>”, “aa”))</a:t>
            </a:r>
          </a:p>
        </p:txBody>
      </p:sp>
    </p:spTree>
    <p:extLst>
      <p:ext uri="{BB962C8B-B14F-4D97-AF65-F5344CB8AC3E}">
        <p14:creationId xmlns:p14="http://schemas.microsoft.com/office/powerpoint/2010/main" val="13883888"/>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5F82B468-CBA5-07BC-6559-91BC4CC0D0A4}"/>
              </a:ext>
            </a:extLst>
          </p:cNvPr>
          <p:cNvSpPr txBox="1"/>
          <p:nvPr/>
        </p:nvSpPr>
        <p:spPr>
          <a:xfrm>
            <a:off x="119336" y="1196752"/>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相关</a:t>
            </a:r>
            <a:r>
              <a:rPr lang="en-US" altLang="zh-CN" sz="2800" b="1" dirty="0">
                <a:latin typeface="Consolas" panose="020B0609020204030204" pitchFamily="49" charset="0"/>
                <a:ea typeface="华文楷体" panose="02010600040101010101" pitchFamily="2" charset="-122"/>
              </a:rPr>
              <a:t>ppt:</a:t>
            </a:r>
          </a:p>
          <a:p>
            <a:pPr marL="514350" indent="-514350">
              <a:buAutoNum type="arabicPeriod"/>
            </a:pPr>
            <a:r>
              <a:rPr lang="zh-CN" altLang="en-US" sz="2800" b="1" dirty="0">
                <a:latin typeface="Consolas" panose="020B0609020204030204" pitchFamily="49" charset="0"/>
                <a:ea typeface="华文楷体" panose="02010600040101010101" pitchFamily="2" charset="-122"/>
              </a:rPr>
              <a:t>课</a:t>
            </a:r>
            <a:r>
              <a:rPr lang="en-US" altLang="zh-CN" sz="2800" b="1" dirty="0">
                <a:latin typeface="Consolas" panose="020B0609020204030204" pitchFamily="49" charset="0"/>
                <a:ea typeface="华文楷体" panose="02010600040101010101" pitchFamily="2" charset="-122"/>
              </a:rPr>
              <a:t>07 java</a:t>
            </a:r>
            <a:r>
              <a:rPr lang="zh-CN" altLang="en-US" sz="2800" b="1" dirty="0">
                <a:latin typeface="Consolas" panose="020B0609020204030204" pitchFamily="49" charset="0"/>
                <a:ea typeface="华文楷体" panose="02010600040101010101" pitchFamily="2" charset="-122"/>
              </a:rPr>
              <a:t>程序设计之继承，抽象类与接口</a:t>
            </a:r>
            <a:endParaRPr lang="en-US" altLang="zh-CN" sz="2800" b="1" dirty="0">
              <a:latin typeface="Consolas" panose="020B0609020204030204" pitchFamily="49" charset="0"/>
              <a:ea typeface="华文楷体" panose="02010600040101010101" pitchFamily="2" charset="-122"/>
            </a:endParaRPr>
          </a:p>
          <a:p>
            <a:pPr marL="514350" indent="-514350">
              <a:buAutoNum type="arabicPeriod"/>
            </a:pPr>
            <a:r>
              <a:rPr lang="zh-CN" altLang="en-US" sz="2800" b="1" dirty="0">
                <a:latin typeface="Consolas" panose="020B0609020204030204" pitchFamily="49" charset="0"/>
                <a:ea typeface="华文楷体" panose="02010600040101010101" pitchFamily="2" charset="-122"/>
              </a:rPr>
              <a:t>内部类</a:t>
            </a:r>
          </a:p>
        </p:txBody>
      </p:sp>
      <p:sp>
        <p:nvSpPr>
          <p:cNvPr id="4" name="文本框 3">
            <a:extLst>
              <a:ext uri="{FF2B5EF4-FFF2-40B4-BE49-F238E27FC236}">
                <a16:creationId xmlns:a16="http://schemas.microsoft.com/office/drawing/2014/main" id="{24ADF14D-1789-11F6-DF79-F1821D10D0AF}"/>
              </a:ext>
            </a:extLst>
          </p:cNvPr>
          <p:cNvSpPr txBox="1"/>
          <p:nvPr/>
        </p:nvSpPr>
        <p:spPr>
          <a:xfrm>
            <a:off x="119336" y="2736502"/>
            <a:ext cx="11953328" cy="2246769"/>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：如何使一个类继承自另一个类？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分析：要注意类的构造方法，子类和父类的构造方法关系是什么？</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2</a:t>
            </a:r>
            <a:r>
              <a:rPr lang="zh-CN" altLang="en-US" sz="2800" b="1" dirty="0">
                <a:latin typeface="Consolas" panose="020B0609020204030204" pitchFamily="49" charset="0"/>
                <a:ea typeface="华文楷体" panose="02010600040101010101" pitchFamily="2" charset="-122"/>
              </a:rPr>
              <a:t>：如何覆盖父类中的同名方法？</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分析：覆盖（</a:t>
            </a:r>
            <a:r>
              <a:rPr lang="en-US" altLang="zh-CN" sz="2800" b="1" dirty="0">
                <a:latin typeface="Consolas" panose="020B0609020204030204" pitchFamily="49" charset="0"/>
                <a:ea typeface="华文楷体" panose="02010600040101010101" pitchFamily="2" charset="-122"/>
              </a:rPr>
              <a:t>Override</a:t>
            </a:r>
            <a:r>
              <a:rPr lang="zh-CN" altLang="en-US" sz="2800" b="1" dirty="0">
                <a:latin typeface="Consolas" panose="020B0609020204030204" pitchFamily="49" charset="0"/>
                <a:ea typeface="华文楷体" panose="02010600040101010101" pitchFamily="2" charset="-122"/>
              </a:rPr>
              <a:t>）</a:t>
            </a:r>
            <a:r>
              <a:rPr lang="en-US" altLang="zh-CN" sz="2800" b="1" dirty="0" err="1">
                <a:latin typeface="Consolas" panose="020B0609020204030204" pitchFamily="49" charset="0"/>
                <a:ea typeface="华文楷体" panose="02010600040101010101" pitchFamily="2" charset="-122"/>
              </a:rPr>
              <a:t>toString</a:t>
            </a:r>
            <a:r>
              <a:rPr lang="zh-CN" altLang="en-US" sz="2800" b="1" dirty="0">
                <a:latin typeface="Consolas" panose="020B0609020204030204" pitchFamily="49" charset="0"/>
                <a:ea typeface="华文楷体" panose="02010600040101010101" pitchFamily="2" charset="-122"/>
              </a:rPr>
              <a:t>方法就是一种常见的覆盖父类同名方法的写法。建议通过编程熟悉覆盖</a:t>
            </a:r>
            <a:r>
              <a:rPr lang="en-US" altLang="zh-CN" sz="2800" b="1" dirty="0" err="1">
                <a:latin typeface="Consolas" panose="020B0609020204030204" pitchFamily="49" charset="0"/>
                <a:ea typeface="华文楷体" panose="02010600040101010101" pitchFamily="2" charset="-122"/>
              </a:rPr>
              <a:t>toString</a:t>
            </a:r>
            <a:r>
              <a:rPr lang="zh-CN" altLang="en-US" sz="2800" b="1" dirty="0">
                <a:latin typeface="Consolas" panose="020B0609020204030204" pitchFamily="49" charset="0"/>
                <a:ea typeface="华文楷体" panose="02010600040101010101" pitchFamily="2" charset="-122"/>
              </a:rPr>
              <a:t>方法这一写法</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567787776"/>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：多态</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3970318"/>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16</a:t>
            </a:r>
            <a:r>
              <a:rPr lang="zh-CN" altLang="en-US" sz="2800" b="1" dirty="0">
                <a:latin typeface="Consolas" panose="020B0609020204030204" pitchFamily="49" charset="0"/>
                <a:ea typeface="华文楷体" panose="02010600040101010101" pitchFamily="2" charset="-122"/>
              </a:rPr>
              <a:t>：注意同名字段和同名方法</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分析：在开发中要注意同名字段的使用。考试中，可能会以此作为考题。在多态中，有如下总结：</a:t>
            </a:r>
            <a:r>
              <a:rPr lang="en-US" altLang="zh-CN" sz="2800" b="1" dirty="0" err="1">
                <a:latin typeface="Consolas" panose="020B0609020204030204" pitchFamily="49" charset="0"/>
                <a:ea typeface="华文楷体" panose="02010600040101010101" pitchFamily="2" charset="-122"/>
              </a:rPr>
              <a:t>i</a:t>
            </a:r>
            <a:r>
              <a:rPr lang="en-US" altLang="zh-CN" sz="2800" b="1" dirty="0">
                <a:latin typeface="Consolas" panose="020B0609020204030204" pitchFamily="49" charset="0"/>
                <a:ea typeface="华文楷体" panose="02010600040101010101" pitchFamily="2" charset="-122"/>
              </a:rPr>
              <a:t>)</a:t>
            </a:r>
            <a:r>
              <a:rPr lang="zh-CN" altLang="en-US" sz="2800" b="1" dirty="0">
                <a:latin typeface="Consolas" panose="020B0609020204030204" pitchFamily="49" charset="0"/>
                <a:ea typeface="华文楷体" panose="02010600040101010101" pitchFamily="2" charset="-122"/>
              </a:rPr>
              <a:t>当子类与父类拥有</a:t>
            </a:r>
            <a:r>
              <a:rPr lang="zh-CN" altLang="en-US" sz="2800" b="1" dirty="0">
                <a:solidFill>
                  <a:srgbClr val="FF0000"/>
                </a:solidFill>
                <a:latin typeface="Consolas" panose="020B0609020204030204" pitchFamily="49" charset="0"/>
                <a:ea typeface="华文楷体" panose="02010600040101010101" pitchFamily="2" charset="-122"/>
              </a:rPr>
              <a:t>一样的方法</a:t>
            </a:r>
            <a:r>
              <a:rPr lang="zh-CN" altLang="en-US" sz="2800" b="1" dirty="0">
                <a:latin typeface="Consolas" panose="020B0609020204030204" pitchFamily="49" charset="0"/>
                <a:ea typeface="华文楷体" panose="02010600040101010101" pitchFamily="2" charset="-122"/>
              </a:rPr>
              <a:t>，并且让一个父类变量引用一个子类对象时，到底调用哪个方法，由对象自己的“真实”类型所决定，这就是说：对象是子类型的，它就调用子类型的方法，是父类型的，它就调用父类型的方法。</a:t>
            </a:r>
            <a:r>
              <a:rPr lang="en-US" altLang="zh-CN" sz="2800" b="1" dirty="0">
                <a:latin typeface="Consolas" panose="020B0609020204030204" pitchFamily="49" charset="0"/>
                <a:ea typeface="华文楷体" panose="02010600040101010101" pitchFamily="2" charset="-122"/>
              </a:rPr>
              <a:t>ii)</a:t>
            </a:r>
            <a:r>
              <a:rPr lang="zh-CN" altLang="en-US" sz="2800" b="1" dirty="0">
                <a:latin typeface="Consolas" panose="020B0609020204030204" pitchFamily="49" charset="0"/>
                <a:ea typeface="华文楷体" panose="02010600040101010101" pitchFamily="2" charset="-122"/>
              </a:rPr>
              <a:t>如果子类与父类有</a:t>
            </a:r>
            <a:r>
              <a:rPr lang="zh-CN" altLang="en-US" sz="2800" b="1" dirty="0">
                <a:solidFill>
                  <a:srgbClr val="FF0000"/>
                </a:solidFill>
                <a:latin typeface="Consolas" panose="020B0609020204030204" pitchFamily="49" charset="0"/>
                <a:ea typeface="华文楷体" panose="02010600040101010101" pitchFamily="2" charset="-122"/>
              </a:rPr>
              <a:t>相同的字段</a:t>
            </a:r>
            <a:r>
              <a:rPr lang="en-US" altLang="zh-CN" sz="2800" b="1" dirty="0">
                <a:latin typeface="Consolas" panose="020B0609020204030204" pitchFamily="49" charset="0"/>
                <a:ea typeface="华文楷体" panose="02010600040101010101" pitchFamily="2" charset="-122"/>
              </a:rPr>
              <a:t>,</a:t>
            </a:r>
            <a:r>
              <a:rPr lang="zh-CN" altLang="en-US" sz="2800" b="1" dirty="0">
                <a:latin typeface="Consolas" panose="020B0609020204030204" pitchFamily="49" charset="0"/>
                <a:ea typeface="华文楷体" panose="02010600040101010101" pitchFamily="2" charset="-122"/>
              </a:rPr>
              <a:t>则子类中的字段会代替或隐藏父类的字段，子类方法中访问的是子类中的字段（而不是父类中的字段）。如果子类方法确实想访问父类中被隐藏的同名字段，可以用</a:t>
            </a:r>
            <a:r>
              <a:rPr lang="en-US" altLang="zh-CN" sz="2800" b="1" dirty="0">
                <a:latin typeface="Consolas" panose="020B0609020204030204" pitchFamily="49" charset="0"/>
                <a:ea typeface="华文楷体" panose="02010600040101010101" pitchFamily="2" charset="-122"/>
              </a:rPr>
              <a:t>super</a:t>
            </a:r>
            <a:r>
              <a:rPr lang="zh-CN" altLang="en-US" sz="2800" b="1" dirty="0">
                <a:latin typeface="Consolas" panose="020B0609020204030204" pitchFamily="49" charset="0"/>
                <a:ea typeface="华文楷体" panose="02010600040101010101" pitchFamily="2" charset="-122"/>
              </a:rPr>
              <a:t>关键字来访问它。</a:t>
            </a:r>
          </a:p>
        </p:txBody>
      </p:sp>
    </p:spTree>
    <p:extLst>
      <p:ext uri="{BB962C8B-B14F-4D97-AF65-F5344CB8AC3E}">
        <p14:creationId xmlns:p14="http://schemas.microsoft.com/office/powerpoint/2010/main" val="1689593137"/>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：多态</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：以下程序中的</a:t>
            </a:r>
            <a:r>
              <a:rPr lang="en-US" altLang="zh-CN" sz="2800" b="1" dirty="0">
                <a:latin typeface="Consolas" panose="020B0609020204030204" pitchFamily="49" charset="0"/>
                <a:ea typeface="华文楷体" panose="02010600040101010101" pitchFamily="2" charset="-122"/>
              </a:rPr>
              <a:t>Son</a:t>
            </a:r>
            <a:r>
              <a:rPr lang="zh-CN" altLang="en-US" sz="2800" b="1" dirty="0">
                <a:latin typeface="Consolas" panose="020B0609020204030204" pitchFamily="49" charset="0"/>
                <a:ea typeface="华文楷体" panose="02010600040101010101" pitchFamily="2" charset="-122"/>
              </a:rPr>
              <a:t>和</a:t>
            </a:r>
            <a:r>
              <a:rPr lang="en-US" altLang="zh-CN" sz="2800" b="1" dirty="0">
                <a:latin typeface="Consolas" panose="020B0609020204030204" pitchFamily="49" charset="0"/>
                <a:ea typeface="华文楷体" panose="02010600040101010101" pitchFamily="2" charset="-122"/>
              </a:rPr>
              <a:t>Daughter</a:t>
            </a:r>
            <a:r>
              <a:rPr lang="zh-CN" altLang="en-US" sz="2800" b="1" dirty="0">
                <a:latin typeface="Consolas" panose="020B0609020204030204" pitchFamily="49" charset="0"/>
                <a:ea typeface="华文楷体" panose="02010600040101010101" pitchFamily="2" charset="-122"/>
              </a:rPr>
              <a:t>类都继承自</a:t>
            </a:r>
            <a:r>
              <a:rPr lang="en-US" altLang="zh-CN" sz="2800" b="1" dirty="0">
                <a:latin typeface="Consolas" panose="020B0609020204030204" pitchFamily="49" charset="0"/>
                <a:ea typeface="华文楷体" panose="02010600040101010101" pitchFamily="2" charset="-122"/>
              </a:rPr>
              <a:t>Parent</a:t>
            </a:r>
            <a:r>
              <a:rPr lang="zh-CN" altLang="en-US" sz="2800" b="1" dirty="0">
                <a:latin typeface="Consolas" panose="020B0609020204030204" pitchFamily="49" charset="0"/>
                <a:ea typeface="华文楷体" panose="02010600040101010101" pitchFamily="2" charset="-122"/>
              </a:rPr>
              <a:t>类</a:t>
            </a:r>
          </a:p>
        </p:txBody>
      </p:sp>
      <p:sp>
        <p:nvSpPr>
          <p:cNvPr id="3" name="文本框 2">
            <a:extLst>
              <a:ext uri="{FF2B5EF4-FFF2-40B4-BE49-F238E27FC236}">
                <a16:creationId xmlns:a16="http://schemas.microsoft.com/office/drawing/2014/main" id="{611700A4-5285-3817-FB63-778A9CA8E133}"/>
              </a:ext>
            </a:extLst>
          </p:cNvPr>
          <p:cNvSpPr txBox="1"/>
          <p:nvPr/>
        </p:nvSpPr>
        <p:spPr>
          <a:xfrm>
            <a:off x="191344" y="1472945"/>
            <a:ext cx="11809312" cy="5078313"/>
          </a:xfrm>
          <a:prstGeom prst="rect">
            <a:avLst/>
          </a:prstGeom>
          <a:solidFill>
            <a:schemeClr val="bg1"/>
          </a:solidFill>
          <a:ln w="19050">
            <a:solidFill>
              <a:schemeClr val="tx1"/>
            </a:solidFill>
          </a:ln>
        </p:spPr>
        <p:txBody>
          <a:bodyPr wrap="square" rtlCol="0">
            <a:spAutoFit/>
          </a:bodyPr>
          <a:lstStyle/>
          <a:p>
            <a:r>
              <a:rPr lang="en-US" altLang="zh-CN" b="1" dirty="0">
                <a:latin typeface="Consolas" panose="020B0609020204030204" pitchFamily="49" charset="0"/>
                <a:ea typeface="华文楷体" panose="02010600040101010101" pitchFamily="2" charset="-122"/>
              </a:rPr>
              <a:t>class Parent {</a:t>
            </a:r>
          </a:p>
          <a:p>
            <a:r>
              <a:rPr lang="en-US" altLang="zh-CN" b="1" dirty="0">
                <a:latin typeface="Consolas" panose="020B0609020204030204" pitchFamily="49" charset="0"/>
                <a:ea typeface="华文楷体" panose="02010600040101010101" pitchFamily="2" charset="-122"/>
              </a:rPr>
              <a:t>    public int value=100;</a:t>
            </a:r>
          </a:p>
          <a:p>
            <a:r>
              <a:rPr lang="en-US" altLang="zh-CN" b="1" dirty="0">
                <a:latin typeface="Consolas" panose="020B0609020204030204" pitchFamily="49" charset="0"/>
                <a:ea typeface="华文楷体" panose="02010600040101010101" pitchFamily="2" charset="-122"/>
              </a:rPr>
              <a:t>    public void Introduce(){</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System.out.println</a:t>
            </a:r>
            <a:r>
              <a:rPr lang="en-US" altLang="zh-CN" b="1" dirty="0">
                <a:latin typeface="Consolas" panose="020B0609020204030204" pitchFamily="49" charset="0"/>
                <a:ea typeface="华文楷体" panose="02010600040101010101" pitchFamily="2" charset="-122"/>
              </a:rPr>
              <a:t>("I'm father");</a:t>
            </a:r>
          </a:p>
          <a:p>
            <a:r>
              <a:rPr lang="en-US" altLang="zh-CN" b="1" dirty="0">
                <a:latin typeface="Consolas" panose="020B0609020204030204" pitchFamily="49" charset="0"/>
                <a:ea typeface="华文楷体" panose="02010600040101010101" pitchFamily="2" charset="-122"/>
              </a:rPr>
              <a:t>    }</a:t>
            </a:r>
          </a:p>
          <a:p>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class Son extends Parent {</a:t>
            </a:r>
          </a:p>
          <a:p>
            <a:r>
              <a:rPr lang="en-US" altLang="zh-CN" b="1" dirty="0">
                <a:latin typeface="Consolas" panose="020B0609020204030204" pitchFamily="49" charset="0"/>
                <a:ea typeface="华文楷体" panose="02010600040101010101" pitchFamily="2" charset="-122"/>
              </a:rPr>
              <a:t>    public int value=101;</a:t>
            </a:r>
          </a:p>
          <a:p>
            <a:r>
              <a:rPr lang="en-US" altLang="zh-CN" b="1" dirty="0">
                <a:latin typeface="Consolas" panose="020B0609020204030204" pitchFamily="49" charset="0"/>
                <a:ea typeface="华文楷体" panose="02010600040101010101" pitchFamily="2" charset="-122"/>
              </a:rPr>
              <a:t>    public void Introduce(){</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System.out.println</a:t>
            </a:r>
            <a:r>
              <a:rPr lang="en-US" altLang="zh-CN" b="1" dirty="0">
                <a:latin typeface="Consolas" panose="020B0609020204030204" pitchFamily="49" charset="0"/>
                <a:ea typeface="华文楷体" panose="02010600040101010101" pitchFamily="2" charset="-122"/>
              </a:rPr>
              <a:t>("I'm son");</a:t>
            </a:r>
          </a:p>
          <a:p>
            <a:r>
              <a:rPr lang="en-US" altLang="zh-CN" b="1" dirty="0">
                <a:latin typeface="Consolas" panose="020B0609020204030204" pitchFamily="49" charset="0"/>
                <a:ea typeface="华文楷体" panose="02010600040101010101" pitchFamily="2" charset="-122"/>
              </a:rPr>
              <a:t>    }</a:t>
            </a:r>
          </a:p>
          <a:p>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class Daughter extends Parent{</a:t>
            </a:r>
          </a:p>
          <a:p>
            <a:r>
              <a:rPr lang="en-US" altLang="zh-CN" b="1" dirty="0">
                <a:latin typeface="Consolas" panose="020B0609020204030204" pitchFamily="49" charset="0"/>
                <a:ea typeface="华文楷体" panose="02010600040101010101" pitchFamily="2" charset="-122"/>
              </a:rPr>
              <a:t>    public int value=102;</a:t>
            </a:r>
          </a:p>
          <a:p>
            <a:r>
              <a:rPr lang="en-US" altLang="zh-CN" b="1" dirty="0">
                <a:latin typeface="Consolas" panose="020B0609020204030204" pitchFamily="49" charset="0"/>
                <a:ea typeface="华文楷体" panose="02010600040101010101" pitchFamily="2" charset="-122"/>
              </a:rPr>
              <a:t>    public void Introduce(){</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System.out.println</a:t>
            </a:r>
            <a:r>
              <a:rPr lang="en-US" altLang="zh-CN" b="1" dirty="0">
                <a:latin typeface="Consolas" panose="020B0609020204030204" pitchFamily="49" charset="0"/>
                <a:ea typeface="华文楷体" panose="02010600040101010101" pitchFamily="2" charset="-122"/>
              </a:rPr>
              <a:t>("I'm daughter");</a:t>
            </a:r>
          </a:p>
          <a:p>
            <a:r>
              <a:rPr lang="en-US" altLang="zh-CN" b="1" dirty="0">
                <a:latin typeface="Consolas" panose="020B0609020204030204" pitchFamily="49" charset="0"/>
                <a:ea typeface="华文楷体" panose="02010600040101010101" pitchFamily="2" charset="-122"/>
              </a:rPr>
              <a:t>    }</a:t>
            </a:r>
          </a:p>
          <a:p>
            <a:r>
              <a:rPr lang="en-US" altLang="zh-CN"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564984261"/>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：多态</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请写出下述程序的打印结果</a:t>
            </a:r>
          </a:p>
        </p:txBody>
      </p:sp>
      <p:sp>
        <p:nvSpPr>
          <p:cNvPr id="3" name="文本框 2">
            <a:extLst>
              <a:ext uri="{FF2B5EF4-FFF2-40B4-BE49-F238E27FC236}">
                <a16:creationId xmlns:a16="http://schemas.microsoft.com/office/drawing/2014/main" id="{611700A4-5285-3817-FB63-778A9CA8E133}"/>
              </a:ext>
            </a:extLst>
          </p:cNvPr>
          <p:cNvSpPr txBox="1"/>
          <p:nvPr/>
        </p:nvSpPr>
        <p:spPr>
          <a:xfrm>
            <a:off x="191344" y="1472945"/>
            <a:ext cx="11809312" cy="2862322"/>
          </a:xfrm>
          <a:prstGeom prst="rect">
            <a:avLst/>
          </a:prstGeom>
          <a:solidFill>
            <a:schemeClr val="bg1"/>
          </a:solidFill>
          <a:ln w="19050">
            <a:solidFill>
              <a:schemeClr val="tx1"/>
            </a:solidFill>
          </a:ln>
        </p:spPr>
        <p:txBody>
          <a:bodyPr wrap="square" rtlCol="0">
            <a:spAutoFit/>
          </a:bodyPr>
          <a:lstStyle/>
          <a:p>
            <a:r>
              <a:rPr lang="en-US" altLang="zh-CN" b="1" dirty="0">
                <a:latin typeface="Consolas" panose="020B0609020204030204" pitchFamily="49" charset="0"/>
                <a:ea typeface="华文楷体" panose="02010600040101010101" pitchFamily="2" charset="-122"/>
              </a:rPr>
              <a:t>public static void main(String[] </a:t>
            </a:r>
            <a:r>
              <a:rPr lang="en-US" altLang="zh-CN" b="1" dirty="0" err="1">
                <a:latin typeface="Consolas" panose="020B0609020204030204" pitchFamily="49" charset="0"/>
                <a:ea typeface="华文楷体" panose="02010600040101010101" pitchFamily="2" charset="-122"/>
              </a:rPr>
              <a:t>args</a:t>
            </a:r>
            <a:r>
              <a:rPr lang="en-US" altLang="zh-CN" b="1" dirty="0">
                <a:latin typeface="Consolas" panose="020B0609020204030204" pitchFamily="49" charset="0"/>
                <a:ea typeface="华文楷体" panose="02010600040101010101" pitchFamily="2" charset="-122"/>
              </a:rPr>
              <a:t>) {</a:t>
            </a:r>
          </a:p>
          <a:p>
            <a:r>
              <a:rPr lang="en-US" altLang="zh-CN" b="1" dirty="0">
                <a:latin typeface="Consolas" panose="020B0609020204030204" pitchFamily="49" charset="0"/>
                <a:ea typeface="华文楷体" panose="02010600040101010101" pitchFamily="2" charset="-122"/>
              </a:rPr>
              <a:t>  Parent p = new Parent();</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p.Introduce</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System.out.println</a:t>
            </a:r>
            <a:r>
              <a:rPr lang="en-US" altLang="zh-CN" b="1" dirty="0">
                <a:latin typeface="Consolas" panose="020B0609020204030204" pitchFamily="49" charset="0"/>
                <a:ea typeface="华文楷体" panose="02010600040101010101" pitchFamily="2" charset="-122"/>
              </a:rPr>
              <a:t>(</a:t>
            </a:r>
            <a:r>
              <a:rPr lang="en-US" altLang="zh-CN" b="1" dirty="0" err="1">
                <a:latin typeface="Consolas" panose="020B0609020204030204" pitchFamily="49" charset="0"/>
                <a:ea typeface="华文楷体" panose="02010600040101010101" pitchFamily="2" charset="-122"/>
              </a:rPr>
              <a:t>p.value</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p = new Son();</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p.Introduce</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System.out.println</a:t>
            </a:r>
            <a:r>
              <a:rPr lang="en-US" altLang="zh-CN" b="1" dirty="0">
                <a:latin typeface="Consolas" panose="020B0609020204030204" pitchFamily="49" charset="0"/>
                <a:ea typeface="华文楷体" panose="02010600040101010101" pitchFamily="2" charset="-122"/>
              </a:rPr>
              <a:t>(((Son) p).value);</a:t>
            </a:r>
          </a:p>
          <a:p>
            <a:r>
              <a:rPr lang="en-US" altLang="zh-CN" b="1" dirty="0">
                <a:latin typeface="Consolas" panose="020B0609020204030204" pitchFamily="49" charset="0"/>
                <a:ea typeface="华文楷体" panose="02010600040101010101" pitchFamily="2" charset="-122"/>
              </a:rPr>
              <a:t>  p = new Daughter();</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p.Introduce</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System.out.println</a:t>
            </a:r>
            <a:r>
              <a:rPr lang="en-US" altLang="zh-CN" b="1" dirty="0">
                <a:latin typeface="Consolas" panose="020B0609020204030204" pitchFamily="49" charset="0"/>
                <a:ea typeface="华文楷体" panose="02010600040101010101" pitchFamily="2" charset="-122"/>
              </a:rPr>
              <a:t>(((Daughter) p).value);</a:t>
            </a:r>
          </a:p>
        </p:txBody>
      </p:sp>
    </p:spTree>
    <p:extLst>
      <p:ext uri="{BB962C8B-B14F-4D97-AF65-F5344CB8AC3E}">
        <p14:creationId xmlns:p14="http://schemas.microsoft.com/office/powerpoint/2010/main" val="4041241363"/>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：多态</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440120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分析：注意上述程序中的同名字段和方法，同名方法</a:t>
            </a:r>
            <a:r>
              <a:rPr lang="en-US" altLang="zh-CN" sz="2800" b="1" dirty="0">
                <a:latin typeface="Consolas" panose="020B0609020204030204" pitchFamily="49" charset="0"/>
                <a:ea typeface="华文楷体" panose="02010600040101010101" pitchFamily="2" charset="-122"/>
              </a:rPr>
              <a:t>Introduce</a:t>
            </a:r>
            <a:r>
              <a:rPr lang="zh-CN" altLang="en-US" sz="2800" b="1" dirty="0">
                <a:latin typeface="Consolas" panose="020B0609020204030204" pitchFamily="49" charset="0"/>
                <a:ea typeface="华文楷体" panose="02010600040101010101" pitchFamily="2" charset="-122"/>
              </a:rPr>
              <a:t>能够正确调用，而由于上述程序使用了强制转换将类型为</a:t>
            </a:r>
            <a:r>
              <a:rPr lang="en-US" altLang="zh-CN" sz="2800" b="1" dirty="0">
                <a:latin typeface="Consolas" panose="020B0609020204030204" pitchFamily="49" charset="0"/>
                <a:ea typeface="华文楷体" panose="02010600040101010101" pitchFamily="2" charset="-122"/>
              </a:rPr>
              <a:t>Parent</a:t>
            </a:r>
            <a:r>
              <a:rPr lang="zh-CN" altLang="en-US" sz="2800" b="1" dirty="0">
                <a:latin typeface="Consolas" panose="020B0609020204030204" pitchFamily="49" charset="0"/>
                <a:ea typeface="华文楷体" panose="02010600040101010101" pitchFamily="2" charset="-122"/>
              </a:rPr>
              <a:t>的变量</a:t>
            </a:r>
            <a:r>
              <a:rPr lang="en-US" altLang="zh-CN" sz="2800" b="1" dirty="0">
                <a:latin typeface="Consolas" panose="020B0609020204030204" pitchFamily="49" charset="0"/>
                <a:ea typeface="华文楷体" panose="02010600040101010101" pitchFamily="2" charset="-122"/>
              </a:rPr>
              <a:t>p</a:t>
            </a:r>
            <a:r>
              <a:rPr lang="zh-CN" altLang="en-US" sz="2800" b="1" dirty="0">
                <a:latin typeface="Consolas" panose="020B0609020204030204" pitchFamily="49" charset="0"/>
                <a:ea typeface="华文楷体" panose="02010600040101010101" pitchFamily="2" charset="-122"/>
              </a:rPr>
              <a:t>转为对应子类型，故也能正确访问子类型的字段值</a:t>
            </a:r>
            <a:r>
              <a:rPr lang="en-US" altLang="zh-CN" sz="2800" b="1" dirty="0">
                <a:latin typeface="Consolas" panose="020B0609020204030204" pitchFamily="49" charset="0"/>
                <a:ea typeface="华文楷体" panose="02010600040101010101" pitchFamily="2" charset="-122"/>
              </a:rPr>
              <a:t>value.</a:t>
            </a:r>
          </a:p>
          <a:p>
            <a:r>
              <a:rPr lang="zh-CN" altLang="en-US" sz="2800" b="1" dirty="0">
                <a:latin typeface="Consolas" panose="020B0609020204030204" pitchFamily="49" charset="0"/>
                <a:ea typeface="华文楷体" panose="02010600040101010101" pitchFamily="2" charset="-122"/>
              </a:rPr>
              <a:t>故上述程序的打印输出结果为：</a:t>
            </a:r>
            <a:endParaRPr lang="en-US" altLang="zh-CN" sz="2800" b="1" dirty="0">
              <a:latin typeface="Consolas" panose="020B0609020204030204" pitchFamily="49" charset="0"/>
              <a:ea typeface="华文楷体" panose="02010600040101010101" pitchFamily="2" charset="-122"/>
            </a:endParaRPr>
          </a:p>
          <a:p>
            <a:r>
              <a:rPr lang="en-US" altLang="zh-CN" sz="2800" b="1" dirty="0">
                <a:latin typeface="Consolas" panose="020B0609020204030204" pitchFamily="49" charset="0"/>
                <a:ea typeface="华文楷体" panose="02010600040101010101" pitchFamily="2" charset="-122"/>
              </a:rPr>
              <a:t>I'm father</a:t>
            </a:r>
          </a:p>
          <a:p>
            <a:r>
              <a:rPr lang="en-US" altLang="zh-CN" sz="2800" b="1" dirty="0">
                <a:latin typeface="Consolas" panose="020B0609020204030204" pitchFamily="49" charset="0"/>
                <a:ea typeface="华文楷体" panose="02010600040101010101" pitchFamily="2" charset="-122"/>
              </a:rPr>
              <a:t>100</a:t>
            </a:r>
          </a:p>
          <a:p>
            <a:r>
              <a:rPr lang="en-US" altLang="zh-CN" sz="2800" b="1" dirty="0">
                <a:latin typeface="Consolas" panose="020B0609020204030204" pitchFamily="49" charset="0"/>
                <a:ea typeface="华文楷体" panose="02010600040101010101" pitchFamily="2" charset="-122"/>
              </a:rPr>
              <a:t>I'm son</a:t>
            </a:r>
          </a:p>
          <a:p>
            <a:r>
              <a:rPr lang="en-US" altLang="zh-CN" sz="2800" b="1" dirty="0">
                <a:latin typeface="Consolas" panose="020B0609020204030204" pitchFamily="49" charset="0"/>
                <a:ea typeface="华文楷体" panose="02010600040101010101" pitchFamily="2" charset="-122"/>
              </a:rPr>
              <a:t>101</a:t>
            </a:r>
          </a:p>
          <a:p>
            <a:r>
              <a:rPr lang="en-US" altLang="zh-CN" sz="2800" b="1" dirty="0">
                <a:latin typeface="Consolas" panose="020B0609020204030204" pitchFamily="49" charset="0"/>
                <a:ea typeface="华文楷体" panose="02010600040101010101" pitchFamily="2" charset="-122"/>
              </a:rPr>
              <a:t>I'm daughter</a:t>
            </a:r>
          </a:p>
          <a:p>
            <a:r>
              <a:rPr lang="en-US" altLang="zh-CN" sz="2800" b="1" dirty="0">
                <a:latin typeface="Consolas" panose="020B0609020204030204" pitchFamily="49" charset="0"/>
                <a:ea typeface="华文楷体" panose="02010600040101010101" pitchFamily="2" charset="-122"/>
              </a:rPr>
              <a:t>102</a:t>
            </a:r>
            <a:endParaRPr lang="zh-CN" altLang="en-US"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5738144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：多态</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571DCDA-B0A8-667D-9D64-F14067459E59}"/>
              </a:ext>
            </a:extLst>
          </p:cNvPr>
          <p:cNvSpPr txBox="1"/>
          <p:nvPr/>
        </p:nvSpPr>
        <p:spPr>
          <a:xfrm>
            <a:off x="119336" y="92788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补充：如何判断类之间的关系？如何判断类是否实现了某接口？</a:t>
            </a:r>
          </a:p>
        </p:txBody>
      </p:sp>
      <p:sp>
        <p:nvSpPr>
          <p:cNvPr id="6" name="文本框 5">
            <a:extLst>
              <a:ext uri="{FF2B5EF4-FFF2-40B4-BE49-F238E27FC236}">
                <a16:creationId xmlns:a16="http://schemas.microsoft.com/office/drawing/2014/main" id="{DF1C3AF7-227D-3630-EF39-6F6ECFEA527F}"/>
              </a:ext>
            </a:extLst>
          </p:cNvPr>
          <p:cNvSpPr txBox="1"/>
          <p:nvPr/>
        </p:nvSpPr>
        <p:spPr>
          <a:xfrm>
            <a:off x="110602" y="1556792"/>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例如：</a:t>
            </a:r>
            <a:r>
              <a:rPr lang="en-US" altLang="zh-CN" sz="2800" b="1" dirty="0">
                <a:latin typeface="Consolas" panose="020B0609020204030204" pitchFamily="49" charset="0"/>
                <a:ea typeface="华文楷体" panose="02010600040101010101" pitchFamily="2" charset="-122"/>
              </a:rPr>
              <a:t>Integer</a:t>
            </a:r>
            <a:r>
              <a:rPr lang="zh-CN" altLang="en-US" sz="2800" b="1" dirty="0">
                <a:latin typeface="Consolas" panose="020B0609020204030204" pitchFamily="49" charset="0"/>
                <a:ea typeface="华文楷体" panose="02010600040101010101" pitchFamily="2" charset="-122"/>
              </a:rPr>
              <a:t>和</a:t>
            </a:r>
            <a:r>
              <a:rPr lang="en-US" altLang="zh-CN" sz="2800" b="1" dirty="0">
                <a:latin typeface="Consolas" panose="020B0609020204030204" pitchFamily="49" charset="0"/>
                <a:ea typeface="华文楷体" panose="02010600040101010101" pitchFamily="2" charset="-122"/>
              </a:rPr>
              <a:t>Comparable&lt;Integer&gt;</a:t>
            </a:r>
            <a:r>
              <a:rPr lang="zh-CN" altLang="en-US" sz="2800" b="1" dirty="0">
                <a:latin typeface="Consolas" panose="020B0609020204030204" pitchFamily="49" charset="0"/>
                <a:ea typeface="华文楷体" panose="02010600040101010101" pitchFamily="2" charset="-122"/>
              </a:rPr>
              <a:t>之间的是什么关系？</a:t>
            </a:r>
          </a:p>
        </p:txBody>
      </p:sp>
      <p:sp>
        <p:nvSpPr>
          <p:cNvPr id="10" name="文本框 9">
            <a:extLst>
              <a:ext uri="{FF2B5EF4-FFF2-40B4-BE49-F238E27FC236}">
                <a16:creationId xmlns:a16="http://schemas.microsoft.com/office/drawing/2014/main" id="{C50B4946-C6D5-BF44-F144-52CE5380A8B9}"/>
              </a:ext>
            </a:extLst>
          </p:cNvPr>
          <p:cNvSpPr txBox="1"/>
          <p:nvPr/>
        </p:nvSpPr>
        <p:spPr>
          <a:xfrm>
            <a:off x="119336" y="2276872"/>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考虑使用</a:t>
            </a:r>
            <a:r>
              <a:rPr lang="en-US" altLang="zh-CN" sz="2800" b="1" dirty="0" err="1">
                <a:solidFill>
                  <a:schemeClr val="tx2">
                    <a:lumMod val="60000"/>
                    <a:lumOff val="40000"/>
                  </a:schemeClr>
                </a:solidFill>
                <a:latin typeface="Consolas" panose="020B0609020204030204" pitchFamily="49" charset="0"/>
                <a:ea typeface="华文楷体" panose="02010600040101010101" pitchFamily="2" charset="-122"/>
              </a:rPr>
              <a:t>instanceof</a:t>
            </a:r>
            <a:r>
              <a:rPr lang="zh-CN" altLang="en-US" sz="2800" b="1" dirty="0">
                <a:latin typeface="Consolas" panose="020B0609020204030204" pitchFamily="49" charset="0"/>
                <a:ea typeface="华文楷体" panose="02010600040101010101" pitchFamily="2" charset="-122"/>
              </a:rPr>
              <a:t>关键字</a:t>
            </a:r>
          </a:p>
        </p:txBody>
      </p:sp>
      <p:sp>
        <p:nvSpPr>
          <p:cNvPr id="11" name="文本框 10">
            <a:extLst>
              <a:ext uri="{FF2B5EF4-FFF2-40B4-BE49-F238E27FC236}">
                <a16:creationId xmlns:a16="http://schemas.microsoft.com/office/drawing/2014/main" id="{8C1BFF57-14F7-46D4-4899-81E5A9B35D3A}"/>
              </a:ext>
            </a:extLst>
          </p:cNvPr>
          <p:cNvSpPr txBox="1"/>
          <p:nvPr/>
        </p:nvSpPr>
        <p:spPr>
          <a:xfrm>
            <a:off x="119336" y="2790437"/>
            <a:ext cx="11953328" cy="954107"/>
          </a:xfrm>
          <a:prstGeom prst="rect">
            <a:avLst/>
          </a:prstGeom>
          <a:noFill/>
        </p:spPr>
        <p:txBody>
          <a:bodyPr wrap="square" rtlCol="0">
            <a:spAutoFit/>
          </a:bodyPr>
          <a:lstStyle/>
          <a:p>
            <a:r>
              <a:rPr lang="en-US" altLang="zh-CN" sz="2800" b="1" dirty="0">
                <a:latin typeface="Consolas" panose="020B0609020204030204" pitchFamily="49" charset="0"/>
                <a:ea typeface="华文楷体" panose="02010600040101010101" pitchFamily="2" charset="-122"/>
              </a:rPr>
              <a:t>Integer x = 100;</a:t>
            </a:r>
          </a:p>
          <a:p>
            <a:r>
              <a:rPr lang="en-US" altLang="zh-CN" sz="2800" b="1" dirty="0" err="1">
                <a:latin typeface="Consolas" panose="020B0609020204030204" pitchFamily="49" charset="0"/>
                <a:ea typeface="华文楷体" panose="02010600040101010101" pitchFamily="2" charset="-122"/>
              </a:rPr>
              <a:t>boolean</a:t>
            </a:r>
            <a:r>
              <a:rPr lang="en-US" altLang="zh-CN" sz="2800" b="1" dirty="0">
                <a:latin typeface="Consolas" panose="020B0609020204030204" pitchFamily="49" charset="0"/>
                <a:ea typeface="华文楷体" panose="02010600040101010101" pitchFamily="2" charset="-122"/>
              </a:rPr>
              <a:t> flag = (x </a:t>
            </a:r>
            <a:r>
              <a:rPr lang="en-US" altLang="zh-CN" sz="2800" b="1" dirty="0" err="1">
                <a:latin typeface="Consolas" panose="020B0609020204030204" pitchFamily="49" charset="0"/>
                <a:ea typeface="华文楷体" panose="02010600040101010101" pitchFamily="2" charset="-122"/>
              </a:rPr>
              <a:t>instanceof</a:t>
            </a:r>
            <a:r>
              <a:rPr lang="en-US" altLang="zh-CN" sz="2800" b="1" dirty="0">
                <a:latin typeface="Consolas" panose="020B0609020204030204" pitchFamily="49" charset="0"/>
                <a:ea typeface="华文楷体" panose="02010600040101010101" pitchFamily="2" charset="-122"/>
              </a:rPr>
              <a:t> Comparable)</a:t>
            </a:r>
            <a:endParaRPr lang="zh-CN" altLang="en-US" sz="2800" b="1" dirty="0">
              <a:latin typeface="Consolas" panose="020B0609020204030204" pitchFamily="49" charset="0"/>
              <a:ea typeface="华文楷体" panose="02010600040101010101" pitchFamily="2" charset="-122"/>
            </a:endParaRPr>
          </a:p>
        </p:txBody>
      </p:sp>
      <p:sp>
        <p:nvSpPr>
          <p:cNvPr id="12" name="文本框 11">
            <a:extLst>
              <a:ext uri="{FF2B5EF4-FFF2-40B4-BE49-F238E27FC236}">
                <a16:creationId xmlns:a16="http://schemas.microsoft.com/office/drawing/2014/main" id="{30DDB1D8-2E60-A11C-535A-C3F35FC4E015}"/>
              </a:ext>
            </a:extLst>
          </p:cNvPr>
          <p:cNvSpPr txBox="1"/>
          <p:nvPr/>
        </p:nvSpPr>
        <p:spPr>
          <a:xfrm>
            <a:off x="119336" y="3946992"/>
            <a:ext cx="11953328" cy="830997"/>
          </a:xfrm>
          <a:prstGeom prst="rect">
            <a:avLst/>
          </a:prstGeom>
          <a:noFill/>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BigInteger</a:t>
            </a:r>
            <a:r>
              <a:rPr lang="en-US" altLang="zh-CN" sz="2400" b="1" dirty="0">
                <a:latin typeface="Consolas" panose="020B0609020204030204" pitchFamily="49" charset="0"/>
                <a:ea typeface="华文楷体" panose="02010600040101010101" pitchFamily="2" charset="-122"/>
              </a:rPr>
              <a:t> x1 = new </a:t>
            </a:r>
            <a:r>
              <a:rPr lang="en-US" altLang="zh-CN" sz="2400" b="1" dirty="0" err="1">
                <a:latin typeface="Consolas" panose="020B0609020204030204" pitchFamily="49" charset="0"/>
                <a:ea typeface="华文楷体" panose="02010600040101010101" pitchFamily="2" charset="-122"/>
              </a:rPr>
              <a:t>BigInteger</a:t>
            </a:r>
            <a:r>
              <a:rPr lang="en-US" altLang="zh-CN" sz="2400" b="1" dirty="0">
                <a:latin typeface="Consolas" panose="020B0609020204030204" pitchFamily="49" charset="0"/>
                <a:ea typeface="华文楷体" panose="02010600040101010101" pitchFamily="2" charset="-122"/>
              </a:rPr>
              <a:t>("16561351326133643153531461345426");</a:t>
            </a:r>
          </a:p>
          <a:p>
            <a:r>
              <a:rPr lang="en-US" altLang="zh-CN" sz="2400" b="1" dirty="0" err="1">
                <a:latin typeface="Consolas" panose="020B0609020204030204" pitchFamily="49" charset="0"/>
                <a:ea typeface="华文楷体" panose="02010600040101010101" pitchFamily="2" charset="-122"/>
              </a:rPr>
              <a:t>boolean</a:t>
            </a:r>
            <a:r>
              <a:rPr lang="en-US" altLang="zh-CN" sz="2400" b="1" dirty="0">
                <a:latin typeface="Consolas" panose="020B0609020204030204" pitchFamily="49" charset="0"/>
                <a:ea typeface="华文楷体" panose="02010600040101010101" pitchFamily="2" charset="-122"/>
              </a:rPr>
              <a:t> flag = (x1 </a:t>
            </a:r>
            <a:r>
              <a:rPr lang="en-US" altLang="zh-CN" sz="2400" b="1" dirty="0" err="1">
                <a:latin typeface="Consolas" panose="020B0609020204030204" pitchFamily="49" charset="0"/>
                <a:ea typeface="华文楷体" panose="02010600040101010101" pitchFamily="2" charset="-122"/>
              </a:rPr>
              <a:t>instanceof</a:t>
            </a:r>
            <a:r>
              <a:rPr lang="en-US" altLang="zh-CN" sz="2400" b="1" dirty="0">
                <a:latin typeface="Consolas" panose="020B0609020204030204" pitchFamily="49" charset="0"/>
                <a:ea typeface="华文楷体" panose="02010600040101010101" pitchFamily="2" charset="-122"/>
              </a:rPr>
              <a:t> Comparable)</a:t>
            </a:r>
          </a:p>
        </p:txBody>
      </p:sp>
      <p:sp>
        <p:nvSpPr>
          <p:cNvPr id="13" name="文本框 12">
            <a:extLst>
              <a:ext uri="{FF2B5EF4-FFF2-40B4-BE49-F238E27FC236}">
                <a16:creationId xmlns:a16="http://schemas.microsoft.com/office/drawing/2014/main" id="{7633F02A-A723-4CBE-08C7-845690A6B015}"/>
              </a:ext>
            </a:extLst>
          </p:cNvPr>
          <p:cNvSpPr txBox="1"/>
          <p:nvPr/>
        </p:nvSpPr>
        <p:spPr>
          <a:xfrm>
            <a:off x="87993" y="4980437"/>
            <a:ext cx="11953328" cy="1200329"/>
          </a:xfrm>
          <a:prstGeom prst="rect">
            <a:avLst/>
          </a:prstGeom>
          <a:noFill/>
        </p:spPr>
        <p:txBody>
          <a:bodyPr wrap="square" rtlCol="0">
            <a:spAutoFit/>
          </a:bodyPr>
          <a:lstStyle/>
          <a:p>
            <a:r>
              <a:rPr lang="en-US" altLang="zh-CN" sz="2400" b="1" dirty="0">
                <a:latin typeface="Consolas" panose="020B0609020204030204" pitchFamily="49" charset="0"/>
                <a:ea typeface="华文楷体" panose="02010600040101010101" pitchFamily="2" charset="-122"/>
              </a:rPr>
              <a:t>List&lt;String&gt; words = </a:t>
            </a:r>
            <a:r>
              <a:rPr lang="en-US" altLang="zh-CN" sz="2400" b="1" dirty="0" err="1">
                <a:latin typeface="Consolas" panose="020B0609020204030204" pitchFamily="49" charset="0"/>
                <a:ea typeface="华文楷体" panose="02010600040101010101" pitchFamily="2" charset="-122"/>
              </a:rPr>
              <a:t>Arrays.asList</a:t>
            </a:r>
            <a:r>
              <a:rPr lang="en-US" altLang="zh-CN" sz="2400" b="1" dirty="0">
                <a:latin typeface="Consolas" panose="020B0609020204030204" pitchFamily="49" charset="0"/>
                <a:ea typeface="华文楷体" panose="02010600040101010101" pitchFamily="2" charset="-122"/>
              </a:rPr>
              <a:t>("apple", "orange", "banana", "grape", "watermelon");</a:t>
            </a:r>
          </a:p>
          <a:p>
            <a:r>
              <a:rPr lang="en-US" altLang="zh-CN" sz="2400" b="1" dirty="0" err="1">
                <a:latin typeface="Consolas" panose="020B0609020204030204" pitchFamily="49" charset="0"/>
                <a:ea typeface="华文楷体" panose="02010600040101010101" pitchFamily="2" charset="-122"/>
              </a:rPr>
              <a:t>boolean</a:t>
            </a:r>
            <a:r>
              <a:rPr lang="en-US" altLang="zh-CN" sz="2400" b="1" dirty="0">
                <a:latin typeface="Consolas" panose="020B0609020204030204" pitchFamily="49" charset="0"/>
                <a:ea typeface="华文楷体" panose="02010600040101010101" pitchFamily="2" charset="-122"/>
              </a:rPr>
              <a:t> flag = (words </a:t>
            </a:r>
            <a:r>
              <a:rPr lang="en-US" altLang="zh-CN" sz="2400" b="1" dirty="0" err="1">
                <a:latin typeface="Consolas" panose="020B0609020204030204" pitchFamily="49" charset="0"/>
                <a:ea typeface="华文楷体" panose="02010600040101010101" pitchFamily="2" charset="-122"/>
              </a:rPr>
              <a:t>instanceof</a:t>
            </a:r>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Iterable</a:t>
            </a:r>
            <a:r>
              <a:rPr lang="en-US" altLang="zh-CN" sz="2400" b="1"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282796698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常用类型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E4DB1AD1-482B-CC6C-2049-CD6CF120A2A3}"/>
              </a:ext>
            </a:extLst>
          </p:cNvPr>
          <p:cNvSpPr txBox="1"/>
          <p:nvPr/>
        </p:nvSpPr>
        <p:spPr>
          <a:xfrm>
            <a:off x="119336" y="1196752"/>
            <a:ext cx="11953328" cy="2246769"/>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除原始数据类型及其包装类以外，数组，字符串</a:t>
            </a:r>
            <a:r>
              <a:rPr lang="en-US" altLang="zh-CN" sz="2800" b="1" dirty="0">
                <a:latin typeface="Consolas" panose="020B0609020204030204" pitchFamily="49" charset="0"/>
                <a:ea typeface="华文楷体" panose="02010600040101010101" pitchFamily="2" charset="-122"/>
              </a:rPr>
              <a:t>String</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StringBuilder/</a:t>
            </a:r>
            <a:r>
              <a:rPr lang="en-US" altLang="zh-CN" sz="2800" b="1" dirty="0" err="1">
                <a:latin typeface="Consolas" panose="020B0609020204030204" pitchFamily="49" charset="0"/>
                <a:ea typeface="华文楷体" panose="02010600040101010101" pitchFamily="2" charset="-122"/>
              </a:rPr>
              <a:t>StringBuffer</a:t>
            </a:r>
            <a:r>
              <a:rPr lang="zh-CN" altLang="en-US" sz="2800" b="1" dirty="0">
                <a:latin typeface="Consolas" panose="020B0609020204030204" pitchFamily="49" charset="0"/>
                <a:ea typeface="华文楷体" panose="02010600040101010101" pitchFamily="2" charset="-122"/>
              </a:rPr>
              <a:t>，</a:t>
            </a:r>
            <a:r>
              <a:rPr lang="en-US" altLang="zh-CN" sz="2800" b="1" dirty="0" err="1">
                <a:latin typeface="Consolas" panose="020B0609020204030204" pitchFamily="49" charset="0"/>
                <a:ea typeface="华文楷体" panose="02010600040101010101" pitchFamily="2" charset="-122"/>
              </a:rPr>
              <a:t>ArrayList</a:t>
            </a:r>
            <a:r>
              <a:rPr lang="en-US" altLang="zh-CN" sz="2800" b="1" dirty="0">
                <a:latin typeface="Consolas" panose="020B0609020204030204" pitchFamily="49" charset="0"/>
                <a:ea typeface="华文楷体" panose="02010600040101010101" pitchFamily="2" charset="-122"/>
              </a:rPr>
              <a:t>, HashMap</a:t>
            </a:r>
            <a:r>
              <a:rPr lang="zh-CN" altLang="en-US" sz="2800" b="1" dirty="0">
                <a:latin typeface="Consolas" panose="020B0609020204030204" pitchFamily="49" charset="0"/>
                <a:ea typeface="华文楷体" panose="02010600040101010101" pitchFamily="2" charset="-122"/>
              </a:rPr>
              <a:t>， </a:t>
            </a:r>
            <a:r>
              <a:rPr lang="en-US" altLang="zh-CN" sz="2800" b="1" dirty="0" err="1">
                <a:latin typeface="Consolas" panose="020B0609020204030204" pitchFamily="49" charset="0"/>
                <a:ea typeface="华文楷体" panose="02010600040101010101" pitchFamily="2" charset="-122"/>
              </a:rPr>
              <a:t>BigInteger</a:t>
            </a:r>
            <a:r>
              <a:rPr lang="en-US" altLang="zh-CN" sz="2800" b="1" dirty="0">
                <a:latin typeface="Consolas" panose="020B0609020204030204" pitchFamily="49" charset="0"/>
                <a:ea typeface="华文楷体" panose="02010600040101010101" pitchFamily="2" charset="-122"/>
              </a:rPr>
              <a:t>/</a:t>
            </a:r>
            <a:r>
              <a:rPr lang="en-US" altLang="zh-CN" sz="2800" b="1" dirty="0" err="1">
                <a:latin typeface="Consolas" panose="020B0609020204030204" pitchFamily="49" charset="0"/>
                <a:ea typeface="华文楷体" panose="02010600040101010101" pitchFamily="2" charset="-122"/>
              </a:rPr>
              <a:t>BigDecimal</a:t>
            </a:r>
            <a:r>
              <a:rPr lang="zh-CN" altLang="en-US" sz="2800" b="1" dirty="0">
                <a:latin typeface="Consolas" panose="020B0609020204030204" pitchFamily="49" charset="0"/>
                <a:ea typeface="华文楷体" panose="02010600040101010101" pitchFamily="2" charset="-122"/>
              </a:rPr>
              <a:t>是目前本课程涉及的几个较为常用类型。尤其是</a:t>
            </a:r>
            <a:r>
              <a:rPr lang="en-US" altLang="zh-CN" sz="2800" b="1" dirty="0">
                <a:latin typeface="Consolas" panose="020B0609020204030204" pitchFamily="49" charset="0"/>
                <a:ea typeface="华文楷体" panose="02010600040101010101" pitchFamily="2" charset="-122"/>
              </a:rPr>
              <a:t>String, StringBuilder</a:t>
            </a:r>
            <a:r>
              <a:rPr lang="zh-CN" altLang="en-US" sz="2800" b="1" dirty="0">
                <a:latin typeface="Consolas" panose="020B0609020204030204" pitchFamily="49" charset="0"/>
                <a:ea typeface="华文楷体" panose="02010600040101010101" pitchFamily="2" charset="-122"/>
              </a:rPr>
              <a:t>，要知晓他们的特性，如</a:t>
            </a:r>
            <a:r>
              <a:rPr lang="en-US" altLang="zh-CN" sz="2800" b="1" dirty="0">
                <a:latin typeface="Consolas" panose="020B0609020204030204" pitchFamily="49" charset="0"/>
                <a:ea typeface="华文楷体" panose="02010600040101010101" pitchFamily="2" charset="-122"/>
              </a:rPr>
              <a:t>String</a:t>
            </a:r>
            <a:r>
              <a:rPr lang="zh-CN" altLang="en-US" sz="2800" b="1" dirty="0">
                <a:latin typeface="Consolas" panose="020B0609020204030204" pitchFamily="49" charset="0"/>
                <a:ea typeface="华文楷体" panose="02010600040101010101" pitchFamily="2" charset="-122"/>
              </a:rPr>
              <a:t>是不可变的，而</a:t>
            </a:r>
            <a:r>
              <a:rPr lang="en-US" altLang="zh-CN" sz="2800" b="1" dirty="0">
                <a:latin typeface="Consolas" panose="020B0609020204030204" pitchFamily="49" charset="0"/>
                <a:ea typeface="华文楷体" panose="02010600040101010101" pitchFamily="2" charset="-122"/>
              </a:rPr>
              <a:t>StringBuilder</a:t>
            </a:r>
            <a:r>
              <a:rPr lang="zh-CN" altLang="en-US" sz="2800" b="1" dirty="0">
                <a:latin typeface="Consolas" panose="020B0609020204030204" pitchFamily="49" charset="0"/>
                <a:ea typeface="华文楷体" panose="02010600040101010101" pitchFamily="2" charset="-122"/>
              </a:rPr>
              <a:t>则是可变的。</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818539164"/>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常用类型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E4DB1AD1-482B-CC6C-2049-CD6CF120A2A3}"/>
              </a:ext>
            </a:extLst>
          </p:cNvPr>
          <p:cNvSpPr txBox="1"/>
          <p:nvPr/>
        </p:nvSpPr>
        <p:spPr>
          <a:xfrm>
            <a:off x="119336" y="1196752"/>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：现有一字符串对象</a:t>
            </a:r>
            <a:r>
              <a:rPr lang="en-US" altLang="zh-CN" sz="2800" b="1" dirty="0">
                <a:latin typeface="Consolas" panose="020B0609020204030204" pitchFamily="49" charset="0"/>
                <a:ea typeface="华文楷体" panose="02010600040101010101" pitchFamily="2" charset="-122"/>
              </a:rPr>
              <a:t>str</a:t>
            </a:r>
            <a:r>
              <a:rPr lang="zh-CN" altLang="en-US" sz="2800" b="1" dirty="0">
                <a:latin typeface="Consolas" panose="020B0609020204030204" pitchFamily="49" charset="0"/>
                <a:ea typeface="华文楷体" panose="02010600040101010101" pitchFamily="2" charset="-122"/>
              </a:rPr>
              <a:t>，如何设计一个静态方法</a:t>
            </a:r>
            <a:r>
              <a:rPr lang="en-US" altLang="zh-CN" sz="2800" b="1" dirty="0">
                <a:latin typeface="Consolas" panose="020B0609020204030204" pitchFamily="49" charset="0"/>
                <a:ea typeface="华文楷体" panose="02010600040101010101" pitchFamily="2" charset="-122"/>
              </a:rPr>
              <a:t>reverse</a:t>
            </a:r>
            <a:r>
              <a:rPr lang="zh-CN" altLang="en-US" sz="2800" b="1" dirty="0">
                <a:latin typeface="Consolas" panose="020B0609020204030204" pitchFamily="49" charset="0"/>
                <a:ea typeface="华文楷体" panose="02010600040101010101" pitchFamily="2" charset="-122"/>
              </a:rPr>
              <a:t>，输入一个</a:t>
            </a:r>
            <a:r>
              <a:rPr lang="en-US" altLang="zh-CN" sz="2800" b="1" dirty="0">
                <a:latin typeface="Consolas" panose="020B0609020204030204" pitchFamily="49" charset="0"/>
                <a:ea typeface="华文楷体" panose="02010600040101010101" pitchFamily="2" charset="-122"/>
              </a:rPr>
              <a:t>String</a:t>
            </a:r>
            <a:r>
              <a:rPr lang="zh-CN" altLang="en-US" sz="2800" b="1" dirty="0">
                <a:latin typeface="Consolas" panose="020B0609020204030204" pitchFamily="49" charset="0"/>
                <a:ea typeface="华文楷体" panose="02010600040101010101" pitchFamily="2" charset="-122"/>
              </a:rPr>
              <a:t>类型</a:t>
            </a:r>
            <a:r>
              <a:rPr lang="en-US" altLang="zh-CN" sz="2800" b="1" dirty="0">
                <a:latin typeface="Consolas" panose="020B0609020204030204" pitchFamily="49" charset="0"/>
                <a:ea typeface="华文楷体" panose="02010600040101010101" pitchFamily="2" charset="-122"/>
              </a:rPr>
              <a:t>str</a:t>
            </a:r>
            <a:r>
              <a:rPr lang="zh-CN" altLang="en-US" sz="2800" b="1" dirty="0">
                <a:latin typeface="Consolas" panose="020B0609020204030204" pitchFamily="49" charset="0"/>
                <a:ea typeface="华文楷体" panose="02010600040101010101" pitchFamily="2" charset="-122"/>
              </a:rPr>
              <a:t>，返回一个逆序的字符串？（注：</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中的</a:t>
            </a:r>
            <a:r>
              <a:rPr lang="en-US" altLang="zh-CN" sz="2800" b="1" dirty="0">
                <a:latin typeface="Consolas" panose="020B0609020204030204" pitchFamily="49" charset="0"/>
                <a:ea typeface="华文楷体" panose="02010600040101010101" pitchFamily="2" charset="-122"/>
              </a:rPr>
              <a:t>String</a:t>
            </a:r>
            <a:r>
              <a:rPr lang="zh-CN" altLang="en-US" sz="2800" b="1" dirty="0">
                <a:latin typeface="Consolas" panose="020B0609020204030204" pitchFamily="49" charset="0"/>
                <a:ea typeface="华文楷体" panose="02010600040101010101" pitchFamily="2" charset="-122"/>
              </a:rPr>
              <a:t>类型未包含诸如</a:t>
            </a:r>
            <a:r>
              <a:rPr lang="en-US" altLang="zh-CN" sz="2800" b="1" dirty="0">
                <a:latin typeface="Consolas" panose="020B0609020204030204" pitchFamily="49" charset="0"/>
                <a:ea typeface="华文楷体" panose="02010600040101010101" pitchFamily="2" charset="-122"/>
              </a:rPr>
              <a:t>reverse</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reversed</a:t>
            </a:r>
            <a:r>
              <a:rPr lang="zh-CN" altLang="en-US" sz="2800" b="1" dirty="0">
                <a:latin typeface="Consolas" panose="020B0609020204030204" pitchFamily="49" charset="0"/>
                <a:ea typeface="华文楷体" panose="02010600040101010101" pitchFamily="2" charset="-122"/>
              </a:rPr>
              <a:t>等方法）请简述实现方案。</a:t>
            </a:r>
            <a:endParaRPr lang="en-US" altLang="zh-CN" sz="2800" b="1" dirty="0">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53268214-701F-8139-B1B4-A8B46CD8A982}"/>
              </a:ext>
            </a:extLst>
          </p:cNvPr>
          <p:cNvSpPr txBox="1"/>
          <p:nvPr/>
        </p:nvSpPr>
        <p:spPr>
          <a:xfrm>
            <a:off x="119336" y="2736502"/>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分析：由于</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中不提供针对</a:t>
            </a:r>
            <a:r>
              <a:rPr lang="en-US" altLang="zh-CN" sz="2800" b="1" dirty="0">
                <a:latin typeface="Consolas" panose="020B0609020204030204" pitchFamily="49" charset="0"/>
                <a:ea typeface="华文楷体" panose="02010600040101010101" pitchFamily="2" charset="-122"/>
              </a:rPr>
              <a:t>String</a:t>
            </a:r>
            <a:r>
              <a:rPr lang="zh-CN" altLang="en-US" sz="2800" b="1" dirty="0">
                <a:latin typeface="Consolas" panose="020B0609020204030204" pitchFamily="49" charset="0"/>
                <a:ea typeface="华文楷体" panose="02010600040101010101" pitchFamily="2" charset="-122"/>
              </a:rPr>
              <a:t>类型的方法，故我们可以通过数组或</a:t>
            </a:r>
            <a:r>
              <a:rPr lang="en-US" altLang="zh-CN" sz="2800" b="1" dirty="0">
                <a:latin typeface="Consolas" panose="020B0609020204030204" pitchFamily="49" charset="0"/>
                <a:ea typeface="华文楷体" panose="02010600040101010101" pitchFamily="2" charset="-122"/>
              </a:rPr>
              <a:t>StringBuilder</a:t>
            </a:r>
            <a:r>
              <a:rPr lang="zh-CN" altLang="en-US" sz="2800" b="1" dirty="0">
                <a:latin typeface="Consolas" panose="020B0609020204030204" pitchFamily="49" charset="0"/>
                <a:ea typeface="华文楷体" panose="02010600040101010101" pitchFamily="2" charset="-122"/>
              </a:rPr>
              <a:t>实现</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8938639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常用类型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12B472EA-0134-BBAF-2A3B-EAE83BCDCDD6}"/>
              </a:ext>
            </a:extLst>
          </p:cNvPr>
          <p:cNvSpPr txBox="1"/>
          <p:nvPr/>
        </p:nvSpPr>
        <p:spPr>
          <a:xfrm>
            <a:off x="191344" y="1472945"/>
            <a:ext cx="11809312" cy="2308324"/>
          </a:xfrm>
          <a:prstGeom prst="rect">
            <a:avLst/>
          </a:prstGeom>
          <a:solidFill>
            <a:schemeClr val="bg1"/>
          </a:solidFill>
          <a:ln w="19050">
            <a:solidFill>
              <a:schemeClr val="tx1"/>
            </a:solidFill>
          </a:ln>
        </p:spPr>
        <p:txBody>
          <a:bodyPr wrap="square" rtlCol="0">
            <a:spAutoFit/>
          </a:bodyPr>
          <a:lstStyle/>
          <a:p>
            <a:r>
              <a:rPr lang="en-US" altLang="zh-CN" b="1" dirty="0">
                <a:latin typeface="Consolas" panose="020B0609020204030204" pitchFamily="49" charset="0"/>
                <a:ea typeface="华文楷体" panose="02010600040101010101" pitchFamily="2" charset="-122"/>
              </a:rPr>
              <a:t>public static String </a:t>
            </a:r>
            <a:r>
              <a:rPr lang="en-US" altLang="zh-CN" b="1" dirty="0" err="1">
                <a:latin typeface="Consolas" panose="020B0609020204030204" pitchFamily="49" charset="0"/>
                <a:ea typeface="华文楷体" panose="02010600040101010101" pitchFamily="2" charset="-122"/>
              </a:rPr>
              <a:t>reverseByArray</a:t>
            </a:r>
            <a:r>
              <a:rPr lang="en-US" altLang="zh-CN" b="1" dirty="0">
                <a:latin typeface="Consolas" panose="020B0609020204030204" pitchFamily="49" charset="0"/>
                <a:ea typeface="华文楷体" panose="02010600040101010101" pitchFamily="2" charset="-122"/>
              </a:rPr>
              <a:t>(String str) {</a:t>
            </a:r>
          </a:p>
          <a:p>
            <a:r>
              <a:rPr lang="en-US" altLang="zh-CN" b="1" dirty="0">
                <a:latin typeface="Consolas" panose="020B0609020204030204" pitchFamily="49" charset="0"/>
                <a:ea typeface="华文楷体" panose="02010600040101010101" pitchFamily="2" charset="-122"/>
              </a:rPr>
              <a:t>  byte[] content = </a:t>
            </a:r>
            <a:r>
              <a:rPr lang="en-US" altLang="zh-CN" b="1" dirty="0" err="1">
                <a:latin typeface="Consolas" panose="020B0609020204030204" pitchFamily="49" charset="0"/>
                <a:ea typeface="华文楷体" panose="02010600040101010101" pitchFamily="2" charset="-122"/>
              </a:rPr>
              <a:t>str.getBytes</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for (int </a:t>
            </a:r>
            <a:r>
              <a:rPr lang="en-US" altLang="zh-CN" b="1" dirty="0" err="1">
                <a:latin typeface="Consolas" panose="020B0609020204030204" pitchFamily="49" charset="0"/>
                <a:ea typeface="华文楷体" panose="02010600040101010101" pitchFamily="2" charset="-122"/>
              </a:rPr>
              <a:t>i</a:t>
            </a:r>
            <a:r>
              <a:rPr lang="en-US" altLang="zh-CN" b="1" dirty="0">
                <a:latin typeface="Consolas" panose="020B0609020204030204" pitchFamily="49" charset="0"/>
                <a:ea typeface="华文楷体" panose="02010600040101010101" pitchFamily="2" charset="-122"/>
              </a:rPr>
              <a:t> = 0, j = content.length-1; j &gt; </a:t>
            </a:r>
            <a:r>
              <a:rPr lang="en-US" altLang="zh-CN" b="1" dirty="0" err="1">
                <a:latin typeface="Consolas" panose="020B0609020204030204" pitchFamily="49" charset="0"/>
                <a:ea typeface="华文楷体" panose="02010600040101010101" pitchFamily="2" charset="-122"/>
              </a:rPr>
              <a:t>i</a:t>
            </a:r>
            <a:r>
              <a:rPr lang="en-US" altLang="zh-CN" b="1" dirty="0">
                <a:latin typeface="Consolas" panose="020B0609020204030204" pitchFamily="49" charset="0"/>
                <a:ea typeface="华文楷体" panose="02010600040101010101" pitchFamily="2" charset="-122"/>
              </a:rPr>
              <a:t>; ++</a:t>
            </a:r>
            <a:r>
              <a:rPr lang="en-US" altLang="zh-CN" b="1" dirty="0" err="1">
                <a:latin typeface="Consolas" panose="020B0609020204030204" pitchFamily="49" charset="0"/>
                <a:ea typeface="华文楷体" panose="02010600040101010101" pitchFamily="2" charset="-122"/>
              </a:rPr>
              <a:t>i</a:t>
            </a:r>
            <a:r>
              <a:rPr lang="en-US" altLang="zh-CN" b="1" dirty="0">
                <a:latin typeface="Consolas" panose="020B0609020204030204" pitchFamily="49" charset="0"/>
                <a:ea typeface="华文楷体" panose="02010600040101010101" pitchFamily="2" charset="-122"/>
              </a:rPr>
              <a:t>, --j) {</a:t>
            </a:r>
          </a:p>
          <a:p>
            <a:r>
              <a:rPr lang="en-US" altLang="zh-CN" b="1" dirty="0">
                <a:latin typeface="Consolas" panose="020B0609020204030204" pitchFamily="49" charset="0"/>
                <a:ea typeface="华文楷体" panose="02010600040101010101" pitchFamily="2" charset="-122"/>
              </a:rPr>
              <a:t>    byte </a:t>
            </a:r>
            <a:r>
              <a:rPr lang="en-US" altLang="zh-CN" b="1" dirty="0" err="1">
                <a:latin typeface="Consolas" panose="020B0609020204030204" pitchFamily="49" charset="0"/>
                <a:ea typeface="华文楷体" panose="02010600040101010101" pitchFamily="2" charset="-122"/>
              </a:rPr>
              <a:t>tmp</a:t>
            </a:r>
            <a:r>
              <a:rPr lang="en-US" altLang="zh-CN" b="1" dirty="0">
                <a:latin typeface="Consolas" panose="020B0609020204030204" pitchFamily="49" charset="0"/>
                <a:ea typeface="华文楷体" panose="02010600040101010101" pitchFamily="2" charset="-122"/>
              </a:rPr>
              <a:t> = content[</a:t>
            </a:r>
            <a:r>
              <a:rPr lang="en-US" altLang="zh-CN" b="1" dirty="0" err="1">
                <a:latin typeface="Consolas" panose="020B0609020204030204" pitchFamily="49" charset="0"/>
                <a:ea typeface="华文楷体" panose="02010600040101010101" pitchFamily="2" charset="-122"/>
              </a:rPr>
              <a:t>i</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content[</a:t>
            </a:r>
            <a:r>
              <a:rPr lang="en-US" altLang="zh-CN" b="1" dirty="0" err="1">
                <a:latin typeface="Consolas" panose="020B0609020204030204" pitchFamily="49" charset="0"/>
                <a:ea typeface="华文楷体" panose="02010600040101010101" pitchFamily="2" charset="-122"/>
              </a:rPr>
              <a:t>i</a:t>
            </a:r>
            <a:r>
              <a:rPr lang="en-US" altLang="zh-CN" b="1" dirty="0">
                <a:latin typeface="Consolas" panose="020B0609020204030204" pitchFamily="49" charset="0"/>
                <a:ea typeface="华文楷体" panose="02010600040101010101" pitchFamily="2" charset="-122"/>
              </a:rPr>
              <a:t>] = content[j];</a:t>
            </a:r>
          </a:p>
          <a:p>
            <a:r>
              <a:rPr lang="en-US" altLang="zh-CN" b="1" dirty="0">
                <a:latin typeface="Consolas" panose="020B0609020204030204" pitchFamily="49" charset="0"/>
                <a:ea typeface="华文楷体" panose="02010600040101010101" pitchFamily="2" charset="-122"/>
              </a:rPr>
              <a:t>    content[j] = </a:t>
            </a:r>
            <a:r>
              <a:rPr lang="en-US" altLang="zh-CN" b="1" dirty="0" err="1">
                <a:latin typeface="Consolas" panose="020B0609020204030204" pitchFamily="49" charset="0"/>
                <a:ea typeface="华文楷体" panose="02010600040101010101" pitchFamily="2" charset="-122"/>
              </a:rPr>
              <a:t>tmp</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  }</a:t>
            </a:r>
          </a:p>
          <a:p>
            <a:r>
              <a:rPr lang="en-US" altLang="zh-CN" b="1" dirty="0">
                <a:latin typeface="Consolas" panose="020B0609020204030204" pitchFamily="49" charset="0"/>
                <a:ea typeface="华文楷体" panose="02010600040101010101" pitchFamily="2" charset="-122"/>
              </a:rPr>
              <a:t>  return new String(content);</a:t>
            </a:r>
          </a:p>
        </p:txBody>
      </p:sp>
      <p:sp>
        <p:nvSpPr>
          <p:cNvPr id="6" name="文本框 5">
            <a:extLst>
              <a:ext uri="{FF2B5EF4-FFF2-40B4-BE49-F238E27FC236}">
                <a16:creationId xmlns:a16="http://schemas.microsoft.com/office/drawing/2014/main" id="{956A5B75-7C7F-AC4B-A9CB-7B7C5C9834E6}"/>
              </a:ext>
            </a:extLst>
          </p:cNvPr>
          <p:cNvSpPr txBox="1"/>
          <p:nvPr/>
        </p:nvSpPr>
        <p:spPr>
          <a:xfrm>
            <a:off x="119336" y="92788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数组实现方法如下</a:t>
            </a:r>
          </a:p>
        </p:txBody>
      </p:sp>
    </p:spTree>
    <p:extLst>
      <p:ext uri="{BB962C8B-B14F-4D97-AF65-F5344CB8AC3E}">
        <p14:creationId xmlns:p14="http://schemas.microsoft.com/office/powerpoint/2010/main" val="4289651862"/>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常用类型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12B472EA-0134-BBAF-2A3B-EAE83BCDCDD6}"/>
              </a:ext>
            </a:extLst>
          </p:cNvPr>
          <p:cNvSpPr txBox="1"/>
          <p:nvPr/>
        </p:nvSpPr>
        <p:spPr>
          <a:xfrm>
            <a:off x="191344" y="1472945"/>
            <a:ext cx="11809312" cy="923330"/>
          </a:xfrm>
          <a:prstGeom prst="rect">
            <a:avLst/>
          </a:prstGeom>
          <a:solidFill>
            <a:schemeClr val="bg1"/>
          </a:solidFill>
          <a:ln w="19050">
            <a:solidFill>
              <a:schemeClr val="tx1"/>
            </a:solidFill>
          </a:ln>
        </p:spPr>
        <p:txBody>
          <a:bodyPr wrap="square" rtlCol="0">
            <a:spAutoFit/>
          </a:bodyPr>
          <a:lstStyle/>
          <a:p>
            <a:r>
              <a:rPr lang="en-US" altLang="zh-CN" b="1" dirty="0">
                <a:latin typeface="Consolas" panose="020B0609020204030204" pitchFamily="49" charset="0"/>
                <a:ea typeface="华文楷体" panose="02010600040101010101" pitchFamily="2" charset="-122"/>
              </a:rPr>
              <a:t>public static String </a:t>
            </a:r>
            <a:r>
              <a:rPr lang="en-US" altLang="zh-CN" b="1" dirty="0" err="1">
                <a:latin typeface="Consolas" panose="020B0609020204030204" pitchFamily="49" charset="0"/>
                <a:ea typeface="华文楷体" panose="02010600040101010101" pitchFamily="2" charset="-122"/>
              </a:rPr>
              <a:t>reverseByStringBuilder</a:t>
            </a:r>
            <a:r>
              <a:rPr lang="en-US" altLang="zh-CN" b="1" dirty="0">
                <a:latin typeface="Consolas" panose="020B0609020204030204" pitchFamily="49" charset="0"/>
                <a:ea typeface="华文楷体" panose="02010600040101010101" pitchFamily="2" charset="-122"/>
              </a:rPr>
              <a:t>(String str) {</a:t>
            </a:r>
          </a:p>
          <a:p>
            <a:r>
              <a:rPr lang="en-US" altLang="zh-CN" b="1" dirty="0">
                <a:latin typeface="Consolas" panose="020B0609020204030204" pitchFamily="49" charset="0"/>
                <a:ea typeface="华文楷体" panose="02010600040101010101" pitchFamily="2" charset="-122"/>
              </a:rPr>
              <a:t>  return new StringBuilder(str).reverse().</a:t>
            </a:r>
            <a:r>
              <a:rPr lang="en-US" altLang="zh-CN" b="1" dirty="0" err="1">
                <a:latin typeface="Consolas" panose="020B0609020204030204" pitchFamily="49" charset="0"/>
                <a:ea typeface="华文楷体" panose="02010600040101010101" pitchFamily="2" charset="-122"/>
              </a:rPr>
              <a:t>toString</a:t>
            </a:r>
            <a:r>
              <a:rPr lang="en-US" altLang="zh-CN" b="1" dirty="0">
                <a:latin typeface="Consolas" panose="020B0609020204030204" pitchFamily="49" charset="0"/>
                <a:ea typeface="华文楷体" panose="02010600040101010101" pitchFamily="2" charset="-122"/>
              </a:rPr>
              <a:t>();</a:t>
            </a:r>
          </a:p>
          <a:p>
            <a:r>
              <a:rPr lang="en-US" altLang="zh-CN" b="1" dirty="0">
                <a:latin typeface="Consolas" panose="020B0609020204030204" pitchFamily="49" charset="0"/>
                <a:ea typeface="华文楷体" panose="02010600040101010101" pitchFamily="2" charset="-122"/>
              </a:rPr>
              <a:t>}</a:t>
            </a:r>
          </a:p>
        </p:txBody>
      </p:sp>
      <p:sp>
        <p:nvSpPr>
          <p:cNvPr id="6" name="文本框 5">
            <a:extLst>
              <a:ext uri="{FF2B5EF4-FFF2-40B4-BE49-F238E27FC236}">
                <a16:creationId xmlns:a16="http://schemas.microsoft.com/office/drawing/2014/main" id="{956A5B75-7C7F-AC4B-A9CB-7B7C5C9834E6}"/>
              </a:ext>
            </a:extLst>
          </p:cNvPr>
          <p:cNvSpPr txBox="1"/>
          <p:nvPr/>
        </p:nvSpPr>
        <p:spPr>
          <a:xfrm>
            <a:off x="119336" y="927884"/>
            <a:ext cx="11953328" cy="523220"/>
          </a:xfrm>
          <a:prstGeom prst="rect">
            <a:avLst/>
          </a:prstGeom>
          <a:noFill/>
        </p:spPr>
        <p:txBody>
          <a:bodyPr wrap="square" rtlCol="0">
            <a:spAutoFit/>
          </a:bodyPr>
          <a:lstStyle/>
          <a:p>
            <a:r>
              <a:rPr lang="en-US" altLang="zh-CN" sz="2800" b="1" dirty="0">
                <a:latin typeface="Consolas" panose="020B0609020204030204" pitchFamily="49" charset="0"/>
                <a:ea typeface="华文楷体" panose="02010600040101010101" pitchFamily="2" charset="-122"/>
              </a:rPr>
              <a:t>StringBuilder</a:t>
            </a:r>
            <a:r>
              <a:rPr lang="zh-CN" altLang="en-US" sz="2800" b="1" dirty="0">
                <a:latin typeface="Consolas" panose="020B0609020204030204" pitchFamily="49" charset="0"/>
                <a:ea typeface="华文楷体" panose="02010600040101010101" pitchFamily="2" charset="-122"/>
              </a:rPr>
              <a:t>实现方法如下</a:t>
            </a:r>
          </a:p>
        </p:txBody>
      </p:sp>
    </p:spTree>
    <p:extLst>
      <p:ext uri="{BB962C8B-B14F-4D97-AF65-F5344CB8AC3E}">
        <p14:creationId xmlns:p14="http://schemas.microsoft.com/office/powerpoint/2010/main" val="4189723148"/>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常用类型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956A5B75-7C7F-AC4B-A9CB-7B7C5C9834E6}"/>
              </a:ext>
            </a:extLst>
          </p:cNvPr>
          <p:cNvSpPr txBox="1"/>
          <p:nvPr/>
        </p:nvSpPr>
        <p:spPr>
          <a:xfrm>
            <a:off x="119336" y="927884"/>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7</a:t>
            </a:r>
            <a:r>
              <a:rPr lang="zh-CN" altLang="en-US" sz="2800" b="1" dirty="0">
                <a:latin typeface="Consolas" panose="020B0609020204030204" pitchFamily="49" charset="0"/>
                <a:ea typeface="华文楷体" panose="02010600040101010101" pitchFamily="2" charset="-122"/>
              </a:rPr>
              <a:t>：假设你正在设计一个系统，需要处理超大规模的数据量，例如大型科学计算或者数据分析。请简要分析使用</a:t>
            </a:r>
            <a:r>
              <a:rPr lang="en-US" altLang="zh-CN" sz="2800" b="1" dirty="0">
                <a:latin typeface="Consolas" panose="020B0609020204030204" pitchFamily="49" charset="0"/>
                <a:ea typeface="华文楷体" panose="02010600040101010101" pitchFamily="2" charset="-122"/>
              </a:rPr>
              <a:t>Java </a:t>
            </a:r>
            <a:r>
              <a:rPr lang="zh-CN" altLang="en-US" sz="2800" b="1" dirty="0">
                <a:latin typeface="Consolas" panose="020B0609020204030204" pitchFamily="49" charset="0"/>
                <a:ea typeface="华文楷体" panose="02010600040101010101" pitchFamily="2" charset="-122"/>
              </a:rPr>
              <a:t>中的 </a:t>
            </a:r>
            <a:r>
              <a:rPr lang="en-US" altLang="zh-CN" sz="2800" b="1" dirty="0" err="1">
                <a:latin typeface="Consolas" panose="020B0609020204030204" pitchFamily="49" charset="0"/>
                <a:ea typeface="华文楷体" panose="02010600040101010101" pitchFamily="2" charset="-122"/>
              </a:rPr>
              <a:t>BigInteger</a:t>
            </a:r>
            <a:r>
              <a:rPr lang="en-US" altLang="zh-CN" sz="2800" b="1" dirty="0">
                <a:latin typeface="Consolas" panose="020B0609020204030204" pitchFamily="49" charset="0"/>
                <a:ea typeface="华文楷体" panose="02010600040101010101" pitchFamily="2" charset="-122"/>
              </a:rPr>
              <a:t> </a:t>
            </a:r>
            <a:r>
              <a:rPr lang="zh-CN" altLang="en-US" sz="2800" b="1" dirty="0">
                <a:latin typeface="Consolas" panose="020B0609020204030204" pitchFamily="49" charset="0"/>
                <a:ea typeface="华文楷体" panose="02010600040101010101" pitchFamily="2" charset="-122"/>
              </a:rPr>
              <a:t>类的优势和不足。</a:t>
            </a:r>
          </a:p>
        </p:txBody>
      </p:sp>
      <p:sp>
        <p:nvSpPr>
          <p:cNvPr id="7" name="文本框 6">
            <a:extLst>
              <a:ext uri="{FF2B5EF4-FFF2-40B4-BE49-F238E27FC236}">
                <a16:creationId xmlns:a16="http://schemas.microsoft.com/office/drawing/2014/main" id="{33925537-5142-3690-BD4C-3E8EAD6B2357}"/>
              </a:ext>
            </a:extLst>
          </p:cNvPr>
          <p:cNvSpPr txBox="1"/>
          <p:nvPr/>
        </p:nvSpPr>
        <p:spPr>
          <a:xfrm>
            <a:off x="119336" y="2736502"/>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a:t>
            </a:r>
            <a:r>
              <a:rPr lang="en-US" altLang="zh-CN" sz="2800" b="1" dirty="0" err="1">
                <a:latin typeface="Consolas" panose="020B0609020204030204" pitchFamily="49" charset="0"/>
                <a:ea typeface="华文楷体" panose="02010600040101010101" pitchFamily="2" charset="-122"/>
              </a:rPr>
              <a:t>BigInteger</a:t>
            </a:r>
            <a:r>
              <a:rPr lang="zh-CN" altLang="en-US" sz="2800" b="1" dirty="0">
                <a:latin typeface="Consolas" panose="020B0609020204030204" pitchFamily="49" charset="0"/>
                <a:ea typeface="华文楷体" panose="02010600040101010101" pitchFamily="2" charset="-122"/>
              </a:rPr>
              <a:t>的特性是能不限制长度存储整型数值，提供了高精度的整数运算。但是</a:t>
            </a:r>
            <a:r>
              <a:rPr lang="en-US" altLang="zh-CN" sz="2800" b="1" dirty="0" err="1">
                <a:latin typeface="Consolas" panose="020B0609020204030204" pitchFamily="49" charset="0"/>
                <a:ea typeface="华文楷体" panose="02010600040101010101" pitchFamily="2" charset="-122"/>
              </a:rPr>
              <a:t>BigInteger</a:t>
            </a:r>
            <a:r>
              <a:rPr lang="zh-CN" altLang="en-US" sz="2800" b="1" dirty="0">
                <a:latin typeface="Consolas" panose="020B0609020204030204" pitchFamily="49" charset="0"/>
                <a:ea typeface="华文楷体" panose="02010600040101010101" pitchFamily="2" charset="-122"/>
              </a:rPr>
              <a:t>的特性是不可变，同时部分计算较为耗时。（例如乘法，除法等）</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73954995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4ADF14D-1789-11F6-DF79-F1821D10D0AF}"/>
              </a:ext>
            </a:extLst>
          </p:cNvPr>
          <p:cNvSpPr txBox="1"/>
          <p:nvPr/>
        </p:nvSpPr>
        <p:spPr>
          <a:xfrm>
            <a:off x="119336" y="1182231"/>
            <a:ext cx="11953328" cy="5262979"/>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3</a:t>
            </a:r>
            <a:r>
              <a:rPr lang="zh-CN" altLang="en-US" sz="2800" b="1" dirty="0">
                <a:latin typeface="Consolas" panose="020B0609020204030204" pitchFamily="49" charset="0"/>
                <a:ea typeface="华文楷体" panose="02010600040101010101" pitchFamily="2" charset="-122"/>
              </a:rPr>
              <a:t>：如何编写一个抽象类？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a:t>
            </a:r>
            <a:r>
              <a:rPr lang="en-US" altLang="zh-CN" sz="2800" b="1" dirty="0" err="1">
                <a:latin typeface="Consolas" panose="020B0609020204030204" pitchFamily="49" charset="0"/>
                <a:ea typeface="华文楷体" panose="02010600040101010101" pitchFamily="2" charset="-122"/>
              </a:rPr>
              <a:t>i</a:t>
            </a:r>
            <a:r>
              <a:rPr lang="en-US" altLang="zh-CN" sz="2800" b="1" dirty="0">
                <a:latin typeface="Consolas" panose="020B0609020204030204" pitchFamily="49" charset="0"/>
                <a:ea typeface="华文楷体" panose="02010600040101010101" pitchFamily="2" charset="-122"/>
              </a:rPr>
              <a:t>)</a:t>
            </a:r>
            <a:r>
              <a:rPr lang="zh-CN" altLang="en-US" sz="2800" b="1" dirty="0">
                <a:latin typeface="Consolas" panose="020B0609020204030204" pitchFamily="49" charset="0"/>
                <a:ea typeface="华文楷体" panose="02010600040101010101" pitchFamily="2" charset="-122"/>
              </a:rPr>
              <a:t>有</a:t>
            </a:r>
            <a:r>
              <a:rPr lang="en-US" altLang="zh-CN" sz="2800" b="1" dirty="0">
                <a:latin typeface="Consolas" panose="020B0609020204030204" pitchFamily="49" charset="0"/>
                <a:ea typeface="华文楷体" panose="02010600040101010101" pitchFamily="2" charset="-122"/>
              </a:rPr>
              <a:t>abstract</a:t>
            </a:r>
            <a:r>
              <a:rPr lang="zh-CN" altLang="en-US" sz="2800" b="1" dirty="0">
                <a:latin typeface="Consolas" panose="020B0609020204030204" pitchFamily="49" charset="0"/>
                <a:ea typeface="华文楷体" panose="02010600040101010101" pitchFamily="2" charset="-122"/>
              </a:rPr>
              <a:t>修饰的类称为“抽象类”。</a:t>
            </a:r>
            <a:r>
              <a:rPr lang="en-US" altLang="zh-CN" sz="2800" b="1" dirty="0">
                <a:latin typeface="Consolas" panose="020B0609020204030204" pitchFamily="49" charset="0"/>
                <a:ea typeface="华文楷体" panose="02010600040101010101" pitchFamily="2" charset="-122"/>
              </a:rPr>
              <a:t>ii) </a:t>
            </a:r>
            <a:r>
              <a:rPr lang="zh-CN" altLang="en-US" sz="2800" b="1" dirty="0">
                <a:latin typeface="Consolas" panose="020B0609020204030204" pitchFamily="49" charset="0"/>
                <a:ea typeface="华文楷体" panose="02010600040101010101" pitchFamily="2" charset="-122"/>
              </a:rPr>
              <a:t>在方法前加上</a:t>
            </a:r>
            <a:r>
              <a:rPr lang="en-US" altLang="zh-CN" sz="2800" b="1" dirty="0">
                <a:latin typeface="Consolas" panose="020B0609020204030204" pitchFamily="49" charset="0"/>
                <a:ea typeface="华文楷体" panose="02010600040101010101" pitchFamily="2" charset="-122"/>
              </a:rPr>
              <a:t>abstract</a:t>
            </a:r>
            <a:r>
              <a:rPr lang="zh-CN" altLang="en-US" sz="2800" b="1" dirty="0">
                <a:latin typeface="Consolas" panose="020B0609020204030204" pitchFamily="49" charset="0"/>
                <a:ea typeface="华文楷体" panose="02010600040101010101" pitchFamily="2" charset="-122"/>
              </a:rPr>
              <a:t>就形成抽象方法</a:t>
            </a:r>
          </a:p>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4</a:t>
            </a:r>
            <a:r>
              <a:rPr lang="zh-CN" altLang="en-US" sz="2800" b="1" dirty="0">
                <a:latin typeface="Consolas" panose="020B0609020204030204" pitchFamily="49" charset="0"/>
                <a:ea typeface="华文楷体" panose="02010600040101010101" pitchFamily="2" charset="-122"/>
              </a:rPr>
              <a:t>：如何编写一个接口（接口类）？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分析：定义一个接口，采用关键字</a:t>
            </a:r>
            <a:r>
              <a:rPr lang="en-US" altLang="zh-CN" sz="2800" b="1" dirty="0">
                <a:latin typeface="Consolas" panose="020B0609020204030204" pitchFamily="49" charset="0"/>
                <a:ea typeface="华文楷体" panose="02010600040101010101" pitchFamily="2" charset="-122"/>
              </a:rPr>
              <a:t>interface</a:t>
            </a:r>
            <a:r>
              <a:rPr lang="zh-CN" altLang="en-US" sz="2800" b="1" dirty="0">
                <a:latin typeface="Consolas" panose="020B0609020204030204" pitchFamily="49" charset="0"/>
                <a:ea typeface="华文楷体" panose="02010600040101010101" pitchFamily="2" charset="-122"/>
              </a:rPr>
              <a:t>，实现一个接口，采用关键字</a:t>
            </a:r>
            <a:r>
              <a:rPr lang="en-US" altLang="zh-CN" sz="2800" b="1" dirty="0">
                <a:latin typeface="Consolas" panose="020B0609020204030204" pitchFamily="49" charset="0"/>
                <a:ea typeface="华文楷体" panose="02010600040101010101" pitchFamily="2" charset="-122"/>
              </a:rPr>
              <a:t>implements</a:t>
            </a:r>
            <a:r>
              <a:rPr lang="zh-CN" altLang="en-US" sz="2800" b="1" dirty="0">
                <a:latin typeface="Consolas" panose="020B0609020204030204" pitchFamily="49" charset="0"/>
                <a:ea typeface="华文楷体" panose="02010600040101010101" pitchFamily="2" charset="-122"/>
              </a:rPr>
              <a:t>。</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：抽象类和接口的区别</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分析：从编程角度来看，</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中抽象类不允许多重继承，一个对象只能继承自一个父类，但可以实现多个接口。从定义上看，抽象类是一个不完全的类，而接口只是表明类应该具有哪些“外部”特征，不涉及任何实现细节。</a:t>
            </a:r>
            <a:endParaRPr lang="en-US" altLang="zh-CN" sz="2800" b="1" dirty="0">
              <a:latin typeface="Consolas" panose="020B0609020204030204" pitchFamily="49" charset="0"/>
              <a:ea typeface="华文楷体" panose="02010600040101010101" pitchFamily="2" charset="-122"/>
            </a:endParaRPr>
          </a:p>
          <a:p>
            <a:r>
              <a:rPr lang="zh-CN" altLang="en-US" sz="2800" b="1" dirty="0">
                <a:solidFill>
                  <a:srgbClr val="FF0000"/>
                </a:solidFill>
                <a:latin typeface="Consolas" panose="020B0609020204030204" pitchFamily="49" charset="0"/>
                <a:ea typeface="华文楷体" panose="02010600040101010101" pitchFamily="2" charset="-122"/>
              </a:rPr>
              <a:t>注：考试不会直接考察定义，同学们一定要从编程实践中熟悉如何编写抽象类和接口（接口类）</a:t>
            </a:r>
            <a:endParaRPr lang="en-US" altLang="zh-CN" sz="2800" b="1" dirty="0">
              <a:solidFill>
                <a:srgbClr val="FF0000"/>
              </a:solidFill>
              <a:latin typeface="Consolas" panose="020B0609020204030204" pitchFamily="49" charset="0"/>
              <a:ea typeface="华文楷体" panose="02010600040101010101" pitchFamily="2" charset="-122"/>
            </a:endParaRPr>
          </a:p>
        </p:txBody>
      </p:sp>
      <p:sp>
        <p:nvSpPr>
          <p:cNvPr id="6" name="文本框 5">
            <a:extLst>
              <a:ext uri="{FF2B5EF4-FFF2-40B4-BE49-F238E27FC236}">
                <a16:creationId xmlns:a16="http://schemas.microsoft.com/office/drawing/2014/main" id="{F460FA66-584E-7218-BB37-32A6896ABE4E}"/>
              </a:ext>
            </a:extLst>
          </p:cNvPr>
          <p:cNvSpPr txBox="1"/>
          <p:nvPr/>
        </p:nvSpPr>
        <p:spPr>
          <a:xfrm>
            <a:off x="119336" y="1190357"/>
            <a:ext cx="11953328" cy="5262979"/>
          </a:xfrm>
          <a:prstGeom prst="rect">
            <a:avLst/>
          </a:prstGeom>
          <a:noFill/>
        </p:spPr>
        <p:txBody>
          <a:bodyPr wrap="square" rtlCol="0">
            <a:spAutoFit/>
          </a:bodyPr>
          <a:lstStyle/>
          <a:p>
            <a:r>
              <a:rPr lang="zh-CN" altLang="en-US" sz="2800" dirty="0">
                <a:latin typeface="Consolas" panose="020B0609020204030204" pitchFamily="49" charset="0"/>
                <a:ea typeface="华文楷体" panose="02010600040101010101" pitchFamily="2" charset="-122"/>
              </a:rPr>
              <a:t>知识点</a:t>
            </a:r>
            <a:r>
              <a:rPr lang="en-US" altLang="zh-CN" sz="2800" dirty="0">
                <a:latin typeface="Consolas" panose="020B0609020204030204" pitchFamily="49" charset="0"/>
                <a:ea typeface="华文楷体" panose="02010600040101010101" pitchFamily="2" charset="-122"/>
              </a:rPr>
              <a:t>3</a:t>
            </a:r>
            <a:r>
              <a:rPr lang="zh-CN" altLang="en-US" sz="2800" dirty="0">
                <a:latin typeface="Consolas" panose="020B0609020204030204" pitchFamily="49" charset="0"/>
                <a:ea typeface="华文楷体" panose="02010600040101010101" pitchFamily="2" charset="-122"/>
              </a:rPr>
              <a:t>：如何编写一个抽象类？</a:t>
            </a:r>
            <a:endParaRPr lang="en-US" altLang="zh-CN" sz="2800" dirty="0">
              <a:latin typeface="Consolas" panose="020B0609020204030204" pitchFamily="49" charset="0"/>
              <a:ea typeface="华文楷体" panose="02010600040101010101" pitchFamily="2" charset="-122"/>
            </a:endParaRPr>
          </a:p>
          <a:p>
            <a:r>
              <a:rPr lang="zh-CN" altLang="en-US" sz="2800" dirty="0">
                <a:latin typeface="Consolas" panose="020B0609020204030204" pitchFamily="49" charset="0"/>
                <a:ea typeface="华文楷体" panose="02010600040101010101" pitchFamily="2" charset="-122"/>
              </a:rPr>
              <a:t>分析：</a:t>
            </a:r>
            <a:r>
              <a:rPr lang="en-US" altLang="zh-CN" sz="2800" dirty="0" err="1">
                <a:latin typeface="Consolas" panose="020B0609020204030204" pitchFamily="49" charset="0"/>
                <a:ea typeface="华文楷体" panose="02010600040101010101" pitchFamily="2" charset="-122"/>
              </a:rPr>
              <a:t>i</a:t>
            </a:r>
            <a:r>
              <a:rPr lang="en-US" altLang="zh-CN" sz="2800" dirty="0">
                <a:latin typeface="Consolas" panose="020B0609020204030204" pitchFamily="49" charset="0"/>
                <a:ea typeface="华文楷体" panose="02010600040101010101" pitchFamily="2" charset="-122"/>
              </a:rPr>
              <a:t>)</a:t>
            </a:r>
            <a:r>
              <a:rPr lang="zh-CN" altLang="en-US" sz="2800" dirty="0">
                <a:latin typeface="Consolas" panose="020B0609020204030204" pitchFamily="49" charset="0"/>
                <a:ea typeface="华文楷体" panose="02010600040101010101" pitchFamily="2" charset="-122"/>
              </a:rPr>
              <a:t>有</a:t>
            </a:r>
            <a:r>
              <a:rPr lang="en-US" altLang="zh-CN" sz="2800" dirty="0">
                <a:latin typeface="Consolas" panose="020B0609020204030204" pitchFamily="49" charset="0"/>
                <a:ea typeface="华文楷体" panose="02010600040101010101" pitchFamily="2" charset="-122"/>
              </a:rPr>
              <a:t>abstract</a:t>
            </a:r>
            <a:r>
              <a:rPr lang="zh-CN" altLang="en-US" sz="2800" dirty="0">
                <a:latin typeface="Consolas" panose="020B0609020204030204" pitchFamily="49" charset="0"/>
                <a:ea typeface="华文楷体" panose="02010600040101010101" pitchFamily="2" charset="-122"/>
              </a:rPr>
              <a:t>修饰的类称为“抽象类”。</a:t>
            </a:r>
            <a:r>
              <a:rPr lang="en-US" altLang="zh-CN" sz="2800" dirty="0">
                <a:latin typeface="Consolas" panose="020B0609020204030204" pitchFamily="49" charset="0"/>
                <a:ea typeface="华文楷体" panose="02010600040101010101" pitchFamily="2" charset="-122"/>
              </a:rPr>
              <a:t>ii) </a:t>
            </a:r>
            <a:r>
              <a:rPr lang="zh-CN" altLang="en-US" sz="2800" dirty="0">
                <a:latin typeface="Consolas" panose="020B0609020204030204" pitchFamily="49" charset="0"/>
                <a:ea typeface="华文楷体" panose="02010600040101010101" pitchFamily="2" charset="-122"/>
              </a:rPr>
              <a:t>在方法前加上</a:t>
            </a:r>
            <a:r>
              <a:rPr lang="en-US" altLang="zh-CN" sz="2800" dirty="0">
                <a:latin typeface="Consolas" panose="020B0609020204030204" pitchFamily="49" charset="0"/>
                <a:ea typeface="华文楷体" panose="02010600040101010101" pitchFamily="2" charset="-122"/>
              </a:rPr>
              <a:t>abstract</a:t>
            </a:r>
            <a:r>
              <a:rPr lang="zh-CN" altLang="en-US" sz="2800" dirty="0">
                <a:latin typeface="Consolas" panose="020B0609020204030204" pitchFamily="49" charset="0"/>
                <a:ea typeface="华文楷体" panose="02010600040101010101" pitchFamily="2" charset="-122"/>
              </a:rPr>
              <a:t>就形成抽象方法</a:t>
            </a:r>
          </a:p>
          <a:p>
            <a:r>
              <a:rPr lang="zh-CN" altLang="en-US" sz="2800" dirty="0">
                <a:latin typeface="Consolas" panose="020B0609020204030204" pitchFamily="49" charset="0"/>
                <a:ea typeface="华文楷体" panose="02010600040101010101" pitchFamily="2" charset="-122"/>
              </a:rPr>
              <a:t>知识点</a:t>
            </a:r>
            <a:r>
              <a:rPr lang="en-US" altLang="zh-CN" sz="2800" dirty="0">
                <a:latin typeface="Consolas" panose="020B0609020204030204" pitchFamily="49" charset="0"/>
                <a:ea typeface="华文楷体" panose="02010600040101010101" pitchFamily="2" charset="-122"/>
              </a:rPr>
              <a:t>4</a:t>
            </a:r>
            <a:r>
              <a:rPr lang="zh-CN" altLang="en-US" sz="2800" dirty="0">
                <a:latin typeface="Consolas" panose="020B0609020204030204" pitchFamily="49" charset="0"/>
                <a:ea typeface="华文楷体" panose="02010600040101010101" pitchFamily="2" charset="-122"/>
              </a:rPr>
              <a:t>：如何编写一个接口（接口类）？</a:t>
            </a:r>
            <a:endParaRPr lang="en-US" altLang="zh-CN" sz="2800" dirty="0">
              <a:latin typeface="Consolas" panose="020B0609020204030204" pitchFamily="49" charset="0"/>
              <a:ea typeface="华文楷体" panose="02010600040101010101" pitchFamily="2" charset="-122"/>
            </a:endParaRPr>
          </a:p>
          <a:p>
            <a:r>
              <a:rPr lang="zh-CN" altLang="en-US" sz="2800" dirty="0">
                <a:latin typeface="Consolas" panose="020B0609020204030204" pitchFamily="49" charset="0"/>
                <a:ea typeface="华文楷体" panose="02010600040101010101" pitchFamily="2" charset="-122"/>
              </a:rPr>
              <a:t>分析：定义一个接口，采用关键字</a:t>
            </a:r>
            <a:r>
              <a:rPr lang="en-US" altLang="zh-CN" sz="2800" dirty="0">
                <a:latin typeface="Consolas" panose="020B0609020204030204" pitchFamily="49" charset="0"/>
                <a:ea typeface="华文楷体" panose="02010600040101010101" pitchFamily="2" charset="-122"/>
              </a:rPr>
              <a:t>interface</a:t>
            </a:r>
            <a:r>
              <a:rPr lang="zh-CN" altLang="en-US" sz="2800" dirty="0">
                <a:latin typeface="Consolas" panose="020B0609020204030204" pitchFamily="49" charset="0"/>
                <a:ea typeface="华文楷体" panose="02010600040101010101" pitchFamily="2" charset="-122"/>
              </a:rPr>
              <a:t>，实现一个接口，采用关键字</a:t>
            </a:r>
            <a:r>
              <a:rPr lang="en-US" altLang="zh-CN" sz="2800" dirty="0">
                <a:latin typeface="Consolas" panose="020B0609020204030204" pitchFamily="49" charset="0"/>
                <a:ea typeface="华文楷体" panose="02010600040101010101" pitchFamily="2" charset="-122"/>
              </a:rPr>
              <a:t>implements</a:t>
            </a:r>
            <a:r>
              <a:rPr lang="zh-CN" altLang="en-US" sz="2800" dirty="0">
                <a:latin typeface="Consolas" panose="020B0609020204030204" pitchFamily="49" charset="0"/>
                <a:ea typeface="华文楷体" panose="02010600040101010101" pitchFamily="2" charset="-122"/>
              </a:rPr>
              <a:t>。</a:t>
            </a:r>
            <a:endParaRPr lang="en-US" altLang="zh-CN" sz="2800" dirty="0">
              <a:latin typeface="Consolas" panose="020B0609020204030204" pitchFamily="49" charset="0"/>
              <a:ea typeface="华文楷体" panose="02010600040101010101" pitchFamily="2" charset="-122"/>
            </a:endParaRPr>
          </a:p>
          <a:p>
            <a:r>
              <a:rPr lang="zh-CN" altLang="en-US" sz="2800" dirty="0">
                <a:latin typeface="Consolas" panose="020B0609020204030204" pitchFamily="49" charset="0"/>
                <a:ea typeface="华文楷体" panose="02010600040101010101" pitchFamily="2" charset="-122"/>
              </a:rPr>
              <a:t>知识点</a:t>
            </a:r>
            <a:r>
              <a:rPr lang="en-US" altLang="zh-CN" sz="2800" dirty="0">
                <a:latin typeface="Consolas" panose="020B0609020204030204" pitchFamily="49" charset="0"/>
                <a:ea typeface="华文楷体" panose="02010600040101010101" pitchFamily="2" charset="-122"/>
              </a:rPr>
              <a:t>5</a:t>
            </a:r>
            <a:r>
              <a:rPr lang="zh-CN" altLang="en-US" sz="2800" dirty="0">
                <a:latin typeface="Consolas" panose="020B0609020204030204" pitchFamily="49" charset="0"/>
                <a:ea typeface="华文楷体" panose="02010600040101010101" pitchFamily="2" charset="-122"/>
              </a:rPr>
              <a:t>：抽象类和接口的区别</a:t>
            </a:r>
            <a:endParaRPr lang="en-US" altLang="zh-CN" sz="2800" dirty="0">
              <a:latin typeface="Consolas" panose="020B0609020204030204" pitchFamily="49" charset="0"/>
              <a:ea typeface="华文楷体" panose="02010600040101010101" pitchFamily="2" charset="-122"/>
            </a:endParaRPr>
          </a:p>
          <a:p>
            <a:r>
              <a:rPr lang="zh-CN" altLang="en-US" sz="2800" dirty="0">
                <a:latin typeface="Consolas" panose="020B0609020204030204" pitchFamily="49" charset="0"/>
                <a:ea typeface="华文楷体" panose="02010600040101010101" pitchFamily="2" charset="-122"/>
              </a:rPr>
              <a:t>分析：从编程角度来看，</a:t>
            </a:r>
            <a:r>
              <a:rPr lang="en-US" altLang="zh-CN" sz="2800" dirty="0">
                <a:latin typeface="Consolas" panose="020B0609020204030204" pitchFamily="49" charset="0"/>
                <a:ea typeface="华文楷体" panose="02010600040101010101" pitchFamily="2" charset="-122"/>
              </a:rPr>
              <a:t>Java</a:t>
            </a:r>
            <a:r>
              <a:rPr lang="zh-CN" altLang="en-US" sz="2800" dirty="0">
                <a:latin typeface="Consolas" panose="020B0609020204030204" pitchFamily="49" charset="0"/>
                <a:ea typeface="华文楷体" panose="02010600040101010101" pitchFamily="2" charset="-122"/>
              </a:rPr>
              <a:t>中抽象类不允许多重继承，一个对象只能继承自一个父类，但可以实现多个接口。从定义上看，抽象类是一个不完全的类，而接口只是表明类应该具有哪些“外部”特征，不涉及任何实现细节。</a:t>
            </a:r>
            <a:endParaRPr lang="en-US" altLang="zh-CN" sz="2800" dirty="0">
              <a:latin typeface="Consolas" panose="020B0609020204030204" pitchFamily="49" charset="0"/>
              <a:ea typeface="华文楷体" panose="02010600040101010101" pitchFamily="2" charset="-122"/>
            </a:endParaRPr>
          </a:p>
          <a:p>
            <a:r>
              <a:rPr lang="zh-CN" altLang="en-US" sz="2800" b="1" dirty="0">
                <a:solidFill>
                  <a:srgbClr val="FF0000"/>
                </a:solidFill>
                <a:latin typeface="Consolas" panose="020B0609020204030204" pitchFamily="49" charset="0"/>
                <a:ea typeface="华文楷体" panose="02010600040101010101" pitchFamily="2" charset="-122"/>
              </a:rPr>
              <a:t>注：考试不会直接考察定义，同学们一定要从编程实践中熟悉如何编写抽象类和接口（接口类）</a:t>
            </a:r>
            <a:endParaRPr lang="en-US" altLang="zh-CN" sz="2800" b="1" dirty="0">
              <a:solidFill>
                <a:srgbClr val="FF0000"/>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020738240"/>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5</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常用类型</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956A5B75-7C7F-AC4B-A9CB-7B7C5C9834E6}"/>
              </a:ext>
            </a:extLst>
          </p:cNvPr>
          <p:cNvSpPr txBox="1"/>
          <p:nvPr/>
        </p:nvSpPr>
        <p:spPr>
          <a:xfrm>
            <a:off x="119336" y="927884"/>
            <a:ext cx="11953328" cy="3108543"/>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优势：</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对于需要高精度计算的场景，</a:t>
            </a:r>
            <a:r>
              <a:rPr lang="en-US" altLang="zh-CN" sz="2800" b="1" dirty="0" err="1">
                <a:latin typeface="Consolas" panose="020B0609020204030204" pitchFamily="49" charset="0"/>
                <a:ea typeface="华文楷体" panose="02010600040101010101" pitchFamily="2" charset="-122"/>
              </a:rPr>
              <a:t>BigInteger</a:t>
            </a:r>
            <a:r>
              <a:rPr lang="en-US" altLang="zh-CN" sz="2800" b="1" dirty="0">
                <a:latin typeface="Consolas" panose="020B0609020204030204" pitchFamily="49" charset="0"/>
                <a:ea typeface="华文楷体" panose="02010600040101010101" pitchFamily="2" charset="-122"/>
              </a:rPr>
              <a:t> </a:t>
            </a:r>
            <a:r>
              <a:rPr lang="zh-CN" altLang="en-US" sz="2800" b="1" dirty="0">
                <a:latin typeface="Consolas" panose="020B0609020204030204" pitchFamily="49" charset="0"/>
                <a:ea typeface="华文楷体" panose="02010600040101010101" pitchFamily="2" charset="-122"/>
              </a:rPr>
              <a:t>能够提供准确的计算结果，避免了常规整数和浮点数所带来的精度丢失问题。</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不足：</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大数运算通常会带来较大的性能开销，因为 </a:t>
            </a:r>
            <a:r>
              <a:rPr lang="en-US" altLang="zh-CN" sz="2800" b="1" dirty="0" err="1">
                <a:latin typeface="Consolas" panose="020B0609020204030204" pitchFamily="49" charset="0"/>
                <a:ea typeface="华文楷体" panose="02010600040101010101" pitchFamily="2" charset="-122"/>
              </a:rPr>
              <a:t>BigInteger</a:t>
            </a:r>
            <a:r>
              <a:rPr lang="en-US" altLang="zh-CN" sz="2800" b="1" dirty="0">
                <a:latin typeface="Consolas" panose="020B0609020204030204" pitchFamily="49" charset="0"/>
                <a:ea typeface="华文楷体" panose="02010600040101010101" pitchFamily="2" charset="-122"/>
              </a:rPr>
              <a:t> </a:t>
            </a:r>
            <a:r>
              <a:rPr lang="zh-CN" altLang="en-US" sz="2800" b="1" dirty="0">
                <a:latin typeface="Consolas" panose="020B0609020204030204" pitchFamily="49" charset="0"/>
                <a:ea typeface="华文楷体" panose="02010600040101010101" pitchFamily="2" charset="-122"/>
              </a:rPr>
              <a:t>所提供的高精度是以空间和时间的牺牲为代价的，相对于普通整数而言，计算速度会慢一些。</a:t>
            </a:r>
            <a:endParaRPr lang="en-US" altLang="zh-CN" sz="2800" b="1" dirty="0">
              <a:latin typeface="Consolas" panose="020B0609020204030204" pitchFamily="49" charset="0"/>
              <a:ea typeface="华文楷体" panose="02010600040101010101" pitchFamily="2" charset="-122"/>
            </a:endParaRPr>
          </a:p>
          <a:p>
            <a:endParaRPr lang="zh-CN" altLang="en-US"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46070109"/>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表达式与</a:t>
            </a:r>
            <a:r>
              <a:rPr lang="en-US" altLang="zh-CN" sz="2800" b="1" dirty="0">
                <a:latin typeface="Consolas" panose="020B0609020204030204" pitchFamily="49" charset="0"/>
                <a:ea typeface="华文楷体" panose="02010600040101010101" pitchFamily="2" charset="-122"/>
              </a:rPr>
              <a:t>Stream API</a:t>
            </a:r>
            <a:endParaRPr lang="zh-CN" altLang="en-US" sz="2800" b="1" dirty="0">
              <a:latin typeface="Consolas" panose="020B0609020204030204" pitchFamily="49" charset="0"/>
              <a:ea typeface="华文楷体" panose="02010600040101010101" pitchFamily="2" charset="-122"/>
            </a:endParaRP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9B234D2B-B538-DB1F-70E0-E3F866F27588}"/>
              </a:ext>
            </a:extLst>
          </p:cNvPr>
          <p:cNvSpPr txBox="1"/>
          <p:nvPr/>
        </p:nvSpPr>
        <p:spPr>
          <a:xfrm>
            <a:off x="119336" y="1196752"/>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相关</a:t>
            </a:r>
            <a:r>
              <a:rPr lang="en-US" altLang="zh-CN" sz="2800" b="1" dirty="0">
                <a:latin typeface="Consolas" panose="020B0609020204030204" pitchFamily="49" charset="0"/>
                <a:ea typeface="华文楷体" panose="02010600040101010101" pitchFamily="2" charset="-122"/>
              </a:rPr>
              <a:t>ppt:</a:t>
            </a:r>
          </a:p>
          <a:p>
            <a:pPr marL="514350" indent="-514350">
              <a:buAutoNum type="arabicPeriod"/>
            </a:pPr>
            <a:r>
              <a:rPr lang="zh-CN" altLang="en-US" sz="2800" b="1" dirty="0">
                <a:latin typeface="Consolas" panose="020B0609020204030204" pitchFamily="49" charset="0"/>
                <a:ea typeface="华文楷体" panose="02010600040101010101" pitchFamily="2" charset="-122"/>
              </a:rPr>
              <a:t>课</a:t>
            </a:r>
            <a:r>
              <a:rPr lang="en-US" altLang="zh-CN" sz="2800" b="1" dirty="0">
                <a:latin typeface="Consolas" panose="020B0609020204030204" pitchFamily="49" charset="0"/>
                <a:ea typeface="华文楷体" panose="02010600040101010101" pitchFamily="2" charset="-122"/>
              </a:rPr>
              <a:t>11 java</a:t>
            </a:r>
            <a:r>
              <a:rPr lang="zh-CN" altLang="en-US" sz="2800" b="1" dirty="0">
                <a:latin typeface="Consolas" panose="020B0609020204030204" pitchFamily="49" charset="0"/>
                <a:ea typeface="华文楷体" panose="02010600040101010101" pitchFamily="2" charset="-122"/>
              </a:rPr>
              <a:t>程序设计</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a:t>
            </a:r>
            <a:endParaRPr lang="en-US" altLang="zh-CN" sz="2800" b="1" dirty="0">
              <a:latin typeface="Consolas" panose="020B0609020204030204" pitchFamily="49" charset="0"/>
              <a:ea typeface="华文楷体" panose="02010600040101010101" pitchFamily="2" charset="-122"/>
            </a:endParaRPr>
          </a:p>
          <a:p>
            <a:pPr marL="514350" indent="-514350">
              <a:buAutoNum type="arabicPeriod"/>
            </a:pPr>
            <a:r>
              <a:rPr lang="zh-CN" altLang="en-US" sz="2800" b="1" dirty="0">
                <a:latin typeface="Consolas" panose="020B0609020204030204" pitchFamily="49" charset="0"/>
                <a:ea typeface="华文楷体" panose="02010600040101010101" pitchFamily="2" charset="-122"/>
              </a:rPr>
              <a:t>课</a:t>
            </a:r>
            <a:r>
              <a:rPr lang="en-US" altLang="zh-CN" sz="2800" b="1" dirty="0">
                <a:latin typeface="Consolas" panose="020B0609020204030204" pitchFamily="49" charset="0"/>
                <a:ea typeface="华文楷体" panose="02010600040101010101" pitchFamily="2" charset="-122"/>
              </a:rPr>
              <a:t>12 java</a:t>
            </a:r>
            <a:r>
              <a:rPr lang="zh-CN" altLang="en-US" sz="2800" b="1" dirty="0">
                <a:latin typeface="Consolas" panose="020B0609020204030204" pitchFamily="49" charset="0"/>
                <a:ea typeface="华文楷体" panose="02010600040101010101" pitchFamily="2" charset="-122"/>
              </a:rPr>
              <a:t>程序而设计</a:t>
            </a:r>
            <a:r>
              <a:rPr lang="en-US" altLang="zh-CN" sz="2800" b="1" dirty="0">
                <a:latin typeface="Consolas" panose="020B0609020204030204" pitchFamily="49" charset="0"/>
                <a:ea typeface="华文楷体" panose="02010600040101010101" pitchFamily="2" charset="-122"/>
              </a:rPr>
              <a:t>Stream API</a:t>
            </a:r>
          </a:p>
        </p:txBody>
      </p:sp>
      <p:sp>
        <p:nvSpPr>
          <p:cNvPr id="7" name="文本框 6">
            <a:extLst>
              <a:ext uri="{FF2B5EF4-FFF2-40B4-BE49-F238E27FC236}">
                <a16:creationId xmlns:a16="http://schemas.microsoft.com/office/drawing/2014/main" id="{E43A6C4A-97EF-4272-937B-7DED86FDBC98}"/>
              </a:ext>
            </a:extLst>
          </p:cNvPr>
          <p:cNvSpPr txBox="1"/>
          <p:nvPr/>
        </p:nvSpPr>
        <p:spPr>
          <a:xfrm>
            <a:off x="119336" y="2581747"/>
            <a:ext cx="11953328" cy="1815882"/>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17</a:t>
            </a:r>
            <a:r>
              <a:rPr lang="zh-CN" altLang="en-US" sz="2800" b="1" dirty="0">
                <a:latin typeface="Consolas" panose="020B0609020204030204" pitchFamily="49" charset="0"/>
                <a:ea typeface="华文楷体" panose="02010600040101010101" pitchFamily="2" charset="-122"/>
              </a:rPr>
              <a:t>：如何使用</a:t>
            </a:r>
            <a:r>
              <a:rPr lang="en-US" altLang="zh-CN" sz="2800" b="1" dirty="0">
                <a:latin typeface="Consolas" panose="020B0609020204030204" pitchFamily="49" charset="0"/>
                <a:ea typeface="华文楷体" panose="02010600040101010101" pitchFamily="2" charset="-122"/>
              </a:rPr>
              <a:t>Lambda?</a:t>
            </a:r>
          </a:p>
          <a:p>
            <a:r>
              <a:rPr lang="zh-CN" altLang="en-US" sz="2800" b="1" dirty="0">
                <a:latin typeface="Consolas" panose="020B0609020204030204" pitchFamily="49" charset="0"/>
                <a:ea typeface="华文楷体" panose="02010600040101010101" pitchFamily="2" charset="-122"/>
              </a:rPr>
              <a:t>分析：</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一个最简单的应用就是在数组排序中，例如，代替匿名内部类，实现基于字符串长度的字符串数组排序。例如对于字符串数组</a:t>
            </a:r>
            <a:r>
              <a:rPr lang="en-US" altLang="zh-CN" sz="2800" b="1" dirty="0">
                <a:latin typeface="Consolas" panose="020B0609020204030204" pitchFamily="49" charset="0"/>
                <a:ea typeface="华文楷体" panose="02010600040101010101" pitchFamily="2" charset="-122"/>
              </a:rPr>
              <a:t>strings,</a:t>
            </a:r>
            <a:r>
              <a:rPr lang="zh-CN" altLang="en-US" sz="2800" b="1" dirty="0">
                <a:latin typeface="Consolas" panose="020B0609020204030204" pitchFamily="49" charset="0"/>
                <a:ea typeface="华文楷体" panose="02010600040101010101" pitchFamily="2" charset="-122"/>
              </a:rPr>
              <a:t>下述程序实现了基于字符串长度的排序</a:t>
            </a:r>
          </a:p>
        </p:txBody>
      </p:sp>
      <p:sp>
        <p:nvSpPr>
          <p:cNvPr id="8" name="文本框 7">
            <a:extLst>
              <a:ext uri="{FF2B5EF4-FFF2-40B4-BE49-F238E27FC236}">
                <a16:creationId xmlns:a16="http://schemas.microsoft.com/office/drawing/2014/main" id="{788F4917-4E71-767C-E4C4-D21AD0431B19}"/>
              </a:ext>
            </a:extLst>
          </p:cNvPr>
          <p:cNvSpPr txBox="1"/>
          <p:nvPr/>
        </p:nvSpPr>
        <p:spPr>
          <a:xfrm>
            <a:off x="191344" y="4397629"/>
            <a:ext cx="11809312" cy="461665"/>
          </a:xfrm>
          <a:prstGeom prst="rect">
            <a:avLst/>
          </a:prstGeom>
          <a:solidFill>
            <a:schemeClr val="bg1"/>
          </a:solidFill>
          <a:ln w="19050">
            <a:solidFill>
              <a:schemeClr val="tx1"/>
            </a:solidFill>
          </a:ln>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Arrays.sort</a:t>
            </a:r>
            <a:r>
              <a:rPr lang="en-US" altLang="zh-CN" sz="2400" b="1" dirty="0">
                <a:latin typeface="Consolas" panose="020B0609020204030204" pitchFamily="49" charset="0"/>
                <a:ea typeface="华文楷体" panose="02010600040101010101" pitchFamily="2" charset="-122"/>
              </a:rPr>
              <a:t>(strings, (s1, s2) -&gt; s1.length()-s2.length())</a:t>
            </a:r>
          </a:p>
        </p:txBody>
      </p:sp>
    </p:spTree>
    <p:extLst>
      <p:ext uri="{BB962C8B-B14F-4D97-AF65-F5344CB8AC3E}">
        <p14:creationId xmlns:p14="http://schemas.microsoft.com/office/powerpoint/2010/main" val="3622419488"/>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表达式与</a:t>
            </a:r>
            <a:r>
              <a:rPr lang="en-US" altLang="zh-CN" sz="2800" b="1" dirty="0">
                <a:latin typeface="Consolas" panose="020B0609020204030204" pitchFamily="49" charset="0"/>
                <a:ea typeface="华文楷体" panose="02010600040101010101" pitchFamily="2" charset="-122"/>
              </a:rPr>
              <a:t>Stream API</a:t>
            </a:r>
            <a:endParaRPr lang="zh-CN" altLang="en-US" sz="2800" b="1" dirty="0">
              <a:latin typeface="Consolas" panose="020B0609020204030204" pitchFamily="49" charset="0"/>
              <a:ea typeface="华文楷体" panose="02010600040101010101" pitchFamily="2" charset="-122"/>
            </a:endParaRP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E43A6C4A-97EF-4272-937B-7DED86FDBC98}"/>
              </a:ext>
            </a:extLst>
          </p:cNvPr>
          <p:cNvSpPr txBox="1"/>
          <p:nvPr/>
        </p:nvSpPr>
        <p:spPr>
          <a:xfrm>
            <a:off x="119336" y="1121866"/>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18</a:t>
            </a:r>
            <a:r>
              <a:rPr lang="zh-CN" altLang="en-US" sz="2800" b="1" dirty="0">
                <a:latin typeface="Consolas" panose="020B0609020204030204" pitchFamily="49" charset="0"/>
                <a:ea typeface="华文楷体" panose="02010600040101010101" pitchFamily="2" charset="-122"/>
              </a:rPr>
              <a:t>：如何使用方法引用？</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分析：以数组排序为例，用方法引用代替</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表达式实现基于字符串长度的排序。具体如下</a:t>
            </a:r>
          </a:p>
        </p:txBody>
      </p:sp>
      <p:sp>
        <p:nvSpPr>
          <p:cNvPr id="8" name="文本框 7">
            <a:extLst>
              <a:ext uri="{FF2B5EF4-FFF2-40B4-BE49-F238E27FC236}">
                <a16:creationId xmlns:a16="http://schemas.microsoft.com/office/drawing/2014/main" id="{788F4917-4E71-767C-E4C4-D21AD0431B19}"/>
              </a:ext>
            </a:extLst>
          </p:cNvPr>
          <p:cNvSpPr txBox="1"/>
          <p:nvPr/>
        </p:nvSpPr>
        <p:spPr>
          <a:xfrm>
            <a:off x="191344" y="2937748"/>
            <a:ext cx="11809312" cy="461665"/>
          </a:xfrm>
          <a:prstGeom prst="rect">
            <a:avLst/>
          </a:prstGeom>
          <a:solidFill>
            <a:schemeClr val="bg1"/>
          </a:solidFill>
          <a:ln w="19050">
            <a:solidFill>
              <a:schemeClr val="tx1"/>
            </a:solidFill>
          </a:ln>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Arrays.sort</a:t>
            </a:r>
            <a:r>
              <a:rPr lang="en-US" altLang="zh-CN" sz="2400" b="1" dirty="0">
                <a:latin typeface="Consolas" panose="020B0609020204030204" pitchFamily="49" charset="0"/>
                <a:ea typeface="华文楷体" panose="02010600040101010101" pitchFamily="2" charset="-122"/>
              </a:rPr>
              <a:t>(strings, </a:t>
            </a:r>
            <a:r>
              <a:rPr lang="en-US" altLang="zh-CN" sz="2400" b="1" dirty="0" err="1">
                <a:latin typeface="Consolas" panose="020B0609020204030204" pitchFamily="49" charset="0"/>
                <a:ea typeface="华文楷体" panose="02010600040101010101" pitchFamily="2" charset="-122"/>
              </a:rPr>
              <a:t>Comparator.comparing</a:t>
            </a:r>
            <a:r>
              <a:rPr lang="en-US" altLang="zh-CN" sz="2400" b="1" dirty="0">
                <a:latin typeface="Consolas" panose="020B0609020204030204" pitchFamily="49" charset="0"/>
                <a:ea typeface="华文楷体" panose="02010600040101010101" pitchFamily="2" charset="-122"/>
              </a:rPr>
              <a:t>(String::length))</a:t>
            </a:r>
          </a:p>
        </p:txBody>
      </p:sp>
    </p:spTree>
    <p:extLst>
      <p:ext uri="{BB962C8B-B14F-4D97-AF65-F5344CB8AC3E}">
        <p14:creationId xmlns:p14="http://schemas.microsoft.com/office/powerpoint/2010/main" val="3806624014"/>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表达式与</a:t>
            </a:r>
            <a:r>
              <a:rPr lang="en-US" altLang="zh-CN" sz="2800" b="1" dirty="0">
                <a:latin typeface="Consolas" panose="020B0609020204030204" pitchFamily="49" charset="0"/>
                <a:ea typeface="华文楷体" panose="02010600040101010101" pitchFamily="2" charset="-122"/>
              </a:rPr>
              <a:t>Stream API</a:t>
            </a:r>
            <a:endParaRPr lang="zh-CN" altLang="en-US" sz="2800" b="1" dirty="0">
              <a:latin typeface="Consolas" panose="020B0609020204030204" pitchFamily="49" charset="0"/>
              <a:ea typeface="华文楷体" panose="02010600040101010101" pitchFamily="2" charset="-122"/>
            </a:endParaRP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788F4917-4E71-767C-E4C4-D21AD0431B19}"/>
              </a:ext>
            </a:extLst>
          </p:cNvPr>
          <p:cNvSpPr txBox="1"/>
          <p:nvPr/>
        </p:nvSpPr>
        <p:spPr>
          <a:xfrm>
            <a:off x="252113" y="3281502"/>
            <a:ext cx="11809312" cy="830997"/>
          </a:xfrm>
          <a:prstGeom prst="rect">
            <a:avLst/>
          </a:prstGeom>
          <a:solidFill>
            <a:schemeClr val="bg1"/>
          </a:solidFill>
          <a:ln w="19050">
            <a:solidFill>
              <a:schemeClr val="tx1"/>
            </a:solidFill>
          </a:ln>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Arrays.sort</a:t>
            </a:r>
            <a:r>
              <a:rPr lang="en-US" altLang="zh-CN" sz="2400" b="1" dirty="0">
                <a:latin typeface="Consolas" panose="020B0609020204030204" pitchFamily="49" charset="0"/>
                <a:ea typeface="华文楷体" panose="02010600040101010101" pitchFamily="2" charset="-122"/>
              </a:rPr>
              <a:t>(strings, </a:t>
            </a:r>
            <a:r>
              <a:rPr lang="en-US" altLang="zh-CN" sz="2400" b="1" dirty="0" err="1">
                <a:latin typeface="Consolas" panose="020B0609020204030204" pitchFamily="49" charset="0"/>
                <a:ea typeface="华文楷体" panose="02010600040101010101" pitchFamily="2" charset="-122"/>
              </a:rPr>
              <a:t>Comparator.comparing</a:t>
            </a:r>
            <a:r>
              <a:rPr lang="en-US" altLang="zh-CN" sz="2400" b="1" dirty="0">
                <a:latin typeface="Consolas" panose="020B0609020204030204" pitchFamily="49" charset="0"/>
                <a:ea typeface="华文楷体" panose="02010600040101010101" pitchFamily="2" charset="-122"/>
              </a:rPr>
              <a:t>(String::length)</a:t>
            </a:r>
          </a:p>
          <a:p>
            <a:r>
              <a:rPr lang="en-US" altLang="zh-CN" sz="2400" b="1" dirty="0">
                <a:latin typeface="Consolas" panose="020B0609020204030204" pitchFamily="49" charset="0"/>
                <a:ea typeface="华文楷体" panose="02010600040101010101" pitchFamily="2" charset="-122"/>
              </a:rPr>
              <a:t>.</a:t>
            </a:r>
            <a:r>
              <a:rPr lang="en-US" altLang="zh-CN" sz="2400" b="1" dirty="0" err="1">
                <a:latin typeface="Consolas" panose="020B0609020204030204" pitchFamily="49" charset="0"/>
                <a:ea typeface="华文楷体" panose="02010600040101010101" pitchFamily="2" charset="-122"/>
              </a:rPr>
              <a:t>thenComparing</a:t>
            </a:r>
            <a:r>
              <a:rPr lang="en-US" altLang="zh-CN" sz="2400" b="1" dirty="0">
                <a:latin typeface="Consolas" panose="020B0609020204030204" pitchFamily="49" charset="0"/>
                <a:ea typeface="华文楷体" panose="02010600040101010101" pitchFamily="2" charset="-122"/>
              </a:rPr>
              <a:t>(String::</a:t>
            </a:r>
            <a:r>
              <a:rPr lang="en-US" altLang="zh-CN" sz="2400" b="1" dirty="0" err="1">
                <a:latin typeface="Consolas" panose="020B0609020204030204" pitchFamily="49" charset="0"/>
                <a:ea typeface="华文楷体" panose="02010600040101010101" pitchFamily="2" charset="-122"/>
              </a:rPr>
              <a:t>compareTo</a:t>
            </a:r>
            <a:r>
              <a:rPr lang="en-US" altLang="zh-CN" sz="2400" b="1" dirty="0">
                <a:latin typeface="Consolas" panose="020B0609020204030204" pitchFamily="49" charset="0"/>
                <a:ea typeface="华文楷体" panose="02010600040101010101" pitchFamily="2" charset="-122"/>
              </a:rPr>
              <a:t>))</a:t>
            </a:r>
          </a:p>
        </p:txBody>
      </p:sp>
      <p:sp>
        <p:nvSpPr>
          <p:cNvPr id="4" name="文本框 3">
            <a:extLst>
              <a:ext uri="{FF2B5EF4-FFF2-40B4-BE49-F238E27FC236}">
                <a16:creationId xmlns:a16="http://schemas.microsoft.com/office/drawing/2014/main" id="{6E09D0D1-0822-13CE-8F92-8F182D3AB9D4}"/>
              </a:ext>
            </a:extLst>
          </p:cNvPr>
          <p:cNvSpPr txBox="1"/>
          <p:nvPr/>
        </p:nvSpPr>
        <p:spPr>
          <a:xfrm>
            <a:off x="119336" y="1196752"/>
            <a:ext cx="11953328" cy="1815882"/>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8</a:t>
            </a:r>
            <a:r>
              <a:rPr lang="zh-CN" altLang="en-US" sz="2800" b="1" dirty="0">
                <a:latin typeface="Consolas" panose="020B0609020204030204" pitchFamily="49" charset="0"/>
                <a:ea typeface="华文楷体" panose="02010600040101010101" pitchFamily="2" charset="-122"/>
              </a:rPr>
              <a:t>：请使用</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中的方法引用思想，实现字符串数组排序，要求先安装字符串长度，再按照字符串内容排序。</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分析：借助</a:t>
            </a:r>
            <a:r>
              <a:rPr lang="en-US" altLang="zh-CN" sz="2800" b="1" dirty="0">
                <a:latin typeface="Consolas" panose="020B0609020204030204" pitchFamily="49" charset="0"/>
                <a:ea typeface="华文楷体" panose="02010600040101010101" pitchFamily="2" charset="-122"/>
              </a:rPr>
              <a:t>Comparator</a:t>
            </a:r>
            <a:r>
              <a:rPr lang="zh-CN" altLang="en-US" sz="2800" b="1" dirty="0">
                <a:latin typeface="Consolas" panose="020B0609020204030204" pitchFamily="49" charset="0"/>
                <a:ea typeface="华文楷体" panose="02010600040101010101" pitchFamily="2" charset="-122"/>
              </a:rPr>
              <a:t>提供的</a:t>
            </a:r>
            <a:r>
              <a:rPr lang="en-US" altLang="zh-CN" sz="2800" b="1" dirty="0">
                <a:latin typeface="Consolas" panose="020B0609020204030204" pitchFamily="49" charset="0"/>
                <a:ea typeface="华文楷体" panose="02010600040101010101" pitchFamily="2" charset="-122"/>
              </a:rPr>
              <a:t>comparing</a:t>
            </a:r>
            <a:r>
              <a:rPr lang="zh-CN" altLang="en-US" sz="2800" b="1" dirty="0">
                <a:latin typeface="Consolas" panose="020B0609020204030204" pitchFamily="49" charset="0"/>
                <a:ea typeface="华文楷体" panose="02010600040101010101" pitchFamily="2" charset="-122"/>
              </a:rPr>
              <a:t>和</a:t>
            </a:r>
            <a:r>
              <a:rPr lang="en-US" altLang="zh-CN" sz="2800" b="1" dirty="0" err="1">
                <a:latin typeface="Consolas" panose="020B0609020204030204" pitchFamily="49" charset="0"/>
                <a:ea typeface="华文楷体" panose="02010600040101010101" pitchFamily="2" charset="-122"/>
              </a:rPr>
              <a:t>thenComparing</a:t>
            </a:r>
            <a:r>
              <a:rPr lang="zh-CN" altLang="en-US" sz="2800" b="1" dirty="0">
                <a:latin typeface="Consolas" panose="020B0609020204030204" pitchFamily="49" charset="0"/>
                <a:ea typeface="华文楷体" panose="02010600040101010101" pitchFamily="2" charset="-122"/>
              </a:rPr>
              <a:t>来实现。具体代码如下</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46682094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表达式与</a:t>
            </a:r>
            <a:r>
              <a:rPr lang="en-US" altLang="zh-CN" sz="2800" b="1" dirty="0">
                <a:latin typeface="Consolas" panose="020B0609020204030204" pitchFamily="49" charset="0"/>
                <a:ea typeface="华文楷体" panose="02010600040101010101" pitchFamily="2" charset="-122"/>
              </a:rPr>
              <a:t>Stream API</a:t>
            </a:r>
            <a:endParaRPr lang="zh-CN" altLang="en-US" sz="2800" b="1" dirty="0">
              <a:latin typeface="Consolas" panose="020B0609020204030204" pitchFamily="49" charset="0"/>
              <a:ea typeface="华文楷体" panose="02010600040101010101" pitchFamily="2" charset="-122"/>
            </a:endParaRP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E43A6C4A-97EF-4272-937B-7DED86FDBC98}"/>
              </a:ext>
            </a:extLst>
          </p:cNvPr>
          <p:cNvSpPr txBox="1"/>
          <p:nvPr/>
        </p:nvSpPr>
        <p:spPr>
          <a:xfrm>
            <a:off x="119336" y="1121866"/>
            <a:ext cx="11953328" cy="2246769"/>
          </a:xfrm>
          <a:prstGeom prst="rect">
            <a:avLst/>
          </a:prstGeom>
          <a:noFill/>
        </p:spPr>
        <p:txBody>
          <a:bodyPr wrap="square" rtlCol="0">
            <a:spAutoFit/>
          </a:bodyPr>
          <a:lstStyle/>
          <a:p>
            <a:r>
              <a:rPr lang="zh-CN" altLang="en-US" sz="2800" b="1" dirty="0">
                <a:latin typeface="+mj-lt"/>
                <a:ea typeface="华文楷体" panose="02010600040101010101" pitchFamily="2" charset="-122"/>
              </a:rPr>
              <a:t>知识点</a:t>
            </a:r>
            <a:r>
              <a:rPr lang="en-US" altLang="zh-CN" sz="2800" b="1" dirty="0">
                <a:latin typeface="+mj-lt"/>
                <a:ea typeface="华文楷体" panose="02010600040101010101" pitchFamily="2" charset="-122"/>
              </a:rPr>
              <a:t>19</a:t>
            </a:r>
            <a:r>
              <a:rPr lang="zh-CN" altLang="en-US" sz="2800" b="1" dirty="0">
                <a:latin typeface="+mj-lt"/>
                <a:ea typeface="华文楷体" panose="02010600040101010101" pitchFamily="2" charset="-122"/>
              </a:rPr>
              <a:t>：在部分场景下可以使用</a:t>
            </a:r>
            <a:r>
              <a:rPr lang="en-US" altLang="zh-CN" sz="2800" b="1" dirty="0">
                <a:latin typeface="+mj-lt"/>
                <a:ea typeface="华文楷体" panose="02010600040101010101" pitchFamily="2" charset="-122"/>
              </a:rPr>
              <a:t>Stream</a:t>
            </a:r>
            <a:r>
              <a:rPr lang="zh-CN" altLang="en-US" sz="2800" b="1" dirty="0">
                <a:latin typeface="+mj-lt"/>
                <a:ea typeface="华文楷体" panose="02010600040101010101" pitchFamily="2" charset="-122"/>
              </a:rPr>
              <a:t>来替换循环</a:t>
            </a:r>
            <a:endParaRPr lang="en-US" altLang="zh-CN" sz="2800" b="1" dirty="0">
              <a:latin typeface="+mj-lt"/>
              <a:ea typeface="华文楷体" panose="02010600040101010101" pitchFamily="2" charset="-122"/>
            </a:endParaRPr>
          </a:p>
          <a:p>
            <a:r>
              <a:rPr lang="zh-CN" altLang="en-US" sz="2800" b="1" dirty="0">
                <a:latin typeface="+mj-lt"/>
                <a:ea typeface="华文楷体" panose="02010600040101010101" pitchFamily="2" charset="-122"/>
              </a:rPr>
              <a:t>分析：在</a:t>
            </a:r>
            <a:r>
              <a:rPr lang="en-US" altLang="zh-CN" sz="2800" b="1" dirty="0">
                <a:latin typeface="+mj-lt"/>
                <a:ea typeface="华文楷体" panose="02010600040101010101" pitchFamily="2" charset="-122"/>
              </a:rPr>
              <a:t>Python</a:t>
            </a:r>
            <a:r>
              <a:rPr lang="zh-CN" altLang="en-US" sz="2800" b="1" dirty="0">
                <a:latin typeface="+mj-lt"/>
                <a:ea typeface="华文楷体" panose="02010600040101010101" pitchFamily="2" charset="-122"/>
              </a:rPr>
              <a:t>中，将一个字符串列表按照提供的分隔符进行拼接，可以通过</a:t>
            </a:r>
            <a:r>
              <a:rPr lang="en-US" altLang="zh-CN" sz="2800" b="1" dirty="0">
                <a:latin typeface="+mj-lt"/>
                <a:ea typeface="华文楷体" panose="02010600040101010101" pitchFamily="2" charset="-122"/>
              </a:rPr>
              <a:t>join</a:t>
            </a:r>
            <a:r>
              <a:rPr lang="zh-CN" altLang="en-US" sz="2800" b="1" dirty="0">
                <a:latin typeface="+mj-lt"/>
                <a:ea typeface="华文楷体" panose="02010600040101010101" pitchFamily="2" charset="-122"/>
              </a:rPr>
              <a:t>实现，例如</a:t>
            </a:r>
            <a:r>
              <a:rPr lang="en-US" altLang="zh-CN" sz="2800" b="1" dirty="0">
                <a:latin typeface="+mj-lt"/>
                <a:ea typeface="微软雅黑" panose="020B0503020204020204" pitchFamily="34" charset="-122"/>
              </a:rPr>
              <a:t>”,”.join([“</a:t>
            </a:r>
            <a:r>
              <a:rPr lang="en-US" altLang="zh-CN" sz="2800" b="1" dirty="0" err="1">
                <a:latin typeface="+mj-lt"/>
                <a:ea typeface="微软雅黑" panose="020B0503020204020204" pitchFamily="34" charset="-122"/>
              </a:rPr>
              <a:t>a”,“b”,“c</a:t>
            </a:r>
            <a:r>
              <a:rPr lang="en-US" altLang="zh-CN" sz="2800" b="1" dirty="0">
                <a:latin typeface="+mj-lt"/>
                <a:ea typeface="微软雅黑" panose="020B0503020204020204" pitchFamily="34" charset="-122"/>
              </a:rPr>
              <a:t>”])</a:t>
            </a:r>
            <a:r>
              <a:rPr lang="zh-CN" altLang="en-US" sz="2800" b="1" dirty="0">
                <a:latin typeface="+mj-lt"/>
                <a:ea typeface="微软雅黑" panose="020B0503020204020204" pitchFamily="34" charset="-122"/>
              </a:rPr>
              <a:t>，</a:t>
            </a:r>
            <a:r>
              <a:rPr lang="zh-CN" altLang="en-US" sz="2800" b="1" dirty="0">
                <a:latin typeface="+mj-lt"/>
                <a:ea typeface="华文楷体" panose="02010600040101010101" pitchFamily="2" charset="-122"/>
              </a:rPr>
              <a:t>可得到</a:t>
            </a:r>
            <a:r>
              <a:rPr lang="en-US" altLang="zh-CN" sz="2800" b="1" dirty="0">
                <a:latin typeface="+mj-lt"/>
                <a:ea typeface="微软雅黑" panose="020B0503020204020204" pitchFamily="34" charset="-122"/>
              </a:rPr>
              <a:t>“</a:t>
            </a:r>
            <a:r>
              <a:rPr lang="en-US" altLang="zh-CN" sz="2800" b="1" dirty="0" err="1">
                <a:latin typeface="+mj-lt"/>
                <a:ea typeface="华文楷体" panose="02010600040101010101" pitchFamily="2" charset="-122"/>
              </a:rPr>
              <a:t>a,b,c</a:t>
            </a:r>
            <a:r>
              <a:rPr lang="en-US" altLang="zh-CN" sz="2800" b="1" dirty="0">
                <a:latin typeface="+mj-lt"/>
                <a:ea typeface="华文楷体" panose="02010600040101010101" pitchFamily="2" charset="-122"/>
              </a:rPr>
              <a:t>”</a:t>
            </a:r>
            <a:r>
              <a:rPr lang="zh-CN" altLang="en-US" sz="2800" b="1" dirty="0">
                <a:latin typeface="+mj-lt"/>
                <a:ea typeface="华文楷体" panose="02010600040101010101" pitchFamily="2" charset="-122"/>
              </a:rPr>
              <a:t>。在</a:t>
            </a:r>
            <a:r>
              <a:rPr lang="en-US" altLang="zh-CN" sz="2800" b="1" dirty="0">
                <a:latin typeface="+mj-lt"/>
                <a:ea typeface="华文楷体" panose="02010600040101010101" pitchFamily="2" charset="-122"/>
              </a:rPr>
              <a:t>Java</a:t>
            </a:r>
            <a:r>
              <a:rPr lang="zh-CN" altLang="en-US" sz="2800" b="1" dirty="0">
                <a:latin typeface="+mj-lt"/>
                <a:ea typeface="华文楷体" panose="02010600040101010101" pitchFamily="2" charset="-122"/>
              </a:rPr>
              <a:t>中也有类似的操作。例如下述程序通过</a:t>
            </a:r>
            <a:r>
              <a:rPr lang="en-US" altLang="zh-CN" sz="2800" b="1" dirty="0">
                <a:latin typeface="+mj-lt"/>
                <a:ea typeface="华文楷体" panose="02010600040101010101" pitchFamily="2" charset="-122"/>
              </a:rPr>
              <a:t>Stream</a:t>
            </a:r>
            <a:r>
              <a:rPr lang="zh-CN" altLang="en-US" sz="2800" b="1" dirty="0">
                <a:latin typeface="+mj-lt"/>
                <a:ea typeface="华文楷体" panose="02010600040101010101" pitchFamily="2" charset="-122"/>
              </a:rPr>
              <a:t>，将字符串数组</a:t>
            </a:r>
            <a:r>
              <a:rPr lang="en-US" altLang="zh-CN" sz="2800" b="1" dirty="0">
                <a:latin typeface="+mj-lt"/>
                <a:ea typeface="华文楷体" panose="02010600040101010101" pitchFamily="2" charset="-122"/>
              </a:rPr>
              <a:t>strings</a:t>
            </a:r>
            <a:r>
              <a:rPr lang="zh-CN" altLang="en-US" sz="2800" b="1" dirty="0">
                <a:latin typeface="+mj-lt"/>
                <a:ea typeface="华文楷体" panose="02010600040101010101" pitchFamily="2" charset="-122"/>
              </a:rPr>
              <a:t>，按</a:t>
            </a:r>
            <a:r>
              <a:rPr lang="en-US" altLang="zh-CN" sz="2800" b="1" dirty="0">
                <a:latin typeface="+mj-lt"/>
                <a:ea typeface="微软雅黑" panose="020B0503020204020204" pitchFamily="34" charset="-122"/>
              </a:rPr>
              <a:t>“</a:t>
            </a:r>
            <a:r>
              <a:rPr lang="en-US" altLang="zh-CN" sz="2800" b="1" dirty="0">
                <a:latin typeface="+mj-lt"/>
                <a:ea typeface="华文楷体" panose="02010600040101010101" pitchFamily="2" charset="-122"/>
              </a:rPr>
              <a:t>, </a:t>
            </a:r>
            <a:r>
              <a:rPr lang="en-US" altLang="zh-CN" sz="2800" b="1" dirty="0">
                <a:latin typeface="+mj-lt"/>
                <a:ea typeface="微软雅黑" panose="020B0503020204020204" pitchFamily="34" charset="-122"/>
              </a:rPr>
              <a:t>”</a:t>
            </a:r>
            <a:r>
              <a:rPr lang="zh-CN" altLang="en-US" sz="2800" b="1" dirty="0">
                <a:latin typeface="+mj-lt"/>
                <a:ea typeface="华文楷体" panose="02010600040101010101" pitchFamily="2" charset="-122"/>
              </a:rPr>
              <a:t>拼接。</a:t>
            </a:r>
            <a:endParaRPr lang="zh-CN" altLang="en-US" sz="2800" b="1" dirty="0">
              <a:latin typeface="+mj-lt"/>
              <a:ea typeface="微软雅黑" panose="020B0503020204020204" pitchFamily="34" charset="-122"/>
            </a:endParaRPr>
          </a:p>
        </p:txBody>
      </p:sp>
      <p:sp>
        <p:nvSpPr>
          <p:cNvPr id="8" name="文本框 7">
            <a:extLst>
              <a:ext uri="{FF2B5EF4-FFF2-40B4-BE49-F238E27FC236}">
                <a16:creationId xmlns:a16="http://schemas.microsoft.com/office/drawing/2014/main" id="{788F4917-4E71-767C-E4C4-D21AD0431B19}"/>
              </a:ext>
            </a:extLst>
          </p:cNvPr>
          <p:cNvSpPr txBox="1"/>
          <p:nvPr/>
        </p:nvSpPr>
        <p:spPr>
          <a:xfrm>
            <a:off x="191344" y="3573016"/>
            <a:ext cx="11809312" cy="461665"/>
          </a:xfrm>
          <a:prstGeom prst="rect">
            <a:avLst/>
          </a:prstGeom>
          <a:solidFill>
            <a:schemeClr val="bg1"/>
          </a:solidFill>
          <a:ln w="19050">
            <a:solidFill>
              <a:schemeClr val="tx1"/>
            </a:solidFill>
          </a:ln>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Arrays.stream</a:t>
            </a:r>
            <a:r>
              <a:rPr lang="en-US" altLang="zh-CN" sz="2400" b="1" dirty="0">
                <a:latin typeface="Consolas" panose="020B0609020204030204" pitchFamily="49" charset="0"/>
                <a:ea typeface="华文楷体" panose="02010600040101010101" pitchFamily="2" charset="-122"/>
              </a:rPr>
              <a:t>(strings).collect(</a:t>
            </a:r>
            <a:r>
              <a:rPr lang="en-US" altLang="zh-CN" sz="2400" b="1" dirty="0" err="1">
                <a:latin typeface="Consolas" panose="020B0609020204030204" pitchFamily="49" charset="0"/>
                <a:ea typeface="华文楷体" panose="02010600040101010101" pitchFamily="2" charset="-122"/>
              </a:rPr>
              <a:t>Collectors.joining</a:t>
            </a:r>
            <a:r>
              <a:rPr lang="en-US" altLang="zh-CN" sz="2400" b="1" dirty="0">
                <a:latin typeface="Consolas" panose="020B0609020204030204" pitchFamily="49" charset="0"/>
                <a:ea typeface="华文楷体" panose="02010600040101010101" pitchFamily="2" charset="-122"/>
              </a:rPr>
              <a:t>(", "))</a:t>
            </a:r>
          </a:p>
        </p:txBody>
      </p:sp>
    </p:spTree>
    <p:extLst>
      <p:ext uri="{BB962C8B-B14F-4D97-AF65-F5344CB8AC3E}">
        <p14:creationId xmlns:p14="http://schemas.microsoft.com/office/powerpoint/2010/main" val="3339969487"/>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表达式与</a:t>
            </a:r>
            <a:r>
              <a:rPr lang="en-US" altLang="zh-CN" sz="2800" b="1" dirty="0">
                <a:latin typeface="Consolas" panose="020B0609020204030204" pitchFamily="49" charset="0"/>
                <a:ea typeface="华文楷体" panose="02010600040101010101" pitchFamily="2" charset="-122"/>
              </a:rPr>
              <a:t>Stream API</a:t>
            </a:r>
            <a:endParaRPr lang="zh-CN" altLang="en-US" sz="2800" b="1" dirty="0">
              <a:latin typeface="Consolas" panose="020B0609020204030204" pitchFamily="49" charset="0"/>
              <a:ea typeface="华文楷体" panose="02010600040101010101" pitchFamily="2" charset="-122"/>
            </a:endParaRP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788F4917-4E71-767C-E4C4-D21AD0431B19}"/>
              </a:ext>
            </a:extLst>
          </p:cNvPr>
          <p:cNvSpPr txBox="1"/>
          <p:nvPr/>
        </p:nvSpPr>
        <p:spPr>
          <a:xfrm>
            <a:off x="191344" y="3889683"/>
            <a:ext cx="11809312" cy="1938992"/>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public int[] transform(String[] strings) {</a:t>
            </a:r>
          </a:p>
          <a:p>
            <a:r>
              <a:rPr lang="en-US" altLang="zh-CN" sz="2400" b="1" dirty="0">
                <a:latin typeface="Consolas" panose="020B0609020204030204" pitchFamily="49" charset="0"/>
                <a:ea typeface="华文楷体" panose="02010600040101010101" pitchFamily="2" charset="-122"/>
              </a:rPr>
              <a:t>  return </a:t>
            </a:r>
            <a:r>
              <a:rPr lang="en-US" altLang="zh-CN" sz="2400" b="1" dirty="0" err="1">
                <a:latin typeface="Consolas" panose="020B0609020204030204" pitchFamily="49" charset="0"/>
                <a:ea typeface="华文楷体" panose="02010600040101010101" pitchFamily="2" charset="-122"/>
              </a:rPr>
              <a:t>Arrays.stream</a:t>
            </a:r>
            <a:r>
              <a:rPr lang="en-US" altLang="zh-CN" sz="2400" b="1" dirty="0">
                <a:latin typeface="Consolas" panose="020B0609020204030204" pitchFamily="49" charset="0"/>
                <a:ea typeface="华文楷体" panose="02010600040101010101" pitchFamily="2" charset="-122"/>
              </a:rPr>
              <a:t>(strings)</a:t>
            </a:r>
          </a:p>
          <a:p>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mapToInt</a:t>
            </a:r>
            <a:r>
              <a:rPr lang="en-US" altLang="zh-CN" sz="2400" b="1" dirty="0">
                <a:latin typeface="Consolas" panose="020B0609020204030204" pitchFamily="49" charset="0"/>
                <a:ea typeface="华文楷体" panose="02010600040101010101" pitchFamily="2" charset="-122"/>
              </a:rPr>
              <a:t>(Integer::</a:t>
            </a:r>
            <a:r>
              <a:rPr lang="en-US" altLang="zh-CN" sz="2400" b="1" dirty="0" err="1">
                <a:latin typeface="Consolas" panose="020B0609020204030204" pitchFamily="49" charset="0"/>
                <a:ea typeface="华文楷体" panose="02010600040101010101" pitchFamily="2" charset="-122"/>
              </a:rPr>
              <a:t>parseInt</a:t>
            </a:r>
            <a:r>
              <a:rPr lang="en-US" altLang="zh-CN" sz="2400" b="1" dirty="0">
                <a:latin typeface="Consolas" panose="020B0609020204030204" pitchFamily="49" charset="0"/>
                <a:ea typeface="华文楷体" panose="02010600040101010101" pitchFamily="2" charset="-122"/>
              </a:rPr>
              <a:t>)</a:t>
            </a:r>
          </a:p>
          <a:p>
            <a:r>
              <a:rPr lang="en-US" altLang="zh-CN" sz="2400" b="1" dirty="0">
                <a:latin typeface="Consolas" panose="020B0609020204030204" pitchFamily="49" charset="0"/>
                <a:ea typeface="华文楷体" panose="02010600040101010101" pitchFamily="2" charset="-122"/>
              </a:rPr>
              <a:t>      .</a:t>
            </a:r>
            <a:r>
              <a:rPr lang="en-US" altLang="zh-CN" sz="2400" b="1" dirty="0" err="1">
                <a:latin typeface="Consolas" panose="020B0609020204030204" pitchFamily="49" charset="0"/>
                <a:ea typeface="华文楷体" panose="02010600040101010101" pitchFamily="2" charset="-122"/>
              </a:rPr>
              <a:t>toArray</a:t>
            </a:r>
            <a:r>
              <a:rPr lang="en-US" altLang="zh-CN" sz="2400" b="1" dirty="0">
                <a:latin typeface="Consolas" panose="020B0609020204030204" pitchFamily="49" charset="0"/>
                <a:ea typeface="华文楷体" panose="02010600040101010101" pitchFamily="2" charset="-122"/>
              </a:rPr>
              <a:t>();</a:t>
            </a:r>
          </a:p>
          <a:p>
            <a:r>
              <a:rPr lang="en-US" altLang="zh-CN" sz="2400" b="1" dirty="0">
                <a:latin typeface="Consolas" panose="020B0609020204030204" pitchFamily="49" charset="0"/>
                <a:ea typeface="华文楷体" panose="02010600040101010101" pitchFamily="2" charset="-122"/>
              </a:rPr>
              <a:t>}</a:t>
            </a:r>
          </a:p>
        </p:txBody>
      </p:sp>
      <p:sp>
        <p:nvSpPr>
          <p:cNvPr id="4" name="文本框 3">
            <a:extLst>
              <a:ext uri="{FF2B5EF4-FFF2-40B4-BE49-F238E27FC236}">
                <a16:creationId xmlns:a16="http://schemas.microsoft.com/office/drawing/2014/main" id="{6E09D0D1-0822-13CE-8F92-8F182D3AB9D4}"/>
              </a:ext>
            </a:extLst>
          </p:cNvPr>
          <p:cNvSpPr txBox="1"/>
          <p:nvPr/>
        </p:nvSpPr>
        <p:spPr>
          <a:xfrm>
            <a:off x="119336" y="1196752"/>
            <a:ext cx="11953328" cy="2246769"/>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9</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String</a:t>
            </a:r>
            <a:r>
              <a:rPr lang="zh-CN" altLang="en-US" sz="2800" b="1" dirty="0">
                <a:latin typeface="Consolas" panose="020B0609020204030204" pitchFamily="49" charset="0"/>
                <a:ea typeface="华文楷体" panose="02010600040101010101" pitchFamily="2" charset="-122"/>
              </a:rPr>
              <a:t> </a:t>
            </a:r>
            <a:r>
              <a:rPr lang="en-US" altLang="zh-CN" sz="2800" b="1" dirty="0">
                <a:latin typeface="Consolas" panose="020B0609020204030204" pitchFamily="49" charset="0"/>
                <a:ea typeface="华文楷体" panose="02010600040101010101" pitchFamily="2" charset="-122"/>
              </a:rPr>
              <a:t>API</a:t>
            </a:r>
            <a:r>
              <a:rPr lang="zh-CN" altLang="en-US" sz="2800" b="1" dirty="0">
                <a:latin typeface="Consolas" panose="020B0609020204030204" pitchFamily="49" charset="0"/>
                <a:ea typeface="华文楷体" panose="02010600040101010101" pitchFamily="2" charset="-122"/>
              </a:rPr>
              <a:t>提供了</a:t>
            </a:r>
            <a:r>
              <a:rPr lang="en-US" altLang="zh-CN" sz="2800" b="1" dirty="0">
                <a:latin typeface="Consolas" panose="020B0609020204030204" pitchFamily="49" charset="0"/>
                <a:ea typeface="华文楷体" panose="02010600040101010101" pitchFamily="2" charset="-122"/>
              </a:rPr>
              <a:t>map</a:t>
            </a:r>
            <a:r>
              <a:rPr lang="zh-CN" altLang="en-US" sz="2800" b="1" dirty="0">
                <a:latin typeface="Consolas" panose="020B0609020204030204" pitchFamily="49" charset="0"/>
                <a:ea typeface="华文楷体" panose="02010600040101010101" pitchFamily="2" charset="-122"/>
              </a:rPr>
              <a:t>方法，为不同类型之间的转换提供了便利的操作。现有一字符串数组，每个成员皆为一串数字，该串数字所表示的数值范围不超过</a:t>
            </a:r>
            <a:r>
              <a:rPr lang="en-US" altLang="zh-CN" sz="2800" b="1" dirty="0">
                <a:latin typeface="Consolas" panose="020B0609020204030204" pitchFamily="49" charset="0"/>
                <a:ea typeface="华文楷体" panose="02010600040101010101" pitchFamily="2" charset="-122"/>
              </a:rPr>
              <a:t>Integer</a:t>
            </a:r>
            <a:r>
              <a:rPr lang="zh-CN" altLang="en-US" sz="2800" b="1" dirty="0">
                <a:latin typeface="Consolas" panose="020B0609020204030204" pitchFamily="49" charset="0"/>
                <a:ea typeface="华文楷体" panose="02010600040101010101" pitchFamily="2" charset="-122"/>
              </a:rPr>
              <a:t>类型表示的最大值，请提取该数组每个成员表示的数字，返回一个</a:t>
            </a:r>
            <a:r>
              <a:rPr lang="en-US" altLang="zh-CN" sz="2800" b="1" dirty="0">
                <a:latin typeface="Consolas" panose="020B0609020204030204" pitchFamily="49" charset="0"/>
                <a:ea typeface="华文楷体" panose="02010600040101010101" pitchFamily="2" charset="-122"/>
              </a:rPr>
              <a:t>int</a:t>
            </a:r>
            <a:r>
              <a:rPr lang="zh-CN" altLang="en-US" sz="2800" b="1" dirty="0">
                <a:latin typeface="Consolas" panose="020B0609020204030204" pitchFamily="49" charset="0"/>
                <a:ea typeface="华文楷体" panose="02010600040101010101" pitchFamily="2" charset="-122"/>
              </a:rPr>
              <a:t>型数组。</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分析：本题通过</a:t>
            </a:r>
            <a:r>
              <a:rPr lang="en-US" altLang="zh-CN" sz="2800" b="1" dirty="0" err="1">
                <a:latin typeface="Consolas" panose="020B0609020204030204" pitchFamily="49" charset="0"/>
                <a:ea typeface="华文楷体" panose="02010600040101010101" pitchFamily="2" charset="-122"/>
              </a:rPr>
              <a:t>mapToInt</a:t>
            </a:r>
            <a:r>
              <a:rPr lang="zh-CN" altLang="en-US" sz="2800" b="1" dirty="0">
                <a:latin typeface="Consolas" panose="020B0609020204030204" pitchFamily="49" charset="0"/>
                <a:ea typeface="华文楷体" panose="02010600040101010101" pitchFamily="2" charset="-122"/>
              </a:rPr>
              <a:t>方法以及方法引用可以实现上述功能</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2198943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表达式与</a:t>
            </a:r>
            <a:r>
              <a:rPr lang="en-US" altLang="zh-CN" sz="2800" b="1" dirty="0">
                <a:latin typeface="Consolas" panose="020B0609020204030204" pitchFamily="49" charset="0"/>
                <a:ea typeface="华文楷体" panose="02010600040101010101" pitchFamily="2" charset="-122"/>
              </a:rPr>
              <a:t>Stream API</a:t>
            </a:r>
            <a:endParaRPr lang="zh-CN" altLang="en-US" sz="2800" b="1" dirty="0">
              <a:latin typeface="Consolas" panose="020B0609020204030204" pitchFamily="49" charset="0"/>
              <a:ea typeface="华文楷体" panose="02010600040101010101" pitchFamily="2" charset="-122"/>
            </a:endParaRP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788F4917-4E71-767C-E4C4-D21AD0431B19}"/>
              </a:ext>
            </a:extLst>
          </p:cNvPr>
          <p:cNvSpPr txBox="1"/>
          <p:nvPr/>
        </p:nvSpPr>
        <p:spPr>
          <a:xfrm>
            <a:off x="242580" y="3722256"/>
            <a:ext cx="11809312" cy="1938992"/>
          </a:xfrm>
          <a:prstGeom prst="rect">
            <a:avLst/>
          </a:prstGeom>
          <a:solidFill>
            <a:schemeClr val="bg1"/>
          </a:solidFill>
          <a:ln w="19050">
            <a:solidFill>
              <a:schemeClr val="tx1"/>
            </a:solidFill>
          </a:ln>
        </p:spPr>
        <p:txBody>
          <a:bodyPr wrap="square" rtlCol="0">
            <a:spAutoFit/>
          </a:bodyPr>
          <a:lstStyle/>
          <a:p>
            <a:r>
              <a:rPr lang="en-US" altLang="zh-CN" sz="2000" b="1" dirty="0">
                <a:latin typeface="Consolas" panose="020B0609020204030204" pitchFamily="49" charset="0"/>
                <a:ea typeface="华文楷体" panose="02010600040101010101" pitchFamily="2" charset="-122"/>
              </a:rPr>
              <a:t>List&lt;String&gt; words = </a:t>
            </a:r>
            <a:r>
              <a:rPr lang="en-US" altLang="zh-CN" sz="2000" b="1" dirty="0" err="1">
                <a:latin typeface="Consolas" panose="020B0609020204030204" pitchFamily="49" charset="0"/>
                <a:ea typeface="华文楷体" panose="02010600040101010101" pitchFamily="2" charset="-122"/>
              </a:rPr>
              <a:t>List.of</a:t>
            </a:r>
            <a:r>
              <a:rPr lang="en-US" altLang="zh-CN" sz="2000" b="1" dirty="0">
                <a:latin typeface="Consolas" panose="020B0609020204030204" pitchFamily="49" charset="0"/>
                <a:ea typeface="华文楷体" panose="02010600040101010101" pitchFamily="2" charset="-122"/>
              </a:rPr>
              <a:t>("apple", "orange", "banana", "grape", "watermelon");</a:t>
            </a:r>
          </a:p>
          <a:p>
            <a:endParaRPr lang="en-US" altLang="zh-CN" sz="2000" b="1" dirty="0">
              <a:latin typeface="Consolas" panose="020B0609020204030204" pitchFamily="49" charset="0"/>
              <a:ea typeface="华文楷体" panose="02010600040101010101" pitchFamily="2" charset="-122"/>
            </a:endParaRPr>
          </a:p>
          <a:p>
            <a:r>
              <a:rPr lang="en-US" altLang="zh-CN" sz="2000" b="1" dirty="0">
                <a:latin typeface="Consolas" panose="020B0609020204030204" pitchFamily="49" charset="0"/>
                <a:ea typeface="华文楷体" panose="02010600040101010101" pitchFamily="2" charset="-122"/>
              </a:rPr>
              <a:t>List&lt;String&gt; </a:t>
            </a:r>
            <a:r>
              <a:rPr lang="en-US" altLang="zh-CN" sz="2000" b="1" dirty="0" err="1">
                <a:latin typeface="Consolas" panose="020B0609020204030204" pitchFamily="49" charset="0"/>
                <a:ea typeface="华文楷体" panose="02010600040101010101" pitchFamily="2" charset="-122"/>
              </a:rPr>
              <a:t>filteredAndMapped</a:t>
            </a:r>
            <a:r>
              <a:rPr lang="en-US" altLang="zh-CN" sz="2000" b="1" dirty="0">
                <a:latin typeface="Consolas" panose="020B0609020204030204" pitchFamily="49" charset="0"/>
                <a:ea typeface="华文楷体" panose="02010600040101010101" pitchFamily="2" charset="-122"/>
              </a:rPr>
              <a:t> = </a:t>
            </a:r>
            <a:r>
              <a:rPr lang="en-US" altLang="zh-CN" sz="2000" b="1" dirty="0" err="1">
                <a:latin typeface="Consolas" panose="020B0609020204030204" pitchFamily="49" charset="0"/>
                <a:ea typeface="华文楷体" panose="02010600040101010101" pitchFamily="2" charset="-122"/>
              </a:rPr>
              <a:t>words.stream</a:t>
            </a:r>
            <a:r>
              <a:rPr lang="en-US" altLang="zh-CN" sz="2000" b="1" dirty="0">
                <a:latin typeface="Consolas" panose="020B0609020204030204" pitchFamily="49" charset="0"/>
                <a:ea typeface="华文楷体" panose="02010600040101010101" pitchFamily="2" charset="-122"/>
              </a:rPr>
              <a:t>()</a:t>
            </a:r>
          </a:p>
          <a:p>
            <a:r>
              <a:rPr lang="en-US" altLang="zh-CN" sz="2000" b="1" dirty="0">
                <a:latin typeface="Consolas" panose="020B0609020204030204" pitchFamily="49" charset="0"/>
                <a:ea typeface="华文楷体" panose="02010600040101010101" pitchFamily="2" charset="-122"/>
              </a:rPr>
              <a:t>    .filter(word -&gt; </a:t>
            </a:r>
            <a:r>
              <a:rPr lang="en-US" altLang="zh-CN" sz="2000" b="1" dirty="0" err="1">
                <a:latin typeface="Consolas" panose="020B0609020204030204" pitchFamily="49" charset="0"/>
                <a:ea typeface="华文楷体" panose="02010600040101010101" pitchFamily="2" charset="-122"/>
              </a:rPr>
              <a:t>word.length</a:t>
            </a:r>
            <a:r>
              <a:rPr lang="en-US" altLang="zh-CN" sz="2000" b="1" dirty="0">
                <a:latin typeface="Consolas" panose="020B0609020204030204" pitchFamily="49" charset="0"/>
                <a:ea typeface="华文楷体" panose="02010600040101010101" pitchFamily="2" charset="-122"/>
              </a:rPr>
              <a:t>() &gt; 5) </a:t>
            </a:r>
            <a:r>
              <a:rPr lang="en-US" altLang="zh-CN" sz="2000" b="1" dirty="0">
                <a:solidFill>
                  <a:schemeClr val="tx2">
                    <a:lumMod val="60000"/>
                    <a:lumOff val="40000"/>
                  </a:schemeClr>
                </a:solidFill>
                <a:latin typeface="Consolas" panose="020B0609020204030204" pitchFamily="49" charset="0"/>
                <a:ea typeface="华文楷体" panose="02010600040101010101" pitchFamily="2" charset="-122"/>
              </a:rPr>
              <a:t>// </a:t>
            </a:r>
            <a:r>
              <a:rPr lang="zh-CN" altLang="en-US" sz="2000" b="1" dirty="0">
                <a:solidFill>
                  <a:schemeClr val="tx2">
                    <a:lumMod val="60000"/>
                    <a:lumOff val="40000"/>
                  </a:schemeClr>
                </a:solidFill>
                <a:latin typeface="Consolas" panose="020B0609020204030204" pitchFamily="49" charset="0"/>
                <a:ea typeface="华文楷体" panose="02010600040101010101" pitchFamily="2" charset="-122"/>
              </a:rPr>
              <a:t>筛选长度大于 </a:t>
            </a:r>
            <a:r>
              <a:rPr lang="en-US" altLang="zh-CN" sz="2000" b="1" dirty="0">
                <a:solidFill>
                  <a:schemeClr val="tx2">
                    <a:lumMod val="60000"/>
                    <a:lumOff val="40000"/>
                  </a:schemeClr>
                </a:solidFill>
                <a:latin typeface="Consolas" panose="020B0609020204030204" pitchFamily="49" charset="0"/>
                <a:ea typeface="华文楷体" panose="02010600040101010101" pitchFamily="2" charset="-122"/>
              </a:rPr>
              <a:t>5 </a:t>
            </a:r>
            <a:r>
              <a:rPr lang="zh-CN" altLang="en-US" sz="2000" b="1" dirty="0">
                <a:solidFill>
                  <a:schemeClr val="tx2">
                    <a:lumMod val="60000"/>
                    <a:lumOff val="40000"/>
                  </a:schemeClr>
                </a:solidFill>
                <a:latin typeface="Consolas" panose="020B0609020204030204" pitchFamily="49" charset="0"/>
                <a:ea typeface="华文楷体" panose="02010600040101010101" pitchFamily="2" charset="-122"/>
              </a:rPr>
              <a:t>的字符串</a:t>
            </a:r>
          </a:p>
          <a:p>
            <a:r>
              <a:rPr lang="zh-CN" altLang="en-US" sz="2000" b="1" dirty="0">
                <a:latin typeface="Consolas" panose="020B0609020204030204" pitchFamily="49" charset="0"/>
                <a:ea typeface="华文楷体" panose="02010600040101010101" pitchFamily="2" charset="-122"/>
              </a:rPr>
              <a:t>    </a:t>
            </a:r>
            <a:r>
              <a:rPr lang="en-US" altLang="zh-CN" sz="2000" b="1" dirty="0">
                <a:latin typeface="Consolas" panose="020B0609020204030204" pitchFamily="49" charset="0"/>
                <a:ea typeface="华文楷体" panose="02010600040101010101" pitchFamily="2" charset="-122"/>
              </a:rPr>
              <a:t>.map(String::</a:t>
            </a:r>
            <a:r>
              <a:rPr lang="en-US" altLang="zh-CN" sz="2000" b="1" dirty="0" err="1">
                <a:latin typeface="Consolas" panose="020B0609020204030204" pitchFamily="49" charset="0"/>
                <a:ea typeface="华文楷体" panose="02010600040101010101" pitchFamily="2" charset="-122"/>
              </a:rPr>
              <a:t>toUpperCase</a:t>
            </a:r>
            <a:r>
              <a:rPr lang="en-US" altLang="zh-CN" sz="2000" b="1" dirty="0">
                <a:latin typeface="Consolas" panose="020B0609020204030204" pitchFamily="49" charset="0"/>
                <a:ea typeface="华文楷体" panose="02010600040101010101" pitchFamily="2" charset="-122"/>
              </a:rPr>
              <a:t>) </a:t>
            </a:r>
            <a:r>
              <a:rPr lang="en-US" altLang="zh-CN" sz="2000" b="1" dirty="0">
                <a:solidFill>
                  <a:schemeClr val="tx2">
                    <a:lumMod val="60000"/>
                    <a:lumOff val="40000"/>
                  </a:schemeClr>
                </a:solidFill>
                <a:latin typeface="Consolas" panose="020B0609020204030204" pitchFamily="49" charset="0"/>
                <a:ea typeface="华文楷体" panose="02010600040101010101" pitchFamily="2" charset="-122"/>
              </a:rPr>
              <a:t>// </a:t>
            </a:r>
            <a:r>
              <a:rPr lang="zh-CN" altLang="en-US" sz="2000" b="1" dirty="0">
                <a:solidFill>
                  <a:schemeClr val="tx2">
                    <a:lumMod val="60000"/>
                    <a:lumOff val="40000"/>
                  </a:schemeClr>
                </a:solidFill>
                <a:latin typeface="Consolas" panose="020B0609020204030204" pitchFamily="49" charset="0"/>
                <a:ea typeface="华文楷体" panose="02010600040101010101" pitchFamily="2" charset="-122"/>
              </a:rPr>
              <a:t>转换为大写形式</a:t>
            </a:r>
          </a:p>
          <a:p>
            <a:r>
              <a:rPr lang="zh-CN" altLang="en-US" sz="2000" b="1" dirty="0">
                <a:latin typeface="Consolas" panose="020B0609020204030204" pitchFamily="49" charset="0"/>
                <a:ea typeface="华文楷体" panose="02010600040101010101" pitchFamily="2" charset="-122"/>
              </a:rPr>
              <a:t>    </a:t>
            </a:r>
            <a:r>
              <a:rPr lang="en-US" altLang="zh-CN" sz="2000" b="1" dirty="0">
                <a:latin typeface="Consolas" panose="020B0609020204030204" pitchFamily="49" charset="0"/>
                <a:ea typeface="华文楷体" panose="02010600040101010101" pitchFamily="2" charset="-122"/>
              </a:rPr>
              <a:t>.collect(</a:t>
            </a:r>
            <a:r>
              <a:rPr lang="en-US" altLang="zh-CN" sz="2000" b="1" dirty="0" err="1">
                <a:latin typeface="Consolas" panose="020B0609020204030204" pitchFamily="49" charset="0"/>
                <a:ea typeface="华文楷体" panose="02010600040101010101" pitchFamily="2" charset="-122"/>
              </a:rPr>
              <a:t>Collectors.toList</a:t>
            </a:r>
            <a:r>
              <a:rPr lang="en-US" altLang="zh-CN" sz="2000" b="1" dirty="0">
                <a:latin typeface="Consolas" panose="020B0609020204030204" pitchFamily="49" charset="0"/>
                <a:ea typeface="华文楷体" panose="02010600040101010101" pitchFamily="2" charset="-122"/>
              </a:rPr>
              <a:t>()); </a:t>
            </a:r>
            <a:r>
              <a:rPr lang="en-US" altLang="zh-CN" sz="2000" b="1" dirty="0">
                <a:solidFill>
                  <a:schemeClr val="tx2">
                    <a:lumMod val="60000"/>
                    <a:lumOff val="40000"/>
                  </a:schemeClr>
                </a:solidFill>
                <a:latin typeface="Consolas" panose="020B0609020204030204" pitchFamily="49" charset="0"/>
                <a:ea typeface="华文楷体" panose="02010600040101010101" pitchFamily="2" charset="-122"/>
              </a:rPr>
              <a:t>// </a:t>
            </a:r>
            <a:r>
              <a:rPr lang="zh-CN" altLang="en-US" sz="2000" b="1" dirty="0">
                <a:solidFill>
                  <a:schemeClr val="tx2">
                    <a:lumMod val="60000"/>
                    <a:lumOff val="40000"/>
                  </a:schemeClr>
                </a:solidFill>
                <a:latin typeface="Consolas" panose="020B0609020204030204" pitchFamily="49" charset="0"/>
                <a:ea typeface="华文楷体" panose="02010600040101010101" pitchFamily="2" charset="-122"/>
              </a:rPr>
              <a:t>收集结果为列表</a:t>
            </a:r>
            <a:endParaRPr lang="en-US" altLang="zh-CN" sz="2000" b="1" dirty="0">
              <a:solidFill>
                <a:schemeClr val="tx2">
                  <a:lumMod val="60000"/>
                  <a:lumOff val="40000"/>
                </a:schemeClr>
              </a:solidFill>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6E09D0D1-0822-13CE-8F92-8F182D3AB9D4}"/>
              </a:ext>
            </a:extLst>
          </p:cNvPr>
          <p:cNvSpPr txBox="1"/>
          <p:nvPr/>
        </p:nvSpPr>
        <p:spPr>
          <a:xfrm>
            <a:off x="119336" y="1196752"/>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10</a:t>
            </a:r>
            <a:r>
              <a:rPr lang="zh-CN" altLang="en-US" sz="2800" b="1" dirty="0">
                <a:latin typeface="Consolas" panose="020B0609020204030204" pitchFamily="49" charset="0"/>
                <a:ea typeface="华文楷体" panose="02010600040101010101" pitchFamily="2" charset="-122"/>
              </a:rPr>
              <a:t>：解释在 </a:t>
            </a:r>
            <a:r>
              <a:rPr lang="en-US" altLang="zh-CN" sz="2800" b="1" dirty="0">
                <a:latin typeface="Consolas" panose="020B0609020204030204" pitchFamily="49" charset="0"/>
                <a:ea typeface="华文楷体" panose="02010600040101010101" pitchFamily="2" charset="-122"/>
              </a:rPr>
              <a:t>Java </a:t>
            </a:r>
            <a:r>
              <a:rPr lang="zh-CN" altLang="en-US" sz="2800" b="1" dirty="0">
                <a:latin typeface="Consolas" panose="020B0609020204030204" pitchFamily="49" charset="0"/>
                <a:ea typeface="华文楷体" panose="02010600040101010101" pitchFamily="2" charset="-122"/>
              </a:rPr>
              <a:t>中如何使用 </a:t>
            </a:r>
            <a:r>
              <a:rPr lang="en-US" altLang="zh-CN" sz="2800" b="1" dirty="0">
                <a:latin typeface="Consolas" panose="020B0609020204030204" pitchFamily="49" charset="0"/>
                <a:ea typeface="华文楷体" panose="02010600040101010101" pitchFamily="2" charset="-122"/>
              </a:rPr>
              <a:t>Lambda </a:t>
            </a:r>
            <a:r>
              <a:rPr lang="zh-CN" altLang="en-US" sz="2800" b="1" dirty="0">
                <a:latin typeface="Consolas" panose="020B0609020204030204" pitchFamily="49" charset="0"/>
                <a:ea typeface="华文楷体" panose="02010600040101010101" pitchFamily="2" charset="-122"/>
              </a:rPr>
              <a:t>表达式和 </a:t>
            </a:r>
            <a:r>
              <a:rPr lang="en-US" altLang="zh-CN" sz="2800" b="1" dirty="0">
                <a:latin typeface="Consolas" panose="020B0609020204030204" pitchFamily="49" charset="0"/>
                <a:ea typeface="华文楷体" panose="02010600040101010101" pitchFamily="2" charset="-122"/>
              </a:rPr>
              <a:t>Stream </a:t>
            </a:r>
            <a:r>
              <a:rPr lang="zh-CN" altLang="en-US" sz="2800" b="1" dirty="0">
                <a:latin typeface="Consolas" panose="020B0609020204030204" pitchFamily="49" charset="0"/>
                <a:ea typeface="华文楷体" panose="02010600040101010101" pitchFamily="2" charset="-122"/>
              </a:rPr>
              <a:t>实现集合的筛选和映射操作，并说明其优势。给出一个具体的例子说明在实际中如何使用这两个功能。</a:t>
            </a:r>
            <a:endParaRPr lang="en-US" altLang="zh-CN" sz="2800" b="1" dirty="0">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B9EE3595-C6F9-7A0A-FF5D-E4B5FD108C31}"/>
              </a:ext>
            </a:extLst>
          </p:cNvPr>
          <p:cNvSpPr txBox="1"/>
          <p:nvPr/>
        </p:nvSpPr>
        <p:spPr>
          <a:xfrm>
            <a:off x="248105" y="2600020"/>
            <a:ext cx="11809312"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分析：通过 </a:t>
            </a:r>
            <a:r>
              <a:rPr lang="en-US" altLang="zh-CN" sz="2800" b="1" dirty="0">
                <a:latin typeface="Consolas" panose="020B0609020204030204" pitchFamily="49" charset="0"/>
                <a:ea typeface="华文楷体" panose="02010600040101010101" pitchFamily="2" charset="-122"/>
              </a:rPr>
              <a:t>Stream </a:t>
            </a:r>
            <a:r>
              <a:rPr lang="zh-CN" altLang="en-US" sz="2800" b="1" dirty="0">
                <a:latin typeface="Consolas" panose="020B0609020204030204" pitchFamily="49" charset="0"/>
                <a:ea typeface="华文楷体" panose="02010600040101010101" pitchFamily="2" charset="-122"/>
              </a:rPr>
              <a:t>的 </a:t>
            </a:r>
            <a:r>
              <a:rPr lang="en-US" altLang="zh-CN" sz="2800" b="1" dirty="0">
                <a:latin typeface="Consolas" panose="020B0609020204030204" pitchFamily="49" charset="0"/>
                <a:ea typeface="华文楷体" panose="02010600040101010101" pitchFamily="2" charset="-122"/>
              </a:rPr>
              <a:t>filter </a:t>
            </a:r>
            <a:r>
              <a:rPr lang="zh-CN" altLang="en-US" sz="2800" b="1" dirty="0">
                <a:latin typeface="Consolas" panose="020B0609020204030204" pitchFamily="49" charset="0"/>
                <a:ea typeface="华文楷体" panose="02010600040101010101" pitchFamily="2" charset="-122"/>
              </a:rPr>
              <a:t>方法可以筛选集合中符合特定条件的元素。使用 </a:t>
            </a:r>
            <a:r>
              <a:rPr lang="en-US" altLang="zh-CN" sz="2800" b="1" dirty="0">
                <a:latin typeface="Consolas" panose="020B0609020204030204" pitchFamily="49" charset="0"/>
                <a:ea typeface="华文楷体" panose="02010600040101010101" pitchFamily="2" charset="-122"/>
              </a:rPr>
              <a:t>map </a:t>
            </a:r>
            <a:r>
              <a:rPr lang="zh-CN" altLang="en-US" sz="2800" b="1" dirty="0">
                <a:latin typeface="Consolas" panose="020B0609020204030204" pitchFamily="49" charset="0"/>
                <a:ea typeface="华文楷体" panose="02010600040101010101" pitchFamily="2" charset="-122"/>
              </a:rPr>
              <a:t>方法对筛选后的元素进行映射转换。</a:t>
            </a:r>
          </a:p>
        </p:txBody>
      </p:sp>
      <p:sp>
        <p:nvSpPr>
          <p:cNvPr id="7" name="文本框 6">
            <a:extLst>
              <a:ext uri="{FF2B5EF4-FFF2-40B4-BE49-F238E27FC236}">
                <a16:creationId xmlns:a16="http://schemas.microsoft.com/office/drawing/2014/main" id="{9C6038A2-C44F-2B06-DB76-4068C365E8C5}"/>
              </a:ext>
            </a:extLst>
          </p:cNvPr>
          <p:cNvSpPr txBox="1"/>
          <p:nvPr/>
        </p:nvSpPr>
        <p:spPr>
          <a:xfrm>
            <a:off x="98564" y="5829377"/>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使用 </a:t>
            </a:r>
            <a:r>
              <a:rPr lang="en-US" altLang="zh-CN" sz="2800" b="1" dirty="0">
                <a:latin typeface="Consolas" panose="020B0609020204030204" pitchFamily="49" charset="0"/>
                <a:ea typeface="华文楷体" panose="02010600040101010101" pitchFamily="2" charset="-122"/>
              </a:rPr>
              <a:t>Stream </a:t>
            </a:r>
            <a:r>
              <a:rPr lang="zh-CN" altLang="en-US" sz="2800" b="1" dirty="0">
                <a:latin typeface="Consolas" panose="020B0609020204030204" pitchFamily="49" charset="0"/>
                <a:ea typeface="华文楷体" panose="02010600040101010101" pitchFamily="2" charset="-122"/>
              </a:rPr>
              <a:t>结合 </a:t>
            </a:r>
            <a:r>
              <a:rPr lang="en-US" altLang="zh-CN" sz="2800" b="1" dirty="0">
                <a:latin typeface="Consolas" panose="020B0609020204030204" pitchFamily="49" charset="0"/>
                <a:ea typeface="华文楷体" panose="02010600040101010101" pitchFamily="2" charset="-122"/>
              </a:rPr>
              <a:t>Lambda </a:t>
            </a:r>
            <a:r>
              <a:rPr lang="zh-CN" altLang="en-US" sz="2800" b="1" dirty="0">
                <a:latin typeface="Consolas" panose="020B0609020204030204" pitchFamily="49" charset="0"/>
                <a:ea typeface="华文楷体" panose="02010600040101010101" pitchFamily="2" charset="-122"/>
              </a:rPr>
              <a:t>表达式，可以编写更简洁、可读性更强的代码来操作集合。</a:t>
            </a:r>
          </a:p>
        </p:txBody>
      </p:sp>
    </p:spTree>
    <p:extLst>
      <p:ext uri="{BB962C8B-B14F-4D97-AF65-F5344CB8AC3E}">
        <p14:creationId xmlns:p14="http://schemas.microsoft.com/office/powerpoint/2010/main" val="3307478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7</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基础知识</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6E09D0D1-0822-13CE-8F92-8F182D3AB9D4}"/>
              </a:ext>
            </a:extLst>
          </p:cNvPr>
          <p:cNvSpPr txBox="1"/>
          <p:nvPr/>
        </p:nvSpPr>
        <p:spPr>
          <a:xfrm>
            <a:off x="119336" y="1196752"/>
            <a:ext cx="11953328" cy="954107"/>
          </a:xfrm>
          <a:prstGeom prst="rect">
            <a:avLst/>
          </a:prstGeom>
          <a:noFill/>
        </p:spPr>
        <p:txBody>
          <a:bodyPr wrap="square" rtlCol="0">
            <a:spAutoFit/>
          </a:bodyPr>
          <a:lstStyle/>
          <a:p>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是一门编程语言，因此，以往程序设计中所学的递归，迭代以及简单算法等，也要熟练掌握。</a:t>
            </a:r>
            <a:endParaRPr lang="en-US" altLang="zh-CN" sz="2800" b="1" dirty="0">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6209CD09-1111-DB7D-36D0-94D2EF660F32}"/>
              </a:ext>
            </a:extLst>
          </p:cNvPr>
          <p:cNvSpPr txBox="1"/>
          <p:nvPr/>
        </p:nvSpPr>
        <p:spPr>
          <a:xfrm>
            <a:off x="119336" y="2419727"/>
            <a:ext cx="11953328" cy="954107"/>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相关</a:t>
            </a:r>
            <a:r>
              <a:rPr lang="en-US" altLang="zh-CN" sz="2800" b="1" dirty="0">
                <a:latin typeface="Consolas" panose="020B0609020204030204" pitchFamily="49" charset="0"/>
                <a:ea typeface="华文楷体" panose="02010600040101010101" pitchFamily="2" charset="-122"/>
              </a:rPr>
              <a:t>ppt:</a:t>
            </a:r>
          </a:p>
          <a:p>
            <a:r>
              <a:rPr lang="zh-CN" altLang="en-US" sz="2800" b="1" dirty="0">
                <a:latin typeface="Consolas" panose="020B0609020204030204" pitchFamily="49" charset="0"/>
                <a:ea typeface="华文楷体" panose="02010600040101010101" pitchFamily="2" charset="-122"/>
              </a:rPr>
              <a:t>课程</a:t>
            </a:r>
            <a:r>
              <a:rPr lang="en-US" altLang="zh-CN" sz="2800" b="1" dirty="0">
                <a:latin typeface="Consolas" panose="020B0609020204030204" pitchFamily="49" charset="0"/>
                <a:ea typeface="华文楷体" panose="02010600040101010101" pitchFamily="2" charset="-122"/>
              </a:rPr>
              <a:t>03: java</a:t>
            </a:r>
            <a:r>
              <a:rPr lang="zh-CN" altLang="en-US" sz="2800" b="1" dirty="0">
                <a:latin typeface="Consolas" panose="020B0609020204030204" pitchFamily="49" charset="0"/>
                <a:ea typeface="华文楷体" panose="02010600040101010101" pitchFamily="2" charset="-122"/>
              </a:rPr>
              <a:t>中的方法</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037861428"/>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7</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基础知识</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6E09D0D1-0822-13CE-8F92-8F182D3AB9D4}"/>
              </a:ext>
            </a:extLst>
          </p:cNvPr>
          <p:cNvSpPr txBox="1"/>
          <p:nvPr/>
        </p:nvSpPr>
        <p:spPr>
          <a:xfrm>
            <a:off x="119336" y="1196752"/>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11</a:t>
            </a:r>
            <a:r>
              <a:rPr lang="zh-CN" altLang="en-US" sz="2800" b="1" dirty="0">
                <a:latin typeface="Consolas" panose="020B0609020204030204" pitchFamily="49" charset="0"/>
                <a:ea typeface="华文楷体" panose="02010600040101010101" pitchFamily="2" charset="-122"/>
              </a:rPr>
              <a:t>：给定连续奇数的三角形：</a:t>
            </a:r>
          </a:p>
        </p:txBody>
      </p:sp>
      <p:sp>
        <p:nvSpPr>
          <p:cNvPr id="6" name="文本框 5">
            <a:extLst>
              <a:ext uri="{FF2B5EF4-FFF2-40B4-BE49-F238E27FC236}">
                <a16:creationId xmlns:a16="http://schemas.microsoft.com/office/drawing/2014/main" id="{08B7801B-6684-7F0C-7454-AC70F4C351ED}"/>
              </a:ext>
            </a:extLst>
          </p:cNvPr>
          <p:cNvSpPr txBox="1"/>
          <p:nvPr/>
        </p:nvSpPr>
        <p:spPr>
          <a:xfrm>
            <a:off x="639522" y="2090172"/>
            <a:ext cx="5342384" cy="2677656"/>
          </a:xfrm>
          <a:prstGeom prst="rect">
            <a:avLst/>
          </a:prstGeom>
          <a:noFill/>
        </p:spPr>
        <p:txBody>
          <a:bodyPr wrap="square" rtlCol="0">
            <a:spAutoFit/>
          </a:bodyPr>
          <a:lstStyle/>
          <a:p>
            <a:r>
              <a:rPr lang="en-US" altLang="zh-CN" sz="2800" b="1" dirty="0"/>
              <a:t>             1</a:t>
            </a:r>
          </a:p>
          <a:p>
            <a:r>
              <a:rPr lang="en-US" altLang="zh-CN" sz="2800" b="1" dirty="0"/>
              <a:t>          3     5</a:t>
            </a:r>
          </a:p>
          <a:p>
            <a:r>
              <a:rPr lang="en-US" altLang="zh-CN" sz="2800" b="1" dirty="0"/>
              <a:t>       7     9    11</a:t>
            </a:r>
          </a:p>
          <a:p>
            <a:r>
              <a:rPr lang="en-US" altLang="zh-CN" sz="2800" b="1" dirty="0"/>
              <a:t>   13    15    17    19</a:t>
            </a:r>
          </a:p>
          <a:p>
            <a:r>
              <a:rPr lang="en-US" altLang="zh-CN" sz="2800" b="1" dirty="0"/>
              <a:t>21    23    25    27    29</a:t>
            </a:r>
          </a:p>
          <a:p>
            <a:r>
              <a:rPr lang="en-US" altLang="zh-CN" sz="2800" b="1" dirty="0"/>
              <a:t>...</a:t>
            </a:r>
            <a:endParaRPr lang="zh-CN" altLang="en-US" sz="2800" b="1" dirty="0"/>
          </a:p>
        </p:txBody>
      </p:sp>
      <p:sp>
        <p:nvSpPr>
          <p:cNvPr id="7" name="文本框 6">
            <a:extLst>
              <a:ext uri="{FF2B5EF4-FFF2-40B4-BE49-F238E27FC236}">
                <a16:creationId xmlns:a16="http://schemas.microsoft.com/office/drawing/2014/main" id="{AC8726D5-243D-E659-F346-BCE6A945B1DC}"/>
              </a:ext>
            </a:extLst>
          </p:cNvPr>
          <p:cNvSpPr txBox="1"/>
          <p:nvPr/>
        </p:nvSpPr>
        <p:spPr>
          <a:xfrm>
            <a:off x="238672" y="4876418"/>
            <a:ext cx="11953328" cy="1815882"/>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计算这个三角形第</a:t>
            </a:r>
            <a:r>
              <a:rPr lang="en-US" altLang="zh-CN" sz="2800" b="1" dirty="0">
                <a:latin typeface="Consolas" panose="020B0609020204030204" pitchFamily="49" charset="0"/>
                <a:ea typeface="华文楷体" panose="02010600040101010101" pitchFamily="2" charset="-122"/>
              </a:rPr>
              <a:t>n</a:t>
            </a:r>
            <a:r>
              <a:rPr lang="zh-CN" altLang="en-US" sz="2800" b="1" dirty="0">
                <a:latin typeface="Consolas" panose="020B0609020204030204" pitchFamily="49" charset="0"/>
                <a:ea typeface="华文楷体" panose="02010600040101010101" pitchFamily="2" charset="-122"/>
              </a:rPr>
              <a:t>行（从索引</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开始）中的数字之和。</a:t>
            </a:r>
          </a:p>
          <a:p>
            <a:r>
              <a:rPr lang="zh-CN" altLang="en-US" sz="2800" b="1" dirty="0">
                <a:latin typeface="Consolas" panose="020B0609020204030204" pitchFamily="49" charset="0"/>
                <a:ea typeface="华文楷体" panose="02010600040101010101" pitchFamily="2" charset="-122"/>
              </a:rPr>
              <a:t>例如</a:t>
            </a:r>
            <a:r>
              <a:rPr lang="en-US" altLang="zh-CN" sz="2800" b="1" dirty="0">
                <a:latin typeface="Consolas" panose="020B0609020204030204" pitchFamily="49" charset="0"/>
                <a:ea typeface="华文楷体" panose="02010600040101010101" pitchFamily="2" charset="-122"/>
              </a:rPr>
              <a:t>: (input--&gt;Output)</a:t>
            </a:r>
          </a:p>
          <a:p>
            <a:r>
              <a:rPr lang="en-US" altLang="zh-CN" sz="2800" b="1" dirty="0">
                <a:latin typeface="Consolas" panose="020B0609020204030204" pitchFamily="49" charset="0"/>
                <a:ea typeface="华文楷体" panose="02010600040101010101" pitchFamily="2" charset="-122"/>
              </a:rPr>
              <a:t>1 --&gt;  1 //</a:t>
            </a:r>
            <a:r>
              <a:rPr lang="zh-CN" altLang="en-US" sz="2800" b="1" dirty="0">
                <a:latin typeface="Consolas" panose="020B0609020204030204" pitchFamily="49" charset="0"/>
                <a:ea typeface="华文楷体" panose="02010600040101010101" pitchFamily="2" charset="-122"/>
              </a:rPr>
              <a:t>表示第一行数字之和为</a:t>
            </a:r>
            <a:r>
              <a:rPr lang="en-US" altLang="zh-CN" sz="2800" b="1" dirty="0">
                <a:latin typeface="Consolas" panose="020B0609020204030204" pitchFamily="49" charset="0"/>
                <a:ea typeface="华文楷体" panose="02010600040101010101" pitchFamily="2" charset="-122"/>
              </a:rPr>
              <a:t>1</a:t>
            </a:r>
          </a:p>
          <a:p>
            <a:r>
              <a:rPr lang="en-US" altLang="zh-CN" sz="2800" b="1" dirty="0">
                <a:latin typeface="Consolas" panose="020B0609020204030204" pitchFamily="49" charset="0"/>
                <a:ea typeface="华文楷体" panose="02010600040101010101" pitchFamily="2" charset="-122"/>
              </a:rPr>
              <a:t>2 --&gt; 3 + 5 = 8 //</a:t>
            </a:r>
            <a:r>
              <a:rPr lang="zh-CN" altLang="en-US" sz="2800" b="1" dirty="0">
                <a:latin typeface="Consolas" panose="020B0609020204030204" pitchFamily="49" charset="0"/>
                <a:ea typeface="华文楷体" panose="02010600040101010101" pitchFamily="2" charset="-122"/>
              </a:rPr>
              <a:t>表示第二行数字之和为</a:t>
            </a:r>
            <a:r>
              <a:rPr lang="en-US" altLang="zh-CN" sz="2800" b="1" dirty="0">
                <a:latin typeface="Consolas" panose="020B0609020204030204" pitchFamily="49" charset="0"/>
                <a:ea typeface="华文楷体" panose="02010600040101010101" pitchFamily="2" charset="-122"/>
              </a:rPr>
              <a:t>8</a:t>
            </a:r>
            <a:endParaRPr lang="zh-CN" altLang="en-US"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381370252"/>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7</a:t>
            </a:r>
            <a:r>
              <a:rPr lang="zh-CN" altLang="en-US" sz="2800" b="1" dirty="0">
                <a:latin typeface="Consolas" panose="020B0609020204030204" pitchFamily="49" charset="0"/>
                <a:ea typeface="华文楷体" panose="02010600040101010101" pitchFamily="2" charset="-122"/>
              </a:rPr>
              <a:t>：</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基础知识</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r</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g</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and </a:t>
            </a:r>
            <a:r>
              <a:rPr kumimoji="0" lang="zh-CN" altLang="zh-CN" sz="1200" b="0" i="1" u="none" strike="noStrike" cap="none" normalizeH="0" baseline="0" dirty="0">
                <a:ln>
                  <a:noFill/>
                </a:ln>
                <a:solidFill>
                  <a:srgbClr val="EFEFEF"/>
                </a:solidFill>
                <a:effectLst/>
                <a:latin typeface="Arial" panose="020B0604020202020204" pitchFamily="34" charset="0"/>
                <a:ea typeface="Lato"/>
              </a:rPr>
              <a:t>b</a:t>
            </a:r>
            <a:r>
              <a:rPr kumimoji="0" lang="zh-CN" altLang="zh-CN" sz="1200" b="0" i="0" u="none" strike="noStrike" cap="none" normalizeH="0" baseline="0" dirty="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dirty="0">
                <a:ln>
                  <a:noFill/>
                </a:ln>
                <a:solidFill>
                  <a:srgbClr val="EFEFEF"/>
                </a:solidFill>
                <a:effectLst/>
                <a:latin typeface="Arial Unicode MS"/>
                <a:ea typeface="CamingoCode-Regular"/>
              </a:rPr>
              <a:t>{r: 255, g: 153, b: 51}</a:t>
            </a:r>
            <a:endParaRPr kumimoji="0" lang="zh-CN" altLang="zh-CN" sz="1200" b="0" i="0" u="none" strike="noStrike" cap="none" normalizeH="0" baseline="0" dirty="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6E09D0D1-0822-13CE-8F92-8F182D3AB9D4}"/>
              </a:ext>
            </a:extLst>
          </p:cNvPr>
          <p:cNvSpPr txBox="1"/>
          <p:nvPr/>
        </p:nvSpPr>
        <p:spPr>
          <a:xfrm>
            <a:off x="119336" y="1196752"/>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请问第</a:t>
            </a:r>
            <a:r>
              <a:rPr lang="en-US" altLang="zh-CN" sz="2800" b="1" dirty="0">
                <a:latin typeface="Consolas" panose="020B0609020204030204" pitchFamily="49" charset="0"/>
                <a:ea typeface="华文楷体" panose="02010600040101010101" pitchFamily="2" charset="-122"/>
              </a:rPr>
              <a:t>123456789</a:t>
            </a:r>
            <a:r>
              <a:rPr lang="zh-CN" altLang="en-US" sz="2800" b="1" dirty="0">
                <a:latin typeface="Consolas" panose="020B0609020204030204" pitchFamily="49" charset="0"/>
                <a:ea typeface="华文楷体" panose="02010600040101010101" pitchFamily="2" charset="-122"/>
              </a:rPr>
              <a:t>行的数字之和是多少？</a:t>
            </a:r>
          </a:p>
        </p:txBody>
      </p:sp>
      <p:sp>
        <p:nvSpPr>
          <p:cNvPr id="9" name="文本框 8">
            <a:extLst>
              <a:ext uri="{FF2B5EF4-FFF2-40B4-BE49-F238E27FC236}">
                <a16:creationId xmlns:a16="http://schemas.microsoft.com/office/drawing/2014/main" id="{A280740A-3B9C-9974-57B2-3EB4EF948514}"/>
              </a:ext>
            </a:extLst>
          </p:cNvPr>
          <p:cNvSpPr txBox="1"/>
          <p:nvPr/>
        </p:nvSpPr>
        <p:spPr>
          <a:xfrm>
            <a:off x="119336" y="1719972"/>
            <a:ext cx="11953328" cy="2677656"/>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分析：本题可通过循环（迭代）计算，也可以通过公式推导得出结论。通过规律我们发现每行的起始数字，可通过</a:t>
            </a:r>
            <a:r>
              <a:rPr lang="en-US" altLang="zh-CN" sz="2800" b="1" dirty="0">
                <a:latin typeface="Consolas" panose="020B0609020204030204" pitchFamily="49" charset="0"/>
                <a:ea typeface="华文楷体" panose="02010600040101010101" pitchFamily="2" charset="-122"/>
              </a:rPr>
              <a:t>(n-1)n+1</a:t>
            </a:r>
            <a:r>
              <a:rPr lang="zh-CN" altLang="en-US" sz="2800" b="1" dirty="0">
                <a:latin typeface="Consolas" panose="020B0609020204030204" pitchFamily="49" charset="0"/>
                <a:ea typeface="华文楷体" panose="02010600040101010101" pitchFamily="2" charset="-122"/>
              </a:rPr>
              <a:t>得到，其中</a:t>
            </a:r>
            <a:r>
              <a:rPr lang="en-US" altLang="zh-CN" sz="2800" b="1" dirty="0">
                <a:latin typeface="Consolas" panose="020B0609020204030204" pitchFamily="49" charset="0"/>
                <a:ea typeface="华文楷体" panose="02010600040101010101" pitchFamily="2" charset="-122"/>
              </a:rPr>
              <a:t>n</a:t>
            </a:r>
            <a:r>
              <a:rPr lang="zh-CN" altLang="en-US" sz="2800" b="1" dirty="0">
                <a:latin typeface="Consolas" panose="020B0609020204030204" pitchFamily="49" charset="0"/>
                <a:ea typeface="华文楷体" panose="02010600040101010101" pitchFamily="2" charset="-122"/>
              </a:rPr>
              <a:t>表示行号从</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开始</a:t>
            </a:r>
            <a:r>
              <a:rPr lang="en-US" altLang="zh-CN" sz="2800" b="1" dirty="0">
                <a:latin typeface="Consolas" panose="020B0609020204030204" pitchFamily="49" charset="0"/>
                <a:ea typeface="华文楷体" panose="02010600040101010101" pitchFamily="2" charset="-122"/>
              </a:rPr>
              <a:t>,</a:t>
            </a:r>
            <a:r>
              <a:rPr lang="zh-CN" altLang="en-US" sz="2800" b="1" dirty="0">
                <a:latin typeface="Consolas" panose="020B0609020204030204" pitchFamily="49" charset="0"/>
                <a:ea typeface="华文楷体" panose="02010600040101010101" pitchFamily="2" charset="-122"/>
              </a:rPr>
              <a:t>而每行的结束数字则可通过</a:t>
            </a:r>
            <a:r>
              <a:rPr lang="en-US" altLang="zh-CN" sz="2800" b="1" dirty="0">
                <a:latin typeface="Consolas" panose="020B0609020204030204" pitchFamily="49" charset="0"/>
                <a:ea typeface="华文楷体" panose="02010600040101010101" pitchFamily="2" charset="-122"/>
              </a:rPr>
              <a:t>(n-1)(n+2)+1=(n-1)n+1+2(n-1)</a:t>
            </a:r>
            <a:r>
              <a:rPr lang="zh-CN" altLang="en-US" sz="2800" b="1" dirty="0">
                <a:latin typeface="Consolas" panose="020B0609020204030204" pitchFamily="49" charset="0"/>
                <a:ea typeface="华文楷体" panose="02010600040101010101" pitchFamily="2" charset="-122"/>
              </a:rPr>
              <a:t>，得到，同时，求和每行数字都可以由等差数列的通项公式求得，即</a:t>
            </a:r>
            <a:r>
              <a:rPr lang="en-US" altLang="zh-CN" sz="2800" b="1" dirty="0">
                <a:latin typeface="Consolas" panose="020B0609020204030204" pitchFamily="49" charset="0"/>
                <a:ea typeface="华文楷体" panose="02010600040101010101" pitchFamily="2" charset="-122"/>
              </a:rPr>
              <a:t>((n-1)n+1+(n-1)(n+2)+1)*n / 2 = (2(n-1)(n+1)+2)n / 2 = n^3</a:t>
            </a:r>
            <a:r>
              <a:rPr lang="zh-CN" altLang="en-US" sz="2800" b="1" dirty="0">
                <a:latin typeface="Consolas" panose="020B0609020204030204" pitchFamily="49" charset="0"/>
                <a:ea typeface="华文楷体" panose="02010600040101010101" pitchFamily="2" charset="-122"/>
              </a:rPr>
              <a:t>。故只需计算</a:t>
            </a:r>
            <a:r>
              <a:rPr lang="en-US" altLang="zh-CN" sz="2800" b="1" dirty="0">
                <a:latin typeface="Consolas" panose="020B0609020204030204" pitchFamily="49" charset="0"/>
                <a:ea typeface="华文楷体" panose="02010600040101010101" pitchFamily="2" charset="-122"/>
              </a:rPr>
              <a:t>n</a:t>
            </a:r>
            <a:r>
              <a:rPr lang="zh-CN" altLang="en-US" sz="2800" b="1" dirty="0">
                <a:latin typeface="Consolas" panose="020B0609020204030204" pitchFamily="49" charset="0"/>
                <a:ea typeface="华文楷体" panose="02010600040101010101" pitchFamily="2" charset="-122"/>
              </a:rPr>
              <a:t>的三次方即可。</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260301547"/>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4ADF14D-1789-11F6-DF79-F1821D10D0AF}"/>
              </a:ext>
            </a:extLst>
          </p:cNvPr>
          <p:cNvSpPr txBox="1"/>
          <p:nvPr/>
        </p:nvSpPr>
        <p:spPr>
          <a:xfrm>
            <a:off x="119336" y="1161908"/>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：接口类是</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程序设计中一类比较特殊的对象，其中定义一个接口，采用关键字</a:t>
            </a:r>
            <a:r>
              <a:rPr lang="en-US" altLang="zh-CN" sz="2800" b="1" dirty="0">
                <a:latin typeface="Consolas" panose="020B0609020204030204" pitchFamily="49" charset="0"/>
                <a:ea typeface="华文楷体" panose="02010600040101010101" pitchFamily="2" charset="-122"/>
              </a:rPr>
              <a:t>interface</a:t>
            </a:r>
            <a:r>
              <a:rPr lang="zh-CN" altLang="en-US" sz="2800" b="1" dirty="0">
                <a:latin typeface="Consolas" panose="020B0609020204030204" pitchFamily="49" charset="0"/>
                <a:ea typeface="华文楷体" panose="02010600040101010101" pitchFamily="2" charset="-122"/>
              </a:rPr>
              <a:t>，而实现一个接口，则采用关键字</a:t>
            </a:r>
            <a:r>
              <a:rPr lang="en-US" altLang="zh-CN" sz="2800" b="1" dirty="0">
                <a:latin typeface="Consolas" panose="020B0609020204030204" pitchFamily="49" charset="0"/>
                <a:ea typeface="华文楷体" panose="02010600040101010101" pitchFamily="2" charset="-122"/>
              </a:rPr>
              <a:t>implements</a:t>
            </a:r>
            <a:r>
              <a:rPr lang="zh-CN" altLang="en-US" sz="2800" b="1" dirty="0">
                <a:latin typeface="Consolas" panose="020B0609020204030204" pitchFamily="49" charset="0"/>
                <a:ea typeface="华文楷体" panose="02010600040101010101" pitchFamily="2" charset="-122"/>
              </a:rPr>
              <a:t>。下述程序实现了一个接口类</a:t>
            </a:r>
            <a:r>
              <a:rPr lang="en-US" altLang="zh-CN" sz="2800" b="1" dirty="0">
                <a:latin typeface="Consolas" panose="020B0609020204030204" pitchFamily="49" charset="0"/>
                <a:ea typeface="华文楷体" panose="02010600040101010101" pitchFamily="2" charset="-122"/>
              </a:rPr>
              <a:t>Reducer</a:t>
            </a:r>
            <a:r>
              <a:rPr lang="zh-CN" altLang="en-US" sz="2800" b="1" dirty="0">
                <a:latin typeface="Consolas" panose="020B0609020204030204" pitchFamily="49" charset="0"/>
                <a:ea typeface="华文楷体" panose="02010600040101010101" pitchFamily="2" charset="-122"/>
              </a:rPr>
              <a:t>。</a:t>
            </a:r>
            <a:endParaRPr lang="en-US" altLang="zh-CN" sz="2800" b="1" dirty="0">
              <a:latin typeface="Consolas" panose="020B0609020204030204" pitchFamily="49" charset="0"/>
              <a:ea typeface="华文楷体" panose="02010600040101010101" pitchFamily="2" charset="-122"/>
            </a:endParaRPr>
          </a:p>
        </p:txBody>
      </p:sp>
      <p:sp>
        <p:nvSpPr>
          <p:cNvPr id="7" name="文本框 6">
            <a:extLst>
              <a:ext uri="{FF2B5EF4-FFF2-40B4-BE49-F238E27FC236}">
                <a16:creationId xmlns:a16="http://schemas.microsoft.com/office/drawing/2014/main" id="{8369E877-C4AF-94D0-8714-D3E7070A38A9}"/>
              </a:ext>
            </a:extLst>
          </p:cNvPr>
          <p:cNvSpPr txBox="1"/>
          <p:nvPr/>
        </p:nvSpPr>
        <p:spPr>
          <a:xfrm>
            <a:off x="407368" y="2780928"/>
            <a:ext cx="10657184" cy="1200329"/>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public interface Reducer {</a:t>
            </a:r>
          </a:p>
          <a:p>
            <a:r>
              <a:rPr lang="en-US" altLang="zh-CN" sz="2400" b="1" dirty="0">
                <a:latin typeface="Consolas" panose="020B0609020204030204" pitchFamily="49" charset="0"/>
                <a:ea typeface="华文楷体" panose="02010600040101010101" pitchFamily="2" charset="-122"/>
              </a:rPr>
              <a:t>  public double </a:t>
            </a:r>
            <a:r>
              <a:rPr lang="en-US" altLang="zh-CN" sz="2400" b="1" dirty="0" err="1">
                <a:latin typeface="Consolas" panose="020B0609020204030204" pitchFamily="49" charset="0"/>
                <a:ea typeface="华文楷体" panose="02010600040101010101" pitchFamily="2" charset="-122"/>
              </a:rPr>
              <a:t>applyAsDouble</a:t>
            </a:r>
            <a:r>
              <a:rPr lang="en-US" altLang="zh-CN" sz="2400" b="1" dirty="0">
                <a:latin typeface="Consolas" panose="020B0609020204030204" pitchFamily="49" charset="0"/>
                <a:ea typeface="华文楷体" panose="02010600040101010101" pitchFamily="2" charset="-122"/>
              </a:rPr>
              <a:t>(double result, double element);</a:t>
            </a:r>
          </a:p>
          <a:p>
            <a:r>
              <a:rPr lang="en-US" altLang="zh-CN" sz="2400" b="1" dirty="0">
                <a:latin typeface="Consolas" panose="020B0609020204030204" pitchFamily="49" charset="0"/>
                <a:ea typeface="华文楷体" panose="02010600040101010101" pitchFamily="2" charset="-122"/>
              </a:rPr>
              <a:t>}</a:t>
            </a:r>
          </a:p>
        </p:txBody>
      </p:sp>
      <p:sp>
        <p:nvSpPr>
          <p:cNvPr id="8" name="文本框 7">
            <a:extLst>
              <a:ext uri="{FF2B5EF4-FFF2-40B4-BE49-F238E27FC236}">
                <a16:creationId xmlns:a16="http://schemas.microsoft.com/office/drawing/2014/main" id="{65BD40FF-46C4-4889-B3A4-A4DBDC4FF9DC}"/>
              </a:ext>
            </a:extLst>
          </p:cNvPr>
          <p:cNvSpPr txBox="1"/>
          <p:nvPr/>
        </p:nvSpPr>
        <p:spPr>
          <a:xfrm>
            <a:off x="119336" y="4509120"/>
            <a:ext cx="11953328" cy="1815882"/>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请根据上述接口类思考如何设计一个静态方法</a:t>
            </a:r>
            <a:r>
              <a:rPr lang="en-US" altLang="zh-CN" sz="2800" b="1" dirty="0">
                <a:latin typeface="Consolas" panose="020B0609020204030204" pitchFamily="49" charset="0"/>
                <a:ea typeface="华文楷体" panose="02010600040101010101" pitchFamily="2" charset="-122"/>
              </a:rPr>
              <a:t>reduce</a:t>
            </a:r>
            <a:r>
              <a:rPr lang="zh-CN" altLang="en-US" sz="2800" b="1" dirty="0">
                <a:latin typeface="Consolas" panose="020B0609020204030204" pitchFamily="49" charset="0"/>
                <a:ea typeface="华文楷体" panose="02010600040101010101" pitchFamily="2" charset="-122"/>
              </a:rPr>
              <a:t>，该方法接收一个</a:t>
            </a:r>
            <a:r>
              <a:rPr lang="en-US" altLang="zh-CN" sz="2800" b="1" dirty="0">
                <a:latin typeface="Consolas" panose="020B0609020204030204" pitchFamily="49" charset="0"/>
                <a:ea typeface="华文楷体" panose="02010600040101010101" pitchFamily="2" charset="-122"/>
              </a:rPr>
              <a:t>Reducer</a:t>
            </a:r>
            <a:r>
              <a:rPr lang="zh-CN" altLang="en-US" sz="2800" b="1" dirty="0">
                <a:latin typeface="Consolas" panose="020B0609020204030204" pitchFamily="49" charset="0"/>
                <a:ea typeface="华文楷体" panose="02010600040101010101" pitchFamily="2" charset="-122"/>
              </a:rPr>
              <a:t>类型的对象，一个</a:t>
            </a:r>
            <a:r>
              <a:rPr lang="en-US" altLang="zh-CN" sz="2800" b="1" dirty="0">
                <a:latin typeface="Consolas" panose="020B0609020204030204" pitchFamily="49" charset="0"/>
                <a:ea typeface="华文楷体" panose="02010600040101010101" pitchFamily="2" charset="-122"/>
              </a:rPr>
              <a:t>double[]</a:t>
            </a:r>
            <a:r>
              <a:rPr lang="zh-CN" altLang="en-US" sz="2800" b="1" dirty="0">
                <a:latin typeface="Consolas" panose="020B0609020204030204" pitchFamily="49" charset="0"/>
                <a:ea typeface="华文楷体" panose="02010600040101010101" pitchFamily="2" charset="-122"/>
              </a:rPr>
              <a:t>类型的数组</a:t>
            </a:r>
            <a:r>
              <a:rPr lang="en-US" altLang="zh-CN" sz="2800" b="1" dirty="0" err="1">
                <a:latin typeface="Consolas" panose="020B0609020204030204" pitchFamily="49" charset="0"/>
                <a:ea typeface="华文楷体" panose="02010600040101010101" pitchFamily="2" charset="-122"/>
              </a:rPr>
              <a:t>arr</a:t>
            </a:r>
            <a:r>
              <a:rPr lang="zh-CN" altLang="en-US" sz="2800" b="1" dirty="0">
                <a:latin typeface="Consolas" panose="020B0609020204030204" pitchFamily="49" charset="0"/>
                <a:ea typeface="华文楷体" panose="02010600040101010101" pitchFamily="2" charset="-122"/>
              </a:rPr>
              <a:t>和一个</a:t>
            </a:r>
            <a:r>
              <a:rPr lang="en-US" altLang="zh-CN" sz="2800" b="1" dirty="0">
                <a:latin typeface="Consolas" panose="020B0609020204030204" pitchFamily="49" charset="0"/>
                <a:ea typeface="华文楷体" panose="02010600040101010101" pitchFamily="2" charset="-122"/>
              </a:rPr>
              <a:t>double</a:t>
            </a:r>
            <a:r>
              <a:rPr lang="zh-CN" altLang="en-US" sz="2800" b="1" dirty="0">
                <a:latin typeface="Consolas" panose="020B0609020204030204" pitchFamily="49" charset="0"/>
                <a:ea typeface="华文楷体" panose="02010600040101010101" pitchFamily="2" charset="-122"/>
              </a:rPr>
              <a:t>类型的初始数值</a:t>
            </a:r>
            <a:r>
              <a:rPr lang="en-US" altLang="zh-CN" sz="2800" b="1" dirty="0">
                <a:latin typeface="Consolas" panose="020B0609020204030204" pitchFamily="49" charset="0"/>
                <a:ea typeface="华文楷体" panose="02010600040101010101" pitchFamily="2" charset="-122"/>
              </a:rPr>
              <a:t>x0</a:t>
            </a:r>
            <a:r>
              <a:rPr lang="zh-CN" altLang="en-US" sz="2800" b="1" dirty="0">
                <a:latin typeface="Consolas" panose="020B0609020204030204" pitchFamily="49" charset="0"/>
                <a:ea typeface="华文楷体" panose="02010600040101010101" pitchFamily="2" charset="-122"/>
              </a:rPr>
              <a:t>，通过下述伪代码所描述的计算方式，返回一个</a:t>
            </a:r>
            <a:r>
              <a:rPr lang="en-US" altLang="zh-CN" sz="2800" b="1" dirty="0">
                <a:latin typeface="Consolas" panose="020B0609020204030204" pitchFamily="49" charset="0"/>
                <a:ea typeface="华文楷体" panose="02010600040101010101" pitchFamily="2" charset="-122"/>
              </a:rPr>
              <a:t>double</a:t>
            </a:r>
            <a:r>
              <a:rPr lang="zh-CN" altLang="en-US" sz="2800" b="1" dirty="0">
                <a:latin typeface="Consolas" panose="020B0609020204030204" pitchFamily="49" charset="0"/>
                <a:ea typeface="华文楷体" panose="02010600040101010101" pitchFamily="2" charset="-122"/>
              </a:rPr>
              <a:t>类型的数值</a:t>
            </a:r>
            <a:endParaRPr lang="en-US" altLang="zh-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057688609"/>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508C33AC-C423-93A1-929A-842661B44A3D}"/>
              </a:ext>
            </a:extLst>
          </p:cNvPr>
          <p:cNvSpPr txBox="1"/>
          <p:nvPr/>
        </p:nvSpPr>
        <p:spPr>
          <a:xfrm>
            <a:off x="263352" y="1307213"/>
            <a:ext cx="9793088" cy="1569660"/>
          </a:xfrm>
          <a:prstGeom prst="rect">
            <a:avLst/>
          </a:prstGeom>
          <a:solidFill>
            <a:schemeClr val="bg1"/>
          </a:solidFill>
          <a:ln w="19050">
            <a:solidFill>
              <a:schemeClr val="tx1"/>
            </a:solidFill>
          </a:ln>
        </p:spPr>
        <p:txBody>
          <a:bodyPr wrap="square" rtlCol="0">
            <a:spAutoFit/>
          </a:bodyPr>
          <a:lstStyle/>
          <a:p>
            <a:r>
              <a:rPr lang="en-US" altLang="zh-CN" sz="2400" b="1" dirty="0">
                <a:latin typeface="Consolas" panose="020B0609020204030204" pitchFamily="49" charset="0"/>
                <a:ea typeface="华文楷体" panose="02010600040101010101" pitchFamily="2" charset="-122"/>
              </a:rPr>
              <a:t>def reduce(reducer, </a:t>
            </a:r>
            <a:r>
              <a:rPr lang="en-US" altLang="zh-CN" sz="2400" b="1" dirty="0" err="1">
                <a:latin typeface="Consolas" panose="020B0609020204030204" pitchFamily="49" charset="0"/>
                <a:ea typeface="华文楷体" panose="02010600040101010101" pitchFamily="2" charset="-122"/>
              </a:rPr>
              <a:t>arr</a:t>
            </a:r>
            <a:r>
              <a:rPr lang="en-US" altLang="zh-CN" sz="2400" b="1" dirty="0">
                <a:latin typeface="Consolas" panose="020B0609020204030204" pitchFamily="49" charset="0"/>
                <a:ea typeface="华文楷体" panose="02010600040101010101" pitchFamily="2" charset="-122"/>
              </a:rPr>
              <a:t>, x0)</a:t>
            </a:r>
          </a:p>
          <a:p>
            <a:r>
              <a:rPr lang="en-US" altLang="zh-CN" sz="2400" b="1" dirty="0">
                <a:latin typeface="Consolas" panose="020B0609020204030204" pitchFamily="49" charset="0"/>
                <a:ea typeface="华文楷体" panose="02010600040101010101" pitchFamily="2" charset="-122"/>
              </a:rPr>
              <a:t>  for x in </a:t>
            </a:r>
            <a:r>
              <a:rPr lang="en-US" altLang="zh-CN" sz="2400" b="1" dirty="0" err="1">
                <a:latin typeface="Consolas" panose="020B0609020204030204" pitchFamily="49" charset="0"/>
                <a:ea typeface="华文楷体" panose="02010600040101010101" pitchFamily="2" charset="-122"/>
              </a:rPr>
              <a:t>arr</a:t>
            </a:r>
            <a:endParaRPr lang="en-US" altLang="zh-CN" sz="2400" b="1" dirty="0">
              <a:latin typeface="Consolas" panose="020B0609020204030204" pitchFamily="49" charset="0"/>
              <a:ea typeface="华文楷体" panose="02010600040101010101" pitchFamily="2" charset="-122"/>
            </a:endParaRPr>
          </a:p>
          <a:p>
            <a:r>
              <a:rPr lang="en-US" altLang="zh-CN" sz="2400" b="1" dirty="0">
                <a:latin typeface="Consolas" panose="020B0609020204030204" pitchFamily="49" charset="0"/>
                <a:ea typeface="华文楷体" panose="02010600040101010101" pitchFamily="2" charset="-122"/>
              </a:rPr>
              <a:t>    x0 = </a:t>
            </a:r>
            <a:r>
              <a:rPr lang="en-US" altLang="zh-CN" sz="2400" b="1" dirty="0" err="1">
                <a:latin typeface="Consolas" panose="020B0609020204030204" pitchFamily="49" charset="0"/>
                <a:ea typeface="华文楷体" panose="02010600040101010101" pitchFamily="2" charset="-122"/>
              </a:rPr>
              <a:t>reducer.applyAsDouble</a:t>
            </a:r>
            <a:r>
              <a:rPr lang="en-US" altLang="zh-CN" sz="2400" b="1" dirty="0">
                <a:latin typeface="Consolas" panose="020B0609020204030204" pitchFamily="49" charset="0"/>
                <a:ea typeface="华文楷体" panose="02010600040101010101" pitchFamily="2" charset="-122"/>
              </a:rPr>
              <a:t>(x0, x)</a:t>
            </a:r>
          </a:p>
          <a:p>
            <a:r>
              <a:rPr lang="en-US" altLang="zh-CN" sz="2400" b="1" dirty="0">
                <a:latin typeface="Consolas" panose="020B0609020204030204" pitchFamily="49" charset="0"/>
                <a:ea typeface="华文楷体" panose="02010600040101010101" pitchFamily="2" charset="-122"/>
              </a:rPr>
              <a:t>  return x0</a:t>
            </a:r>
          </a:p>
        </p:txBody>
      </p:sp>
      <p:sp>
        <p:nvSpPr>
          <p:cNvPr id="6" name="文本框 5">
            <a:extLst>
              <a:ext uri="{FF2B5EF4-FFF2-40B4-BE49-F238E27FC236}">
                <a16:creationId xmlns:a16="http://schemas.microsoft.com/office/drawing/2014/main" id="{4C59D040-7BF5-5E68-C0CC-09EED1870BEF}"/>
              </a:ext>
            </a:extLst>
          </p:cNvPr>
          <p:cNvSpPr txBox="1"/>
          <p:nvPr/>
        </p:nvSpPr>
        <p:spPr>
          <a:xfrm>
            <a:off x="106533" y="3245874"/>
            <a:ext cx="11953328" cy="2246769"/>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分析：因为本题只要求设计静态方法</a:t>
            </a:r>
            <a:r>
              <a:rPr lang="en-US" altLang="zh-CN" sz="2800" b="1" dirty="0">
                <a:latin typeface="Consolas" panose="020B0609020204030204" pitchFamily="49" charset="0"/>
                <a:ea typeface="华文楷体" panose="02010600040101010101" pitchFamily="2" charset="-122"/>
              </a:rPr>
              <a:t>reduce</a:t>
            </a:r>
            <a:r>
              <a:rPr lang="zh-CN" altLang="en-US" sz="2800" b="1" dirty="0">
                <a:latin typeface="Consolas" panose="020B0609020204030204" pitchFamily="49" charset="0"/>
                <a:ea typeface="华文楷体" panose="02010600040101010101" pitchFamily="2" charset="-122"/>
              </a:rPr>
              <a:t>，因此我们仅根据伪代码考虑即可。</a:t>
            </a:r>
            <a:r>
              <a:rPr lang="en-US" altLang="zh-CN" sz="2800" b="1" dirty="0">
                <a:latin typeface="Consolas" panose="020B0609020204030204" pitchFamily="49" charset="0"/>
                <a:ea typeface="华文楷体" panose="02010600040101010101" pitchFamily="2" charset="-122"/>
              </a:rPr>
              <a:t>reducer</a:t>
            </a:r>
            <a:r>
              <a:rPr lang="zh-CN" altLang="en-US" sz="2800" b="1" dirty="0">
                <a:latin typeface="Consolas" panose="020B0609020204030204" pitchFamily="49" charset="0"/>
                <a:ea typeface="华文楷体" panose="02010600040101010101" pitchFamily="2" charset="-122"/>
              </a:rPr>
              <a:t>类型实现了</a:t>
            </a:r>
            <a:r>
              <a:rPr lang="en-US" altLang="zh-CN" sz="2800" b="1" dirty="0">
                <a:latin typeface="Consolas" panose="020B0609020204030204" pitchFamily="49" charset="0"/>
                <a:ea typeface="华文楷体" panose="02010600040101010101" pitchFamily="2" charset="-122"/>
              </a:rPr>
              <a:t>Reducer</a:t>
            </a:r>
            <a:r>
              <a:rPr lang="zh-CN" altLang="en-US" sz="2800" b="1" dirty="0">
                <a:latin typeface="Consolas" panose="020B0609020204030204" pitchFamily="49" charset="0"/>
                <a:ea typeface="华文楷体" panose="02010600040101010101" pitchFamily="2" charset="-122"/>
              </a:rPr>
              <a:t>接口，因此，</a:t>
            </a:r>
            <a:r>
              <a:rPr lang="zh-CN" altLang="en-US" sz="2800" b="1" dirty="0">
                <a:solidFill>
                  <a:srgbClr val="FF0000"/>
                </a:solidFill>
                <a:latin typeface="Consolas" panose="020B0609020204030204" pitchFamily="49" charset="0"/>
                <a:ea typeface="华文楷体" panose="02010600040101010101" pitchFamily="2" charset="-122"/>
              </a:rPr>
              <a:t>该类一定包含了</a:t>
            </a:r>
            <a:r>
              <a:rPr lang="en-US" altLang="zh-CN" sz="2800" b="1" dirty="0" err="1">
                <a:solidFill>
                  <a:srgbClr val="FF0000"/>
                </a:solidFill>
                <a:latin typeface="Consolas" panose="020B0609020204030204" pitchFamily="49" charset="0"/>
                <a:ea typeface="华文楷体" panose="02010600040101010101" pitchFamily="2" charset="-122"/>
              </a:rPr>
              <a:t>applyAsDouble</a:t>
            </a:r>
            <a:r>
              <a:rPr lang="zh-CN" altLang="en-US" sz="2800" b="1" dirty="0">
                <a:solidFill>
                  <a:srgbClr val="FF0000"/>
                </a:solidFill>
                <a:latin typeface="Consolas" panose="020B0609020204030204" pitchFamily="49" charset="0"/>
                <a:ea typeface="华文楷体" panose="02010600040101010101" pitchFamily="2" charset="-122"/>
              </a:rPr>
              <a:t>方法</a:t>
            </a:r>
            <a:r>
              <a:rPr lang="zh-CN" altLang="en-US" sz="2800" b="1" dirty="0">
                <a:latin typeface="Consolas" panose="020B0609020204030204" pitchFamily="49" charset="0"/>
                <a:ea typeface="华文楷体" panose="02010600040101010101" pitchFamily="2" charset="-122"/>
              </a:rPr>
              <a:t>，我们不必考虑该方法的作用，在答题时直接按照伪代码的描述方法，结合部分</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代码即可回答该题。</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思考：</a:t>
            </a:r>
            <a:r>
              <a:rPr lang="zh-CN" altLang="en-US" sz="2800" b="1" dirty="0">
                <a:solidFill>
                  <a:srgbClr val="FF0000"/>
                </a:solidFill>
                <a:latin typeface="Consolas" panose="020B0609020204030204" pitchFamily="49" charset="0"/>
                <a:ea typeface="华文楷体" panose="02010600040101010101" pitchFamily="2" charset="-122"/>
              </a:rPr>
              <a:t>如何使用该静态方法？建议同学们通过编程实践来验证</a:t>
            </a:r>
            <a:endParaRPr lang="en-US" altLang="zh-CN" sz="2800" b="1" dirty="0">
              <a:solidFill>
                <a:srgbClr val="FF0000"/>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7619168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D4F79D8F-E6B4-D474-0D27-7D3C50DDF9F0}"/>
              </a:ext>
            </a:extLst>
          </p:cNvPr>
          <p:cNvSpPr txBox="1"/>
          <p:nvPr/>
        </p:nvSpPr>
        <p:spPr>
          <a:xfrm>
            <a:off x="119336" y="1190357"/>
            <a:ext cx="11953328" cy="3108543"/>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6</a:t>
            </a:r>
            <a:r>
              <a:rPr lang="zh-CN" altLang="en-US" sz="2800" b="1" dirty="0">
                <a:latin typeface="Consolas" panose="020B0609020204030204" pitchFamily="49" charset="0"/>
                <a:ea typeface="华文楷体" panose="02010600040101010101" pitchFamily="2" charset="-122"/>
              </a:rPr>
              <a:t>：什么是内部类？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分析：从定义上看，其表示直接包容于另一个类（或一方法）内部的类。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7</a:t>
            </a:r>
            <a:r>
              <a:rPr lang="zh-CN" altLang="en-US" sz="2800" b="1" dirty="0">
                <a:latin typeface="Consolas" panose="020B0609020204030204" pitchFamily="49" charset="0"/>
                <a:ea typeface="华文楷体" panose="02010600040101010101" pitchFamily="2" charset="-122"/>
              </a:rPr>
              <a:t>：如何使用匿名内部类？</a:t>
            </a:r>
            <a:endParaRPr lang="en-US" altLang="zh-CN" sz="2800" b="1" dirty="0">
              <a:latin typeface="Consolas" panose="020B0609020204030204" pitchFamily="49" charset="0"/>
              <a:ea typeface="华文楷体" panose="02010600040101010101" pitchFamily="2" charset="-122"/>
            </a:endParaRPr>
          </a:p>
          <a:p>
            <a:r>
              <a:rPr lang="zh-CN" altLang="en-US" sz="2800" b="1" dirty="0">
                <a:latin typeface="Consolas" panose="020B0609020204030204" pitchFamily="49" charset="0"/>
                <a:ea typeface="华文楷体" panose="02010600040101010101" pitchFamily="2" charset="-122"/>
              </a:rPr>
              <a:t>分析：匿名内部类多用于创建一个实现了某接口的对象或派生自某抽象基类的对象，其特点是：这个对象“仅在这个地方用”。其和</a:t>
            </a:r>
            <a:r>
              <a:rPr lang="en-US" altLang="zh-CN" sz="2800" b="1" dirty="0">
                <a:latin typeface="Consolas" panose="020B0609020204030204" pitchFamily="49" charset="0"/>
                <a:ea typeface="华文楷体" panose="02010600040101010101" pitchFamily="2" charset="-122"/>
              </a:rPr>
              <a:t>Lambda</a:t>
            </a:r>
            <a:r>
              <a:rPr lang="zh-CN" altLang="en-US" sz="2800" b="1" dirty="0">
                <a:latin typeface="Consolas" panose="020B0609020204030204" pitchFamily="49" charset="0"/>
                <a:ea typeface="华文楷体" panose="02010600040101010101" pitchFamily="2" charset="-122"/>
              </a:rPr>
              <a:t>表达式有着紧密的联系。建议同学们通过数组排序这一实例，熟悉匿名内部类的基本使用方法。</a:t>
            </a:r>
          </a:p>
        </p:txBody>
      </p:sp>
    </p:spTree>
    <p:extLst>
      <p:ext uri="{BB962C8B-B14F-4D97-AF65-F5344CB8AC3E}">
        <p14:creationId xmlns:p14="http://schemas.microsoft.com/office/powerpoint/2010/main" val="2400629604"/>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4ADF14D-1789-11F6-DF79-F1821D10D0AF}"/>
              </a:ext>
            </a:extLst>
          </p:cNvPr>
          <p:cNvSpPr txBox="1"/>
          <p:nvPr/>
        </p:nvSpPr>
        <p:spPr>
          <a:xfrm>
            <a:off x="119336" y="1161908"/>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例题</a:t>
            </a:r>
            <a:r>
              <a:rPr lang="en-US" altLang="zh-CN" sz="2800" b="1" dirty="0">
                <a:latin typeface="Consolas" panose="020B0609020204030204" pitchFamily="49" charset="0"/>
                <a:ea typeface="华文楷体" panose="02010600040101010101" pitchFamily="2" charset="-122"/>
              </a:rPr>
              <a:t>2</a:t>
            </a:r>
            <a:r>
              <a:rPr lang="zh-CN" altLang="en-US" sz="2800" b="1" dirty="0">
                <a:latin typeface="Consolas" panose="020B0609020204030204" pitchFamily="49" charset="0"/>
                <a:ea typeface="华文楷体" panose="02010600040101010101" pitchFamily="2" charset="-122"/>
              </a:rPr>
              <a:t>：请通过</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提供的</a:t>
            </a:r>
            <a:r>
              <a:rPr lang="en-US" altLang="zh-CN" sz="2800" b="1" dirty="0">
                <a:latin typeface="Consolas" panose="020B0609020204030204" pitchFamily="49" charset="0"/>
                <a:ea typeface="华文楷体" panose="02010600040101010101" pitchFamily="2" charset="-122"/>
              </a:rPr>
              <a:t>Comparator</a:t>
            </a:r>
            <a:r>
              <a:rPr lang="zh-CN" altLang="en-US" sz="2800" b="1" dirty="0">
                <a:latin typeface="Consolas" panose="020B0609020204030204" pitchFamily="49" charset="0"/>
                <a:ea typeface="华文楷体" panose="02010600040101010101" pitchFamily="2" charset="-122"/>
              </a:rPr>
              <a:t>接口实现字符串数组排序</a:t>
            </a:r>
            <a:endParaRPr lang="en-US" altLang="zh-CN" sz="2800" b="1" dirty="0">
              <a:latin typeface="Consolas" panose="020B0609020204030204" pitchFamily="49" charset="0"/>
              <a:ea typeface="华文楷体" panose="02010600040101010101" pitchFamily="2" charset="-122"/>
            </a:endParaRPr>
          </a:p>
          <a:p>
            <a:r>
              <a:rPr lang="en-US" altLang="zh-CN" sz="2800" b="1" dirty="0" err="1">
                <a:latin typeface="Consolas" panose="020B0609020204030204" pitchFamily="49" charset="0"/>
                <a:ea typeface="华文楷体" panose="02010600040101010101" pitchFamily="2" charset="-122"/>
              </a:rPr>
              <a:t>i</a:t>
            </a:r>
            <a:r>
              <a:rPr lang="en-US" altLang="zh-CN" sz="2800" b="1" dirty="0">
                <a:latin typeface="Consolas" panose="020B0609020204030204" pitchFamily="49" charset="0"/>
                <a:ea typeface="华文楷体" panose="02010600040101010101" pitchFamily="2" charset="-122"/>
              </a:rPr>
              <a:t>)</a:t>
            </a:r>
            <a:r>
              <a:rPr lang="zh-CN" altLang="en-US" sz="2800" b="1" dirty="0">
                <a:latin typeface="Consolas" panose="020B0609020204030204" pitchFamily="49" charset="0"/>
                <a:ea typeface="华文楷体" panose="02010600040101010101" pitchFamily="2" charset="-122"/>
              </a:rPr>
              <a:t>要求按照字符串长度排序</a:t>
            </a:r>
            <a:endParaRPr lang="en-US" altLang="zh-CN" sz="2800" b="1" dirty="0">
              <a:latin typeface="Consolas" panose="020B0609020204030204" pitchFamily="49" charset="0"/>
              <a:ea typeface="华文楷体" panose="02010600040101010101" pitchFamily="2" charset="-122"/>
            </a:endParaRPr>
          </a:p>
          <a:p>
            <a:r>
              <a:rPr lang="en-US" altLang="zh-CN" sz="2800" b="1" dirty="0">
                <a:latin typeface="Consolas" panose="020B0609020204030204" pitchFamily="49" charset="0"/>
                <a:ea typeface="华文楷体" panose="02010600040101010101" pitchFamily="2" charset="-122"/>
              </a:rPr>
              <a:t>ii)</a:t>
            </a:r>
            <a:r>
              <a:rPr lang="zh-CN" altLang="en-US" sz="2800" b="1" dirty="0">
                <a:latin typeface="Consolas" panose="020B0609020204030204" pitchFamily="49" charset="0"/>
                <a:ea typeface="华文楷体" panose="02010600040101010101" pitchFamily="2" charset="-122"/>
              </a:rPr>
              <a:t>要求先按字符串长度，再根据字符串内容排序</a:t>
            </a:r>
            <a:endParaRPr lang="en-US" altLang="zh-CN" sz="2800" b="1" dirty="0">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FECEA9E6-E324-85A4-9577-C966DD0941B8}"/>
              </a:ext>
            </a:extLst>
          </p:cNvPr>
          <p:cNvSpPr txBox="1"/>
          <p:nvPr/>
        </p:nvSpPr>
        <p:spPr>
          <a:xfrm>
            <a:off x="119336" y="2852936"/>
            <a:ext cx="11953328" cy="1384995"/>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分析：</a:t>
            </a:r>
            <a:r>
              <a:rPr lang="en-US" altLang="zh-CN" sz="2800" b="1" dirty="0">
                <a:latin typeface="Consolas" panose="020B0609020204030204" pitchFamily="49" charset="0"/>
                <a:ea typeface="华文楷体" panose="02010600040101010101" pitchFamily="2" charset="-122"/>
              </a:rPr>
              <a:t>Java</a:t>
            </a:r>
            <a:r>
              <a:rPr lang="zh-CN" altLang="en-US" sz="2800" b="1" dirty="0">
                <a:latin typeface="Consolas" panose="020B0609020204030204" pitchFamily="49" charset="0"/>
                <a:ea typeface="华文楷体" panose="02010600040101010101" pitchFamily="2" charset="-122"/>
              </a:rPr>
              <a:t>为数组排序这一功能提供了</a:t>
            </a:r>
            <a:r>
              <a:rPr lang="en-US" altLang="zh-CN" sz="2800" b="1" dirty="0" err="1">
                <a:latin typeface="Consolas" panose="020B0609020204030204" pitchFamily="49" charset="0"/>
                <a:ea typeface="华文楷体" panose="02010600040101010101" pitchFamily="2" charset="-122"/>
              </a:rPr>
              <a:t>Arrays.sort</a:t>
            </a:r>
            <a:r>
              <a:rPr lang="zh-CN" altLang="en-US" sz="2800" b="1" dirty="0">
                <a:latin typeface="Consolas" panose="020B0609020204030204" pitchFamily="49" charset="0"/>
                <a:ea typeface="华文楷体" panose="02010600040101010101" pitchFamily="2" charset="-122"/>
              </a:rPr>
              <a:t>这一方法。根据题目要求，我们可以创建一个实现了</a:t>
            </a:r>
            <a:r>
              <a:rPr lang="en-US" altLang="zh-CN" sz="2800" b="1" dirty="0">
                <a:latin typeface="Consolas" panose="020B0609020204030204" pitchFamily="49" charset="0"/>
                <a:ea typeface="华文楷体" panose="02010600040101010101" pitchFamily="2" charset="-122"/>
              </a:rPr>
              <a:t>Comparator</a:t>
            </a:r>
            <a:r>
              <a:rPr lang="zh-CN" altLang="en-US" sz="2800" b="1" dirty="0">
                <a:latin typeface="Consolas" panose="020B0609020204030204" pitchFamily="49" charset="0"/>
                <a:ea typeface="华文楷体" panose="02010600040101010101" pitchFamily="2" charset="-122"/>
              </a:rPr>
              <a:t>接口的对象，也可以直接通过匿名内部类的方式实现。</a:t>
            </a:r>
            <a:endParaRPr lang="en-US" altLang="zh-CN" sz="2800" b="1" dirty="0">
              <a:solidFill>
                <a:srgbClr val="FF0000"/>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0781396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4ADF14D-1789-11F6-DF79-F1821D10D0AF}"/>
              </a:ext>
            </a:extLst>
          </p:cNvPr>
          <p:cNvSpPr txBox="1"/>
          <p:nvPr/>
        </p:nvSpPr>
        <p:spPr>
          <a:xfrm>
            <a:off x="119336" y="1161908"/>
            <a:ext cx="11953328" cy="523220"/>
          </a:xfrm>
          <a:prstGeom prst="rect">
            <a:avLst/>
          </a:prstGeom>
          <a:noFill/>
        </p:spPr>
        <p:txBody>
          <a:bodyPr wrap="square" rtlCol="0">
            <a:spAutoFit/>
          </a:bodyPr>
          <a:lstStyle/>
          <a:p>
            <a:r>
              <a:rPr lang="en-US" altLang="zh-CN" sz="2800" b="1" dirty="0" err="1">
                <a:latin typeface="Consolas" panose="020B0609020204030204" pitchFamily="49" charset="0"/>
                <a:ea typeface="华文楷体" panose="02010600040101010101" pitchFamily="2" charset="-122"/>
              </a:rPr>
              <a:t>i</a:t>
            </a:r>
            <a:r>
              <a:rPr lang="en-US" altLang="zh-CN" sz="2800" b="1" dirty="0">
                <a:latin typeface="Consolas" panose="020B0609020204030204" pitchFamily="49" charset="0"/>
                <a:ea typeface="华文楷体" panose="02010600040101010101" pitchFamily="2" charset="-122"/>
              </a:rPr>
              <a:t>) </a:t>
            </a:r>
            <a:r>
              <a:rPr lang="zh-CN" altLang="en-US" sz="2800" b="1" dirty="0">
                <a:latin typeface="Consolas" panose="020B0609020204030204" pitchFamily="49" charset="0"/>
                <a:ea typeface="华文楷体" panose="02010600040101010101" pitchFamily="2" charset="-122"/>
              </a:rPr>
              <a:t>基于字符串长度排序</a:t>
            </a:r>
            <a:endParaRPr lang="en-US" altLang="zh-CN" sz="2800" b="1" dirty="0">
              <a:latin typeface="Consolas" panose="020B0609020204030204" pitchFamily="49" charset="0"/>
              <a:ea typeface="华文楷体" panose="02010600040101010101" pitchFamily="2" charset="-122"/>
            </a:endParaRPr>
          </a:p>
        </p:txBody>
      </p:sp>
      <p:sp>
        <p:nvSpPr>
          <p:cNvPr id="6" name="文本框 5">
            <a:extLst>
              <a:ext uri="{FF2B5EF4-FFF2-40B4-BE49-F238E27FC236}">
                <a16:creationId xmlns:a16="http://schemas.microsoft.com/office/drawing/2014/main" id="{3AECE97B-66C7-2F6A-E2BF-D5BB06C74364}"/>
              </a:ext>
            </a:extLst>
          </p:cNvPr>
          <p:cNvSpPr txBox="1"/>
          <p:nvPr/>
        </p:nvSpPr>
        <p:spPr>
          <a:xfrm>
            <a:off x="623392" y="1919152"/>
            <a:ext cx="10945216" cy="2677656"/>
          </a:xfrm>
          <a:prstGeom prst="rect">
            <a:avLst/>
          </a:prstGeom>
          <a:solidFill>
            <a:schemeClr val="bg1"/>
          </a:solidFill>
          <a:ln w="19050">
            <a:solidFill>
              <a:schemeClr val="tx1"/>
            </a:solidFill>
          </a:ln>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Arrays.sort</a:t>
            </a:r>
            <a:r>
              <a:rPr lang="en-US" altLang="zh-CN" sz="2400" b="1" dirty="0">
                <a:latin typeface="Consolas" panose="020B0609020204030204" pitchFamily="49" charset="0"/>
                <a:ea typeface="华文楷体" panose="02010600040101010101" pitchFamily="2" charset="-122"/>
              </a:rPr>
              <a:t>(inputs,</a:t>
            </a:r>
          </a:p>
          <a:p>
            <a:r>
              <a:rPr lang="en-US" altLang="zh-CN" sz="2400" b="1" dirty="0">
                <a:latin typeface="Consolas" panose="020B0609020204030204" pitchFamily="49" charset="0"/>
                <a:ea typeface="华文楷体" panose="02010600040101010101" pitchFamily="2" charset="-122"/>
              </a:rPr>
              <a:t>            new Comparator&lt;String&gt;() {</a:t>
            </a:r>
          </a:p>
          <a:p>
            <a:r>
              <a:rPr lang="en-US" altLang="zh-CN" sz="2400" b="1" dirty="0">
                <a:latin typeface="Consolas" panose="020B0609020204030204" pitchFamily="49" charset="0"/>
                <a:ea typeface="华文楷体" panose="02010600040101010101" pitchFamily="2" charset="-122"/>
              </a:rPr>
              <a:t>                @Override</a:t>
            </a:r>
          </a:p>
          <a:p>
            <a:r>
              <a:rPr lang="en-US" altLang="zh-CN" sz="2400" b="1" dirty="0">
                <a:latin typeface="Consolas" panose="020B0609020204030204" pitchFamily="49" charset="0"/>
                <a:ea typeface="华文楷体" panose="02010600040101010101" pitchFamily="2" charset="-122"/>
              </a:rPr>
              <a:t>                public int compare(String o1, String o2) {</a:t>
            </a:r>
          </a:p>
          <a:p>
            <a:r>
              <a:rPr lang="en-US" altLang="zh-CN" sz="2400" b="1" dirty="0">
                <a:latin typeface="Consolas" panose="020B0609020204030204" pitchFamily="49" charset="0"/>
                <a:ea typeface="华文楷体" panose="02010600040101010101" pitchFamily="2" charset="-122"/>
              </a:rPr>
              <a:t>                    return o1.length() - o2.length();</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a:t>
            </a:r>
          </a:p>
        </p:txBody>
      </p:sp>
    </p:spTree>
    <p:extLst>
      <p:ext uri="{BB962C8B-B14F-4D97-AF65-F5344CB8AC3E}">
        <p14:creationId xmlns:p14="http://schemas.microsoft.com/office/powerpoint/2010/main" val="282708014"/>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6A3F86-A90B-41F5-88D9-9E3FBFCC8F9B}"/>
              </a:ext>
            </a:extLst>
          </p:cNvPr>
          <p:cNvSpPr txBox="1"/>
          <p:nvPr/>
        </p:nvSpPr>
        <p:spPr>
          <a:xfrm>
            <a:off x="119336" y="404664"/>
            <a:ext cx="11953328" cy="523220"/>
          </a:xfrm>
          <a:prstGeom prst="rect">
            <a:avLst/>
          </a:prstGeom>
          <a:noFill/>
        </p:spPr>
        <p:txBody>
          <a:bodyPr wrap="square" rtlCol="0">
            <a:spAutoFit/>
          </a:bodyPr>
          <a:lstStyle/>
          <a:p>
            <a:r>
              <a:rPr lang="zh-CN" altLang="en-US" sz="2800" b="1" dirty="0">
                <a:latin typeface="Consolas" panose="020B0609020204030204" pitchFamily="49" charset="0"/>
                <a:ea typeface="华文楷体" panose="02010600040101010101" pitchFamily="2" charset="-122"/>
              </a:rPr>
              <a:t>知识点</a:t>
            </a:r>
            <a:r>
              <a:rPr lang="en-US" altLang="zh-CN" sz="2800" b="1" dirty="0">
                <a:latin typeface="Consolas" panose="020B0609020204030204" pitchFamily="49" charset="0"/>
                <a:ea typeface="华文楷体" panose="02010600040101010101" pitchFamily="2" charset="-122"/>
              </a:rPr>
              <a:t>1</a:t>
            </a:r>
            <a:r>
              <a:rPr lang="zh-CN" altLang="en-US" sz="2800" b="1" dirty="0">
                <a:latin typeface="Consolas" panose="020B0609020204030204" pitchFamily="49" charset="0"/>
                <a:ea typeface="华文楷体" panose="02010600040101010101" pitchFamily="2" charset="-122"/>
              </a:rPr>
              <a:t>：继承、抽象类与接口，内部类</a:t>
            </a:r>
          </a:p>
        </p:txBody>
      </p:sp>
      <p:sp>
        <p:nvSpPr>
          <p:cNvPr id="2" name="Rectangle 1">
            <a:extLst>
              <a:ext uri="{FF2B5EF4-FFF2-40B4-BE49-F238E27FC236}">
                <a16:creationId xmlns:a16="http://schemas.microsoft.com/office/drawing/2014/main" id="{95B20AB6-DB6D-4A31-A90C-0A6083DB3938}"/>
              </a:ext>
            </a:extLst>
          </p:cNvPr>
          <p:cNvSpPr>
            <a:spLocks noChangeArrowheads="1"/>
          </p:cNvSpPr>
          <p:nvPr/>
        </p:nvSpPr>
        <p:spPr bwMode="auto">
          <a:xfrm>
            <a:off x="0" y="0"/>
            <a:ext cx="12192000" cy="0"/>
          </a:xfrm>
          <a:prstGeom prst="rect">
            <a:avLst/>
          </a:prstGeom>
          <a:solidFill>
            <a:srgbClr val="2627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a:ln>
                  <a:noFill/>
                </a:ln>
                <a:solidFill>
                  <a:srgbClr val="EFEFEF"/>
                </a:solidFill>
                <a:effectLst/>
                <a:latin typeface="Arial" panose="020B0604020202020204" pitchFamily="34" charset="0"/>
                <a:ea typeface="Lato"/>
              </a:rPr>
              <a:t>Returns a Map&lt;String, int&gt; with the structure where </a:t>
            </a:r>
            <a:r>
              <a:rPr kumimoji="0" lang="zh-CN" altLang="zh-CN" sz="1200" b="0" i="1" u="none" strike="noStrike" cap="none" normalizeH="0" baseline="0">
                <a:ln>
                  <a:noFill/>
                </a:ln>
                <a:solidFill>
                  <a:srgbClr val="EFEFEF"/>
                </a:solidFill>
                <a:effectLst/>
                <a:latin typeface="Arial" panose="020B0604020202020204" pitchFamily="34" charset="0"/>
                <a:ea typeface="Lato"/>
              </a:rPr>
              <a:t>r</a:t>
            </a:r>
            <a:r>
              <a:rPr kumimoji="0" lang="zh-CN" altLang="zh-CN" sz="1200" b="0" i="0" u="none" strike="noStrike" cap="none" normalizeH="0" baseline="0">
                <a:ln>
                  <a:noFill/>
                </a:ln>
                <a:solidFill>
                  <a:srgbClr val="EFEFEF"/>
                </a:solidFill>
                <a:effectLst/>
                <a:latin typeface="Arial" panose="020B0604020202020204" pitchFamily="34" charset="0"/>
                <a:ea typeface="Lato"/>
              </a:rPr>
              <a:t>, </a:t>
            </a:r>
            <a:r>
              <a:rPr kumimoji="0" lang="zh-CN" altLang="zh-CN" sz="1200" b="0" i="1" u="none" strike="noStrike" cap="none" normalizeH="0" baseline="0">
                <a:ln>
                  <a:noFill/>
                </a:ln>
                <a:solidFill>
                  <a:srgbClr val="EFEFEF"/>
                </a:solidFill>
                <a:effectLst/>
                <a:latin typeface="Arial" panose="020B0604020202020204" pitchFamily="34" charset="0"/>
                <a:ea typeface="Lato"/>
              </a:rPr>
              <a:t>g</a:t>
            </a:r>
            <a:r>
              <a:rPr kumimoji="0" lang="zh-CN" altLang="zh-CN" sz="1200" b="0" i="0" u="none" strike="noStrike" cap="none" normalizeH="0" baseline="0">
                <a:ln>
                  <a:noFill/>
                </a:ln>
                <a:solidFill>
                  <a:srgbClr val="EFEFEF"/>
                </a:solidFill>
                <a:effectLst/>
                <a:latin typeface="Arial" panose="020B0604020202020204" pitchFamily="34" charset="0"/>
                <a:ea typeface="Lato"/>
              </a:rPr>
              <a:t>, and </a:t>
            </a:r>
            <a:r>
              <a:rPr kumimoji="0" lang="zh-CN" altLang="zh-CN" sz="1200" b="0" i="1" u="none" strike="noStrike" cap="none" normalizeH="0" baseline="0">
                <a:ln>
                  <a:noFill/>
                </a:ln>
                <a:solidFill>
                  <a:srgbClr val="EFEFEF"/>
                </a:solidFill>
                <a:effectLst/>
                <a:latin typeface="Arial" panose="020B0604020202020204" pitchFamily="34" charset="0"/>
                <a:ea typeface="Lato"/>
              </a:rPr>
              <a:t>b</a:t>
            </a:r>
            <a:r>
              <a:rPr kumimoji="0" lang="zh-CN" altLang="zh-CN" sz="1200" b="0" i="0" u="none" strike="noStrike" cap="none" normalizeH="0" baseline="0">
                <a:ln>
                  <a:noFill/>
                </a:ln>
                <a:solidFill>
                  <a:srgbClr val="EFEFEF"/>
                </a:solidFill>
                <a:effectLst/>
                <a:latin typeface="Arial" panose="020B0604020202020204" pitchFamily="34" charset="0"/>
                <a:ea typeface="Lato"/>
              </a:rPr>
              <a:t> range from 0 through 255</a:t>
            </a:r>
            <a:r>
              <a:rPr kumimoji="0" lang="zh-CN" altLang="zh-CN" b="0" i="0" u="none" strike="noStrike" cap="none" normalizeH="0" baseline="0">
                <a:ln>
                  <a:noFill/>
                </a:ln>
                <a:solidFill>
                  <a:srgbClr val="EFEFEF"/>
                </a:solidFill>
                <a:effectLst/>
                <a:latin typeface="Arial Unicode MS"/>
                <a:ea typeface="CamingoCode-Regular"/>
              </a:rPr>
              <a:t>{r: 255, g: 153, b: 51}</a:t>
            </a:r>
            <a:endParaRPr kumimoji="0" lang="zh-CN" altLang="zh-CN" sz="1200" b="0" i="0" u="none" strike="noStrike" cap="none" normalizeH="0" baseline="0">
              <a:ln>
                <a:noFill/>
              </a:ln>
              <a:solidFill>
                <a:srgbClr val="EFEFEF"/>
              </a:solidFill>
              <a:effectLst/>
              <a:ea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4ADF14D-1789-11F6-DF79-F1821D10D0AF}"/>
              </a:ext>
            </a:extLst>
          </p:cNvPr>
          <p:cNvSpPr txBox="1"/>
          <p:nvPr/>
        </p:nvSpPr>
        <p:spPr>
          <a:xfrm>
            <a:off x="119336" y="1161908"/>
            <a:ext cx="11953328" cy="523220"/>
          </a:xfrm>
          <a:prstGeom prst="rect">
            <a:avLst/>
          </a:prstGeom>
          <a:noFill/>
        </p:spPr>
        <p:txBody>
          <a:bodyPr wrap="square" rtlCol="0">
            <a:spAutoFit/>
          </a:bodyPr>
          <a:lstStyle/>
          <a:p>
            <a:r>
              <a:rPr lang="en-US" altLang="zh-CN" sz="2800" b="1" dirty="0">
                <a:latin typeface="Consolas" panose="020B0609020204030204" pitchFamily="49" charset="0"/>
                <a:ea typeface="华文楷体" panose="02010600040101010101" pitchFamily="2" charset="-122"/>
              </a:rPr>
              <a:t>ii) </a:t>
            </a:r>
            <a:r>
              <a:rPr lang="zh-CN" altLang="en-US" sz="2800" b="1" dirty="0">
                <a:latin typeface="Consolas" panose="020B0609020204030204" pitchFamily="49" charset="0"/>
                <a:ea typeface="华文楷体" panose="02010600040101010101" pitchFamily="2" charset="-122"/>
              </a:rPr>
              <a:t>先基于字符串长度排序，再基于字符串内容排序</a:t>
            </a:r>
            <a:endParaRPr lang="en-US" altLang="zh-CN" sz="2800" b="1" dirty="0">
              <a:latin typeface="Consolas" panose="020B0609020204030204" pitchFamily="49" charset="0"/>
              <a:ea typeface="华文楷体" panose="02010600040101010101" pitchFamily="2" charset="-122"/>
            </a:endParaRPr>
          </a:p>
        </p:txBody>
      </p:sp>
      <p:sp>
        <p:nvSpPr>
          <p:cNvPr id="6" name="文本框 5">
            <a:extLst>
              <a:ext uri="{FF2B5EF4-FFF2-40B4-BE49-F238E27FC236}">
                <a16:creationId xmlns:a16="http://schemas.microsoft.com/office/drawing/2014/main" id="{3AECE97B-66C7-2F6A-E2BF-D5BB06C74364}"/>
              </a:ext>
            </a:extLst>
          </p:cNvPr>
          <p:cNvSpPr txBox="1"/>
          <p:nvPr/>
        </p:nvSpPr>
        <p:spPr>
          <a:xfrm>
            <a:off x="263352" y="1919152"/>
            <a:ext cx="11809312" cy="3046988"/>
          </a:xfrm>
          <a:prstGeom prst="rect">
            <a:avLst/>
          </a:prstGeom>
          <a:solidFill>
            <a:schemeClr val="bg1"/>
          </a:solidFill>
          <a:ln w="19050">
            <a:solidFill>
              <a:schemeClr val="tx1"/>
            </a:solidFill>
          </a:ln>
        </p:spPr>
        <p:txBody>
          <a:bodyPr wrap="square" rtlCol="0">
            <a:spAutoFit/>
          </a:bodyPr>
          <a:lstStyle/>
          <a:p>
            <a:r>
              <a:rPr lang="en-US" altLang="zh-CN" sz="2400" b="1" dirty="0" err="1">
                <a:latin typeface="Consolas" panose="020B0609020204030204" pitchFamily="49" charset="0"/>
                <a:ea typeface="华文楷体" panose="02010600040101010101" pitchFamily="2" charset="-122"/>
              </a:rPr>
              <a:t>Arrays.sort</a:t>
            </a:r>
            <a:r>
              <a:rPr lang="en-US" altLang="zh-CN" sz="2400" b="1" dirty="0">
                <a:latin typeface="Consolas" panose="020B0609020204030204" pitchFamily="49" charset="0"/>
                <a:ea typeface="华文楷体" panose="02010600040101010101" pitchFamily="2" charset="-122"/>
              </a:rPr>
              <a:t>(inputs,</a:t>
            </a:r>
          </a:p>
          <a:p>
            <a:r>
              <a:rPr lang="en-US" altLang="zh-CN" sz="2400" b="1" dirty="0">
                <a:latin typeface="Consolas" panose="020B0609020204030204" pitchFamily="49" charset="0"/>
                <a:ea typeface="华文楷体" panose="02010600040101010101" pitchFamily="2" charset="-122"/>
              </a:rPr>
              <a:t>            new Comparator&lt;String&gt;() {</a:t>
            </a:r>
          </a:p>
          <a:p>
            <a:r>
              <a:rPr lang="en-US" altLang="zh-CN" sz="2400" b="1" dirty="0">
                <a:latin typeface="Consolas" panose="020B0609020204030204" pitchFamily="49" charset="0"/>
                <a:ea typeface="华文楷体" panose="02010600040101010101" pitchFamily="2" charset="-122"/>
              </a:rPr>
              <a:t>                @Override</a:t>
            </a:r>
          </a:p>
          <a:p>
            <a:r>
              <a:rPr lang="en-US" altLang="zh-CN" sz="2400" b="1" dirty="0">
                <a:latin typeface="Consolas" panose="020B0609020204030204" pitchFamily="49" charset="0"/>
                <a:ea typeface="华文楷体" panose="02010600040101010101" pitchFamily="2" charset="-122"/>
              </a:rPr>
              <a:t>                public int compare(String o1, String o2) {</a:t>
            </a:r>
          </a:p>
          <a:p>
            <a:r>
              <a:rPr lang="en-US" altLang="zh-CN" sz="2400" b="1" dirty="0">
                <a:latin typeface="Consolas" panose="020B0609020204030204" pitchFamily="49" charset="0"/>
                <a:ea typeface="华文楷体" panose="02010600040101010101" pitchFamily="2" charset="-122"/>
              </a:rPr>
              <a:t>                    int result = o1.length() - o2.length();</a:t>
            </a:r>
          </a:p>
          <a:p>
            <a:r>
              <a:rPr lang="en-US" altLang="zh-CN" sz="2400" b="1" dirty="0">
                <a:latin typeface="Consolas" panose="020B0609020204030204" pitchFamily="49" charset="0"/>
                <a:ea typeface="华文楷体" panose="02010600040101010101" pitchFamily="2" charset="-122"/>
              </a:rPr>
              <a:t>                    return result == 0 ? o1.compareTo(o2) : result;</a:t>
            </a:r>
          </a:p>
          <a:p>
            <a:r>
              <a:rPr lang="en-US" altLang="zh-CN" sz="2400" b="1" dirty="0">
                <a:latin typeface="Consolas" panose="020B0609020204030204" pitchFamily="49" charset="0"/>
                <a:ea typeface="华文楷体" panose="02010600040101010101" pitchFamily="2" charset="-122"/>
              </a:rPr>
              <a:t>                }</a:t>
            </a:r>
          </a:p>
          <a:p>
            <a:r>
              <a:rPr lang="en-US" altLang="zh-CN" sz="2400" b="1" dirty="0">
                <a:latin typeface="Consolas" panose="020B0609020204030204" pitchFamily="49" charset="0"/>
                <a:ea typeface="华文楷体" panose="02010600040101010101" pitchFamily="2" charset="-122"/>
              </a:rPr>
              <a:t>            });</a:t>
            </a:r>
          </a:p>
        </p:txBody>
      </p:sp>
      <p:sp>
        <p:nvSpPr>
          <p:cNvPr id="7" name="文本框 6">
            <a:extLst>
              <a:ext uri="{FF2B5EF4-FFF2-40B4-BE49-F238E27FC236}">
                <a16:creationId xmlns:a16="http://schemas.microsoft.com/office/drawing/2014/main" id="{4D2BD72C-B7F1-EF91-C9C9-AC3C84E28651}"/>
              </a:ext>
            </a:extLst>
          </p:cNvPr>
          <p:cNvSpPr txBox="1"/>
          <p:nvPr/>
        </p:nvSpPr>
        <p:spPr>
          <a:xfrm>
            <a:off x="119336" y="5301208"/>
            <a:ext cx="11953328" cy="954107"/>
          </a:xfrm>
          <a:prstGeom prst="rect">
            <a:avLst/>
          </a:prstGeom>
          <a:noFill/>
        </p:spPr>
        <p:txBody>
          <a:bodyPr wrap="square" rtlCol="0">
            <a:spAutoFit/>
          </a:bodyPr>
          <a:lstStyle/>
          <a:p>
            <a:r>
              <a:rPr lang="zh-CN" altLang="en-US" sz="2800" b="1" dirty="0">
                <a:solidFill>
                  <a:srgbClr val="FF0000"/>
                </a:solidFill>
                <a:latin typeface="Consolas" panose="020B0609020204030204" pitchFamily="49" charset="0"/>
                <a:ea typeface="华文楷体" panose="02010600040101010101" pitchFamily="2" charset="-122"/>
              </a:rPr>
              <a:t>考试时面对类似的题目，可以通过文字描述</a:t>
            </a:r>
            <a:r>
              <a:rPr lang="en-US" altLang="zh-CN" sz="2800" b="1" dirty="0">
                <a:solidFill>
                  <a:srgbClr val="FF0000"/>
                </a:solidFill>
                <a:latin typeface="Consolas" panose="020B0609020204030204" pitchFamily="49" charset="0"/>
                <a:ea typeface="华文楷体" panose="02010600040101010101" pitchFamily="2" charset="-122"/>
              </a:rPr>
              <a:t>Comparator</a:t>
            </a:r>
            <a:r>
              <a:rPr lang="zh-CN" altLang="en-US" sz="2800" b="1" dirty="0">
                <a:solidFill>
                  <a:srgbClr val="FF0000"/>
                </a:solidFill>
                <a:latin typeface="Consolas" panose="020B0609020204030204" pitchFamily="49" charset="0"/>
                <a:ea typeface="华文楷体" panose="02010600040101010101" pitchFamily="2" charset="-122"/>
              </a:rPr>
              <a:t>的创建过程和使用即可。</a:t>
            </a:r>
            <a:endParaRPr lang="en-US" altLang="zh-CN" sz="2800" b="1" dirty="0">
              <a:solidFill>
                <a:srgbClr val="FF0000"/>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090808365"/>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自定义 1">
      <a:majorFont>
        <a:latin typeface="Consolas"/>
        <a:ea typeface="华文楷体"/>
        <a:cs typeface=""/>
      </a:majorFont>
      <a:minorFont>
        <a:latin typeface="Consolas"/>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txDef>
      <a:spPr>
        <a:noFill/>
      </a:spPr>
      <a:bodyPr wrap="square" rtlCol="0">
        <a:spAutoFit/>
      </a:bodyPr>
      <a:lstStyle>
        <a:defPPr>
          <a:defRPr sz="2400" b="1" dirty="0" smtClean="0">
            <a:latin typeface="Consolas" panose="020B0609020204030204" pitchFamily="49" charset="0"/>
            <a:ea typeface="华文楷体" panose="02010600040101010101" pitchFamily="2" charset="-122"/>
          </a:defRPr>
        </a:defPPr>
      </a:lstStyle>
    </a:txDef>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搭建Java技术开发与学习基础环境" id="{FB057CD7-EFE9-4073-998B-27BC4EC1ECAE}" vid="{B93EB00F-25EB-4B74-8D37-146CF20FEBC8}"/>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4596</TotalTime>
  <Words>5438</Words>
  <Application>Microsoft Office PowerPoint</Application>
  <PresentationFormat>宽屏</PresentationFormat>
  <Paragraphs>432</Paragraphs>
  <Slides>39</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 Unicode MS</vt:lpstr>
      <vt:lpstr>宋体</vt:lpstr>
      <vt:lpstr>微软雅黑</vt:lpstr>
      <vt:lpstr>Arial</vt:lpstr>
      <vt:lpstr>Consolas</vt:lpstr>
      <vt:lpstr>Tahoma</vt:lpstr>
      <vt:lpstr>Wingdings</vt:lpstr>
      <vt:lpstr>Wingdings 2</vt:lpstr>
      <vt:lpstr>砖雕艺术</vt:lpstr>
      <vt:lpstr>Java语言程序设计相关知识复习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搭建Java技术开发与学习环境</dc:title>
  <dc:creator>pendragon</dc:creator>
  <cp:lastModifiedBy>pendragon altriasjy31x</cp:lastModifiedBy>
  <cp:revision>431</cp:revision>
  <cp:lastPrinted>1601-01-01T00:00:00Z</cp:lastPrinted>
  <dcterms:created xsi:type="dcterms:W3CDTF">2020-09-26T06:14:44Z</dcterms:created>
  <dcterms:modified xsi:type="dcterms:W3CDTF">2023-11-22T11:41:11Z</dcterms:modified>
</cp:coreProperties>
</file>