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55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148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4936B0-E963-4270-A039-00222E575EF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65F780-40D2-40F6-896F-A2839C9BF27D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Focus on automating price comparison using AI-based object recognition and web scraping.</a:t>
          </a:r>
          <a:endParaRPr lang="en-US"/>
        </a:p>
      </dgm:t>
    </dgm:pt>
    <dgm:pt modelId="{682A4AE2-A781-4DB3-830C-3E0E82FBC2A9}" type="parTrans" cxnId="{AB354A3F-90CC-4263-B1C4-B180A47CD115}">
      <dgm:prSet/>
      <dgm:spPr/>
      <dgm:t>
        <a:bodyPr/>
        <a:lstStyle/>
        <a:p>
          <a:endParaRPr lang="en-US"/>
        </a:p>
      </dgm:t>
    </dgm:pt>
    <dgm:pt modelId="{36D984EB-6B54-4612-A0D6-5DDDD8C665A8}" type="sibTrans" cxnId="{AB354A3F-90CC-4263-B1C4-B180A47CD115}">
      <dgm:prSet/>
      <dgm:spPr/>
      <dgm:t>
        <a:bodyPr/>
        <a:lstStyle/>
        <a:p>
          <a:endParaRPr lang="en-US"/>
        </a:p>
      </dgm:t>
    </dgm:pt>
    <dgm:pt modelId="{67A4B733-C8B7-465B-A84F-41DACF27E32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Deliver a fully cloud-hosted, real-time solution that provides accurate price insights.</a:t>
          </a:r>
          <a:endParaRPr lang="en-US"/>
        </a:p>
      </dgm:t>
    </dgm:pt>
    <dgm:pt modelId="{F8CF487D-C4E1-4661-920B-99F981D687BA}" type="parTrans" cxnId="{995F0353-B3C0-48EB-93A3-63392F6F4591}">
      <dgm:prSet/>
      <dgm:spPr/>
      <dgm:t>
        <a:bodyPr/>
        <a:lstStyle/>
        <a:p>
          <a:endParaRPr lang="en-US"/>
        </a:p>
      </dgm:t>
    </dgm:pt>
    <dgm:pt modelId="{CF01DC61-350E-46BA-B0BD-3C2E3ED54A45}" type="sibTrans" cxnId="{995F0353-B3C0-48EB-93A3-63392F6F4591}">
      <dgm:prSet/>
      <dgm:spPr/>
      <dgm:t>
        <a:bodyPr/>
        <a:lstStyle/>
        <a:p>
          <a:endParaRPr lang="en-US"/>
        </a:p>
      </dgm:t>
    </dgm:pt>
    <dgm:pt modelId="{D41B05C7-3A5A-4A11-9EE4-70BB84341FF9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Ensure a practical, deployable system that integrates with live e-commerce data.</a:t>
          </a:r>
          <a:endParaRPr lang="en-US"/>
        </a:p>
      </dgm:t>
    </dgm:pt>
    <dgm:pt modelId="{07C3B176-C3A7-4AC1-A096-FCC025D2A54E}" type="parTrans" cxnId="{169796B3-2F36-4CAE-84B7-C4563E729DB7}">
      <dgm:prSet/>
      <dgm:spPr/>
      <dgm:t>
        <a:bodyPr/>
        <a:lstStyle/>
        <a:p>
          <a:endParaRPr lang="en-US"/>
        </a:p>
      </dgm:t>
    </dgm:pt>
    <dgm:pt modelId="{51D42C9C-8D40-4F08-BF2D-D6B285262059}" type="sibTrans" cxnId="{169796B3-2F36-4CAE-84B7-C4563E729DB7}">
      <dgm:prSet/>
      <dgm:spPr/>
      <dgm:t>
        <a:bodyPr/>
        <a:lstStyle/>
        <a:p>
          <a:endParaRPr lang="en-US"/>
        </a:p>
      </dgm:t>
    </dgm:pt>
    <dgm:pt modelId="{D512BFE0-3903-4565-B549-8EB466D9F8A9}" type="pres">
      <dgm:prSet presAssocID="{C84936B0-E963-4270-A039-00222E575EFA}" presName="root" presStyleCnt="0">
        <dgm:presLayoutVars>
          <dgm:dir/>
          <dgm:resizeHandles val="exact"/>
        </dgm:presLayoutVars>
      </dgm:prSet>
      <dgm:spPr/>
    </dgm:pt>
    <dgm:pt modelId="{FBEA3489-FEF0-4E8C-90D2-706A4C462F24}" type="pres">
      <dgm:prSet presAssocID="{0B65F780-40D2-40F6-896F-A2839C9BF27D}" presName="compNode" presStyleCnt="0"/>
      <dgm:spPr/>
    </dgm:pt>
    <dgm:pt modelId="{86F8A5A0-E4C0-4EAD-8EF6-210A2012EBEA}" type="pres">
      <dgm:prSet presAssocID="{0B65F780-40D2-40F6-896F-A2839C9BF27D}" presName="bgRect" presStyleLbl="bgShp" presStyleIdx="0" presStyleCnt="3"/>
      <dgm:spPr/>
    </dgm:pt>
    <dgm:pt modelId="{F18CD09B-AAAA-4D18-9F72-3D23B478B344}" type="pres">
      <dgm:prSet presAssocID="{0B65F780-40D2-40F6-896F-A2839C9BF27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DB5C9B4-FD96-42CE-95DA-86ECABC3160D}" type="pres">
      <dgm:prSet presAssocID="{0B65F780-40D2-40F6-896F-A2839C9BF27D}" presName="spaceRect" presStyleCnt="0"/>
      <dgm:spPr/>
    </dgm:pt>
    <dgm:pt modelId="{BE043AC4-7A5C-4C6F-95FE-C7D95C9CDCC3}" type="pres">
      <dgm:prSet presAssocID="{0B65F780-40D2-40F6-896F-A2839C9BF27D}" presName="parTx" presStyleLbl="revTx" presStyleIdx="0" presStyleCnt="3">
        <dgm:presLayoutVars>
          <dgm:chMax val="0"/>
          <dgm:chPref val="0"/>
        </dgm:presLayoutVars>
      </dgm:prSet>
      <dgm:spPr/>
    </dgm:pt>
    <dgm:pt modelId="{1D006005-D50E-4C39-B17D-858B6C00E2B9}" type="pres">
      <dgm:prSet presAssocID="{36D984EB-6B54-4612-A0D6-5DDDD8C665A8}" presName="sibTrans" presStyleCnt="0"/>
      <dgm:spPr/>
    </dgm:pt>
    <dgm:pt modelId="{29451379-0344-4A95-BCA1-75E598A9F233}" type="pres">
      <dgm:prSet presAssocID="{67A4B733-C8B7-465B-A84F-41DACF27E325}" presName="compNode" presStyleCnt="0"/>
      <dgm:spPr/>
    </dgm:pt>
    <dgm:pt modelId="{9EB2CEDA-B8C7-46D8-8A32-572ACCF52A1F}" type="pres">
      <dgm:prSet presAssocID="{67A4B733-C8B7-465B-A84F-41DACF27E325}" presName="bgRect" presStyleLbl="bgShp" presStyleIdx="1" presStyleCnt="3"/>
      <dgm:spPr/>
    </dgm:pt>
    <dgm:pt modelId="{C3635A6B-95B4-46CB-8CF8-681798878CAE}" type="pres">
      <dgm:prSet presAssocID="{67A4B733-C8B7-465B-A84F-41DACF27E32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inbow"/>
        </a:ext>
      </dgm:extLst>
    </dgm:pt>
    <dgm:pt modelId="{E6C07820-44EE-4C83-82C3-5B957F02E2F0}" type="pres">
      <dgm:prSet presAssocID="{67A4B733-C8B7-465B-A84F-41DACF27E325}" presName="spaceRect" presStyleCnt="0"/>
      <dgm:spPr/>
    </dgm:pt>
    <dgm:pt modelId="{EF9CCCCA-FA67-4794-99C3-9E69F11EDF99}" type="pres">
      <dgm:prSet presAssocID="{67A4B733-C8B7-465B-A84F-41DACF27E325}" presName="parTx" presStyleLbl="revTx" presStyleIdx="1" presStyleCnt="3">
        <dgm:presLayoutVars>
          <dgm:chMax val="0"/>
          <dgm:chPref val="0"/>
        </dgm:presLayoutVars>
      </dgm:prSet>
      <dgm:spPr/>
    </dgm:pt>
    <dgm:pt modelId="{27B07A77-A940-4E6F-AB6C-9BE91F2E97C7}" type="pres">
      <dgm:prSet presAssocID="{CF01DC61-350E-46BA-B0BD-3C2E3ED54A45}" presName="sibTrans" presStyleCnt="0"/>
      <dgm:spPr/>
    </dgm:pt>
    <dgm:pt modelId="{95DF4EE8-415C-4EAA-AA67-92517F698839}" type="pres">
      <dgm:prSet presAssocID="{D41B05C7-3A5A-4A11-9EE4-70BB84341FF9}" presName="compNode" presStyleCnt="0"/>
      <dgm:spPr/>
    </dgm:pt>
    <dgm:pt modelId="{D8D73BE4-8FFE-4A4D-A2C0-689A133FC82E}" type="pres">
      <dgm:prSet presAssocID="{D41B05C7-3A5A-4A11-9EE4-70BB84341FF9}" presName="bgRect" presStyleLbl="bgShp" presStyleIdx="2" presStyleCnt="3"/>
      <dgm:spPr/>
    </dgm:pt>
    <dgm:pt modelId="{F988F639-81D9-4B5F-9A66-75B8AD8A6385}" type="pres">
      <dgm:prSet presAssocID="{D41B05C7-3A5A-4A11-9EE4-70BB84341FF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9A420DB-092F-448F-8ACA-19270AD2ADC7}" type="pres">
      <dgm:prSet presAssocID="{D41B05C7-3A5A-4A11-9EE4-70BB84341FF9}" presName="spaceRect" presStyleCnt="0"/>
      <dgm:spPr/>
    </dgm:pt>
    <dgm:pt modelId="{BA442E8D-DB2D-416C-A919-F7FF8D6FBE2A}" type="pres">
      <dgm:prSet presAssocID="{D41B05C7-3A5A-4A11-9EE4-70BB84341FF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BDDE531-6389-4065-97F2-DBD4B657239D}" type="presOf" srcId="{67A4B733-C8B7-465B-A84F-41DACF27E325}" destId="{EF9CCCCA-FA67-4794-99C3-9E69F11EDF99}" srcOrd="0" destOrd="0" presId="urn:microsoft.com/office/officeart/2018/2/layout/IconVerticalSolidList"/>
    <dgm:cxn modelId="{AB354A3F-90CC-4263-B1C4-B180A47CD115}" srcId="{C84936B0-E963-4270-A039-00222E575EFA}" destId="{0B65F780-40D2-40F6-896F-A2839C9BF27D}" srcOrd="0" destOrd="0" parTransId="{682A4AE2-A781-4DB3-830C-3E0E82FBC2A9}" sibTransId="{36D984EB-6B54-4612-A0D6-5DDDD8C665A8}"/>
    <dgm:cxn modelId="{995F0353-B3C0-48EB-93A3-63392F6F4591}" srcId="{C84936B0-E963-4270-A039-00222E575EFA}" destId="{67A4B733-C8B7-465B-A84F-41DACF27E325}" srcOrd="1" destOrd="0" parTransId="{F8CF487D-C4E1-4661-920B-99F981D687BA}" sibTransId="{CF01DC61-350E-46BA-B0BD-3C2E3ED54A45}"/>
    <dgm:cxn modelId="{D57CC168-9B94-49F5-ABB9-451898898CB4}" type="presOf" srcId="{D41B05C7-3A5A-4A11-9EE4-70BB84341FF9}" destId="{BA442E8D-DB2D-416C-A919-F7FF8D6FBE2A}" srcOrd="0" destOrd="0" presId="urn:microsoft.com/office/officeart/2018/2/layout/IconVerticalSolidList"/>
    <dgm:cxn modelId="{169796B3-2F36-4CAE-84B7-C4563E729DB7}" srcId="{C84936B0-E963-4270-A039-00222E575EFA}" destId="{D41B05C7-3A5A-4A11-9EE4-70BB84341FF9}" srcOrd="2" destOrd="0" parTransId="{07C3B176-C3A7-4AC1-A096-FCC025D2A54E}" sibTransId="{51D42C9C-8D40-4F08-BF2D-D6B285262059}"/>
    <dgm:cxn modelId="{1191C0E2-D282-4A22-B0C5-1FD346C8C9E2}" type="presOf" srcId="{C84936B0-E963-4270-A039-00222E575EFA}" destId="{D512BFE0-3903-4565-B549-8EB466D9F8A9}" srcOrd="0" destOrd="0" presId="urn:microsoft.com/office/officeart/2018/2/layout/IconVerticalSolidList"/>
    <dgm:cxn modelId="{09F855E5-245B-446C-B794-14362EF5E219}" type="presOf" srcId="{0B65F780-40D2-40F6-896F-A2839C9BF27D}" destId="{BE043AC4-7A5C-4C6F-95FE-C7D95C9CDCC3}" srcOrd="0" destOrd="0" presId="urn:microsoft.com/office/officeart/2018/2/layout/IconVerticalSolidList"/>
    <dgm:cxn modelId="{09ACE370-C384-4F7D-9E1B-D5950D53B9B8}" type="presParOf" srcId="{D512BFE0-3903-4565-B549-8EB466D9F8A9}" destId="{FBEA3489-FEF0-4E8C-90D2-706A4C462F24}" srcOrd="0" destOrd="0" presId="urn:microsoft.com/office/officeart/2018/2/layout/IconVerticalSolidList"/>
    <dgm:cxn modelId="{2EA291B6-A328-4DC2-9E80-01395302707C}" type="presParOf" srcId="{FBEA3489-FEF0-4E8C-90D2-706A4C462F24}" destId="{86F8A5A0-E4C0-4EAD-8EF6-210A2012EBEA}" srcOrd="0" destOrd="0" presId="urn:microsoft.com/office/officeart/2018/2/layout/IconVerticalSolidList"/>
    <dgm:cxn modelId="{5090407C-4838-49FB-B107-07E2F6DF435A}" type="presParOf" srcId="{FBEA3489-FEF0-4E8C-90D2-706A4C462F24}" destId="{F18CD09B-AAAA-4D18-9F72-3D23B478B344}" srcOrd="1" destOrd="0" presId="urn:microsoft.com/office/officeart/2018/2/layout/IconVerticalSolidList"/>
    <dgm:cxn modelId="{42AC2427-68E4-4D24-885E-516985246441}" type="presParOf" srcId="{FBEA3489-FEF0-4E8C-90D2-706A4C462F24}" destId="{DDB5C9B4-FD96-42CE-95DA-86ECABC3160D}" srcOrd="2" destOrd="0" presId="urn:microsoft.com/office/officeart/2018/2/layout/IconVerticalSolidList"/>
    <dgm:cxn modelId="{69AA7AC6-6010-4A58-A544-89CC45401236}" type="presParOf" srcId="{FBEA3489-FEF0-4E8C-90D2-706A4C462F24}" destId="{BE043AC4-7A5C-4C6F-95FE-C7D95C9CDCC3}" srcOrd="3" destOrd="0" presId="urn:microsoft.com/office/officeart/2018/2/layout/IconVerticalSolidList"/>
    <dgm:cxn modelId="{2A14A35A-445F-4A7E-B566-F18B4AE16905}" type="presParOf" srcId="{D512BFE0-3903-4565-B549-8EB466D9F8A9}" destId="{1D006005-D50E-4C39-B17D-858B6C00E2B9}" srcOrd="1" destOrd="0" presId="urn:microsoft.com/office/officeart/2018/2/layout/IconVerticalSolidList"/>
    <dgm:cxn modelId="{DBF70307-55B5-4FF1-BFD4-1F05108AA0F3}" type="presParOf" srcId="{D512BFE0-3903-4565-B549-8EB466D9F8A9}" destId="{29451379-0344-4A95-BCA1-75E598A9F233}" srcOrd="2" destOrd="0" presId="urn:microsoft.com/office/officeart/2018/2/layout/IconVerticalSolidList"/>
    <dgm:cxn modelId="{1050B46C-8A8F-41B9-847D-13CFC6C75DFE}" type="presParOf" srcId="{29451379-0344-4A95-BCA1-75E598A9F233}" destId="{9EB2CEDA-B8C7-46D8-8A32-572ACCF52A1F}" srcOrd="0" destOrd="0" presId="urn:microsoft.com/office/officeart/2018/2/layout/IconVerticalSolidList"/>
    <dgm:cxn modelId="{DBF8AF5B-398D-437D-925E-97D618718DE7}" type="presParOf" srcId="{29451379-0344-4A95-BCA1-75E598A9F233}" destId="{C3635A6B-95B4-46CB-8CF8-681798878CAE}" srcOrd="1" destOrd="0" presId="urn:microsoft.com/office/officeart/2018/2/layout/IconVerticalSolidList"/>
    <dgm:cxn modelId="{B568DF9F-32F2-4E44-80FD-FFF7FAEE8BF6}" type="presParOf" srcId="{29451379-0344-4A95-BCA1-75E598A9F233}" destId="{E6C07820-44EE-4C83-82C3-5B957F02E2F0}" srcOrd="2" destOrd="0" presId="urn:microsoft.com/office/officeart/2018/2/layout/IconVerticalSolidList"/>
    <dgm:cxn modelId="{002781C7-5F3B-4295-B7C9-AFB154E8AA25}" type="presParOf" srcId="{29451379-0344-4A95-BCA1-75E598A9F233}" destId="{EF9CCCCA-FA67-4794-99C3-9E69F11EDF99}" srcOrd="3" destOrd="0" presId="urn:microsoft.com/office/officeart/2018/2/layout/IconVerticalSolidList"/>
    <dgm:cxn modelId="{0ED2E60A-E826-45F0-9B62-ABD58102C78C}" type="presParOf" srcId="{D512BFE0-3903-4565-B549-8EB466D9F8A9}" destId="{27B07A77-A940-4E6F-AB6C-9BE91F2E97C7}" srcOrd="3" destOrd="0" presId="urn:microsoft.com/office/officeart/2018/2/layout/IconVerticalSolidList"/>
    <dgm:cxn modelId="{7F1D06FD-2090-4981-8B51-307CA2D10113}" type="presParOf" srcId="{D512BFE0-3903-4565-B549-8EB466D9F8A9}" destId="{95DF4EE8-415C-4EAA-AA67-92517F698839}" srcOrd="4" destOrd="0" presId="urn:microsoft.com/office/officeart/2018/2/layout/IconVerticalSolidList"/>
    <dgm:cxn modelId="{919FF423-92AA-4B50-99D7-E15F4B8E143B}" type="presParOf" srcId="{95DF4EE8-415C-4EAA-AA67-92517F698839}" destId="{D8D73BE4-8FFE-4A4D-A2C0-689A133FC82E}" srcOrd="0" destOrd="0" presId="urn:microsoft.com/office/officeart/2018/2/layout/IconVerticalSolidList"/>
    <dgm:cxn modelId="{0D604475-D999-4EF6-9533-826984EF5CA0}" type="presParOf" srcId="{95DF4EE8-415C-4EAA-AA67-92517F698839}" destId="{F988F639-81D9-4B5F-9A66-75B8AD8A6385}" srcOrd="1" destOrd="0" presId="urn:microsoft.com/office/officeart/2018/2/layout/IconVerticalSolidList"/>
    <dgm:cxn modelId="{44C4DB64-303D-409C-A194-D14F432F66B9}" type="presParOf" srcId="{95DF4EE8-415C-4EAA-AA67-92517F698839}" destId="{99A420DB-092F-448F-8ACA-19270AD2ADC7}" srcOrd="2" destOrd="0" presId="urn:microsoft.com/office/officeart/2018/2/layout/IconVerticalSolidList"/>
    <dgm:cxn modelId="{B0A98F7F-4D14-4D91-9C06-E59DA6C2D843}" type="presParOf" srcId="{95DF4EE8-415C-4EAA-AA67-92517F698839}" destId="{BA442E8D-DB2D-416C-A919-F7FF8D6FBE2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8A5A0-E4C0-4EAD-8EF6-210A2012EBEA}">
      <dsp:nvSpPr>
        <dsp:cNvPr id="0" name=""/>
        <dsp:cNvSpPr/>
      </dsp:nvSpPr>
      <dsp:spPr>
        <a:xfrm>
          <a:off x="0" y="473"/>
          <a:ext cx="6347714" cy="11085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CD09B-AAAA-4D18-9F72-3D23B478B344}">
      <dsp:nvSpPr>
        <dsp:cNvPr id="0" name=""/>
        <dsp:cNvSpPr/>
      </dsp:nvSpPr>
      <dsp:spPr>
        <a:xfrm>
          <a:off x="335327" y="249891"/>
          <a:ext cx="609686" cy="6096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43AC4-7A5C-4C6F-95FE-C7D95C9CDCC3}">
      <dsp:nvSpPr>
        <dsp:cNvPr id="0" name=""/>
        <dsp:cNvSpPr/>
      </dsp:nvSpPr>
      <dsp:spPr>
        <a:xfrm>
          <a:off x="1280342" y="473"/>
          <a:ext cx="5067371" cy="1108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19" tIns="117319" rIns="117319" bIns="1173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Focus on automating price comparison using AI-based object recognition and web scraping.</a:t>
          </a:r>
          <a:endParaRPr lang="en-US" sz="1900" kern="1200"/>
        </a:p>
      </dsp:txBody>
      <dsp:txXfrm>
        <a:off x="1280342" y="473"/>
        <a:ext cx="5067371" cy="1108521"/>
      </dsp:txXfrm>
    </dsp:sp>
    <dsp:sp modelId="{9EB2CEDA-B8C7-46D8-8A32-572ACCF52A1F}">
      <dsp:nvSpPr>
        <dsp:cNvPr id="0" name=""/>
        <dsp:cNvSpPr/>
      </dsp:nvSpPr>
      <dsp:spPr>
        <a:xfrm>
          <a:off x="0" y="1386125"/>
          <a:ext cx="6347714" cy="11085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635A6B-95B4-46CB-8CF8-681798878CAE}">
      <dsp:nvSpPr>
        <dsp:cNvPr id="0" name=""/>
        <dsp:cNvSpPr/>
      </dsp:nvSpPr>
      <dsp:spPr>
        <a:xfrm>
          <a:off x="335327" y="1635543"/>
          <a:ext cx="609686" cy="6096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CCCCA-FA67-4794-99C3-9E69F11EDF99}">
      <dsp:nvSpPr>
        <dsp:cNvPr id="0" name=""/>
        <dsp:cNvSpPr/>
      </dsp:nvSpPr>
      <dsp:spPr>
        <a:xfrm>
          <a:off x="1280342" y="1386125"/>
          <a:ext cx="5067371" cy="1108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19" tIns="117319" rIns="117319" bIns="1173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Deliver a fully cloud-hosted, real-time solution that provides accurate price insights.</a:t>
          </a:r>
          <a:endParaRPr lang="en-US" sz="1900" kern="1200"/>
        </a:p>
      </dsp:txBody>
      <dsp:txXfrm>
        <a:off x="1280342" y="1386125"/>
        <a:ext cx="5067371" cy="1108521"/>
      </dsp:txXfrm>
    </dsp:sp>
    <dsp:sp modelId="{D8D73BE4-8FFE-4A4D-A2C0-689A133FC82E}">
      <dsp:nvSpPr>
        <dsp:cNvPr id="0" name=""/>
        <dsp:cNvSpPr/>
      </dsp:nvSpPr>
      <dsp:spPr>
        <a:xfrm>
          <a:off x="0" y="2771777"/>
          <a:ext cx="6347714" cy="11085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88F639-81D9-4B5F-9A66-75B8AD8A6385}">
      <dsp:nvSpPr>
        <dsp:cNvPr id="0" name=""/>
        <dsp:cNvSpPr/>
      </dsp:nvSpPr>
      <dsp:spPr>
        <a:xfrm>
          <a:off x="335327" y="3021195"/>
          <a:ext cx="609686" cy="6096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42E8D-DB2D-416C-A919-F7FF8D6FBE2A}">
      <dsp:nvSpPr>
        <dsp:cNvPr id="0" name=""/>
        <dsp:cNvSpPr/>
      </dsp:nvSpPr>
      <dsp:spPr>
        <a:xfrm>
          <a:off x="1280342" y="2771777"/>
          <a:ext cx="5067371" cy="1108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19" tIns="117319" rIns="117319" bIns="1173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Ensure a practical, deployable system that integrates with live e-commerce data.</a:t>
          </a:r>
          <a:endParaRPr lang="en-US" sz="1900" kern="1200"/>
        </a:p>
      </dsp:txBody>
      <dsp:txXfrm>
        <a:off x="1280342" y="2771777"/>
        <a:ext cx="5067371" cy="1108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7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8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5583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24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4333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01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71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1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0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6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5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5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7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0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4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6225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0381" y="3681413"/>
            <a:ext cx="357266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4073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05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215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8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36715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2215" y="-8467"/>
            <a:ext cx="6881785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4352" y="1020871"/>
            <a:ext cx="5220569" cy="2849671"/>
          </a:xfrm>
        </p:spPr>
        <p:txBody>
          <a:bodyPr>
            <a:normAutofit/>
          </a:bodyPr>
          <a:lstStyle/>
          <a:p>
            <a:pPr algn="l"/>
            <a:r>
              <a:rPr lang="en-CA" sz="5200">
                <a:solidFill>
                  <a:srgbClr val="FFFFFF"/>
                </a:solidFill>
              </a:rPr>
              <a:t>AI Capstone Project Kickoff : DealDetective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1078" y="3962088"/>
            <a:ext cx="5123843" cy="174202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br>
              <a:rPr lang="en-CA" sz="1500" dirty="0">
                <a:solidFill>
                  <a:srgbClr val="FFFFFF">
                    <a:alpha val="70000"/>
                  </a:srgbClr>
                </a:solidFill>
              </a:rPr>
            </a:br>
            <a:r>
              <a:rPr lang="en-CA" sz="1500" dirty="0">
                <a:solidFill>
                  <a:srgbClr val="FFFFFF">
                    <a:alpha val="70000"/>
                  </a:srgbClr>
                </a:solidFill>
              </a:rPr>
              <a:t>Presented By </a:t>
            </a:r>
          </a:p>
          <a:p>
            <a:pPr algn="l">
              <a:lnSpc>
                <a:spcPct val="90000"/>
              </a:lnSpc>
            </a:pPr>
            <a:r>
              <a:rPr lang="en-CA" sz="1500" dirty="0">
                <a:solidFill>
                  <a:srgbClr val="FFFFFF">
                    <a:alpha val="70000"/>
                  </a:srgbClr>
                </a:solidFill>
              </a:rPr>
              <a:t>Binish Paudel</a:t>
            </a:r>
            <a:br>
              <a:rPr lang="en-CA" sz="1500" dirty="0">
                <a:solidFill>
                  <a:srgbClr val="FFFFFF">
                    <a:alpha val="70000"/>
                  </a:srgbClr>
                </a:solidFill>
              </a:rPr>
            </a:br>
            <a:r>
              <a:rPr lang="en-CA" sz="1500" dirty="0">
                <a:solidFill>
                  <a:srgbClr val="FFFFFF">
                    <a:alpha val="70000"/>
                  </a:srgbClr>
                </a:solidFill>
              </a:rPr>
              <a:t>Rabin </a:t>
            </a:r>
            <a:r>
              <a:rPr lang="en-CA" sz="1500" dirty="0" err="1">
                <a:solidFill>
                  <a:srgbClr val="FFFFFF">
                    <a:alpha val="70000"/>
                  </a:srgbClr>
                </a:solidFill>
              </a:rPr>
              <a:t>Giri</a:t>
            </a:r>
            <a:br>
              <a:rPr lang="en-CA" sz="1500" dirty="0">
                <a:solidFill>
                  <a:srgbClr val="FFFFFF">
                    <a:alpha val="70000"/>
                  </a:srgbClr>
                </a:solidFill>
              </a:rPr>
            </a:br>
            <a:r>
              <a:rPr lang="en-CA" sz="1500" dirty="0" err="1">
                <a:solidFill>
                  <a:srgbClr val="FFFFFF">
                    <a:alpha val="70000"/>
                  </a:srgbClr>
                </a:solidFill>
              </a:rPr>
              <a:t>Vraj</a:t>
            </a:r>
            <a:r>
              <a:rPr lang="en-CA" sz="1500" dirty="0">
                <a:solidFill>
                  <a:srgbClr val="FFFFFF">
                    <a:alpha val="70000"/>
                  </a:srgbClr>
                </a:solidFill>
              </a:rPr>
              <a:t> Gandhi</a:t>
            </a:r>
            <a:br>
              <a:rPr lang="en-CA" sz="1500" dirty="0">
                <a:solidFill>
                  <a:srgbClr val="FFFFFF">
                    <a:alpha val="70000"/>
                  </a:srgbClr>
                </a:solidFill>
              </a:rPr>
            </a:br>
            <a:r>
              <a:rPr lang="en-CA" sz="1500" dirty="0" err="1">
                <a:solidFill>
                  <a:srgbClr val="FFFFFF">
                    <a:alpha val="70000"/>
                  </a:srgbClr>
                </a:solidFill>
              </a:rPr>
              <a:t>Sukhmandeep</a:t>
            </a:r>
            <a:r>
              <a:rPr lang="en-CA" sz="1500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CA" sz="1500" dirty="0" err="1">
                <a:solidFill>
                  <a:srgbClr val="FFFFFF">
                    <a:alpha val="70000"/>
                  </a:srgbClr>
                </a:solidFill>
              </a:rPr>
              <a:t>singh</a:t>
            </a:r>
            <a:endParaRPr lang="en-CA" sz="15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19339" y="3294792"/>
            <a:ext cx="220660" cy="13982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83623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Build an AI-powered price comparison application to automate the process of finding the best product prices across multiple online retailers.</a:t>
            </a:r>
          </a:p>
          <a:p>
            <a:pPr marL="0" indent="0">
              <a:buNone/>
            </a:pPr>
            <a:r>
              <a:rPr lang="en-CA" dirty="0"/>
              <a:t>This application will:</a:t>
            </a:r>
          </a:p>
          <a:p>
            <a:pPr marL="0" indent="0">
              <a:buNone/>
            </a:pPr>
            <a:r>
              <a:rPr lang="en-CA" dirty="0"/>
              <a:t>✔ Use AI to recognize products from images.</a:t>
            </a:r>
          </a:p>
          <a:p>
            <a:pPr marL="0" indent="0">
              <a:buNone/>
            </a:pPr>
            <a:r>
              <a:rPr lang="en-CA" dirty="0"/>
              <a:t>✔ Automate price fetching via web scraping.</a:t>
            </a:r>
          </a:p>
          <a:p>
            <a:pPr marL="0" indent="0">
              <a:buNone/>
            </a:pPr>
            <a:r>
              <a:rPr lang="en-CA" dirty="0"/>
              <a:t>✔ Compare and track prices in real-time to help users make informed purchasing decisions.</a:t>
            </a:r>
          </a:p>
          <a:p>
            <a:pPr marL="0" indent="0">
              <a:buNone/>
            </a:pPr>
            <a:r>
              <a:rPr lang="en-CA" dirty="0"/>
              <a:t>The project will demonstrate technical proficiency by integrating AI, cloud computing, and automation, aligning with business outcomes and delivering measurable impact. 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Scope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4DAD81-3569-1D3E-7DDF-16676B1D5DA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599" y="2160590"/>
          <a:ext cx="6347714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Features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03390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	</a:t>
            </a:r>
            <a:br>
              <a:rPr lang="en-CA" dirty="0"/>
            </a:br>
            <a:r>
              <a:rPr lang="en-CA" dirty="0"/>
              <a:t>     Basic</a:t>
            </a:r>
          </a:p>
          <a:p>
            <a:r>
              <a:rPr lang="en-CA" dirty="0"/>
              <a:t>Image Upload and Storage</a:t>
            </a:r>
          </a:p>
          <a:p>
            <a:r>
              <a:rPr lang="en-CA" dirty="0"/>
              <a:t>Basic Object Recognition </a:t>
            </a:r>
          </a:p>
          <a:p>
            <a:r>
              <a:rPr lang="en-CA" dirty="0"/>
              <a:t>Price Scraping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Advance ( 3 selected ) </a:t>
            </a:r>
          </a:p>
          <a:p>
            <a:r>
              <a:rPr dirty="0"/>
              <a:t> Real-Time Price </a:t>
            </a:r>
            <a:r>
              <a:rPr dirty="0" err="1"/>
              <a:t>Trackin</a:t>
            </a:r>
            <a:r>
              <a:rPr lang="en-CA" dirty="0"/>
              <a:t>g</a:t>
            </a:r>
            <a:endParaRPr dirty="0"/>
          </a:p>
          <a:p>
            <a:r>
              <a:rPr lang="en-CA" dirty="0"/>
              <a:t> </a:t>
            </a:r>
            <a:r>
              <a:rPr dirty="0"/>
              <a:t>Customizable Search Parameters</a:t>
            </a:r>
          </a:p>
          <a:p>
            <a:r>
              <a:rPr lang="en-CA" dirty="0"/>
              <a:t> </a:t>
            </a:r>
            <a:r>
              <a:rPr dirty="0"/>
              <a:t>User Profile and History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Business Impact:</a:t>
            </a:r>
          </a:p>
          <a:p>
            <a:r>
              <a:rPr lang="en-CA" dirty="0"/>
              <a:t>Helps consumers save time and money by automatically fetching and comparing product prices.</a:t>
            </a:r>
          </a:p>
          <a:p>
            <a:r>
              <a:rPr lang="en-CA" dirty="0"/>
              <a:t>Enhances online shopping experiences through real-time updates and personalized tracking.</a:t>
            </a:r>
          </a:p>
          <a:p>
            <a:endParaRPr dirty="0"/>
          </a:p>
          <a:p>
            <a:r>
              <a:rPr dirty="0"/>
              <a:t>Educational Impact:</a:t>
            </a:r>
          </a:p>
          <a:p>
            <a:r>
              <a:rPr lang="en-CA" dirty="0"/>
              <a:t>Demonstrates end-to-end AI application development, from image recognition to web scraping and cloud hosting.</a:t>
            </a:r>
          </a:p>
          <a:p>
            <a:r>
              <a:rPr lang="en-CA" dirty="0"/>
              <a:t>Combines multiple disciplines (AI, automation, data engineering) into a real-world use case.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Plan  </a:t>
            </a: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B55474-34F0-D05F-45E3-2B113BC67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640" y="1455956"/>
            <a:ext cx="7532917" cy="2615302"/>
          </a:xfrm>
        </p:spPr>
        <p:txBody>
          <a:bodyPr>
            <a:normAutofit/>
          </a:bodyPr>
          <a:lstStyle/>
          <a:p>
            <a:r>
              <a:rPr lang="en-CA" dirty="0"/>
              <a:t>1️⃣ </a:t>
            </a:r>
            <a:r>
              <a:rPr lang="en-CA" b="1" dirty="0"/>
              <a:t>Discovery &amp; Planning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Define the </a:t>
            </a:r>
            <a:r>
              <a:rPr lang="en-CA" b="1" dirty="0"/>
              <a:t>business use case</a:t>
            </a:r>
            <a:r>
              <a:rPr lang="en-CA" dirty="0"/>
              <a:t>: Automating price comparison through AI and web scraping.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Align objectives with </a:t>
            </a:r>
            <a:r>
              <a:rPr lang="en-CA" b="1" dirty="0"/>
              <a:t>real-world shopping needs</a:t>
            </a:r>
            <a:r>
              <a:rPr lang="en-CA" dirty="0"/>
              <a:t> and </a:t>
            </a:r>
            <a:r>
              <a:rPr lang="en-CA" b="1" dirty="0"/>
              <a:t>AI-powered automation</a:t>
            </a:r>
            <a:r>
              <a:rPr lang="en-CA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Assess </a:t>
            </a:r>
            <a:r>
              <a:rPr lang="en-CA" b="1" dirty="0"/>
              <a:t>data readiness</a:t>
            </a:r>
            <a:r>
              <a:rPr lang="en-CA" dirty="0"/>
              <a:t> (e-commerce product images, pricing data sources).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US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52932018-A61F-1ED9-21B7-13E63752255E}"/>
              </a:ext>
            </a:extLst>
          </p:cNvPr>
          <p:cNvSpPr txBox="1">
            <a:spLocks/>
          </p:cNvSpPr>
          <p:nvPr/>
        </p:nvSpPr>
        <p:spPr>
          <a:xfrm>
            <a:off x="462639" y="4242698"/>
            <a:ext cx="7532917" cy="2615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2️⃣ </a:t>
            </a:r>
            <a:r>
              <a:rPr lang="en-CA" b="1" dirty="0"/>
              <a:t>Development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Train an </a:t>
            </a:r>
            <a:r>
              <a:rPr lang="en-CA" b="1" dirty="0"/>
              <a:t>AI model for object recognition</a:t>
            </a:r>
            <a:r>
              <a:rPr lang="en-CA" dirty="0"/>
              <a:t> (using pre-trained models).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Implement </a:t>
            </a:r>
            <a:r>
              <a:rPr lang="en-CA" b="1" dirty="0"/>
              <a:t>web scraping &amp; price tracking modules</a:t>
            </a:r>
            <a:r>
              <a:rPr lang="en-CA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Build the </a:t>
            </a:r>
            <a:r>
              <a:rPr lang="en-CA" b="1" dirty="0"/>
              <a:t>application interface</a:t>
            </a:r>
            <a:r>
              <a:rPr lang="en-CA" dirty="0"/>
              <a:t> (frontend + backend integration).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BB51-5335-71B2-88E4-DFD34730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C6C96-D008-ADC0-9190-FDF0109B6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00780"/>
            <a:ext cx="7217230" cy="3456439"/>
          </a:xfrm>
        </p:spPr>
        <p:txBody>
          <a:bodyPr/>
          <a:lstStyle/>
          <a:p>
            <a:r>
              <a:rPr lang="en-CA" dirty="0"/>
              <a:t>3️⃣ </a:t>
            </a:r>
            <a:r>
              <a:rPr lang="en-CA" b="1" dirty="0"/>
              <a:t>Testing &amp; Deployment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Validate </a:t>
            </a:r>
            <a:r>
              <a:rPr lang="en-CA" b="1" dirty="0"/>
              <a:t>AI model accuracy</a:t>
            </a:r>
            <a:r>
              <a:rPr lang="en-CA" dirty="0"/>
              <a:t> and </a:t>
            </a:r>
            <a:r>
              <a:rPr lang="en-CA" b="1" dirty="0"/>
              <a:t>price fetching reliability</a:t>
            </a:r>
            <a:r>
              <a:rPr lang="en-CA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Ensure </a:t>
            </a:r>
            <a:r>
              <a:rPr lang="en-CA" b="1" dirty="0"/>
              <a:t>usability and performance optimization</a:t>
            </a:r>
            <a:r>
              <a:rPr lang="en-CA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Deploy the final solution on </a:t>
            </a:r>
            <a:r>
              <a:rPr lang="en-CA" b="1" dirty="0"/>
              <a:t>cloud platforms (AWS/GCP/Azure)</a:t>
            </a:r>
            <a:r>
              <a:rPr lang="en-CA" dirty="0"/>
              <a:t>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621008-80F0-17F2-3CF3-AAA0CC0AE09F}"/>
              </a:ext>
            </a:extLst>
          </p:cNvPr>
          <p:cNvSpPr txBox="1">
            <a:spLocks/>
          </p:cNvSpPr>
          <p:nvPr/>
        </p:nvSpPr>
        <p:spPr>
          <a:xfrm>
            <a:off x="566056" y="3722913"/>
            <a:ext cx="7522030" cy="3456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/>
              <a:t>Key Deliverables: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✅ </a:t>
            </a:r>
            <a:r>
              <a:rPr lang="en-CA" b="1" dirty="0"/>
              <a:t>Prototype in [Week 9]</a:t>
            </a:r>
            <a:r>
              <a:rPr lang="en-CA" dirty="0"/>
              <a:t> – A working demo with basic features (image upload, object recognition, price comparison).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✅ </a:t>
            </a:r>
            <a:r>
              <a:rPr lang="en-CA" b="1" dirty="0"/>
              <a:t>Fully Functional Capstone Project by [Week 16]</a:t>
            </a:r>
            <a:r>
              <a:rPr lang="en-CA" dirty="0"/>
              <a:t> – A production-ready web app with cloud hosting, AI integration, and real-time price tracking.</a:t>
            </a:r>
          </a:p>
        </p:txBody>
      </p:sp>
    </p:spTree>
    <p:extLst>
      <p:ext uri="{BB962C8B-B14F-4D97-AF65-F5344CB8AC3E}">
        <p14:creationId xmlns:p14="http://schemas.microsoft.com/office/powerpoint/2010/main" val="351543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BC5F-8069-E8EC-B06C-F164E537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916" y="152400"/>
            <a:ext cx="6347713" cy="1320800"/>
          </a:xfrm>
        </p:spPr>
        <p:txBody>
          <a:bodyPr/>
          <a:lstStyle/>
          <a:p>
            <a:r>
              <a:rPr lang="en-CA" dirty="0"/>
              <a:t>Application 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452369-8F88-F4FE-0078-09831B5AA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033" y="680752"/>
            <a:ext cx="5108082" cy="621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182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413</Words>
  <Application>Microsoft Macintosh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AI Capstone Project Kickoff : DealDetective</vt:lpstr>
      <vt:lpstr>Objective</vt:lpstr>
      <vt:lpstr>Scope</vt:lpstr>
      <vt:lpstr>Features </vt:lpstr>
      <vt:lpstr>Impact</vt:lpstr>
      <vt:lpstr>Project Plan  </vt:lpstr>
      <vt:lpstr>Project Plan cont.</vt:lpstr>
      <vt:lpstr>Application Flow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P12 - Price Comparison Application</dc:title>
  <dc:subject/>
  <dc:creator>Rabin Giri</dc:creator>
  <cp:keywords/>
  <dc:description>generated using python-pptx</dc:description>
  <cp:lastModifiedBy>Binish Paudel</cp:lastModifiedBy>
  <cp:revision>7</cp:revision>
  <dcterms:created xsi:type="dcterms:W3CDTF">2013-01-27T09:14:16Z</dcterms:created>
  <dcterms:modified xsi:type="dcterms:W3CDTF">2025-02-05T01:51:11Z</dcterms:modified>
  <cp:category/>
</cp:coreProperties>
</file>