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D47FF-6DD0-44C5-AE69-4175992C70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276DB8-5811-4ACF-8E66-C65579B79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C249B-6B63-4286-8230-313CF71D9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14224-76B7-4F42-9F6F-81C4E237BC59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44D20-2C91-4479-87D0-73536A246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F8679-2462-42AD-9237-AF62E8779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8EED3-7DC9-402B-988F-2ABF483F9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157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80D49-1757-44C4-B2A7-ACFB86775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28297B-E868-43FC-A466-32DCB3415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50E4D-C68E-4E02-B70A-8BED393D6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14224-76B7-4F42-9F6F-81C4E237BC59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B8913-F718-46CE-B7A7-735E4B7A1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AC90D-6822-4877-807A-0B6A58440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8EED3-7DC9-402B-988F-2ABF483F9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93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08CBA2-C31B-4E2C-88BD-2D45C900D5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16579-2F68-4E3C-A595-5B2E65353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9B350-BE46-4DFB-931E-554BDD390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14224-76B7-4F42-9F6F-81C4E237BC59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040E7-D8AC-4D9E-9234-314B5715E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8F72C-9A75-4BDE-BCB5-909F8FCEC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8EED3-7DC9-402B-988F-2ABF483F9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78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65E67-8939-49FA-B412-636D9908C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36CD5-260C-4735-A134-3FE862558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1F443-93E3-4FCD-B3D8-1034974CF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14224-76B7-4F42-9F6F-81C4E237BC59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0A2C3-4E64-4F3F-BEF7-974E93AEC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933D0-723D-44E6-9564-F3F7454BD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8EED3-7DC9-402B-988F-2ABF483F9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536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8140F-8072-4299-AF27-20963C513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900C4-524A-4382-AA33-16CC76EEF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A0A15-6A73-48F1-80DC-C2F2E3E32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14224-76B7-4F42-9F6F-81C4E237BC59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2FCBC-FF40-40B1-9E82-E44C3DCB2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AE3FB-6E1A-4A50-8597-2B7CC6A24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8EED3-7DC9-402B-988F-2ABF483F9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52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3A4DA-745E-4C9E-93A5-EDFE6A3FE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DFEE5-2049-4E01-82E3-A8B12816EB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0C5B4-790E-418C-8346-390CE5444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B1350E-BF7C-4EBA-8915-2FE34C660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14224-76B7-4F42-9F6F-81C4E237BC59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409BCE-471C-4A8C-8BAD-F86C95737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56EE97-ECC9-4AEE-BB5F-3A792567C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8EED3-7DC9-402B-988F-2ABF483F9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23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4D686-B0E0-4FFC-A139-7DD102F1F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BF374-9A64-4627-99F3-24265F7FE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0C500A-1210-444F-9BC6-13D18A039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A3CF70-3E7B-40C7-8787-7E27C2921A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7C9368-EBD0-40DC-8788-642C057363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2BA8C2-EE89-45F2-9274-482830563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14224-76B7-4F42-9F6F-81C4E237BC59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B7E348-4C68-448A-9BFD-9D4B37157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DF8BFF-EB21-4CB5-A1DE-C77730AA4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8EED3-7DC9-402B-988F-2ABF483F9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18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29157-F275-4256-A36A-15A7F18CB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F6CB85-E4FA-4D35-BB59-B8BAF5AC1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14224-76B7-4F42-9F6F-81C4E237BC59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0B5824-D006-4D66-BAD8-6EF3E2481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3A1A51-8260-4D7D-BDF0-E4772F36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8EED3-7DC9-402B-988F-2ABF483F9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82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E5AC3A-ABDB-4F7B-81C1-35A531D2D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14224-76B7-4F42-9F6F-81C4E237BC59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0826D0-DFBE-481D-9708-39308585E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7B50FB-DAF7-48A2-8519-52C6D0D41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8EED3-7DC9-402B-988F-2ABF483F9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46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662ED-2451-4864-97FD-5D3E1A69B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3CEB9-5E55-402B-B030-6FD7779B6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0F710-BC8B-45AA-A6E0-7BC266702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13567-D086-423D-809F-FB2D52F8E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14224-76B7-4F42-9F6F-81C4E237BC59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C65C43-A274-4A23-8D93-9FBDE19E1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5F7F2-D105-4DCF-A396-CA50C6D96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8EED3-7DC9-402B-988F-2ABF483F9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30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C2455-E337-412A-A178-D093E4F1B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AD43B3-65BC-45CE-89DB-C0F437401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C4F47A-ED73-4564-8EA5-24CEDF9003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B812E5-8279-4AD6-AF81-00A0863DC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14224-76B7-4F42-9F6F-81C4E237BC59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C3263E-8B9A-4E59-A56F-D81773B4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39450B-CB28-4CF6-A48F-1D0C05383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8EED3-7DC9-402B-988F-2ABF483F9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8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4D5A00-2579-45A1-B948-E485015FA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E0041-FDC0-42E3-8FA0-F8F55785A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1469E-5784-49E5-82C7-CED54C3019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14224-76B7-4F42-9F6F-81C4E237BC59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8097B-3E88-4F03-A6BB-93DC0A4105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E3EBD-B4CD-4635-BBCA-E9C153520A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8EED3-7DC9-402B-988F-2ABF483F9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98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C2A05-2317-4FA5-89C0-B77F63981B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532" y="1717040"/>
            <a:ext cx="8220268" cy="235896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Graphik" panose="020B0503030202060203" pitchFamily="34" charset="0"/>
              </a:rPr>
              <a:t>Knowledge Graph</a:t>
            </a:r>
            <a:br>
              <a:rPr lang="en-US" b="1" dirty="0">
                <a:solidFill>
                  <a:srgbClr val="00B0F0"/>
                </a:solidFill>
                <a:latin typeface="Graphik" panose="020B0503030202060203" pitchFamily="34" charset="0"/>
              </a:rPr>
            </a:br>
            <a:r>
              <a:rPr lang="en-US" b="1" dirty="0">
                <a:solidFill>
                  <a:srgbClr val="00B0F0"/>
                </a:solidFill>
                <a:latin typeface="Graphik" panose="020B0503030202060203" pitchFamily="34" charset="0"/>
              </a:rPr>
              <a:t>Covid-19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45AA19-7C8F-4EDE-8FE2-E88D74B07C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261" y="4078175"/>
            <a:ext cx="5172268" cy="91546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Graphik" panose="020B0503030202060203" pitchFamily="34" charset="0"/>
                <a:ea typeface="+mj-ea"/>
                <a:cs typeface="+mj-cs"/>
              </a:rPr>
              <a:t>Demo</a:t>
            </a:r>
          </a:p>
          <a:p>
            <a:endParaRPr lang="en-US" sz="1800" dirty="0">
              <a:solidFill>
                <a:srgbClr val="0070C0"/>
              </a:solidFill>
              <a:latin typeface="Graphik" panose="020B0503030202060203" pitchFamily="34" charset="0"/>
              <a:ea typeface="+mj-ea"/>
              <a:cs typeface="+mj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117150C-8F26-4470-B893-543248D5841E}"/>
              </a:ext>
            </a:extLst>
          </p:cNvPr>
          <p:cNvGrpSpPr/>
          <p:nvPr/>
        </p:nvGrpSpPr>
        <p:grpSpPr>
          <a:xfrm>
            <a:off x="6696268" y="799409"/>
            <a:ext cx="5029200" cy="5259182"/>
            <a:chOff x="2796074" y="1066800"/>
            <a:chExt cx="5029200" cy="5259182"/>
          </a:xfrm>
        </p:grpSpPr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5098B98B-8636-46F9-B532-BC1EFE9E7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6074" y="1066800"/>
              <a:ext cx="5029200" cy="3276600"/>
            </a:xfrm>
            <a:custGeom>
              <a:avLst/>
              <a:gdLst>
                <a:gd name="T0" fmla="*/ 3374 w 3374"/>
                <a:gd name="T1" fmla="*/ 2181 h 2181"/>
                <a:gd name="T2" fmla="*/ 0 w 3374"/>
                <a:gd name="T3" fmla="*/ 782 h 2181"/>
                <a:gd name="T4" fmla="*/ 0 w 3374"/>
                <a:gd name="T5" fmla="*/ 0 h 2181"/>
                <a:gd name="T6" fmla="*/ 3374 w 3374"/>
                <a:gd name="T7" fmla="*/ 1399 h 2181"/>
                <a:gd name="T8" fmla="*/ 3374 w 3374"/>
                <a:gd name="T9" fmla="*/ 2181 h 2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74" h="2181">
                  <a:moveTo>
                    <a:pt x="3374" y="2181"/>
                  </a:moveTo>
                  <a:lnTo>
                    <a:pt x="0" y="782"/>
                  </a:lnTo>
                  <a:lnTo>
                    <a:pt x="0" y="0"/>
                  </a:lnTo>
                  <a:lnTo>
                    <a:pt x="3374" y="1399"/>
                  </a:lnTo>
                  <a:lnTo>
                    <a:pt x="3374" y="2181"/>
                  </a:lnTo>
                  <a:close/>
                </a:path>
              </a:pathLst>
            </a:custGeom>
            <a:solidFill>
              <a:srgbClr val="FFD42E"/>
            </a:solidFill>
            <a:ln w="65088" cap="rnd">
              <a:noFill/>
              <a:prstDash val="solid"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ECB2E7C9-87CA-4DAE-97FF-E2AA3F716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6074" y="3200400"/>
              <a:ext cx="5021421" cy="3125582"/>
            </a:xfrm>
            <a:custGeom>
              <a:avLst/>
              <a:gdLst>
                <a:gd name="T0" fmla="*/ 3374 w 3374"/>
                <a:gd name="T1" fmla="*/ 0 h 2181"/>
                <a:gd name="T2" fmla="*/ 0 w 3374"/>
                <a:gd name="T3" fmla="*/ 1398 h 2181"/>
                <a:gd name="T4" fmla="*/ 0 w 3374"/>
                <a:gd name="T5" fmla="*/ 2181 h 2181"/>
                <a:gd name="T6" fmla="*/ 3374 w 3374"/>
                <a:gd name="T7" fmla="*/ 782 h 2181"/>
                <a:gd name="T8" fmla="*/ 3374 w 3374"/>
                <a:gd name="T9" fmla="*/ 0 h 2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74" h="2181">
                  <a:moveTo>
                    <a:pt x="3374" y="0"/>
                  </a:moveTo>
                  <a:lnTo>
                    <a:pt x="0" y="1398"/>
                  </a:lnTo>
                  <a:lnTo>
                    <a:pt x="0" y="2181"/>
                  </a:lnTo>
                  <a:lnTo>
                    <a:pt x="3374" y="782"/>
                  </a:lnTo>
                  <a:lnTo>
                    <a:pt x="3374" y="0"/>
                  </a:lnTo>
                  <a:close/>
                </a:path>
              </a:pathLst>
            </a:custGeom>
            <a:gradFill>
              <a:gsLst>
                <a:gs pos="32000">
                  <a:srgbClr val="FFD42E"/>
                </a:gs>
                <a:gs pos="100000">
                  <a:srgbClr val="FF9500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EE724C6-CFAF-4756-AC74-504FE54CF291}"/>
              </a:ext>
            </a:extLst>
          </p:cNvPr>
          <p:cNvSpPr txBox="1"/>
          <p:nvPr/>
        </p:nvSpPr>
        <p:spPr>
          <a:xfrm>
            <a:off x="669732" y="5359400"/>
            <a:ext cx="32317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Graphik" panose="020B0503030202060203" pitchFamily="34" charset="0"/>
              </a:rPr>
              <a:t>Binit Kumar Bhagat</a:t>
            </a:r>
          </a:p>
          <a:p>
            <a:r>
              <a:rPr lang="en-US" dirty="0">
                <a:solidFill>
                  <a:srgbClr val="0070C0"/>
                </a:solidFill>
                <a:latin typeface="Graphik" panose="020B0503030202060203" pitchFamily="34" charset="0"/>
              </a:rPr>
              <a:t>Rahul Sarkar</a:t>
            </a:r>
          </a:p>
          <a:p>
            <a:r>
              <a:rPr lang="en-US" dirty="0">
                <a:solidFill>
                  <a:srgbClr val="0070C0"/>
                </a:solidFill>
                <a:latin typeface="Graphik" panose="020B0503030202060203" pitchFamily="34" charset="0"/>
              </a:rPr>
              <a:t>Nidhi John</a:t>
            </a:r>
            <a:endParaRPr lang="en-US" dirty="0">
              <a:latin typeface="Graphik" panose="020B05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001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BECE0-9227-4575-9DDF-0C0F21B59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4235"/>
          </a:xfrm>
        </p:spPr>
        <p:txBody>
          <a:bodyPr/>
          <a:lstStyle/>
          <a:p>
            <a:pPr algn="ctr"/>
            <a:r>
              <a:rPr lang="en-US" dirty="0">
                <a:latin typeface="Graphik" panose="020B0503030202060203" pitchFamily="34" charset="0"/>
              </a:rPr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5A754-5650-42D6-A6D6-A7E3A9BDD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960"/>
            <a:ext cx="10515600" cy="4653280"/>
          </a:xfrm>
        </p:spPr>
        <p:txBody>
          <a:bodyPr/>
          <a:lstStyle/>
          <a:p>
            <a:r>
              <a:rPr lang="en-US" dirty="0">
                <a:latin typeface="Graphik" panose="020B0503030202060203" pitchFamily="34" charset="0"/>
              </a:rPr>
              <a:t>Data Collection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Graphik" panose="020B0503030202060203" pitchFamily="34" charset="0"/>
              </a:rPr>
              <a:t>The Hindu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Graphik" panose="020B0503030202060203" pitchFamily="34" charset="0"/>
              </a:rPr>
              <a:t>New York Times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Graphik" panose="020B0503030202060203" pitchFamily="34" charset="0"/>
              </a:rPr>
              <a:t>WHO articles</a:t>
            </a:r>
          </a:p>
          <a:p>
            <a:r>
              <a:rPr lang="en-US" dirty="0">
                <a:latin typeface="Graphik" panose="020B0503030202060203" pitchFamily="34" charset="0"/>
              </a:rPr>
              <a:t>Entity-Relationship Extraction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Graphik" panose="020B0503030202060203" pitchFamily="34" charset="0"/>
              </a:rPr>
              <a:t>Complex to simple sentence conversion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Graphik" panose="020B0503030202060203" pitchFamily="34" charset="0"/>
              </a:rPr>
              <a:t>Entity and Relationship extraction</a:t>
            </a:r>
          </a:p>
          <a:p>
            <a:r>
              <a:rPr lang="en-US" dirty="0">
                <a:latin typeface="Graphik" panose="020B0503030202060203" pitchFamily="34" charset="0"/>
              </a:rPr>
              <a:t>KG building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Graphik" panose="020B0503030202060203" pitchFamily="34" charset="0"/>
              </a:rPr>
              <a:t>Network-X</a:t>
            </a:r>
          </a:p>
          <a:p>
            <a:r>
              <a:rPr lang="en-US" dirty="0">
                <a:latin typeface="Graphik" panose="020B0503030202060203" pitchFamily="34" charset="0"/>
              </a:rPr>
              <a:t>KG Validation</a:t>
            </a:r>
          </a:p>
          <a:p>
            <a:endParaRPr lang="en-US" dirty="0">
              <a:latin typeface="Graphik" panose="020B05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20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BECE0-9227-4575-9DDF-0C0F21B59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681"/>
            <a:ext cx="10515600" cy="72135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latin typeface="Graphik" panose="020B0503030202060203" pitchFamily="34" charset="0"/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5A754-5650-42D6-A6D6-A7E3A9BDD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8080"/>
            <a:ext cx="10515600" cy="50800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Graphik" panose="020B0503030202060203" pitchFamily="34" charset="0"/>
              </a:rPr>
              <a:t>Add more Data: Newspapers, Blogs</a:t>
            </a:r>
          </a:p>
          <a:p>
            <a:r>
              <a:rPr lang="en-US" sz="2400" dirty="0">
                <a:latin typeface="Graphik" panose="020B0503030202060203" pitchFamily="34" charset="0"/>
              </a:rPr>
              <a:t>More importance to be given to recent news. </a:t>
            </a:r>
          </a:p>
          <a:p>
            <a:pPr lvl="0"/>
            <a:r>
              <a:rPr lang="en-US" sz="2400" dirty="0">
                <a:latin typeface="Graphik" panose="020B0503030202060203" pitchFamily="34" charset="0"/>
              </a:rPr>
              <a:t>Combine similar entities (using similarity techniques) - This reduces complexity of KG.</a:t>
            </a:r>
            <a:r>
              <a:rPr lang="en-US" sz="2400" b="1" dirty="0">
                <a:latin typeface="Graphik" panose="020B0503030202060203" pitchFamily="34" charset="0"/>
              </a:rPr>
              <a:t> </a:t>
            </a:r>
            <a:r>
              <a:rPr lang="en-US" sz="2400" dirty="0">
                <a:latin typeface="Graphik" panose="020B0503030202060203" pitchFamily="34" charset="0"/>
              </a:rPr>
              <a:t>Clubbing meaningful entities enable us to derive useful insights. </a:t>
            </a:r>
          </a:p>
          <a:p>
            <a:pPr lvl="0"/>
            <a:r>
              <a:rPr lang="en-US" sz="2400" dirty="0">
                <a:latin typeface="Graphik" panose="020B0503030202060203" pitchFamily="34" charset="0"/>
              </a:rPr>
              <a:t>Creating n-level graph – the more the levels (up to a certain point); the deeper the insights we can get.</a:t>
            </a:r>
          </a:p>
          <a:p>
            <a:r>
              <a:rPr lang="en-US" sz="2400" dirty="0">
                <a:latin typeface="Graphik" panose="020B0503030202060203" pitchFamily="34" charset="0"/>
              </a:rPr>
              <a:t>Traversing the graph: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Graphik" panose="020B0503030202060203" pitchFamily="34" charset="0"/>
              </a:rPr>
              <a:t>For querying n-level deep, at each level, the object becomes the subject for the next level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Graphik" panose="020B0503030202060203" pitchFamily="34" charset="0"/>
              </a:rPr>
              <a:t>For each level, to respond to any query; just display </a:t>
            </a:r>
            <a:r>
              <a:rPr lang="en-US" sz="2000" b="1" dirty="0">
                <a:latin typeface="Graphik" panose="020B0503030202060203" pitchFamily="34" charset="0"/>
              </a:rPr>
              <a:t>subject – relation – object</a:t>
            </a:r>
            <a:endParaRPr lang="en-US" sz="2000" dirty="0">
              <a:latin typeface="Graphik" panose="020B0503030202060203" pitchFamily="34" charset="0"/>
            </a:endParaRPr>
          </a:p>
          <a:p>
            <a:pPr lvl="0"/>
            <a:r>
              <a:rPr lang="en-US" sz="2400" dirty="0">
                <a:latin typeface="Graphik" panose="020B0503030202060203" pitchFamily="34" charset="0"/>
              </a:rPr>
              <a:t>Exclude the “</a:t>
            </a:r>
            <a:r>
              <a:rPr lang="en-US" sz="2400" b="1" dirty="0">
                <a:latin typeface="Graphik" panose="020B0503030202060203" pitchFamily="34" charset="0"/>
              </a:rPr>
              <a:t>if A then B</a:t>
            </a:r>
            <a:r>
              <a:rPr lang="en-US" sz="2400" dirty="0">
                <a:latin typeface="Graphik" panose="020B0503030202060203" pitchFamily="34" charset="0"/>
              </a:rPr>
              <a:t>” type statements, as they may not reflect the correct meaning with the current modeling approach. In future, we can look at different ways of modeling it.</a:t>
            </a:r>
          </a:p>
          <a:p>
            <a:endParaRPr lang="en-US" sz="2400" dirty="0">
              <a:latin typeface="Graphik" panose="020B05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520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BECE0-9227-4575-9DDF-0C0F21B59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681"/>
            <a:ext cx="10515600" cy="72135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latin typeface="Graphik" panose="020B0503030202060203" pitchFamily="34" charset="0"/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5A754-5650-42D6-A6D6-A7E3A9BDD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9360"/>
            <a:ext cx="10515600" cy="499872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Graphik" panose="020B0503030202060203" pitchFamily="34" charset="0"/>
              </a:rPr>
              <a:t>We have started working on Validation of the Knowledge Graph</a:t>
            </a:r>
          </a:p>
          <a:p>
            <a:r>
              <a:rPr lang="en-US" sz="2400" dirty="0">
                <a:latin typeface="Graphik" panose="020B0503030202060203" pitchFamily="34" charset="0"/>
              </a:rPr>
              <a:t>Explore other approaches for KG building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Grakn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Knowledge Graph Library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accent5">
                  <a:lumMod val="75000"/>
                </a:schemeClr>
              </a:solidFill>
              <a:latin typeface="Graphik" panose="020B05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451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1366</TotalTime>
  <Words>201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Graphik</vt:lpstr>
      <vt:lpstr>Wingdings</vt:lpstr>
      <vt:lpstr>Office Theme</vt:lpstr>
      <vt:lpstr>Knowledge Graph Covid-19</vt:lpstr>
      <vt:lpstr>Features</vt:lpstr>
      <vt:lpstr>Next Steps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Kumar Bhagat, Binit</dc:creator>
  <cp:lastModifiedBy>Kumar Bhagat, Binit</cp:lastModifiedBy>
  <cp:revision>14</cp:revision>
  <dcterms:created xsi:type="dcterms:W3CDTF">2020-04-16T09:06:57Z</dcterms:created>
  <dcterms:modified xsi:type="dcterms:W3CDTF">2020-04-17T07:52:59Z</dcterms:modified>
</cp:coreProperties>
</file>